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8" r:id="rId2"/>
    <p:sldId id="257" r:id="rId3"/>
    <p:sldId id="274" r:id="rId4"/>
    <p:sldId id="277" r:id="rId5"/>
    <p:sldId id="352" r:id="rId6"/>
    <p:sldId id="329" r:id="rId7"/>
    <p:sldId id="318" r:id="rId8"/>
    <p:sldId id="360" r:id="rId9"/>
    <p:sldId id="359" r:id="rId10"/>
    <p:sldId id="330" r:id="rId11"/>
    <p:sldId id="331" r:id="rId12"/>
    <p:sldId id="332" r:id="rId13"/>
    <p:sldId id="333" r:id="rId14"/>
    <p:sldId id="303" r:id="rId15"/>
    <p:sldId id="304" r:id="rId16"/>
    <p:sldId id="334" r:id="rId17"/>
    <p:sldId id="306" r:id="rId18"/>
    <p:sldId id="335" r:id="rId19"/>
    <p:sldId id="309" r:id="rId20"/>
    <p:sldId id="353" r:id="rId21"/>
    <p:sldId id="313" r:id="rId22"/>
    <p:sldId id="337" r:id="rId23"/>
    <p:sldId id="315" r:id="rId24"/>
    <p:sldId id="316" r:id="rId25"/>
    <p:sldId id="317" r:id="rId26"/>
    <p:sldId id="320" r:id="rId27"/>
    <p:sldId id="288" r:id="rId28"/>
    <p:sldId id="289" r:id="rId29"/>
    <p:sldId id="323" r:id="rId30"/>
    <p:sldId id="340" r:id="rId31"/>
    <p:sldId id="354" r:id="rId32"/>
    <p:sldId id="326" r:id="rId33"/>
    <p:sldId id="367" r:id="rId34"/>
    <p:sldId id="365" r:id="rId35"/>
    <p:sldId id="368" r:id="rId36"/>
    <p:sldId id="369" r:id="rId37"/>
    <p:sldId id="281" r:id="rId38"/>
    <p:sldId id="370" r:id="rId39"/>
    <p:sldId id="290" r:id="rId40"/>
    <p:sldId id="348" r:id="rId41"/>
    <p:sldId id="269" r:id="rId42"/>
    <p:sldId id="293" r:id="rId43"/>
    <p:sldId id="301" r:id="rId44"/>
    <p:sldId id="310" r:id="rId45"/>
    <p:sldId id="311" r:id="rId46"/>
    <p:sldId id="312" r:id="rId47"/>
    <p:sldId id="357" r:id="rId48"/>
    <p:sldId id="371" r:id="rId49"/>
    <p:sldId id="350" r:id="rId50"/>
    <p:sldId id="349" r:id="rId51"/>
    <p:sldId id="271" r:id="rId52"/>
    <p:sldId id="366" r:id="rId53"/>
    <p:sldId id="339" r:id="rId54"/>
    <p:sldId id="342" r:id="rId55"/>
    <p:sldId id="343" r:id="rId56"/>
    <p:sldId id="344" r:id="rId57"/>
    <p:sldId id="345" r:id="rId58"/>
    <p:sldId id="282" r:id="rId59"/>
    <p:sldId id="346" r:id="rId60"/>
    <p:sldId id="347" r:id="rId61"/>
    <p:sldId id="361" r:id="rId62"/>
    <p:sldId id="362" r:id="rId63"/>
    <p:sldId id="363" r:id="rId64"/>
    <p:sldId id="364"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96" autoAdjust="0"/>
    <p:restoredTop sz="74313" autoAdjust="0"/>
  </p:normalViewPr>
  <p:slideViewPr>
    <p:cSldViewPr>
      <p:cViewPr>
        <p:scale>
          <a:sx n="50" d="100"/>
          <a:sy n="50" d="100"/>
        </p:scale>
        <p:origin x="-1376" y="-92"/>
      </p:cViewPr>
      <p:guideLst>
        <p:guide orient="horz" pos="2160"/>
        <p:guide pos="2880"/>
      </p:guideLst>
    </p:cSldViewPr>
  </p:slideViewPr>
  <p:notesTextViewPr>
    <p:cViewPr>
      <p:scale>
        <a:sx n="1" d="1"/>
        <a:sy n="1" d="1"/>
      </p:scale>
      <p:origin x="0" y="0"/>
    </p:cViewPr>
  </p:notesTextViewPr>
  <p:sorterViewPr>
    <p:cViewPr>
      <p:scale>
        <a:sx n="50" d="100"/>
        <a:sy n="50" d="100"/>
      </p:scale>
      <p:origin x="0" y="16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napp2\spes\Costi\pianoSPES_giunta\Giunta16Ott2014\141023_SPES_financial%20planning_2.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onWork\TAC1_tdr2012\140113_Breakdown%20costi%20SPES_MIUR_gp_gb.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gianfranco\Documents\onWork\140227_organizzazioneSPES\140520_personale201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gianfranco\Documents\onWork\140227_organizzazioneSPES\140520_personale201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tente\Downloads\Risultati0.9dUc4.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SPES LOIs </a:t>
            </a:r>
            <a:r>
              <a:rPr lang="en-US" dirty="0" smtClean="0"/>
              <a:t>  Topics</a:t>
            </a:r>
            <a:endParaRPr lang="en-US" dirty="0"/>
          </a:p>
        </c:rich>
      </c:tx>
      <c:layout>
        <c:manualLayout>
          <c:xMode val="edge"/>
          <c:yMode val="edge"/>
          <c:x val="9.6274729598132339E-2"/>
          <c:y val="5.0717339957204295E-2"/>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Foglio1!$B$1</c:f>
              <c:strCache>
                <c:ptCount val="1"/>
                <c:pt idx="0">
                  <c:v>SPES LOIs </c:v>
                </c:pt>
              </c:strCache>
            </c:strRef>
          </c:tx>
          <c:cat>
            <c:strRef>
              <c:f>Foglio1!$A$2:$A$11</c:f>
              <c:strCache>
                <c:ptCount val="10"/>
                <c:pt idx="0">
                  <c:v>GS properties</c:v>
                </c:pt>
                <c:pt idx="1">
                  <c:v>moments</c:v>
                </c:pt>
                <c:pt idx="2">
                  <c:v>Coulex</c:v>
                </c:pt>
                <c:pt idx="3">
                  <c:v>DirReac with ActiveTarget</c:v>
                </c:pt>
                <c:pt idx="4">
                  <c:v>DirReac with Si</c:v>
                </c:pt>
                <c:pt idx="5">
                  <c:v>Mn transfer</c:v>
                </c:pt>
                <c:pt idx="6">
                  <c:v>Collective ex</c:v>
                </c:pt>
                <c:pt idx="7">
                  <c:v>Fusion</c:v>
                </c:pt>
                <c:pt idx="8">
                  <c:v>Super Heavy</c:v>
                </c:pt>
                <c:pt idx="9">
                  <c:v>Dymanics</c:v>
                </c:pt>
              </c:strCache>
            </c:strRef>
          </c:cat>
          <c:val>
            <c:numRef>
              <c:f>Foglio1!$B$2:$B$11</c:f>
              <c:numCache>
                <c:formatCode>General</c:formatCode>
                <c:ptCount val="10"/>
                <c:pt idx="0">
                  <c:v>3</c:v>
                </c:pt>
                <c:pt idx="1">
                  <c:v>1</c:v>
                </c:pt>
                <c:pt idx="2">
                  <c:v>5</c:v>
                </c:pt>
                <c:pt idx="3">
                  <c:v>2</c:v>
                </c:pt>
                <c:pt idx="4">
                  <c:v>5</c:v>
                </c:pt>
                <c:pt idx="5">
                  <c:v>3</c:v>
                </c:pt>
                <c:pt idx="6">
                  <c:v>5</c:v>
                </c:pt>
                <c:pt idx="7">
                  <c:v>4</c:v>
                </c:pt>
                <c:pt idx="8">
                  <c:v>2</c:v>
                </c:pt>
                <c:pt idx="9">
                  <c:v>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1579632462639045"/>
          <c:y val="6.9160009032551317E-2"/>
          <c:w val="0.36871873491106366"/>
          <c:h val="0.76946663655816228"/>
        </c:manualLayout>
      </c:layout>
      <c:overlay val="0"/>
      <c:txPr>
        <a:bodyPr/>
        <a:lstStyle/>
        <a:p>
          <a:pPr marL="0">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SPES </a:t>
            </a:r>
            <a:r>
              <a:rPr lang="en-US" dirty="0" smtClean="0"/>
              <a:t>LOIs Spokespersons</a:t>
            </a:r>
            <a:endParaRPr lang="en-US" dirty="0"/>
          </a:p>
        </c:rich>
      </c:tx>
      <c:layout>
        <c:manualLayout>
          <c:xMode val="edge"/>
          <c:yMode val="edge"/>
          <c:x val="1.985848969005161E-3"/>
          <c:y val="3.3239054231130945E-2"/>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Foglio1!$B$1</c:f>
              <c:strCache>
                <c:ptCount val="1"/>
                <c:pt idx="0">
                  <c:v>SPES LOIs</c:v>
                </c:pt>
              </c:strCache>
            </c:strRef>
          </c:tx>
          <c:cat>
            <c:strRef>
              <c:f>Foglio1!$A$2:$A$13</c:f>
              <c:strCache>
                <c:ptCount val="12"/>
                <c:pt idx="0">
                  <c:v>Italy</c:v>
                </c:pt>
                <c:pt idx="1">
                  <c:v>France</c:v>
                </c:pt>
                <c:pt idx="2">
                  <c:v>Poland</c:v>
                </c:pt>
                <c:pt idx="3">
                  <c:v>Russia</c:v>
                </c:pt>
                <c:pt idx="4">
                  <c:v>USA</c:v>
                </c:pt>
                <c:pt idx="5">
                  <c:v>Belgium</c:v>
                </c:pt>
                <c:pt idx="6">
                  <c:v>Croatia</c:v>
                </c:pt>
                <c:pt idx="7">
                  <c:v>Norway</c:v>
                </c:pt>
                <c:pt idx="8">
                  <c:v>Bulgaria</c:v>
                </c:pt>
                <c:pt idx="9">
                  <c:v>Spain</c:v>
                </c:pt>
                <c:pt idx="10">
                  <c:v>Russia</c:v>
                </c:pt>
                <c:pt idx="11">
                  <c:v>China</c:v>
                </c:pt>
              </c:strCache>
            </c:strRef>
          </c:cat>
          <c:val>
            <c:numRef>
              <c:f>Foglio1!$B$2:$B$13</c:f>
              <c:numCache>
                <c:formatCode>General</c:formatCode>
                <c:ptCount val="12"/>
                <c:pt idx="0">
                  <c:v>12</c:v>
                </c:pt>
                <c:pt idx="1">
                  <c:v>6</c:v>
                </c:pt>
                <c:pt idx="2">
                  <c:v>6</c:v>
                </c:pt>
                <c:pt idx="3">
                  <c:v>2</c:v>
                </c:pt>
                <c:pt idx="4">
                  <c:v>2</c:v>
                </c:pt>
                <c:pt idx="5">
                  <c:v>2</c:v>
                </c:pt>
                <c:pt idx="6">
                  <c:v>2</c:v>
                </c:pt>
                <c:pt idx="7">
                  <c:v>1</c:v>
                </c:pt>
                <c:pt idx="8">
                  <c:v>1</c:v>
                </c:pt>
                <c:pt idx="9">
                  <c:v>1</c:v>
                </c:pt>
                <c:pt idx="10">
                  <c:v>1</c:v>
                </c:pt>
                <c:pt idx="11">
                  <c:v>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1297747349003049"/>
          <c:y val="7.907579725747264E-3"/>
          <c:w val="0.26815448518351154"/>
          <c:h val="0.99209242027425271"/>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INFN</c:v>
          </c:tx>
          <c:invertIfNegative val="0"/>
          <c:cat>
            <c:strRef>
              <c:f>Sheet1!$E$5:$J$5</c:f>
              <c:strCache>
                <c:ptCount val="6"/>
                <c:pt idx="0">
                  <c:v>2013</c:v>
                </c:pt>
                <c:pt idx="1">
                  <c:v>2014</c:v>
                </c:pt>
                <c:pt idx="2">
                  <c:v>2015</c:v>
                </c:pt>
                <c:pt idx="3">
                  <c:v>2016</c:v>
                </c:pt>
                <c:pt idx="4">
                  <c:v>2017</c:v>
                </c:pt>
                <c:pt idx="5">
                  <c:v>2018</c:v>
                </c:pt>
              </c:strCache>
            </c:strRef>
          </c:cat>
          <c:val>
            <c:numRef>
              <c:f>Sheet1!$E$42:$J$42</c:f>
              <c:numCache>
                <c:formatCode>#,##0</c:formatCode>
                <c:ptCount val="6"/>
                <c:pt idx="1">
                  <c:v>4500000</c:v>
                </c:pt>
                <c:pt idx="2">
                  <c:v>9488481.4400000013</c:v>
                </c:pt>
                <c:pt idx="3">
                  <c:v>8380198.8599999994</c:v>
                </c:pt>
                <c:pt idx="4">
                  <c:v>2299319.7000000002</c:v>
                </c:pt>
                <c:pt idx="5">
                  <c:v>700000</c:v>
                </c:pt>
              </c:numCache>
            </c:numRef>
          </c:val>
        </c:ser>
        <c:ser>
          <c:idx val="1"/>
          <c:order val="1"/>
          <c:tx>
            <c:v>Sinergia con altri progetti INFN</c:v>
          </c:tx>
          <c:spPr>
            <a:solidFill>
              <a:srgbClr val="C00000"/>
            </a:solidFill>
          </c:spPr>
          <c:invertIfNegative val="0"/>
          <c:cat>
            <c:strRef>
              <c:f>Sheet1!$E$5:$J$5</c:f>
              <c:strCache>
                <c:ptCount val="6"/>
                <c:pt idx="0">
                  <c:v>2013</c:v>
                </c:pt>
                <c:pt idx="1">
                  <c:v>2014</c:v>
                </c:pt>
                <c:pt idx="2">
                  <c:v>2015</c:v>
                </c:pt>
                <c:pt idx="3">
                  <c:v>2016</c:v>
                </c:pt>
                <c:pt idx="4">
                  <c:v>2017</c:v>
                </c:pt>
                <c:pt idx="5">
                  <c:v>2018</c:v>
                </c:pt>
              </c:strCache>
            </c:strRef>
          </c:cat>
          <c:val>
            <c:numRef>
              <c:f>Sheet1!$E$47:$J$47</c:f>
              <c:numCache>
                <c:formatCode>General</c:formatCode>
                <c:ptCount val="6"/>
                <c:pt idx="2" formatCode="#,##0">
                  <c:v>2400000</c:v>
                </c:pt>
                <c:pt idx="3" formatCode="#,##0">
                  <c:v>800000</c:v>
                </c:pt>
                <c:pt idx="4" formatCode="#,##0">
                  <c:v>0</c:v>
                </c:pt>
                <c:pt idx="5" formatCode="#,##0">
                  <c:v>0</c:v>
                </c:pt>
              </c:numCache>
            </c:numRef>
          </c:val>
        </c:ser>
        <c:ser>
          <c:idx val="2"/>
          <c:order val="2"/>
          <c:tx>
            <c:v>Premiale2011</c:v>
          </c:tx>
          <c:invertIfNegative val="0"/>
          <c:cat>
            <c:strRef>
              <c:f>Sheet1!$E$5:$J$5</c:f>
              <c:strCache>
                <c:ptCount val="6"/>
                <c:pt idx="0">
                  <c:v>2013</c:v>
                </c:pt>
                <c:pt idx="1">
                  <c:v>2014</c:v>
                </c:pt>
                <c:pt idx="2">
                  <c:v>2015</c:v>
                </c:pt>
                <c:pt idx="3">
                  <c:v>2016</c:v>
                </c:pt>
                <c:pt idx="4">
                  <c:v>2017</c:v>
                </c:pt>
                <c:pt idx="5">
                  <c:v>2018</c:v>
                </c:pt>
              </c:strCache>
            </c:strRef>
          </c:cat>
          <c:val>
            <c:numRef>
              <c:f>Sheet1!$E$45:$F$45</c:f>
              <c:numCache>
                <c:formatCode>General</c:formatCode>
                <c:ptCount val="2"/>
                <c:pt idx="0" formatCode="#,##0">
                  <c:v>1864000</c:v>
                </c:pt>
                <c:pt idx="1">
                  <c:v>2300000</c:v>
                </c:pt>
              </c:numCache>
            </c:numRef>
          </c:val>
        </c:ser>
        <c:dLbls>
          <c:showLegendKey val="0"/>
          <c:showVal val="0"/>
          <c:showCatName val="0"/>
          <c:showSerName val="0"/>
          <c:showPercent val="0"/>
          <c:showBubbleSize val="0"/>
        </c:dLbls>
        <c:gapWidth val="150"/>
        <c:overlap val="100"/>
        <c:axId val="125926016"/>
        <c:axId val="125936000"/>
      </c:barChart>
      <c:catAx>
        <c:axId val="125926016"/>
        <c:scaling>
          <c:orientation val="minMax"/>
        </c:scaling>
        <c:delete val="0"/>
        <c:axPos val="b"/>
        <c:majorTickMark val="out"/>
        <c:minorTickMark val="none"/>
        <c:tickLblPos val="low"/>
        <c:crossAx val="125936000"/>
        <c:crosses val="autoZero"/>
        <c:auto val="1"/>
        <c:lblAlgn val="ctr"/>
        <c:lblOffset val="100"/>
        <c:noMultiLvlLbl val="0"/>
      </c:catAx>
      <c:valAx>
        <c:axId val="125936000"/>
        <c:scaling>
          <c:orientation val="minMax"/>
        </c:scaling>
        <c:delete val="0"/>
        <c:axPos val="l"/>
        <c:majorGridlines/>
        <c:numFmt formatCode="#,##0" sourceLinked="1"/>
        <c:majorTickMark val="out"/>
        <c:minorTickMark val="none"/>
        <c:tickLblPos val="nextTo"/>
        <c:crossAx val="12592601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71641521908997"/>
          <c:y val="4.0267436773211769E-2"/>
          <c:w val="0.59405455997389645"/>
          <c:h val="0.74426885251581076"/>
        </c:manualLayout>
      </c:layout>
      <c:barChart>
        <c:barDir val="col"/>
        <c:grouping val="stacked"/>
        <c:varyColors val="0"/>
        <c:ser>
          <c:idx val="0"/>
          <c:order val="0"/>
          <c:tx>
            <c:strRef>
              <c:f>'Per perth della spesa'!$I$2</c:f>
              <c:strCache>
                <c:ptCount val="1"/>
                <c:pt idx="0">
                  <c:v>WP-B1 - Scientific Support and Nuclear Diagnostics</c:v>
                </c:pt>
              </c:strCache>
            </c:strRef>
          </c:tx>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spesa'!$J$2:$O$2</c:f>
              <c:numCache>
                <c:formatCode>General</c:formatCode>
                <c:ptCount val="6"/>
                <c:pt idx="0">
                  <c:v>7</c:v>
                </c:pt>
                <c:pt idx="1">
                  <c:v>83</c:v>
                </c:pt>
                <c:pt idx="2">
                  <c:v>100</c:v>
                </c:pt>
                <c:pt idx="3">
                  <c:v>0</c:v>
                </c:pt>
                <c:pt idx="4">
                  <c:v>0</c:v>
                </c:pt>
                <c:pt idx="5">
                  <c:v>0</c:v>
                </c:pt>
              </c:numCache>
            </c:numRef>
          </c:val>
        </c:ser>
        <c:ser>
          <c:idx val="1"/>
          <c:order val="1"/>
          <c:tx>
            <c:strRef>
              <c:f>'[1]Per perth della spesa'!$I$3</c:f>
              <c:strCache>
                <c:ptCount val="1"/>
                <c:pt idx="0">
                  <c:v>WP-B2 - Safety and Radioprotection</c:v>
                </c:pt>
              </c:strCache>
            </c:strRef>
          </c:tx>
          <c:spPr>
            <a:solidFill>
              <a:srgbClr val="D60093"/>
            </a:solidFill>
          </c:spPr>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spesa'!$J$3:$O$3</c:f>
              <c:numCache>
                <c:formatCode>General</c:formatCode>
                <c:ptCount val="6"/>
                <c:pt idx="0">
                  <c:v>32</c:v>
                </c:pt>
                <c:pt idx="1">
                  <c:v>500</c:v>
                </c:pt>
                <c:pt idx="2">
                  <c:v>1193</c:v>
                </c:pt>
                <c:pt idx="3">
                  <c:v>595</c:v>
                </c:pt>
                <c:pt idx="4">
                  <c:v>595</c:v>
                </c:pt>
                <c:pt idx="5">
                  <c:v>0</c:v>
                </c:pt>
              </c:numCache>
            </c:numRef>
          </c:val>
        </c:ser>
        <c:ser>
          <c:idx val="2"/>
          <c:order val="2"/>
          <c:tx>
            <c:strRef>
              <c:f>'[1]Per perth della spesa'!$I$4</c:f>
              <c:strCache>
                <c:ptCount val="1"/>
                <c:pt idx="0">
                  <c:v>WP-B3 - Buildings and Plants</c:v>
                </c:pt>
              </c:strCache>
            </c:strRef>
          </c:tx>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spesa'!$J$4:$O$4</c:f>
              <c:numCache>
                <c:formatCode>General</c:formatCode>
                <c:ptCount val="6"/>
                <c:pt idx="0">
                  <c:v>340</c:v>
                </c:pt>
                <c:pt idx="1">
                  <c:v>200</c:v>
                </c:pt>
                <c:pt idx="2">
                  <c:v>750</c:v>
                </c:pt>
                <c:pt idx="3">
                  <c:v>150</c:v>
                </c:pt>
                <c:pt idx="4">
                  <c:v>0</c:v>
                </c:pt>
                <c:pt idx="5">
                  <c:v>0</c:v>
                </c:pt>
              </c:numCache>
            </c:numRef>
          </c:val>
        </c:ser>
        <c:ser>
          <c:idx val="3"/>
          <c:order val="3"/>
          <c:tx>
            <c:strRef>
              <c:f>'[1]Per perth della spesa'!$I$5</c:f>
              <c:strCache>
                <c:ptCount val="1"/>
                <c:pt idx="0">
                  <c:v>WP-B4 - Cyclotron</c:v>
                </c:pt>
              </c:strCache>
            </c:strRef>
          </c:tx>
          <c:spPr>
            <a:solidFill>
              <a:schemeClr val="tx1"/>
            </a:solidFill>
          </c:spPr>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spesa'!$J$5:$O$5</c:f>
              <c:numCache>
                <c:formatCode>General</c:formatCode>
                <c:ptCount val="6"/>
                <c:pt idx="0">
                  <c:v>0</c:v>
                </c:pt>
                <c:pt idx="1">
                  <c:v>200</c:v>
                </c:pt>
                <c:pt idx="2">
                  <c:v>100</c:v>
                </c:pt>
                <c:pt idx="3">
                  <c:v>0</c:v>
                </c:pt>
                <c:pt idx="4">
                  <c:v>0</c:v>
                </c:pt>
                <c:pt idx="5">
                  <c:v>0</c:v>
                </c:pt>
              </c:numCache>
            </c:numRef>
          </c:val>
        </c:ser>
        <c:ser>
          <c:idx val="4"/>
          <c:order val="4"/>
          <c:tx>
            <c:strRef>
              <c:f>'Per perth della spesa'!$I$6</c:f>
              <c:strCache>
                <c:ptCount val="1"/>
                <c:pt idx="0">
                  <c:v>WP-B5 - ISOL system</c:v>
                </c:pt>
              </c:strCache>
            </c:strRef>
          </c:tx>
          <c:spPr>
            <a:solidFill>
              <a:schemeClr val="accent1">
                <a:lumMod val="50000"/>
              </a:schemeClr>
            </a:solidFill>
          </c:spPr>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spesa'!$J$6:$O$6</c:f>
              <c:numCache>
                <c:formatCode>General</c:formatCode>
                <c:ptCount val="6"/>
                <c:pt idx="0">
                  <c:v>860</c:v>
                </c:pt>
                <c:pt idx="1">
                  <c:v>100</c:v>
                </c:pt>
                <c:pt idx="2">
                  <c:v>1550</c:v>
                </c:pt>
                <c:pt idx="3">
                  <c:v>100</c:v>
                </c:pt>
                <c:pt idx="4">
                  <c:v>70</c:v>
                </c:pt>
                <c:pt idx="5">
                  <c:v>0</c:v>
                </c:pt>
              </c:numCache>
            </c:numRef>
          </c:val>
        </c:ser>
        <c:ser>
          <c:idx val="5"/>
          <c:order val="5"/>
          <c:tx>
            <c:strRef>
              <c:f>'Per perth della spesa'!$I$7</c:f>
              <c:strCache>
                <c:ptCount val="1"/>
                <c:pt idx="0">
                  <c:v>WP-B6 - Beam transport &amp;selection</c:v>
                </c:pt>
              </c:strCache>
            </c:strRef>
          </c:tx>
          <c:spPr>
            <a:solidFill>
              <a:srgbClr val="FFC000"/>
            </a:solidFill>
          </c:spPr>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spesa'!$J$7:$O$7</c:f>
              <c:numCache>
                <c:formatCode>General</c:formatCode>
                <c:ptCount val="6"/>
                <c:pt idx="0">
                  <c:v>41</c:v>
                </c:pt>
                <c:pt idx="1">
                  <c:v>2700</c:v>
                </c:pt>
                <c:pt idx="2">
                  <c:v>5195.5</c:v>
                </c:pt>
                <c:pt idx="3">
                  <c:v>2045.5</c:v>
                </c:pt>
                <c:pt idx="4">
                  <c:v>1000</c:v>
                </c:pt>
                <c:pt idx="5">
                  <c:v>0</c:v>
                </c:pt>
              </c:numCache>
            </c:numRef>
          </c:val>
        </c:ser>
        <c:ser>
          <c:idx val="6"/>
          <c:order val="6"/>
          <c:tx>
            <c:strRef>
              <c:f>'[1]Per perth della spesa'!$I$8</c:f>
              <c:strCache>
                <c:ptCount val="1"/>
                <c:pt idx="0">
                  <c:v>WP-B7 - RNB Accelerator</c:v>
                </c:pt>
              </c:strCache>
            </c:strRef>
          </c:tx>
          <c:spPr>
            <a:solidFill>
              <a:schemeClr val="bg1">
                <a:lumMod val="65000"/>
              </a:schemeClr>
            </a:solidFill>
          </c:spPr>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spesa'!$J$8:$O$8</c:f>
              <c:numCache>
                <c:formatCode>General</c:formatCode>
                <c:ptCount val="6"/>
                <c:pt idx="0">
                  <c:v>434</c:v>
                </c:pt>
                <c:pt idx="1">
                  <c:v>1665</c:v>
                </c:pt>
                <c:pt idx="2">
                  <c:v>1783</c:v>
                </c:pt>
                <c:pt idx="3">
                  <c:v>1750</c:v>
                </c:pt>
                <c:pt idx="4">
                  <c:v>800</c:v>
                </c:pt>
                <c:pt idx="5">
                  <c:v>0</c:v>
                </c:pt>
              </c:numCache>
            </c:numRef>
          </c:val>
        </c:ser>
        <c:ser>
          <c:idx val="7"/>
          <c:order val="7"/>
          <c:tx>
            <c:strRef>
              <c:f>'Per perth della spesa'!$I$9</c:f>
              <c:strCache>
                <c:ptCount val="1"/>
                <c:pt idx="0">
                  <c:v>WP-B8 - Vacuum systems</c:v>
                </c:pt>
              </c:strCache>
            </c:strRef>
          </c:tx>
          <c:spPr>
            <a:solidFill>
              <a:srgbClr val="00B0F0"/>
            </a:solidFill>
          </c:spPr>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spesa'!$J$9:$O$9</c:f>
              <c:numCache>
                <c:formatCode>General</c:formatCode>
                <c:ptCount val="6"/>
                <c:pt idx="0">
                  <c:v>100</c:v>
                </c:pt>
                <c:pt idx="1">
                  <c:v>1550</c:v>
                </c:pt>
                <c:pt idx="2">
                  <c:v>0</c:v>
                </c:pt>
                <c:pt idx="3">
                  <c:v>0</c:v>
                </c:pt>
                <c:pt idx="4">
                  <c:v>0</c:v>
                </c:pt>
                <c:pt idx="5">
                  <c:v>0</c:v>
                </c:pt>
              </c:numCache>
            </c:numRef>
          </c:val>
        </c:ser>
        <c:ser>
          <c:idx val="8"/>
          <c:order val="8"/>
          <c:tx>
            <c:strRef>
              <c:f>'[1]Per perth della spesa'!$I$10</c:f>
              <c:strCache>
                <c:ptCount val="1"/>
                <c:pt idx="0">
                  <c:v>WP-B9 - Control</c:v>
                </c:pt>
              </c:strCache>
            </c:strRef>
          </c:tx>
          <c:spPr>
            <a:solidFill>
              <a:srgbClr val="006600"/>
            </a:solidFill>
          </c:spPr>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spesa'!$J$10:$O$10</c:f>
              <c:numCache>
                <c:formatCode>General</c:formatCode>
                <c:ptCount val="6"/>
                <c:pt idx="0">
                  <c:v>67</c:v>
                </c:pt>
                <c:pt idx="1">
                  <c:v>640</c:v>
                </c:pt>
                <c:pt idx="2">
                  <c:v>0</c:v>
                </c:pt>
                <c:pt idx="3">
                  <c:v>0</c:v>
                </c:pt>
                <c:pt idx="4">
                  <c:v>0</c:v>
                </c:pt>
                <c:pt idx="5">
                  <c:v>0</c:v>
                </c:pt>
              </c:numCache>
            </c:numRef>
          </c:val>
        </c:ser>
        <c:ser>
          <c:idx val="9"/>
          <c:order val="9"/>
          <c:tx>
            <c:strRef>
              <c:f>'[1]Per perth della spesa'!$I$11</c:f>
              <c:strCache>
                <c:ptCount val="1"/>
                <c:pt idx="0">
                  <c:v>WP-A1 - Management</c:v>
                </c:pt>
              </c:strCache>
            </c:strRef>
          </c:tx>
          <c:spPr>
            <a:solidFill>
              <a:srgbClr val="C00000"/>
            </a:solidFill>
          </c:spPr>
          <c:invertIfNegative val="0"/>
          <c:cat>
            <c:numRef>
              <c:f>'[1]Per perth della spesa'!$J$1:$O$1</c:f>
              <c:numCache>
                <c:formatCode>General</c:formatCode>
                <c:ptCount val="6"/>
                <c:pt idx="0">
                  <c:v>2013</c:v>
                </c:pt>
                <c:pt idx="1">
                  <c:v>2014</c:v>
                </c:pt>
                <c:pt idx="2">
                  <c:v>2015</c:v>
                </c:pt>
                <c:pt idx="3">
                  <c:v>2016</c:v>
                </c:pt>
                <c:pt idx="4">
                  <c:v>2017</c:v>
                </c:pt>
                <c:pt idx="5">
                  <c:v>2018</c:v>
                </c:pt>
              </c:numCache>
            </c:numRef>
          </c:cat>
          <c:val>
            <c:numRef>
              <c:f>'[1]Per perth della spesa'!$J$11:$O$11</c:f>
              <c:numCache>
                <c:formatCode>General</c:formatCode>
                <c:ptCount val="6"/>
                <c:pt idx="0">
                  <c:v>77</c:v>
                </c:pt>
                <c:pt idx="1">
                  <c:v>250</c:v>
                </c:pt>
                <c:pt idx="2">
                  <c:v>130</c:v>
                </c:pt>
                <c:pt idx="3">
                  <c:v>110</c:v>
                </c:pt>
                <c:pt idx="4">
                  <c:v>110</c:v>
                </c:pt>
                <c:pt idx="5">
                  <c:v>0</c:v>
                </c:pt>
              </c:numCache>
            </c:numRef>
          </c:val>
        </c:ser>
        <c:dLbls>
          <c:showLegendKey val="0"/>
          <c:showVal val="0"/>
          <c:showCatName val="0"/>
          <c:showSerName val="0"/>
          <c:showPercent val="0"/>
          <c:showBubbleSize val="0"/>
        </c:dLbls>
        <c:gapWidth val="150"/>
        <c:overlap val="100"/>
        <c:axId val="126343040"/>
        <c:axId val="126344576"/>
      </c:barChart>
      <c:catAx>
        <c:axId val="126343040"/>
        <c:scaling>
          <c:orientation val="minMax"/>
        </c:scaling>
        <c:delete val="0"/>
        <c:axPos val="b"/>
        <c:numFmt formatCode="General" sourceLinked="1"/>
        <c:majorTickMark val="in"/>
        <c:minorTickMark val="none"/>
        <c:tickLblPos val="nextTo"/>
        <c:txPr>
          <a:bodyPr/>
          <a:lstStyle/>
          <a:p>
            <a:pPr>
              <a:defRPr lang="it-IT" sz="1400"/>
            </a:pPr>
            <a:endParaRPr lang="en-US"/>
          </a:p>
        </c:txPr>
        <c:crossAx val="126344576"/>
        <c:crosses val="autoZero"/>
        <c:auto val="1"/>
        <c:lblAlgn val="ctr"/>
        <c:lblOffset val="100"/>
        <c:noMultiLvlLbl val="0"/>
      </c:catAx>
      <c:valAx>
        <c:axId val="126344576"/>
        <c:scaling>
          <c:orientation val="minMax"/>
        </c:scaling>
        <c:delete val="0"/>
        <c:axPos val="l"/>
        <c:majorGridlines>
          <c:spPr>
            <a:ln>
              <a:solidFill>
                <a:schemeClr val="bg1">
                  <a:lumMod val="50000"/>
                </a:schemeClr>
              </a:solidFill>
              <a:prstDash val="lgDash"/>
            </a:ln>
          </c:spPr>
        </c:majorGridlines>
        <c:numFmt formatCode="General" sourceLinked="1"/>
        <c:majorTickMark val="in"/>
        <c:minorTickMark val="in"/>
        <c:tickLblPos val="nextTo"/>
        <c:txPr>
          <a:bodyPr/>
          <a:lstStyle/>
          <a:p>
            <a:pPr>
              <a:defRPr lang="it-IT" sz="1400"/>
            </a:pPr>
            <a:endParaRPr lang="en-US"/>
          </a:p>
        </c:txPr>
        <c:crossAx val="126343040"/>
        <c:crosses val="autoZero"/>
        <c:crossBetween val="between"/>
        <c:minorUnit val="1000"/>
        <c:dispUnits>
          <c:builtInUnit val="thousands"/>
          <c:dispUnitsLbl>
            <c:layout/>
            <c:txPr>
              <a:bodyPr/>
              <a:lstStyle/>
              <a:p>
                <a:pPr>
                  <a:defRPr lang="it-IT">
                    <a:solidFill>
                      <a:schemeClr val="bg1"/>
                    </a:solidFill>
                  </a:defRPr>
                </a:pPr>
                <a:endParaRPr lang="en-US"/>
              </a:p>
            </c:txPr>
          </c:dispUnitsLbl>
        </c:dispUnits>
      </c:valAx>
      <c:spPr>
        <a:ln>
          <a:solidFill>
            <a:schemeClr val="tx1">
              <a:lumMod val="85000"/>
              <a:lumOff val="15000"/>
            </a:schemeClr>
          </a:solidFill>
        </a:ln>
      </c:spPr>
    </c:plotArea>
    <c:legend>
      <c:legendPos val="r"/>
      <c:layout>
        <c:manualLayout>
          <c:xMode val="edge"/>
          <c:yMode val="edge"/>
          <c:x val="0.73469289621240119"/>
          <c:y val="3.8674726349455742E-2"/>
          <c:w val="0.24958711350791768"/>
          <c:h val="0.9613251626654703"/>
        </c:manualLayout>
      </c:layout>
      <c:overlay val="0"/>
      <c:spPr>
        <a:ln>
          <a:solidFill>
            <a:schemeClr val="bg1">
              <a:lumMod val="50000"/>
            </a:schemeClr>
          </a:solidFill>
        </a:ln>
      </c:spPr>
      <c:txPr>
        <a:bodyPr/>
        <a:lstStyle/>
        <a:p>
          <a:pPr>
            <a:defRPr lang="it-IT" sz="1100"/>
          </a:pPr>
          <a:endParaRPr lang="en-US"/>
        </a:p>
      </c:txPr>
    </c:legend>
    <c:plotVisOnly val="1"/>
    <c:dispBlanksAs val="gap"/>
    <c:showDLblsOverMax val="0"/>
  </c:chart>
  <c:spPr>
    <a:ln>
      <a:solidFill>
        <a:schemeClr val="accent1"/>
      </a:solid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v>staff</c:v>
          </c:tx>
          <c:invertIfNegative val="0"/>
          <c:cat>
            <c:strRef>
              <c:f>'Foglio3 (2)'!$K$5:$K$16</c:f>
              <c:strCache>
                <c:ptCount val="12"/>
                <c:pt idx="0">
                  <c:v>management</c:v>
                </c:pt>
                <c:pt idx="1">
                  <c:v>scientific support</c:v>
                </c:pt>
                <c:pt idx="2">
                  <c:v>Mecc.Engineering</c:v>
                </c:pt>
                <c:pt idx="3">
                  <c:v>vacuum systems</c:v>
                </c:pt>
                <c:pt idx="4">
                  <c:v>safety-radioprotection</c:v>
                </c:pt>
                <c:pt idx="5">
                  <c:v>infrastructures</c:v>
                </c:pt>
                <c:pt idx="6">
                  <c:v>controls</c:v>
                </c:pt>
                <c:pt idx="7">
                  <c:v>cyclotron</c:v>
                </c:pt>
                <c:pt idx="8">
                  <c:v>ISOL beams</c:v>
                </c:pt>
                <c:pt idx="9">
                  <c:v>beam transport and selection</c:v>
                </c:pt>
                <c:pt idx="10">
                  <c:v>rfq</c:v>
                </c:pt>
                <c:pt idx="11">
                  <c:v>Re-acceleration </c:v>
                </c:pt>
              </c:strCache>
            </c:strRef>
          </c:cat>
          <c:val>
            <c:numRef>
              <c:f>'Foglio3 (2)'!$G$5:$G$16</c:f>
              <c:numCache>
                <c:formatCode>General</c:formatCode>
                <c:ptCount val="12"/>
                <c:pt idx="0">
                  <c:v>5</c:v>
                </c:pt>
                <c:pt idx="1">
                  <c:v>5</c:v>
                </c:pt>
                <c:pt idx="2">
                  <c:v>4</c:v>
                </c:pt>
                <c:pt idx="3">
                  <c:v>2</c:v>
                </c:pt>
                <c:pt idx="4">
                  <c:v>2</c:v>
                </c:pt>
                <c:pt idx="5">
                  <c:v>7</c:v>
                </c:pt>
                <c:pt idx="6">
                  <c:v>4</c:v>
                </c:pt>
                <c:pt idx="7">
                  <c:v>1</c:v>
                </c:pt>
                <c:pt idx="8">
                  <c:v>3</c:v>
                </c:pt>
                <c:pt idx="9">
                  <c:v>4</c:v>
                </c:pt>
                <c:pt idx="10">
                  <c:v>3</c:v>
                </c:pt>
                <c:pt idx="11">
                  <c:v>5</c:v>
                </c:pt>
              </c:numCache>
            </c:numRef>
          </c:val>
        </c:ser>
        <c:ser>
          <c:idx val="1"/>
          <c:order val="1"/>
          <c:tx>
            <c:v>Temporary</c:v>
          </c:tx>
          <c:invertIfNegative val="0"/>
          <c:cat>
            <c:strRef>
              <c:f>'Foglio3 (2)'!$K$5:$K$16</c:f>
              <c:strCache>
                <c:ptCount val="12"/>
                <c:pt idx="0">
                  <c:v>management</c:v>
                </c:pt>
                <c:pt idx="1">
                  <c:v>scientific support</c:v>
                </c:pt>
                <c:pt idx="2">
                  <c:v>Mecc.Engineering</c:v>
                </c:pt>
                <c:pt idx="3">
                  <c:v>vacuum systems</c:v>
                </c:pt>
                <c:pt idx="4">
                  <c:v>safety-radioprotection</c:v>
                </c:pt>
                <c:pt idx="5">
                  <c:v>infrastructures</c:v>
                </c:pt>
                <c:pt idx="6">
                  <c:v>controls</c:v>
                </c:pt>
                <c:pt idx="7">
                  <c:v>cyclotron</c:v>
                </c:pt>
                <c:pt idx="8">
                  <c:v>ISOL beams</c:v>
                </c:pt>
                <c:pt idx="9">
                  <c:v>beam transport and selection</c:v>
                </c:pt>
                <c:pt idx="10">
                  <c:v>rfq</c:v>
                </c:pt>
                <c:pt idx="11">
                  <c:v>Re-acceleration </c:v>
                </c:pt>
              </c:strCache>
            </c:strRef>
          </c:cat>
          <c:val>
            <c:numRef>
              <c:f>'Foglio3 (2)'!$I$5:$I$16</c:f>
              <c:numCache>
                <c:formatCode>General</c:formatCode>
                <c:ptCount val="12"/>
                <c:pt idx="0">
                  <c:v>1</c:v>
                </c:pt>
                <c:pt idx="1">
                  <c:v>1</c:v>
                </c:pt>
                <c:pt idx="2">
                  <c:v>4</c:v>
                </c:pt>
                <c:pt idx="3">
                  <c:v>2</c:v>
                </c:pt>
                <c:pt idx="4">
                  <c:v>3</c:v>
                </c:pt>
                <c:pt idx="5">
                  <c:v>1</c:v>
                </c:pt>
                <c:pt idx="6">
                  <c:v>6</c:v>
                </c:pt>
                <c:pt idx="7">
                  <c:v>1</c:v>
                </c:pt>
                <c:pt idx="8">
                  <c:v>9</c:v>
                </c:pt>
                <c:pt idx="9">
                  <c:v>1</c:v>
                </c:pt>
                <c:pt idx="10">
                  <c:v>1</c:v>
                </c:pt>
                <c:pt idx="11">
                  <c:v>4</c:v>
                </c:pt>
              </c:numCache>
            </c:numRef>
          </c:val>
        </c:ser>
        <c:dLbls>
          <c:showLegendKey val="0"/>
          <c:showVal val="0"/>
          <c:showCatName val="0"/>
          <c:showSerName val="0"/>
          <c:showPercent val="0"/>
          <c:showBubbleSize val="0"/>
        </c:dLbls>
        <c:gapWidth val="150"/>
        <c:shape val="box"/>
        <c:axId val="126695296"/>
        <c:axId val="126696832"/>
        <c:axId val="0"/>
      </c:bar3DChart>
      <c:catAx>
        <c:axId val="126695296"/>
        <c:scaling>
          <c:orientation val="minMax"/>
        </c:scaling>
        <c:delete val="0"/>
        <c:axPos val="b"/>
        <c:numFmt formatCode="General" sourceLinked="0"/>
        <c:majorTickMark val="out"/>
        <c:minorTickMark val="none"/>
        <c:tickLblPos val="nextTo"/>
        <c:txPr>
          <a:bodyPr rot="-3000000"/>
          <a:lstStyle/>
          <a:p>
            <a:pPr>
              <a:defRPr/>
            </a:pPr>
            <a:endParaRPr lang="en-US"/>
          </a:p>
        </c:txPr>
        <c:crossAx val="126696832"/>
        <c:crosses val="autoZero"/>
        <c:auto val="1"/>
        <c:lblAlgn val="ctr"/>
        <c:lblOffset val="100"/>
        <c:noMultiLvlLbl val="0"/>
      </c:catAx>
      <c:valAx>
        <c:axId val="126696832"/>
        <c:scaling>
          <c:orientation val="minMax"/>
        </c:scaling>
        <c:delete val="0"/>
        <c:axPos val="l"/>
        <c:majorGridlines/>
        <c:numFmt formatCode="General" sourceLinked="1"/>
        <c:majorTickMark val="out"/>
        <c:minorTickMark val="none"/>
        <c:tickLblPos val="nextTo"/>
        <c:crossAx val="126695296"/>
        <c:crosses val="autoZero"/>
        <c:crossBetween val="between"/>
      </c:valAx>
    </c:plotArea>
    <c:legend>
      <c:legendPos val="r"/>
      <c:layout/>
      <c:overlay val="0"/>
    </c:legend>
    <c:plotVisOnly val="1"/>
    <c:dispBlanksAs val="gap"/>
    <c:showDLblsOverMax val="0"/>
  </c:chart>
  <c:txPr>
    <a:bodyPr/>
    <a:lstStyle/>
    <a:p>
      <a:pPr>
        <a:defRPr sz="10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v>FTE_staff</c:v>
          </c:tx>
          <c:invertIfNegative val="0"/>
          <c:cat>
            <c:strRef>
              <c:f>'Foglio3 (2)'!$K$5:$K$16</c:f>
              <c:strCache>
                <c:ptCount val="12"/>
                <c:pt idx="0">
                  <c:v>management</c:v>
                </c:pt>
                <c:pt idx="1">
                  <c:v>scientific support</c:v>
                </c:pt>
                <c:pt idx="2">
                  <c:v>Mecc.Engineering</c:v>
                </c:pt>
                <c:pt idx="3">
                  <c:v>vacuum systems</c:v>
                </c:pt>
                <c:pt idx="4">
                  <c:v>safety-radioprotection</c:v>
                </c:pt>
                <c:pt idx="5">
                  <c:v>infrastructures</c:v>
                </c:pt>
                <c:pt idx="6">
                  <c:v>controls</c:v>
                </c:pt>
                <c:pt idx="7">
                  <c:v>cyclotron</c:v>
                </c:pt>
                <c:pt idx="8">
                  <c:v>ISOL beams</c:v>
                </c:pt>
                <c:pt idx="9">
                  <c:v>beam transport and selection</c:v>
                </c:pt>
                <c:pt idx="10">
                  <c:v>rfq</c:v>
                </c:pt>
                <c:pt idx="11">
                  <c:v>Re-acceleration </c:v>
                </c:pt>
              </c:strCache>
            </c:strRef>
          </c:cat>
          <c:val>
            <c:numRef>
              <c:f>'Foglio3 (2)'!$H$5:$H$16</c:f>
              <c:numCache>
                <c:formatCode>General</c:formatCode>
                <c:ptCount val="12"/>
                <c:pt idx="0">
                  <c:v>2.2000000000000002</c:v>
                </c:pt>
                <c:pt idx="1">
                  <c:v>1</c:v>
                </c:pt>
                <c:pt idx="2">
                  <c:v>1.6</c:v>
                </c:pt>
                <c:pt idx="3">
                  <c:v>0.6</c:v>
                </c:pt>
                <c:pt idx="4">
                  <c:v>1.3</c:v>
                </c:pt>
                <c:pt idx="5">
                  <c:v>2.4</c:v>
                </c:pt>
                <c:pt idx="6">
                  <c:v>2</c:v>
                </c:pt>
                <c:pt idx="7">
                  <c:v>0.7</c:v>
                </c:pt>
                <c:pt idx="8">
                  <c:v>1.5</c:v>
                </c:pt>
                <c:pt idx="9">
                  <c:v>2.9</c:v>
                </c:pt>
                <c:pt idx="10">
                  <c:v>1.1000000000000001</c:v>
                </c:pt>
                <c:pt idx="11">
                  <c:v>2.2000000000000002</c:v>
                </c:pt>
              </c:numCache>
            </c:numRef>
          </c:val>
        </c:ser>
        <c:ser>
          <c:idx val="1"/>
          <c:order val="1"/>
          <c:tx>
            <c:v>FTE_Temporary</c:v>
          </c:tx>
          <c:invertIfNegative val="0"/>
          <c:cat>
            <c:strRef>
              <c:f>'Foglio3 (2)'!$K$5:$K$16</c:f>
              <c:strCache>
                <c:ptCount val="12"/>
                <c:pt idx="0">
                  <c:v>management</c:v>
                </c:pt>
                <c:pt idx="1">
                  <c:v>scientific support</c:v>
                </c:pt>
                <c:pt idx="2">
                  <c:v>Mecc.Engineering</c:v>
                </c:pt>
                <c:pt idx="3">
                  <c:v>vacuum systems</c:v>
                </c:pt>
                <c:pt idx="4">
                  <c:v>safety-radioprotection</c:v>
                </c:pt>
                <c:pt idx="5">
                  <c:v>infrastructures</c:v>
                </c:pt>
                <c:pt idx="6">
                  <c:v>controls</c:v>
                </c:pt>
                <c:pt idx="7">
                  <c:v>cyclotron</c:v>
                </c:pt>
                <c:pt idx="8">
                  <c:v>ISOL beams</c:v>
                </c:pt>
                <c:pt idx="9">
                  <c:v>beam transport and selection</c:v>
                </c:pt>
                <c:pt idx="10">
                  <c:v>rfq</c:v>
                </c:pt>
                <c:pt idx="11">
                  <c:v>Re-acceleration </c:v>
                </c:pt>
              </c:strCache>
            </c:strRef>
          </c:cat>
          <c:val>
            <c:numRef>
              <c:f>'Foglio3 (2)'!$J$5:$J$16</c:f>
              <c:numCache>
                <c:formatCode>General</c:formatCode>
                <c:ptCount val="12"/>
                <c:pt idx="0">
                  <c:v>1</c:v>
                </c:pt>
                <c:pt idx="1">
                  <c:v>1.5</c:v>
                </c:pt>
                <c:pt idx="2">
                  <c:v>3.6999999999999997</c:v>
                </c:pt>
                <c:pt idx="3">
                  <c:v>0.79999999999999993</c:v>
                </c:pt>
                <c:pt idx="4">
                  <c:v>1.4999999999999998</c:v>
                </c:pt>
                <c:pt idx="5">
                  <c:v>1</c:v>
                </c:pt>
                <c:pt idx="6">
                  <c:v>5.5</c:v>
                </c:pt>
                <c:pt idx="7">
                  <c:v>0.8</c:v>
                </c:pt>
                <c:pt idx="8">
                  <c:v>5.3</c:v>
                </c:pt>
                <c:pt idx="9">
                  <c:v>1.5000000000000004</c:v>
                </c:pt>
                <c:pt idx="10">
                  <c:v>0.29999999999999982</c:v>
                </c:pt>
                <c:pt idx="11">
                  <c:v>2.2999999999999998</c:v>
                </c:pt>
              </c:numCache>
            </c:numRef>
          </c:val>
        </c:ser>
        <c:dLbls>
          <c:showLegendKey val="0"/>
          <c:showVal val="0"/>
          <c:showCatName val="0"/>
          <c:showSerName val="0"/>
          <c:showPercent val="0"/>
          <c:showBubbleSize val="0"/>
        </c:dLbls>
        <c:gapWidth val="150"/>
        <c:shape val="box"/>
        <c:axId val="126730624"/>
        <c:axId val="126732160"/>
        <c:axId val="0"/>
      </c:bar3DChart>
      <c:catAx>
        <c:axId val="126730624"/>
        <c:scaling>
          <c:orientation val="minMax"/>
        </c:scaling>
        <c:delete val="0"/>
        <c:axPos val="b"/>
        <c:numFmt formatCode="General" sourceLinked="0"/>
        <c:majorTickMark val="out"/>
        <c:minorTickMark val="none"/>
        <c:tickLblPos val="nextTo"/>
        <c:txPr>
          <a:bodyPr rot="-3000000"/>
          <a:lstStyle/>
          <a:p>
            <a:pPr>
              <a:defRPr sz="800"/>
            </a:pPr>
            <a:endParaRPr lang="en-US"/>
          </a:p>
        </c:txPr>
        <c:crossAx val="126732160"/>
        <c:crosses val="autoZero"/>
        <c:auto val="1"/>
        <c:lblAlgn val="ctr"/>
        <c:lblOffset val="100"/>
        <c:noMultiLvlLbl val="0"/>
      </c:catAx>
      <c:valAx>
        <c:axId val="126732160"/>
        <c:scaling>
          <c:orientation val="minMax"/>
        </c:scaling>
        <c:delete val="0"/>
        <c:axPos val="l"/>
        <c:majorGridlines/>
        <c:numFmt formatCode="General" sourceLinked="1"/>
        <c:majorTickMark val="out"/>
        <c:minorTickMark val="none"/>
        <c:tickLblPos val="nextTo"/>
        <c:crossAx val="12673062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integral of Fission</a:t>
            </a:r>
            <a:r>
              <a:rPr lang="en-US" baseline="0"/>
              <a:t>  for a 70 MeV protons on UCx according to the number of disks</a:t>
            </a:r>
            <a:endParaRPr lang="en-US"/>
          </a:p>
        </c:rich>
      </c:tx>
      <c:layout/>
      <c:overlay val="0"/>
      <c:spPr>
        <a:noFill/>
        <a:ln>
          <a:noFill/>
        </a:ln>
        <a:effectLst/>
      </c:spPr>
    </c:title>
    <c:autoTitleDeleted val="0"/>
    <c:plotArea>
      <c:layout>
        <c:manualLayout>
          <c:layoutTarget val="inner"/>
          <c:xMode val="edge"/>
          <c:yMode val="edge"/>
          <c:x val="0.15955336832895892"/>
          <c:y val="0.17171296296296301"/>
          <c:w val="0.80989107611548616"/>
          <c:h val="0.55847951297754461"/>
        </c:manualLayout>
      </c:layout>
      <c:barChart>
        <c:barDir val="col"/>
        <c:grouping val="clustered"/>
        <c:varyColors val="0"/>
        <c:ser>
          <c:idx val="0"/>
          <c:order val="0"/>
          <c:tx>
            <c:v>300 µA</c:v>
          </c:tx>
          <c:spPr>
            <a:solidFill>
              <a:schemeClr val="accent1"/>
            </a:solidFill>
            <a:ln>
              <a:noFill/>
            </a:ln>
            <a:effectLst/>
          </c:spPr>
          <c:invertIfNegative val="0"/>
          <c:val>
            <c:numRef>
              <c:f>p8_c4!$O$2:$O$14</c:f>
              <c:numCache>
                <c:formatCode>#.000E+00</c:formatCode>
                <c:ptCount val="13"/>
                <c:pt idx="0">
                  <c:v>3402675000000</c:v>
                </c:pt>
                <c:pt idx="1">
                  <c:v>6802110000000</c:v>
                </c:pt>
                <c:pt idx="2">
                  <c:v>10195485000000</c:v>
                </c:pt>
                <c:pt idx="3">
                  <c:v>13580370000000</c:v>
                </c:pt>
                <c:pt idx="4">
                  <c:v>16947495000000</c:v>
                </c:pt>
                <c:pt idx="5">
                  <c:v>20283375000000</c:v>
                </c:pt>
                <c:pt idx="6">
                  <c:v>23568450000000</c:v>
                </c:pt>
                <c:pt idx="7">
                  <c:v>26781840000000</c:v>
                </c:pt>
                <c:pt idx="8">
                  <c:v>29880870000000</c:v>
                </c:pt>
                <c:pt idx="9">
                  <c:v>32836785000000</c:v>
                </c:pt>
                <c:pt idx="10">
                  <c:v>35631270000000</c:v>
                </c:pt>
                <c:pt idx="11">
                  <c:v>38234415000000</c:v>
                </c:pt>
                <c:pt idx="12">
                  <c:v>40678260000000</c:v>
                </c:pt>
              </c:numCache>
            </c:numRef>
          </c:val>
        </c:ser>
        <c:ser>
          <c:idx val="1"/>
          <c:order val="1"/>
          <c:tx>
            <c:v>200 µA</c:v>
          </c:tx>
          <c:spPr>
            <a:solidFill>
              <a:schemeClr val="accent2"/>
            </a:solidFill>
            <a:ln>
              <a:noFill/>
            </a:ln>
            <a:effectLst/>
          </c:spPr>
          <c:invertIfNegative val="0"/>
          <c:val>
            <c:numRef>
              <c:f>p8_c4!$P$2:$P$14</c:f>
              <c:numCache>
                <c:formatCode>#.000E+00</c:formatCode>
                <c:ptCount val="13"/>
                <c:pt idx="0">
                  <c:v>2268450000000</c:v>
                </c:pt>
                <c:pt idx="1">
                  <c:v>4534740000000</c:v>
                </c:pt>
                <c:pt idx="2">
                  <c:v>6796990000000</c:v>
                </c:pt>
                <c:pt idx="3">
                  <c:v>9053580000000</c:v>
                </c:pt>
                <c:pt idx="4">
                  <c:v>11298330000000</c:v>
                </c:pt>
                <c:pt idx="5">
                  <c:v>13522250000000</c:v>
                </c:pt>
                <c:pt idx="6">
                  <c:v>15712300000000</c:v>
                </c:pt>
                <c:pt idx="7">
                  <c:v>17854560000000</c:v>
                </c:pt>
                <c:pt idx="8">
                  <c:v>19920580000000</c:v>
                </c:pt>
                <c:pt idx="9">
                  <c:v>21891190000000</c:v>
                </c:pt>
                <c:pt idx="10">
                  <c:v>23754180000000</c:v>
                </c:pt>
                <c:pt idx="11">
                  <c:v>25489610000000</c:v>
                </c:pt>
                <c:pt idx="12">
                  <c:v>27118840000000</c:v>
                </c:pt>
              </c:numCache>
            </c:numRef>
          </c:val>
        </c:ser>
        <c:ser>
          <c:idx val="2"/>
          <c:order val="2"/>
          <c:tx>
            <c:v>150 µA</c:v>
          </c:tx>
          <c:spPr>
            <a:solidFill>
              <a:schemeClr val="accent3"/>
            </a:solidFill>
            <a:ln>
              <a:noFill/>
            </a:ln>
            <a:effectLst/>
          </c:spPr>
          <c:invertIfNegative val="0"/>
          <c:val>
            <c:numRef>
              <c:f>p8_c4!$Q$2:$Q$14</c:f>
              <c:numCache>
                <c:formatCode>#.000E+00</c:formatCode>
                <c:ptCount val="13"/>
                <c:pt idx="0">
                  <c:v>1701337500000</c:v>
                </c:pt>
                <c:pt idx="1">
                  <c:v>3401055000000</c:v>
                </c:pt>
                <c:pt idx="2">
                  <c:v>5097742500000</c:v>
                </c:pt>
                <c:pt idx="3">
                  <c:v>6790185000000</c:v>
                </c:pt>
                <c:pt idx="4">
                  <c:v>8473747500000</c:v>
                </c:pt>
                <c:pt idx="5">
                  <c:v>10141687500000</c:v>
                </c:pt>
                <c:pt idx="6">
                  <c:v>11784225000000</c:v>
                </c:pt>
                <c:pt idx="7">
                  <c:v>13390920000000</c:v>
                </c:pt>
                <c:pt idx="8">
                  <c:v>14940435000000</c:v>
                </c:pt>
                <c:pt idx="9">
                  <c:v>16418392500000</c:v>
                </c:pt>
                <c:pt idx="10">
                  <c:v>17815635000000</c:v>
                </c:pt>
                <c:pt idx="11">
                  <c:v>19117207500000</c:v>
                </c:pt>
                <c:pt idx="12">
                  <c:v>20339130000000</c:v>
                </c:pt>
              </c:numCache>
            </c:numRef>
          </c:val>
        </c:ser>
        <c:dLbls>
          <c:showLegendKey val="0"/>
          <c:showVal val="0"/>
          <c:showCatName val="0"/>
          <c:showSerName val="0"/>
          <c:showPercent val="0"/>
          <c:showBubbleSize val="0"/>
        </c:dLbls>
        <c:gapWidth val="219"/>
        <c:overlap val="-27"/>
        <c:axId val="135633152"/>
        <c:axId val="135647616"/>
      </c:barChart>
      <c:catAx>
        <c:axId val="13563315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 disk</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647616"/>
        <c:crosses val="autoZero"/>
        <c:auto val="1"/>
        <c:lblAlgn val="ctr"/>
        <c:lblOffset val="100"/>
        <c:noMultiLvlLbl val="0"/>
      </c:catAx>
      <c:valAx>
        <c:axId val="135647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 fission [N/s]</a:t>
                </a:r>
              </a:p>
            </c:rich>
          </c:tx>
          <c:layout/>
          <c:overlay val="0"/>
          <c:spPr>
            <a:noFill/>
            <a:ln>
              <a:noFill/>
            </a:ln>
            <a:effectLst/>
          </c:spPr>
        </c:title>
        <c:numFmt formatCode="#.#00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6331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4.emf"/></Relationships>
</file>

<file path=ppt/drawings/drawing1.xml><?xml version="1.0" encoding="utf-8"?>
<c:userShapes xmlns:c="http://schemas.openxmlformats.org/drawingml/2006/chart">
  <cdr:relSizeAnchor xmlns:cdr="http://schemas.openxmlformats.org/drawingml/2006/chartDrawing">
    <cdr:from>
      <cdr:x>0.01827</cdr:x>
      <cdr:y>0.44429</cdr:y>
    </cdr:from>
    <cdr:to>
      <cdr:x>0.06393</cdr:x>
      <cdr:y>0.60586</cdr:y>
    </cdr:to>
    <cdr:sp macro="" textlink="">
      <cdr:nvSpPr>
        <cdr:cNvPr id="2" name="CasellaDiTesto 1"/>
        <cdr:cNvSpPr txBox="1"/>
      </cdr:nvSpPr>
      <cdr:spPr>
        <a:xfrm xmlns:a="http://schemas.openxmlformats.org/drawingml/2006/main">
          <a:off x="144016" y="1584176"/>
          <a:ext cx="360040" cy="5760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2000" dirty="0"/>
            <a:t>M</a:t>
          </a:r>
          <a:r>
            <a:rPr lang="it-IT" sz="2000" dirty="0" smtClean="0"/>
            <a:t>€</a:t>
          </a:r>
          <a:endParaRPr lang="it-IT" sz="2000" dirty="0"/>
        </a:p>
      </cdr:txBody>
    </cdr:sp>
  </cdr:relSizeAnchor>
  <cdr:relSizeAnchor xmlns:cdr="http://schemas.openxmlformats.org/drawingml/2006/chartDrawing">
    <cdr:from>
      <cdr:x>0.40645</cdr:x>
      <cdr:y>0.86399</cdr:y>
    </cdr:from>
    <cdr:to>
      <cdr:x>0.46207</cdr:x>
      <cdr:y>0.94203</cdr:y>
    </cdr:to>
    <cdr:sp macro="" textlink="">
      <cdr:nvSpPr>
        <cdr:cNvPr id="3" name="CasellaDiTesto 2"/>
        <cdr:cNvSpPr txBox="1"/>
      </cdr:nvSpPr>
      <cdr:spPr>
        <a:xfrm xmlns:a="http://schemas.openxmlformats.org/drawingml/2006/main">
          <a:off x="3612052" y="3690938"/>
          <a:ext cx="494251" cy="3333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800"/>
            <a:t>Year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CD410-5DEF-443B-81D5-A1B4CA22AF14}" type="datetimeFigureOut">
              <a:rPr lang="en-US" smtClean="0"/>
              <a:t>12/4/2014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D5F5C2-1EB4-4374-843B-CAB64C35F206}" type="slidenum">
              <a:rPr lang="en-US" smtClean="0"/>
              <a:t>‹#›</a:t>
            </a:fld>
            <a:endParaRPr lang="en-US"/>
          </a:p>
        </p:txBody>
      </p:sp>
    </p:spTree>
    <p:extLst>
      <p:ext uri="{BB962C8B-B14F-4D97-AF65-F5344CB8AC3E}">
        <p14:creationId xmlns:p14="http://schemas.microsoft.com/office/powerpoint/2010/main" val="36365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SPES </a:t>
            </a:r>
            <a:r>
              <a:rPr lang="it-IT" dirty="0" err="1" smtClean="0"/>
              <a:t>strategy</a:t>
            </a:r>
            <a:r>
              <a:rPr lang="it-IT" dirty="0" smtClean="0"/>
              <a:t> </a:t>
            </a:r>
            <a:r>
              <a:rPr lang="it-IT" dirty="0" err="1" smtClean="0"/>
              <a:t>was</a:t>
            </a:r>
            <a:r>
              <a:rPr lang="it-IT" dirty="0" smtClean="0"/>
              <a:t> </a:t>
            </a:r>
            <a:r>
              <a:rPr lang="it-IT" dirty="0" err="1" smtClean="0"/>
              <a:t>already</a:t>
            </a:r>
            <a:r>
              <a:rPr lang="it-IT" dirty="0" smtClean="0"/>
              <a:t> </a:t>
            </a:r>
            <a:r>
              <a:rPr lang="it-IT" dirty="0" err="1" smtClean="0"/>
              <a:t>presented</a:t>
            </a:r>
            <a:r>
              <a:rPr lang="it-IT" dirty="0" smtClean="0"/>
              <a:t> </a:t>
            </a:r>
            <a:r>
              <a:rPr lang="it-IT" dirty="0" err="1" smtClean="0"/>
              <a:t>many</a:t>
            </a:r>
            <a:r>
              <a:rPr lang="it-IT" dirty="0" smtClean="0"/>
              <a:t> </a:t>
            </a:r>
            <a:r>
              <a:rPr lang="it-IT" dirty="0" err="1" smtClean="0"/>
              <a:t>times</a:t>
            </a:r>
            <a:r>
              <a:rPr lang="it-IT" dirty="0" smtClean="0"/>
              <a:t>: </a:t>
            </a:r>
            <a:r>
              <a:rPr lang="it-IT" dirty="0" err="1" smtClean="0"/>
              <a:t>it</a:t>
            </a:r>
            <a:r>
              <a:rPr lang="it-IT" dirty="0" smtClean="0"/>
              <a:t> </a:t>
            </a:r>
            <a:r>
              <a:rPr lang="it-IT" dirty="0" err="1" smtClean="0"/>
              <a:t>is</a:t>
            </a:r>
            <a:r>
              <a:rPr lang="it-IT" dirty="0" smtClean="0"/>
              <a:t> </a:t>
            </a:r>
            <a:r>
              <a:rPr lang="it-IT" dirty="0" err="1" smtClean="0"/>
              <a:t>related</a:t>
            </a:r>
            <a:r>
              <a:rPr lang="it-IT" dirty="0" smtClean="0"/>
              <a:t> to the </a:t>
            </a:r>
            <a:r>
              <a:rPr lang="it-IT" dirty="0" err="1" smtClean="0"/>
              <a:t>division</a:t>
            </a:r>
            <a:r>
              <a:rPr lang="it-IT" dirty="0" smtClean="0"/>
              <a:t> of the </a:t>
            </a:r>
            <a:r>
              <a:rPr lang="it-IT" dirty="0" err="1" smtClean="0"/>
              <a:t>project</a:t>
            </a:r>
            <a:r>
              <a:rPr lang="it-IT" dirty="0" smtClean="0"/>
              <a:t> in </a:t>
            </a:r>
            <a:r>
              <a:rPr lang="it-IT" dirty="0" err="1" smtClean="0"/>
              <a:t>phases</a:t>
            </a:r>
            <a:r>
              <a:rPr lang="it-IT" dirty="0" smtClean="0"/>
              <a:t> </a:t>
            </a:r>
            <a:r>
              <a:rPr lang="it-IT" dirty="0" err="1" smtClean="0"/>
              <a:t>which</a:t>
            </a:r>
            <a:r>
              <a:rPr lang="it-IT" dirty="0" smtClean="0"/>
              <a:t> are </a:t>
            </a:r>
            <a:r>
              <a:rPr lang="it-IT" dirty="0" err="1" smtClean="0"/>
              <a:t>independently</a:t>
            </a:r>
            <a:r>
              <a:rPr lang="it-IT" dirty="0" smtClean="0"/>
              <a:t> </a:t>
            </a:r>
            <a:r>
              <a:rPr lang="it-IT" dirty="0" err="1" smtClean="0"/>
              <a:t>financed</a:t>
            </a:r>
            <a:r>
              <a:rPr lang="it-IT" dirty="0" smtClean="0"/>
              <a:t>.</a:t>
            </a:r>
          </a:p>
          <a:p>
            <a:r>
              <a:rPr lang="it-IT" dirty="0" smtClean="0"/>
              <a:t>The </a:t>
            </a:r>
            <a:r>
              <a:rPr lang="it-IT" dirty="0" err="1" smtClean="0"/>
              <a:t>alpha</a:t>
            </a:r>
            <a:r>
              <a:rPr lang="it-IT" dirty="0" smtClean="0"/>
              <a:t> </a:t>
            </a:r>
            <a:r>
              <a:rPr lang="it-IT" dirty="0" err="1" smtClean="0"/>
              <a:t>phase</a:t>
            </a:r>
            <a:r>
              <a:rPr lang="it-IT" dirty="0" smtClean="0"/>
              <a:t> </a:t>
            </a:r>
            <a:r>
              <a:rPr lang="it-IT" dirty="0" err="1" smtClean="0"/>
              <a:t>which</a:t>
            </a:r>
            <a:r>
              <a:rPr lang="it-IT" dirty="0" smtClean="0"/>
              <a:t> </a:t>
            </a:r>
            <a:r>
              <a:rPr lang="it-IT" dirty="0" err="1" smtClean="0"/>
              <a:t>is</a:t>
            </a:r>
            <a:r>
              <a:rPr lang="it-IT" dirty="0" smtClean="0"/>
              <a:t> gonna to be </a:t>
            </a:r>
            <a:r>
              <a:rPr lang="it-IT" dirty="0" err="1" smtClean="0"/>
              <a:t>quickly</a:t>
            </a:r>
            <a:r>
              <a:rPr lang="it-IT" dirty="0" smtClean="0"/>
              <a:t> </a:t>
            </a:r>
            <a:r>
              <a:rPr lang="it-IT" dirty="0" err="1" smtClean="0"/>
              <a:t>completed</a:t>
            </a:r>
            <a:r>
              <a:rPr lang="it-IT" dirty="0" smtClean="0"/>
              <a:t> </a:t>
            </a:r>
            <a:r>
              <a:rPr lang="it-IT" dirty="0" err="1" smtClean="0"/>
              <a:t>refers</a:t>
            </a:r>
            <a:r>
              <a:rPr lang="it-IT" dirty="0" smtClean="0"/>
              <a:t> to the </a:t>
            </a:r>
            <a:r>
              <a:rPr lang="it-IT" dirty="0" err="1" smtClean="0"/>
              <a:t>construction</a:t>
            </a:r>
            <a:r>
              <a:rPr lang="it-IT" dirty="0" smtClean="0"/>
              <a:t> of a new building for the </a:t>
            </a:r>
            <a:r>
              <a:rPr lang="it-IT" dirty="0" err="1" smtClean="0"/>
              <a:t>installation</a:t>
            </a:r>
            <a:r>
              <a:rPr lang="it-IT" dirty="0" smtClean="0"/>
              <a:t> and </a:t>
            </a:r>
            <a:r>
              <a:rPr lang="it-IT" dirty="0" err="1" smtClean="0"/>
              <a:t>commissioning</a:t>
            </a:r>
            <a:r>
              <a:rPr lang="it-IT" dirty="0" smtClean="0"/>
              <a:t> of a </a:t>
            </a:r>
            <a:r>
              <a:rPr lang="it-IT" dirty="0" err="1" smtClean="0"/>
              <a:t>newly</a:t>
            </a:r>
            <a:r>
              <a:rPr lang="it-IT" dirty="0" smtClean="0"/>
              <a:t> </a:t>
            </a:r>
            <a:r>
              <a:rPr lang="it-IT" dirty="0" err="1" smtClean="0"/>
              <a:t>developed</a:t>
            </a:r>
            <a:r>
              <a:rPr lang="it-IT" dirty="0" smtClean="0"/>
              <a:t> commercial </a:t>
            </a:r>
            <a:r>
              <a:rPr lang="it-IT" dirty="0" err="1" smtClean="0"/>
              <a:t>Cyclotron</a:t>
            </a:r>
            <a:r>
              <a:rPr lang="it-IT" dirty="0" smtClean="0"/>
              <a:t> from the BEST company </a:t>
            </a:r>
            <a:r>
              <a:rPr lang="it-IT" dirty="0" err="1" smtClean="0"/>
              <a:t>characterized</a:t>
            </a:r>
            <a:r>
              <a:rPr lang="it-IT" dirty="0" smtClean="0"/>
              <a:t> by a </a:t>
            </a:r>
            <a:r>
              <a:rPr lang="it-IT" dirty="0" err="1" smtClean="0"/>
              <a:t>variable</a:t>
            </a:r>
            <a:r>
              <a:rPr lang="it-IT" dirty="0" smtClean="0"/>
              <a:t> </a:t>
            </a:r>
            <a:r>
              <a:rPr lang="it-IT" dirty="0" err="1" smtClean="0"/>
              <a:t>energy</a:t>
            </a:r>
            <a:r>
              <a:rPr lang="it-IT" dirty="0" smtClean="0"/>
              <a:t> (30-70 </a:t>
            </a:r>
            <a:r>
              <a:rPr lang="it-IT" dirty="0" err="1" smtClean="0"/>
              <a:t>MeV</a:t>
            </a:r>
            <a:r>
              <a:rPr lang="it-IT" dirty="0" smtClean="0"/>
              <a:t>) and a </a:t>
            </a:r>
            <a:r>
              <a:rPr lang="it-IT" dirty="0" err="1" smtClean="0"/>
              <a:t>very</a:t>
            </a:r>
            <a:r>
              <a:rPr lang="it-IT" dirty="0" smtClean="0"/>
              <a:t> intense </a:t>
            </a:r>
            <a:r>
              <a:rPr lang="it-IT" dirty="0" err="1" smtClean="0"/>
              <a:t>proton</a:t>
            </a:r>
            <a:r>
              <a:rPr lang="it-IT" dirty="0" smtClean="0"/>
              <a:t> </a:t>
            </a:r>
            <a:r>
              <a:rPr lang="it-IT" dirty="0" err="1" smtClean="0"/>
              <a:t>beam</a:t>
            </a:r>
            <a:r>
              <a:rPr lang="it-IT" dirty="0" smtClean="0"/>
              <a:t>  (up to 750 </a:t>
            </a:r>
            <a:r>
              <a:rPr lang="it-IT" dirty="0" err="1" smtClean="0"/>
              <a:t>microA</a:t>
            </a:r>
            <a:r>
              <a:rPr lang="it-IT" dirty="0" smtClean="0"/>
              <a:t>) .</a:t>
            </a:r>
          </a:p>
          <a:p>
            <a:r>
              <a:rPr lang="it-IT" dirty="0" smtClean="0"/>
              <a:t>The beta </a:t>
            </a:r>
            <a:r>
              <a:rPr lang="it-IT" dirty="0" err="1" smtClean="0"/>
              <a:t>phase</a:t>
            </a:r>
            <a:r>
              <a:rPr lang="it-IT" dirty="0" smtClean="0"/>
              <a:t> </a:t>
            </a:r>
            <a:r>
              <a:rPr lang="it-IT" dirty="0" err="1" smtClean="0"/>
              <a:t>is</a:t>
            </a:r>
            <a:r>
              <a:rPr lang="it-IT" dirty="0" smtClean="0"/>
              <a:t> </a:t>
            </a:r>
            <a:r>
              <a:rPr lang="it-IT" dirty="0" err="1" smtClean="0"/>
              <a:t>related</a:t>
            </a:r>
            <a:r>
              <a:rPr lang="it-IT" dirty="0" smtClean="0"/>
              <a:t>  to the production and post-</a:t>
            </a:r>
            <a:r>
              <a:rPr lang="it-IT" dirty="0" err="1" smtClean="0"/>
              <a:t>acceleration</a:t>
            </a:r>
            <a:r>
              <a:rPr lang="it-IT" dirty="0" smtClean="0"/>
              <a:t> of </a:t>
            </a:r>
            <a:r>
              <a:rPr lang="it-IT" dirty="0" err="1" smtClean="0"/>
              <a:t>exotic</a:t>
            </a:r>
            <a:r>
              <a:rPr lang="it-IT" dirty="0" smtClean="0"/>
              <a:t> </a:t>
            </a:r>
            <a:r>
              <a:rPr lang="it-IT" dirty="0" err="1" smtClean="0"/>
              <a:t>beams</a:t>
            </a:r>
            <a:r>
              <a:rPr lang="it-IT" dirty="0" smtClean="0"/>
              <a:t>  </a:t>
            </a:r>
            <a:r>
              <a:rPr lang="it-IT" dirty="0" err="1" smtClean="0"/>
              <a:t>produced</a:t>
            </a:r>
            <a:r>
              <a:rPr lang="it-IT" dirty="0" smtClean="0"/>
              <a:t> </a:t>
            </a:r>
            <a:r>
              <a:rPr lang="it-IT" dirty="0" err="1" smtClean="0"/>
              <a:t>mainly</a:t>
            </a:r>
            <a:r>
              <a:rPr lang="it-IT" dirty="0" smtClean="0"/>
              <a:t> </a:t>
            </a:r>
            <a:r>
              <a:rPr lang="it-IT" dirty="0" err="1" smtClean="0"/>
              <a:t>through</a:t>
            </a:r>
            <a:r>
              <a:rPr lang="it-IT" dirty="0" smtClean="0"/>
              <a:t> the </a:t>
            </a:r>
            <a:r>
              <a:rPr lang="it-IT" dirty="0" err="1" smtClean="0"/>
              <a:t>fission</a:t>
            </a:r>
            <a:r>
              <a:rPr lang="it-IT" dirty="0" smtClean="0"/>
              <a:t> </a:t>
            </a:r>
            <a:r>
              <a:rPr lang="it-IT" dirty="0" err="1" smtClean="0"/>
              <a:t>induced</a:t>
            </a:r>
            <a:r>
              <a:rPr lang="it-IT" dirty="0" smtClean="0"/>
              <a:t> by the intense </a:t>
            </a:r>
            <a:r>
              <a:rPr lang="it-IT" dirty="0" err="1" smtClean="0"/>
              <a:t>protion</a:t>
            </a:r>
            <a:r>
              <a:rPr lang="it-IT" dirty="0" smtClean="0"/>
              <a:t> </a:t>
            </a:r>
            <a:r>
              <a:rPr lang="it-IT" dirty="0" err="1" smtClean="0"/>
              <a:t>beam</a:t>
            </a:r>
            <a:r>
              <a:rPr lang="it-IT" dirty="0" smtClean="0"/>
              <a:t> on a </a:t>
            </a:r>
            <a:r>
              <a:rPr lang="it-IT" dirty="0" err="1" smtClean="0"/>
              <a:t>sliced</a:t>
            </a:r>
            <a:r>
              <a:rPr lang="it-IT" dirty="0" smtClean="0"/>
              <a:t> </a:t>
            </a:r>
            <a:r>
              <a:rPr lang="it-IT" dirty="0" err="1" smtClean="0"/>
              <a:t>UCx</a:t>
            </a:r>
            <a:r>
              <a:rPr lang="it-IT" dirty="0" smtClean="0"/>
              <a:t> target.</a:t>
            </a:r>
          </a:p>
          <a:p>
            <a:r>
              <a:rPr lang="it-IT" dirty="0" err="1" smtClean="0"/>
              <a:t>Phase</a:t>
            </a:r>
            <a:r>
              <a:rPr lang="it-IT" dirty="0" smtClean="0"/>
              <a:t> gamma </a:t>
            </a:r>
            <a:r>
              <a:rPr lang="it-IT" dirty="0" err="1" smtClean="0"/>
              <a:t>concerns</a:t>
            </a:r>
            <a:r>
              <a:rPr lang="it-IT" dirty="0" smtClean="0"/>
              <a:t> with </a:t>
            </a:r>
            <a:r>
              <a:rPr lang="it-IT" dirty="0" err="1" smtClean="0"/>
              <a:t>th</a:t>
            </a:r>
            <a:r>
              <a:rPr lang="it-IT" dirty="0" smtClean="0"/>
              <a:t>  </a:t>
            </a:r>
            <a:r>
              <a:rPr lang="it-IT" dirty="0" err="1" smtClean="0"/>
              <a:t>research</a:t>
            </a:r>
            <a:r>
              <a:rPr lang="it-IT" dirty="0" smtClean="0"/>
              <a:t> and production of radio-</a:t>
            </a:r>
            <a:r>
              <a:rPr lang="it-IT" dirty="0" err="1" smtClean="0"/>
              <a:t>isotopes</a:t>
            </a:r>
            <a:r>
              <a:rPr lang="it-IT" dirty="0" smtClean="0"/>
              <a:t> </a:t>
            </a:r>
            <a:r>
              <a:rPr lang="it-IT" dirty="0" err="1" smtClean="0"/>
              <a:t>fro</a:t>
            </a:r>
            <a:r>
              <a:rPr lang="it-IT" dirty="0" smtClean="0"/>
              <a:t> </a:t>
            </a:r>
            <a:r>
              <a:rPr lang="it-IT" dirty="0" err="1" smtClean="0"/>
              <a:t>Nuclear</a:t>
            </a:r>
            <a:r>
              <a:rPr lang="it-IT" dirty="0" smtClean="0"/>
              <a:t> medicine (the so-</a:t>
            </a:r>
            <a:r>
              <a:rPr lang="it-IT" dirty="0" err="1" smtClean="0"/>
              <a:t>called</a:t>
            </a:r>
            <a:r>
              <a:rPr lang="it-IT" dirty="0" smtClean="0"/>
              <a:t> LARAMED </a:t>
            </a:r>
            <a:r>
              <a:rPr lang="it-IT" dirty="0" err="1" smtClean="0"/>
              <a:t>project</a:t>
            </a:r>
            <a:r>
              <a:rPr lang="it-IT" dirty="0" smtClean="0"/>
              <a:t>)</a:t>
            </a:r>
          </a:p>
          <a:p>
            <a:r>
              <a:rPr lang="it-IT" dirty="0" err="1" smtClean="0"/>
              <a:t>Finally</a:t>
            </a:r>
            <a:r>
              <a:rPr lang="it-IT" dirty="0" smtClean="0"/>
              <a:t> </a:t>
            </a:r>
            <a:r>
              <a:rPr lang="it-IT" dirty="0" err="1" smtClean="0"/>
              <a:t>phase</a:t>
            </a:r>
            <a:r>
              <a:rPr lang="it-IT" dirty="0" smtClean="0"/>
              <a:t> delta </a:t>
            </a:r>
            <a:r>
              <a:rPr lang="it-IT" dirty="0" err="1" smtClean="0"/>
              <a:t>is</a:t>
            </a:r>
            <a:r>
              <a:rPr lang="it-IT" dirty="0" smtClean="0"/>
              <a:t> </a:t>
            </a:r>
            <a:r>
              <a:rPr lang="it-IT" dirty="0" err="1" smtClean="0"/>
              <a:t>related</a:t>
            </a:r>
            <a:r>
              <a:rPr lang="it-IT" dirty="0" smtClean="0"/>
              <a:t> to the use of p or n </a:t>
            </a:r>
            <a:r>
              <a:rPr lang="it-IT" dirty="0" err="1" smtClean="0"/>
              <a:t>beams</a:t>
            </a:r>
            <a:r>
              <a:rPr lang="it-IT" dirty="0" smtClean="0"/>
              <a:t> for </a:t>
            </a:r>
            <a:r>
              <a:rPr lang="it-IT" dirty="0" err="1" smtClean="0"/>
              <a:t>applications</a:t>
            </a:r>
            <a:r>
              <a:rPr lang="it-IT" dirty="0" smtClean="0"/>
              <a:t>  for </a:t>
            </a:r>
            <a:r>
              <a:rPr lang="it-IT" dirty="0" err="1" smtClean="0"/>
              <a:t>material</a:t>
            </a:r>
            <a:r>
              <a:rPr lang="it-IT" dirty="0" smtClean="0"/>
              <a:t> </a:t>
            </a:r>
            <a:r>
              <a:rPr lang="it-IT" dirty="0" err="1" smtClean="0"/>
              <a:t>studies</a:t>
            </a:r>
            <a:r>
              <a:rPr lang="it-IT" dirty="0" smtClean="0"/>
              <a:t> or </a:t>
            </a:r>
            <a:r>
              <a:rPr lang="it-IT" dirty="0" err="1" smtClean="0"/>
              <a:t>electronics</a:t>
            </a:r>
            <a:r>
              <a:rPr lang="it-IT" dirty="0" smtClean="0"/>
              <a:t> </a:t>
            </a:r>
            <a:r>
              <a:rPr lang="it-IT" dirty="0" err="1" smtClean="0"/>
              <a:t>damage</a:t>
            </a:r>
            <a:r>
              <a:rPr lang="it-IT" dirty="0" smtClean="0"/>
              <a:t>  </a:t>
            </a:r>
            <a:r>
              <a:rPr lang="it-IT" dirty="0" err="1" smtClean="0"/>
              <a:t>study</a:t>
            </a:r>
            <a:r>
              <a:rPr lang="it-IT" dirty="0" smtClean="0"/>
              <a:t> etc.</a:t>
            </a:r>
          </a:p>
          <a:p>
            <a:endParaRPr lang="it-IT" dirty="0"/>
          </a:p>
          <a:p>
            <a:endParaRPr lang="it-IT" dirty="0"/>
          </a:p>
        </p:txBody>
      </p:sp>
      <p:sp>
        <p:nvSpPr>
          <p:cNvPr id="4" name="Segnaposto numero diapositiva 3"/>
          <p:cNvSpPr>
            <a:spLocks noGrp="1"/>
          </p:cNvSpPr>
          <p:nvPr>
            <p:ph type="sldNum" sz="quarter" idx="10"/>
          </p:nvPr>
        </p:nvSpPr>
        <p:spPr/>
        <p:txBody>
          <a:bodyPr/>
          <a:lstStyle/>
          <a:p>
            <a:fld id="{390CEC52-8D93-4741-BFC9-DFD74FCD81AE}" type="slidenum">
              <a:rPr lang="it-IT" smtClean="0"/>
              <a:t>2</a:t>
            </a:fld>
            <a:endParaRPr lang="it-IT"/>
          </a:p>
        </p:txBody>
      </p:sp>
    </p:spTree>
    <p:extLst>
      <p:ext uri="{BB962C8B-B14F-4D97-AF65-F5344CB8AC3E}">
        <p14:creationId xmlns:p14="http://schemas.microsoft.com/office/powerpoint/2010/main" val="536767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Nuovo</a:t>
            </a:r>
            <a:r>
              <a:rPr lang="en-US" dirty="0" smtClean="0"/>
              <a:t> layout</a:t>
            </a:r>
            <a:endParaRPr lang="en-US" dirty="0"/>
          </a:p>
        </p:txBody>
      </p:sp>
      <p:sp>
        <p:nvSpPr>
          <p:cNvPr id="4" name="Slide Number Placeholder 3"/>
          <p:cNvSpPr>
            <a:spLocks noGrp="1"/>
          </p:cNvSpPr>
          <p:nvPr>
            <p:ph type="sldNum" sz="quarter" idx="10"/>
          </p:nvPr>
        </p:nvSpPr>
        <p:spPr/>
        <p:txBody>
          <a:bodyPr/>
          <a:lstStyle/>
          <a:p>
            <a:fld id="{32D5F5C2-1EB4-4374-843B-CAB64C35F206}" type="slidenum">
              <a:rPr lang="en-US" smtClean="0"/>
              <a:t>18</a:t>
            </a:fld>
            <a:endParaRPr lang="en-US"/>
          </a:p>
        </p:txBody>
      </p:sp>
    </p:spTree>
    <p:extLst>
      <p:ext uri="{BB962C8B-B14F-4D97-AF65-F5344CB8AC3E}">
        <p14:creationId xmlns:p14="http://schemas.microsoft.com/office/powerpoint/2010/main" val="8868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Mettere IN2P3 e LPSC, verifica con </a:t>
            </a:r>
            <a:r>
              <a:rPr lang="it-IT" dirty="0" err="1" smtClean="0"/>
              <a:t>Galatà</a:t>
            </a:r>
            <a:r>
              <a:rPr lang="it-IT" dirty="0" smtClean="0"/>
              <a:t>!</a:t>
            </a:r>
            <a:endParaRPr lang="it-IT" dirty="0"/>
          </a:p>
        </p:txBody>
      </p:sp>
      <p:sp>
        <p:nvSpPr>
          <p:cNvPr id="4" name="Segnaposto numero diapositiva 3"/>
          <p:cNvSpPr>
            <a:spLocks noGrp="1"/>
          </p:cNvSpPr>
          <p:nvPr>
            <p:ph type="sldNum" sz="quarter" idx="10"/>
          </p:nvPr>
        </p:nvSpPr>
        <p:spPr/>
        <p:txBody>
          <a:bodyPr/>
          <a:lstStyle/>
          <a:p>
            <a:fld id="{390CEC52-8D93-4741-BFC9-DFD74FCD81AE}" type="slidenum">
              <a:rPr lang="it-IT" smtClean="0"/>
              <a:t>19</a:t>
            </a:fld>
            <a:endParaRPr lang="it-IT"/>
          </a:p>
        </p:txBody>
      </p:sp>
    </p:spTree>
    <p:extLst>
      <p:ext uri="{BB962C8B-B14F-4D97-AF65-F5344CB8AC3E}">
        <p14:creationId xmlns:p14="http://schemas.microsoft.com/office/powerpoint/2010/main" val="3172484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Fare 1 sola slide con diagnostica + </a:t>
            </a:r>
            <a:r>
              <a:rPr lang="it-IT" dirty="0" err="1" smtClean="0"/>
              <a:t>rfq</a:t>
            </a:r>
            <a:endParaRPr lang="it-IT" dirty="0"/>
          </a:p>
        </p:txBody>
      </p:sp>
      <p:sp>
        <p:nvSpPr>
          <p:cNvPr id="4" name="Segnaposto numero diapositiva 3"/>
          <p:cNvSpPr>
            <a:spLocks noGrp="1"/>
          </p:cNvSpPr>
          <p:nvPr>
            <p:ph type="sldNum" sz="quarter" idx="10"/>
          </p:nvPr>
        </p:nvSpPr>
        <p:spPr/>
        <p:txBody>
          <a:bodyPr/>
          <a:lstStyle/>
          <a:p>
            <a:fld id="{390CEC52-8D93-4741-BFC9-DFD74FCD81AE}" type="slidenum">
              <a:rPr lang="it-IT" smtClean="0"/>
              <a:t>20</a:t>
            </a:fld>
            <a:endParaRPr lang="it-IT"/>
          </a:p>
        </p:txBody>
      </p:sp>
    </p:spTree>
    <p:extLst>
      <p:ext uri="{BB962C8B-B14F-4D97-AF65-F5344CB8AC3E}">
        <p14:creationId xmlns:p14="http://schemas.microsoft.com/office/powerpoint/2010/main" val="2010535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90CEC52-8D93-4741-BFC9-DFD74FCD81AE}" type="slidenum">
              <a:rPr lang="it-IT" smtClean="0"/>
              <a:t>21</a:t>
            </a:fld>
            <a:endParaRPr lang="it-IT"/>
          </a:p>
        </p:txBody>
      </p:sp>
    </p:spTree>
    <p:extLst>
      <p:ext uri="{BB962C8B-B14F-4D97-AF65-F5344CB8AC3E}">
        <p14:creationId xmlns:p14="http://schemas.microsoft.com/office/powerpoint/2010/main" val="175286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4E6B6-D5C9-4CFF-A1CB-6999A44F5FE7}" type="slidenum">
              <a:rPr lang="it-IT" smtClean="0"/>
              <a:t>25</a:t>
            </a:fld>
            <a:endParaRPr lang="it-IT"/>
          </a:p>
        </p:txBody>
      </p:sp>
    </p:spTree>
    <p:extLst>
      <p:ext uri="{BB962C8B-B14F-4D97-AF65-F5344CB8AC3E}">
        <p14:creationId xmlns:p14="http://schemas.microsoft.com/office/powerpoint/2010/main" val="221456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Aggiungere una </a:t>
            </a:r>
            <a:r>
              <a:rPr lang="it-IT" dirty="0" err="1" smtClean="0"/>
              <a:t>slides</a:t>
            </a:r>
            <a:r>
              <a:rPr lang="it-IT" dirty="0" smtClean="0"/>
              <a:t> con le azioni di </a:t>
            </a:r>
            <a:r>
              <a:rPr lang="it-IT" dirty="0" err="1" smtClean="0"/>
              <a:t>Duy</a:t>
            </a:r>
            <a:endParaRPr lang="it-IT" dirty="0"/>
          </a:p>
        </p:txBody>
      </p:sp>
      <p:sp>
        <p:nvSpPr>
          <p:cNvPr id="4" name="Segnaposto numero diapositiva 3"/>
          <p:cNvSpPr>
            <a:spLocks noGrp="1"/>
          </p:cNvSpPr>
          <p:nvPr>
            <p:ph type="sldNum" sz="quarter" idx="10"/>
          </p:nvPr>
        </p:nvSpPr>
        <p:spPr/>
        <p:txBody>
          <a:bodyPr/>
          <a:lstStyle/>
          <a:p>
            <a:fld id="{32D5F5C2-1EB4-4374-843B-CAB64C35F206}" type="slidenum">
              <a:rPr lang="en-US" smtClean="0"/>
              <a:t>26</a:t>
            </a:fld>
            <a:endParaRPr lang="en-US"/>
          </a:p>
        </p:txBody>
      </p:sp>
    </p:spTree>
    <p:extLst>
      <p:ext uri="{BB962C8B-B14F-4D97-AF65-F5344CB8AC3E}">
        <p14:creationId xmlns:p14="http://schemas.microsoft.com/office/powerpoint/2010/main" val="283692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Chiarire che è il sistema</a:t>
            </a:r>
            <a:r>
              <a:rPr lang="it-IT" baseline="0" dirty="0" smtClean="0"/>
              <a:t> di sicurezza per SPES-beta, preparato da noi con </a:t>
            </a:r>
            <a:r>
              <a:rPr lang="it-IT" baseline="0" dirty="0" err="1" smtClean="0"/>
              <a:t>Safety</a:t>
            </a:r>
            <a:r>
              <a:rPr lang="it-IT" baseline="0" dirty="0" smtClean="0"/>
              <a:t> </a:t>
            </a:r>
            <a:r>
              <a:rPr lang="it-IT" baseline="0" dirty="0" err="1" smtClean="0"/>
              <a:t>engineer</a:t>
            </a:r>
            <a:r>
              <a:rPr lang="it-IT" baseline="0" dirty="0" smtClean="0"/>
              <a:t>, sistematizzato a norma di legge con la ditta.</a:t>
            </a:r>
            <a:endParaRPr lang="it-IT" dirty="0"/>
          </a:p>
        </p:txBody>
      </p:sp>
      <p:sp>
        <p:nvSpPr>
          <p:cNvPr id="4" name="Segnaposto numero diapositiva 3"/>
          <p:cNvSpPr>
            <a:spLocks noGrp="1"/>
          </p:cNvSpPr>
          <p:nvPr>
            <p:ph type="sldNum" sz="quarter" idx="10"/>
          </p:nvPr>
        </p:nvSpPr>
        <p:spPr/>
        <p:txBody>
          <a:bodyPr/>
          <a:lstStyle/>
          <a:p>
            <a:fld id="{32D5F5C2-1EB4-4374-843B-CAB64C35F206}" type="slidenum">
              <a:rPr lang="en-US" smtClean="0"/>
              <a:t>27</a:t>
            </a:fld>
            <a:endParaRPr lang="en-US"/>
          </a:p>
        </p:txBody>
      </p:sp>
    </p:spTree>
    <p:extLst>
      <p:ext uri="{BB962C8B-B14F-4D97-AF65-F5344CB8AC3E}">
        <p14:creationId xmlns:p14="http://schemas.microsoft.com/office/powerpoint/2010/main" val="737019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Anticiperei questa, perché così contestualizzi meglio le </a:t>
            </a:r>
            <a:r>
              <a:rPr lang="it-IT" dirty="0" err="1" smtClean="0"/>
              <a:t>spieghe</a:t>
            </a:r>
            <a:r>
              <a:rPr lang="it-IT" baseline="0" dirty="0" smtClean="0"/>
              <a:t> successive dei soldi</a:t>
            </a:r>
            <a:endParaRPr lang="it-IT" dirty="0"/>
          </a:p>
        </p:txBody>
      </p:sp>
      <p:sp>
        <p:nvSpPr>
          <p:cNvPr id="4" name="Segnaposto numero diapositiva 3"/>
          <p:cNvSpPr>
            <a:spLocks noGrp="1"/>
          </p:cNvSpPr>
          <p:nvPr>
            <p:ph type="sldNum" sz="quarter" idx="10"/>
          </p:nvPr>
        </p:nvSpPr>
        <p:spPr/>
        <p:txBody>
          <a:bodyPr/>
          <a:lstStyle/>
          <a:p>
            <a:fld id="{32D5F5C2-1EB4-4374-843B-CAB64C35F206}" type="slidenum">
              <a:rPr lang="en-US" smtClean="0"/>
              <a:t>28</a:t>
            </a:fld>
            <a:endParaRPr lang="en-US"/>
          </a:p>
        </p:txBody>
      </p:sp>
    </p:spTree>
    <p:extLst>
      <p:ext uri="{BB962C8B-B14F-4D97-AF65-F5344CB8AC3E}">
        <p14:creationId xmlns:p14="http://schemas.microsoft.com/office/powerpoint/2010/main" val="3644718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Verificare se e quanto il ritardato inizio (fondi 2014, 6 mesi dopo) impatta sulla scaletta qui sopra…</a:t>
            </a:r>
          </a:p>
          <a:p>
            <a:r>
              <a:rPr lang="it-IT" dirty="0" smtClean="0"/>
              <a:t>Giovanni: verifica planning e fornire a Gianfranco</a:t>
            </a:r>
            <a:endParaRPr lang="it-IT" dirty="0"/>
          </a:p>
        </p:txBody>
      </p:sp>
      <p:sp>
        <p:nvSpPr>
          <p:cNvPr id="4" name="Segnaposto numero diapositiva 3"/>
          <p:cNvSpPr>
            <a:spLocks noGrp="1"/>
          </p:cNvSpPr>
          <p:nvPr>
            <p:ph type="sldNum" sz="quarter" idx="10"/>
          </p:nvPr>
        </p:nvSpPr>
        <p:spPr/>
        <p:txBody>
          <a:bodyPr/>
          <a:lstStyle/>
          <a:p>
            <a:fld id="{32D5F5C2-1EB4-4374-843B-CAB64C35F206}" type="slidenum">
              <a:rPr lang="en-US" smtClean="0"/>
              <a:t>29</a:t>
            </a:fld>
            <a:endParaRPr lang="en-US"/>
          </a:p>
        </p:txBody>
      </p:sp>
    </p:spTree>
    <p:extLst>
      <p:ext uri="{BB962C8B-B14F-4D97-AF65-F5344CB8AC3E}">
        <p14:creationId xmlns:p14="http://schemas.microsoft.com/office/powerpoint/2010/main" val="4038181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5F5C2-1EB4-4374-843B-CAB64C35F206}" type="slidenum">
              <a:rPr lang="en-US" smtClean="0"/>
              <a:t>31</a:t>
            </a:fld>
            <a:endParaRPr lang="en-US"/>
          </a:p>
        </p:txBody>
      </p:sp>
    </p:spTree>
    <p:extLst>
      <p:ext uri="{BB962C8B-B14F-4D97-AF65-F5344CB8AC3E}">
        <p14:creationId xmlns:p14="http://schemas.microsoft.com/office/powerpoint/2010/main" val="384163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Date indicate </a:t>
            </a:r>
            <a:r>
              <a:rPr lang="en-US" dirty="0" err="1" smtClean="0"/>
              <a:t>valide</a:t>
            </a:r>
            <a:r>
              <a:rPr lang="en-US" dirty="0" smtClean="0"/>
              <a:t> per </a:t>
            </a:r>
            <a:r>
              <a:rPr lang="en-US" dirty="0" err="1" smtClean="0"/>
              <a:t>posa</a:t>
            </a:r>
            <a:r>
              <a:rPr lang="en-US" dirty="0" smtClean="0"/>
              <a:t> </a:t>
            </a:r>
            <a:r>
              <a:rPr lang="en-US" dirty="0" err="1" smtClean="0"/>
              <a:t>ciclotrone</a:t>
            </a:r>
            <a:r>
              <a:rPr lang="en-US" dirty="0" smtClean="0"/>
              <a:t> e </a:t>
            </a:r>
            <a:r>
              <a:rPr lang="en-US" dirty="0" err="1" smtClean="0"/>
              <a:t>infrastrutture</a:t>
            </a:r>
            <a:r>
              <a:rPr lang="en-US" dirty="0" smtClean="0"/>
              <a:t> </a:t>
            </a:r>
            <a:r>
              <a:rPr lang="en-US" dirty="0" err="1" smtClean="0"/>
              <a:t>ciclotrone</a:t>
            </a:r>
            <a:r>
              <a:rPr lang="en-US" dirty="0" smtClean="0"/>
              <a:t>.</a:t>
            </a:r>
            <a:r>
              <a:rPr lang="en-US" baseline="0" dirty="0" smtClean="0"/>
              <a:t>  </a:t>
            </a:r>
            <a:r>
              <a:rPr lang="en-US" baseline="0" dirty="0" err="1" smtClean="0"/>
              <a:t>Consegna</a:t>
            </a:r>
            <a:r>
              <a:rPr lang="en-US" baseline="0" dirty="0" smtClean="0"/>
              <a:t> </a:t>
            </a:r>
            <a:r>
              <a:rPr lang="en-US" baseline="0" dirty="0" err="1" smtClean="0"/>
              <a:t>edificio</a:t>
            </a:r>
            <a:r>
              <a:rPr lang="en-US" baseline="0" dirty="0" smtClean="0"/>
              <a:t> e </a:t>
            </a:r>
            <a:r>
              <a:rPr lang="en-US" baseline="0" dirty="0" err="1" smtClean="0"/>
              <a:t>chiusura</a:t>
            </a:r>
            <a:r>
              <a:rPr lang="en-US" baseline="0" dirty="0" smtClean="0"/>
              <a:t> </a:t>
            </a:r>
            <a:r>
              <a:rPr lang="en-US" baseline="0" dirty="0" err="1" smtClean="0"/>
              <a:t>cantiere</a:t>
            </a:r>
            <a:r>
              <a:rPr lang="en-US" baseline="0" dirty="0" smtClean="0"/>
              <a:t> fine </a:t>
            </a:r>
            <a:r>
              <a:rPr lang="en-US" baseline="0" dirty="0" err="1" smtClean="0"/>
              <a:t>settembre</a:t>
            </a:r>
            <a:r>
              <a:rPr lang="en-US" baseline="0" dirty="0" smtClean="0"/>
              <a:t> (v. </a:t>
            </a:r>
            <a:r>
              <a:rPr lang="en-US" baseline="0" dirty="0" err="1" smtClean="0"/>
              <a:t>Calderolla</a:t>
            </a:r>
            <a:r>
              <a:rPr lang="en-US" baseline="0" dirty="0" smtClean="0"/>
              <a:t>)</a:t>
            </a:r>
          </a:p>
        </p:txBody>
      </p:sp>
      <p:sp>
        <p:nvSpPr>
          <p:cNvPr id="4" name="Slide Number Placeholder 3"/>
          <p:cNvSpPr>
            <a:spLocks noGrp="1"/>
          </p:cNvSpPr>
          <p:nvPr>
            <p:ph type="sldNum" sz="quarter" idx="10"/>
          </p:nvPr>
        </p:nvSpPr>
        <p:spPr/>
        <p:txBody>
          <a:bodyPr/>
          <a:lstStyle/>
          <a:p>
            <a:fld id="{CAEA61B4-3062-4179-9403-EF9207A0E1D3}" type="slidenum">
              <a:rPr lang="en-US" smtClean="0"/>
              <a:t>7</a:t>
            </a:fld>
            <a:endParaRPr lang="en-US"/>
          </a:p>
        </p:txBody>
      </p:sp>
    </p:spTree>
    <p:extLst>
      <p:ext uri="{BB962C8B-B14F-4D97-AF65-F5344CB8AC3E}">
        <p14:creationId xmlns:p14="http://schemas.microsoft.com/office/powerpoint/2010/main" val="1146394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April 2015 the </a:t>
            </a:r>
            <a:r>
              <a:rPr lang="en-US" sz="1200" kern="1200" dirty="0" err="1" smtClean="0">
                <a:solidFill>
                  <a:schemeClr val="tx1"/>
                </a:solidFill>
                <a:effectLst/>
                <a:latin typeface="+mn-lt"/>
                <a:ea typeface="+mn-ea"/>
                <a:cs typeface="+mn-cs"/>
              </a:rPr>
              <a:t>building+infrastructures</a:t>
            </a:r>
            <a:r>
              <a:rPr lang="en-US" sz="1200" kern="1200" dirty="0" smtClean="0">
                <a:solidFill>
                  <a:schemeClr val="tx1"/>
                </a:solidFill>
                <a:effectLst/>
                <a:latin typeface="+mn-lt"/>
                <a:ea typeface="+mn-ea"/>
                <a:cs typeface="+mn-cs"/>
              </a:rPr>
              <a:t> required for the cyclotron operation should be in place.  As in the presentation to TAC2.</a:t>
            </a:r>
          </a:p>
          <a:p>
            <a:pPr lvl="0"/>
            <a:r>
              <a:rPr lang="en-US" sz="1200" kern="1200" dirty="0" smtClean="0">
                <a:solidFill>
                  <a:schemeClr val="tx1"/>
                </a:solidFill>
                <a:effectLst/>
                <a:latin typeface="+mn-lt"/>
                <a:ea typeface="+mn-ea"/>
                <a:cs typeface="+mn-cs"/>
              </a:rPr>
              <a:t>January-April 2015:  </a:t>
            </a:r>
            <a:r>
              <a:rPr lang="en-ZA" sz="1200" kern="1200" dirty="0" smtClean="0">
                <a:solidFill>
                  <a:schemeClr val="tx1"/>
                </a:solidFill>
                <a:effectLst/>
                <a:latin typeface="+mn-lt"/>
                <a:ea typeface="+mn-ea"/>
                <a:cs typeface="+mn-cs"/>
              </a:rPr>
              <a:t>Validation of the safety aspects of the technical specifications regarding the cooling and ventilation system that will be delivered in April 2015 (e.g. redundancy, interlocks, emergency procedure)</a:t>
            </a:r>
            <a:endParaRPr lang="en-US" sz="1200" kern="1200" dirty="0" smtClean="0">
              <a:solidFill>
                <a:schemeClr val="tx1"/>
              </a:solidFill>
              <a:effectLst/>
              <a:latin typeface="+mn-lt"/>
              <a:ea typeface="+mn-ea"/>
              <a:cs typeface="+mn-cs"/>
            </a:endParaRPr>
          </a:p>
          <a:p>
            <a:pPr lvl="0"/>
            <a:r>
              <a:rPr lang="en-ZA" sz="1200" kern="1200" dirty="0" smtClean="0">
                <a:solidFill>
                  <a:schemeClr val="tx1"/>
                </a:solidFill>
                <a:effectLst/>
                <a:latin typeface="+mn-lt"/>
                <a:ea typeface="+mn-ea"/>
                <a:cs typeface="+mn-cs"/>
              </a:rPr>
              <a:t>January-April 2015:  final design of the low-power beam dumps (10-16 kW); preliminary risk analysis of the tests done on the low (and high) power beam dumps</a:t>
            </a:r>
            <a:endParaRPr lang="en-US" sz="1200" kern="1200" dirty="0" smtClean="0">
              <a:solidFill>
                <a:schemeClr val="tx1"/>
              </a:solidFill>
              <a:effectLst/>
              <a:latin typeface="+mn-lt"/>
              <a:ea typeface="+mn-ea"/>
              <a:cs typeface="+mn-cs"/>
            </a:endParaRPr>
          </a:p>
          <a:p>
            <a:pPr lvl="0"/>
            <a:r>
              <a:rPr lang="en-ZA" sz="1200" i="1" kern="1200" dirty="0" smtClean="0">
                <a:solidFill>
                  <a:schemeClr val="tx1"/>
                </a:solidFill>
                <a:effectLst/>
                <a:latin typeface="+mn-lt"/>
                <a:ea typeface="+mn-ea"/>
                <a:cs typeface="+mn-cs"/>
              </a:rPr>
              <a:t>RP simulations on radiation and </a:t>
            </a:r>
            <a:r>
              <a:rPr lang="en-ZA" sz="1200" i="1" kern="1200" dirty="0" err="1" smtClean="0">
                <a:solidFill>
                  <a:schemeClr val="tx1"/>
                </a:solidFill>
                <a:effectLst/>
                <a:latin typeface="+mn-lt"/>
                <a:ea typeface="+mn-ea"/>
                <a:cs typeface="+mn-cs"/>
              </a:rPr>
              <a:t>air+water</a:t>
            </a:r>
            <a:r>
              <a:rPr lang="en-ZA" sz="1200" i="1" kern="1200" dirty="0" smtClean="0">
                <a:solidFill>
                  <a:schemeClr val="tx1"/>
                </a:solidFill>
                <a:effectLst/>
                <a:latin typeface="+mn-lt"/>
                <a:ea typeface="+mn-ea"/>
                <a:cs typeface="+mn-cs"/>
              </a:rPr>
              <a:t> contamination will be carried out following the previous steps for the low-power beam dump, to be calculated to see if we can reach the SPES-beta specs (40 MeV, 200 </a:t>
            </a:r>
            <a:r>
              <a:rPr lang="en-ZA" sz="1200" i="1" kern="1200" dirty="0" err="1" smtClean="0">
                <a:solidFill>
                  <a:schemeClr val="tx1"/>
                </a:solidFill>
                <a:effectLst/>
                <a:latin typeface="+mn-lt"/>
                <a:ea typeface="+mn-ea"/>
                <a:cs typeface="+mn-cs"/>
              </a:rPr>
              <a:t>uA</a:t>
            </a:r>
            <a:r>
              <a:rPr lang="en-ZA"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January-April 2015:  </a:t>
            </a:r>
            <a:r>
              <a:rPr lang="en-ZA" sz="1200" kern="1200" dirty="0" smtClean="0">
                <a:solidFill>
                  <a:schemeClr val="tx1"/>
                </a:solidFill>
                <a:effectLst/>
                <a:latin typeface="+mn-lt"/>
                <a:ea typeface="+mn-ea"/>
                <a:cs typeface="+mn-cs"/>
              </a:rPr>
              <a:t>Definition of the storage location of the 2 beam dumps (low (and high) power) after acceptance test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About at the same time the cyclotron will be delivered (April 2015), so we can guess that we can assemble and hardwire it by September 2015</a:t>
            </a:r>
          </a:p>
          <a:p>
            <a:pPr lvl="0"/>
            <a:r>
              <a:rPr lang="en-US" sz="1200" kern="1200" dirty="0" smtClean="0">
                <a:solidFill>
                  <a:schemeClr val="tx1"/>
                </a:solidFill>
                <a:effectLst/>
                <a:latin typeface="+mn-lt"/>
                <a:ea typeface="+mn-ea"/>
                <a:cs typeface="+mn-cs"/>
              </a:rPr>
              <a:t>By September-October we should receive the system for radiation monitoring (consistent with ongoing order procedure).</a:t>
            </a:r>
          </a:p>
          <a:p>
            <a:endParaRPr lang="en-US" dirty="0"/>
          </a:p>
        </p:txBody>
      </p:sp>
      <p:sp>
        <p:nvSpPr>
          <p:cNvPr id="4" name="Slide Number Placeholder 3"/>
          <p:cNvSpPr>
            <a:spLocks noGrp="1"/>
          </p:cNvSpPr>
          <p:nvPr>
            <p:ph type="sldNum" sz="quarter" idx="10"/>
          </p:nvPr>
        </p:nvSpPr>
        <p:spPr/>
        <p:txBody>
          <a:bodyPr/>
          <a:lstStyle/>
          <a:p>
            <a:fld id="{32D5F5C2-1EB4-4374-843B-CAB64C35F206}" type="slidenum">
              <a:rPr lang="en-US" smtClean="0"/>
              <a:t>34</a:t>
            </a:fld>
            <a:endParaRPr lang="en-US"/>
          </a:p>
        </p:txBody>
      </p:sp>
    </p:spTree>
    <p:extLst>
      <p:ext uri="{BB962C8B-B14F-4D97-AF65-F5344CB8AC3E}">
        <p14:creationId xmlns:p14="http://schemas.microsoft.com/office/powerpoint/2010/main" val="3754047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cap="small" dirty="0" smtClean="0">
                <a:solidFill>
                  <a:schemeClr val="tx1"/>
                </a:solidFill>
                <a:effectLst/>
                <a:latin typeface="+mn-lt"/>
                <a:ea typeface="+mn-ea"/>
                <a:cs typeface="+mn-cs"/>
              </a:rPr>
              <a:t>Situation expected in October 2015, if the above is carried out as planned: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the above allows us to carry out first tests with the proton beam from the cyclotron in very preliminary and temporary conditions, anyway the tests will be interesting and useful.  Conditions will be the following:</a:t>
            </a:r>
          </a:p>
          <a:p>
            <a:pPr lvl="0"/>
            <a:r>
              <a:rPr lang="en-US" sz="1200" kern="1200" dirty="0" smtClean="0">
                <a:solidFill>
                  <a:schemeClr val="tx1"/>
                </a:solidFill>
                <a:effectLst/>
                <a:latin typeface="+mn-lt"/>
                <a:ea typeface="+mn-ea"/>
                <a:cs typeface="+mn-cs"/>
              </a:rPr>
              <a:t>Absence of access control system will be managed by locked doors when the beam is on</a:t>
            </a:r>
          </a:p>
          <a:p>
            <a:pPr lvl="0"/>
            <a:r>
              <a:rPr lang="en-US" sz="1200" kern="1200" dirty="0" smtClean="0">
                <a:solidFill>
                  <a:schemeClr val="tx1"/>
                </a:solidFill>
                <a:effectLst/>
                <a:latin typeface="+mn-lt"/>
                <a:ea typeface="+mn-ea"/>
                <a:cs typeface="+mn-cs"/>
              </a:rPr>
              <a:t>Production of contaminated air will be controlled by radiation density monitor on the outer chimney, with a feedback on the cyclotron on/off state if the threshold is reached</a:t>
            </a:r>
          </a:p>
          <a:p>
            <a:r>
              <a:rPr lang="en-US" sz="1200" kern="1200" dirty="0" smtClean="0">
                <a:solidFill>
                  <a:schemeClr val="tx1"/>
                </a:solidFill>
                <a:effectLst/>
                <a:latin typeface="+mn-lt"/>
                <a:ea typeface="+mn-ea"/>
                <a:cs typeface="+mn-cs"/>
              </a:rPr>
              <a:t>Preliminary means  that we can reach a power compatible with our need for nuclear physics experiments (40 MeV out of 70, and 200 </a:t>
            </a:r>
            <a:r>
              <a:rPr lang="en-US" sz="1200" kern="1200" dirty="0" err="1" smtClean="0">
                <a:solidFill>
                  <a:schemeClr val="tx1"/>
                </a:solidFill>
                <a:effectLst/>
                <a:latin typeface="+mn-lt"/>
                <a:ea typeface="+mn-ea"/>
                <a:cs typeface="+mn-cs"/>
              </a:rPr>
              <a:t>uA</a:t>
            </a:r>
            <a:r>
              <a:rPr lang="en-US" sz="1200" kern="1200" dirty="0" smtClean="0">
                <a:solidFill>
                  <a:schemeClr val="tx1"/>
                </a:solidFill>
                <a:effectLst/>
                <a:latin typeface="+mn-lt"/>
                <a:ea typeface="+mn-ea"/>
                <a:cs typeface="+mn-cs"/>
              </a:rPr>
              <a:t> out of 700 on </a:t>
            </a:r>
            <a:r>
              <a:rPr lang="en-US" sz="1200" kern="1200" dirty="0" err="1" smtClean="0">
                <a:solidFill>
                  <a:schemeClr val="tx1"/>
                </a:solidFill>
                <a:effectLst/>
                <a:latin typeface="+mn-lt"/>
                <a:ea typeface="+mn-ea"/>
                <a:cs typeface="+mn-cs"/>
              </a:rPr>
              <a:t>SiC</a:t>
            </a:r>
            <a:r>
              <a:rPr lang="en-US" sz="1200" kern="1200" dirty="0" smtClean="0">
                <a:solidFill>
                  <a:schemeClr val="tx1"/>
                </a:solidFill>
                <a:effectLst/>
                <a:latin typeface="+mn-lt"/>
                <a:ea typeface="+mn-ea"/>
                <a:cs typeface="+mn-cs"/>
              </a:rPr>
              <a:t>, with respect to cyclotron specs and what is to be done in the SAT – Site Acceptance Tests).</a:t>
            </a:r>
          </a:p>
          <a:p>
            <a:r>
              <a:rPr lang="en-US" sz="1200" kern="1200" dirty="0" smtClean="0">
                <a:solidFill>
                  <a:schemeClr val="tx1"/>
                </a:solidFill>
                <a:effectLst/>
                <a:latin typeface="+mn-lt"/>
                <a:ea typeface="+mn-ea"/>
                <a:cs typeface="+mn-cs"/>
              </a:rPr>
              <a:t>IMPORTANT: all the above assumes that we are able to limit the air intake to the “hot” bunker to 50 m3/h or less, otherwise the release into the chimney will be much higher and the proton current limit much lower.  Feasibility of this conditions should be checked with similar practical examples anywhere else.  BUT: With max intake of 50m3/h, on graphite, one can stay below 1 </a:t>
            </a:r>
            <a:r>
              <a:rPr lang="en-US" sz="1200" kern="1200" dirty="0" err="1" smtClean="0">
                <a:solidFill>
                  <a:schemeClr val="tx1"/>
                </a:solidFill>
                <a:effectLst/>
                <a:latin typeface="+mn-lt"/>
                <a:ea typeface="+mn-ea"/>
                <a:cs typeface="+mn-cs"/>
              </a:rPr>
              <a:t>Bq</a:t>
            </a:r>
            <a:r>
              <a:rPr lang="en-US" sz="1200" kern="1200" dirty="0" smtClean="0">
                <a:solidFill>
                  <a:schemeClr val="tx1"/>
                </a:solidFill>
                <a:effectLst/>
                <a:latin typeface="+mn-lt"/>
                <a:ea typeface="+mn-ea"/>
                <a:cs typeface="+mn-cs"/>
              </a:rPr>
              <a:t>/g by mixing 100 m3/h from other areas of the building directly into the chimney (allowed) and, according to radioactivity production calculations, even reach the SAT specs (70 MeV and 500 </a:t>
            </a:r>
            <a:r>
              <a:rPr lang="en-US" sz="1200" kern="1200" dirty="0" err="1" smtClean="0">
                <a:solidFill>
                  <a:schemeClr val="tx1"/>
                </a:solidFill>
                <a:effectLst/>
                <a:latin typeface="+mn-lt"/>
                <a:ea typeface="+mn-ea"/>
                <a:cs typeface="+mn-cs"/>
              </a:rPr>
              <a:t>uA</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32D5F5C2-1EB4-4374-843B-CAB64C35F206}" type="slidenum">
              <a:rPr lang="en-US" smtClean="0"/>
              <a:t>35</a:t>
            </a:fld>
            <a:endParaRPr lang="en-US"/>
          </a:p>
        </p:txBody>
      </p:sp>
    </p:spTree>
    <p:extLst>
      <p:ext uri="{BB962C8B-B14F-4D97-AF65-F5344CB8AC3E}">
        <p14:creationId xmlns:p14="http://schemas.microsoft.com/office/powerpoint/2010/main" val="3754047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English.</a:t>
            </a:r>
          </a:p>
          <a:p>
            <a:endParaRPr lang="it-IT" dirty="0"/>
          </a:p>
        </p:txBody>
      </p:sp>
      <p:sp>
        <p:nvSpPr>
          <p:cNvPr id="4" name="Segnaposto numero diapositiva 3"/>
          <p:cNvSpPr>
            <a:spLocks noGrp="1"/>
          </p:cNvSpPr>
          <p:nvPr>
            <p:ph type="sldNum" sz="quarter" idx="10"/>
          </p:nvPr>
        </p:nvSpPr>
        <p:spPr/>
        <p:txBody>
          <a:bodyPr/>
          <a:lstStyle/>
          <a:p>
            <a:fld id="{32D5F5C2-1EB4-4374-843B-CAB64C35F206}" type="slidenum">
              <a:rPr lang="en-US" smtClean="0"/>
              <a:t>38</a:t>
            </a:fld>
            <a:endParaRPr lang="en-US"/>
          </a:p>
        </p:txBody>
      </p:sp>
    </p:spTree>
    <p:extLst>
      <p:ext uri="{BB962C8B-B14F-4D97-AF65-F5344CB8AC3E}">
        <p14:creationId xmlns:p14="http://schemas.microsoft.com/office/powerpoint/2010/main" val="1868281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smtClean="0"/>
              <a:t>Equivalent</a:t>
            </a:r>
            <a:r>
              <a:rPr lang="it-IT" dirty="0" smtClean="0"/>
              <a:t> </a:t>
            </a:r>
            <a:r>
              <a:rPr lang="it-IT" dirty="0" err="1" smtClean="0"/>
              <a:t>priority</a:t>
            </a:r>
            <a:r>
              <a:rPr lang="it-IT" dirty="0" smtClean="0"/>
              <a:t> ==</a:t>
            </a:r>
            <a:r>
              <a:rPr lang="it-IT" dirty="0" err="1" smtClean="0"/>
              <a:t>undefined</a:t>
            </a:r>
            <a:r>
              <a:rPr lang="it-IT" dirty="0" smtClean="0"/>
              <a:t> </a:t>
            </a:r>
            <a:r>
              <a:rPr lang="it-IT" dirty="0" err="1" smtClean="0"/>
              <a:t>priority</a:t>
            </a:r>
            <a:r>
              <a:rPr lang="it-IT" dirty="0" smtClean="0"/>
              <a:t>; </a:t>
            </a:r>
            <a:r>
              <a:rPr lang="it-IT" dirty="0" smtClean="0">
                <a:solidFill>
                  <a:schemeClr val="bg1">
                    <a:lumMod val="75000"/>
                  </a:schemeClr>
                </a:solidFill>
              </a:rPr>
              <a:t>SPES schedule </a:t>
            </a:r>
            <a:r>
              <a:rPr lang="it-IT" dirty="0" err="1" smtClean="0">
                <a:solidFill>
                  <a:schemeClr val="bg1">
                    <a:lumMod val="75000"/>
                  </a:schemeClr>
                </a:solidFill>
              </a:rPr>
              <a:t>considers</a:t>
            </a:r>
            <a:r>
              <a:rPr lang="it-IT" dirty="0" smtClean="0">
                <a:solidFill>
                  <a:schemeClr val="bg1">
                    <a:lumMod val="75000"/>
                  </a:schemeClr>
                </a:solidFill>
              </a:rPr>
              <a:t> </a:t>
            </a:r>
            <a:r>
              <a:rPr lang="it-IT" dirty="0" err="1" smtClean="0">
                <a:solidFill>
                  <a:schemeClr val="bg1">
                    <a:lumMod val="75000"/>
                  </a:schemeClr>
                </a:solidFill>
              </a:rPr>
              <a:t>FTEs</a:t>
            </a:r>
            <a:r>
              <a:rPr lang="it-IT" dirty="0" smtClean="0">
                <a:solidFill>
                  <a:schemeClr val="bg1">
                    <a:lumMod val="75000"/>
                  </a:schemeClr>
                </a:solidFill>
              </a:rPr>
              <a:t>, </a:t>
            </a:r>
            <a:r>
              <a:rPr lang="it-IT" dirty="0" err="1" smtClean="0">
                <a:solidFill>
                  <a:schemeClr val="bg1">
                    <a:lumMod val="75000"/>
                  </a:schemeClr>
                </a:solidFill>
              </a:rPr>
              <a:t>taking</a:t>
            </a:r>
            <a:r>
              <a:rPr lang="it-IT" dirty="0" smtClean="0">
                <a:solidFill>
                  <a:schemeClr val="bg1">
                    <a:lumMod val="75000"/>
                  </a:schemeClr>
                </a:solidFill>
              </a:rPr>
              <a:t> </a:t>
            </a:r>
            <a:r>
              <a:rPr lang="it-IT" dirty="0" err="1" smtClean="0">
                <a:solidFill>
                  <a:schemeClr val="bg1">
                    <a:lumMod val="75000"/>
                  </a:schemeClr>
                </a:solidFill>
              </a:rPr>
              <a:t>into</a:t>
            </a:r>
            <a:r>
              <a:rPr lang="it-IT" dirty="0" smtClean="0">
                <a:solidFill>
                  <a:schemeClr val="bg1">
                    <a:lumMod val="75000"/>
                  </a:schemeClr>
                </a:solidFill>
              </a:rPr>
              <a:t> </a:t>
            </a:r>
            <a:r>
              <a:rPr lang="it-IT" dirty="0" err="1" smtClean="0">
                <a:solidFill>
                  <a:schemeClr val="bg1">
                    <a:lumMod val="75000"/>
                  </a:schemeClr>
                </a:solidFill>
              </a:rPr>
              <a:t>consideration</a:t>
            </a:r>
            <a:r>
              <a:rPr lang="it-IT" dirty="0" smtClean="0">
                <a:solidFill>
                  <a:schemeClr val="bg1">
                    <a:lumMod val="75000"/>
                  </a:schemeClr>
                </a:solidFill>
              </a:rPr>
              <a:t> </a:t>
            </a:r>
            <a:r>
              <a:rPr lang="it-IT" dirty="0" err="1" smtClean="0">
                <a:solidFill>
                  <a:schemeClr val="bg1">
                    <a:lumMod val="75000"/>
                  </a:schemeClr>
                </a:solidFill>
              </a:rPr>
              <a:t>such</a:t>
            </a:r>
            <a:r>
              <a:rPr lang="it-IT" dirty="0" smtClean="0">
                <a:solidFill>
                  <a:schemeClr val="bg1">
                    <a:lumMod val="75000"/>
                  </a:schemeClr>
                </a:solidFill>
              </a:rPr>
              <a:t> multiple </a:t>
            </a:r>
            <a:r>
              <a:rPr lang="it-IT" dirty="0" err="1" smtClean="0">
                <a:solidFill>
                  <a:schemeClr val="bg1">
                    <a:lumMod val="75000"/>
                  </a:schemeClr>
                </a:solidFill>
              </a:rPr>
              <a:t>committments</a:t>
            </a:r>
            <a:r>
              <a:rPr lang="it-IT" dirty="0" smtClean="0">
                <a:solidFill>
                  <a:schemeClr val="bg1">
                    <a:lumMod val="75000"/>
                  </a:schemeClr>
                </a:solidFill>
              </a:rPr>
              <a:t>, </a:t>
            </a:r>
            <a:r>
              <a:rPr lang="it-IT" dirty="0" err="1" smtClean="0">
                <a:solidFill>
                  <a:schemeClr val="bg1">
                    <a:lumMod val="75000"/>
                  </a:schemeClr>
                </a:solidFill>
              </a:rPr>
              <a:t>but</a:t>
            </a:r>
            <a:r>
              <a:rPr lang="it-IT" dirty="0" smtClean="0">
                <a:solidFill>
                  <a:schemeClr val="bg1">
                    <a:lumMod val="75000"/>
                  </a:schemeClr>
                </a:solidFill>
              </a:rPr>
              <a:t> </a:t>
            </a:r>
            <a:r>
              <a:rPr lang="it-IT" dirty="0" err="1" smtClean="0">
                <a:solidFill>
                  <a:schemeClr val="bg1">
                    <a:lumMod val="75000"/>
                  </a:schemeClr>
                </a:solidFill>
              </a:rPr>
              <a:t>various</a:t>
            </a:r>
            <a:r>
              <a:rPr lang="it-IT" dirty="0" smtClean="0">
                <a:solidFill>
                  <a:schemeClr val="bg1">
                    <a:lumMod val="75000"/>
                  </a:schemeClr>
                </a:solidFill>
              </a:rPr>
              <a:t> </a:t>
            </a:r>
            <a:r>
              <a:rPr lang="it-IT" dirty="0" err="1" smtClean="0">
                <a:solidFill>
                  <a:schemeClr val="bg1">
                    <a:lumMod val="75000"/>
                  </a:schemeClr>
                </a:solidFill>
              </a:rPr>
              <a:t>schedules</a:t>
            </a:r>
            <a:r>
              <a:rPr lang="it-IT" dirty="0" smtClean="0">
                <a:solidFill>
                  <a:schemeClr val="bg1">
                    <a:lumMod val="75000"/>
                  </a:schemeClr>
                </a:solidFill>
              </a:rPr>
              <a:t> are </a:t>
            </a:r>
            <a:r>
              <a:rPr lang="it-IT" dirty="0" err="1" smtClean="0">
                <a:solidFill>
                  <a:schemeClr val="bg1">
                    <a:lumMod val="75000"/>
                  </a:schemeClr>
                </a:solidFill>
              </a:rPr>
              <a:t>not</a:t>
            </a:r>
            <a:r>
              <a:rPr lang="it-IT" dirty="0" smtClean="0">
                <a:solidFill>
                  <a:schemeClr val="bg1">
                    <a:lumMod val="75000"/>
                  </a:schemeClr>
                </a:solidFill>
              </a:rPr>
              <a:t> </a:t>
            </a:r>
            <a:r>
              <a:rPr lang="it-IT" dirty="0" err="1" smtClean="0">
                <a:solidFill>
                  <a:schemeClr val="bg1">
                    <a:lumMod val="75000"/>
                  </a:schemeClr>
                </a:solidFill>
              </a:rPr>
              <a:t>yet</a:t>
            </a:r>
            <a:r>
              <a:rPr lang="it-IT" dirty="0" smtClean="0">
                <a:solidFill>
                  <a:schemeClr val="bg1">
                    <a:lumMod val="75000"/>
                  </a:schemeClr>
                </a:solidFill>
              </a:rPr>
              <a:t> </a:t>
            </a:r>
            <a:r>
              <a:rPr lang="it-IT" dirty="0" err="1" smtClean="0">
                <a:solidFill>
                  <a:schemeClr val="bg1">
                    <a:lumMod val="75000"/>
                  </a:schemeClr>
                </a:solidFill>
              </a:rPr>
              <a:t>harmonized</a:t>
            </a:r>
            <a:endParaRPr lang="it-IT" dirty="0" smtClean="0">
              <a:solidFill>
                <a:schemeClr val="bg1">
                  <a:lumMod val="75000"/>
                </a:schemeClr>
              </a:solidFill>
            </a:endParaRPr>
          </a:p>
          <a:p>
            <a:endParaRPr lang="it-IT" dirty="0"/>
          </a:p>
        </p:txBody>
      </p:sp>
      <p:sp>
        <p:nvSpPr>
          <p:cNvPr id="4" name="Segnaposto numero diapositiva 3"/>
          <p:cNvSpPr>
            <a:spLocks noGrp="1"/>
          </p:cNvSpPr>
          <p:nvPr>
            <p:ph type="sldNum" sz="quarter" idx="10"/>
          </p:nvPr>
        </p:nvSpPr>
        <p:spPr/>
        <p:txBody>
          <a:bodyPr/>
          <a:lstStyle/>
          <a:p>
            <a:fld id="{32D5F5C2-1EB4-4374-843B-CAB64C35F206}" type="slidenum">
              <a:rPr lang="en-US" smtClean="0"/>
              <a:t>39</a:t>
            </a:fld>
            <a:endParaRPr lang="en-US"/>
          </a:p>
        </p:txBody>
      </p:sp>
    </p:spTree>
    <p:extLst>
      <p:ext uri="{BB962C8B-B14F-4D97-AF65-F5344CB8AC3E}">
        <p14:creationId xmlns:p14="http://schemas.microsoft.com/office/powerpoint/2010/main" val="4279249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Ho</a:t>
            </a:r>
            <a:r>
              <a:rPr lang="it-IT" baseline="0" dirty="0" smtClean="0"/>
              <a:t> visto che è piuttosto efficace ciò che presenta </a:t>
            </a:r>
            <a:r>
              <a:rPr lang="it-IT" baseline="0" dirty="0" err="1" smtClean="0"/>
              <a:t>Kester</a:t>
            </a:r>
            <a:r>
              <a:rPr lang="it-IT" baseline="0" dirty="0" smtClean="0"/>
              <a:t> al FAIR MAC e ti propongo qualcosa di simile:  prima metà del talk in cui passi in rassegna tutta la macchina con i principali </a:t>
            </a:r>
            <a:r>
              <a:rPr lang="it-IT" baseline="0" dirty="0" err="1" smtClean="0"/>
              <a:t>achievements</a:t>
            </a:r>
            <a:r>
              <a:rPr lang="it-IT" baseline="0" dirty="0" smtClean="0"/>
              <a:t> di tipo tecnico, risultati ottenuti, pezzi acquistati, pezzi montati.  In questo senso potresti passare in rassegna la macchina tipo il talk che mi hai preparato per lunedì e che ho leggermente modificato.</a:t>
            </a:r>
          </a:p>
          <a:p>
            <a:r>
              <a:rPr lang="it-IT" baseline="0" dirty="0" smtClean="0"/>
              <a:t>Poi la seconda parte gestionale.</a:t>
            </a:r>
            <a:endParaRPr lang="it-IT" dirty="0"/>
          </a:p>
        </p:txBody>
      </p:sp>
      <p:sp>
        <p:nvSpPr>
          <p:cNvPr id="4" name="Segnaposto numero diapositiva 3"/>
          <p:cNvSpPr>
            <a:spLocks noGrp="1"/>
          </p:cNvSpPr>
          <p:nvPr>
            <p:ph type="sldNum" sz="quarter" idx="10"/>
          </p:nvPr>
        </p:nvSpPr>
        <p:spPr/>
        <p:txBody>
          <a:bodyPr/>
          <a:lstStyle/>
          <a:p>
            <a:fld id="{32D5F5C2-1EB4-4374-843B-CAB64C35F206}" type="slidenum">
              <a:rPr lang="en-US" smtClean="0"/>
              <a:t>41</a:t>
            </a:fld>
            <a:endParaRPr lang="en-US"/>
          </a:p>
        </p:txBody>
      </p:sp>
    </p:spTree>
    <p:extLst>
      <p:ext uri="{BB962C8B-B14F-4D97-AF65-F5344CB8AC3E}">
        <p14:creationId xmlns:p14="http://schemas.microsoft.com/office/powerpoint/2010/main" val="299754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 la 6 o la 7, </a:t>
            </a:r>
            <a:r>
              <a:rPr lang="en-US" dirty="0" err="1" smtClean="0"/>
              <a:t>nuovo</a:t>
            </a:r>
            <a:r>
              <a:rPr lang="en-US" dirty="0" smtClean="0"/>
              <a:t> layout!</a:t>
            </a:r>
            <a:endParaRPr lang="en-US" dirty="0"/>
          </a:p>
        </p:txBody>
      </p:sp>
      <p:sp>
        <p:nvSpPr>
          <p:cNvPr id="4" name="Slide Number Placeholder 3"/>
          <p:cNvSpPr>
            <a:spLocks noGrp="1"/>
          </p:cNvSpPr>
          <p:nvPr>
            <p:ph type="sldNum" sz="quarter" idx="10"/>
          </p:nvPr>
        </p:nvSpPr>
        <p:spPr/>
        <p:txBody>
          <a:bodyPr/>
          <a:lstStyle/>
          <a:p>
            <a:fld id="{67CBD1B5-766F-49DB-A16D-6E1D41A38DAE}" type="slidenum">
              <a:rPr lang="en-US" smtClean="0"/>
              <a:t>42</a:t>
            </a:fld>
            <a:endParaRPr lang="en-US"/>
          </a:p>
        </p:txBody>
      </p:sp>
    </p:spTree>
    <p:extLst>
      <p:ext uri="{BB962C8B-B14F-4D97-AF65-F5344CB8AC3E}">
        <p14:creationId xmlns:p14="http://schemas.microsoft.com/office/powerpoint/2010/main" val="2305483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Fare 1 sola slide con diagnostica + </a:t>
            </a:r>
            <a:r>
              <a:rPr lang="it-IT" dirty="0" err="1" smtClean="0"/>
              <a:t>rfq</a:t>
            </a:r>
            <a:endParaRPr lang="it-IT" dirty="0"/>
          </a:p>
        </p:txBody>
      </p:sp>
      <p:sp>
        <p:nvSpPr>
          <p:cNvPr id="4" name="Segnaposto numero diapositiva 3"/>
          <p:cNvSpPr>
            <a:spLocks noGrp="1"/>
          </p:cNvSpPr>
          <p:nvPr>
            <p:ph type="sldNum" sz="quarter" idx="10"/>
          </p:nvPr>
        </p:nvSpPr>
        <p:spPr/>
        <p:txBody>
          <a:bodyPr/>
          <a:lstStyle/>
          <a:p>
            <a:fld id="{390CEC52-8D93-4741-BFC9-DFD74FCD81AE}" type="slidenum">
              <a:rPr lang="it-IT" smtClean="0"/>
              <a:t>45</a:t>
            </a:fld>
            <a:endParaRPr lang="it-IT"/>
          </a:p>
        </p:txBody>
      </p:sp>
    </p:spTree>
    <p:extLst>
      <p:ext uri="{BB962C8B-B14F-4D97-AF65-F5344CB8AC3E}">
        <p14:creationId xmlns:p14="http://schemas.microsoft.com/office/powerpoint/2010/main" val="2010535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4ABB3-8017-49A6-8D50-310EA38B8E52}" type="slidenum">
              <a:rPr lang="en-US" smtClean="0"/>
              <a:t>51</a:t>
            </a:fld>
            <a:endParaRPr lang="en-US"/>
          </a:p>
        </p:txBody>
      </p:sp>
    </p:spTree>
    <p:extLst>
      <p:ext uri="{BB962C8B-B14F-4D97-AF65-F5344CB8AC3E}">
        <p14:creationId xmlns:p14="http://schemas.microsoft.com/office/powerpoint/2010/main" val="1060018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5F5C2-1EB4-4374-843B-CAB64C35F206}" type="slidenum">
              <a:rPr lang="en-US" smtClean="0"/>
              <a:t>53</a:t>
            </a:fld>
            <a:endParaRPr lang="en-US"/>
          </a:p>
        </p:txBody>
      </p:sp>
    </p:spTree>
    <p:extLst>
      <p:ext uri="{BB962C8B-B14F-4D97-AF65-F5344CB8AC3E}">
        <p14:creationId xmlns:p14="http://schemas.microsoft.com/office/powerpoint/2010/main" val="420695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4E6B6-D5C9-4CFF-A1CB-6999A44F5FE7}" type="slidenum">
              <a:rPr lang="it-IT" smtClean="0"/>
              <a:t>58</a:t>
            </a:fld>
            <a:endParaRPr lang="it-IT"/>
          </a:p>
        </p:txBody>
      </p:sp>
    </p:spTree>
    <p:extLst>
      <p:ext uri="{BB962C8B-B14F-4D97-AF65-F5344CB8AC3E}">
        <p14:creationId xmlns:p14="http://schemas.microsoft.com/office/powerpoint/2010/main" val="199781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5F5C2-1EB4-4374-843B-CAB64C35F206}" type="slidenum">
              <a:rPr lang="en-US" smtClean="0"/>
              <a:t>8</a:t>
            </a:fld>
            <a:endParaRPr lang="en-US"/>
          </a:p>
        </p:txBody>
      </p:sp>
    </p:spTree>
    <p:extLst>
      <p:ext uri="{BB962C8B-B14F-4D97-AF65-F5344CB8AC3E}">
        <p14:creationId xmlns:p14="http://schemas.microsoft.com/office/powerpoint/2010/main" val="345741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smtClean="0"/>
              <a:t>In particular  on last May some tests have been performed on the  source. Some of our engineers have been participating to the test at BEST in Vancouver and they could certify the succesfull results. Meanwhile in Ottawa the assembling of the Cyclotron was going on: the RF resonators have been assembled and they are now under conditioning. The first checks on the resonance frequency and on the tuning range are according to the specifications. The schedule now foresees the FACTORY ACCEPTANCE TEST during these months after which the shipment will be programmed in the coming Fall. </a:t>
            </a:r>
          </a:p>
          <a:p>
            <a:endParaRPr lang="it-IT" dirty="0"/>
          </a:p>
        </p:txBody>
      </p:sp>
      <p:sp>
        <p:nvSpPr>
          <p:cNvPr id="307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084170C-C94A-4A10-80F8-A8BD24CA05BB}" type="slidenum">
              <a:rPr lang="it-IT" altLang="en-US"/>
              <a:pPr fontAlgn="base">
                <a:spcBef>
                  <a:spcPct val="0"/>
                </a:spcBef>
                <a:spcAft>
                  <a:spcPct val="0"/>
                </a:spcAft>
              </a:pPr>
              <a:t>11</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Figure shows how the current measured at inflector collimator (green curve), beam stop (blue</a:t>
            </a:r>
          </a:p>
          <a:p>
            <a:r>
              <a:rPr lang="en-US" sz="1200" b="0" i="0" u="none" strike="noStrike" kern="1200" baseline="0" dirty="0" smtClean="0">
                <a:solidFill>
                  <a:schemeClr val="tx1"/>
                </a:solidFill>
                <a:latin typeface="+mn-lt"/>
                <a:ea typeface="+mn-ea"/>
                <a:cs typeface="+mn-cs"/>
              </a:rPr>
              <a:t>curve) and 1MeV probe (red curve) are displayed.</a:t>
            </a:r>
            <a:endParaRPr lang="en-US" dirty="0"/>
          </a:p>
        </p:txBody>
      </p:sp>
      <p:sp>
        <p:nvSpPr>
          <p:cNvPr id="4" name="Slide Number Placeholder 3"/>
          <p:cNvSpPr>
            <a:spLocks noGrp="1"/>
          </p:cNvSpPr>
          <p:nvPr>
            <p:ph type="sldNum" sz="quarter" idx="10"/>
          </p:nvPr>
        </p:nvSpPr>
        <p:spPr/>
        <p:txBody>
          <a:bodyPr/>
          <a:lstStyle/>
          <a:p>
            <a:fld id="{32D5F5C2-1EB4-4374-843B-CAB64C35F206}" type="slidenum">
              <a:rPr lang="en-US" smtClean="0"/>
              <a:t>12</a:t>
            </a:fld>
            <a:endParaRPr lang="en-US"/>
          </a:p>
        </p:txBody>
      </p:sp>
    </p:spTree>
    <p:extLst>
      <p:ext uri="{BB962C8B-B14F-4D97-AF65-F5344CB8AC3E}">
        <p14:creationId xmlns:p14="http://schemas.microsoft.com/office/powerpoint/2010/main" val="253365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90CEC52-8D93-4741-BFC9-DFD74FCD81AE}" type="slidenum">
              <a:rPr lang="it-IT" smtClean="0"/>
              <a:t>14</a:t>
            </a:fld>
            <a:endParaRPr lang="it-IT"/>
          </a:p>
        </p:txBody>
      </p:sp>
    </p:spTree>
    <p:extLst>
      <p:ext uri="{BB962C8B-B14F-4D97-AF65-F5344CB8AC3E}">
        <p14:creationId xmlns:p14="http://schemas.microsoft.com/office/powerpoint/2010/main" val="429248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test </a:t>
            </a:r>
            <a:r>
              <a:rPr lang="it-IT" dirty="0" err="1" smtClean="0"/>
              <a:t>was</a:t>
            </a:r>
            <a:r>
              <a:rPr lang="it-IT" dirty="0" smtClean="0"/>
              <a:t> </a:t>
            </a:r>
            <a:r>
              <a:rPr lang="it-IT" dirty="0" err="1" smtClean="0"/>
              <a:t>performed</a:t>
            </a:r>
            <a:r>
              <a:rPr lang="it-IT" dirty="0" smtClean="0"/>
              <a:t> </a:t>
            </a:r>
            <a:r>
              <a:rPr lang="it-IT" dirty="0" err="1" smtClean="0"/>
              <a:t>few</a:t>
            </a:r>
            <a:r>
              <a:rPr lang="it-IT" dirty="0" smtClean="0"/>
              <a:t> </a:t>
            </a:r>
            <a:r>
              <a:rPr lang="it-IT" dirty="0" err="1" smtClean="0"/>
              <a:t>months</a:t>
            </a:r>
            <a:r>
              <a:rPr lang="it-IT" dirty="0" smtClean="0"/>
              <a:t> ago </a:t>
            </a:r>
            <a:r>
              <a:rPr lang="it-IT" dirty="0" err="1" smtClean="0"/>
              <a:t>at</a:t>
            </a:r>
            <a:r>
              <a:rPr lang="it-IT" dirty="0" smtClean="0"/>
              <a:t> </a:t>
            </a:r>
            <a:r>
              <a:rPr lang="it-IT" dirty="0" err="1" smtClean="0"/>
              <a:t>iThemba</a:t>
            </a:r>
            <a:r>
              <a:rPr lang="it-IT" dirty="0" smtClean="0"/>
              <a:t>, </a:t>
            </a:r>
            <a:r>
              <a:rPr lang="it-IT" dirty="0" err="1" smtClean="0"/>
              <a:t>within</a:t>
            </a:r>
            <a:r>
              <a:rPr lang="it-IT" dirty="0" smtClean="0"/>
              <a:t> the </a:t>
            </a:r>
            <a:r>
              <a:rPr lang="it-IT" dirty="0" err="1" smtClean="0"/>
              <a:t>collaboration</a:t>
            </a:r>
            <a:r>
              <a:rPr lang="it-IT" dirty="0" smtClean="0"/>
              <a:t> </a:t>
            </a:r>
            <a:r>
              <a:rPr lang="it-IT" dirty="0" err="1" smtClean="0"/>
              <a:t>between</a:t>
            </a:r>
            <a:r>
              <a:rPr lang="it-IT" dirty="0" smtClean="0"/>
              <a:t> </a:t>
            </a:r>
            <a:r>
              <a:rPr lang="it-IT" dirty="0" err="1" smtClean="0"/>
              <a:t>Italy</a:t>
            </a:r>
            <a:r>
              <a:rPr lang="it-IT" dirty="0" smtClean="0"/>
              <a:t> and South Africa on a complete SPES </a:t>
            </a:r>
            <a:r>
              <a:rPr lang="it-IT" dirty="0" err="1" smtClean="0"/>
              <a:t>configurated</a:t>
            </a:r>
            <a:r>
              <a:rPr lang="it-IT" dirty="0" smtClean="0"/>
              <a:t> target, </a:t>
            </a:r>
            <a:r>
              <a:rPr lang="it-IT" dirty="0" err="1" smtClean="0"/>
              <a:t>bringing</a:t>
            </a:r>
            <a:r>
              <a:rPr lang="it-IT" dirty="0" smtClean="0"/>
              <a:t> up to 4KW on target. </a:t>
            </a:r>
            <a:r>
              <a:rPr lang="it-IT" dirty="0" err="1" smtClean="0"/>
              <a:t>Check</a:t>
            </a:r>
            <a:r>
              <a:rPr lang="it-IT" dirty="0" smtClean="0"/>
              <a:t> on the </a:t>
            </a:r>
            <a:r>
              <a:rPr lang="it-IT" dirty="0" err="1" smtClean="0"/>
              <a:t>stability</a:t>
            </a:r>
            <a:r>
              <a:rPr lang="it-IT" dirty="0" smtClean="0"/>
              <a:t> of </a:t>
            </a:r>
            <a:r>
              <a:rPr lang="it-IT" dirty="0" err="1" smtClean="0"/>
              <a:t>Vacuum</a:t>
            </a:r>
            <a:r>
              <a:rPr lang="it-IT" dirty="0" smtClean="0"/>
              <a:t> and temperature </a:t>
            </a:r>
            <a:r>
              <a:rPr lang="it-IT" dirty="0" err="1" smtClean="0"/>
              <a:t>were</a:t>
            </a:r>
            <a:r>
              <a:rPr lang="it-IT" dirty="0" smtClean="0"/>
              <a:t> </a:t>
            </a:r>
            <a:r>
              <a:rPr lang="it-IT" dirty="0" err="1" smtClean="0"/>
              <a:t>performed</a:t>
            </a:r>
            <a:r>
              <a:rPr lang="it-IT" dirty="0" smtClean="0"/>
              <a:t> and the test </a:t>
            </a:r>
            <a:r>
              <a:rPr lang="it-IT" dirty="0" err="1" smtClean="0"/>
              <a:t>was</a:t>
            </a:r>
            <a:r>
              <a:rPr lang="it-IT" dirty="0" smtClean="0"/>
              <a:t> </a:t>
            </a:r>
            <a:r>
              <a:rPr lang="it-IT" dirty="0" err="1" smtClean="0"/>
              <a:t>completely</a:t>
            </a:r>
            <a:r>
              <a:rPr lang="it-IT" dirty="0" smtClean="0"/>
              <a:t> </a:t>
            </a:r>
            <a:r>
              <a:rPr lang="it-IT" dirty="0" err="1" smtClean="0"/>
              <a:t>satisfactory</a:t>
            </a:r>
            <a:r>
              <a:rPr lang="it-IT" dirty="0" smtClean="0"/>
              <a:t>. Some more test are </a:t>
            </a:r>
            <a:r>
              <a:rPr lang="it-IT" dirty="0" err="1" smtClean="0"/>
              <a:t>planned</a:t>
            </a:r>
            <a:r>
              <a:rPr lang="it-IT" dirty="0" smtClean="0"/>
              <a:t> in the </a:t>
            </a:r>
            <a:r>
              <a:rPr lang="it-IT" dirty="0" err="1" smtClean="0"/>
              <a:t>next</a:t>
            </a:r>
            <a:r>
              <a:rPr lang="it-IT" dirty="0" smtClean="0"/>
              <a:t> future.</a:t>
            </a:r>
            <a:endParaRPr lang="it-IT" dirty="0"/>
          </a:p>
        </p:txBody>
      </p:sp>
      <p:sp>
        <p:nvSpPr>
          <p:cNvPr id="4" name="Segnaposto numero diapositiva 3"/>
          <p:cNvSpPr>
            <a:spLocks noGrp="1"/>
          </p:cNvSpPr>
          <p:nvPr>
            <p:ph type="sldNum" sz="quarter" idx="10"/>
          </p:nvPr>
        </p:nvSpPr>
        <p:spPr/>
        <p:txBody>
          <a:bodyPr/>
          <a:lstStyle/>
          <a:p>
            <a:fld id="{390CEC52-8D93-4741-BFC9-DFD74FCD81AE}" type="slidenum">
              <a:rPr lang="it-IT" smtClean="0"/>
              <a:t>15</a:t>
            </a:fld>
            <a:endParaRPr lang="it-IT"/>
          </a:p>
        </p:txBody>
      </p:sp>
    </p:spTree>
    <p:extLst>
      <p:ext uri="{BB962C8B-B14F-4D97-AF65-F5344CB8AC3E}">
        <p14:creationId xmlns:p14="http://schemas.microsoft.com/office/powerpoint/2010/main" val="352565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Nuovo layout</a:t>
            </a:r>
            <a:endParaRPr lang="it-IT" dirty="0"/>
          </a:p>
        </p:txBody>
      </p:sp>
      <p:sp>
        <p:nvSpPr>
          <p:cNvPr id="4" name="Segnaposto numero diapositiva 3"/>
          <p:cNvSpPr>
            <a:spLocks noGrp="1"/>
          </p:cNvSpPr>
          <p:nvPr>
            <p:ph type="sldNum" sz="quarter" idx="10"/>
          </p:nvPr>
        </p:nvSpPr>
        <p:spPr/>
        <p:txBody>
          <a:bodyPr/>
          <a:lstStyle/>
          <a:p>
            <a:fld id="{32D5F5C2-1EB4-4374-843B-CAB64C35F206}" type="slidenum">
              <a:rPr lang="en-US" smtClean="0"/>
              <a:t>16</a:t>
            </a:fld>
            <a:endParaRPr lang="en-US"/>
          </a:p>
        </p:txBody>
      </p:sp>
    </p:spTree>
    <p:extLst>
      <p:ext uri="{BB962C8B-B14F-4D97-AF65-F5344CB8AC3E}">
        <p14:creationId xmlns:p14="http://schemas.microsoft.com/office/powerpoint/2010/main" val="140105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For </a:t>
            </a:r>
            <a:r>
              <a:rPr lang="it-IT" dirty="0" err="1" smtClean="0"/>
              <a:t>what</a:t>
            </a:r>
            <a:r>
              <a:rPr lang="it-IT" dirty="0" smtClean="0"/>
              <a:t> </a:t>
            </a:r>
            <a:r>
              <a:rPr lang="it-IT" dirty="0" err="1" smtClean="0"/>
              <a:t>it</a:t>
            </a:r>
            <a:r>
              <a:rPr lang="it-IT" dirty="0" smtClean="0"/>
              <a:t> </a:t>
            </a:r>
            <a:r>
              <a:rPr lang="it-IT" dirty="0" err="1" smtClean="0"/>
              <a:t>concerns</a:t>
            </a:r>
            <a:r>
              <a:rPr lang="it-IT" dirty="0" smtClean="0"/>
              <a:t> the high </a:t>
            </a:r>
            <a:r>
              <a:rPr lang="it-IT" dirty="0" err="1" smtClean="0"/>
              <a:t>resolution</a:t>
            </a:r>
            <a:r>
              <a:rPr lang="it-IT" dirty="0" smtClean="0"/>
              <a:t> mass </a:t>
            </a:r>
            <a:r>
              <a:rPr lang="it-IT" dirty="0" err="1" smtClean="0"/>
              <a:t>spectrometer</a:t>
            </a:r>
            <a:r>
              <a:rPr lang="it-IT" dirty="0" smtClean="0"/>
              <a:t> the design of the </a:t>
            </a:r>
            <a:r>
              <a:rPr lang="it-IT" dirty="0" err="1" smtClean="0"/>
              <a:t>spectrometer</a:t>
            </a:r>
            <a:r>
              <a:rPr lang="it-IT" dirty="0" smtClean="0"/>
              <a:t> </a:t>
            </a:r>
            <a:r>
              <a:rPr lang="it-IT" dirty="0" err="1" smtClean="0"/>
              <a:t>is</a:t>
            </a:r>
            <a:r>
              <a:rPr lang="it-IT" dirty="0" smtClean="0"/>
              <a:t> </a:t>
            </a:r>
            <a:r>
              <a:rPr lang="it-IT" dirty="0" err="1" smtClean="0"/>
              <a:t>being</a:t>
            </a:r>
            <a:r>
              <a:rPr lang="it-IT" dirty="0" smtClean="0"/>
              <a:t> </a:t>
            </a:r>
            <a:r>
              <a:rPr lang="it-IT" dirty="0" err="1" smtClean="0"/>
              <a:t>studied</a:t>
            </a:r>
            <a:r>
              <a:rPr lang="it-IT" dirty="0" smtClean="0"/>
              <a:t> </a:t>
            </a:r>
            <a:r>
              <a:rPr lang="it-IT" dirty="0" err="1" smtClean="0"/>
              <a:t>as</a:t>
            </a:r>
            <a:r>
              <a:rPr lang="it-IT" dirty="0" smtClean="0"/>
              <a:t> an </a:t>
            </a:r>
            <a:r>
              <a:rPr lang="it-IT" dirty="0" err="1" smtClean="0"/>
              <a:t>upgraded</a:t>
            </a:r>
            <a:r>
              <a:rPr lang="it-IT" dirty="0" smtClean="0"/>
              <a:t> </a:t>
            </a:r>
            <a:r>
              <a:rPr lang="it-IT" dirty="0" err="1" smtClean="0"/>
              <a:t>version</a:t>
            </a:r>
            <a:r>
              <a:rPr lang="it-IT" dirty="0" smtClean="0"/>
              <a:t> of the CARIBU design by  </a:t>
            </a:r>
            <a:r>
              <a:rPr lang="it-IT" dirty="0" err="1" smtClean="0"/>
              <a:t>Davids</a:t>
            </a:r>
            <a:r>
              <a:rPr lang="it-IT" dirty="0" smtClean="0"/>
              <a:t> in </a:t>
            </a:r>
            <a:r>
              <a:rPr lang="it-IT" dirty="0" err="1" smtClean="0"/>
              <a:t>Argonne</a:t>
            </a:r>
            <a:r>
              <a:rPr lang="it-IT" dirty="0" smtClean="0"/>
              <a:t>. </a:t>
            </a:r>
            <a:r>
              <a:rPr lang="it-IT" dirty="0" err="1" smtClean="0"/>
              <a:t>However</a:t>
            </a:r>
            <a:r>
              <a:rPr lang="it-IT" dirty="0" smtClean="0"/>
              <a:t> a </a:t>
            </a:r>
            <a:r>
              <a:rPr lang="it-IT" dirty="0" err="1" smtClean="0"/>
              <a:t>collaboration</a:t>
            </a:r>
            <a:r>
              <a:rPr lang="it-IT" dirty="0" smtClean="0"/>
              <a:t> with </a:t>
            </a:r>
            <a:r>
              <a:rPr lang="it-IT" dirty="0" err="1" smtClean="0"/>
              <a:t>people</a:t>
            </a:r>
            <a:r>
              <a:rPr lang="it-IT" dirty="0" smtClean="0"/>
              <a:t> </a:t>
            </a:r>
            <a:r>
              <a:rPr lang="it-IT" dirty="0" err="1" smtClean="0"/>
              <a:t>working</a:t>
            </a:r>
            <a:r>
              <a:rPr lang="it-IT" dirty="0" smtClean="0"/>
              <a:t> on </a:t>
            </a:r>
            <a:r>
              <a:rPr lang="it-IT" dirty="0" err="1" smtClean="0"/>
              <a:t>Spectrometers</a:t>
            </a:r>
            <a:r>
              <a:rPr lang="it-IT" dirty="0" smtClean="0"/>
              <a:t> for DESIR </a:t>
            </a:r>
            <a:r>
              <a:rPr lang="it-IT" dirty="0" err="1" smtClean="0"/>
              <a:t>is</a:t>
            </a:r>
            <a:r>
              <a:rPr lang="it-IT" dirty="0" smtClean="0"/>
              <a:t> under </a:t>
            </a:r>
            <a:r>
              <a:rPr lang="it-IT" dirty="0" err="1" smtClean="0"/>
              <a:t>discussion</a:t>
            </a:r>
            <a:r>
              <a:rPr lang="it-IT" dirty="0" smtClean="0"/>
              <a:t> </a:t>
            </a:r>
            <a:r>
              <a:rPr lang="it-IT" dirty="0" err="1" smtClean="0"/>
              <a:t>within</a:t>
            </a:r>
            <a:r>
              <a:rPr lang="it-IT" dirty="0" smtClean="0"/>
              <a:t> the LEA </a:t>
            </a:r>
            <a:r>
              <a:rPr lang="it-IT" dirty="0" err="1" smtClean="0"/>
              <a:t>agreement</a:t>
            </a:r>
            <a:r>
              <a:rPr lang="it-IT" dirty="0" smtClean="0"/>
              <a:t> </a:t>
            </a:r>
            <a:r>
              <a:rPr lang="it-IT" dirty="0" err="1" smtClean="0"/>
              <a:t>between</a:t>
            </a:r>
            <a:r>
              <a:rPr lang="it-IT" dirty="0" smtClean="0"/>
              <a:t> France and </a:t>
            </a:r>
            <a:r>
              <a:rPr lang="it-IT" dirty="0" err="1" smtClean="0"/>
              <a:t>Italy</a:t>
            </a:r>
            <a:r>
              <a:rPr lang="it-IT" dirty="0" smtClean="0"/>
              <a:t>. In </a:t>
            </a:r>
            <a:r>
              <a:rPr lang="it-IT" dirty="0" err="1" smtClean="0"/>
              <a:t>order</a:t>
            </a:r>
            <a:r>
              <a:rPr lang="it-IT" dirty="0" smtClean="0"/>
              <a:t> to </a:t>
            </a:r>
            <a:r>
              <a:rPr lang="it-IT" dirty="0" err="1" smtClean="0"/>
              <a:t>reach</a:t>
            </a:r>
            <a:r>
              <a:rPr lang="it-IT" dirty="0" smtClean="0"/>
              <a:t> the </a:t>
            </a:r>
            <a:r>
              <a:rPr lang="it-IT" dirty="0" err="1" smtClean="0"/>
              <a:t>required</a:t>
            </a:r>
            <a:r>
              <a:rPr lang="it-IT" dirty="0" smtClean="0"/>
              <a:t> </a:t>
            </a:r>
            <a:r>
              <a:rPr lang="it-IT" dirty="0" err="1" smtClean="0"/>
              <a:t>selection</a:t>
            </a:r>
            <a:r>
              <a:rPr lang="it-IT" dirty="0" smtClean="0"/>
              <a:t> </a:t>
            </a:r>
            <a:r>
              <a:rPr lang="it-IT" dirty="0" err="1" smtClean="0"/>
              <a:t>parameters</a:t>
            </a:r>
            <a:r>
              <a:rPr lang="it-IT" dirty="0" smtClean="0"/>
              <a:t> of 1/20000 </a:t>
            </a:r>
            <a:r>
              <a:rPr lang="it-IT" dirty="0" err="1" smtClean="0"/>
              <a:t>engineering</a:t>
            </a:r>
            <a:r>
              <a:rPr lang="it-IT" dirty="0" smtClean="0"/>
              <a:t> design a cooler stage </a:t>
            </a:r>
            <a:r>
              <a:rPr lang="it-IT" dirty="0" err="1" smtClean="0"/>
              <a:t>is</a:t>
            </a:r>
            <a:r>
              <a:rPr lang="it-IT" dirty="0" smtClean="0"/>
              <a:t> under </a:t>
            </a:r>
            <a:r>
              <a:rPr lang="it-IT" dirty="0" err="1" smtClean="0"/>
              <a:t>study</a:t>
            </a:r>
            <a:r>
              <a:rPr lang="it-IT" dirty="0" smtClean="0"/>
              <a:t> so to reduce the input </a:t>
            </a:r>
            <a:r>
              <a:rPr lang="it-IT" dirty="0" err="1" smtClean="0"/>
              <a:t>emittance</a:t>
            </a:r>
            <a:r>
              <a:rPr lang="it-IT" dirty="0" smtClean="0"/>
              <a:t> </a:t>
            </a:r>
            <a:r>
              <a:rPr lang="it-IT" dirty="0" err="1" smtClean="0"/>
              <a:t>before</a:t>
            </a:r>
            <a:r>
              <a:rPr lang="it-IT" dirty="0" smtClean="0"/>
              <a:t> the </a:t>
            </a:r>
            <a:r>
              <a:rPr lang="it-IT" dirty="0" err="1" smtClean="0"/>
              <a:t>spectrometer</a:t>
            </a:r>
            <a:r>
              <a:rPr lang="it-IT" dirty="0" smtClean="0"/>
              <a:t> </a:t>
            </a:r>
            <a:r>
              <a:rPr lang="it-IT" dirty="0" err="1" smtClean="0"/>
              <a:t>as</a:t>
            </a:r>
            <a:r>
              <a:rPr lang="it-IT" dirty="0" smtClean="0"/>
              <a:t> </a:t>
            </a:r>
            <a:r>
              <a:rPr lang="it-IT" dirty="0" err="1" smtClean="0"/>
              <a:t>displayed</a:t>
            </a:r>
            <a:r>
              <a:rPr lang="it-IT" dirty="0" smtClean="0"/>
              <a:t> in the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5-6 pi mm </a:t>
            </a:r>
            <a:r>
              <a:rPr lang="en-US" dirty="0" err="1" smtClean="0"/>
              <a:t>mrad</a:t>
            </a:r>
            <a:r>
              <a:rPr lang="en-US" dirty="0" smtClean="0"/>
              <a:t> da SIS; 30 pi con la PIS;  con BC </a:t>
            </a:r>
            <a:r>
              <a:rPr lang="en-US" dirty="0" err="1" smtClean="0"/>
              <a:t>che</a:t>
            </a:r>
            <a:r>
              <a:rPr lang="en-US" dirty="0" smtClean="0"/>
              <a:t> la fa </a:t>
            </a:r>
            <a:r>
              <a:rPr lang="en-US" dirty="0" err="1" smtClean="0"/>
              <a:t>diventare</a:t>
            </a:r>
            <a:r>
              <a:rPr lang="en-US" dirty="0" smtClean="0"/>
              <a:t> 3; Delta E è</a:t>
            </a:r>
            <a:r>
              <a:rPr lang="en-US" baseline="0" dirty="0" smtClean="0"/>
              <a:t> dal Jitter </a:t>
            </a:r>
            <a:r>
              <a:rPr lang="en-US" baseline="0" dirty="0" err="1" smtClean="0"/>
              <a:t>della</a:t>
            </a:r>
            <a:r>
              <a:rPr lang="en-US" baseline="0" dirty="0" smtClean="0"/>
              <a:t> </a:t>
            </a:r>
            <a:r>
              <a:rPr lang="en-US" baseline="0" dirty="0" err="1" smtClean="0"/>
              <a:t>piattaforma</a:t>
            </a:r>
            <a:r>
              <a:rPr lang="en-US" baseline="0" dirty="0" smtClean="0"/>
              <a:t>, </a:t>
            </a:r>
            <a:r>
              <a:rPr lang="en-US" baseline="0" dirty="0" err="1" smtClean="0"/>
              <a:t>che</a:t>
            </a:r>
            <a:r>
              <a:rPr lang="en-US" baseline="0" dirty="0" smtClean="0"/>
              <a:t> non è </a:t>
            </a:r>
            <a:r>
              <a:rPr lang="en-US" baseline="0" dirty="0" err="1" smtClean="0"/>
              <a:t>possibile</a:t>
            </a:r>
            <a:r>
              <a:rPr lang="en-US" baseline="0" dirty="0" smtClean="0"/>
              <a:t> e </a:t>
            </a:r>
            <a:r>
              <a:rPr lang="en-US" baseline="0" dirty="0" err="1" smtClean="0"/>
              <a:t>quindi</a:t>
            </a:r>
            <a:r>
              <a:rPr lang="en-US" baseline="0" dirty="0" smtClean="0"/>
              <a:t> </a:t>
            </a:r>
            <a:r>
              <a:rPr lang="en-US" baseline="0" dirty="0" err="1" smtClean="0"/>
              <a:t>si</a:t>
            </a:r>
            <a:r>
              <a:rPr lang="en-US" baseline="0" dirty="0" smtClean="0"/>
              <a:t> </a:t>
            </a:r>
            <a:r>
              <a:rPr lang="en-US" baseline="0" dirty="0" err="1" smtClean="0"/>
              <a:t>sincronizza</a:t>
            </a:r>
            <a:r>
              <a:rPr lang="en-US" baseline="0" dirty="0" smtClean="0"/>
              <a:t> </a:t>
            </a:r>
            <a:r>
              <a:rPr lang="en-US" baseline="0" dirty="0" err="1" smtClean="0"/>
              <a:t>il</a:t>
            </a:r>
            <a:r>
              <a:rPr lang="en-US" baseline="0" dirty="0" smtClean="0"/>
              <a:t> ripple </a:t>
            </a:r>
            <a:r>
              <a:rPr lang="en-US" baseline="0" dirty="0" err="1" smtClean="0"/>
              <a:t>della</a:t>
            </a:r>
            <a:r>
              <a:rPr lang="en-US" baseline="0" dirty="0" smtClean="0"/>
              <a:t> </a:t>
            </a:r>
            <a:r>
              <a:rPr lang="en-US" baseline="0" dirty="0" err="1" smtClean="0"/>
              <a:t>piattaforma</a:t>
            </a:r>
            <a:r>
              <a:rPr lang="en-US" baseline="0" dirty="0" smtClean="0"/>
              <a:t> con un campo </a:t>
            </a:r>
            <a:r>
              <a:rPr lang="en-US" baseline="0" dirty="0" err="1" smtClean="0"/>
              <a:t>sul</a:t>
            </a:r>
            <a:r>
              <a:rPr lang="en-US" baseline="0" dirty="0" smtClean="0"/>
              <a:t> </a:t>
            </a:r>
            <a:r>
              <a:rPr lang="en-US" baseline="0" dirty="0" err="1" smtClean="0"/>
              <a:t>fascio</a:t>
            </a:r>
            <a:r>
              <a:rPr lang="en-US" baseline="0" dirty="0" smtClean="0"/>
              <a:t> di </a:t>
            </a:r>
            <a:r>
              <a:rPr lang="en-US" baseline="0" dirty="0" err="1" smtClean="0"/>
              <a:t>deflessione</a:t>
            </a:r>
            <a:r>
              <a:rPr lang="en-US" baseline="0" dirty="0" smtClean="0"/>
              <a:t> in feedback</a:t>
            </a:r>
            <a:endParaRPr lang="en-US" dirty="0" smtClean="0"/>
          </a:p>
          <a:p>
            <a:endParaRPr lang="it-IT" dirty="0"/>
          </a:p>
        </p:txBody>
      </p:sp>
      <p:sp>
        <p:nvSpPr>
          <p:cNvPr id="4" name="Segnaposto numero diapositiva 3"/>
          <p:cNvSpPr>
            <a:spLocks noGrp="1"/>
          </p:cNvSpPr>
          <p:nvPr>
            <p:ph type="sldNum" sz="quarter" idx="10"/>
          </p:nvPr>
        </p:nvSpPr>
        <p:spPr/>
        <p:txBody>
          <a:bodyPr/>
          <a:lstStyle/>
          <a:p>
            <a:fld id="{390CEC52-8D93-4741-BFC9-DFD74FCD81AE}" type="slidenum">
              <a:rPr lang="it-IT" smtClean="0"/>
              <a:t>17</a:t>
            </a:fld>
            <a:endParaRPr lang="it-IT"/>
          </a:p>
        </p:txBody>
      </p:sp>
    </p:spTree>
    <p:extLst>
      <p:ext uri="{BB962C8B-B14F-4D97-AF65-F5344CB8AC3E}">
        <p14:creationId xmlns:p14="http://schemas.microsoft.com/office/powerpoint/2010/main" val="340630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A8D576-9313-412F-BEAD-B86CC8511025}"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405183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A8D576-9313-412F-BEAD-B86CC8511025}"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174364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A8D576-9313-412F-BEAD-B86CC8511025}"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3812158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pic>
        <p:nvPicPr>
          <p:cNvPr id="2" name="Picture 11" descr="logoinfn-picco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85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179388"/>
            <a:ext cx="157003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87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pes">
    <p:spTree>
      <p:nvGrpSpPr>
        <p:cNvPr id="1" name=""/>
        <p:cNvGrpSpPr/>
        <p:nvPr/>
      </p:nvGrpSpPr>
      <p:grpSpPr>
        <a:xfrm>
          <a:off x="0" y="0"/>
          <a:ext cx="0" cy="0"/>
          <a:chOff x="0" y="0"/>
          <a:chExt cx="0" cy="0"/>
        </a:xfrm>
      </p:grpSpPr>
      <p:pic>
        <p:nvPicPr>
          <p:cNvPr id="2" name="Picture 11" descr="logoinfn-picco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85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179388"/>
            <a:ext cx="157003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3072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87413" y="231165"/>
            <a:ext cx="606576" cy="56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377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olo e contenuto">
    <p:bg>
      <p:bgRef idx="1001">
        <a:schemeClr val="bg1"/>
      </p:bgRef>
    </p:bg>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data 3"/>
          <p:cNvSpPr>
            <a:spLocks noGrp="1"/>
          </p:cNvSpPr>
          <p:nvPr>
            <p:ph type="dt" sz="half" idx="2"/>
          </p:nvPr>
        </p:nvSpPr>
        <p:spPr>
          <a:xfrm>
            <a:off x="457200" y="6356350"/>
            <a:ext cx="1018456" cy="365125"/>
          </a:xfrm>
          <a:prstGeom prst="rect">
            <a:avLst/>
          </a:prstGeom>
        </p:spPr>
        <p:txBody>
          <a:bodyPr vert="horz" lIns="91440" tIns="45720" rIns="91440" bIns="45720" rtlCol="0" anchor="ctr"/>
          <a:lstStyle>
            <a:lvl1pPr algn="l">
              <a:defRPr sz="1200">
                <a:solidFill>
                  <a:schemeClr val="tx1"/>
                </a:solidFill>
              </a:defRPr>
            </a:lvl1pPr>
          </a:lstStyle>
          <a:p>
            <a:r>
              <a:rPr lang="it-IT" smtClean="0"/>
              <a:t>June 20, 2012</a:t>
            </a:r>
            <a:endParaRPr lang="it-IT" dirty="0"/>
          </a:p>
        </p:txBody>
      </p:sp>
      <p:sp>
        <p:nvSpPr>
          <p:cNvPr id="14" name="Segnaposto piè di pagina 4"/>
          <p:cNvSpPr>
            <a:spLocks noGrp="1"/>
          </p:cNvSpPr>
          <p:nvPr>
            <p:ph type="ftr" sz="quarter" idx="3"/>
          </p:nvPr>
        </p:nvSpPr>
        <p:spPr>
          <a:xfrm>
            <a:off x="1619672" y="6356350"/>
            <a:ext cx="504056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HIAT12 – Cost Effective Energy Upgrade of ALPI - Giovanni BISOFFI, INFN-LNL</a:t>
            </a:r>
            <a:endParaRPr lang="it-IT" dirty="0" smtClean="0"/>
          </a:p>
        </p:txBody>
      </p:sp>
      <p:sp>
        <p:nvSpPr>
          <p:cNvPr id="15" name="Segnaposto numero diapositiva 5"/>
          <p:cNvSpPr>
            <a:spLocks noGrp="1"/>
          </p:cNvSpPr>
          <p:nvPr>
            <p:ph type="sldNum" sz="quarter" idx="4"/>
          </p:nvPr>
        </p:nvSpPr>
        <p:spPr>
          <a:xfrm>
            <a:off x="7308304" y="6356350"/>
            <a:ext cx="1378496" cy="365125"/>
          </a:xfrm>
          <a:prstGeom prst="rect">
            <a:avLst/>
          </a:prstGeom>
        </p:spPr>
        <p:txBody>
          <a:bodyPr vert="horz" lIns="91440" tIns="45720" rIns="91440" bIns="45720" rtlCol="0" anchor="ctr"/>
          <a:lstStyle>
            <a:lvl1pPr algn="r">
              <a:defRPr sz="1200">
                <a:solidFill>
                  <a:schemeClr val="tx1"/>
                </a:solidFill>
              </a:defRPr>
            </a:lvl1pPr>
          </a:lstStyle>
          <a:p>
            <a:endParaRPr lang="it-IT" dirty="0"/>
          </a:p>
        </p:txBody>
      </p:sp>
      <p:pic>
        <p:nvPicPr>
          <p:cNvPr id="16" name="Immagin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670" y="165756"/>
            <a:ext cx="1396994" cy="886980"/>
          </a:xfrm>
          <a:prstGeom prst="rect">
            <a:avLst/>
          </a:prstGeom>
        </p:spPr>
      </p:pic>
      <p:sp>
        <p:nvSpPr>
          <p:cNvPr id="17" name="Segnaposto titolo 1"/>
          <p:cNvSpPr>
            <a:spLocks noGrp="1"/>
          </p:cNvSpPr>
          <p:nvPr>
            <p:ph type="title"/>
          </p:nvPr>
        </p:nvSpPr>
        <p:spPr>
          <a:xfrm>
            <a:off x="1691680" y="274638"/>
            <a:ext cx="6840760" cy="778098"/>
          </a:xfrm>
          <a:prstGeom prst="rect">
            <a:avLst/>
          </a:prstGeom>
        </p:spPr>
        <p:txBody>
          <a:bodyPr vert="horz" lIns="91440" tIns="45720" rIns="91440" bIns="45720" rtlCol="0" anchor="ctr">
            <a:normAutofit/>
          </a:bodyPr>
          <a:lstStyle/>
          <a:p>
            <a:r>
              <a:rPr lang="it-IT" dirty="0" smtClean="0"/>
              <a:t>Fare clic per modificare lo </a:t>
            </a:r>
            <a:endParaRPr lang="it-IT" dirty="0"/>
          </a:p>
        </p:txBody>
      </p:sp>
    </p:spTree>
    <p:extLst>
      <p:ext uri="{BB962C8B-B14F-4D97-AF65-F5344CB8AC3E}">
        <p14:creationId xmlns:p14="http://schemas.microsoft.com/office/powerpoint/2010/main" val="10853906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350520" y="6356350"/>
            <a:ext cx="2346960" cy="365125"/>
          </a:xfrm>
          <a:prstGeom prst="rect">
            <a:avLst/>
          </a:prstGeom>
        </p:spPr>
        <p:txBody>
          <a:bodyPr/>
          <a:lstStyle/>
          <a:p>
            <a:fld id="{0C912E70-B2AA-465F-8796-7BEF0B324C5D}" type="datetimeFigureOut">
              <a:rPr lang="it-IT" smtClean="0"/>
              <a:t>04/12/2014</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61BDD097-843D-4562-8DC9-C2AD6E950B13}" type="slidenum">
              <a:rPr lang="it-IT" smtClean="0"/>
              <a:t>‹#›</a:t>
            </a:fld>
            <a:endParaRPr lang="it-IT"/>
          </a:p>
        </p:txBody>
      </p:sp>
      <p:sp>
        <p:nvSpPr>
          <p:cNvPr id="8" name="Segnaposto titolo 1"/>
          <p:cNvSpPr>
            <a:spLocks noGrp="1"/>
          </p:cNvSpPr>
          <p:nvPr>
            <p:ph type="title"/>
          </p:nvPr>
        </p:nvSpPr>
        <p:spPr>
          <a:xfrm>
            <a:off x="1691680" y="274638"/>
            <a:ext cx="6840760" cy="778098"/>
          </a:xfrm>
          <a:prstGeom prst="rect">
            <a:avLst/>
          </a:prstGeom>
        </p:spPr>
        <p:txBody>
          <a:bodyPr vert="horz" lIns="91440" tIns="45720" rIns="91440" bIns="45720" rtlCol="0" anchor="ctr">
            <a:normAutofit/>
          </a:bodyPr>
          <a:lstStyle/>
          <a:p>
            <a:r>
              <a:rPr lang="it-IT" dirty="0" smtClean="0"/>
              <a:t>Fare clic per modificare lo </a:t>
            </a:r>
            <a:endParaRPr lang="it-IT" dirty="0"/>
          </a:p>
        </p:txBody>
      </p:sp>
    </p:spTree>
    <p:extLst>
      <p:ext uri="{BB962C8B-B14F-4D97-AF65-F5344CB8AC3E}">
        <p14:creationId xmlns:p14="http://schemas.microsoft.com/office/powerpoint/2010/main" val="4088259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txBox="1">
            <a:spLocks/>
          </p:cNvSpPr>
          <p:nvPr userDrawn="1"/>
        </p:nvSpPr>
        <p:spPr>
          <a:xfrm>
            <a:off x="0" y="428625"/>
            <a:ext cx="1357313" cy="142875"/>
          </a:xfrm>
          <a:prstGeom prst="rect">
            <a:avLst/>
          </a:prstGeom>
          <a:gradFill flip="none" rotWithShape="1">
            <a:gsLst>
              <a:gs pos="0">
                <a:schemeClr val="bg1"/>
              </a:gs>
              <a:gs pos="100000">
                <a:srgbClr val="03417C"/>
              </a:gs>
            </a:gsLst>
            <a:lin ang="16200000" scaled="1"/>
            <a:tileRect/>
          </a:gradFill>
        </p:spPr>
        <p:txBody>
          <a:bodyPr/>
          <a:lstStyle>
            <a:lvl1pPr marL="95250" indent="0" algn="l">
              <a:defRPr sz="1400" b="1">
                <a:solidFill>
                  <a:schemeClr val="tx2"/>
                </a:solidFill>
              </a:defRPr>
            </a:lvl1pPr>
          </a:lstStyle>
          <a:p>
            <a:pPr fontAlgn="auto">
              <a:spcAft>
                <a:spcPts val="0"/>
              </a:spcAft>
              <a:defRPr/>
            </a:pPr>
            <a:endParaRPr lang="en-US" sz="2800" dirty="0">
              <a:solidFill>
                <a:schemeClr val="tx1"/>
              </a:solidFill>
              <a:latin typeface="+mj-lt"/>
              <a:ea typeface="+mj-ea"/>
              <a:cs typeface="+mj-cs"/>
            </a:endParaRPr>
          </a:p>
        </p:txBody>
      </p:sp>
      <p:sp>
        <p:nvSpPr>
          <p:cNvPr id="3" name="Title 1"/>
          <p:cNvSpPr txBox="1">
            <a:spLocks/>
          </p:cNvSpPr>
          <p:nvPr userDrawn="1"/>
        </p:nvSpPr>
        <p:spPr>
          <a:xfrm>
            <a:off x="0" y="428625"/>
            <a:ext cx="9144000" cy="117475"/>
          </a:xfrm>
          <a:prstGeom prst="rect">
            <a:avLst/>
          </a:prstGeom>
          <a:gradFill flip="none" rotWithShape="1">
            <a:gsLst>
              <a:gs pos="0">
                <a:srgbClr val="EEECE1">
                  <a:shade val="30000"/>
                  <a:satMod val="115000"/>
                </a:srgbClr>
              </a:gs>
              <a:gs pos="50000">
                <a:srgbClr val="EEECE1">
                  <a:shade val="67500"/>
                  <a:satMod val="115000"/>
                </a:srgbClr>
              </a:gs>
              <a:gs pos="100000">
                <a:srgbClr val="EEECE1">
                  <a:shade val="100000"/>
                  <a:satMod val="115000"/>
                </a:srgbClr>
              </a:gs>
            </a:gsLst>
            <a:lin ang="16200000" scaled="1"/>
            <a:tileRect/>
          </a:gradFill>
        </p:spPr>
        <p:txBody>
          <a:bodyPr/>
          <a:lstStyle>
            <a:lvl1pPr marL="95250" indent="0" algn="l">
              <a:defRPr sz="1400" b="1">
                <a:solidFill>
                  <a:schemeClr val="tx2"/>
                </a:solidFill>
              </a:defRPr>
            </a:lvl1pPr>
          </a:lstStyle>
          <a:p>
            <a:pPr fontAlgn="auto">
              <a:spcAft>
                <a:spcPts val="0"/>
              </a:spcAft>
              <a:defRPr/>
            </a:pPr>
            <a:endParaRPr lang="en-US" sz="2800" dirty="0">
              <a:solidFill>
                <a:schemeClr val="tx1"/>
              </a:solidFill>
              <a:latin typeface="+mj-lt"/>
              <a:ea typeface="+mj-ea"/>
              <a:cs typeface="+mj-cs"/>
            </a:endParaRPr>
          </a:p>
        </p:txBody>
      </p:sp>
      <p:sp>
        <p:nvSpPr>
          <p:cNvPr id="4" name="Rectangle 8"/>
          <p:cNvSpPr/>
          <p:nvPr userDrawn="1"/>
        </p:nvSpPr>
        <p:spPr>
          <a:xfrm>
            <a:off x="0" y="0"/>
            <a:ext cx="9144000" cy="430213"/>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cs typeface="Arial" pitchFamily="34" charset="0"/>
            </a:endParaRPr>
          </a:p>
        </p:txBody>
      </p:sp>
      <p:pic>
        <p:nvPicPr>
          <p:cNvPr id="5" name="Picture 4" descr="EURISOL_logo"/>
          <p:cNvPicPr>
            <a:picLocks noChangeAspect="1" noChangeArrowheads="1"/>
          </p:cNvPicPr>
          <p:nvPr userDrawn="1"/>
        </p:nvPicPr>
        <p:blipFill>
          <a:blip r:embed="rId2"/>
          <a:srcRect/>
          <a:stretch>
            <a:fillRect/>
          </a:stretch>
        </p:blipFill>
        <p:spPr bwMode="auto">
          <a:xfrm>
            <a:off x="6300192" y="6380956"/>
            <a:ext cx="1816100" cy="346075"/>
          </a:xfrm>
          <a:prstGeom prst="rect">
            <a:avLst/>
          </a:prstGeom>
          <a:noFill/>
          <a:ln w="9525">
            <a:noFill/>
            <a:miter lim="800000"/>
            <a:headEnd/>
            <a:tailEnd/>
          </a:ln>
        </p:spPr>
      </p:pic>
      <p:pic>
        <p:nvPicPr>
          <p:cNvPr id="6" name="Picture 14"/>
          <p:cNvPicPr>
            <a:picLocks noChangeAspect="1" noChangeArrowheads="1"/>
          </p:cNvPicPr>
          <p:nvPr userDrawn="1"/>
        </p:nvPicPr>
        <p:blipFill>
          <a:blip r:embed="rId3"/>
          <a:srcRect/>
          <a:stretch>
            <a:fillRect/>
          </a:stretch>
        </p:blipFill>
        <p:spPr bwMode="auto">
          <a:xfrm>
            <a:off x="179388" y="6315075"/>
            <a:ext cx="1209675" cy="477838"/>
          </a:xfrm>
          <a:prstGeom prst="rect">
            <a:avLst/>
          </a:prstGeom>
          <a:noFill/>
          <a:ln w="9525">
            <a:noFill/>
            <a:miter lim="800000"/>
            <a:headEnd/>
            <a:tailEnd/>
          </a:ln>
        </p:spPr>
      </p:pic>
      <p:sp>
        <p:nvSpPr>
          <p:cNvPr id="7" name="TextBox 6"/>
          <p:cNvSpPr txBox="1"/>
          <p:nvPr userDrawn="1"/>
        </p:nvSpPr>
        <p:spPr>
          <a:xfrm>
            <a:off x="8116292" y="6290156"/>
            <a:ext cx="936104" cy="523220"/>
          </a:xfrm>
          <a:prstGeom prst="rect">
            <a:avLst/>
          </a:prstGeom>
          <a:noFill/>
        </p:spPr>
        <p:txBody>
          <a:bodyPr wrap="square" rtlCol="0">
            <a:spAutoFit/>
          </a:bodyPr>
          <a:lstStyle/>
          <a:p>
            <a:r>
              <a:rPr lang="it-IT" sz="2800" b="1" dirty="0" smtClean="0">
                <a:effectLst>
                  <a:outerShdw blurRad="38100" dist="38100" dir="2700000" algn="tl">
                    <a:srgbClr val="000000">
                      <a:alpha val="43137"/>
                    </a:srgbClr>
                  </a:outerShdw>
                </a:effectLst>
              </a:rPr>
              <a:t>_DF</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59643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A8D576-9313-412F-BEAD-B86CC8511025}"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328323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A8D576-9313-412F-BEAD-B86CC8511025}"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214815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A8D576-9313-412F-BEAD-B86CC8511025}"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389900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A8D576-9313-412F-BEAD-B86CC8511025}" type="datetimeFigureOut">
              <a:rPr lang="en-US" smtClean="0"/>
              <a:t>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258692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A8D576-9313-412F-BEAD-B86CC8511025}" type="datetimeFigureOut">
              <a:rPr lang="en-US" smtClean="0"/>
              <a:t>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613101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8D576-9313-412F-BEAD-B86CC8511025}" type="datetimeFigureOut">
              <a:rPr lang="en-US" smtClean="0"/>
              <a:t>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153573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A8D576-9313-412F-BEAD-B86CC8511025}"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167708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A8D576-9313-412F-BEAD-B86CC8511025}"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79219-07AD-4644-A482-F859C9BF83D3}" type="slidenum">
              <a:rPr lang="en-US" smtClean="0"/>
              <a:t>‹#›</a:t>
            </a:fld>
            <a:endParaRPr lang="en-US"/>
          </a:p>
        </p:txBody>
      </p:sp>
    </p:spTree>
    <p:extLst>
      <p:ext uri="{BB962C8B-B14F-4D97-AF65-F5344CB8AC3E}">
        <p14:creationId xmlns:p14="http://schemas.microsoft.com/office/powerpoint/2010/main" val="37707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8D576-9313-412F-BEAD-B86CC8511025}" type="datetimeFigureOut">
              <a:rPr lang="en-US" smtClean="0"/>
              <a:t>12/4/2014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79219-07AD-4644-A482-F859C9BF83D3}" type="slidenum">
              <a:rPr lang="en-US" smtClean="0"/>
              <a:t>‹#›</a:t>
            </a:fld>
            <a:endParaRPr lang="en-US"/>
          </a:p>
        </p:txBody>
      </p:sp>
    </p:spTree>
    <p:extLst>
      <p:ext uri="{BB962C8B-B14F-4D97-AF65-F5344CB8AC3E}">
        <p14:creationId xmlns:p14="http://schemas.microsoft.com/office/powerpoint/2010/main" val="1300439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5.jpe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gif"/></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7.wmf"/><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23.wmf"/><Relationship Id="rId3" Type="http://schemas.openxmlformats.org/officeDocument/2006/relationships/image" Target="../media/image14.wmf"/><Relationship Id="rId7" Type="http://schemas.openxmlformats.org/officeDocument/2006/relationships/image" Target="../media/image17.wmf"/><Relationship Id="rId12" Type="http://schemas.openxmlformats.org/officeDocument/2006/relationships/image" Target="../media/image22.wmf"/><Relationship Id="rId2" Type="http://schemas.openxmlformats.org/officeDocument/2006/relationships/image" Target="../media/image13.png"/><Relationship Id="rId16" Type="http://schemas.openxmlformats.org/officeDocument/2006/relationships/chart" Target="../charts/chart2.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chart" Target="../charts/chart1.xml"/><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81.jpeg"/><Relationship Id="rId1" Type="http://schemas.openxmlformats.org/officeDocument/2006/relationships/slideLayout" Target="../slideLayouts/slideLayout15.xml"/><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5.jpeg"/><Relationship Id="rId5" Type="http://schemas.openxmlformats.org/officeDocument/2006/relationships/image" Target="../media/image58.jpe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chart" Target="../charts/chart7.xml"/><Relationship Id="rId4" Type="http://schemas.openxmlformats.org/officeDocument/2006/relationships/image" Target="../media/image94.emf"/></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403350"/>
            <a:ext cx="7772400" cy="2376488"/>
          </a:xfrm>
        </p:spPr>
        <p:txBody>
          <a:bodyPr rtlCol="0">
            <a:noAutofit/>
          </a:bodyPr>
          <a:lstStyle/>
          <a:p>
            <a:pPr>
              <a:defRPr/>
            </a:pPr>
            <a:r>
              <a:rPr lang="it-IT" sz="6000" b="1" dirty="0" smtClean="0">
                <a:solidFill>
                  <a:schemeClr val="tx1">
                    <a:lumMod val="50000"/>
                    <a:lumOff val="50000"/>
                  </a:schemeClr>
                </a:solidFill>
                <a:effectLst>
                  <a:outerShdw blurRad="38100" dist="38100" dir="2700000" algn="tl">
                    <a:srgbClr val="000000">
                      <a:alpha val="43137"/>
                    </a:srgbClr>
                  </a:outerShdw>
                </a:effectLst>
              </a:rPr>
              <a:t>SPES status</a:t>
            </a:r>
            <a:endParaRPr lang="it-IT" sz="4800" dirty="0">
              <a:effectLst>
                <a:outerShdw blurRad="38100" dist="38100" dir="2700000" algn="tl">
                  <a:srgbClr val="000000">
                    <a:alpha val="43137"/>
                  </a:srgbClr>
                </a:outerShdw>
              </a:effectLst>
            </a:endParaRPr>
          </a:p>
        </p:txBody>
      </p:sp>
      <p:sp>
        <p:nvSpPr>
          <p:cNvPr id="3" name="Subtitle 2"/>
          <p:cNvSpPr>
            <a:spLocks noGrp="1"/>
          </p:cNvSpPr>
          <p:nvPr>
            <p:ph type="subTitle" idx="4294967295"/>
          </p:nvPr>
        </p:nvSpPr>
        <p:spPr>
          <a:xfrm>
            <a:off x="1115616" y="3212976"/>
            <a:ext cx="6400800" cy="2965450"/>
          </a:xfrm>
        </p:spPr>
        <p:txBody>
          <a:bodyPr rtlCol="0">
            <a:normAutofit fontScale="92500" lnSpcReduction="20000"/>
          </a:bodyPr>
          <a:lstStyle/>
          <a:p>
            <a:pPr algn="ctr" eaLnBrk="1" fontAlgn="auto" hangingPunct="1">
              <a:spcAft>
                <a:spcPts val="0"/>
              </a:spcAft>
              <a:buFont typeface="Arial" pitchFamily="34" charset="0"/>
              <a:buNone/>
              <a:defRPr/>
            </a:pPr>
            <a:r>
              <a:rPr lang="it-IT" dirty="0" smtClean="0">
                <a:solidFill>
                  <a:schemeClr val="tx1">
                    <a:lumMod val="50000"/>
                    <a:lumOff val="50000"/>
                  </a:schemeClr>
                </a:solidFill>
              </a:rPr>
              <a:t>2</a:t>
            </a:r>
            <a:r>
              <a:rPr lang="it-IT" baseline="30000" dirty="0" smtClean="0">
                <a:solidFill>
                  <a:schemeClr val="tx1">
                    <a:lumMod val="50000"/>
                    <a:lumOff val="50000"/>
                  </a:schemeClr>
                </a:solidFill>
              </a:rPr>
              <a:t>° </a:t>
            </a:r>
            <a:r>
              <a:rPr lang="it-IT" dirty="0" smtClean="0">
                <a:solidFill>
                  <a:schemeClr val="tx1">
                    <a:lumMod val="50000"/>
                    <a:lumOff val="50000"/>
                  </a:schemeClr>
                </a:solidFill>
              </a:rPr>
              <a:t>Meeting of the </a:t>
            </a:r>
            <a:r>
              <a:rPr lang="it-IT" dirty="0" smtClean="0">
                <a:solidFill>
                  <a:srgbClr val="FF0000"/>
                </a:solidFill>
              </a:rPr>
              <a:t>SPES Technical Advisory Committee</a:t>
            </a:r>
          </a:p>
          <a:p>
            <a:pPr algn="ctr" eaLnBrk="1" fontAlgn="auto" hangingPunct="1">
              <a:spcAft>
                <a:spcPts val="0"/>
              </a:spcAft>
              <a:buFont typeface="Arial" pitchFamily="34" charset="0"/>
              <a:buNone/>
              <a:defRPr/>
            </a:pPr>
            <a:endParaRPr lang="it-IT" sz="2800" dirty="0" smtClean="0">
              <a:solidFill>
                <a:schemeClr val="tx1">
                  <a:lumMod val="50000"/>
                  <a:lumOff val="50000"/>
                </a:schemeClr>
              </a:solidFill>
            </a:endParaRPr>
          </a:p>
          <a:p>
            <a:pPr algn="ctr" eaLnBrk="1" fontAlgn="auto" hangingPunct="1">
              <a:spcAft>
                <a:spcPts val="0"/>
              </a:spcAft>
              <a:buFont typeface="Arial" pitchFamily="34" charset="0"/>
              <a:buNone/>
              <a:defRPr/>
            </a:pPr>
            <a:r>
              <a:rPr lang="it-IT" sz="2800" dirty="0" smtClean="0">
                <a:solidFill>
                  <a:schemeClr val="tx1">
                    <a:lumMod val="50000"/>
                    <a:lumOff val="50000"/>
                  </a:schemeClr>
                </a:solidFill>
              </a:rPr>
              <a:t>Gianfranco Prete</a:t>
            </a:r>
          </a:p>
          <a:p>
            <a:pPr algn="ctr" eaLnBrk="1" fontAlgn="auto" hangingPunct="1">
              <a:spcAft>
                <a:spcPts val="0"/>
              </a:spcAft>
              <a:buFont typeface="Arial" pitchFamily="34" charset="0"/>
              <a:buNone/>
              <a:defRPr/>
            </a:pPr>
            <a:r>
              <a:rPr lang="it-IT" sz="2800" dirty="0" smtClean="0">
                <a:solidFill>
                  <a:schemeClr val="tx1">
                    <a:lumMod val="50000"/>
                    <a:lumOff val="50000"/>
                  </a:schemeClr>
                </a:solidFill>
              </a:rPr>
              <a:t>Project leader</a:t>
            </a:r>
          </a:p>
          <a:p>
            <a:pPr algn="ctr" eaLnBrk="1" fontAlgn="auto" hangingPunct="1">
              <a:spcAft>
                <a:spcPts val="0"/>
              </a:spcAft>
              <a:buFont typeface="Arial" pitchFamily="34" charset="0"/>
              <a:buNone/>
              <a:defRPr/>
            </a:pPr>
            <a:endParaRPr lang="it-IT" sz="2800" dirty="0">
              <a:solidFill>
                <a:schemeClr val="tx1">
                  <a:lumMod val="50000"/>
                  <a:lumOff val="50000"/>
                </a:schemeClr>
              </a:solidFill>
            </a:endParaRPr>
          </a:p>
          <a:p>
            <a:pPr algn="ctr" eaLnBrk="1" fontAlgn="auto" hangingPunct="1">
              <a:spcAft>
                <a:spcPts val="0"/>
              </a:spcAft>
              <a:buFont typeface="Arial" pitchFamily="34" charset="0"/>
              <a:buNone/>
              <a:defRPr/>
            </a:pPr>
            <a:r>
              <a:rPr lang="it-IT" sz="2800" dirty="0" smtClean="0">
                <a:solidFill>
                  <a:schemeClr val="tx1">
                    <a:lumMod val="50000"/>
                    <a:lumOff val="50000"/>
                  </a:schemeClr>
                </a:solidFill>
              </a:rPr>
              <a:t>LNL, December 4</a:t>
            </a:r>
            <a:r>
              <a:rPr lang="it-IT" sz="2800" baseline="30000" dirty="0" smtClean="0">
                <a:solidFill>
                  <a:schemeClr val="tx1">
                    <a:lumMod val="50000"/>
                    <a:lumOff val="50000"/>
                  </a:schemeClr>
                </a:solidFill>
              </a:rPr>
              <a:t>th</a:t>
            </a:r>
            <a:r>
              <a:rPr lang="it-IT" sz="2800" dirty="0" smtClean="0">
                <a:solidFill>
                  <a:schemeClr val="tx1">
                    <a:lumMod val="50000"/>
                    <a:lumOff val="50000"/>
                  </a:schemeClr>
                </a:solidFill>
              </a:rPr>
              <a:t>  2014</a:t>
            </a:r>
            <a:endParaRPr lang="it-IT" sz="2800" dirty="0">
              <a:solidFill>
                <a:schemeClr val="tx1">
                  <a:lumMod val="50000"/>
                  <a:lumOff val="50000"/>
                </a:schemeClr>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508"/>
            <a:ext cx="7452320" cy="1347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flipH="1">
            <a:off x="323528" y="1723450"/>
            <a:ext cx="1898497" cy="369332"/>
          </a:xfrm>
          <a:prstGeom prst="rect">
            <a:avLst/>
          </a:prstGeom>
          <a:noFill/>
        </p:spPr>
        <p:txBody>
          <a:bodyPr wrap="square" rtlCol="0">
            <a:spAutoFit/>
          </a:bodyPr>
          <a:lstStyle/>
          <a:p>
            <a:r>
              <a:rPr lang="it-IT" dirty="0" smtClean="0"/>
              <a:t>BOZZA</a:t>
            </a:r>
            <a:endParaRPr lang="en-US" dirty="0"/>
          </a:p>
        </p:txBody>
      </p:sp>
    </p:spTree>
    <p:extLst>
      <p:ext uri="{BB962C8B-B14F-4D97-AF65-F5344CB8AC3E}">
        <p14:creationId xmlns:p14="http://schemas.microsoft.com/office/powerpoint/2010/main" val="659208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008"/>
          <a:stretch/>
        </p:blipFill>
        <p:spPr bwMode="auto">
          <a:xfrm rot="16200000">
            <a:off x="2855471" y="-1862578"/>
            <a:ext cx="3542200" cy="897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606996" y="1957482"/>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TextBox 7"/>
          <p:cNvSpPr txBox="1"/>
          <p:nvPr/>
        </p:nvSpPr>
        <p:spPr>
          <a:xfrm>
            <a:off x="2267744" y="940077"/>
            <a:ext cx="1564211" cy="369332"/>
          </a:xfrm>
          <a:prstGeom prst="rect">
            <a:avLst/>
          </a:prstGeom>
          <a:noFill/>
        </p:spPr>
        <p:txBody>
          <a:bodyPr wrap="none" rtlCol="0">
            <a:spAutoFit/>
          </a:bodyPr>
          <a:lstStyle/>
          <a:p>
            <a:r>
              <a:rPr lang="it-IT" dirty="0" smtClean="0"/>
              <a:t>Existing facility</a:t>
            </a:r>
            <a:endParaRPr lang="en-US" dirty="0"/>
          </a:p>
        </p:txBody>
      </p:sp>
      <p:sp>
        <p:nvSpPr>
          <p:cNvPr id="9" name="TextBox 8"/>
          <p:cNvSpPr txBox="1"/>
          <p:nvPr/>
        </p:nvSpPr>
        <p:spPr>
          <a:xfrm>
            <a:off x="1675915" y="1772816"/>
            <a:ext cx="591829" cy="369332"/>
          </a:xfrm>
          <a:prstGeom prst="rect">
            <a:avLst/>
          </a:prstGeom>
          <a:noFill/>
        </p:spPr>
        <p:txBody>
          <a:bodyPr wrap="none" rtlCol="0">
            <a:spAutoFit/>
          </a:bodyPr>
          <a:lstStyle/>
          <a:p>
            <a:r>
              <a:rPr lang="it-IT" dirty="0" smtClean="0">
                <a:solidFill>
                  <a:schemeClr val="bg1">
                    <a:lumMod val="65000"/>
                  </a:schemeClr>
                </a:solidFill>
              </a:rPr>
              <a:t>ALPI</a:t>
            </a:r>
            <a:endParaRPr lang="en-US" dirty="0">
              <a:solidFill>
                <a:schemeClr val="bg1">
                  <a:lumMod val="65000"/>
                </a:schemeClr>
              </a:solidFill>
            </a:endParaRPr>
          </a:p>
        </p:txBody>
      </p:sp>
      <p:sp>
        <p:nvSpPr>
          <p:cNvPr id="10" name="TextBox 9"/>
          <p:cNvSpPr txBox="1"/>
          <p:nvPr/>
        </p:nvSpPr>
        <p:spPr>
          <a:xfrm>
            <a:off x="4314496" y="1137188"/>
            <a:ext cx="1184940" cy="369332"/>
          </a:xfrm>
          <a:prstGeom prst="rect">
            <a:avLst/>
          </a:prstGeom>
          <a:noFill/>
        </p:spPr>
        <p:txBody>
          <a:bodyPr wrap="none" rtlCol="0">
            <a:spAutoFit/>
          </a:bodyPr>
          <a:lstStyle/>
          <a:p>
            <a:r>
              <a:rPr lang="it-IT" dirty="0" smtClean="0">
                <a:solidFill>
                  <a:schemeClr val="bg1">
                    <a:lumMod val="65000"/>
                  </a:schemeClr>
                </a:solidFill>
              </a:rPr>
              <a:t>3° Exp.Hall</a:t>
            </a:r>
            <a:endParaRPr lang="en-US" dirty="0">
              <a:solidFill>
                <a:schemeClr val="bg1">
                  <a:lumMod val="65000"/>
                </a:schemeClr>
              </a:solidFill>
            </a:endParaRPr>
          </a:p>
        </p:txBody>
      </p:sp>
      <p:sp>
        <p:nvSpPr>
          <p:cNvPr id="12" name="TextBox 11"/>
          <p:cNvSpPr txBox="1"/>
          <p:nvPr/>
        </p:nvSpPr>
        <p:spPr>
          <a:xfrm>
            <a:off x="1281961" y="3528884"/>
            <a:ext cx="985783" cy="369332"/>
          </a:xfrm>
          <a:prstGeom prst="rect">
            <a:avLst/>
          </a:prstGeom>
          <a:noFill/>
        </p:spPr>
        <p:txBody>
          <a:bodyPr wrap="none" rtlCol="0">
            <a:spAutoFit/>
          </a:bodyPr>
          <a:lstStyle/>
          <a:p>
            <a:r>
              <a:rPr lang="it-IT" dirty="0" smtClean="0">
                <a:solidFill>
                  <a:schemeClr val="bg1">
                    <a:lumMod val="65000"/>
                  </a:schemeClr>
                </a:solidFill>
              </a:rPr>
              <a:t>Tandem </a:t>
            </a:r>
            <a:endParaRPr lang="en-US" dirty="0">
              <a:solidFill>
                <a:schemeClr val="bg1">
                  <a:lumMod val="65000"/>
                </a:schemeClr>
              </a:solidFill>
            </a:endParaRPr>
          </a:p>
        </p:txBody>
      </p:sp>
      <p:sp>
        <p:nvSpPr>
          <p:cNvPr id="14" name="Rectangle 1"/>
          <p:cNvSpPr txBox="1">
            <a:spLocks noChangeArrowheads="1"/>
          </p:cNvSpPr>
          <p:nvPr/>
        </p:nvSpPr>
        <p:spPr>
          <a:xfrm>
            <a:off x="0" y="-82550"/>
            <a:ext cx="6400800" cy="1063625"/>
          </a:xfrm>
          <a:prstGeom prst="rect">
            <a:avLst/>
          </a:prstGeom>
        </p:spPr>
        <p:txBody>
          <a:bodyPr vert="horz" lIns="91440" tIns="35268"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3600" b="1" dirty="0" smtClean="0"/>
              <a:t>Cyclotron</a:t>
            </a:r>
          </a:p>
        </p:txBody>
      </p:sp>
      <p:sp>
        <p:nvSpPr>
          <p:cNvPr id="15" name="Rectangle 14"/>
          <p:cNvSpPr/>
          <p:nvPr/>
        </p:nvSpPr>
        <p:spPr>
          <a:xfrm>
            <a:off x="6606996" y="2780928"/>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pic>
        <p:nvPicPr>
          <p:cNvPr id="17" name="Picture 16" descr="\\napp2\spes\Task2_EdiliziaServizi\layout\MarcoRigato\2013\prospettoSPES_edifici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61" t="20199" r="7201" b="14806"/>
          <a:stretch/>
        </p:blipFill>
        <p:spPr bwMode="auto">
          <a:xfrm>
            <a:off x="5068207" y="3872849"/>
            <a:ext cx="4208859" cy="241992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380312" y="2492896"/>
            <a:ext cx="144016" cy="1338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p:cNvSpPr txBox="1"/>
          <p:nvPr/>
        </p:nvSpPr>
        <p:spPr>
          <a:xfrm>
            <a:off x="6643382" y="3717773"/>
            <a:ext cx="1800493" cy="646331"/>
          </a:xfrm>
          <a:prstGeom prst="rect">
            <a:avLst/>
          </a:prstGeom>
          <a:solidFill>
            <a:srgbClr val="0070C0"/>
          </a:solidFill>
        </p:spPr>
        <p:txBody>
          <a:bodyPr wrap="none" rtlCol="0">
            <a:spAutoFit/>
          </a:bodyPr>
          <a:lstStyle/>
          <a:p>
            <a:r>
              <a:rPr lang="it-IT" dirty="0" smtClean="0">
                <a:solidFill>
                  <a:srgbClr val="FFFF00"/>
                </a:solidFill>
              </a:rPr>
              <a:t>70 MeV 0,75 mA </a:t>
            </a:r>
          </a:p>
          <a:p>
            <a:r>
              <a:rPr lang="it-IT" dirty="0" smtClean="0">
                <a:solidFill>
                  <a:srgbClr val="FFFF00"/>
                </a:solidFill>
              </a:rPr>
              <a:t>Proton cyclotron</a:t>
            </a:r>
            <a:endParaRPr lang="it-IT"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17483765"/>
              </p:ext>
            </p:extLst>
          </p:nvPr>
        </p:nvGraphicFramePr>
        <p:xfrm>
          <a:off x="26015" y="4212780"/>
          <a:ext cx="5554097" cy="2589220"/>
        </p:xfrm>
        <a:graphic>
          <a:graphicData uri="http://schemas.openxmlformats.org/drawingml/2006/table">
            <a:tbl>
              <a:tblPr firstRow="1" bandRow="1">
                <a:tableStyleId>{5C22544A-7EE6-4342-B048-85BDC9FD1C3A}</a:tableStyleId>
              </a:tblPr>
              <a:tblGrid>
                <a:gridCol w="280908"/>
                <a:gridCol w="5273189"/>
              </a:tblGrid>
              <a:tr h="196294">
                <a:tc>
                  <a:txBody>
                    <a:bodyPr/>
                    <a:lstStyle/>
                    <a:p>
                      <a:endParaRPr lang="en-US" sz="1400" dirty="0"/>
                    </a:p>
                  </a:txBody>
                  <a:tcPr/>
                </a:tc>
                <a:tc>
                  <a:txBody>
                    <a:bodyPr/>
                    <a:lstStyle/>
                    <a:p>
                      <a:r>
                        <a:rPr lang="en-US" sz="1400" dirty="0" smtClean="0"/>
                        <a:t>SPES sub-systems</a:t>
                      </a:r>
                      <a:endParaRPr lang="en-US" sz="1400" dirty="0"/>
                    </a:p>
                  </a:txBody>
                  <a:tcPr/>
                </a:tc>
              </a:tr>
              <a:tr h="202357">
                <a:tc>
                  <a:txBody>
                    <a:bodyPr/>
                    <a:lstStyle/>
                    <a:p>
                      <a:r>
                        <a:rPr lang="it-IT" sz="1400" dirty="0" smtClean="0">
                          <a:solidFill>
                            <a:schemeClr val="bg2">
                              <a:lumMod val="50000"/>
                            </a:schemeClr>
                          </a:solidFill>
                        </a:rPr>
                        <a:t>1</a:t>
                      </a:r>
                    </a:p>
                  </a:txBody>
                  <a:tcPr/>
                </a:tc>
                <a:tc>
                  <a:txBody>
                    <a:bodyPr/>
                    <a:lstStyle/>
                    <a:p>
                      <a:r>
                        <a:rPr lang="en-US" sz="1400" dirty="0" smtClean="0">
                          <a:solidFill>
                            <a:schemeClr val="bg2">
                              <a:lumMod val="50000"/>
                            </a:schemeClr>
                          </a:solidFill>
                        </a:rPr>
                        <a:t>Building and infrastructures with </a:t>
                      </a:r>
                      <a:r>
                        <a:rPr lang="it-IT" sz="1400" dirty="0" smtClean="0">
                          <a:solidFill>
                            <a:schemeClr val="bg2">
                              <a:lumMod val="50000"/>
                            </a:schemeClr>
                          </a:solidFill>
                        </a:rPr>
                        <a:t>2 ISOL bunkers for radioactive beam and application area for</a:t>
                      </a:r>
                      <a:r>
                        <a:rPr lang="it-IT" sz="1400" baseline="0" dirty="0" smtClean="0">
                          <a:solidFill>
                            <a:schemeClr val="bg2">
                              <a:lumMod val="50000"/>
                            </a:schemeClr>
                          </a:solidFill>
                        </a:rPr>
                        <a:t> radioisotopes and neutrons</a:t>
                      </a:r>
                      <a:endParaRPr lang="en-US" sz="1400" dirty="0">
                        <a:solidFill>
                          <a:schemeClr val="bg2">
                            <a:lumMod val="50000"/>
                          </a:schemeClr>
                        </a:solidFill>
                      </a:endParaRPr>
                    </a:p>
                  </a:txBody>
                  <a:tcPr/>
                </a:tc>
              </a:tr>
              <a:tr h="202357">
                <a:tc>
                  <a:txBody>
                    <a:bodyPr/>
                    <a:lstStyle/>
                    <a:p>
                      <a:r>
                        <a:rPr lang="it-IT" sz="1400" b="1" dirty="0" smtClean="0"/>
                        <a:t>2</a:t>
                      </a:r>
                    </a:p>
                  </a:txBody>
                  <a:tcPr/>
                </a:tc>
                <a:tc>
                  <a:txBody>
                    <a:bodyPr/>
                    <a:lstStyle/>
                    <a:p>
                      <a:r>
                        <a:rPr lang="it-IT" sz="1400" b="1" dirty="0" smtClean="0"/>
                        <a:t>Cyclotron 70</a:t>
                      </a:r>
                      <a:r>
                        <a:rPr lang="it-IT" sz="1400" b="1" baseline="0" dirty="0" smtClean="0"/>
                        <a:t> MeV protons with 2 independent exits</a:t>
                      </a:r>
                      <a:endParaRPr lang="en-US" sz="1400" b="1" dirty="0"/>
                    </a:p>
                  </a:txBody>
                  <a:tcPr/>
                </a:tc>
              </a:tr>
              <a:tr h="333700">
                <a:tc>
                  <a:txBody>
                    <a:bodyPr/>
                    <a:lstStyle/>
                    <a:p>
                      <a:r>
                        <a:rPr lang="it-IT" sz="1400" dirty="0" smtClean="0">
                          <a:solidFill>
                            <a:schemeClr val="bg2">
                              <a:lumMod val="50000"/>
                            </a:schemeClr>
                          </a:solidFill>
                        </a:rPr>
                        <a:t>3</a:t>
                      </a:r>
                      <a:endParaRPr lang="en-US" sz="1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chemeClr val="bg2">
                              <a:lumMod val="50000"/>
                            </a:schemeClr>
                          </a:solidFill>
                        </a:rPr>
                        <a:t>ISOL UCx target designed for 10</a:t>
                      </a:r>
                      <a:r>
                        <a:rPr lang="it-IT" sz="1400" baseline="30000" dirty="0" smtClean="0">
                          <a:solidFill>
                            <a:schemeClr val="bg2">
                              <a:lumMod val="50000"/>
                            </a:schemeClr>
                          </a:solidFill>
                        </a:rPr>
                        <a:t>13</a:t>
                      </a:r>
                      <a:r>
                        <a:rPr lang="it-IT" sz="1400" dirty="0" smtClean="0">
                          <a:solidFill>
                            <a:schemeClr val="bg2">
                              <a:lumMod val="50000"/>
                            </a:schemeClr>
                          </a:solidFill>
                        </a:rPr>
                        <a:t> f/s</a:t>
                      </a:r>
                      <a:endParaRPr lang="en-US" sz="1400" dirty="0" smtClean="0">
                        <a:solidFill>
                          <a:schemeClr val="bg2">
                            <a:lumMod val="50000"/>
                          </a:schemeClr>
                        </a:solidFill>
                      </a:endParaRPr>
                    </a:p>
                  </a:txBody>
                  <a:tcPr/>
                </a:tc>
              </a:tr>
              <a:tr h="202357">
                <a:tc>
                  <a:txBody>
                    <a:bodyPr/>
                    <a:lstStyle/>
                    <a:p>
                      <a:r>
                        <a:rPr lang="it-IT" sz="1400" dirty="0" smtClean="0">
                          <a:solidFill>
                            <a:schemeClr val="bg2">
                              <a:lumMod val="50000"/>
                            </a:schemeClr>
                          </a:solidFill>
                        </a:rPr>
                        <a:t>4</a:t>
                      </a:r>
                      <a:endParaRPr lang="en-US" sz="1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2">
                              <a:lumMod val="50000"/>
                            </a:schemeClr>
                          </a:solidFill>
                        </a:rPr>
                        <a:t>Beam</a:t>
                      </a:r>
                      <a:r>
                        <a:rPr lang="en-US" sz="1400" baseline="0" dirty="0" smtClean="0">
                          <a:solidFill>
                            <a:schemeClr val="bg2">
                              <a:lumMod val="50000"/>
                            </a:schemeClr>
                          </a:solidFill>
                        </a:rPr>
                        <a:t> transport with </a:t>
                      </a:r>
                      <a:r>
                        <a:rPr lang="it-IT" sz="1400" dirty="0" smtClean="0">
                          <a:solidFill>
                            <a:schemeClr val="bg2">
                              <a:lumMod val="50000"/>
                            </a:schemeClr>
                          </a:solidFill>
                        </a:rPr>
                        <a:t>High Resolution Mass Separation</a:t>
                      </a:r>
                      <a:endParaRPr lang="en-US" sz="1400" dirty="0" smtClean="0">
                        <a:solidFill>
                          <a:schemeClr val="bg2">
                            <a:lumMod val="50000"/>
                          </a:schemeClr>
                        </a:solidFill>
                      </a:endParaRPr>
                    </a:p>
                  </a:txBody>
                  <a:tcPr/>
                </a:tc>
              </a:tr>
              <a:tr h="333700">
                <a:tc>
                  <a:txBody>
                    <a:bodyPr/>
                    <a:lstStyle/>
                    <a:p>
                      <a:r>
                        <a:rPr lang="it-IT" sz="1400" dirty="0" smtClean="0">
                          <a:solidFill>
                            <a:schemeClr val="bg2">
                              <a:lumMod val="50000"/>
                            </a:schemeClr>
                          </a:solidFill>
                        </a:rPr>
                        <a:t>5</a:t>
                      </a:r>
                      <a:endParaRPr lang="en-US" sz="1400" dirty="0">
                        <a:solidFill>
                          <a:schemeClr val="bg2">
                            <a:lumMod val="50000"/>
                          </a:schemeClr>
                        </a:solidFill>
                      </a:endParaRPr>
                    </a:p>
                  </a:txBody>
                  <a:tcPr/>
                </a:tc>
                <a:tc>
                  <a:txBody>
                    <a:bodyPr/>
                    <a:lstStyle/>
                    <a:p>
                      <a:r>
                        <a:rPr lang="it-IT" sz="1400" dirty="0" smtClean="0">
                          <a:solidFill>
                            <a:schemeClr val="bg2">
                              <a:lumMod val="50000"/>
                            </a:schemeClr>
                          </a:solidFill>
                        </a:rPr>
                        <a:t>Reacceleration</a:t>
                      </a:r>
                      <a:r>
                        <a:rPr lang="it-IT" sz="1400" baseline="0" dirty="0" smtClean="0">
                          <a:solidFill>
                            <a:schemeClr val="bg2">
                              <a:lumMod val="50000"/>
                            </a:schemeClr>
                          </a:solidFill>
                        </a:rPr>
                        <a:t> with ALPI </a:t>
                      </a:r>
                      <a:r>
                        <a:rPr lang="it-IT" sz="1400" baseline="0" dirty="0" err="1" smtClean="0">
                          <a:solidFill>
                            <a:schemeClr val="bg2">
                              <a:lumMod val="50000"/>
                            </a:schemeClr>
                          </a:solidFill>
                        </a:rPr>
                        <a:t>superconducting</a:t>
                      </a:r>
                      <a:r>
                        <a:rPr lang="it-IT" sz="1400" baseline="0" dirty="0" smtClean="0">
                          <a:solidFill>
                            <a:schemeClr val="bg2">
                              <a:lumMod val="50000"/>
                            </a:schemeClr>
                          </a:solidFill>
                        </a:rPr>
                        <a:t> linac </a:t>
                      </a:r>
                    </a:p>
                    <a:p>
                      <a:r>
                        <a:rPr lang="it-IT" sz="1400" baseline="0" dirty="0" smtClean="0">
                          <a:solidFill>
                            <a:schemeClr val="bg2">
                              <a:lumMod val="50000"/>
                            </a:schemeClr>
                          </a:solidFill>
                        </a:rPr>
                        <a:t>(10A MeV A=130)</a:t>
                      </a:r>
                      <a:endParaRPr lang="en-US" sz="1400" dirty="0">
                        <a:solidFill>
                          <a:schemeClr val="bg2">
                            <a:lumMod val="50000"/>
                          </a:schemeClr>
                        </a:solidFill>
                      </a:endParaRPr>
                    </a:p>
                  </a:txBody>
                  <a:tcPr/>
                </a:tc>
              </a:tr>
              <a:tr h="202357">
                <a:tc>
                  <a:txBody>
                    <a:bodyPr/>
                    <a:lstStyle/>
                    <a:p>
                      <a:r>
                        <a:rPr lang="it-IT" sz="1400" dirty="0" smtClean="0">
                          <a:solidFill>
                            <a:schemeClr val="bg2">
                              <a:lumMod val="50000"/>
                            </a:schemeClr>
                          </a:solidFill>
                        </a:rPr>
                        <a:t>6</a:t>
                      </a:r>
                      <a:endParaRPr lang="en-US" sz="1400" dirty="0">
                        <a:solidFill>
                          <a:schemeClr val="bg2">
                            <a:lumMod val="50000"/>
                          </a:schemeClr>
                        </a:solidFill>
                      </a:endParaRPr>
                    </a:p>
                  </a:txBody>
                  <a:tcPr/>
                </a:tc>
                <a:tc>
                  <a:txBody>
                    <a:bodyPr/>
                    <a:lstStyle/>
                    <a:p>
                      <a:r>
                        <a:rPr lang="en-US" sz="1400" dirty="0" smtClean="0">
                          <a:solidFill>
                            <a:schemeClr val="bg2">
                              <a:lumMod val="50000"/>
                            </a:schemeClr>
                          </a:solidFill>
                        </a:rPr>
                        <a:t>Radioprotection,</a:t>
                      </a:r>
                      <a:r>
                        <a:rPr lang="en-US" sz="1400" baseline="0" dirty="0" smtClean="0">
                          <a:solidFill>
                            <a:schemeClr val="bg2">
                              <a:lumMod val="50000"/>
                            </a:schemeClr>
                          </a:solidFill>
                        </a:rPr>
                        <a:t> safety &amp; controls</a:t>
                      </a:r>
                      <a:endParaRPr lang="en-US" sz="1400" dirty="0">
                        <a:solidFill>
                          <a:schemeClr val="bg2">
                            <a:lumMod val="50000"/>
                          </a:schemeClr>
                        </a:solidFill>
                      </a:endParaRPr>
                    </a:p>
                  </a:txBody>
                  <a:tcPr/>
                </a:tc>
              </a:tr>
            </a:tbl>
          </a:graphicData>
        </a:graphic>
      </p:graphicFrame>
      <p:sp>
        <p:nvSpPr>
          <p:cNvPr id="5" name="TextBox 4"/>
          <p:cNvSpPr txBox="1"/>
          <p:nvPr/>
        </p:nvSpPr>
        <p:spPr>
          <a:xfrm>
            <a:off x="7373485" y="4437112"/>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smtClean="0">
                <a:solidFill>
                  <a:srgbClr val="FF0000"/>
                </a:solidFill>
              </a:rPr>
              <a:t>1</a:t>
            </a:r>
            <a:endParaRPr lang="en-US" dirty="0">
              <a:solidFill>
                <a:srgbClr val="FF0000"/>
              </a:solidFill>
            </a:endParaRPr>
          </a:p>
        </p:txBody>
      </p:sp>
      <p:grpSp>
        <p:nvGrpSpPr>
          <p:cNvPr id="25" name="Group 11"/>
          <p:cNvGrpSpPr/>
          <p:nvPr/>
        </p:nvGrpSpPr>
        <p:grpSpPr>
          <a:xfrm>
            <a:off x="3879939" y="2444322"/>
            <a:ext cx="2132221" cy="1808557"/>
            <a:chOff x="7434935" y="3079111"/>
            <a:chExt cx="3072901" cy="2423020"/>
          </a:xfrm>
        </p:grpSpPr>
        <p:pic>
          <p:nvPicPr>
            <p:cNvPr id="26" name="Picture 6" descr="C:\Documents and Settings\alberto\Documenti\foto\laboratori\target\H_700+IS_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4935" y="3079111"/>
              <a:ext cx="3072901" cy="230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
            <p:cNvSpPr txBox="1"/>
            <p:nvPr/>
          </p:nvSpPr>
          <p:spPr>
            <a:xfrm>
              <a:off x="7694869" y="4801145"/>
              <a:ext cx="2501651" cy="700986"/>
            </a:xfrm>
            <a:prstGeom prst="rect">
              <a:avLst/>
            </a:prstGeom>
            <a:noFill/>
          </p:spPr>
          <p:txBody>
            <a:bodyPr wrap="square" rtlCol="0">
              <a:spAutoFit/>
            </a:bodyPr>
            <a:lstStyle/>
            <a:p>
              <a:r>
                <a:rPr lang="en-US" sz="1400" dirty="0" smtClean="0">
                  <a:solidFill>
                    <a:schemeClr val="bg1"/>
                  </a:solidFill>
                </a:rPr>
                <a:t>Target under operation at 2000</a:t>
              </a:r>
              <a:r>
                <a:rPr lang="en-US" sz="1400" baseline="30000" dirty="0" smtClean="0">
                  <a:solidFill>
                    <a:schemeClr val="bg1"/>
                  </a:solidFill>
                </a:rPr>
                <a:t>o</a:t>
              </a:r>
              <a:r>
                <a:rPr lang="en-US" sz="1400" dirty="0" smtClean="0">
                  <a:solidFill>
                    <a:schemeClr val="bg1"/>
                  </a:solidFill>
                </a:rPr>
                <a:t>C</a:t>
              </a:r>
              <a:endParaRPr lang="en-US" sz="1400" dirty="0">
                <a:solidFill>
                  <a:schemeClr val="bg1"/>
                </a:solidFill>
              </a:endParaRPr>
            </a:p>
          </p:txBody>
        </p:sp>
      </p:grpSp>
      <p:sp>
        <p:nvSpPr>
          <p:cNvPr id="23" name="TextBox 22"/>
          <p:cNvSpPr txBox="1"/>
          <p:nvPr/>
        </p:nvSpPr>
        <p:spPr>
          <a:xfrm>
            <a:off x="3204194" y="1660158"/>
            <a:ext cx="301686" cy="369332"/>
          </a:xfrm>
          <a:prstGeom prst="rect">
            <a:avLst/>
          </a:prstGeom>
          <a:solidFill>
            <a:srgbClr val="FFFF00"/>
          </a:solidFill>
        </p:spPr>
        <p:txBody>
          <a:bodyPr wrap="none" rtlCol="0">
            <a:spAutoFit/>
          </a:bodyPr>
          <a:lstStyle/>
          <a:p>
            <a:r>
              <a:rPr lang="it-IT" dirty="0" smtClean="0">
                <a:solidFill>
                  <a:srgbClr val="FF0000"/>
                </a:solidFill>
              </a:rPr>
              <a:t>5</a:t>
            </a:r>
            <a:endParaRPr lang="en-US" dirty="0">
              <a:solidFill>
                <a:srgbClr val="FF0000"/>
              </a:solidFill>
            </a:endParaRPr>
          </a:p>
        </p:txBody>
      </p:sp>
      <p:sp>
        <p:nvSpPr>
          <p:cNvPr id="11" name="Rectangle 10"/>
          <p:cNvSpPr/>
          <p:nvPr/>
        </p:nvSpPr>
        <p:spPr>
          <a:xfrm>
            <a:off x="143644" y="783600"/>
            <a:ext cx="5812409" cy="3321443"/>
          </a:xfrm>
          <a:prstGeom prst="rect">
            <a:avLst/>
          </a:prstGeom>
          <a:solidFill>
            <a:schemeClr val="accent2">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TextBox 21"/>
          <p:cNvSpPr txBox="1"/>
          <p:nvPr/>
        </p:nvSpPr>
        <p:spPr>
          <a:xfrm>
            <a:off x="5757587" y="2018067"/>
            <a:ext cx="301686" cy="369332"/>
          </a:xfrm>
          <a:prstGeom prst="rect">
            <a:avLst/>
          </a:prstGeom>
          <a:solidFill>
            <a:srgbClr val="FFFF00"/>
          </a:solidFill>
        </p:spPr>
        <p:txBody>
          <a:bodyPr wrap="none" rtlCol="0">
            <a:spAutoFit/>
          </a:bodyPr>
          <a:lstStyle/>
          <a:p>
            <a:r>
              <a:rPr lang="it-IT" dirty="0" smtClean="0">
                <a:solidFill>
                  <a:srgbClr val="FF0000"/>
                </a:solidFill>
              </a:rPr>
              <a:t>4</a:t>
            </a:r>
            <a:endParaRPr lang="en-US" dirty="0">
              <a:solidFill>
                <a:srgbClr val="FF0000"/>
              </a:solidFill>
            </a:endParaRPr>
          </a:p>
        </p:txBody>
      </p:sp>
      <p:grpSp>
        <p:nvGrpSpPr>
          <p:cNvPr id="20" name="Group 19"/>
          <p:cNvGrpSpPr/>
          <p:nvPr/>
        </p:nvGrpSpPr>
        <p:grpSpPr>
          <a:xfrm>
            <a:off x="236240" y="2584397"/>
            <a:ext cx="2615228" cy="1653539"/>
            <a:chOff x="3298647" y="2624125"/>
            <a:chExt cx="2615228" cy="1653539"/>
          </a:xfrm>
        </p:grpSpPr>
        <p:grpSp>
          <p:nvGrpSpPr>
            <p:cNvPr id="18" name="Group 17"/>
            <p:cNvGrpSpPr/>
            <p:nvPr/>
          </p:nvGrpSpPr>
          <p:grpSpPr>
            <a:xfrm>
              <a:off x="3298647" y="2624125"/>
              <a:ext cx="2615228" cy="1653539"/>
              <a:chOff x="2291738" y="2374649"/>
              <a:chExt cx="2615228" cy="1653539"/>
            </a:xfrm>
            <a:solidFill>
              <a:schemeClr val="bg1"/>
            </a:solidFill>
          </p:grpSpPr>
          <p:sp>
            <p:nvSpPr>
              <p:cNvPr id="16" name="Rectangle 15"/>
              <p:cNvSpPr/>
              <p:nvPr/>
            </p:nvSpPr>
            <p:spPr>
              <a:xfrm>
                <a:off x="2291738" y="2374649"/>
                <a:ext cx="2615228" cy="1653539"/>
              </a:xfrm>
              <a:prstGeom prst="rect">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211" y="2397391"/>
                <a:ext cx="2065169" cy="160407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734011" y="3038759"/>
                <a:ext cx="1172955" cy="276999"/>
              </a:xfrm>
              <a:prstGeom prst="rect">
                <a:avLst/>
              </a:prstGeom>
              <a:grpFill/>
            </p:spPr>
            <p:txBody>
              <a:bodyPr wrap="square" rtlCol="0">
                <a:spAutoFit/>
              </a:bodyPr>
              <a:lstStyle/>
              <a:p>
                <a:r>
                  <a:rPr lang="it-IT" sz="1200" dirty="0" smtClean="0"/>
                  <a:t>Control system </a:t>
                </a:r>
                <a:endParaRPr lang="it-IT" sz="1200" dirty="0"/>
              </a:p>
            </p:txBody>
          </p:sp>
          <p:pic>
            <p:nvPicPr>
              <p:cNvPr id="28" name="Picture 10"/>
              <p:cNvPicPr>
                <a:picLocks noChangeAspect="1" noChangeArrowheads="1"/>
              </p:cNvPicPr>
              <p:nvPr/>
            </p:nvPicPr>
            <p:blipFill>
              <a:blip r:embed="rId6" cstate="print"/>
              <a:srcRect/>
              <a:stretch>
                <a:fillRect/>
              </a:stretch>
            </p:blipFill>
            <p:spPr bwMode="auto">
              <a:xfrm>
                <a:off x="3873528" y="2556440"/>
                <a:ext cx="567013" cy="446050"/>
              </a:xfrm>
              <a:prstGeom prst="rect">
                <a:avLst/>
              </a:prstGeom>
              <a:grpFill/>
              <a:ln w="9525">
                <a:noFill/>
                <a:miter lim="800000"/>
                <a:headEnd/>
                <a:tailEnd/>
              </a:ln>
            </p:spPr>
          </p:pic>
        </p:grpSp>
        <p:sp>
          <p:nvSpPr>
            <p:cNvPr id="24" name="TextBox 23"/>
            <p:cNvSpPr txBox="1"/>
            <p:nvPr/>
          </p:nvSpPr>
          <p:spPr>
            <a:xfrm>
              <a:off x="5381210" y="3560624"/>
              <a:ext cx="301686" cy="369332"/>
            </a:xfrm>
            <a:prstGeom prst="rect">
              <a:avLst/>
            </a:prstGeom>
            <a:solidFill>
              <a:srgbClr val="FFFF00"/>
            </a:solidFill>
          </p:spPr>
          <p:txBody>
            <a:bodyPr wrap="none" rtlCol="0">
              <a:spAutoFit/>
            </a:bodyPr>
            <a:lstStyle/>
            <a:p>
              <a:r>
                <a:rPr lang="it-IT" dirty="0" smtClean="0">
                  <a:solidFill>
                    <a:srgbClr val="FF0000"/>
                  </a:solidFill>
                </a:rPr>
                <a:t>6</a:t>
              </a:r>
              <a:endParaRPr lang="en-US" dirty="0">
                <a:solidFill>
                  <a:srgbClr val="FF0000"/>
                </a:solidFill>
              </a:endParaRPr>
            </a:p>
          </p:txBody>
        </p:sp>
      </p:grpSp>
      <p:sp>
        <p:nvSpPr>
          <p:cNvPr id="21" name="TextBox 20"/>
          <p:cNvSpPr txBox="1"/>
          <p:nvPr/>
        </p:nvSpPr>
        <p:spPr>
          <a:xfrm>
            <a:off x="5710474" y="2648576"/>
            <a:ext cx="301686" cy="369332"/>
          </a:xfrm>
          <a:prstGeom prst="rect">
            <a:avLst/>
          </a:prstGeom>
          <a:solidFill>
            <a:srgbClr val="FFFF00"/>
          </a:solidFill>
        </p:spPr>
        <p:txBody>
          <a:bodyPr wrap="none" rtlCol="0">
            <a:spAutoFit/>
          </a:bodyPr>
          <a:lstStyle/>
          <a:p>
            <a:r>
              <a:rPr lang="it-IT" dirty="0">
                <a:solidFill>
                  <a:srgbClr val="FF0000"/>
                </a:solidFill>
              </a:rPr>
              <a:t>3</a:t>
            </a:r>
            <a:endParaRPr lang="en-US" dirty="0">
              <a:solidFill>
                <a:srgbClr val="FF0000"/>
              </a:solidFill>
            </a:endParaRPr>
          </a:p>
        </p:txBody>
      </p:sp>
      <p:sp>
        <p:nvSpPr>
          <p:cNvPr id="30" name="TextBox 20"/>
          <p:cNvSpPr txBox="1"/>
          <p:nvPr/>
        </p:nvSpPr>
        <p:spPr>
          <a:xfrm>
            <a:off x="6516216" y="1700808"/>
            <a:ext cx="301686" cy="369332"/>
          </a:xfrm>
          <a:prstGeom prst="rect">
            <a:avLst/>
          </a:prstGeom>
          <a:solidFill>
            <a:srgbClr val="FFFF00"/>
          </a:solidFill>
        </p:spPr>
        <p:txBody>
          <a:bodyPr wrap="none" rtlCol="0">
            <a:spAutoFit/>
          </a:bodyPr>
          <a:lstStyle/>
          <a:p>
            <a:r>
              <a:rPr lang="it-IT" dirty="0">
                <a:solidFill>
                  <a:srgbClr val="FF0000"/>
                </a:solidFill>
              </a:rPr>
              <a:t>3</a:t>
            </a:r>
            <a:endParaRPr lang="en-US" dirty="0">
              <a:solidFill>
                <a:srgbClr val="FF0000"/>
              </a:solidFill>
            </a:endParaRPr>
          </a:p>
        </p:txBody>
      </p:sp>
      <p:pic>
        <p:nvPicPr>
          <p:cNvPr id="2050" name="Picture 2" descr="C:\Users\gianfranco\Documents\LNL\onWork\141125_canada\FAT\P1010367.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b="19441"/>
          <a:stretch/>
        </p:blipFill>
        <p:spPr bwMode="auto">
          <a:xfrm>
            <a:off x="5510888" y="1839685"/>
            <a:ext cx="3345857" cy="26954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345506" y="2669427"/>
            <a:ext cx="34015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sz="2400" b="1" dirty="0">
                <a:solidFill>
                  <a:schemeClr val="bg1"/>
                </a:solidFill>
              </a:rPr>
              <a:t>2</a:t>
            </a:r>
            <a:endParaRPr lang="en-US" sz="2400" b="1" dirty="0">
              <a:solidFill>
                <a:schemeClr val="bg1"/>
              </a:solidFill>
            </a:endParaRPr>
          </a:p>
        </p:txBody>
      </p:sp>
    </p:spTree>
    <p:extLst>
      <p:ext uri="{BB962C8B-B14F-4D97-AF65-F5344CB8AC3E}">
        <p14:creationId xmlns:p14="http://schemas.microsoft.com/office/powerpoint/2010/main" val="468455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p:cNvSpPr/>
          <p:nvPr/>
        </p:nvSpPr>
        <p:spPr>
          <a:xfrm>
            <a:off x="971550" y="111125"/>
            <a:ext cx="6099175" cy="79692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0000"/>
              </a:lnSpc>
              <a:spcBef>
                <a:spcPts val="0"/>
              </a:spcBef>
              <a:spcAft>
                <a:spcPts val="0"/>
              </a:spcAft>
              <a:defRPr/>
            </a:pPr>
            <a:r>
              <a:rPr lang="it-IT" sz="2400" b="1" dirty="0">
                <a:solidFill>
                  <a:schemeClr val="bg2">
                    <a:lumMod val="25000"/>
                  </a:schemeClr>
                </a:solidFill>
              </a:rPr>
              <a:t>  </a:t>
            </a:r>
            <a:r>
              <a:rPr lang="en-US" sz="2400" b="1" dirty="0">
                <a:solidFill>
                  <a:schemeClr val="tx1">
                    <a:lumMod val="75000"/>
                    <a:lumOff val="25000"/>
                  </a:schemeClr>
                </a:solidFill>
              </a:rPr>
              <a:t>Cyclotron test at BEST Company site  (Ottawa)</a:t>
            </a:r>
          </a:p>
          <a:p>
            <a:pPr algn="ctr" fontAlgn="auto">
              <a:lnSpc>
                <a:spcPct val="90000"/>
              </a:lnSpc>
              <a:spcBef>
                <a:spcPts val="0"/>
              </a:spcBef>
              <a:spcAft>
                <a:spcPts val="0"/>
              </a:spcAft>
              <a:defRPr/>
            </a:pPr>
            <a:endParaRPr lang="en-TT" sz="1600" b="1" dirty="0">
              <a:solidFill>
                <a:schemeClr val="tx1"/>
              </a:solidFill>
            </a:endParaRPr>
          </a:p>
        </p:txBody>
      </p:sp>
      <p:graphicFrame>
        <p:nvGraphicFramePr>
          <p:cNvPr id="17" name="Segnaposto contenuto 3"/>
          <p:cNvGraphicFramePr>
            <a:graphicFrameLocks/>
          </p:cNvGraphicFramePr>
          <p:nvPr/>
        </p:nvGraphicFramePr>
        <p:xfrm>
          <a:off x="5815013" y="860425"/>
          <a:ext cx="3338512" cy="3994147"/>
        </p:xfrm>
        <a:graphic>
          <a:graphicData uri="http://schemas.openxmlformats.org/drawingml/2006/table">
            <a:tbl>
              <a:tblPr firstRow="1" bandRow="1">
                <a:tableStyleId>{5C22544A-7EE6-4342-B048-85BDC9FD1C3A}</a:tableStyleId>
              </a:tblPr>
              <a:tblGrid>
                <a:gridCol w="1146057"/>
                <a:gridCol w="2192455"/>
              </a:tblGrid>
              <a:tr h="335387">
                <a:tc gridSpan="2">
                  <a:txBody>
                    <a:bodyPr/>
                    <a:lstStyle/>
                    <a:p>
                      <a:r>
                        <a:rPr lang="en-US" sz="1600" noProof="0" dirty="0" smtClean="0"/>
                        <a:t>Main Parameters</a:t>
                      </a:r>
                      <a:endParaRPr lang="en-US" sz="1600" noProof="0" dirty="0"/>
                    </a:p>
                  </a:txBody>
                  <a:tcPr marL="91445" marR="91445" marT="45735" marB="45735"/>
                </a:tc>
                <a:tc hMerge="1">
                  <a:txBody>
                    <a:bodyPr/>
                    <a:lstStyle/>
                    <a:p>
                      <a:endParaRPr lang="it-IT" dirty="0"/>
                    </a:p>
                  </a:txBody>
                  <a:tcPr/>
                </a:tc>
              </a:tr>
              <a:tr h="457345">
                <a:tc>
                  <a:txBody>
                    <a:bodyPr/>
                    <a:lstStyle/>
                    <a:p>
                      <a:r>
                        <a:rPr lang="en-US" sz="1200" noProof="0" dirty="0" smtClean="0"/>
                        <a:t>Accelerator Type</a:t>
                      </a:r>
                      <a:endParaRPr lang="en-US" sz="1200" noProof="0" dirty="0"/>
                    </a:p>
                  </a:txBody>
                  <a:tcPr marL="91445" marR="91445" marT="45735" marB="45735"/>
                </a:tc>
                <a:tc>
                  <a:txBody>
                    <a:bodyPr/>
                    <a:lstStyle/>
                    <a:p>
                      <a:r>
                        <a:rPr lang="en-US" sz="1200" noProof="0" dirty="0" smtClean="0"/>
                        <a:t>Cyclotron AVF 4 sectors</a:t>
                      </a:r>
                      <a:endParaRPr lang="en-US" sz="1200" noProof="0" dirty="0"/>
                    </a:p>
                  </a:txBody>
                  <a:tcPr marL="91445" marR="91445" marT="45735" marB="45735"/>
                </a:tc>
              </a:tr>
              <a:tr h="274407">
                <a:tc>
                  <a:txBody>
                    <a:bodyPr/>
                    <a:lstStyle/>
                    <a:p>
                      <a:r>
                        <a:rPr lang="en-US" sz="1200" noProof="0" dirty="0" smtClean="0"/>
                        <a:t>Particle</a:t>
                      </a:r>
                      <a:endParaRPr lang="en-US" sz="1200" noProof="0" dirty="0"/>
                    </a:p>
                  </a:txBody>
                  <a:tcPr marL="91445" marR="91445" marT="45735" marB="45735"/>
                </a:tc>
                <a:tc>
                  <a:txBody>
                    <a:bodyPr/>
                    <a:lstStyle/>
                    <a:p>
                      <a:r>
                        <a:rPr lang="en-US" sz="1200" b="1" noProof="0" dirty="0" smtClean="0"/>
                        <a:t>Protons (H</a:t>
                      </a:r>
                      <a:r>
                        <a:rPr lang="en-US" sz="1200" b="1" baseline="30000" noProof="0" dirty="0" smtClean="0"/>
                        <a:t>-  </a:t>
                      </a:r>
                      <a:r>
                        <a:rPr lang="en-US" sz="1200" b="1" baseline="0" noProof="0" dirty="0" smtClean="0"/>
                        <a:t> accelerated)</a:t>
                      </a:r>
                      <a:endParaRPr lang="en-US" sz="1200" b="1" noProof="0" dirty="0"/>
                    </a:p>
                  </a:txBody>
                  <a:tcPr marL="91445" marR="91445" marT="45735" marB="45735"/>
                </a:tc>
              </a:tr>
              <a:tr h="274407">
                <a:tc>
                  <a:txBody>
                    <a:bodyPr/>
                    <a:lstStyle/>
                    <a:p>
                      <a:r>
                        <a:rPr lang="en-US" sz="1200" noProof="0" dirty="0" smtClean="0"/>
                        <a:t>Energy</a:t>
                      </a:r>
                      <a:endParaRPr lang="en-US" sz="1200" noProof="0" dirty="0"/>
                    </a:p>
                  </a:txBody>
                  <a:tcPr marL="91445" marR="91445" marT="45735" marB="45735"/>
                </a:tc>
                <a:tc>
                  <a:txBody>
                    <a:bodyPr/>
                    <a:lstStyle/>
                    <a:p>
                      <a:r>
                        <a:rPr lang="en-US" sz="1200" b="1" noProof="0" dirty="0" smtClean="0"/>
                        <a:t>Variable within 30-70 MeV</a:t>
                      </a:r>
                      <a:endParaRPr lang="en-US" sz="1200" b="1" noProof="0" dirty="0"/>
                    </a:p>
                  </a:txBody>
                  <a:tcPr marL="91445" marR="91445" marT="45735" marB="45735"/>
                </a:tc>
              </a:tr>
              <a:tr h="457345">
                <a:tc>
                  <a:txBody>
                    <a:bodyPr/>
                    <a:lstStyle/>
                    <a:p>
                      <a:r>
                        <a:rPr lang="en-US" sz="1200" noProof="0" dirty="0" smtClean="0"/>
                        <a:t>Max Current Accelerated</a:t>
                      </a:r>
                      <a:endParaRPr lang="en-US" sz="1200" noProof="0" dirty="0"/>
                    </a:p>
                  </a:txBody>
                  <a:tcPr marL="91445" marR="91445" marT="45735" marB="45735"/>
                </a:tc>
                <a:tc>
                  <a:txBody>
                    <a:bodyPr/>
                    <a:lstStyle/>
                    <a:p>
                      <a:r>
                        <a:rPr lang="en-US" sz="1200" b="1" noProof="0" dirty="0" smtClean="0"/>
                        <a:t>750 µA </a:t>
                      </a:r>
                      <a:r>
                        <a:rPr lang="en-US" sz="1200" noProof="0" dirty="0" smtClean="0"/>
                        <a:t>(52 kW max beam power)</a:t>
                      </a:r>
                      <a:endParaRPr lang="en-US" sz="1200" noProof="0" dirty="0"/>
                    </a:p>
                  </a:txBody>
                  <a:tcPr marL="91445" marR="91445" marT="45735" marB="45735"/>
                </a:tc>
              </a:tr>
              <a:tr h="457345">
                <a:tc>
                  <a:txBody>
                    <a:bodyPr/>
                    <a:lstStyle/>
                    <a:p>
                      <a:r>
                        <a:rPr lang="en-US" sz="1200" baseline="0" noProof="0" dirty="0" smtClean="0"/>
                        <a:t>Available Beams</a:t>
                      </a:r>
                      <a:endParaRPr lang="en-US" sz="1200" noProof="0" dirty="0"/>
                    </a:p>
                  </a:txBody>
                  <a:tcPr marL="91445" marR="91445" marT="45735" marB="45735"/>
                </a:tc>
                <a:tc>
                  <a:txBody>
                    <a:bodyPr/>
                    <a:lstStyle/>
                    <a:p>
                      <a:r>
                        <a:rPr lang="en-US" sz="1200" b="1" noProof="0" dirty="0" smtClean="0"/>
                        <a:t>2 beams at the same energy </a:t>
                      </a:r>
                      <a:r>
                        <a:rPr lang="en-US" sz="1200" noProof="0" dirty="0" smtClean="0"/>
                        <a:t>(upgrade to different energies)</a:t>
                      </a:r>
                      <a:endParaRPr lang="en-US" sz="1200" noProof="0" dirty="0"/>
                    </a:p>
                  </a:txBody>
                  <a:tcPr marL="91445" marR="91445" marT="45735" marB="45735"/>
                </a:tc>
              </a:tr>
              <a:tr h="457345">
                <a:tc>
                  <a:txBody>
                    <a:bodyPr/>
                    <a:lstStyle/>
                    <a:p>
                      <a:r>
                        <a:rPr lang="en-US" sz="1200" noProof="0" dirty="0" smtClean="0"/>
                        <a:t>Max</a:t>
                      </a:r>
                      <a:r>
                        <a:rPr lang="en-US" sz="1200" baseline="0" noProof="0" dirty="0" smtClean="0"/>
                        <a:t> Magnetic Field</a:t>
                      </a:r>
                      <a:endParaRPr lang="en-US" sz="1200" noProof="0" dirty="0"/>
                    </a:p>
                  </a:txBody>
                  <a:tcPr marL="91445" marR="91445" marT="45735" marB="45735"/>
                </a:tc>
                <a:tc>
                  <a:txBody>
                    <a:bodyPr/>
                    <a:lstStyle/>
                    <a:p>
                      <a:r>
                        <a:rPr lang="en-US" sz="1200" noProof="0" dirty="0" smtClean="0"/>
                        <a:t>1.6</a:t>
                      </a:r>
                      <a:r>
                        <a:rPr lang="en-US" sz="1200" baseline="0" noProof="0" dirty="0" smtClean="0"/>
                        <a:t> Tesla</a:t>
                      </a:r>
                      <a:endParaRPr lang="en-US" sz="1200" noProof="0" dirty="0"/>
                    </a:p>
                  </a:txBody>
                  <a:tcPr marL="91445" marR="91445" marT="45735" marB="45735"/>
                </a:tc>
              </a:tr>
              <a:tr h="274407">
                <a:tc>
                  <a:txBody>
                    <a:bodyPr/>
                    <a:lstStyle/>
                    <a:p>
                      <a:r>
                        <a:rPr lang="en-US" sz="1200" noProof="0" dirty="0" smtClean="0"/>
                        <a:t>RF frequency</a:t>
                      </a:r>
                      <a:r>
                        <a:rPr lang="en-US" sz="1200" baseline="0" noProof="0" dirty="0" smtClean="0"/>
                        <a:t> </a:t>
                      </a:r>
                      <a:endParaRPr lang="en-US" sz="1200" noProof="0" dirty="0"/>
                    </a:p>
                  </a:txBody>
                  <a:tcPr marL="91445" marR="91445" marT="45735" marB="45735"/>
                </a:tc>
                <a:tc>
                  <a:txBody>
                    <a:bodyPr/>
                    <a:lstStyle/>
                    <a:p>
                      <a:r>
                        <a:rPr lang="en-US" sz="1200" noProof="0" dirty="0" smtClean="0"/>
                        <a:t>56 MHz, 4</a:t>
                      </a:r>
                      <a:r>
                        <a:rPr lang="en-US" sz="1200" baseline="30000" noProof="0" dirty="0" smtClean="0"/>
                        <a:t>th</a:t>
                      </a:r>
                      <a:r>
                        <a:rPr lang="en-US" sz="1200" noProof="0" dirty="0" smtClean="0"/>
                        <a:t> harmonic mode</a:t>
                      </a:r>
                      <a:endParaRPr lang="en-US" sz="1200" noProof="0" dirty="0"/>
                    </a:p>
                  </a:txBody>
                  <a:tcPr marL="91445" marR="91445" marT="45735" marB="45735"/>
                </a:tc>
              </a:tr>
              <a:tr h="457345">
                <a:tc>
                  <a:txBody>
                    <a:bodyPr/>
                    <a:lstStyle/>
                    <a:p>
                      <a:r>
                        <a:rPr lang="en-US" sz="1200" noProof="0" dirty="0" smtClean="0"/>
                        <a:t>Ion Source</a:t>
                      </a:r>
                      <a:endParaRPr lang="en-US" sz="1200" noProof="0" dirty="0"/>
                    </a:p>
                  </a:txBody>
                  <a:tcPr marL="91445" marR="91445" marT="45735" marB="45735"/>
                </a:tc>
                <a:tc>
                  <a:txBody>
                    <a:bodyPr/>
                    <a:lstStyle/>
                    <a:p>
                      <a:r>
                        <a:rPr lang="en-US" sz="1200" noProof="0" dirty="0" err="1" smtClean="0"/>
                        <a:t>Multicusp</a:t>
                      </a:r>
                      <a:r>
                        <a:rPr lang="en-US" sz="1200" baseline="0" noProof="0" dirty="0" smtClean="0"/>
                        <a:t> </a:t>
                      </a:r>
                      <a:r>
                        <a:rPr lang="en-US" sz="1200" noProof="0" dirty="0" smtClean="0"/>
                        <a:t>H</a:t>
                      </a:r>
                      <a:r>
                        <a:rPr lang="en-US" sz="1200" baseline="30000" noProof="0" dirty="0" smtClean="0"/>
                        <a:t>-  </a:t>
                      </a:r>
                      <a:r>
                        <a:rPr lang="en-US" sz="1200" baseline="0" noProof="0" dirty="0" smtClean="0"/>
                        <a:t>I=15 mA, Axial Injection</a:t>
                      </a:r>
                      <a:endParaRPr lang="en-US" sz="1200" noProof="0" dirty="0" smtClean="0"/>
                    </a:p>
                  </a:txBody>
                  <a:tcPr marL="91445" marR="91445" marT="45735" marB="45735"/>
                </a:tc>
              </a:tr>
              <a:tr h="274407">
                <a:tc>
                  <a:txBody>
                    <a:bodyPr/>
                    <a:lstStyle/>
                    <a:p>
                      <a:r>
                        <a:rPr lang="en-US" sz="1200" noProof="0" dirty="0" smtClean="0"/>
                        <a:t>Dimensions</a:t>
                      </a:r>
                      <a:endParaRPr lang="en-US" sz="1200" noProof="0" dirty="0"/>
                    </a:p>
                  </a:txBody>
                  <a:tcPr marL="91445" marR="91445" marT="45735" marB="45735"/>
                </a:tc>
                <a:tc>
                  <a:txBody>
                    <a:bodyPr/>
                    <a:lstStyle/>
                    <a:p>
                      <a:r>
                        <a:rPr lang="en-US" sz="1200" noProof="0" dirty="0" smtClean="0"/>
                        <a:t>Ф=4.5 m, h=1.5</a:t>
                      </a:r>
                      <a:r>
                        <a:rPr lang="en-US" sz="1200" baseline="0" noProof="0" dirty="0" smtClean="0"/>
                        <a:t> m</a:t>
                      </a:r>
                      <a:endParaRPr lang="en-US" sz="1200" noProof="0" dirty="0" smtClean="0"/>
                    </a:p>
                  </a:txBody>
                  <a:tcPr marL="91445" marR="91445" marT="45735" marB="45735"/>
                </a:tc>
              </a:tr>
              <a:tr h="274407">
                <a:tc>
                  <a:txBody>
                    <a:bodyPr/>
                    <a:lstStyle/>
                    <a:p>
                      <a:r>
                        <a:rPr lang="en-US" sz="1200" noProof="0" dirty="0" smtClean="0"/>
                        <a:t>Weight </a:t>
                      </a:r>
                      <a:endParaRPr lang="en-US" sz="1200" noProof="0" dirty="0"/>
                    </a:p>
                  </a:txBody>
                  <a:tcPr marL="91445" marR="91445" marT="45735" marB="45735"/>
                </a:tc>
                <a:tc>
                  <a:txBody>
                    <a:bodyPr/>
                    <a:lstStyle/>
                    <a:p>
                      <a:r>
                        <a:rPr lang="en-US" sz="1200" noProof="0" dirty="0" smtClean="0"/>
                        <a:t>150 tons</a:t>
                      </a:r>
                    </a:p>
                  </a:txBody>
                  <a:tcPr marL="91445" marR="91445" marT="45735" marB="45735"/>
                </a:tc>
              </a:tr>
            </a:tbl>
          </a:graphicData>
        </a:graphic>
      </p:graphicFrame>
      <p:sp>
        <p:nvSpPr>
          <p:cNvPr id="8" name="Oval 7"/>
          <p:cNvSpPr/>
          <p:nvPr/>
        </p:nvSpPr>
        <p:spPr>
          <a:xfrm>
            <a:off x="5651500" y="2636838"/>
            <a:ext cx="3492500" cy="5048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026" name="Picture 2" descr="C:\Users\gianfranco\Documents\LNL\onWork\141125_canada\FAT\P101039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240" b="16757"/>
          <a:stretch/>
        </p:blipFill>
        <p:spPr bwMode="auto">
          <a:xfrm>
            <a:off x="167106" y="1340768"/>
            <a:ext cx="5470762" cy="53101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1550" y="2996952"/>
            <a:ext cx="3154809" cy="646331"/>
          </a:xfrm>
          <a:prstGeom prst="rect">
            <a:avLst/>
          </a:prstGeom>
          <a:solidFill>
            <a:schemeClr val="accent1">
              <a:lumMod val="20000"/>
              <a:lumOff val="80000"/>
            </a:schemeClr>
          </a:solidFill>
        </p:spPr>
        <p:txBody>
          <a:bodyPr wrap="square">
            <a:spAutoFit/>
          </a:bodyPr>
          <a:lstStyle/>
          <a:p>
            <a:pPr fontAlgn="auto">
              <a:spcBef>
                <a:spcPts val="0"/>
              </a:spcBef>
              <a:spcAft>
                <a:spcPts val="0"/>
              </a:spcAft>
              <a:defRPr/>
            </a:pPr>
            <a:r>
              <a:rPr lang="it-IT" dirty="0">
                <a:latin typeface="+mn-lt"/>
                <a:cs typeface="+mn-cs"/>
              </a:rPr>
              <a:t>Cyclotron assembled and </a:t>
            </a:r>
            <a:r>
              <a:rPr lang="it-IT" dirty="0" smtClean="0">
                <a:latin typeface="+mn-lt"/>
                <a:cs typeface="+mn-cs"/>
              </a:rPr>
              <a:t>operated with 700 </a:t>
            </a:r>
            <a:r>
              <a:rPr lang="it-IT" dirty="0" smtClean="0">
                <a:latin typeface="Symbol" panose="05050102010706020507" pitchFamily="18" charset="2"/>
              </a:rPr>
              <a:t>m</a:t>
            </a:r>
            <a:r>
              <a:rPr lang="it-IT" dirty="0" smtClean="0">
                <a:latin typeface="+mn-lt"/>
                <a:cs typeface="+mn-cs"/>
              </a:rPr>
              <a:t>A </a:t>
            </a:r>
            <a:r>
              <a:rPr lang="it-IT" dirty="0">
                <a:latin typeface="+mn-lt"/>
                <a:cs typeface="+mn-cs"/>
              </a:rPr>
              <a:t>at 1MeV</a:t>
            </a:r>
          </a:p>
        </p:txBody>
      </p:sp>
      <p:sp>
        <p:nvSpPr>
          <p:cNvPr id="7" name="Rettangolo 2"/>
          <p:cNvSpPr/>
          <p:nvPr/>
        </p:nvSpPr>
        <p:spPr>
          <a:xfrm>
            <a:off x="5652120" y="4941168"/>
            <a:ext cx="3397580" cy="1815882"/>
          </a:xfrm>
          <a:prstGeom prst="rect">
            <a:avLst/>
          </a:prstGeom>
          <a:ln>
            <a:solidFill>
              <a:srgbClr val="FF0000"/>
            </a:solidFill>
          </a:ln>
        </p:spPr>
        <p:txBody>
          <a:bodyPr wrap="square">
            <a:spAutoFit/>
          </a:bodyPr>
          <a:lstStyle/>
          <a:p>
            <a:pPr algn="just"/>
            <a:r>
              <a:rPr lang="en-US" sz="1400" dirty="0" smtClean="0">
                <a:latin typeface="Calibri" panose="020F0502020204030204" pitchFamily="34" charset="0"/>
                <a:ea typeface="Calibri" panose="020F0502020204030204" pitchFamily="34" charset="0"/>
                <a:cs typeface="Times New Roman" panose="02020603050405020304" pitchFamily="18" charset="0"/>
              </a:rPr>
              <a:t>In </a:t>
            </a:r>
            <a:r>
              <a:rPr lang="en-US" sz="1400" dirty="0">
                <a:latin typeface="Calibri" panose="020F0502020204030204" pitchFamily="34" charset="0"/>
                <a:ea typeface="Calibri" panose="020F0502020204030204" pitchFamily="34" charset="0"/>
                <a:cs typeface="Times New Roman" panose="02020603050405020304" pitchFamily="18" charset="0"/>
              </a:rPr>
              <a:t>the </a:t>
            </a:r>
            <a:r>
              <a:rPr lang="en-US" sz="1400" dirty="0" smtClean="0">
                <a:latin typeface="Calibri" panose="020F0502020204030204" pitchFamily="34" charset="0"/>
                <a:ea typeface="Calibri" panose="020F0502020204030204" pitchFamily="34" charset="0"/>
                <a:cs typeface="Times New Roman" panose="02020603050405020304" pitchFamily="18" charset="0"/>
              </a:rPr>
              <a:t>factory at Ottawa, </a:t>
            </a:r>
            <a:r>
              <a:rPr lang="en-US" sz="1400" dirty="0">
                <a:latin typeface="Calibri" panose="020F0502020204030204" pitchFamily="34" charset="0"/>
                <a:ea typeface="Calibri" panose="020F0502020204030204" pitchFamily="34" charset="0"/>
                <a:cs typeface="Times New Roman" panose="02020603050405020304" pitchFamily="18" charset="0"/>
              </a:rPr>
              <a:t>the construction and the assembly of the Cyclotron </a:t>
            </a:r>
            <a:r>
              <a:rPr lang="en-US" sz="1400" dirty="0" smtClean="0">
                <a:latin typeface="Calibri" panose="020F0502020204030204" pitchFamily="34" charset="0"/>
                <a:ea typeface="Calibri" panose="020F0502020204030204" pitchFamily="34" charset="0"/>
                <a:cs typeface="Times New Roman" panose="02020603050405020304" pitchFamily="18" charset="0"/>
              </a:rPr>
              <a:t>is completed. </a:t>
            </a:r>
            <a:r>
              <a:rPr lang="en-US" sz="1400" dirty="0">
                <a:latin typeface="Calibri" panose="020F0502020204030204" pitchFamily="34" charset="0"/>
                <a:ea typeface="Calibri" panose="020F0502020204030204" pitchFamily="34" charset="0"/>
                <a:cs typeface="Times New Roman" panose="02020603050405020304" pitchFamily="18" charset="0"/>
              </a:rPr>
              <a:t>The assembly of the </a:t>
            </a:r>
            <a:r>
              <a:rPr lang="en-US" sz="1400" b="1" dirty="0">
                <a:latin typeface="Calibri" panose="020F0502020204030204" pitchFamily="34" charset="0"/>
                <a:ea typeface="Calibri" panose="020F0502020204030204" pitchFamily="34" charset="0"/>
                <a:cs typeface="Times New Roman" panose="02020603050405020304" pitchFamily="18" charset="0"/>
              </a:rPr>
              <a:t>RF resonators </a:t>
            </a:r>
            <a:r>
              <a:rPr lang="en-US" sz="1400" b="1" dirty="0" smtClean="0">
                <a:latin typeface="Calibri" panose="020F0502020204030204" pitchFamily="34" charset="0"/>
                <a:ea typeface="Calibri" panose="020F0502020204030204" pitchFamily="34" charset="0"/>
                <a:cs typeface="Times New Roman" panose="02020603050405020304" pitchFamily="18" charset="0"/>
              </a:rPr>
              <a:t>is </a:t>
            </a:r>
            <a:r>
              <a:rPr lang="en-US" sz="1400" b="1" dirty="0">
                <a:latin typeface="Calibri" panose="020F0502020204030204" pitchFamily="34" charset="0"/>
                <a:ea typeface="Calibri" panose="020F0502020204030204" pitchFamily="34" charset="0"/>
                <a:cs typeface="Times New Roman" panose="02020603050405020304" pitchFamily="18" charset="0"/>
              </a:rPr>
              <a:t>over </a:t>
            </a:r>
            <a:r>
              <a:rPr lang="en-US" sz="1400" dirty="0">
                <a:latin typeface="Calibri" panose="020F0502020204030204" pitchFamily="34" charset="0"/>
                <a:ea typeface="Calibri" panose="020F0502020204030204" pitchFamily="34" charset="0"/>
                <a:cs typeface="Times New Roman" panose="02020603050405020304" pitchFamily="18" charset="0"/>
              </a:rPr>
              <a:t>and </a:t>
            </a:r>
            <a:r>
              <a:rPr lang="en-US" sz="1400" dirty="0" smtClean="0">
                <a:latin typeface="Calibri" panose="020F0502020204030204" pitchFamily="34" charset="0"/>
                <a:ea typeface="Calibri" panose="020F0502020204030204" pitchFamily="34" charset="0"/>
                <a:cs typeface="Times New Roman" panose="02020603050405020304" pitchFamily="18" charset="0"/>
              </a:rPr>
              <a:t>the </a:t>
            </a:r>
            <a:r>
              <a:rPr lang="en-US" sz="1400" b="1" dirty="0" smtClean="0">
                <a:latin typeface="Calibri" panose="020F0502020204030204" pitchFamily="34" charset="0"/>
                <a:ea typeface="Calibri" panose="020F0502020204030204" pitchFamily="34" charset="0"/>
                <a:cs typeface="Times New Roman" panose="02020603050405020304" pitchFamily="18" charset="0"/>
              </a:rPr>
              <a:t>injection and acceleration phase started </a:t>
            </a:r>
            <a:r>
              <a:rPr lang="en-US" sz="1400" dirty="0" smtClean="0">
                <a:latin typeface="Calibri" panose="020F0502020204030204" pitchFamily="34" charset="0"/>
                <a:ea typeface="Calibri" panose="020F0502020204030204" pitchFamily="34" charset="0"/>
                <a:cs typeface="Times New Roman" panose="02020603050405020304" pitchFamily="18" charset="0"/>
              </a:rPr>
              <a:t>according to the schedule (</a:t>
            </a:r>
            <a:r>
              <a:rPr lang="en-US" sz="1400" b="1" dirty="0" smtClean="0">
                <a:latin typeface="Calibri" panose="020F0502020204030204" pitchFamily="34" charset="0"/>
                <a:ea typeface="Calibri" panose="020F0502020204030204" pitchFamily="34" charset="0"/>
                <a:cs typeface="Times New Roman" panose="02020603050405020304" pitchFamily="18" charset="0"/>
              </a:rPr>
              <a:t>1 MeV at full current</a:t>
            </a:r>
            <a:r>
              <a:rPr lang="en-US" sz="1400" dirty="0" smtClean="0">
                <a:latin typeface="Calibri" panose="020F0502020204030204" pitchFamily="34" charset="0"/>
                <a:ea typeface="Calibri" panose="020F0502020204030204" pitchFamily="34" charset="0"/>
                <a:cs typeface="Times New Roman" panose="02020603050405020304" pitchFamily="18" charset="0"/>
              </a:rPr>
              <a:t>). </a:t>
            </a:r>
          </a:p>
          <a:p>
            <a:pPr algn="just"/>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algn="just"/>
            <a:r>
              <a:rPr lang="en-US"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FAT partially approved on November 29</a:t>
            </a:r>
            <a:r>
              <a:rPr lang="en-US" sz="1400" b="1" baseline="300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th</a:t>
            </a:r>
            <a:endParaRPr lang="it-IT" sz="1400" b="1" dirty="0">
              <a:solidFill>
                <a:srgbClr val="FF0000"/>
              </a:solidFill>
            </a:endParaRPr>
          </a:p>
        </p:txBody>
      </p:sp>
    </p:spTree>
    <p:extLst>
      <p:ext uri="{BB962C8B-B14F-4D97-AF65-F5344CB8AC3E}">
        <p14:creationId xmlns:p14="http://schemas.microsoft.com/office/powerpoint/2010/main" val="1077634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5767837"/>
            <a:ext cx="7013575" cy="9166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268" name="TextBox 3"/>
          <p:cNvSpPr txBox="1">
            <a:spLocks noChangeArrowheads="1"/>
          </p:cNvSpPr>
          <p:nvPr/>
        </p:nvSpPr>
        <p:spPr bwMode="auto">
          <a:xfrm>
            <a:off x="1619250" y="-26988"/>
            <a:ext cx="4986338" cy="10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it-IT" altLang="en-US" sz="3200"/>
              <a:t>Final Fatory Acceptance Test </a:t>
            </a:r>
          </a:p>
          <a:p>
            <a:pPr algn="ctr"/>
            <a:r>
              <a:rPr lang="it-IT" altLang="en-US" sz="3200"/>
              <a:t>in Ottawa next week</a:t>
            </a:r>
          </a:p>
        </p:txBody>
      </p:sp>
      <p:sp>
        <p:nvSpPr>
          <p:cNvPr id="11270" name="TextBox 6"/>
          <p:cNvSpPr txBox="1">
            <a:spLocks noChangeArrowheads="1"/>
          </p:cNvSpPr>
          <p:nvPr/>
        </p:nvSpPr>
        <p:spPr bwMode="auto">
          <a:xfrm>
            <a:off x="293812" y="5832864"/>
            <a:ext cx="6899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en-US" dirty="0" smtClean="0"/>
              <a:t>Test was not completely succesfull</a:t>
            </a:r>
            <a:r>
              <a:rPr lang="it-IT" altLang="en-US" dirty="0"/>
              <a:t>, </a:t>
            </a:r>
            <a:r>
              <a:rPr lang="it-IT" altLang="en-US" dirty="0" smtClean="0"/>
              <a:t>under discussion the following steps (more exaustive test in Ottawa or cyclotron dismounting and transfer </a:t>
            </a:r>
            <a:r>
              <a:rPr lang="it-IT" altLang="en-US" dirty="0"/>
              <a:t>to </a:t>
            </a:r>
            <a:r>
              <a:rPr lang="it-IT" altLang="en-US" dirty="0" smtClean="0"/>
              <a:t>Italy)</a:t>
            </a:r>
            <a:endParaRPr lang="it-IT" altLang="en-US" dirty="0"/>
          </a:p>
        </p:txBody>
      </p:sp>
      <p:sp>
        <p:nvSpPr>
          <p:cNvPr id="11271" name="TextBox 9"/>
          <p:cNvSpPr txBox="1">
            <a:spLocks noChangeArrowheads="1"/>
          </p:cNvSpPr>
          <p:nvPr/>
        </p:nvSpPr>
        <p:spPr bwMode="auto">
          <a:xfrm>
            <a:off x="244408" y="4903440"/>
            <a:ext cx="3775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en-US" b="1" dirty="0" smtClean="0"/>
              <a:t>See Augusto presentation</a:t>
            </a:r>
            <a:endParaRPr lang="it-IT" altLang="en-US" b="1" dirty="0"/>
          </a:p>
        </p:txBody>
      </p:sp>
      <p:pic>
        <p:nvPicPr>
          <p:cNvPr id="11272" name="Segnaposto contenuto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38" y="1304925"/>
            <a:ext cx="40989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46088" y="3822700"/>
            <a:ext cx="3600450" cy="584200"/>
          </a:xfrm>
          <a:prstGeom prst="rect">
            <a:avLst/>
          </a:prstGeom>
          <a:solidFill>
            <a:schemeClr val="accent4">
              <a:lumMod val="20000"/>
              <a:lumOff val="80000"/>
            </a:schemeClr>
          </a:solidFill>
        </p:spPr>
        <p:txBody>
          <a:bodyPr>
            <a:spAutoFit/>
          </a:bodyPr>
          <a:lstStyle/>
          <a:p>
            <a:pPr fontAlgn="auto">
              <a:spcBef>
                <a:spcPts val="0"/>
              </a:spcBef>
              <a:spcAft>
                <a:spcPts val="0"/>
              </a:spcAft>
              <a:defRPr/>
            </a:pPr>
            <a:r>
              <a:rPr lang="it-IT" sz="1600" dirty="0">
                <a:latin typeface="+mn-lt"/>
                <a:cs typeface="+mn-cs"/>
              </a:rPr>
              <a:t>Succesful vacuum test: below 10</a:t>
            </a:r>
            <a:r>
              <a:rPr lang="it-IT" sz="1600" baseline="30000" dirty="0">
                <a:latin typeface="+mn-lt"/>
                <a:cs typeface="+mn-cs"/>
              </a:rPr>
              <a:t>-7</a:t>
            </a:r>
            <a:r>
              <a:rPr lang="it-IT" sz="1600" dirty="0">
                <a:latin typeface="+mn-lt"/>
                <a:cs typeface="+mn-cs"/>
              </a:rPr>
              <a:t> Torr  after 2hours  pumping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419" y="1124744"/>
            <a:ext cx="4743979" cy="3601070"/>
          </a:xfrm>
          <a:prstGeom prst="rect">
            <a:avLst/>
          </a:prstGeom>
          <a:solidFill>
            <a:schemeClr val="accent1">
              <a:lumMod val="20000"/>
              <a:lumOff val="80000"/>
            </a:schemeClr>
          </a:solidFill>
          <a:ln>
            <a:noFill/>
          </a:ln>
        </p:spPr>
      </p:pic>
      <p:sp>
        <p:nvSpPr>
          <p:cNvPr id="2" name="Oval 1"/>
          <p:cNvSpPr/>
          <p:nvPr/>
        </p:nvSpPr>
        <p:spPr>
          <a:xfrm>
            <a:off x="4427984" y="4005064"/>
            <a:ext cx="4716016" cy="89837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27984" y="4437184"/>
            <a:ext cx="907621" cy="369332"/>
          </a:xfrm>
          <a:prstGeom prst="rect">
            <a:avLst/>
          </a:prstGeom>
          <a:solidFill>
            <a:schemeClr val="accent1">
              <a:lumMod val="20000"/>
              <a:lumOff val="80000"/>
            </a:schemeClr>
          </a:solidFill>
        </p:spPr>
        <p:txBody>
          <a:bodyPr wrap="none" rtlCol="0">
            <a:spAutoFit/>
          </a:bodyPr>
          <a:lstStyle/>
          <a:p>
            <a:r>
              <a:rPr lang="it-IT" dirty="0" smtClean="0"/>
              <a:t>700 </a:t>
            </a:r>
            <a:r>
              <a:rPr lang="it-IT" dirty="0" smtClean="0">
                <a:latin typeface="Symbol" panose="05050102010706020507" pitchFamily="18" charset="2"/>
              </a:rPr>
              <a:t>m</a:t>
            </a:r>
            <a:r>
              <a:rPr lang="it-IT" dirty="0" smtClean="0"/>
              <a:t>A </a:t>
            </a:r>
            <a:endParaRPr lang="en-US" dirty="0"/>
          </a:p>
        </p:txBody>
      </p:sp>
      <p:sp>
        <p:nvSpPr>
          <p:cNvPr id="5" name="Rectangle 4"/>
          <p:cNvSpPr/>
          <p:nvPr/>
        </p:nvSpPr>
        <p:spPr>
          <a:xfrm>
            <a:off x="4161557" y="4863104"/>
            <a:ext cx="4982443" cy="646331"/>
          </a:xfrm>
          <a:prstGeom prst="rect">
            <a:avLst/>
          </a:prstGeom>
        </p:spPr>
        <p:txBody>
          <a:bodyPr wrap="square">
            <a:spAutoFit/>
          </a:bodyPr>
          <a:lstStyle/>
          <a:p>
            <a:r>
              <a:rPr lang="en-US" dirty="0" smtClean="0"/>
              <a:t>current </a:t>
            </a:r>
            <a:r>
              <a:rPr lang="en-US" dirty="0"/>
              <a:t>measured at inflector collimator (</a:t>
            </a:r>
            <a:r>
              <a:rPr lang="en-US" dirty="0" smtClean="0"/>
              <a:t>green), </a:t>
            </a:r>
            <a:r>
              <a:rPr lang="en-US" dirty="0"/>
              <a:t>beam stop (</a:t>
            </a:r>
            <a:r>
              <a:rPr lang="en-US" dirty="0" smtClean="0"/>
              <a:t>blue) </a:t>
            </a:r>
            <a:r>
              <a:rPr lang="en-US" dirty="0"/>
              <a:t>and 1MeV probe </a:t>
            </a:r>
            <a:r>
              <a:rPr lang="en-US" dirty="0" smtClean="0"/>
              <a:t>(red).</a:t>
            </a:r>
            <a:endParaRPr lang="en-US" dirty="0"/>
          </a:p>
        </p:txBody>
      </p:sp>
    </p:spTree>
    <p:extLst>
      <p:ext uri="{BB962C8B-B14F-4D97-AF65-F5344CB8AC3E}">
        <p14:creationId xmlns:p14="http://schemas.microsoft.com/office/powerpoint/2010/main" val="976966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008"/>
          <a:stretch/>
        </p:blipFill>
        <p:spPr bwMode="auto">
          <a:xfrm rot="16200000">
            <a:off x="2855471" y="-1862578"/>
            <a:ext cx="3542200" cy="897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606996" y="1957482"/>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TextBox 7"/>
          <p:cNvSpPr txBox="1"/>
          <p:nvPr/>
        </p:nvSpPr>
        <p:spPr>
          <a:xfrm>
            <a:off x="2267744" y="940077"/>
            <a:ext cx="1564211" cy="369332"/>
          </a:xfrm>
          <a:prstGeom prst="rect">
            <a:avLst/>
          </a:prstGeom>
          <a:noFill/>
        </p:spPr>
        <p:txBody>
          <a:bodyPr wrap="none" rtlCol="0">
            <a:spAutoFit/>
          </a:bodyPr>
          <a:lstStyle/>
          <a:p>
            <a:r>
              <a:rPr lang="it-IT" dirty="0" smtClean="0"/>
              <a:t>Existing facility</a:t>
            </a:r>
            <a:endParaRPr lang="en-US" dirty="0"/>
          </a:p>
        </p:txBody>
      </p:sp>
      <p:sp>
        <p:nvSpPr>
          <p:cNvPr id="9" name="TextBox 8"/>
          <p:cNvSpPr txBox="1"/>
          <p:nvPr/>
        </p:nvSpPr>
        <p:spPr>
          <a:xfrm>
            <a:off x="1675915" y="1772816"/>
            <a:ext cx="591829" cy="369332"/>
          </a:xfrm>
          <a:prstGeom prst="rect">
            <a:avLst/>
          </a:prstGeom>
          <a:noFill/>
        </p:spPr>
        <p:txBody>
          <a:bodyPr wrap="none" rtlCol="0">
            <a:spAutoFit/>
          </a:bodyPr>
          <a:lstStyle/>
          <a:p>
            <a:r>
              <a:rPr lang="it-IT" dirty="0" smtClean="0">
                <a:solidFill>
                  <a:schemeClr val="bg1">
                    <a:lumMod val="65000"/>
                  </a:schemeClr>
                </a:solidFill>
              </a:rPr>
              <a:t>ALPI</a:t>
            </a:r>
            <a:endParaRPr lang="en-US" dirty="0">
              <a:solidFill>
                <a:schemeClr val="bg1">
                  <a:lumMod val="65000"/>
                </a:schemeClr>
              </a:solidFill>
            </a:endParaRPr>
          </a:p>
        </p:txBody>
      </p:sp>
      <p:sp>
        <p:nvSpPr>
          <p:cNvPr id="10" name="TextBox 9"/>
          <p:cNvSpPr txBox="1"/>
          <p:nvPr/>
        </p:nvSpPr>
        <p:spPr>
          <a:xfrm>
            <a:off x="4314496" y="1137188"/>
            <a:ext cx="1184940" cy="369332"/>
          </a:xfrm>
          <a:prstGeom prst="rect">
            <a:avLst/>
          </a:prstGeom>
          <a:noFill/>
        </p:spPr>
        <p:txBody>
          <a:bodyPr wrap="none" rtlCol="0">
            <a:spAutoFit/>
          </a:bodyPr>
          <a:lstStyle/>
          <a:p>
            <a:r>
              <a:rPr lang="it-IT" dirty="0" smtClean="0">
                <a:solidFill>
                  <a:schemeClr val="bg1">
                    <a:lumMod val="65000"/>
                  </a:schemeClr>
                </a:solidFill>
              </a:rPr>
              <a:t>3° Exp.Hall</a:t>
            </a:r>
            <a:endParaRPr lang="en-US" dirty="0">
              <a:solidFill>
                <a:schemeClr val="bg1">
                  <a:lumMod val="65000"/>
                </a:schemeClr>
              </a:solidFill>
            </a:endParaRPr>
          </a:p>
        </p:txBody>
      </p:sp>
      <p:sp>
        <p:nvSpPr>
          <p:cNvPr id="12" name="TextBox 11"/>
          <p:cNvSpPr txBox="1"/>
          <p:nvPr/>
        </p:nvSpPr>
        <p:spPr>
          <a:xfrm>
            <a:off x="1281961" y="3528884"/>
            <a:ext cx="985783" cy="369332"/>
          </a:xfrm>
          <a:prstGeom prst="rect">
            <a:avLst/>
          </a:prstGeom>
          <a:noFill/>
        </p:spPr>
        <p:txBody>
          <a:bodyPr wrap="none" rtlCol="0">
            <a:spAutoFit/>
          </a:bodyPr>
          <a:lstStyle/>
          <a:p>
            <a:r>
              <a:rPr lang="it-IT" dirty="0" smtClean="0">
                <a:solidFill>
                  <a:schemeClr val="bg1">
                    <a:lumMod val="65000"/>
                  </a:schemeClr>
                </a:solidFill>
              </a:rPr>
              <a:t>Tandem </a:t>
            </a:r>
            <a:endParaRPr lang="en-US" dirty="0">
              <a:solidFill>
                <a:schemeClr val="bg1">
                  <a:lumMod val="65000"/>
                </a:schemeClr>
              </a:solidFill>
            </a:endParaRPr>
          </a:p>
        </p:txBody>
      </p:sp>
      <p:sp>
        <p:nvSpPr>
          <p:cNvPr id="14" name="Rectangle 1"/>
          <p:cNvSpPr txBox="1">
            <a:spLocks noChangeArrowheads="1"/>
          </p:cNvSpPr>
          <p:nvPr/>
        </p:nvSpPr>
        <p:spPr>
          <a:xfrm>
            <a:off x="0" y="-82550"/>
            <a:ext cx="6400800" cy="1063625"/>
          </a:xfrm>
          <a:prstGeom prst="rect">
            <a:avLst/>
          </a:prstGeom>
        </p:spPr>
        <p:txBody>
          <a:bodyPr vert="horz" lIns="91440" tIns="35268"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it-IT" sz="3600" b="1" dirty="0" smtClean="0"/>
              <a:t>ISOL production</a:t>
            </a:r>
            <a:endParaRPr lang="en-US" sz="3600" b="1" dirty="0" smtClean="0"/>
          </a:p>
        </p:txBody>
      </p:sp>
      <p:sp>
        <p:nvSpPr>
          <p:cNvPr id="15" name="Rectangle 14"/>
          <p:cNvSpPr/>
          <p:nvPr/>
        </p:nvSpPr>
        <p:spPr>
          <a:xfrm>
            <a:off x="6606996" y="2780928"/>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pic>
        <p:nvPicPr>
          <p:cNvPr id="17" name="Picture 16" descr="\\napp2\spes\Task2_EdiliziaServizi\layout\MarcoRigato\2013\prospettoSPES_edifici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61" t="20199" r="7201" b="14806"/>
          <a:stretch/>
        </p:blipFill>
        <p:spPr bwMode="auto">
          <a:xfrm>
            <a:off x="5068207" y="3872849"/>
            <a:ext cx="4208859" cy="241992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380312" y="2492896"/>
            <a:ext cx="144016" cy="1338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Table 2"/>
          <p:cNvGraphicFramePr>
            <a:graphicFrameLocks noGrp="1"/>
          </p:cNvGraphicFramePr>
          <p:nvPr>
            <p:extLst>
              <p:ext uri="{D42A27DB-BD31-4B8C-83A1-F6EECF244321}">
                <p14:modId xmlns:p14="http://schemas.microsoft.com/office/powerpoint/2010/main" val="1768728046"/>
              </p:ext>
            </p:extLst>
          </p:nvPr>
        </p:nvGraphicFramePr>
        <p:xfrm>
          <a:off x="26015" y="4212780"/>
          <a:ext cx="5554097" cy="2589220"/>
        </p:xfrm>
        <a:graphic>
          <a:graphicData uri="http://schemas.openxmlformats.org/drawingml/2006/table">
            <a:tbl>
              <a:tblPr firstRow="1" bandRow="1">
                <a:tableStyleId>{5C22544A-7EE6-4342-B048-85BDC9FD1C3A}</a:tableStyleId>
              </a:tblPr>
              <a:tblGrid>
                <a:gridCol w="280908"/>
                <a:gridCol w="5273189"/>
              </a:tblGrid>
              <a:tr h="196294">
                <a:tc>
                  <a:txBody>
                    <a:bodyPr/>
                    <a:lstStyle/>
                    <a:p>
                      <a:endParaRPr lang="en-US" sz="1400" dirty="0"/>
                    </a:p>
                  </a:txBody>
                  <a:tcPr/>
                </a:tc>
                <a:tc>
                  <a:txBody>
                    <a:bodyPr/>
                    <a:lstStyle/>
                    <a:p>
                      <a:r>
                        <a:rPr lang="en-US" sz="1400" dirty="0" smtClean="0"/>
                        <a:t>SPES sub-systems</a:t>
                      </a:r>
                      <a:endParaRPr lang="en-US" sz="1400" dirty="0"/>
                    </a:p>
                  </a:txBody>
                  <a:tcPr/>
                </a:tc>
              </a:tr>
              <a:tr h="202357">
                <a:tc>
                  <a:txBody>
                    <a:bodyPr/>
                    <a:lstStyle/>
                    <a:p>
                      <a:r>
                        <a:rPr lang="it-IT" sz="1400" dirty="0" smtClean="0">
                          <a:solidFill>
                            <a:schemeClr val="bg2">
                              <a:lumMod val="50000"/>
                            </a:schemeClr>
                          </a:solidFill>
                        </a:rPr>
                        <a:t>1</a:t>
                      </a:r>
                    </a:p>
                  </a:txBody>
                  <a:tcPr/>
                </a:tc>
                <a:tc>
                  <a:txBody>
                    <a:bodyPr/>
                    <a:lstStyle/>
                    <a:p>
                      <a:r>
                        <a:rPr lang="en-US" sz="1400" dirty="0" smtClean="0">
                          <a:solidFill>
                            <a:schemeClr val="bg2">
                              <a:lumMod val="50000"/>
                            </a:schemeClr>
                          </a:solidFill>
                        </a:rPr>
                        <a:t>Building and infrastructures with </a:t>
                      </a:r>
                      <a:r>
                        <a:rPr lang="it-IT" sz="1400" dirty="0" smtClean="0">
                          <a:solidFill>
                            <a:schemeClr val="bg2">
                              <a:lumMod val="50000"/>
                            </a:schemeClr>
                          </a:solidFill>
                        </a:rPr>
                        <a:t>2 ISOL bunkers for radioactive beam and application area for</a:t>
                      </a:r>
                      <a:r>
                        <a:rPr lang="it-IT" sz="1400" baseline="0" dirty="0" smtClean="0">
                          <a:solidFill>
                            <a:schemeClr val="bg2">
                              <a:lumMod val="50000"/>
                            </a:schemeClr>
                          </a:solidFill>
                        </a:rPr>
                        <a:t> radioisotopes and neutrons</a:t>
                      </a:r>
                      <a:endParaRPr lang="en-US" sz="1400" dirty="0">
                        <a:solidFill>
                          <a:schemeClr val="bg2">
                            <a:lumMod val="50000"/>
                          </a:schemeClr>
                        </a:solidFill>
                      </a:endParaRPr>
                    </a:p>
                  </a:txBody>
                  <a:tcPr/>
                </a:tc>
              </a:tr>
              <a:tr h="202357">
                <a:tc>
                  <a:txBody>
                    <a:bodyPr/>
                    <a:lstStyle/>
                    <a:p>
                      <a:r>
                        <a:rPr lang="it-IT" sz="1400" dirty="0" smtClean="0">
                          <a:solidFill>
                            <a:schemeClr val="bg2">
                              <a:lumMod val="50000"/>
                            </a:schemeClr>
                          </a:solidFill>
                        </a:rPr>
                        <a:t>2</a:t>
                      </a:r>
                    </a:p>
                  </a:txBody>
                  <a:tcPr/>
                </a:tc>
                <a:tc>
                  <a:txBody>
                    <a:bodyPr/>
                    <a:lstStyle/>
                    <a:p>
                      <a:r>
                        <a:rPr lang="it-IT" sz="1400" dirty="0" smtClean="0">
                          <a:solidFill>
                            <a:schemeClr val="bg2">
                              <a:lumMod val="50000"/>
                            </a:schemeClr>
                          </a:solidFill>
                        </a:rPr>
                        <a:t>Cyclotron 70</a:t>
                      </a:r>
                      <a:r>
                        <a:rPr lang="it-IT" sz="1400" baseline="0" dirty="0" smtClean="0">
                          <a:solidFill>
                            <a:schemeClr val="bg2">
                              <a:lumMod val="50000"/>
                            </a:schemeClr>
                          </a:solidFill>
                        </a:rPr>
                        <a:t> MeV protons with 2 independent exits</a:t>
                      </a:r>
                      <a:endParaRPr lang="en-US" sz="1400" dirty="0">
                        <a:solidFill>
                          <a:schemeClr val="bg2">
                            <a:lumMod val="50000"/>
                          </a:schemeClr>
                        </a:solidFill>
                      </a:endParaRPr>
                    </a:p>
                  </a:txBody>
                  <a:tcPr/>
                </a:tc>
              </a:tr>
              <a:tr h="333700">
                <a:tc>
                  <a:txBody>
                    <a:bodyPr/>
                    <a:lstStyle/>
                    <a:p>
                      <a:r>
                        <a:rPr lang="it-IT" sz="1400" b="1" dirty="0" smtClean="0"/>
                        <a:t>3</a:t>
                      </a:r>
                      <a:endParaRPr 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smtClean="0"/>
                        <a:t>ISOL UCx target designed for 10</a:t>
                      </a:r>
                      <a:r>
                        <a:rPr lang="it-IT" sz="1400" b="1" baseline="30000" dirty="0" smtClean="0"/>
                        <a:t>13</a:t>
                      </a:r>
                      <a:r>
                        <a:rPr lang="it-IT" sz="1400" b="1" dirty="0" smtClean="0"/>
                        <a:t> f/s</a:t>
                      </a:r>
                      <a:endParaRPr lang="en-US" sz="1400" b="1" dirty="0" smtClean="0"/>
                    </a:p>
                  </a:txBody>
                  <a:tcPr/>
                </a:tc>
              </a:tr>
              <a:tr h="202357">
                <a:tc>
                  <a:txBody>
                    <a:bodyPr/>
                    <a:lstStyle/>
                    <a:p>
                      <a:r>
                        <a:rPr lang="it-IT" sz="1400" dirty="0" smtClean="0">
                          <a:solidFill>
                            <a:schemeClr val="bg2">
                              <a:lumMod val="50000"/>
                            </a:schemeClr>
                          </a:solidFill>
                        </a:rPr>
                        <a:t>4</a:t>
                      </a:r>
                      <a:endParaRPr lang="en-US" sz="1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2">
                              <a:lumMod val="50000"/>
                            </a:schemeClr>
                          </a:solidFill>
                        </a:rPr>
                        <a:t>Beam</a:t>
                      </a:r>
                      <a:r>
                        <a:rPr lang="en-US" sz="1400" baseline="0" dirty="0" smtClean="0">
                          <a:solidFill>
                            <a:schemeClr val="bg2">
                              <a:lumMod val="50000"/>
                            </a:schemeClr>
                          </a:solidFill>
                        </a:rPr>
                        <a:t> transport with </a:t>
                      </a:r>
                      <a:r>
                        <a:rPr lang="it-IT" sz="1400" dirty="0" smtClean="0">
                          <a:solidFill>
                            <a:schemeClr val="bg2">
                              <a:lumMod val="50000"/>
                            </a:schemeClr>
                          </a:solidFill>
                        </a:rPr>
                        <a:t>High Resolution Mass Separation</a:t>
                      </a:r>
                      <a:endParaRPr lang="en-US" sz="1400" dirty="0" smtClean="0">
                        <a:solidFill>
                          <a:schemeClr val="bg2">
                            <a:lumMod val="50000"/>
                          </a:schemeClr>
                        </a:solidFill>
                      </a:endParaRPr>
                    </a:p>
                  </a:txBody>
                  <a:tcPr/>
                </a:tc>
              </a:tr>
              <a:tr h="333700">
                <a:tc>
                  <a:txBody>
                    <a:bodyPr/>
                    <a:lstStyle/>
                    <a:p>
                      <a:r>
                        <a:rPr lang="it-IT" sz="1400" dirty="0" smtClean="0">
                          <a:solidFill>
                            <a:schemeClr val="bg2">
                              <a:lumMod val="50000"/>
                            </a:schemeClr>
                          </a:solidFill>
                        </a:rPr>
                        <a:t>5</a:t>
                      </a:r>
                      <a:endParaRPr lang="en-US" sz="1400" dirty="0">
                        <a:solidFill>
                          <a:schemeClr val="bg2">
                            <a:lumMod val="50000"/>
                          </a:schemeClr>
                        </a:solidFill>
                      </a:endParaRPr>
                    </a:p>
                  </a:txBody>
                  <a:tcPr/>
                </a:tc>
                <a:tc>
                  <a:txBody>
                    <a:bodyPr/>
                    <a:lstStyle/>
                    <a:p>
                      <a:r>
                        <a:rPr lang="it-IT" sz="1400" dirty="0" smtClean="0">
                          <a:solidFill>
                            <a:schemeClr val="bg2">
                              <a:lumMod val="50000"/>
                            </a:schemeClr>
                          </a:solidFill>
                        </a:rPr>
                        <a:t>Reacceleration</a:t>
                      </a:r>
                      <a:r>
                        <a:rPr lang="it-IT" sz="1400" baseline="0" dirty="0" smtClean="0">
                          <a:solidFill>
                            <a:schemeClr val="bg2">
                              <a:lumMod val="50000"/>
                            </a:schemeClr>
                          </a:solidFill>
                        </a:rPr>
                        <a:t> with ALPI </a:t>
                      </a:r>
                      <a:r>
                        <a:rPr lang="it-IT" sz="1400" baseline="0" dirty="0" err="1" smtClean="0">
                          <a:solidFill>
                            <a:schemeClr val="bg2">
                              <a:lumMod val="50000"/>
                            </a:schemeClr>
                          </a:solidFill>
                        </a:rPr>
                        <a:t>superconducting</a:t>
                      </a:r>
                      <a:r>
                        <a:rPr lang="it-IT" sz="1400" baseline="0" dirty="0" smtClean="0">
                          <a:solidFill>
                            <a:schemeClr val="bg2">
                              <a:lumMod val="50000"/>
                            </a:schemeClr>
                          </a:solidFill>
                        </a:rPr>
                        <a:t> linac </a:t>
                      </a:r>
                    </a:p>
                    <a:p>
                      <a:r>
                        <a:rPr lang="it-IT" sz="1400" baseline="0" dirty="0" smtClean="0">
                          <a:solidFill>
                            <a:schemeClr val="bg2">
                              <a:lumMod val="50000"/>
                            </a:schemeClr>
                          </a:solidFill>
                        </a:rPr>
                        <a:t>(10A MeV A=130)</a:t>
                      </a:r>
                      <a:endParaRPr lang="en-US" sz="1400" dirty="0">
                        <a:solidFill>
                          <a:schemeClr val="bg2">
                            <a:lumMod val="50000"/>
                          </a:schemeClr>
                        </a:solidFill>
                      </a:endParaRPr>
                    </a:p>
                  </a:txBody>
                  <a:tcPr/>
                </a:tc>
              </a:tr>
              <a:tr h="202357">
                <a:tc>
                  <a:txBody>
                    <a:bodyPr/>
                    <a:lstStyle/>
                    <a:p>
                      <a:r>
                        <a:rPr lang="it-IT" sz="1400" dirty="0" smtClean="0">
                          <a:solidFill>
                            <a:schemeClr val="bg2">
                              <a:lumMod val="50000"/>
                            </a:schemeClr>
                          </a:solidFill>
                        </a:rPr>
                        <a:t>6</a:t>
                      </a:r>
                      <a:endParaRPr lang="en-US" sz="1400" dirty="0">
                        <a:solidFill>
                          <a:schemeClr val="bg2">
                            <a:lumMod val="50000"/>
                          </a:schemeClr>
                        </a:solidFill>
                      </a:endParaRPr>
                    </a:p>
                  </a:txBody>
                  <a:tcPr/>
                </a:tc>
                <a:tc>
                  <a:txBody>
                    <a:bodyPr/>
                    <a:lstStyle/>
                    <a:p>
                      <a:r>
                        <a:rPr lang="en-US" sz="1400" dirty="0" smtClean="0">
                          <a:solidFill>
                            <a:schemeClr val="bg2">
                              <a:lumMod val="50000"/>
                            </a:schemeClr>
                          </a:solidFill>
                        </a:rPr>
                        <a:t>Radioprotection,</a:t>
                      </a:r>
                      <a:r>
                        <a:rPr lang="en-US" sz="1400" baseline="0" dirty="0" smtClean="0">
                          <a:solidFill>
                            <a:schemeClr val="bg2">
                              <a:lumMod val="50000"/>
                            </a:schemeClr>
                          </a:solidFill>
                        </a:rPr>
                        <a:t> safety &amp; controls</a:t>
                      </a:r>
                      <a:endParaRPr lang="en-US" sz="1400" dirty="0">
                        <a:solidFill>
                          <a:schemeClr val="bg2">
                            <a:lumMod val="50000"/>
                          </a:schemeClr>
                        </a:solidFill>
                      </a:endParaRPr>
                    </a:p>
                  </a:txBody>
                  <a:tcPr/>
                </a:tc>
              </a:tr>
            </a:tbl>
          </a:graphicData>
        </a:graphic>
      </p:graphicFrame>
      <p:sp>
        <p:nvSpPr>
          <p:cNvPr id="5" name="TextBox 4"/>
          <p:cNvSpPr txBox="1"/>
          <p:nvPr/>
        </p:nvSpPr>
        <p:spPr>
          <a:xfrm>
            <a:off x="7373485" y="4437112"/>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smtClean="0">
                <a:solidFill>
                  <a:srgbClr val="FF0000"/>
                </a:solidFill>
              </a:rPr>
              <a:t>1</a:t>
            </a:r>
            <a:endParaRPr lang="en-US" dirty="0">
              <a:solidFill>
                <a:srgbClr val="FF0000"/>
              </a:solidFill>
            </a:endParaRPr>
          </a:p>
        </p:txBody>
      </p:sp>
      <p:grpSp>
        <p:nvGrpSpPr>
          <p:cNvPr id="25" name="Group 11"/>
          <p:cNvGrpSpPr>
            <a:grpSpLocks noChangeAspect="1"/>
          </p:cNvGrpSpPr>
          <p:nvPr/>
        </p:nvGrpSpPr>
        <p:grpSpPr>
          <a:xfrm>
            <a:off x="3769396" y="2420888"/>
            <a:ext cx="3322884" cy="2818481"/>
            <a:chOff x="7434935" y="3079111"/>
            <a:chExt cx="3072901" cy="2423020"/>
          </a:xfrm>
        </p:grpSpPr>
        <p:pic>
          <p:nvPicPr>
            <p:cNvPr id="26" name="Picture 6" descr="C:\Documents and Settings\alberto\Documenti\foto\laboratori\target\H_700+IS_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4935" y="3079111"/>
              <a:ext cx="3072901" cy="230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
            <p:cNvSpPr txBox="1"/>
            <p:nvPr/>
          </p:nvSpPr>
          <p:spPr>
            <a:xfrm>
              <a:off x="7694869" y="4801145"/>
              <a:ext cx="2501651" cy="700986"/>
            </a:xfrm>
            <a:prstGeom prst="rect">
              <a:avLst/>
            </a:prstGeom>
            <a:noFill/>
          </p:spPr>
          <p:txBody>
            <a:bodyPr wrap="square" rtlCol="0">
              <a:spAutoFit/>
            </a:bodyPr>
            <a:lstStyle/>
            <a:p>
              <a:r>
                <a:rPr lang="en-US" sz="1400" dirty="0" smtClean="0">
                  <a:solidFill>
                    <a:schemeClr val="bg1"/>
                  </a:solidFill>
                </a:rPr>
                <a:t>Target under operation at 2000</a:t>
              </a:r>
              <a:r>
                <a:rPr lang="en-US" sz="1400" baseline="30000" dirty="0" smtClean="0">
                  <a:solidFill>
                    <a:schemeClr val="bg1"/>
                  </a:solidFill>
                </a:rPr>
                <a:t>o</a:t>
              </a:r>
              <a:r>
                <a:rPr lang="en-US" sz="1400" dirty="0" smtClean="0">
                  <a:solidFill>
                    <a:schemeClr val="bg1"/>
                  </a:solidFill>
                </a:rPr>
                <a:t>C</a:t>
              </a:r>
              <a:endParaRPr lang="en-US" sz="1400" dirty="0">
                <a:solidFill>
                  <a:schemeClr val="bg1"/>
                </a:solidFill>
              </a:endParaRPr>
            </a:p>
          </p:txBody>
        </p:sp>
      </p:grpSp>
      <p:sp>
        <p:nvSpPr>
          <p:cNvPr id="23" name="TextBox 22"/>
          <p:cNvSpPr txBox="1"/>
          <p:nvPr/>
        </p:nvSpPr>
        <p:spPr>
          <a:xfrm>
            <a:off x="3204194" y="1660158"/>
            <a:ext cx="301686" cy="369332"/>
          </a:xfrm>
          <a:prstGeom prst="rect">
            <a:avLst/>
          </a:prstGeom>
          <a:solidFill>
            <a:srgbClr val="FFFF00"/>
          </a:solidFill>
        </p:spPr>
        <p:txBody>
          <a:bodyPr wrap="none" rtlCol="0">
            <a:spAutoFit/>
          </a:bodyPr>
          <a:lstStyle/>
          <a:p>
            <a:r>
              <a:rPr lang="it-IT" dirty="0" smtClean="0">
                <a:solidFill>
                  <a:srgbClr val="FF0000"/>
                </a:solidFill>
              </a:rPr>
              <a:t>5</a:t>
            </a:r>
            <a:endParaRPr lang="en-US" dirty="0">
              <a:solidFill>
                <a:srgbClr val="FF0000"/>
              </a:solidFill>
            </a:endParaRPr>
          </a:p>
        </p:txBody>
      </p:sp>
      <p:sp>
        <p:nvSpPr>
          <p:cNvPr id="11" name="Rectangle 10"/>
          <p:cNvSpPr/>
          <p:nvPr/>
        </p:nvSpPr>
        <p:spPr>
          <a:xfrm>
            <a:off x="275541" y="923675"/>
            <a:ext cx="5812409" cy="3321443"/>
          </a:xfrm>
          <a:prstGeom prst="rect">
            <a:avLst/>
          </a:prstGeom>
          <a:solidFill>
            <a:schemeClr val="accent2">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TextBox 21"/>
          <p:cNvSpPr txBox="1"/>
          <p:nvPr/>
        </p:nvSpPr>
        <p:spPr>
          <a:xfrm>
            <a:off x="5757587" y="2018067"/>
            <a:ext cx="301686" cy="369332"/>
          </a:xfrm>
          <a:prstGeom prst="rect">
            <a:avLst/>
          </a:prstGeom>
          <a:solidFill>
            <a:srgbClr val="FFFF00"/>
          </a:solidFill>
        </p:spPr>
        <p:txBody>
          <a:bodyPr wrap="none" rtlCol="0">
            <a:spAutoFit/>
          </a:bodyPr>
          <a:lstStyle/>
          <a:p>
            <a:r>
              <a:rPr lang="it-IT" dirty="0" smtClean="0">
                <a:solidFill>
                  <a:srgbClr val="FF0000"/>
                </a:solidFill>
              </a:rPr>
              <a:t>4</a:t>
            </a:r>
            <a:endParaRPr lang="en-US" dirty="0">
              <a:solidFill>
                <a:srgbClr val="FF0000"/>
              </a:solidFill>
            </a:endParaRPr>
          </a:p>
        </p:txBody>
      </p:sp>
      <p:grpSp>
        <p:nvGrpSpPr>
          <p:cNvPr id="20" name="Group 19"/>
          <p:cNvGrpSpPr/>
          <p:nvPr/>
        </p:nvGrpSpPr>
        <p:grpSpPr>
          <a:xfrm>
            <a:off x="236240" y="2584397"/>
            <a:ext cx="2615228" cy="1653539"/>
            <a:chOff x="3298647" y="2624125"/>
            <a:chExt cx="2615228" cy="1653539"/>
          </a:xfrm>
        </p:grpSpPr>
        <p:grpSp>
          <p:nvGrpSpPr>
            <p:cNvPr id="18" name="Group 17"/>
            <p:cNvGrpSpPr/>
            <p:nvPr/>
          </p:nvGrpSpPr>
          <p:grpSpPr>
            <a:xfrm>
              <a:off x="3298647" y="2624125"/>
              <a:ext cx="2615228" cy="1653539"/>
              <a:chOff x="2291738" y="2374649"/>
              <a:chExt cx="2615228" cy="1653539"/>
            </a:xfrm>
            <a:solidFill>
              <a:schemeClr val="bg1"/>
            </a:solidFill>
          </p:grpSpPr>
          <p:sp>
            <p:nvSpPr>
              <p:cNvPr id="16" name="Rectangle 15"/>
              <p:cNvSpPr/>
              <p:nvPr/>
            </p:nvSpPr>
            <p:spPr>
              <a:xfrm>
                <a:off x="2291738" y="2374649"/>
                <a:ext cx="2615228" cy="1653539"/>
              </a:xfrm>
              <a:prstGeom prst="rect">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211" y="2397391"/>
                <a:ext cx="2065169" cy="160407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734011" y="3038759"/>
                <a:ext cx="1172955" cy="276999"/>
              </a:xfrm>
              <a:prstGeom prst="rect">
                <a:avLst/>
              </a:prstGeom>
              <a:grpFill/>
            </p:spPr>
            <p:txBody>
              <a:bodyPr wrap="square" rtlCol="0">
                <a:spAutoFit/>
              </a:bodyPr>
              <a:lstStyle/>
              <a:p>
                <a:r>
                  <a:rPr lang="it-IT" sz="1200" dirty="0" smtClean="0"/>
                  <a:t>Control system </a:t>
                </a:r>
                <a:endParaRPr lang="it-IT" sz="1200" dirty="0"/>
              </a:p>
            </p:txBody>
          </p:sp>
          <p:pic>
            <p:nvPicPr>
              <p:cNvPr id="28" name="Picture 10"/>
              <p:cNvPicPr>
                <a:picLocks noChangeAspect="1" noChangeArrowheads="1"/>
              </p:cNvPicPr>
              <p:nvPr/>
            </p:nvPicPr>
            <p:blipFill>
              <a:blip r:embed="rId6" cstate="print"/>
              <a:srcRect/>
              <a:stretch>
                <a:fillRect/>
              </a:stretch>
            </p:blipFill>
            <p:spPr bwMode="auto">
              <a:xfrm>
                <a:off x="3873528" y="2556440"/>
                <a:ext cx="567013" cy="446050"/>
              </a:xfrm>
              <a:prstGeom prst="rect">
                <a:avLst/>
              </a:prstGeom>
              <a:grpFill/>
              <a:ln w="9525">
                <a:noFill/>
                <a:miter lim="800000"/>
                <a:headEnd/>
                <a:tailEnd/>
              </a:ln>
            </p:spPr>
          </p:pic>
        </p:grpSp>
        <p:sp>
          <p:nvSpPr>
            <p:cNvPr id="24" name="TextBox 23"/>
            <p:cNvSpPr txBox="1"/>
            <p:nvPr/>
          </p:nvSpPr>
          <p:spPr>
            <a:xfrm>
              <a:off x="5381210" y="3560624"/>
              <a:ext cx="301686" cy="369332"/>
            </a:xfrm>
            <a:prstGeom prst="rect">
              <a:avLst/>
            </a:prstGeom>
            <a:solidFill>
              <a:srgbClr val="FFFF00"/>
            </a:solidFill>
          </p:spPr>
          <p:txBody>
            <a:bodyPr wrap="none" rtlCol="0">
              <a:spAutoFit/>
            </a:bodyPr>
            <a:lstStyle/>
            <a:p>
              <a:r>
                <a:rPr lang="it-IT" dirty="0" smtClean="0">
                  <a:solidFill>
                    <a:srgbClr val="FF0000"/>
                  </a:solidFill>
                </a:rPr>
                <a:t>6</a:t>
              </a:r>
              <a:endParaRPr lang="en-US" dirty="0">
                <a:solidFill>
                  <a:srgbClr val="FF0000"/>
                </a:solidFill>
              </a:endParaRPr>
            </a:p>
          </p:txBody>
        </p:sp>
      </p:grpSp>
      <p:sp>
        <p:nvSpPr>
          <p:cNvPr id="31" name="TextBox 4"/>
          <p:cNvSpPr txBox="1"/>
          <p:nvPr/>
        </p:nvSpPr>
        <p:spPr>
          <a:xfrm>
            <a:off x="7380312" y="2708920"/>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solidFill>
                  <a:srgbClr val="FF0000"/>
                </a:solidFill>
              </a:rPr>
              <a:t>2</a:t>
            </a:r>
            <a:endParaRPr lang="en-US" dirty="0">
              <a:solidFill>
                <a:srgbClr val="FF0000"/>
              </a:solidFill>
            </a:endParaRPr>
          </a:p>
        </p:txBody>
      </p:sp>
      <p:sp>
        <p:nvSpPr>
          <p:cNvPr id="30" name="TextBox 20"/>
          <p:cNvSpPr txBox="1"/>
          <p:nvPr/>
        </p:nvSpPr>
        <p:spPr>
          <a:xfrm>
            <a:off x="5417429" y="2788006"/>
            <a:ext cx="34015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sz="2400" b="1" dirty="0">
                <a:solidFill>
                  <a:schemeClr val="bg1"/>
                </a:solidFill>
              </a:rPr>
              <a:t>3</a:t>
            </a:r>
            <a:endParaRPr lang="en-US" sz="2400" b="1" dirty="0">
              <a:solidFill>
                <a:schemeClr val="bg1"/>
              </a:solidFill>
            </a:endParaRPr>
          </a:p>
        </p:txBody>
      </p:sp>
    </p:spTree>
    <p:extLst>
      <p:ext uri="{BB962C8B-B14F-4D97-AF65-F5344CB8AC3E}">
        <p14:creationId xmlns:p14="http://schemas.microsoft.com/office/powerpoint/2010/main" val="1281839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4294967295"/>
          </p:nvPr>
        </p:nvSpPr>
        <p:spPr>
          <a:xfrm>
            <a:off x="3427413" y="6492875"/>
            <a:ext cx="5716587" cy="365125"/>
          </a:xfrm>
        </p:spPr>
        <p:txBody>
          <a:bodyPr/>
          <a:lstStyle/>
          <a:p>
            <a:r>
              <a:rPr lang="en-US" smtClean="0"/>
              <a:t>F. Gramegna - 46th Zakopane Conference on Nuclear Physics 31/8- 7/9 2014</a:t>
            </a:r>
            <a:endParaRPr lang="en-US" dirty="0"/>
          </a:p>
        </p:txBody>
      </p:sp>
      <p:sp>
        <p:nvSpPr>
          <p:cNvPr id="5" name="Segnaposto numero diapositiva 4"/>
          <p:cNvSpPr>
            <a:spLocks noGrp="1"/>
          </p:cNvSpPr>
          <p:nvPr>
            <p:ph type="sldNum" sz="quarter" idx="4294967295"/>
          </p:nvPr>
        </p:nvSpPr>
        <p:spPr>
          <a:xfrm>
            <a:off x="7010400" y="6356350"/>
            <a:ext cx="2133600" cy="365125"/>
          </a:xfrm>
        </p:spPr>
        <p:txBody>
          <a:bodyPr/>
          <a:lstStyle/>
          <a:p>
            <a:fld id="{D57F1E4F-1CFF-5643-939E-217C01CDF565}" type="slidenum">
              <a:rPr lang="en-US" smtClean="0"/>
              <a:pPr/>
              <a:t>14</a:t>
            </a:fld>
            <a:endParaRPr lang="en-US" dirty="0"/>
          </a:p>
        </p:txBody>
      </p:sp>
      <p:sp>
        <p:nvSpPr>
          <p:cNvPr id="8" name="Rettangolo 7"/>
          <p:cNvSpPr/>
          <p:nvPr/>
        </p:nvSpPr>
        <p:spPr>
          <a:xfrm>
            <a:off x="1779296" y="235847"/>
            <a:ext cx="5522698" cy="5519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400" b="1" dirty="0">
                <a:solidFill>
                  <a:schemeClr val="bg2">
                    <a:lumMod val="25000"/>
                  </a:schemeClr>
                </a:solidFill>
              </a:rPr>
              <a:t>  </a:t>
            </a:r>
            <a:r>
              <a:rPr lang="it-IT" sz="2400" b="1" dirty="0">
                <a:solidFill>
                  <a:schemeClr val="tx1">
                    <a:lumMod val="75000"/>
                    <a:lumOff val="25000"/>
                  </a:schemeClr>
                </a:solidFill>
              </a:rPr>
              <a:t>Technical </a:t>
            </a:r>
            <a:r>
              <a:rPr lang="it-IT" sz="2400" b="1" dirty="0" err="1" smtClean="0">
                <a:solidFill>
                  <a:schemeClr val="tx1">
                    <a:lumMod val="75000"/>
                    <a:lumOff val="25000"/>
                  </a:schemeClr>
                </a:solidFill>
              </a:rPr>
              <a:t>highlights</a:t>
            </a:r>
            <a:r>
              <a:rPr lang="it-IT" sz="2400" b="1" dirty="0" smtClean="0">
                <a:solidFill>
                  <a:schemeClr val="tx1">
                    <a:lumMod val="75000"/>
                    <a:lumOff val="25000"/>
                  </a:schemeClr>
                </a:solidFill>
              </a:rPr>
              <a:t>: </a:t>
            </a:r>
            <a:r>
              <a:rPr lang="it-IT" sz="1600" b="1" dirty="0" smtClean="0">
                <a:solidFill>
                  <a:schemeClr val="tx1">
                    <a:lumMod val="75000"/>
                    <a:lumOff val="25000"/>
                  </a:schemeClr>
                </a:solidFill>
              </a:rPr>
              <a:t>the production target </a:t>
            </a:r>
            <a:endParaRPr lang="en-US" sz="1600" b="1" dirty="0">
              <a:solidFill>
                <a:schemeClr val="tx1">
                  <a:lumMod val="75000"/>
                  <a:lumOff val="25000"/>
                </a:schemeClr>
              </a:solidFill>
            </a:endParaRPr>
          </a:p>
          <a:p>
            <a:pPr>
              <a:lnSpc>
                <a:spcPct val="90000"/>
              </a:lnSpc>
            </a:pPr>
            <a:endParaRPr lang="en-TT" sz="1600" b="1" dirty="0">
              <a:solidFill>
                <a:schemeClr val="tx1"/>
              </a:solidFill>
            </a:endParaRPr>
          </a:p>
        </p:txBody>
      </p:sp>
      <p:sp>
        <p:nvSpPr>
          <p:cNvPr id="19" name="TextBox 2"/>
          <p:cNvSpPr txBox="1">
            <a:spLocks noChangeArrowheads="1"/>
          </p:cNvSpPr>
          <p:nvPr/>
        </p:nvSpPr>
        <p:spPr bwMode="auto">
          <a:xfrm>
            <a:off x="1470743" y="850635"/>
            <a:ext cx="5400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it-IT" dirty="0" smtClean="0">
                <a:latin typeface="+mj-lt"/>
              </a:rPr>
              <a:t>SPES </a:t>
            </a:r>
            <a:r>
              <a:rPr lang="it-IT" dirty="0">
                <a:latin typeface="+mj-lt"/>
              </a:rPr>
              <a:t>DIRECT TARGET CONCEPT to operate with </a:t>
            </a:r>
            <a:r>
              <a:rPr lang="it-IT" b="1" dirty="0" smtClean="0">
                <a:latin typeface="+mj-lt"/>
              </a:rPr>
              <a:t>8 kW</a:t>
            </a:r>
            <a:r>
              <a:rPr lang="it-IT" dirty="0" smtClean="0">
                <a:latin typeface="+mj-lt"/>
              </a:rPr>
              <a:t> </a:t>
            </a:r>
            <a:r>
              <a:rPr lang="it-IT" dirty="0">
                <a:latin typeface="+mj-lt"/>
              </a:rPr>
              <a:t>proton beam </a:t>
            </a:r>
          </a:p>
        </p:txBody>
      </p:sp>
      <p:grpSp>
        <p:nvGrpSpPr>
          <p:cNvPr id="20" name="Group 11"/>
          <p:cNvGrpSpPr/>
          <p:nvPr/>
        </p:nvGrpSpPr>
        <p:grpSpPr>
          <a:xfrm>
            <a:off x="5563824" y="4212816"/>
            <a:ext cx="3111168" cy="2304219"/>
            <a:chOff x="5563824" y="3212206"/>
            <a:chExt cx="3111168" cy="2304219"/>
          </a:xfrm>
        </p:grpSpPr>
        <p:pic>
          <p:nvPicPr>
            <p:cNvPr id="21" name="Picture 6" descr="C:\Documents and Settings\alberto\Documenti\foto\laboratori\target\H_700+IS_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824" y="3212206"/>
              <a:ext cx="3072900" cy="230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3"/>
            <p:cNvSpPr txBox="1"/>
            <p:nvPr/>
          </p:nvSpPr>
          <p:spPr>
            <a:xfrm>
              <a:off x="7301994" y="4777761"/>
              <a:ext cx="1372998" cy="738664"/>
            </a:xfrm>
            <a:prstGeom prst="rect">
              <a:avLst/>
            </a:prstGeom>
            <a:noFill/>
          </p:spPr>
          <p:txBody>
            <a:bodyPr wrap="square" rtlCol="0">
              <a:spAutoFit/>
            </a:bodyPr>
            <a:lstStyle/>
            <a:p>
              <a:pPr algn="just"/>
              <a:r>
                <a:rPr lang="en-US" sz="1400" dirty="0" smtClean="0">
                  <a:solidFill>
                    <a:schemeClr val="bg1"/>
                  </a:solidFill>
                </a:rPr>
                <a:t>Target under operation at 2000</a:t>
              </a:r>
              <a:r>
                <a:rPr lang="en-US" sz="1400" baseline="30000" dirty="0" smtClean="0">
                  <a:solidFill>
                    <a:schemeClr val="bg1"/>
                  </a:solidFill>
                </a:rPr>
                <a:t>o</a:t>
              </a:r>
              <a:r>
                <a:rPr lang="en-US" sz="1400" dirty="0" smtClean="0">
                  <a:solidFill>
                    <a:schemeClr val="bg1"/>
                  </a:solidFill>
                </a:rPr>
                <a:t>C</a:t>
              </a:r>
              <a:endParaRPr lang="en-US" sz="1400" dirty="0">
                <a:solidFill>
                  <a:schemeClr val="bg1"/>
                </a:solidFill>
              </a:endParaRPr>
            </a:p>
          </p:txBody>
        </p:sp>
      </p:grpSp>
      <p:sp>
        <p:nvSpPr>
          <p:cNvPr id="23" name="Rectangle 6"/>
          <p:cNvSpPr/>
          <p:nvPr/>
        </p:nvSpPr>
        <p:spPr>
          <a:xfrm>
            <a:off x="1148630" y="1494945"/>
            <a:ext cx="4109170" cy="2031325"/>
          </a:xfrm>
          <a:prstGeom prst="rect">
            <a:avLst/>
          </a:prstGeom>
        </p:spPr>
        <p:txBody>
          <a:bodyPr wrap="square">
            <a:spAutoFit/>
          </a:bodyPr>
          <a:lstStyle/>
          <a:p>
            <a:pPr marL="342900" indent="-342900">
              <a:buFont typeface="Arial" panose="020B0604020202020204" pitchFamily="34" charset="0"/>
              <a:buChar char="•"/>
            </a:pPr>
            <a:r>
              <a:rPr lang="en-US" sz="1400" dirty="0"/>
              <a:t>Direct Target </a:t>
            </a:r>
            <a:r>
              <a:rPr lang="en-US" sz="1400" dirty="0" smtClean="0"/>
              <a:t>carefully designed  to </a:t>
            </a:r>
            <a:r>
              <a:rPr lang="en-US" sz="1400" dirty="0"/>
              <a:t>reach </a:t>
            </a:r>
            <a:r>
              <a:rPr lang="en-US" sz="1400" b="1" dirty="0"/>
              <a:t>10</a:t>
            </a:r>
            <a:r>
              <a:rPr lang="en-US" sz="1400" b="1" baseline="30000" dirty="0"/>
              <a:t>13</a:t>
            </a:r>
            <a:r>
              <a:rPr lang="en-US" sz="1400" b="1" dirty="0"/>
              <a:t> fissions/s </a:t>
            </a:r>
            <a:r>
              <a:rPr lang="en-US" sz="1400" dirty="0"/>
              <a:t>with </a:t>
            </a:r>
            <a:r>
              <a:rPr lang="en-US" sz="1400" b="1" dirty="0" smtClean="0"/>
              <a:t>8 kW </a:t>
            </a:r>
            <a:r>
              <a:rPr lang="en-US" sz="1400" dirty="0"/>
              <a:t>proton </a:t>
            </a:r>
            <a:r>
              <a:rPr lang="en-US" sz="1400" dirty="0" smtClean="0"/>
              <a:t>beam</a:t>
            </a:r>
            <a:r>
              <a:rPr lang="en-US" sz="1400" dirty="0"/>
              <a:t> </a:t>
            </a:r>
            <a:r>
              <a:rPr lang="en-US" sz="1400" dirty="0" smtClean="0"/>
              <a:t>(thermo-mechanical considerations);</a:t>
            </a:r>
          </a:p>
          <a:p>
            <a:pPr marL="342900" indent="-342900">
              <a:buFont typeface="Arial" panose="020B0604020202020204" pitchFamily="34" charset="0"/>
              <a:buChar char="•"/>
            </a:pPr>
            <a:r>
              <a:rPr lang="en-GB" sz="1400" b="1" dirty="0"/>
              <a:t>In beam test </a:t>
            </a:r>
            <a:r>
              <a:rPr lang="en-GB" sz="1400" dirty="0"/>
              <a:t>performed at </a:t>
            </a:r>
            <a:r>
              <a:rPr lang="en-GB" sz="1400" b="1" dirty="0" err="1"/>
              <a:t>iThemba</a:t>
            </a:r>
            <a:r>
              <a:rPr lang="en-GB" sz="1400" b="1" dirty="0"/>
              <a:t> </a:t>
            </a:r>
            <a:r>
              <a:rPr lang="it-IT" sz="1400" b="1" dirty="0"/>
              <a:t>lab </a:t>
            </a:r>
            <a:r>
              <a:rPr lang="it-IT" sz="1400" b="1" dirty="0" smtClean="0"/>
              <a:t>(South Africa) </a:t>
            </a:r>
            <a:r>
              <a:rPr lang="it-IT" sz="1400" dirty="0" smtClean="0"/>
              <a:t>on </a:t>
            </a:r>
            <a:r>
              <a:rPr lang="it-IT" sz="1400" dirty="0" err="1"/>
              <a:t>May</a:t>
            </a:r>
            <a:r>
              <a:rPr lang="it-IT" sz="1400" dirty="0"/>
              <a:t> </a:t>
            </a:r>
            <a:r>
              <a:rPr lang="it-IT" sz="1400" dirty="0" smtClean="0"/>
              <a:t>2014;</a:t>
            </a:r>
            <a:endParaRPr lang="it-IT" sz="1400" dirty="0"/>
          </a:p>
          <a:p>
            <a:pPr marL="342900" indent="-342900">
              <a:buFont typeface="Arial" panose="020B0604020202020204" pitchFamily="34" charset="0"/>
              <a:buChar char="•"/>
            </a:pPr>
            <a:r>
              <a:rPr lang="it-IT" sz="1400" dirty="0" smtClean="0"/>
              <a:t>Prototype under </a:t>
            </a:r>
            <a:r>
              <a:rPr lang="it-IT" sz="1400" dirty="0" err="1" smtClean="0"/>
              <a:t>operation</a:t>
            </a:r>
            <a:r>
              <a:rPr lang="it-IT" sz="1400" dirty="0" smtClean="0"/>
              <a:t>.</a:t>
            </a:r>
            <a:endParaRPr lang="it-IT" sz="1400" dirty="0"/>
          </a:p>
          <a:p>
            <a:pPr marL="342900" indent="-342900">
              <a:buFont typeface="Arial" panose="020B0604020202020204" pitchFamily="34" charset="0"/>
              <a:buChar char="•"/>
            </a:pPr>
            <a:r>
              <a:rPr lang="it-IT" sz="1400" dirty="0" smtClean="0"/>
              <a:t>Fully developed </a:t>
            </a:r>
            <a:r>
              <a:rPr lang="it-IT" sz="1400" b="1" dirty="0" smtClean="0"/>
              <a:t>front-end</a:t>
            </a:r>
            <a:r>
              <a:rPr lang="it-IT" sz="1400" dirty="0" smtClean="0"/>
              <a:t> following ISOLDE design;</a:t>
            </a:r>
          </a:p>
        </p:txBody>
      </p:sp>
      <p:grpSp>
        <p:nvGrpSpPr>
          <p:cNvPr id="24" name="Group 10"/>
          <p:cNvGrpSpPr/>
          <p:nvPr/>
        </p:nvGrpSpPr>
        <p:grpSpPr>
          <a:xfrm>
            <a:off x="5325533" y="2254014"/>
            <a:ext cx="3806496" cy="1770132"/>
            <a:chOff x="5076056" y="1655685"/>
            <a:chExt cx="4067944" cy="1603258"/>
          </a:xfrm>
        </p:grpSpPr>
        <p:pic>
          <p:nvPicPr>
            <p:cNvPr id="25" name="Picture 5" descr="FIG_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655685"/>
              <a:ext cx="4067944" cy="160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sellaDiTesto 25"/>
            <p:cNvSpPr txBox="1"/>
            <p:nvPr/>
          </p:nvSpPr>
          <p:spPr>
            <a:xfrm>
              <a:off x="5076056" y="1826569"/>
              <a:ext cx="2948115" cy="338554"/>
            </a:xfrm>
            <a:prstGeom prst="rect">
              <a:avLst/>
            </a:prstGeom>
            <a:noFill/>
          </p:spPr>
          <p:txBody>
            <a:bodyPr wrap="none" rtlCol="0">
              <a:spAutoFit/>
            </a:bodyPr>
            <a:lstStyle/>
            <a:p>
              <a:r>
                <a:rPr lang="it-IT" sz="1600" dirty="0" err="1" smtClean="0">
                  <a:solidFill>
                    <a:srgbClr val="FFFF00"/>
                  </a:solidFill>
                </a:rPr>
                <a:t>UCx</a:t>
              </a:r>
              <a:r>
                <a:rPr lang="it-IT" sz="1600" dirty="0" smtClean="0">
                  <a:solidFill>
                    <a:srgbClr val="FFFF00"/>
                  </a:solidFill>
                </a:rPr>
                <a:t> target </a:t>
              </a:r>
              <a:r>
                <a:rPr lang="it-IT" sz="1600" dirty="0" err="1" smtClean="0">
                  <a:solidFill>
                    <a:srgbClr val="FFFF00"/>
                  </a:solidFill>
                </a:rPr>
                <a:t>completely</a:t>
              </a:r>
              <a:r>
                <a:rPr lang="it-IT" sz="1600" dirty="0" smtClean="0">
                  <a:solidFill>
                    <a:srgbClr val="FFFF00"/>
                  </a:solidFill>
                </a:rPr>
                <a:t> </a:t>
              </a:r>
              <a:r>
                <a:rPr lang="it-IT" sz="1600" dirty="0" err="1" smtClean="0">
                  <a:solidFill>
                    <a:srgbClr val="FFFF00"/>
                  </a:solidFill>
                </a:rPr>
                <a:t>developed</a:t>
              </a:r>
              <a:endParaRPr lang="en-US" sz="1600" dirty="0">
                <a:solidFill>
                  <a:srgbClr val="FFFF00"/>
                </a:solidFill>
              </a:endParaRPr>
            </a:p>
          </p:txBody>
        </p:sp>
      </p:grpSp>
      <p:sp>
        <p:nvSpPr>
          <p:cNvPr id="27" name="Rectangle 1"/>
          <p:cNvSpPr/>
          <p:nvPr/>
        </p:nvSpPr>
        <p:spPr>
          <a:xfrm>
            <a:off x="6497033" y="1358000"/>
            <a:ext cx="2398413" cy="338554"/>
          </a:xfrm>
          <a:prstGeom prst="rect">
            <a:avLst/>
          </a:prstGeom>
        </p:spPr>
        <p:txBody>
          <a:bodyPr wrap="none">
            <a:spAutoFit/>
          </a:bodyPr>
          <a:lstStyle/>
          <a:p>
            <a:r>
              <a:rPr lang="en-US" sz="1600" dirty="0">
                <a:solidFill>
                  <a:srgbClr val="0033CC"/>
                </a:solidFill>
              </a:rPr>
              <a:t>(A</a:t>
            </a:r>
            <a:r>
              <a:rPr lang="en-US" sz="1600" dirty="0" smtClean="0">
                <a:solidFill>
                  <a:srgbClr val="0033CC"/>
                </a:solidFill>
              </a:rPr>
              <a:t>. </a:t>
            </a:r>
            <a:r>
              <a:rPr lang="en-US" sz="1600" dirty="0" err="1" smtClean="0">
                <a:solidFill>
                  <a:srgbClr val="0033CC"/>
                </a:solidFill>
              </a:rPr>
              <a:t>Andrighetto</a:t>
            </a:r>
            <a:r>
              <a:rPr lang="en-US" sz="1600" dirty="0">
                <a:solidFill>
                  <a:srgbClr val="0033CC"/>
                </a:solidFill>
              </a:rPr>
              <a:t> </a:t>
            </a:r>
            <a:r>
              <a:rPr lang="en-US" sz="1600" dirty="0" smtClean="0">
                <a:solidFill>
                  <a:srgbClr val="0033CC"/>
                </a:solidFill>
              </a:rPr>
              <a:t>et al.) </a:t>
            </a:r>
            <a:endParaRPr lang="en-US" sz="1600" dirty="0">
              <a:solidFill>
                <a:srgbClr val="0033CC"/>
              </a:solidFill>
            </a:endParaRPr>
          </a:p>
        </p:txBody>
      </p:sp>
      <p:pic>
        <p:nvPicPr>
          <p:cNvPr id="17" name="Picture 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4000" contrast="15000"/>
                    </a14:imgEffect>
                  </a14:imgLayer>
                </a14:imgProps>
              </a:ext>
              <a:ext uri="{28A0092B-C50C-407E-A947-70E740481C1C}">
                <a14:useLocalDpi xmlns:a14="http://schemas.microsoft.com/office/drawing/2010/main"/>
              </a:ext>
            </a:extLst>
          </a:blip>
          <a:stretch>
            <a:fillRect/>
          </a:stretch>
        </p:blipFill>
        <p:spPr>
          <a:xfrm>
            <a:off x="1148630" y="3526270"/>
            <a:ext cx="4109170" cy="2990765"/>
          </a:xfrm>
          <a:prstGeom prst="rect">
            <a:avLst/>
          </a:prstGeom>
          <a:ln>
            <a:solidFill>
              <a:schemeClr val="accent1"/>
            </a:solidFill>
          </a:ln>
        </p:spPr>
      </p:pic>
    </p:spTree>
    <p:extLst>
      <p:ext uri="{BB962C8B-B14F-4D97-AF65-F5344CB8AC3E}">
        <p14:creationId xmlns:p14="http://schemas.microsoft.com/office/powerpoint/2010/main" val="36106974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1779296" y="111679"/>
            <a:ext cx="5522698" cy="551936"/>
          </a:xfrm>
          <a:prstGeom prst="rect">
            <a:avLst/>
          </a:prstGeom>
          <a:solidFill>
            <a:schemeClr val="bg2">
              <a:lumMod val="60000"/>
              <a:lumOff val="4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it-IT" sz="2000" dirty="0">
                <a:solidFill>
                  <a:schemeClr val="bg2">
                    <a:lumMod val="25000"/>
                  </a:schemeClr>
                </a:solidFill>
              </a:rPr>
              <a:t>  T</a:t>
            </a:r>
            <a:r>
              <a:rPr lang="it-IT" sz="2000" dirty="0" smtClean="0">
                <a:solidFill>
                  <a:schemeClr val="bg2">
                    <a:lumMod val="25000"/>
                  </a:schemeClr>
                </a:solidFill>
              </a:rPr>
              <a:t>arget </a:t>
            </a:r>
            <a:r>
              <a:rPr lang="en-US" sz="2000" dirty="0" smtClean="0">
                <a:solidFill>
                  <a:schemeClr val="tx1">
                    <a:lumMod val="75000"/>
                    <a:lumOff val="25000"/>
                  </a:schemeClr>
                </a:solidFill>
              </a:rPr>
              <a:t>Power test  @ iThemba Labs</a:t>
            </a:r>
            <a:endParaRPr lang="en-US" sz="2000" dirty="0">
              <a:solidFill>
                <a:schemeClr val="tx1">
                  <a:lumMod val="75000"/>
                  <a:lumOff val="25000"/>
                </a:schemeClr>
              </a:solidFill>
            </a:endParaRPr>
          </a:p>
          <a:p>
            <a:pPr>
              <a:lnSpc>
                <a:spcPct val="90000"/>
              </a:lnSpc>
            </a:pPr>
            <a:endParaRPr lang="en-TT" sz="1400" dirty="0">
              <a:solidFill>
                <a:schemeClr val="tx1"/>
              </a:solidFill>
            </a:endParaRPr>
          </a:p>
        </p:txBody>
      </p:sp>
      <p:sp>
        <p:nvSpPr>
          <p:cNvPr id="10" name="Rectangle 6"/>
          <p:cNvSpPr/>
          <p:nvPr/>
        </p:nvSpPr>
        <p:spPr>
          <a:xfrm>
            <a:off x="107504" y="1106396"/>
            <a:ext cx="3058253" cy="3262432"/>
          </a:xfrm>
          <a:prstGeom prst="rect">
            <a:avLst/>
          </a:prstGeom>
        </p:spPr>
        <p:txBody>
          <a:bodyPr wrap="square">
            <a:spAutoFit/>
          </a:bodyPr>
          <a:lstStyle/>
          <a:p>
            <a:r>
              <a:rPr lang="it-IT" sz="2000" dirty="0" smtClean="0"/>
              <a:t>SPES target </a:t>
            </a:r>
            <a:r>
              <a:rPr lang="it-IT" sz="2000" b="1" dirty="0" smtClean="0"/>
              <a:t>in-beam power test</a:t>
            </a:r>
            <a:r>
              <a:rPr lang="it-IT" sz="2000" dirty="0" smtClean="0"/>
              <a:t> (SiC target, operating temperature 1450</a:t>
            </a:r>
            <a:r>
              <a:rPr lang="it-IT" sz="2000" baseline="30000" dirty="0" smtClean="0"/>
              <a:t>o</a:t>
            </a:r>
            <a:r>
              <a:rPr lang="it-IT" sz="2000" dirty="0" smtClean="0"/>
              <a:t>C)</a:t>
            </a:r>
          </a:p>
          <a:p>
            <a:r>
              <a:rPr lang="it-IT" sz="2000" dirty="0" smtClean="0"/>
              <a:t> </a:t>
            </a:r>
          </a:p>
          <a:p>
            <a:r>
              <a:rPr lang="it-IT" dirty="0" err="1" smtClean="0"/>
              <a:t>Heater</a:t>
            </a:r>
            <a:r>
              <a:rPr lang="it-IT" dirty="0" smtClean="0"/>
              <a:t> </a:t>
            </a:r>
            <a:r>
              <a:rPr lang="it-IT" dirty="0" err="1" smtClean="0"/>
              <a:t>power</a:t>
            </a:r>
            <a:r>
              <a:rPr lang="it-IT" dirty="0" smtClean="0"/>
              <a:t> </a:t>
            </a:r>
            <a:r>
              <a:rPr lang="it-IT" dirty="0" err="1" smtClean="0"/>
              <a:t>compensated</a:t>
            </a:r>
            <a:r>
              <a:rPr lang="it-IT" dirty="0" smtClean="0"/>
              <a:t> by proton beam.</a:t>
            </a:r>
          </a:p>
          <a:p>
            <a:pPr marL="342900" indent="-342900">
              <a:buFont typeface="Arial" panose="020B0604020202020204" pitchFamily="34" charset="0"/>
              <a:buChar char="•"/>
            </a:pPr>
            <a:r>
              <a:rPr lang="it-IT" dirty="0" smtClean="0"/>
              <a:t>Up to </a:t>
            </a:r>
            <a:r>
              <a:rPr lang="it-IT" b="1" dirty="0" smtClean="0"/>
              <a:t>4 kW proton </a:t>
            </a:r>
            <a:r>
              <a:rPr lang="it-IT" dirty="0" smtClean="0"/>
              <a:t>beam in target.</a:t>
            </a:r>
          </a:p>
          <a:p>
            <a:pPr marL="342900" indent="-342900">
              <a:buFont typeface="Arial" panose="020B0604020202020204" pitchFamily="34" charset="0"/>
              <a:buChar char="•"/>
            </a:pPr>
            <a:r>
              <a:rPr lang="it-IT" b="1" dirty="0" smtClean="0"/>
              <a:t>Stable temperatures</a:t>
            </a:r>
          </a:p>
          <a:p>
            <a:pPr marL="342900" indent="-342900">
              <a:buFont typeface="Arial" panose="020B0604020202020204" pitchFamily="34" charset="0"/>
              <a:buChar char="•"/>
            </a:pPr>
            <a:r>
              <a:rPr lang="it-IT" b="1" dirty="0" smtClean="0"/>
              <a:t>Stable vacuum </a:t>
            </a:r>
          </a:p>
          <a:p>
            <a:r>
              <a:rPr lang="it-IT" b="1" dirty="0"/>
              <a:t>	</a:t>
            </a:r>
            <a:r>
              <a:rPr lang="it-IT" dirty="0" smtClean="0"/>
              <a:t>(3 10</a:t>
            </a:r>
            <a:r>
              <a:rPr lang="it-IT" baseline="30000" dirty="0" smtClean="0"/>
              <a:t>-5</a:t>
            </a:r>
            <a:r>
              <a:rPr lang="it-IT" dirty="0" smtClean="0"/>
              <a:t> mbar)</a:t>
            </a:r>
          </a:p>
        </p:txBody>
      </p:sp>
      <p:pic>
        <p:nvPicPr>
          <p:cNvPr id="11" name="Immagin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65757" y="1946132"/>
            <a:ext cx="2002887" cy="2434882"/>
          </a:xfrm>
          <a:prstGeom prst="rect">
            <a:avLst/>
          </a:prstGeom>
        </p:spPr>
      </p:pic>
      <p:cxnSp>
        <p:nvCxnSpPr>
          <p:cNvPr id="12" name="Connettore 2 11"/>
          <p:cNvCxnSpPr>
            <a:endCxn id="19" idx="1"/>
          </p:cNvCxnSpPr>
          <p:nvPr/>
        </p:nvCxnSpPr>
        <p:spPr>
          <a:xfrm flipH="1" flipV="1">
            <a:off x="4115468" y="3381952"/>
            <a:ext cx="1292513" cy="4166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17" idx="3"/>
          </p:cNvCxnSpPr>
          <p:nvPr/>
        </p:nvCxnSpPr>
        <p:spPr>
          <a:xfrm>
            <a:off x="4115468" y="1611876"/>
            <a:ext cx="180041" cy="79448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98" y="4941168"/>
            <a:ext cx="4693713" cy="1565670"/>
          </a:xfrm>
          <a:prstGeom prst="rect">
            <a:avLst/>
          </a:prstGeom>
        </p:spPr>
      </p:pic>
      <p:pic>
        <p:nvPicPr>
          <p:cNvPr id="15" name="Picture 2" descr="G:\transfer\test_ithemb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497" y="1682920"/>
            <a:ext cx="3085354" cy="45967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
          <p:cNvSpPr txBox="1"/>
          <p:nvPr/>
        </p:nvSpPr>
        <p:spPr>
          <a:xfrm>
            <a:off x="4414398" y="1142897"/>
            <a:ext cx="1329210" cy="523220"/>
          </a:xfrm>
          <a:prstGeom prst="rect">
            <a:avLst/>
          </a:prstGeom>
          <a:noFill/>
        </p:spPr>
        <p:txBody>
          <a:bodyPr wrap="none" rtlCol="0">
            <a:spAutoFit/>
          </a:bodyPr>
          <a:lstStyle/>
          <a:p>
            <a:r>
              <a:rPr lang="it-IT" sz="1400" b="1" dirty="0" smtClean="0">
                <a:solidFill>
                  <a:srgbClr val="0033CC"/>
                </a:solidFill>
              </a:rPr>
              <a:t>Proton beam</a:t>
            </a:r>
          </a:p>
          <a:p>
            <a:r>
              <a:rPr lang="it-IT" sz="1400" b="1" dirty="0" smtClean="0">
                <a:solidFill>
                  <a:srgbClr val="0033CC"/>
                </a:solidFill>
              </a:rPr>
              <a:t>66MeV 60 </a:t>
            </a:r>
            <a:r>
              <a:rPr lang="it-IT" sz="1400" b="1" dirty="0" smtClean="0">
                <a:solidFill>
                  <a:srgbClr val="0033CC"/>
                </a:solidFill>
                <a:latin typeface="Symbol" panose="05050102010706020507" pitchFamily="18" charset="2"/>
              </a:rPr>
              <a:t>m</a:t>
            </a:r>
            <a:r>
              <a:rPr lang="it-IT" sz="1400" b="1" dirty="0" smtClean="0">
                <a:solidFill>
                  <a:srgbClr val="0033CC"/>
                </a:solidFill>
              </a:rPr>
              <a:t>A</a:t>
            </a:r>
            <a:endParaRPr lang="en-US" sz="1400" b="1" dirty="0">
              <a:solidFill>
                <a:srgbClr val="0033CC"/>
              </a:solidFill>
            </a:endParaRPr>
          </a:p>
        </p:txBody>
      </p:sp>
      <p:sp>
        <p:nvSpPr>
          <p:cNvPr id="17" name="TextBox 4"/>
          <p:cNvSpPr txBox="1"/>
          <p:nvPr/>
        </p:nvSpPr>
        <p:spPr>
          <a:xfrm>
            <a:off x="3535373" y="1427210"/>
            <a:ext cx="580095" cy="369332"/>
          </a:xfrm>
          <a:prstGeom prst="rect">
            <a:avLst/>
          </a:prstGeom>
          <a:noFill/>
        </p:spPr>
        <p:txBody>
          <a:bodyPr wrap="none" rtlCol="0">
            <a:spAutoFit/>
          </a:bodyPr>
          <a:lstStyle/>
          <a:p>
            <a:r>
              <a:rPr lang="it-IT" dirty="0" smtClean="0"/>
              <a:t>T</a:t>
            </a:r>
            <a:r>
              <a:rPr lang="it-IT" baseline="-25000" dirty="0" smtClean="0"/>
              <a:t>disk</a:t>
            </a:r>
            <a:r>
              <a:rPr lang="it-IT" dirty="0" smtClean="0"/>
              <a:t> </a:t>
            </a:r>
            <a:endParaRPr lang="en-US" dirty="0"/>
          </a:p>
        </p:txBody>
      </p:sp>
      <p:sp>
        <p:nvSpPr>
          <p:cNvPr id="18" name="TextBox 12"/>
          <p:cNvSpPr txBox="1"/>
          <p:nvPr/>
        </p:nvSpPr>
        <p:spPr>
          <a:xfrm>
            <a:off x="5349140" y="3549887"/>
            <a:ext cx="575992" cy="369332"/>
          </a:xfrm>
          <a:prstGeom prst="rect">
            <a:avLst/>
          </a:prstGeom>
          <a:noFill/>
        </p:spPr>
        <p:txBody>
          <a:bodyPr wrap="none" rtlCol="0">
            <a:spAutoFit/>
          </a:bodyPr>
          <a:lstStyle/>
          <a:p>
            <a:r>
              <a:rPr lang="it-IT" dirty="0" smtClean="0"/>
              <a:t>T</a:t>
            </a:r>
            <a:r>
              <a:rPr lang="it-IT" baseline="-25000" dirty="0" smtClean="0"/>
              <a:t>box</a:t>
            </a:r>
            <a:r>
              <a:rPr lang="it-IT" dirty="0" smtClean="0"/>
              <a:t> </a:t>
            </a:r>
            <a:endParaRPr lang="en-US" dirty="0"/>
          </a:p>
        </p:txBody>
      </p:sp>
      <p:sp>
        <p:nvSpPr>
          <p:cNvPr id="19" name="TextBox 7"/>
          <p:cNvSpPr txBox="1"/>
          <p:nvPr/>
        </p:nvSpPr>
        <p:spPr>
          <a:xfrm rot="18018316">
            <a:off x="3946241" y="2948532"/>
            <a:ext cx="683200" cy="276999"/>
          </a:xfrm>
          <a:prstGeom prst="rect">
            <a:avLst/>
          </a:prstGeom>
          <a:noFill/>
        </p:spPr>
        <p:txBody>
          <a:bodyPr wrap="none" rtlCol="0">
            <a:spAutoFit/>
          </a:bodyPr>
          <a:lstStyle/>
          <a:p>
            <a:r>
              <a:rPr lang="it-IT" sz="1200" b="1" dirty="0" smtClean="0"/>
              <a:t>heater</a:t>
            </a:r>
            <a:endParaRPr lang="en-US" sz="1200" b="1" dirty="0"/>
          </a:p>
        </p:txBody>
      </p:sp>
      <p:sp>
        <p:nvSpPr>
          <p:cNvPr id="20" name="TextBox 8"/>
          <p:cNvSpPr txBox="1"/>
          <p:nvPr/>
        </p:nvSpPr>
        <p:spPr>
          <a:xfrm>
            <a:off x="6473941" y="2098511"/>
            <a:ext cx="1418978" cy="307777"/>
          </a:xfrm>
          <a:prstGeom prst="rect">
            <a:avLst/>
          </a:prstGeom>
          <a:noFill/>
        </p:spPr>
        <p:txBody>
          <a:bodyPr wrap="none" rtlCol="0">
            <a:spAutoFit/>
          </a:bodyPr>
          <a:lstStyle/>
          <a:p>
            <a:r>
              <a:rPr lang="it-IT" sz="1400" dirty="0" smtClean="0">
                <a:solidFill>
                  <a:schemeClr val="accent5">
                    <a:lumMod val="75000"/>
                  </a:schemeClr>
                </a:solidFill>
              </a:rPr>
              <a:t>Proton current</a:t>
            </a:r>
            <a:endParaRPr lang="en-US" sz="1400" dirty="0">
              <a:solidFill>
                <a:schemeClr val="accent5">
                  <a:lumMod val="75000"/>
                </a:schemeClr>
              </a:solidFill>
            </a:endParaRPr>
          </a:p>
        </p:txBody>
      </p:sp>
      <p:sp>
        <p:nvSpPr>
          <p:cNvPr id="21" name="TextBox 17"/>
          <p:cNvSpPr txBox="1"/>
          <p:nvPr/>
        </p:nvSpPr>
        <p:spPr>
          <a:xfrm>
            <a:off x="7060479" y="3490563"/>
            <a:ext cx="1306255" cy="369332"/>
          </a:xfrm>
          <a:prstGeom prst="rect">
            <a:avLst/>
          </a:prstGeom>
          <a:noFill/>
        </p:spPr>
        <p:txBody>
          <a:bodyPr wrap="none" rtlCol="0">
            <a:spAutoFit/>
          </a:bodyPr>
          <a:lstStyle/>
          <a:p>
            <a:r>
              <a:rPr lang="it-IT" dirty="0" smtClean="0">
                <a:solidFill>
                  <a:srgbClr val="00B050"/>
                </a:solidFill>
              </a:rPr>
              <a:t>T</a:t>
            </a:r>
            <a:r>
              <a:rPr lang="it-IT" baseline="-25000" dirty="0" smtClean="0">
                <a:solidFill>
                  <a:srgbClr val="00B050"/>
                </a:solidFill>
              </a:rPr>
              <a:t>disk</a:t>
            </a:r>
            <a:r>
              <a:rPr lang="it-IT" dirty="0">
                <a:solidFill>
                  <a:srgbClr val="C00000"/>
                </a:solidFill>
              </a:rPr>
              <a:t> </a:t>
            </a:r>
            <a:r>
              <a:rPr lang="it-IT" dirty="0" smtClean="0">
                <a:solidFill>
                  <a:srgbClr val="00B050"/>
                </a:solidFill>
              </a:rPr>
              <a:t>1450</a:t>
            </a:r>
            <a:r>
              <a:rPr lang="it-IT" baseline="30000" dirty="0" smtClean="0">
                <a:solidFill>
                  <a:srgbClr val="00B050"/>
                </a:solidFill>
              </a:rPr>
              <a:t>o</a:t>
            </a:r>
            <a:r>
              <a:rPr lang="it-IT" dirty="0" smtClean="0">
                <a:solidFill>
                  <a:srgbClr val="00B050"/>
                </a:solidFill>
              </a:rPr>
              <a:t>C </a:t>
            </a:r>
            <a:endParaRPr lang="en-US" dirty="0">
              <a:solidFill>
                <a:srgbClr val="00B050"/>
              </a:solidFill>
            </a:endParaRPr>
          </a:p>
        </p:txBody>
      </p:sp>
      <p:sp>
        <p:nvSpPr>
          <p:cNvPr id="22" name="TextBox 20"/>
          <p:cNvSpPr txBox="1"/>
          <p:nvPr/>
        </p:nvSpPr>
        <p:spPr>
          <a:xfrm>
            <a:off x="7405173" y="2679100"/>
            <a:ext cx="1284519" cy="369332"/>
          </a:xfrm>
          <a:prstGeom prst="rect">
            <a:avLst/>
          </a:prstGeom>
          <a:noFill/>
        </p:spPr>
        <p:txBody>
          <a:bodyPr wrap="none" rtlCol="0">
            <a:spAutoFit/>
          </a:bodyPr>
          <a:lstStyle/>
          <a:p>
            <a:r>
              <a:rPr lang="it-IT" dirty="0" smtClean="0">
                <a:solidFill>
                  <a:srgbClr val="C00000"/>
                </a:solidFill>
              </a:rPr>
              <a:t>T</a:t>
            </a:r>
            <a:r>
              <a:rPr lang="it-IT" baseline="-25000" dirty="0" smtClean="0">
                <a:solidFill>
                  <a:srgbClr val="C00000"/>
                </a:solidFill>
              </a:rPr>
              <a:t>box </a:t>
            </a:r>
            <a:r>
              <a:rPr lang="it-IT" dirty="0" smtClean="0">
                <a:solidFill>
                  <a:srgbClr val="C00000"/>
                </a:solidFill>
              </a:rPr>
              <a:t>1200</a:t>
            </a:r>
            <a:r>
              <a:rPr lang="it-IT" baseline="30000" dirty="0" smtClean="0">
                <a:solidFill>
                  <a:srgbClr val="C00000"/>
                </a:solidFill>
              </a:rPr>
              <a:t>o</a:t>
            </a:r>
            <a:r>
              <a:rPr lang="it-IT" dirty="0" smtClean="0">
                <a:solidFill>
                  <a:srgbClr val="C00000"/>
                </a:solidFill>
              </a:rPr>
              <a:t>C </a:t>
            </a:r>
            <a:endParaRPr lang="en-US" dirty="0">
              <a:solidFill>
                <a:srgbClr val="C00000"/>
              </a:solidFill>
            </a:endParaRPr>
          </a:p>
        </p:txBody>
      </p:sp>
      <p:sp>
        <p:nvSpPr>
          <p:cNvPr id="23" name="TextBox 9"/>
          <p:cNvSpPr txBox="1"/>
          <p:nvPr/>
        </p:nvSpPr>
        <p:spPr>
          <a:xfrm>
            <a:off x="7076043" y="4450536"/>
            <a:ext cx="1390124" cy="307777"/>
          </a:xfrm>
          <a:prstGeom prst="rect">
            <a:avLst/>
          </a:prstGeom>
          <a:noFill/>
        </p:spPr>
        <p:txBody>
          <a:bodyPr wrap="none" rtlCol="0">
            <a:spAutoFit/>
          </a:bodyPr>
          <a:lstStyle/>
          <a:p>
            <a:r>
              <a:rPr lang="it-IT" sz="1400" dirty="0" smtClean="0"/>
              <a:t>Heater power</a:t>
            </a:r>
            <a:endParaRPr lang="en-US" sz="1400" dirty="0"/>
          </a:p>
        </p:txBody>
      </p:sp>
      <p:sp>
        <p:nvSpPr>
          <p:cNvPr id="24" name="TextBox 14"/>
          <p:cNvSpPr txBox="1"/>
          <p:nvPr/>
        </p:nvSpPr>
        <p:spPr>
          <a:xfrm>
            <a:off x="2575411" y="4437112"/>
            <a:ext cx="3106590" cy="523220"/>
          </a:xfrm>
          <a:prstGeom prst="rect">
            <a:avLst/>
          </a:prstGeom>
          <a:solidFill>
            <a:schemeClr val="bg1">
              <a:lumMod val="85000"/>
            </a:schemeClr>
          </a:solidFill>
        </p:spPr>
        <p:txBody>
          <a:bodyPr wrap="square" rtlCol="0">
            <a:spAutoFit/>
          </a:bodyPr>
          <a:lstStyle/>
          <a:p>
            <a:r>
              <a:rPr lang="it-IT" sz="1400" dirty="0" err="1" smtClean="0"/>
              <a:t>Thanks</a:t>
            </a:r>
            <a:r>
              <a:rPr lang="it-IT" sz="1400" dirty="0" smtClean="0"/>
              <a:t> to Rob, Lowry and all the </a:t>
            </a:r>
            <a:r>
              <a:rPr lang="it-IT" sz="1400" b="1" dirty="0" smtClean="0"/>
              <a:t>iThemba_Labs Cyclotron </a:t>
            </a:r>
            <a:r>
              <a:rPr lang="it-IT" sz="1400" dirty="0" smtClean="0"/>
              <a:t>staff</a:t>
            </a:r>
            <a:endParaRPr lang="en-US" sz="1400" dirty="0"/>
          </a:p>
        </p:txBody>
      </p:sp>
      <p:sp>
        <p:nvSpPr>
          <p:cNvPr id="25" name="TextBox 5"/>
          <p:cNvSpPr txBox="1"/>
          <p:nvPr/>
        </p:nvSpPr>
        <p:spPr>
          <a:xfrm>
            <a:off x="6124212" y="6289575"/>
            <a:ext cx="2816797" cy="307777"/>
          </a:xfrm>
          <a:prstGeom prst="rect">
            <a:avLst/>
          </a:prstGeom>
          <a:noFill/>
        </p:spPr>
        <p:txBody>
          <a:bodyPr wrap="none" rtlCol="0">
            <a:spAutoFit/>
          </a:bodyPr>
          <a:lstStyle/>
          <a:p>
            <a:r>
              <a:rPr lang="it-IT" sz="1400" dirty="0" smtClean="0"/>
              <a:t>iThemba_Labs, May 17</a:t>
            </a:r>
            <a:r>
              <a:rPr lang="it-IT" sz="1400" baseline="30000" dirty="0" smtClean="0"/>
              <a:t>th</a:t>
            </a:r>
            <a:r>
              <a:rPr lang="it-IT" sz="1400" dirty="0" smtClean="0"/>
              <a:t>, 2014 </a:t>
            </a:r>
            <a:endParaRPr lang="en-US" sz="1400" dirty="0"/>
          </a:p>
        </p:txBody>
      </p:sp>
      <p:sp>
        <p:nvSpPr>
          <p:cNvPr id="2" name="TextBox 1"/>
          <p:cNvSpPr txBox="1"/>
          <p:nvPr/>
        </p:nvSpPr>
        <p:spPr>
          <a:xfrm>
            <a:off x="107504" y="6506838"/>
            <a:ext cx="1477456" cy="276999"/>
          </a:xfrm>
          <a:prstGeom prst="rect">
            <a:avLst/>
          </a:prstGeom>
          <a:noFill/>
        </p:spPr>
        <p:txBody>
          <a:bodyPr wrap="none" rtlCol="0">
            <a:spAutoFit/>
          </a:bodyPr>
          <a:lstStyle/>
          <a:p>
            <a:r>
              <a:rPr lang="it-IT" sz="1200" dirty="0" smtClean="0"/>
              <a:t>A.Monetti, J.Vasquez</a:t>
            </a:r>
            <a:endParaRPr lang="it-IT" sz="1200" dirty="0"/>
          </a:p>
        </p:txBody>
      </p:sp>
    </p:spTree>
    <p:extLst>
      <p:ext uri="{BB962C8B-B14F-4D97-AF65-F5344CB8AC3E}">
        <p14:creationId xmlns:p14="http://schemas.microsoft.com/office/powerpoint/2010/main" val="1225188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71" y="908720"/>
            <a:ext cx="8903129" cy="3352800"/>
          </a:xfrm>
          <a:prstGeom prst="rect">
            <a:avLst/>
          </a:prstGeom>
        </p:spPr>
      </p:pic>
      <p:sp>
        <p:nvSpPr>
          <p:cNvPr id="7" name="Rectangle 6"/>
          <p:cNvSpPr/>
          <p:nvPr/>
        </p:nvSpPr>
        <p:spPr>
          <a:xfrm>
            <a:off x="6606996" y="1957482"/>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TextBox 7"/>
          <p:cNvSpPr txBox="1"/>
          <p:nvPr/>
        </p:nvSpPr>
        <p:spPr>
          <a:xfrm>
            <a:off x="2267744" y="940077"/>
            <a:ext cx="1564211" cy="369332"/>
          </a:xfrm>
          <a:prstGeom prst="rect">
            <a:avLst/>
          </a:prstGeom>
          <a:noFill/>
        </p:spPr>
        <p:txBody>
          <a:bodyPr wrap="none" rtlCol="0">
            <a:spAutoFit/>
          </a:bodyPr>
          <a:lstStyle/>
          <a:p>
            <a:r>
              <a:rPr lang="it-IT" dirty="0" smtClean="0"/>
              <a:t>Existing facility</a:t>
            </a:r>
            <a:endParaRPr lang="en-US" dirty="0"/>
          </a:p>
        </p:txBody>
      </p:sp>
      <p:sp>
        <p:nvSpPr>
          <p:cNvPr id="9" name="TextBox 8"/>
          <p:cNvSpPr txBox="1"/>
          <p:nvPr/>
        </p:nvSpPr>
        <p:spPr>
          <a:xfrm>
            <a:off x="1675915" y="1772816"/>
            <a:ext cx="591829" cy="369332"/>
          </a:xfrm>
          <a:prstGeom prst="rect">
            <a:avLst/>
          </a:prstGeom>
          <a:noFill/>
        </p:spPr>
        <p:txBody>
          <a:bodyPr wrap="none" rtlCol="0">
            <a:spAutoFit/>
          </a:bodyPr>
          <a:lstStyle/>
          <a:p>
            <a:r>
              <a:rPr lang="it-IT" dirty="0" smtClean="0">
                <a:solidFill>
                  <a:schemeClr val="bg1">
                    <a:lumMod val="65000"/>
                  </a:schemeClr>
                </a:solidFill>
              </a:rPr>
              <a:t>ALPI</a:t>
            </a:r>
            <a:endParaRPr lang="en-US" dirty="0">
              <a:solidFill>
                <a:schemeClr val="bg1">
                  <a:lumMod val="65000"/>
                </a:schemeClr>
              </a:solidFill>
            </a:endParaRPr>
          </a:p>
        </p:txBody>
      </p:sp>
      <p:sp>
        <p:nvSpPr>
          <p:cNvPr id="10" name="TextBox 9"/>
          <p:cNvSpPr txBox="1"/>
          <p:nvPr/>
        </p:nvSpPr>
        <p:spPr>
          <a:xfrm>
            <a:off x="4314496" y="1137188"/>
            <a:ext cx="1184940" cy="369332"/>
          </a:xfrm>
          <a:prstGeom prst="rect">
            <a:avLst/>
          </a:prstGeom>
          <a:noFill/>
        </p:spPr>
        <p:txBody>
          <a:bodyPr wrap="none" rtlCol="0">
            <a:spAutoFit/>
          </a:bodyPr>
          <a:lstStyle/>
          <a:p>
            <a:r>
              <a:rPr lang="it-IT" dirty="0" smtClean="0">
                <a:solidFill>
                  <a:schemeClr val="bg1">
                    <a:lumMod val="65000"/>
                  </a:schemeClr>
                </a:solidFill>
              </a:rPr>
              <a:t>3° Exp.Hall</a:t>
            </a:r>
            <a:endParaRPr lang="en-US" dirty="0">
              <a:solidFill>
                <a:schemeClr val="bg1">
                  <a:lumMod val="65000"/>
                </a:schemeClr>
              </a:solidFill>
            </a:endParaRPr>
          </a:p>
        </p:txBody>
      </p:sp>
      <p:sp>
        <p:nvSpPr>
          <p:cNvPr id="12" name="TextBox 11"/>
          <p:cNvSpPr txBox="1"/>
          <p:nvPr/>
        </p:nvSpPr>
        <p:spPr>
          <a:xfrm>
            <a:off x="1281961" y="3528884"/>
            <a:ext cx="985783" cy="369332"/>
          </a:xfrm>
          <a:prstGeom prst="rect">
            <a:avLst/>
          </a:prstGeom>
          <a:noFill/>
        </p:spPr>
        <p:txBody>
          <a:bodyPr wrap="none" rtlCol="0">
            <a:spAutoFit/>
          </a:bodyPr>
          <a:lstStyle/>
          <a:p>
            <a:r>
              <a:rPr lang="it-IT" dirty="0" smtClean="0">
                <a:solidFill>
                  <a:schemeClr val="bg1">
                    <a:lumMod val="65000"/>
                  </a:schemeClr>
                </a:solidFill>
              </a:rPr>
              <a:t>Tandem </a:t>
            </a:r>
            <a:endParaRPr lang="en-US" dirty="0">
              <a:solidFill>
                <a:schemeClr val="bg1">
                  <a:lumMod val="65000"/>
                </a:schemeClr>
              </a:solidFill>
            </a:endParaRPr>
          </a:p>
        </p:txBody>
      </p:sp>
      <p:sp>
        <p:nvSpPr>
          <p:cNvPr id="14" name="Rectangle 1"/>
          <p:cNvSpPr txBox="1">
            <a:spLocks noChangeArrowheads="1"/>
          </p:cNvSpPr>
          <p:nvPr/>
        </p:nvSpPr>
        <p:spPr>
          <a:xfrm>
            <a:off x="279684" y="-82550"/>
            <a:ext cx="7172636" cy="1063625"/>
          </a:xfrm>
          <a:prstGeom prst="rect">
            <a:avLst/>
          </a:prstGeom>
        </p:spPr>
        <p:txBody>
          <a:bodyPr vert="horz" lIns="91440" tIns="35268"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3200" b="1" dirty="0" smtClean="0"/>
              <a:t>Beam transport and reacceleration</a:t>
            </a:r>
          </a:p>
        </p:txBody>
      </p:sp>
      <p:sp>
        <p:nvSpPr>
          <p:cNvPr id="15" name="Rectangle 14"/>
          <p:cNvSpPr/>
          <p:nvPr/>
        </p:nvSpPr>
        <p:spPr>
          <a:xfrm>
            <a:off x="6606996" y="2780928"/>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pic>
        <p:nvPicPr>
          <p:cNvPr id="17" name="Picture 16" descr="\\napp2\spes\Task2_EdiliziaServizi\layout\MarcoRigato\2013\prospettoSPES_edifici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61" t="20199" r="7201" b="14806"/>
          <a:stretch/>
        </p:blipFill>
        <p:spPr bwMode="auto">
          <a:xfrm>
            <a:off x="5068207" y="3872849"/>
            <a:ext cx="4208859" cy="241992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380312" y="2492896"/>
            <a:ext cx="144016" cy="1338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Table 2"/>
          <p:cNvGraphicFramePr>
            <a:graphicFrameLocks noGrp="1"/>
          </p:cNvGraphicFramePr>
          <p:nvPr>
            <p:extLst>
              <p:ext uri="{D42A27DB-BD31-4B8C-83A1-F6EECF244321}">
                <p14:modId xmlns:p14="http://schemas.microsoft.com/office/powerpoint/2010/main" val="2592024897"/>
              </p:ext>
            </p:extLst>
          </p:nvPr>
        </p:nvGraphicFramePr>
        <p:xfrm>
          <a:off x="26015" y="4212780"/>
          <a:ext cx="5554097" cy="2589220"/>
        </p:xfrm>
        <a:graphic>
          <a:graphicData uri="http://schemas.openxmlformats.org/drawingml/2006/table">
            <a:tbl>
              <a:tblPr firstRow="1" bandRow="1">
                <a:tableStyleId>{5C22544A-7EE6-4342-B048-85BDC9FD1C3A}</a:tableStyleId>
              </a:tblPr>
              <a:tblGrid>
                <a:gridCol w="297513"/>
                <a:gridCol w="5256584"/>
              </a:tblGrid>
              <a:tr h="196294">
                <a:tc>
                  <a:txBody>
                    <a:bodyPr/>
                    <a:lstStyle/>
                    <a:p>
                      <a:endParaRPr lang="en-US" sz="1400" dirty="0"/>
                    </a:p>
                  </a:txBody>
                  <a:tcPr/>
                </a:tc>
                <a:tc>
                  <a:txBody>
                    <a:bodyPr/>
                    <a:lstStyle/>
                    <a:p>
                      <a:r>
                        <a:rPr lang="en-US" sz="1400" dirty="0" smtClean="0"/>
                        <a:t>SPES sub-systems</a:t>
                      </a:r>
                      <a:endParaRPr lang="en-US" sz="1400" dirty="0"/>
                    </a:p>
                  </a:txBody>
                  <a:tcPr/>
                </a:tc>
              </a:tr>
              <a:tr h="202357">
                <a:tc>
                  <a:txBody>
                    <a:bodyPr/>
                    <a:lstStyle/>
                    <a:p>
                      <a:r>
                        <a:rPr lang="it-IT" sz="1400" dirty="0" smtClean="0">
                          <a:solidFill>
                            <a:schemeClr val="bg2">
                              <a:lumMod val="50000"/>
                            </a:schemeClr>
                          </a:solidFill>
                        </a:rPr>
                        <a:t>1</a:t>
                      </a:r>
                    </a:p>
                  </a:txBody>
                  <a:tcPr/>
                </a:tc>
                <a:tc>
                  <a:txBody>
                    <a:bodyPr/>
                    <a:lstStyle/>
                    <a:p>
                      <a:r>
                        <a:rPr lang="en-US" sz="1400" dirty="0" smtClean="0">
                          <a:solidFill>
                            <a:schemeClr val="bg2">
                              <a:lumMod val="50000"/>
                            </a:schemeClr>
                          </a:solidFill>
                        </a:rPr>
                        <a:t>Building and infrastructures with </a:t>
                      </a:r>
                      <a:r>
                        <a:rPr lang="it-IT" sz="1400" dirty="0" smtClean="0">
                          <a:solidFill>
                            <a:schemeClr val="bg2">
                              <a:lumMod val="50000"/>
                            </a:schemeClr>
                          </a:solidFill>
                        </a:rPr>
                        <a:t>2 ISOL bunkers for radioactive beam and application area for</a:t>
                      </a:r>
                      <a:r>
                        <a:rPr lang="it-IT" sz="1400" baseline="0" dirty="0" smtClean="0">
                          <a:solidFill>
                            <a:schemeClr val="bg2">
                              <a:lumMod val="50000"/>
                            </a:schemeClr>
                          </a:solidFill>
                        </a:rPr>
                        <a:t> radioisotopes and neutrons</a:t>
                      </a:r>
                      <a:endParaRPr lang="en-US" sz="1400" dirty="0">
                        <a:solidFill>
                          <a:schemeClr val="bg2">
                            <a:lumMod val="50000"/>
                          </a:schemeClr>
                        </a:solidFill>
                      </a:endParaRPr>
                    </a:p>
                  </a:txBody>
                  <a:tcPr/>
                </a:tc>
              </a:tr>
              <a:tr h="202357">
                <a:tc>
                  <a:txBody>
                    <a:bodyPr/>
                    <a:lstStyle/>
                    <a:p>
                      <a:r>
                        <a:rPr lang="it-IT" sz="1400" dirty="0" smtClean="0">
                          <a:solidFill>
                            <a:schemeClr val="bg2">
                              <a:lumMod val="50000"/>
                            </a:schemeClr>
                          </a:solidFill>
                        </a:rPr>
                        <a:t>2</a:t>
                      </a:r>
                    </a:p>
                  </a:txBody>
                  <a:tcPr/>
                </a:tc>
                <a:tc>
                  <a:txBody>
                    <a:bodyPr/>
                    <a:lstStyle/>
                    <a:p>
                      <a:r>
                        <a:rPr lang="it-IT" sz="1400" dirty="0" smtClean="0">
                          <a:solidFill>
                            <a:schemeClr val="bg2">
                              <a:lumMod val="50000"/>
                            </a:schemeClr>
                          </a:solidFill>
                        </a:rPr>
                        <a:t>Cyclotron 70</a:t>
                      </a:r>
                      <a:r>
                        <a:rPr lang="it-IT" sz="1400" baseline="0" dirty="0" smtClean="0">
                          <a:solidFill>
                            <a:schemeClr val="bg2">
                              <a:lumMod val="50000"/>
                            </a:schemeClr>
                          </a:solidFill>
                        </a:rPr>
                        <a:t> MeV protons with 2 independent exits</a:t>
                      </a:r>
                      <a:endParaRPr lang="en-US" sz="1400" dirty="0">
                        <a:solidFill>
                          <a:schemeClr val="bg2">
                            <a:lumMod val="50000"/>
                          </a:schemeClr>
                        </a:solidFill>
                      </a:endParaRPr>
                    </a:p>
                  </a:txBody>
                  <a:tcPr/>
                </a:tc>
              </a:tr>
              <a:tr h="333700">
                <a:tc>
                  <a:txBody>
                    <a:bodyPr/>
                    <a:lstStyle/>
                    <a:p>
                      <a:r>
                        <a:rPr lang="it-IT" sz="1400" dirty="0" smtClean="0">
                          <a:solidFill>
                            <a:schemeClr val="bg2">
                              <a:lumMod val="50000"/>
                            </a:schemeClr>
                          </a:solidFill>
                        </a:rPr>
                        <a:t>3</a:t>
                      </a:r>
                      <a:endParaRPr lang="en-US" sz="1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chemeClr val="bg2">
                              <a:lumMod val="50000"/>
                            </a:schemeClr>
                          </a:solidFill>
                        </a:rPr>
                        <a:t>ISOL UCx target designed for 10</a:t>
                      </a:r>
                      <a:r>
                        <a:rPr lang="it-IT" sz="1400" baseline="30000" dirty="0" smtClean="0">
                          <a:solidFill>
                            <a:schemeClr val="bg2">
                              <a:lumMod val="50000"/>
                            </a:schemeClr>
                          </a:solidFill>
                        </a:rPr>
                        <a:t>13</a:t>
                      </a:r>
                      <a:r>
                        <a:rPr lang="it-IT" sz="1400" dirty="0" smtClean="0">
                          <a:solidFill>
                            <a:schemeClr val="bg2">
                              <a:lumMod val="50000"/>
                            </a:schemeClr>
                          </a:solidFill>
                        </a:rPr>
                        <a:t> f/s</a:t>
                      </a:r>
                      <a:endParaRPr lang="en-US" sz="1400" dirty="0" smtClean="0">
                        <a:solidFill>
                          <a:schemeClr val="bg2">
                            <a:lumMod val="50000"/>
                          </a:schemeClr>
                        </a:solidFill>
                      </a:endParaRPr>
                    </a:p>
                  </a:txBody>
                  <a:tcPr/>
                </a:tc>
              </a:tr>
              <a:tr h="202357">
                <a:tc>
                  <a:txBody>
                    <a:bodyPr/>
                    <a:lstStyle/>
                    <a:p>
                      <a:r>
                        <a:rPr lang="it-IT" sz="1400" b="1" dirty="0" smtClean="0"/>
                        <a:t>4</a:t>
                      </a:r>
                      <a:endParaRPr 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Beam</a:t>
                      </a:r>
                      <a:r>
                        <a:rPr lang="en-US" sz="1400" b="1" baseline="0" dirty="0" smtClean="0"/>
                        <a:t> transport with </a:t>
                      </a:r>
                      <a:r>
                        <a:rPr lang="it-IT" sz="1400" b="1" dirty="0" smtClean="0"/>
                        <a:t>High Resolution Mass Separation</a:t>
                      </a:r>
                      <a:endParaRPr lang="en-US" sz="1400" b="1" dirty="0" smtClean="0"/>
                    </a:p>
                  </a:txBody>
                  <a:tcPr/>
                </a:tc>
              </a:tr>
              <a:tr h="333700">
                <a:tc>
                  <a:txBody>
                    <a:bodyPr/>
                    <a:lstStyle/>
                    <a:p>
                      <a:r>
                        <a:rPr lang="it-IT" sz="1400" b="1" dirty="0" smtClean="0"/>
                        <a:t>5</a:t>
                      </a:r>
                      <a:endParaRPr lang="en-US" sz="1400" b="1" dirty="0"/>
                    </a:p>
                  </a:txBody>
                  <a:tcPr/>
                </a:tc>
                <a:tc>
                  <a:txBody>
                    <a:bodyPr/>
                    <a:lstStyle/>
                    <a:p>
                      <a:r>
                        <a:rPr lang="it-IT" sz="1400" b="1" dirty="0" smtClean="0"/>
                        <a:t>Reacceleration</a:t>
                      </a:r>
                      <a:r>
                        <a:rPr lang="it-IT" sz="1400" b="1" baseline="0" dirty="0" smtClean="0"/>
                        <a:t> with ALPI </a:t>
                      </a:r>
                      <a:r>
                        <a:rPr lang="it-IT" sz="1400" b="1" baseline="0" dirty="0" err="1" smtClean="0"/>
                        <a:t>superconducting</a:t>
                      </a:r>
                      <a:r>
                        <a:rPr lang="it-IT" sz="1400" b="1" baseline="0" dirty="0" smtClean="0"/>
                        <a:t> linac </a:t>
                      </a:r>
                    </a:p>
                    <a:p>
                      <a:r>
                        <a:rPr lang="it-IT" sz="1400" b="1" baseline="0" dirty="0" smtClean="0"/>
                        <a:t>(10A MeV A=130)</a:t>
                      </a:r>
                      <a:endParaRPr lang="en-US" sz="1400" b="1" dirty="0"/>
                    </a:p>
                  </a:txBody>
                  <a:tcPr/>
                </a:tc>
              </a:tr>
              <a:tr h="202357">
                <a:tc>
                  <a:txBody>
                    <a:bodyPr/>
                    <a:lstStyle/>
                    <a:p>
                      <a:r>
                        <a:rPr lang="it-IT" sz="1400" dirty="0" smtClean="0">
                          <a:solidFill>
                            <a:schemeClr val="bg2">
                              <a:lumMod val="50000"/>
                            </a:schemeClr>
                          </a:solidFill>
                        </a:rPr>
                        <a:t>6</a:t>
                      </a:r>
                      <a:endParaRPr lang="en-US" sz="1400" dirty="0">
                        <a:solidFill>
                          <a:schemeClr val="bg2">
                            <a:lumMod val="50000"/>
                          </a:schemeClr>
                        </a:solidFill>
                      </a:endParaRPr>
                    </a:p>
                  </a:txBody>
                  <a:tcPr/>
                </a:tc>
                <a:tc>
                  <a:txBody>
                    <a:bodyPr/>
                    <a:lstStyle/>
                    <a:p>
                      <a:r>
                        <a:rPr lang="en-US" sz="1400" dirty="0" smtClean="0">
                          <a:solidFill>
                            <a:schemeClr val="bg2">
                              <a:lumMod val="50000"/>
                            </a:schemeClr>
                          </a:solidFill>
                        </a:rPr>
                        <a:t>Radioprotection,</a:t>
                      </a:r>
                      <a:r>
                        <a:rPr lang="en-US" sz="1400" baseline="0" dirty="0" smtClean="0">
                          <a:solidFill>
                            <a:schemeClr val="bg2">
                              <a:lumMod val="50000"/>
                            </a:schemeClr>
                          </a:solidFill>
                        </a:rPr>
                        <a:t> safety &amp; controls</a:t>
                      </a:r>
                      <a:endParaRPr lang="en-US" sz="1400" dirty="0">
                        <a:solidFill>
                          <a:schemeClr val="bg2">
                            <a:lumMod val="50000"/>
                          </a:schemeClr>
                        </a:solidFill>
                      </a:endParaRPr>
                    </a:p>
                  </a:txBody>
                  <a:tcPr/>
                </a:tc>
              </a:tr>
            </a:tbl>
          </a:graphicData>
        </a:graphic>
      </p:graphicFrame>
      <p:sp>
        <p:nvSpPr>
          <p:cNvPr id="5" name="TextBox 4"/>
          <p:cNvSpPr txBox="1"/>
          <p:nvPr/>
        </p:nvSpPr>
        <p:spPr>
          <a:xfrm>
            <a:off x="7373485" y="4437112"/>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smtClean="0">
                <a:solidFill>
                  <a:srgbClr val="FF0000"/>
                </a:solidFill>
              </a:rPr>
              <a:t>1</a:t>
            </a:r>
            <a:endParaRPr lang="en-US" dirty="0">
              <a:solidFill>
                <a:srgbClr val="FF0000"/>
              </a:solidFill>
            </a:endParaRPr>
          </a:p>
        </p:txBody>
      </p:sp>
      <p:sp>
        <p:nvSpPr>
          <p:cNvPr id="23" name="TextBox 22"/>
          <p:cNvSpPr txBox="1"/>
          <p:nvPr/>
        </p:nvSpPr>
        <p:spPr>
          <a:xfrm>
            <a:off x="3204194" y="1660158"/>
            <a:ext cx="301686" cy="369332"/>
          </a:xfrm>
          <a:prstGeom prst="rect">
            <a:avLst/>
          </a:prstGeom>
          <a:solidFill>
            <a:srgbClr val="FFFF00"/>
          </a:solidFill>
        </p:spPr>
        <p:txBody>
          <a:bodyPr wrap="none" rtlCol="0">
            <a:spAutoFit/>
          </a:bodyPr>
          <a:lstStyle/>
          <a:p>
            <a:r>
              <a:rPr lang="it-IT" dirty="0" smtClean="0">
                <a:solidFill>
                  <a:srgbClr val="FF0000"/>
                </a:solidFill>
              </a:rPr>
              <a:t>5</a:t>
            </a:r>
            <a:endParaRPr lang="en-US" dirty="0">
              <a:solidFill>
                <a:srgbClr val="FF0000"/>
              </a:solidFill>
            </a:endParaRPr>
          </a:p>
        </p:txBody>
      </p:sp>
      <p:sp>
        <p:nvSpPr>
          <p:cNvPr id="11" name="Rectangle 10"/>
          <p:cNvSpPr/>
          <p:nvPr/>
        </p:nvSpPr>
        <p:spPr>
          <a:xfrm>
            <a:off x="143644" y="783600"/>
            <a:ext cx="5812409" cy="3321443"/>
          </a:xfrm>
          <a:prstGeom prst="rect">
            <a:avLst/>
          </a:prstGeom>
          <a:solidFill>
            <a:schemeClr val="accent2">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grpSp>
        <p:nvGrpSpPr>
          <p:cNvPr id="20" name="Group 19"/>
          <p:cNvGrpSpPr/>
          <p:nvPr/>
        </p:nvGrpSpPr>
        <p:grpSpPr>
          <a:xfrm>
            <a:off x="236240" y="2584397"/>
            <a:ext cx="2615228" cy="1653539"/>
            <a:chOff x="3298647" y="2624125"/>
            <a:chExt cx="2615228" cy="1653539"/>
          </a:xfrm>
        </p:grpSpPr>
        <p:grpSp>
          <p:nvGrpSpPr>
            <p:cNvPr id="18" name="Group 17"/>
            <p:cNvGrpSpPr/>
            <p:nvPr/>
          </p:nvGrpSpPr>
          <p:grpSpPr>
            <a:xfrm>
              <a:off x="3298647" y="2624125"/>
              <a:ext cx="2615228" cy="1653539"/>
              <a:chOff x="2291738" y="2374649"/>
              <a:chExt cx="2615228" cy="1653539"/>
            </a:xfrm>
            <a:solidFill>
              <a:schemeClr val="bg1"/>
            </a:solidFill>
          </p:grpSpPr>
          <p:sp>
            <p:nvSpPr>
              <p:cNvPr id="16" name="Rectangle 15"/>
              <p:cNvSpPr/>
              <p:nvPr/>
            </p:nvSpPr>
            <p:spPr>
              <a:xfrm>
                <a:off x="2291738" y="2374649"/>
                <a:ext cx="2615228" cy="1653539"/>
              </a:xfrm>
              <a:prstGeom prst="rect">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211" y="2397391"/>
                <a:ext cx="2065169" cy="160407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734011" y="3038759"/>
                <a:ext cx="1172955" cy="276999"/>
              </a:xfrm>
              <a:prstGeom prst="rect">
                <a:avLst/>
              </a:prstGeom>
              <a:grpFill/>
            </p:spPr>
            <p:txBody>
              <a:bodyPr wrap="square" rtlCol="0">
                <a:spAutoFit/>
              </a:bodyPr>
              <a:lstStyle/>
              <a:p>
                <a:r>
                  <a:rPr lang="it-IT" sz="1200" dirty="0" smtClean="0"/>
                  <a:t>Control system </a:t>
                </a:r>
                <a:endParaRPr lang="it-IT" sz="1200" dirty="0"/>
              </a:p>
            </p:txBody>
          </p:sp>
          <p:pic>
            <p:nvPicPr>
              <p:cNvPr id="28" name="Picture 10"/>
              <p:cNvPicPr>
                <a:picLocks noChangeAspect="1" noChangeArrowheads="1"/>
              </p:cNvPicPr>
              <p:nvPr/>
            </p:nvPicPr>
            <p:blipFill>
              <a:blip r:embed="rId6" cstate="print"/>
              <a:srcRect/>
              <a:stretch>
                <a:fillRect/>
              </a:stretch>
            </p:blipFill>
            <p:spPr bwMode="auto">
              <a:xfrm>
                <a:off x="3873528" y="2556440"/>
                <a:ext cx="567013" cy="446050"/>
              </a:xfrm>
              <a:prstGeom prst="rect">
                <a:avLst/>
              </a:prstGeom>
              <a:grpFill/>
              <a:ln w="9525">
                <a:noFill/>
                <a:miter lim="800000"/>
                <a:headEnd/>
                <a:tailEnd/>
              </a:ln>
            </p:spPr>
          </p:pic>
        </p:grpSp>
        <p:sp>
          <p:nvSpPr>
            <p:cNvPr id="24" name="TextBox 23"/>
            <p:cNvSpPr txBox="1"/>
            <p:nvPr/>
          </p:nvSpPr>
          <p:spPr>
            <a:xfrm>
              <a:off x="5381210" y="3560624"/>
              <a:ext cx="301686" cy="369332"/>
            </a:xfrm>
            <a:prstGeom prst="rect">
              <a:avLst/>
            </a:prstGeom>
            <a:solidFill>
              <a:srgbClr val="FFFF00"/>
            </a:solidFill>
          </p:spPr>
          <p:txBody>
            <a:bodyPr wrap="none" rtlCol="0">
              <a:spAutoFit/>
            </a:bodyPr>
            <a:lstStyle/>
            <a:p>
              <a:r>
                <a:rPr lang="it-IT" dirty="0" smtClean="0">
                  <a:solidFill>
                    <a:srgbClr val="FF0000"/>
                  </a:solidFill>
                </a:rPr>
                <a:t>6</a:t>
              </a:r>
              <a:endParaRPr lang="en-US" dirty="0">
                <a:solidFill>
                  <a:srgbClr val="FF0000"/>
                </a:solidFill>
              </a:endParaRPr>
            </a:p>
          </p:txBody>
        </p:sp>
      </p:grpSp>
      <p:sp>
        <p:nvSpPr>
          <p:cNvPr id="30" name="TextBox 20"/>
          <p:cNvSpPr txBox="1"/>
          <p:nvPr/>
        </p:nvSpPr>
        <p:spPr>
          <a:xfrm>
            <a:off x="6516216" y="1700808"/>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solidFill>
                  <a:srgbClr val="FF0000"/>
                </a:solidFill>
              </a:rPr>
              <a:t>3</a:t>
            </a:r>
            <a:endParaRPr lang="en-US" dirty="0">
              <a:solidFill>
                <a:srgbClr val="FF0000"/>
              </a:solidFill>
            </a:endParaRPr>
          </a:p>
        </p:txBody>
      </p:sp>
      <p:sp>
        <p:nvSpPr>
          <p:cNvPr id="31" name="TextBox 4"/>
          <p:cNvSpPr txBox="1"/>
          <p:nvPr/>
        </p:nvSpPr>
        <p:spPr>
          <a:xfrm>
            <a:off x="7380312" y="2708920"/>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solidFill>
                  <a:srgbClr val="FF0000"/>
                </a:solidFill>
              </a:rPr>
              <a:t>2</a:t>
            </a:r>
            <a:endParaRPr lang="en-US" dirty="0">
              <a:solidFill>
                <a:srgbClr val="FF0000"/>
              </a:solidFill>
            </a:endParaRPr>
          </a:p>
        </p:txBody>
      </p:sp>
      <p:pic>
        <p:nvPicPr>
          <p:cNvPr id="2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20008"/>
          <a:stretch/>
        </p:blipFill>
        <p:spPr bwMode="auto">
          <a:xfrm rot="16200000">
            <a:off x="2855471" y="-1862578"/>
            <a:ext cx="3542200" cy="897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5068207" y="2559822"/>
            <a:ext cx="34015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sz="2400" b="1" dirty="0" smtClean="0">
                <a:solidFill>
                  <a:schemeClr val="bg1"/>
                </a:solidFill>
              </a:rPr>
              <a:t>4</a:t>
            </a:r>
            <a:endParaRPr lang="en-US" sz="2400" b="1" dirty="0">
              <a:solidFill>
                <a:schemeClr val="bg1"/>
              </a:solidFill>
            </a:endParaRPr>
          </a:p>
        </p:txBody>
      </p:sp>
      <p:sp>
        <p:nvSpPr>
          <p:cNvPr id="29" name="TextBox 28"/>
          <p:cNvSpPr txBox="1"/>
          <p:nvPr/>
        </p:nvSpPr>
        <p:spPr>
          <a:xfrm>
            <a:off x="2851468" y="2165084"/>
            <a:ext cx="34015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sz="2400" b="1" dirty="0">
                <a:solidFill>
                  <a:schemeClr val="bg1"/>
                </a:solidFill>
              </a:rPr>
              <a:t>5</a:t>
            </a:r>
            <a:endParaRPr lang="en-US" sz="2400" b="1" dirty="0">
              <a:solidFill>
                <a:schemeClr val="bg1"/>
              </a:solidFill>
            </a:endParaRPr>
          </a:p>
        </p:txBody>
      </p:sp>
    </p:spTree>
    <p:extLst>
      <p:ext uri="{BB962C8B-B14F-4D97-AF65-F5344CB8AC3E}">
        <p14:creationId xmlns:p14="http://schemas.microsoft.com/office/powerpoint/2010/main" val="2797123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080967" y="3732316"/>
            <a:ext cx="30194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1779295" y="111679"/>
            <a:ext cx="5679837" cy="5519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smtClean="0">
                <a:solidFill>
                  <a:schemeClr val="tx1"/>
                </a:solidFill>
              </a:rPr>
              <a:t>High </a:t>
            </a:r>
            <a:r>
              <a:rPr lang="en-US" sz="1600" b="1" dirty="0">
                <a:solidFill>
                  <a:schemeClr val="tx1"/>
                </a:solidFill>
              </a:rPr>
              <a:t>Resolution Mass Separator </a:t>
            </a:r>
            <a:r>
              <a:rPr lang="en-US" sz="1600" b="1" dirty="0" smtClean="0">
                <a:solidFill>
                  <a:schemeClr val="tx1"/>
                </a:solidFill>
              </a:rPr>
              <a:t>&amp; </a:t>
            </a:r>
            <a:r>
              <a:rPr lang="en-US" sz="1600" b="1" dirty="0">
                <a:solidFill>
                  <a:schemeClr val="tx1"/>
                </a:solidFill>
              </a:rPr>
              <a:t>Beam Cooler </a:t>
            </a:r>
          </a:p>
          <a:p>
            <a:pPr>
              <a:lnSpc>
                <a:spcPct val="90000"/>
              </a:lnSpc>
            </a:pPr>
            <a:endParaRPr lang="en-TT" sz="1400" b="1" dirty="0">
              <a:solidFill>
                <a:schemeClr val="tx1"/>
              </a:solidFill>
            </a:endParaRPr>
          </a:p>
        </p:txBody>
      </p:sp>
      <p:grpSp>
        <p:nvGrpSpPr>
          <p:cNvPr id="11" name="Group 8"/>
          <p:cNvGrpSpPr>
            <a:grpSpLocks/>
          </p:cNvGrpSpPr>
          <p:nvPr/>
        </p:nvGrpSpPr>
        <p:grpSpPr bwMode="auto">
          <a:xfrm>
            <a:off x="5751696" y="1220389"/>
            <a:ext cx="2658099" cy="2323835"/>
            <a:chOff x="625439" y="784750"/>
            <a:chExt cx="2658073" cy="2697699"/>
          </a:xfrm>
        </p:grpSpPr>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5849" b="45171"/>
            <a:stretch/>
          </p:blipFill>
          <p:spPr bwMode="auto">
            <a:xfrm>
              <a:off x="625439" y="784750"/>
              <a:ext cx="2658073" cy="269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3"/>
            <p:cNvCxnSpPr/>
            <p:nvPr/>
          </p:nvCxnSpPr>
          <p:spPr>
            <a:xfrm>
              <a:off x="1904984" y="2133600"/>
              <a:ext cx="81438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4"/>
            <p:cNvSpPr txBox="1"/>
            <p:nvPr/>
          </p:nvSpPr>
          <p:spPr>
            <a:xfrm>
              <a:off x="2057383" y="2133600"/>
              <a:ext cx="661982" cy="276225"/>
            </a:xfrm>
            <a:prstGeom prst="rect">
              <a:avLst/>
            </a:prstGeom>
            <a:noFill/>
          </p:spPr>
          <p:txBody>
            <a:bodyPr wrap="none">
              <a:spAutoFit/>
            </a:bodyPr>
            <a:lstStyle/>
            <a:p>
              <a:pPr fontAlgn="auto">
                <a:spcBef>
                  <a:spcPts val="0"/>
                </a:spcBef>
                <a:spcAft>
                  <a:spcPts val="0"/>
                </a:spcAft>
                <a:defRPr/>
              </a:pPr>
              <a:r>
                <a:rPr lang="en-US" sz="1200" dirty="0">
                  <a:solidFill>
                    <a:schemeClr val="accent1">
                      <a:lumMod val="75000"/>
                    </a:schemeClr>
                  </a:solidFill>
                  <a:latin typeface="+mn-lt"/>
                </a:rPr>
                <a:t>1.3 mm</a:t>
              </a:r>
            </a:p>
          </p:txBody>
        </p:sp>
        <p:sp>
          <p:nvSpPr>
            <p:cNvPr id="15" name="TextBox 5"/>
            <p:cNvSpPr txBox="1"/>
            <p:nvPr/>
          </p:nvSpPr>
          <p:spPr>
            <a:xfrm>
              <a:off x="1904984" y="1196609"/>
              <a:ext cx="1357300" cy="369888"/>
            </a:xfrm>
            <a:prstGeom prst="rect">
              <a:avLst/>
            </a:prstGeom>
            <a:noFill/>
          </p:spPr>
          <p:txBody>
            <a:bodyPr wrap="none">
              <a:spAutoFit/>
            </a:bodyPr>
            <a:lstStyle/>
            <a:p>
              <a:pPr fontAlgn="auto">
                <a:spcBef>
                  <a:spcPts val="0"/>
                </a:spcBef>
                <a:spcAft>
                  <a:spcPts val="0"/>
                </a:spcAft>
                <a:defRPr/>
              </a:pPr>
              <a:r>
                <a:rPr lang="en-US" sz="1600" dirty="0">
                  <a:solidFill>
                    <a:schemeClr val="accent1">
                      <a:lumMod val="75000"/>
                    </a:schemeClr>
                  </a:solidFill>
                  <a:latin typeface="Symbol" panose="05050102010706020507" pitchFamily="18" charset="2"/>
                </a:rPr>
                <a:t>D</a:t>
              </a:r>
              <a:r>
                <a:rPr lang="en-US" sz="1600" dirty="0">
                  <a:solidFill>
                    <a:schemeClr val="accent1">
                      <a:lumMod val="75000"/>
                    </a:schemeClr>
                  </a:solidFill>
                  <a:latin typeface="+mn-lt"/>
                </a:rPr>
                <a:t>M=2.5 10</a:t>
              </a:r>
              <a:r>
                <a:rPr lang="en-US" sz="1600" baseline="30000" dirty="0">
                  <a:solidFill>
                    <a:schemeClr val="accent1">
                      <a:lumMod val="75000"/>
                    </a:schemeClr>
                  </a:solidFill>
                  <a:latin typeface="+mn-lt"/>
                </a:rPr>
                <a:t>-5</a:t>
              </a:r>
            </a:p>
          </p:txBody>
        </p:sp>
      </p:grpSp>
      <p:grpSp>
        <p:nvGrpSpPr>
          <p:cNvPr id="18" name="Gruppo 13"/>
          <p:cNvGrpSpPr>
            <a:grpSpLocks/>
          </p:cNvGrpSpPr>
          <p:nvPr/>
        </p:nvGrpSpPr>
        <p:grpSpPr bwMode="auto">
          <a:xfrm>
            <a:off x="7515655" y="4752234"/>
            <a:ext cx="1429536" cy="805616"/>
            <a:chOff x="5037667" y="3539073"/>
            <a:chExt cx="3225800" cy="1650995"/>
          </a:xfrm>
        </p:grpSpPr>
        <p:cxnSp>
          <p:nvCxnSpPr>
            <p:cNvPr id="28" name="Connettore 1 4"/>
            <p:cNvCxnSpPr/>
            <p:nvPr/>
          </p:nvCxnSpPr>
          <p:spPr>
            <a:xfrm>
              <a:off x="5164667" y="4191533"/>
              <a:ext cx="627062"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9" name="Connettore 1 8"/>
            <p:cNvCxnSpPr/>
            <p:nvPr/>
          </p:nvCxnSpPr>
          <p:spPr>
            <a:xfrm>
              <a:off x="5164667" y="4555070"/>
              <a:ext cx="627062"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Connettore 2 9"/>
            <p:cNvCxnSpPr/>
            <p:nvPr/>
          </p:nvCxnSpPr>
          <p:spPr>
            <a:xfrm flipV="1">
              <a:off x="5037667" y="4359808"/>
              <a:ext cx="3225800" cy="2540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riangolo isoscele 10"/>
            <p:cNvSpPr/>
            <p:nvPr/>
          </p:nvSpPr>
          <p:spPr>
            <a:xfrm>
              <a:off x="6925204" y="4410607"/>
              <a:ext cx="365125" cy="779461"/>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32" name="Triangolo isoscele 12"/>
            <p:cNvSpPr/>
            <p:nvPr/>
          </p:nvSpPr>
          <p:spPr>
            <a:xfrm flipV="1">
              <a:off x="6925204" y="3539073"/>
              <a:ext cx="365125" cy="779460"/>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900"/>
            </a:p>
          </p:txBody>
        </p:sp>
      </p:grpSp>
      <p:sp>
        <p:nvSpPr>
          <p:cNvPr id="19" name="Fumetto 1 14"/>
          <p:cNvSpPr/>
          <p:nvPr/>
        </p:nvSpPr>
        <p:spPr>
          <a:xfrm>
            <a:off x="7455857" y="4711178"/>
            <a:ext cx="1572349" cy="879980"/>
          </a:xfrm>
          <a:prstGeom prst="wedgeRectCallout">
            <a:avLst>
              <a:gd name="adj1" fmla="val -45684"/>
              <a:gd name="adj2" fmla="val 86837"/>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20" name="CasellaDiTesto 15"/>
          <p:cNvSpPr txBox="1">
            <a:spLocks noChangeArrowheads="1"/>
          </p:cNvSpPr>
          <p:nvPr/>
        </p:nvSpPr>
        <p:spPr bwMode="auto">
          <a:xfrm>
            <a:off x="7309246" y="4252274"/>
            <a:ext cx="1834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900" dirty="0" smtClean="0">
                <a:solidFill>
                  <a:srgbClr val="009900"/>
                </a:solidFill>
                <a:latin typeface="Times New Roman" charset="0"/>
                <a:cs typeface="Times New Roman" charset="0"/>
              </a:rPr>
              <a:t>Electrostatic Plates </a:t>
            </a:r>
            <a:r>
              <a:rPr lang="en-US" sz="900" dirty="0">
                <a:latin typeface="Times New Roman" charset="0"/>
                <a:cs typeface="Times New Roman" charset="0"/>
              </a:rPr>
              <a:t>to correct the voltage ripple of the H.V. platform</a:t>
            </a:r>
          </a:p>
        </p:txBody>
      </p:sp>
      <p:cxnSp>
        <p:nvCxnSpPr>
          <p:cNvPr id="21" name="Connettore 2 17"/>
          <p:cNvCxnSpPr/>
          <p:nvPr/>
        </p:nvCxnSpPr>
        <p:spPr>
          <a:xfrm>
            <a:off x="7722488" y="4537661"/>
            <a:ext cx="0" cy="483370"/>
          </a:xfrm>
          <a:prstGeom prst="straightConnector1">
            <a:avLst/>
          </a:prstGeom>
          <a:ln>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22" name="Connettore 2 25"/>
          <p:cNvCxnSpPr/>
          <p:nvPr/>
        </p:nvCxnSpPr>
        <p:spPr>
          <a:xfrm>
            <a:off x="7861079" y="5070607"/>
            <a:ext cx="543815" cy="0"/>
          </a:xfrm>
          <a:prstGeom prst="straightConnector1">
            <a:avLst/>
          </a:prstGeom>
          <a:ln>
            <a:solidFill>
              <a:schemeClr val="tx1"/>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23" name="CasellaDiTesto 26"/>
          <p:cNvSpPr txBox="1">
            <a:spLocks noChangeArrowheads="1"/>
          </p:cNvSpPr>
          <p:nvPr/>
        </p:nvSpPr>
        <p:spPr bwMode="auto">
          <a:xfrm>
            <a:off x="7999671" y="4884696"/>
            <a:ext cx="4239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a:t>20 cm</a:t>
            </a:r>
          </a:p>
        </p:txBody>
      </p:sp>
      <p:sp>
        <p:nvSpPr>
          <p:cNvPr id="24" name="CasellaDiTesto 27"/>
          <p:cNvSpPr txBox="1">
            <a:spLocks noChangeArrowheads="1"/>
          </p:cNvSpPr>
          <p:nvPr/>
        </p:nvSpPr>
        <p:spPr bwMode="auto">
          <a:xfrm>
            <a:off x="7864597" y="5628341"/>
            <a:ext cx="11389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900"/>
              <a:t> Plates gap 6 cm,</a:t>
            </a:r>
          </a:p>
          <a:p>
            <a:pPr algn="ctr"/>
            <a:r>
              <a:rPr lang="it-IT" sz="900"/>
              <a:t>± </a:t>
            </a:r>
            <a:r>
              <a:rPr lang="en-US" sz="900"/>
              <a:t> 750 V to correct </a:t>
            </a:r>
          </a:p>
          <a:p>
            <a:pPr algn="ctr"/>
            <a:r>
              <a:rPr lang="it-IT" sz="900"/>
              <a:t>± </a:t>
            </a:r>
            <a:r>
              <a:rPr lang="en-US" sz="900"/>
              <a:t>5 V platform ripple</a:t>
            </a:r>
          </a:p>
        </p:txBody>
      </p:sp>
      <p:cxnSp>
        <p:nvCxnSpPr>
          <p:cNvPr id="25" name="Connettore 2 32"/>
          <p:cNvCxnSpPr/>
          <p:nvPr/>
        </p:nvCxnSpPr>
        <p:spPr>
          <a:xfrm>
            <a:off x="7571936" y="5359545"/>
            <a:ext cx="289143" cy="0"/>
          </a:xfrm>
          <a:prstGeom prst="straightConnector1">
            <a:avLst/>
          </a:prstGeom>
          <a:ln>
            <a:solidFill>
              <a:schemeClr val="tx1"/>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sellaDiTesto 36"/>
          <p:cNvSpPr txBox="1">
            <a:spLocks noChangeArrowheads="1"/>
          </p:cNvSpPr>
          <p:nvPr/>
        </p:nvSpPr>
        <p:spPr bwMode="auto">
          <a:xfrm>
            <a:off x="7545906" y="5359544"/>
            <a:ext cx="4239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dirty="0"/>
              <a:t>10 cm</a:t>
            </a:r>
          </a:p>
        </p:txBody>
      </p:sp>
      <p:sp>
        <p:nvSpPr>
          <p:cNvPr id="27" name="CasellaDiTesto 5"/>
          <p:cNvSpPr txBox="1">
            <a:spLocks noChangeArrowheads="1"/>
          </p:cNvSpPr>
          <p:nvPr/>
        </p:nvSpPr>
        <p:spPr bwMode="auto">
          <a:xfrm>
            <a:off x="5856189" y="4763079"/>
            <a:ext cx="1395767" cy="5539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000" b="1" dirty="0">
                <a:solidFill>
                  <a:srgbClr val="0000CC"/>
                </a:solidFill>
                <a:latin typeface="Times New Roman" charset="0"/>
                <a:cs typeface="Times New Roman" charset="0"/>
              </a:rPr>
              <a:t>Typical voltage fluctuation frequency 200-300 Hz, &lt;&lt;10kHz</a:t>
            </a:r>
          </a:p>
        </p:txBody>
      </p:sp>
      <p:sp>
        <p:nvSpPr>
          <p:cNvPr id="33" name="Rectangle 2"/>
          <p:cNvSpPr/>
          <p:nvPr/>
        </p:nvSpPr>
        <p:spPr>
          <a:xfrm>
            <a:off x="594135" y="1134617"/>
            <a:ext cx="4825386" cy="738664"/>
          </a:xfrm>
          <a:prstGeom prst="rect">
            <a:avLst/>
          </a:prstGeom>
        </p:spPr>
        <p:txBody>
          <a:bodyPr wrap="square">
            <a:spAutoFit/>
          </a:bodyPr>
          <a:lstStyle/>
          <a:p>
            <a:pPr marL="285750" indent="-285750">
              <a:buFont typeface="Arial" panose="020B0604020202020204" pitchFamily="34" charset="0"/>
              <a:buChar char="•"/>
            </a:pPr>
            <a:r>
              <a:rPr lang="en-US" sz="1400" dirty="0"/>
              <a:t>S</a:t>
            </a:r>
            <a:r>
              <a:rPr lang="en-US" sz="1400" dirty="0" smtClean="0"/>
              <a:t>caled-up </a:t>
            </a:r>
            <a:r>
              <a:rPr lang="en-US" sz="1400" dirty="0"/>
              <a:t>version of the separator designed by Cary </a:t>
            </a:r>
            <a:r>
              <a:rPr lang="en-US" sz="1400" dirty="0" err="1"/>
              <a:t>Davids</a:t>
            </a:r>
            <a:r>
              <a:rPr lang="en-US" sz="1400" dirty="0"/>
              <a:t> for CARIBU, </a:t>
            </a:r>
            <a:r>
              <a:rPr lang="en-US" sz="1400" dirty="0" smtClean="0"/>
              <a:t>Argonne</a:t>
            </a:r>
            <a:endParaRPr lang="en-US" dirty="0" smtClean="0"/>
          </a:p>
          <a:p>
            <a:pPr marL="285750" indent="-285750">
              <a:buFont typeface="Arial" panose="020B0604020202020204" pitchFamily="34" charset="0"/>
              <a:buChar char="•"/>
            </a:pPr>
            <a:r>
              <a:rPr lang="en-US" sz="1400" dirty="0" smtClean="0"/>
              <a:t>Mass </a:t>
            </a:r>
            <a:r>
              <a:rPr lang="en-US" sz="1400" dirty="0"/>
              <a:t>resolution: 1/40000 (</a:t>
            </a:r>
            <a:r>
              <a:rPr lang="en-US" sz="1400" dirty="0" err="1"/>
              <a:t>eng.</a:t>
            </a:r>
            <a:r>
              <a:rPr lang="en-US" sz="1400" dirty="0"/>
              <a:t> design: 1/25000)</a:t>
            </a:r>
          </a:p>
        </p:txBody>
      </p:sp>
      <p:pic>
        <p:nvPicPr>
          <p:cNvPr id="3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561" y="4219659"/>
            <a:ext cx="2819128" cy="198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7"/>
          <p:cNvSpPr txBox="1"/>
          <p:nvPr/>
        </p:nvSpPr>
        <p:spPr>
          <a:xfrm>
            <a:off x="5903240" y="980728"/>
            <a:ext cx="2896947" cy="307777"/>
          </a:xfrm>
          <a:prstGeom prst="rect">
            <a:avLst/>
          </a:prstGeom>
          <a:noFill/>
        </p:spPr>
        <p:txBody>
          <a:bodyPr wrap="none" rtlCol="0">
            <a:spAutoFit/>
          </a:bodyPr>
          <a:lstStyle/>
          <a:p>
            <a:r>
              <a:rPr lang="it-IT" sz="1400" b="1" dirty="0" smtClean="0"/>
              <a:t>High Resolution Mass Separator</a:t>
            </a:r>
            <a:endParaRPr lang="en-US" sz="1400" b="1" dirty="0"/>
          </a:p>
        </p:txBody>
      </p:sp>
      <p:sp>
        <p:nvSpPr>
          <p:cNvPr id="39" name="TextBox 8"/>
          <p:cNvSpPr txBox="1"/>
          <p:nvPr/>
        </p:nvSpPr>
        <p:spPr>
          <a:xfrm rot="19865225">
            <a:off x="5177971" y="2146296"/>
            <a:ext cx="1957587" cy="307777"/>
          </a:xfrm>
          <a:prstGeom prst="rect">
            <a:avLst/>
          </a:prstGeom>
          <a:noFill/>
        </p:spPr>
        <p:txBody>
          <a:bodyPr wrap="none" rtlCol="0">
            <a:spAutoFit/>
          </a:bodyPr>
          <a:lstStyle/>
          <a:p>
            <a:r>
              <a:rPr lang="it-IT" sz="1400" dirty="0" smtClean="0"/>
              <a:t>Physics Design stage</a:t>
            </a:r>
            <a:endParaRPr lang="en-US" sz="1400" dirty="0"/>
          </a:p>
        </p:txBody>
      </p:sp>
      <p:sp>
        <p:nvSpPr>
          <p:cNvPr id="40" name="TextBox 26"/>
          <p:cNvSpPr txBox="1"/>
          <p:nvPr/>
        </p:nvSpPr>
        <p:spPr>
          <a:xfrm>
            <a:off x="2933644" y="6505599"/>
            <a:ext cx="4086628" cy="307777"/>
          </a:xfrm>
          <a:prstGeom prst="rect">
            <a:avLst/>
          </a:prstGeom>
          <a:noFill/>
        </p:spPr>
        <p:txBody>
          <a:bodyPr wrap="square" rtlCol="0">
            <a:spAutoFit/>
          </a:bodyPr>
          <a:lstStyle/>
          <a:p>
            <a:r>
              <a:rPr lang="it-IT" sz="1400" dirty="0" smtClean="0">
                <a:solidFill>
                  <a:srgbClr val="0033CC"/>
                </a:solidFill>
              </a:rPr>
              <a:t>L.Calabretta, </a:t>
            </a:r>
            <a:r>
              <a:rPr lang="it-IT" sz="1400" dirty="0" err="1" smtClean="0">
                <a:solidFill>
                  <a:srgbClr val="0033CC"/>
                </a:solidFill>
              </a:rPr>
              <a:t>M.Comunian</a:t>
            </a:r>
            <a:r>
              <a:rPr lang="it-IT" sz="1400" dirty="0" smtClean="0">
                <a:solidFill>
                  <a:srgbClr val="0033CC"/>
                </a:solidFill>
              </a:rPr>
              <a:t>, </a:t>
            </a:r>
            <a:r>
              <a:rPr lang="it-IT" sz="1400" dirty="0" err="1" smtClean="0">
                <a:solidFill>
                  <a:srgbClr val="0033CC"/>
                </a:solidFill>
              </a:rPr>
              <a:t>A.Russo</a:t>
            </a:r>
            <a:r>
              <a:rPr lang="it-IT" sz="1400" dirty="0" smtClean="0">
                <a:solidFill>
                  <a:srgbClr val="0033CC"/>
                </a:solidFill>
              </a:rPr>
              <a:t>, L.Bellan</a:t>
            </a:r>
            <a:endParaRPr lang="en-US" sz="1400" dirty="0">
              <a:solidFill>
                <a:srgbClr val="0033CC"/>
              </a:solidFill>
            </a:endParaRPr>
          </a:p>
        </p:txBody>
      </p:sp>
      <p:grpSp>
        <p:nvGrpSpPr>
          <p:cNvPr id="2" name="Gruppo 1"/>
          <p:cNvGrpSpPr/>
          <p:nvPr/>
        </p:nvGrpSpPr>
        <p:grpSpPr>
          <a:xfrm>
            <a:off x="395536" y="1873280"/>
            <a:ext cx="4776398" cy="4406441"/>
            <a:chOff x="475877" y="2122468"/>
            <a:chExt cx="4776398" cy="4406441"/>
          </a:xfrm>
        </p:grpSpPr>
        <p:sp>
          <p:nvSpPr>
            <p:cNvPr id="34" name="Rectangle 32"/>
            <p:cNvSpPr/>
            <p:nvPr/>
          </p:nvSpPr>
          <p:spPr>
            <a:xfrm>
              <a:off x="547531" y="2720735"/>
              <a:ext cx="4071682" cy="646331"/>
            </a:xfrm>
            <a:prstGeom prst="rect">
              <a:avLst/>
            </a:prstGeom>
          </p:spPr>
          <p:txBody>
            <a:bodyPr wrap="square">
              <a:spAutoFit/>
            </a:bodyPr>
            <a:lstStyle/>
            <a:p>
              <a:r>
                <a:rPr lang="en-US" sz="1200" b="1" dirty="0" smtClean="0"/>
                <a:t>COOLBEAM experiment financed by INFN-</a:t>
              </a:r>
              <a:r>
                <a:rPr lang="en-US" sz="1200" b="1" dirty="0" smtClean="0">
                  <a:sym typeface="Wingdings" pitchFamily="2" charset="2"/>
                </a:rPr>
                <a:t>CSN5</a:t>
              </a:r>
              <a:r>
                <a:rPr lang="it-IT" sz="1200" b="1" dirty="0" smtClean="0">
                  <a:sym typeface="Wingdings" pitchFamily="2" charset="2"/>
                </a:rPr>
                <a:t>,</a:t>
              </a:r>
              <a:r>
                <a:rPr lang="en-US" sz="1200" b="1" dirty="0" smtClean="0"/>
                <a:t> </a:t>
              </a:r>
              <a:r>
                <a:rPr lang="en-US" sz="1200" b="1" dirty="0"/>
                <a:t>2012</a:t>
              </a:r>
              <a:r>
                <a:rPr lang="en-US" sz="1200" b="1" dirty="0">
                  <a:sym typeface="Wingdings" pitchFamily="2" charset="2"/>
                </a:rPr>
                <a:t></a:t>
              </a:r>
              <a:r>
                <a:rPr lang="en-US" sz="1200" b="1" dirty="0" smtClean="0">
                  <a:sym typeface="Wingdings" pitchFamily="2" charset="2"/>
                </a:rPr>
                <a:t>2015</a:t>
              </a:r>
            </a:p>
            <a:p>
              <a:r>
                <a:rPr lang="it-IT" sz="1200" dirty="0"/>
                <a:t>Collaboration: LNL-LNS, Mi </a:t>
              </a:r>
              <a:r>
                <a:rPr lang="it-IT" sz="1200" dirty="0" smtClean="0"/>
                <a:t>bicocca</a:t>
              </a:r>
              <a:endParaRPr lang="it-IT" sz="1200" dirty="0"/>
            </a:p>
          </p:txBody>
        </p:sp>
        <p:sp>
          <p:nvSpPr>
            <p:cNvPr id="35" name="Rectangle 1"/>
            <p:cNvSpPr/>
            <p:nvPr/>
          </p:nvSpPr>
          <p:spPr>
            <a:xfrm>
              <a:off x="483579" y="2122468"/>
              <a:ext cx="4545279" cy="44064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6"/>
            <p:cNvSpPr txBox="1"/>
            <p:nvPr/>
          </p:nvSpPr>
          <p:spPr>
            <a:xfrm>
              <a:off x="475877" y="2168876"/>
              <a:ext cx="4170929" cy="584775"/>
            </a:xfrm>
            <a:prstGeom prst="rect">
              <a:avLst/>
            </a:prstGeom>
            <a:noFill/>
          </p:spPr>
          <p:txBody>
            <a:bodyPr wrap="square" rtlCol="0">
              <a:spAutoFit/>
            </a:bodyPr>
            <a:lstStyle/>
            <a:p>
              <a:pPr algn="ctr"/>
              <a:r>
                <a:rPr lang="it-IT" sz="1600" dirty="0" smtClean="0"/>
                <a:t>Beam Cooler to match the HRMS input requirements</a:t>
              </a:r>
              <a:endParaRPr lang="en-US" sz="1600" dirty="0"/>
            </a:p>
          </p:txBody>
        </p:sp>
        <p:pic>
          <p:nvPicPr>
            <p:cNvPr id="42" name="Immagine 41"/>
            <p:cNvPicPr>
              <a:picLocks noChangeAspect="1"/>
            </p:cNvPicPr>
            <p:nvPr/>
          </p:nvPicPr>
          <p:blipFill rotWithShape="1">
            <a:blip r:embed="rId6"/>
            <a:srcRect l="14748" t="2919" r="23246" b="57930"/>
            <a:stretch/>
          </p:blipFill>
          <p:spPr>
            <a:xfrm>
              <a:off x="1617923" y="3467291"/>
              <a:ext cx="2832162" cy="1488764"/>
            </a:xfrm>
            <a:prstGeom prst="rect">
              <a:avLst/>
            </a:prstGeom>
          </p:spPr>
        </p:pic>
        <p:pic>
          <p:nvPicPr>
            <p:cNvPr id="41" name="Immagine 40"/>
            <p:cNvPicPr>
              <a:picLocks noChangeAspect="1"/>
            </p:cNvPicPr>
            <p:nvPr/>
          </p:nvPicPr>
          <p:blipFill rotWithShape="1">
            <a:blip r:embed="rId6"/>
            <a:srcRect l="53093" t="34467" r="3822" b="3823"/>
            <a:stretch/>
          </p:blipFill>
          <p:spPr>
            <a:xfrm>
              <a:off x="3416898" y="4686128"/>
              <a:ext cx="1835377" cy="1731049"/>
            </a:xfrm>
            <a:prstGeom prst="rect">
              <a:avLst/>
            </a:prstGeom>
          </p:spPr>
        </p:pic>
      </p:grpSp>
      <p:sp>
        <p:nvSpPr>
          <p:cNvPr id="3" name="TextBox 2"/>
          <p:cNvSpPr txBox="1"/>
          <p:nvPr/>
        </p:nvSpPr>
        <p:spPr>
          <a:xfrm>
            <a:off x="594135" y="3179608"/>
            <a:ext cx="950260" cy="276999"/>
          </a:xfrm>
          <a:prstGeom prst="rect">
            <a:avLst/>
          </a:prstGeom>
          <a:noFill/>
        </p:spPr>
        <p:txBody>
          <a:bodyPr wrap="none" rtlCol="0">
            <a:spAutoFit/>
          </a:bodyPr>
          <a:lstStyle/>
          <a:p>
            <a:r>
              <a:rPr lang="it-IT" sz="1200" dirty="0" smtClean="0">
                <a:solidFill>
                  <a:schemeClr val="accent1">
                    <a:lumMod val="75000"/>
                  </a:schemeClr>
                </a:solidFill>
              </a:rPr>
              <a:t>M.Maggiore</a:t>
            </a:r>
            <a:endParaRPr lang="en-US" sz="1200" dirty="0">
              <a:solidFill>
                <a:schemeClr val="accent1">
                  <a:lumMod val="75000"/>
                </a:schemeClr>
              </a:solidFill>
            </a:endParaRPr>
          </a:p>
        </p:txBody>
      </p:sp>
      <p:sp>
        <p:nvSpPr>
          <p:cNvPr id="7" name="TextBox 6"/>
          <p:cNvSpPr txBox="1"/>
          <p:nvPr/>
        </p:nvSpPr>
        <p:spPr>
          <a:xfrm>
            <a:off x="2915816" y="692696"/>
            <a:ext cx="3780266" cy="307777"/>
          </a:xfrm>
          <a:prstGeom prst="rect">
            <a:avLst/>
          </a:prstGeom>
          <a:noFill/>
        </p:spPr>
        <p:txBody>
          <a:bodyPr wrap="none" rtlCol="0">
            <a:spAutoFit/>
          </a:bodyPr>
          <a:lstStyle/>
          <a:p>
            <a:r>
              <a:rPr lang="it-IT" sz="1400" b="1" dirty="0" smtClean="0">
                <a:solidFill>
                  <a:srgbClr val="0070C0"/>
                </a:solidFill>
              </a:rPr>
              <a:t>Collaboration SPES – CENBG Bordeaux (SPIRAL2)</a:t>
            </a:r>
            <a:endParaRPr lang="en-US" sz="1400" b="1" dirty="0">
              <a:solidFill>
                <a:srgbClr val="0070C0"/>
              </a:solidFill>
            </a:endParaRPr>
          </a:p>
        </p:txBody>
      </p:sp>
    </p:spTree>
    <p:extLst>
      <p:ext uri="{BB962C8B-B14F-4D97-AF65-F5344CB8AC3E}">
        <p14:creationId xmlns:p14="http://schemas.microsoft.com/office/powerpoint/2010/main" val="536796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4544" y="-243408"/>
            <a:ext cx="9793088" cy="1143000"/>
          </a:xfrm>
        </p:spPr>
        <p:txBody>
          <a:bodyPr>
            <a:normAutofit/>
          </a:bodyPr>
          <a:lstStyle/>
          <a:p>
            <a:r>
              <a:rPr lang="it-IT" sz="3200" dirty="0"/>
              <a:t>HRMS </a:t>
            </a:r>
            <a:r>
              <a:rPr lang="it-IT" sz="3200" dirty="0" smtClean="0"/>
              <a:t>1+beam line </a:t>
            </a:r>
            <a:r>
              <a:rPr lang="it-IT" sz="3200" dirty="0"/>
              <a:t>and s</a:t>
            </a:r>
            <a:r>
              <a:rPr lang="it-IT" sz="3200" dirty="0" smtClean="0"/>
              <a:t>inergies with LNS </a:t>
            </a:r>
            <a:endParaRPr lang="it-IT"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 y="4365104"/>
            <a:ext cx="2843808"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504" y="836712"/>
            <a:ext cx="5544616" cy="2585323"/>
          </a:xfrm>
          <a:prstGeom prst="rect">
            <a:avLst/>
          </a:prstGeom>
          <a:solidFill>
            <a:schemeClr val="accent3">
              <a:lumMod val="20000"/>
              <a:lumOff val="80000"/>
            </a:schemeClr>
          </a:solidFill>
        </p:spPr>
        <p:txBody>
          <a:bodyPr wrap="square" rtlCol="0">
            <a:spAutoFit/>
          </a:bodyPr>
          <a:lstStyle/>
          <a:p>
            <a:r>
              <a:rPr lang="it-IT" dirty="0" smtClean="0"/>
              <a:t>Possible use of EXCYT components to improve SPES </a:t>
            </a:r>
          </a:p>
          <a:p>
            <a:r>
              <a:rPr lang="it-IT" dirty="0" smtClean="0"/>
              <a:t>(items to be discussed)</a:t>
            </a:r>
          </a:p>
          <a:p>
            <a:r>
              <a:rPr lang="it-IT" dirty="0"/>
              <a:t>	</a:t>
            </a:r>
            <a:r>
              <a:rPr lang="it-IT" dirty="0" smtClean="0"/>
              <a:t>dipoles for mass selction</a:t>
            </a:r>
          </a:p>
          <a:p>
            <a:r>
              <a:rPr lang="it-IT" dirty="0"/>
              <a:t>	</a:t>
            </a:r>
            <a:r>
              <a:rPr lang="it-IT" dirty="0" smtClean="0"/>
              <a:t>High Voltage plateform parts</a:t>
            </a:r>
          </a:p>
          <a:p>
            <a:r>
              <a:rPr lang="it-IT" dirty="0"/>
              <a:t>	</a:t>
            </a:r>
            <a:r>
              <a:rPr lang="it-IT" dirty="0" smtClean="0"/>
              <a:t>HV power supply</a:t>
            </a:r>
          </a:p>
          <a:p>
            <a:r>
              <a:rPr lang="it-IT" dirty="0"/>
              <a:t>	</a:t>
            </a:r>
            <a:r>
              <a:rPr lang="it-IT" dirty="0" smtClean="0"/>
              <a:t>development of gas recovery system</a:t>
            </a:r>
          </a:p>
          <a:p>
            <a:r>
              <a:rPr lang="it-IT" dirty="0"/>
              <a:t>	</a:t>
            </a:r>
            <a:endParaRPr lang="it-IT" dirty="0" smtClean="0"/>
          </a:p>
          <a:p>
            <a:r>
              <a:rPr lang="it-IT" dirty="0" smtClean="0"/>
              <a:t>Collaboration with SPIRAL2 for High Resolution Mass Separator design. </a:t>
            </a:r>
            <a:endParaRPr lang="en-US" dirty="0"/>
          </a:p>
        </p:txBody>
      </p:sp>
      <p:grpSp>
        <p:nvGrpSpPr>
          <p:cNvPr id="5" name="Group 4"/>
          <p:cNvGrpSpPr/>
          <p:nvPr/>
        </p:nvGrpSpPr>
        <p:grpSpPr>
          <a:xfrm>
            <a:off x="2879812" y="692696"/>
            <a:ext cx="5959678" cy="5996656"/>
            <a:chOff x="2755442" y="476672"/>
            <a:chExt cx="5959678" cy="5996656"/>
          </a:xfrm>
        </p:grpSpPr>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5442" y="3422035"/>
              <a:ext cx="5959678" cy="305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801" y="476672"/>
              <a:ext cx="2182489"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4139952" y="3321858"/>
            <a:ext cx="2304256" cy="646331"/>
          </a:xfrm>
          <a:prstGeom prst="rect">
            <a:avLst/>
          </a:prstGeom>
          <a:noFill/>
        </p:spPr>
        <p:txBody>
          <a:bodyPr wrap="square" rtlCol="0">
            <a:spAutoFit/>
          </a:bodyPr>
          <a:lstStyle/>
          <a:p>
            <a:r>
              <a:rPr lang="it-IT" dirty="0" smtClean="0"/>
              <a:t>Feasability study for 1+ beam line</a:t>
            </a:r>
            <a:endParaRPr lang="en-US" dirty="0"/>
          </a:p>
        </p:txBody>
      </p:sp>
    </p:spTree>
    <p:extLst>
      <p:ext uri="{BB962C8B-B14F-4D97-AF65-F5344CB8AC3E}">
        <p14:creationId xmlns:p14="http://schemas.microsoft.com/office/powerpoint/2010/main" val="762302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55" y="2206882"/>
            <a:ext cx="8829675" cy="375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3"/>
          <p:cNvSpPr txBox="1"/>
          <p:nvPr/>
        </p:nvSpPr>
        <p:spPr>
          <a:xfrm>
            <a:off x="7247474" y="6277930"/>
            <a:ext cx="1851789" cy="338554"/>
          </a:xfrm>
          <a:prstGeom prst="rect">
            <a:avLst/>
          </a:prstGeom>
          <a:noFill/>
        </p:spPr>
        <p:txBody>
          <a:bodyPr wrap="none" rtlCol="0">
            <a:spAutoFit/>
          </a:bodyPr>
          <a:lstStyle>
            <a:defPPr>
              <a:defRPr lang="en-US"/>
            </a:defPPr>
            <a:lvl1pPr>
              <a:defRPr b="1">
                <a:solidFill>
                  <a:srgbClr val="FF0000"/>
                </a:solidFill>
              </a:defRPr>
            </a:lvl1pPr>
          </a:lstStyle>
          <a:p>
            <a:r>
              <a:rPr lang="en-US" sz="1600" dirty="0"/>
              <a:t>1+ Stable Source</a:t>
            </a:r>
          </a:p>
        </p:txBody>
      </p:sp>
      <p:sp>
        <p:nvSpPr>
          <p:cNvPr id="8" name="TextBox 7"/>
          <p:cNvSpPr txBox="1"/>
          <p:nvPr/>
        </p:nvSpPr>
        <p:spPr>
          <a:xfrm>
            <a:off x="6507336" y="5669146"/>
            <a:ext cx="1433406" cy="338554"/>
          </a:xfrm>
          <a:prstGeom prst="rect">
            <a:avLst/>
          </a:prstGeom>
          <a:noFill/>
        </p:spPr>
        <p:txBody>
          <a:bodyPr wrap="none" rtlCol="0">
            <a:spAutoFit/>
          </a:bodyPr>
          <a:lstStyle>
            <a:defPPr>
              <a:defRPr lang="en-US"/>
            </a:defPPr>
            <a:lvl1pPr>
              <a:defRPr b="1">
                <a:solidFill>
                  <a:srgbClr val="FF0000"/>
                </a:solidFill>
              </a:defRPr>
            </a:lvl1pPr>
          </a:lstStyle>
          <a:p>
            <a:r>
              <a:rPr lang="en-US" sz="1600" dirty="0"/>
              <a:t>Tape System</a:t>
            </a:r>
          </a:p>
        </p:txBody>
      </p:sp>
      <p:cxnSp>
        <p:nvCxnSpPr>
          <p:cNvPr id="9" name="Straight Arrow Connector 4"/>
          <p:cNvCxnSpPr>
            <a:stCxn id="7" idx="0"/>
          </p:cNvCxnSpPr>
          <p:nvPr/>
        </p:nvCxnSpPr>
        <p:spPr>
          <a:xfrm flipV="1">
            <a:off x="8173369" y="5737470"/>
            <a:ext cx="370249" cy="5404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14"/>
          <p:cNvSpPr txBox="1"/>
          <p:nvPr/>
        </p:nvSpPr>
        <p:spPr>
          <a:xfrm>
            <a:off x="6202770" y="1840712"/>
            <a:ext cx="1669240" cy="369332"/>
          </a:xfrm>
          <a:prstGeom prst="rect">
            <a:avLst/>
          </a:prstGeom>
          <a:noFill/>
        </p:spPr>
        <p:txBody>
          <a:bodyPr wrap="none" rtlCol="0">
            <a:spAutoFit/>
          </a:bodyPr>
          <a:lstStyle>
            <a:defPPr>
              <a:defRPr lang="en-US"/>
            </a:defPPr>
            <a:lvl1pPr>
              <a:defRPr b="1">
                <a:solidFill>
                  <a:srgbClr val="FF0000"/>
                </a:solidFill>
              </a:defRPr>
            </a:lvl1pPr>
          </a:lstStyle>
          <a:p>
            <a:r>
              <a:rPr lang="en-US" dirty="0" smtClean="0"/>
              <a:t>Mass Separator</a:t>
            </a:r>
            <a:endParaRPr lang="en-US" dirty="0"/>
          </a:p>
        </p:txBody>
      </p:sp>
      <p:sp>
        <p:nvSpPr>
          <p:cNvPr id="11" name="TextBox 15"/>
          <p:cNvSpPr txBox="1"/>
          <p:nvPr/>
        </p:nvSpPr>
        <p:spPr>
          <a:xfrm>
            <a:off x="7955199" y="3899593"/>
            <a:ext cx="436338" cy="369332"/>
          </a:xfrm>
          <a:prstGeom prst="rect">
            <a:avLst/>
          </a:prstGeom>
          <a:noFill/>
        </p:spPr>
        <p:txBody>
          <a:bodyPr wrap="none" rtlCol="0">
            <a:spAutoFit/>
          </a:bodyPr>
          <a:lstStyle>
            <a:defPPr>
              <a:defRPr lang="en-US"/>
            </a:defPPr>
            <a:lvl1pPr>
              <a:defRPr b="1">
                <a:solidFill>
                  <a:srgbClr val="FF0000"/>
                </a:solidFill>
              </a:defRPr>
            </a:lvl1pPr>
          </a:lstStyle>
          <a:p>
            <a:r>
              <a:rPr lang="en-US" dirty="0" smtClean="0"/>
              <a:t>CB</a:t>
            </a:r>
            <a:endParaRPr lang="en-US" dirty="0"/>
          </a:p>
        </p:txBody>
      </p:sp>
      <p:sp>
        <p:nvSpPr>
          <p:cNvPr id="12" name="TextBox 12"/>
          <p:cNvSpPr txBox="1"/>
          <p:nvPr/>
        </p:nvSpPr>
        <p:spPr>
          <a:xfrm>
            <a:off x="180455" y="1405656"/>
            <a:ext cx="5380637" cy="2308324"/>
          </a:xfrm>
          <a:prstGeom prst="rect">
            <a:avLst/>
          </a:prstGeom>
          <a:gradFill>
            <a:gsLst>
              <a:gs pos="0">
                <a:schemeClr val="accent3">
                  <a:tint val="35000"/>
                  <a:satMod val="253000"/>
                  <a:alpha val="35000"/>
                </a:schemeClr>
              </a:gs>
              <a:gs pos="50000">
                <a:schemeClr val="accent3">
                  <a:tint val="42000"/>
                  <a:satMod val="255000"/>
                </a:schemeClr>
              </a:gs>
              <a:gs pos="97000">
                <a:schemeClr val="accent3">
                  <a:tint val="53000"/>
                  <a:satMod val="260000"/>
                </a:schemeClr>
              </a:gs>
              <a:gs pos="100000">
                <a:schemeClr val="accent3">
                  <a:tint val="56000"/>
                  <a:satMod val="275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it-IT" sz="1200" b="1" dirty="0" smtClean="0">
                <a:solidFill>
                  <a:schemeClr val="accent6">
                    <a:lumMod val="50000"/>
                  </a:schemeClr>
                </a:solidFill>
              </a:rPr>
              <a:t>The development of an </a:t>
            </a:r>
            <a:r>
              <a:rPr lang="it-IT" sz="1200" b="1" dirty="0" err="1" smtClean="0">
                <a:solidFill>
                  <a:schemeClr val="accent6">
                    <a:lumMod val="50000"/>
                  </a:schemeClr>
                </a:solidFill>
              </a:rPr>
              <a:t>Upgraded</a:t>
            </a:r>
            <a:r>
              <a:rPr lang="it-IT" sz="1200" b="1" smtClean="0">
                <a:solidFill>
                  <a:schemeClr val="accent6">
                    <a:lumMod val="50000"/>
                  </a:schemeClr>
                </a:solidFill>
              </a:rPr>
              <a:t> PHOENIX </a:t>
            </a:r>
            <a:r>
              <a:rPr lang="it-IT" sz="1200" b="1" dirty="0" smtClean="0">
                <a:solidFill>
                  <a:schemeClr val="accent6">
                    <a:lumMod val="50000"/>
                  </a:schemeClr>
                </a:solidFill>
              </a:rPr>
              <a:t>booster is Part </a:t>
            </a:r>
            <a:r>
              <a:rPr lang="it-IT" sz="1200" b="1" dirty="0">
                <a:solidFill>
                  <a:schemeClr val="accent6">
                    <a:lumMod val="50000"/>
                  </a:schemeClr>
                </a:solidFill>
              </a:rPr>
              <a:t>of </a:t>
            </a:r>
            <a:r>
              <a:rPr lang="it-IT" sz="1200" b="1" dirty="0" smtClean="0">
                <a:solidFill>
                  <a:schemeClr val="accent6">
                    <a:lumMod val="50000"/>
                  </a:schemeClr>
                </a:solidFill>
              </a:rPr>
              <a:t>a MoU </a:t>
            </a:r>
            <a:r>
              <a:rPr lang="en-US" sz="1200" dirty="0"/>
              <a:t>in the frame of the European Associated Laboratories (LEA-</a:t>
            </a:r>
            <a:r>
              <a:rPr lang="en-US" sz="1200" dirty="0" err="1"/>
              <a:t>Colliga</a:t>
            </a:r>
            <a:r>
              <a:rPr lang="en-US" sz="1200" dirty="0"/>
              <a:t>) with GANIL. </a:t>
            </a:r>
            <a:endParaRPr lang="en-US" sz="1200" dirty="0" smtClean="0"/>
          </a:p>
          <a:p>
            <a:pPr>
              <a:defRPr/>
            </a:pPr>
            <a:r>
              <a:rPr lang="en-US" sz="1200" dirty="0" smtClean="0"/>
              <a:t>(</a:t>
            </a:r>
            <a:r>
              <a:rPr lang="en-US" sz="1200" dirty="0"/>
              <a:t>In exchange: development of SPIRAL2 n-converter </a:t>
            </a:r>
            <a:r>
              <a:rPr lang="en-US" sz="1200" dirty="0" smtClean="0"/>
              <a:t>by </a:t>
            </a:r>
            <a:r>
              <a:rPr lang="en-US" sz="1200" dirty="0"/>
              <a:t>INFN</a:t>
            </a:r>
            <a:r>
              <a:rPr lang="en-US" sz="1200" dirty="0" smtClean="0"/>
              <a:t>)</a:t>
            </a:r>
            <a:endParaRPr lang="en-US" sz="1200" dirty="0"/>
          </a:p>
          <a:p>
            <a:pPr fontAlgn="auto">
              <a:spcBef>
                <a:spcPts val="0"/>
              </a:spcBef>
              <a:spcAft>
                <a:spcPts val="0"/>
              </a:spcAft>
              <a:defRPr/>
            </a:pPr>
            <a:r>
              <a:rPr lang="en-US" sz="1200" dirty="0" smtClean="0"/>
              <a:t>Project and construction by </a:t>
            </a:r>
            <a:r>
              <a:rPr lang="en-US" sz="1200" dirty="0" err="1" smtClean="0"/>
              <a:t>LPSC_Grenoble</a:t>
            </a:r>
            <a:endParaRPr lang="en-US" sz="1200" dirty="0" smtClean="0"/>
          </a:p>
          <a:p>
            <a:pPr fontAlgn="auto">
              <a:spcBef>
                <a:spcPts val="0"/>
              </a:spcBef>
              <a:spcAft>
                <a:spcPts val="0"/>
              </a:spcAft>
              <a:defRPr/>
            </a:pPr>
            <a:endParaRPr lang="it-IT" sz="1200" b="1" dirty="0">
              <a:solidFill>
                <a:schemeClr val="accent6">
                  <a:lumMod val="50000"/>
                </a:schemeClr>
              </a:solidFill>
            </a:endParaRPr>
          </a:p>
          <a:p>
            <a:pPr marL="285750" indent="-285750">
              <a:buFont typeface="Arial" panose="020B0604020202020204" pitchFamily="34" charset="0"/>
              <a:buChar char="•"/>
            </a:pPr>
            <a:r>
              <a:rPr lang="en-US" sz="1200" dirty="0"/>
              <a:t>2010  Preliminary measurements</a:t>
            </a:r>
          </a:p>
          <a:p>
            <a:pPr marL="285750" indent="-285750">
              <a:buFont typeface="Arial" panose="020B0604020202020204" pitchFamily="34" charset="0"/>
              <a:buChar char="•"/>
            </a:pPr>
            <a:r>
              <a:rPr lang="en-US" sz="1200" dirty="0"/>
              <a:t>2011  Conceptual design and schedule definition</a:t>
            </a:r>
          </a:p>
          <a:p>
            <a:pPr marL="285750" indent="-285750">
              <a:buFont typeface="Arial" panose="020B0604020202020204" pitchFamily="34" charset="0"/>
              <a:buChar char="•"/>
            </a:pPr>
            <a:r>
              <a:rPr lang="en-US" sz="1200" dirty="0"/>
              <a:t>2012  Design</a:t>
            </a:r>
          </a:p>
          <a:p>
            <a:pPr marL="285750" indent="-285750">
              <a:buFont typeface="Arial" panose="020B0604020202020204" pitchFamily="34" charset="0"/>
              <a:buChar char="•"/>
            </a:pPr>
            <a:r>
              <a:rPr lang="en-US" sz="1200" dirty="0"/>
              <a:t>2013   Agreement definition</a:t>
            </a:r>
          </a:p>
          <a:p>
            <a:pPr marL="285750" indent="-285750">
              <a:buFont typeface="Arial" panose="020B0604020202020204" pitchFamily="34" charset="0"/>
              <a:buChar char="•"/>
            </a:pPr>
            <a:r>
              <a:rPr lang="en-US" sz="1200" dirty="0"/>
              <a:t>2014   Construction</a:t>
            </a:r>
          </a:p>
          <a:p>
            <a:pPr marL="285750" indent="-285750">
              <a:buFont typeface="Arial" panose="020B0604020202020204" pitchFamily="34" charset="0"/>
              <a:buChar char="•"/>
            </a:pPr>
            <a:r>
              <a:rPr lang="en-US" sz="1200" dirty="0"/>
              <a:t>2015   Commissioning</a:t>
            </a:r>
          </a:p>
        </p:txBody>
      </p:sp>
      <p:sp>
        <p:nvSpPr>
          <p:cNvPr id="13" name="Title 2"/>
          <p:cNvSpPr>
            <a:spLocks noGrp="1"/>
          </p:cNvSpPr>
          <p:nvPr>
            <p:ph type="title" idx="4294967295"/>
          </p:nvPr>
        </p:nvSpPr>
        <p:spPr>
          <a:xfrm>
            <a:off x="35545" y="855663"/>
            <a:ext cx="5616575" cy="549275"/>
          </a:xfrm>
        </p:spPr>
        <p:style>
          <a:lnRef idx="1">
            <a:schemeClr val="accent3"/>
          </a:lnRef>
          <a:fillRef idx="2">
            <a:schemeClr val="accent3"/>
          </a:fillRef>
          <a:effectRef idx="1">
            <a:schemeClr val="accent3"/>
          </a:effectRef>
          <a:fontRef idx="minor">
            <a:schemeClr val="dk1"/>
          </a:fontRef>
        </p:style>
        <p:txBody>
          <a:bodyPr>
            <a:noAutofit/>
          </a:bodyPr>
          <a:lstStyle/>
          <a:p>
            <a:r>
              <a:rPr lang="it-IT" sz="1600" b="1" dirty="0" smtClean="0"/>
              <a:t>Collaboration </a:t>
            </a:r>
            <a:r>
              <a:rPr lang="it-IT" sz="1600" b="1" dirty="0" err="1" smtClean="0"/>
              <a:t>agreement</a:t>
            </a:r>
            <a:r>
              <a:rPr lang="it-IT" sz="1600" b="1" dirty="0" smtClean="0"/>
              <a:t> with LPSC (Grenoble) for the SPES Charge Breeder</a:t>
            </a:r>
            <a:endParaRPr lang="it-IT" sz="1600" b="1" dirty="0"/>
          </a:p>
        </p:txBody>
      </p:sp>
      <p:pic>
        <p:nvPicPr>
          <p:cNvPr id="14" name="Picture 2" descr="C:\Users\utente\Downloads\ChargeBreeder_Sec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455" y="3735036"/>
            <a:ext cx="4831812" cy="2721668"/>
          </a:xfrm>
          <a:prstGeom prst="rect">
            <a:avLst/>
          </a:prstGeom>
          <a:solidFill>
            <a:schemeClr val="tx2">
              <a:lumMod val="20000"/>
              <a:lumOff val="80000"/>
              <a:alpha val="93000"/>
            </a:schemeClr>
          </a:solidFill>
          <a:extLst/>
        </p:spPr>
      </p:pic>
      <p:sp>
        <p:nvSpPr>
          <p:cNvPr id="17" name="Rettangolo 16"/>
          <p:cNvSpPr/>
          <p:nvPr/>
        </p:nvSpPr>
        <p:spPr>
          <a:xfrm>
            <a:off x="1043608" y="0"/>
            <a:ext cx="5679837" cy="10527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chemeClr val="tx1"/>
                </a:solidFill>
              </a:rPr>
              <a:t>Charge Breeder development and medium resolution mass separator</a:t>
            </a:r>
            <a:endParaRPr lang="en-US" sz="2800" b="1" dirty="0">
              <a:solidFill>
                <a:schemeClr val="tx1"/>
              </a:solidFill>
            </a:endParaRPr>
          </a:p>
          <a:p>
            <a:pPr>
              <a:lnSpc>
                <a:spcPct val="90000"/>
              </a:lnSpc>
            </a:pPr>
            <a:endParaRPr lang="en-TT" sz="2000" b="1" dirty="0">
              <a:solidFill>
                <a:schemeClr val="tx1"/>
              </a:solidFill>
            </a:endParaRPr>
          </a:p>
        </p:txBody>
      </p:sp>
      <p:sp>
        <p:nvSpPr>
          <p:cNvPr id="16" name="TextBox 26"/>
          <p:cNvSpPr txBox="1"/>
          <p:nvPr/>
        </p:nvSpPr>
        <p:spPr>
          <a:xfrm>
            <a:off x="2933644" y="6505599"/>
            <a:ext cx="4086628" cy="307777"/>
          </a:xfrm>
          <a:prstGeom prst="rect">
            <a:avLst/>
          </a:prstGeom>
          <a:noFill/>
        </p:spPr>
        <p:txBody>
          <a:bodyPr wrap="square" rtlCol="0">
            <a:spAutoFit/>
          </a:bodyPr>
          <a:lstStyle/>
          <a:p>
            <a:r>
              <a:rPr lang="it-IT" sz="1400" dirty="0" smtClean="0">
                <a:solidFill>
                  <a:srgbClr val="0033CC"/>
                </a:solidFill>
              </a:rPr>
              <a:t>T. Lamy (LPSC), A. </a:t>
            </a:r>
            <a:r>
              <a:rPr lang="it-IT" sz="1400" dirty="0" err="1" smtClean="0">
                <a:solidFill>
                  <a:srgbClr val="0033CC"/>
                </a:solidFill>
              </a:rPr>
              <a:t>Galatà</a:t>
            </a:r>
            <a:r>
              <a:rPr lang="it-IT" sz="1400" dirty="0">
                <a:solidFill>
                  <a:srgbClr val="0033CC"/>
                </a:solidFill>
              </a:rPr>
              <a:t> </a:t>
            </a:r>
            <a:r>
              <a:rPr lang="it-IT" sz="1400" dirty="0" smtClean="0">
                <a:solidFill>
                  <a:srgbClr val="0033CC"/>
                </a:solidFill>
              </a:rPr>
              <a:t>(INFN), et al.</a:t>
            </a:r>
            <a:endParaRPr lang="en-US" sz="1400" dirty="0">
              <a:solidFill>
                <a:srgbClr val="0033CC"/>
              </a:solidFill>
            </a:endParaRPr>
          </a:p>
        </p:txBody>
      </p:sp>
      <p:sp>
        <p:nvSpPr>
          <p:cNvPr id="2" name="Freeform 1"/>
          <p:cNvSpPr/>
          <p:nvPr/>
        </p:nvSpPr>
        <p:spPr>
          <a:xfrm>
            <a:off x="5023262" y="2565070"/>
            <a:ext cx="3930733" cy="2447610"/>
          </a:xfrm>
          <a:custGeom>
            <a:avLst/>
            <a:gdLst>
              <a:gd name="connsiteX0" fmla="*/ 3930733 w 3930733"/>
              <a:gd name="connsiteY0" fmla="*/ 2398816 h 2447610"/>
              <a:gd name="connsiteX1" fmla="*/ 3930733 w 3930733"/>
              <a:gd name="connsiteY1" fmla="*/ 2398816 h 2447610"/>
              <a:gd name="connsiteX2" fmla="*/ 3016333 w 3930733"/>
              <a:gd name="connsiteY2" fmla="*/ 2410691 h 2447610"/>
              <a:gd name="connsiteX3" fmla="*/ 2992582 w 3930733"/>
              <a:gd name="connsiteY3" fmla="*/ 2446317 h 2447610"/>
              <a:gd name="connsiteX4" fmla="*/ 2921330 w 3930733"/>
              <a:gd name="connsiteY4" fmla="*/ 2434442 h 2447610"/>
              <a:gd name="connsiteX5" fmla="*/ 2850078 w 3930733"/>
              <a:gd name="connsiteY5" fmla="*/ 2434442 h 2447610"/>
              <a:gd name="connsiteX6" fmla="*/ 2790702 w 3930733"/>
              <a:gd name="connsiteY6" fmla="*/ 11875 h 2447610"/>
              <a:gd name="connsiteX7" fmla="*/ 1900052 w 3930733"/>
              <a:gd name="connsiteY7" fmla="*/ 0 h 2447610"/>
              <a:gd name="connsiteX8" fmla="*/ 1888177 w 3930733"/>
              <a:gd name="connsiteY8" fmla="*/ 2375065 h 2447610"/>
              <a:gd name="connsiteX9" fmla="*/ 0 w 3930733"/>
              <a:gd name="connsiteY9" fmla="*/ 2386940 h 244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0733" h="2447610">
                <a:moveTo>
                  <a:pt x="3930733" y="2398816"/>
                </a:moveTo>
                <a:lnTo>
                  <a:pt x="3930733" y="2398816"/>
                </a:lnTo>
                <a:lnTo>
                  <a:pt x="3016333" y="2410691"/>
                </a:lnTo>
                <a:cubicBezTo>
                  <a:pt x="3002079" y="2411413"/>
                  <a:pt x="3006428" y="2442855"/>
                  <a:pt x="2992582" y="2446317"/>
                </a:cubicBezTo>
                <a:cubicBezTo>
                  <a:pt x="2969223" y="2452157"/>
                  <a:pt x="2945325" y="2436442"/>
                  <a:pt x="2921330" y="2434442"/>
                </a:cubicBezTo>
                <a:cubicBezTo>
                  <a:pt x="2897661" y="2432470"/>
                  <a:pt x="2873829" y="2434442"/>
                  <a:pt x="2850078" y="2434442"/>
                </a:cubicBezTo>
                <a:lnTo>
                  <a:pt x="2790702" y="11875"/>
                </a:lnTo>
                <a:lnTo>
                  <a:pt x="1900052" y="0"/>
                </a:lnTo>
                <a:cubicBezTo>
                  <a:pt x="1896094" y="791688"/>
                  <a:pt x="1892135" y="1583377"/>
                  <a:pt x="1888177" y="2375065"/>
                </a:cubicBezTo>
                <a:lnTo>
                  <a:pt x="0" y="2386940"/>
                </a:lnTo>
              </a:path>
            </a:pathLst>
          </a:custGeom>
          <a:noFill/>
          <a:ln w="19050">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ounded Rectangle 2"/>
          <p:cNvSpPr/>
          <p:nvPr/>
        </p:nvSpPr>
        <p:spPr>
          <a:xfrm>
            <a:off x="7668344" y="3735036"/>
            <a:ext cx="360040" cy="53388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8" name="Groupe 7"/>
          <p:cNvGrpSpPr/>
          <p:nvPr/>
        </p:nvGrpSpPr>
        <p:grpSpPr>
          <a:xfrm>
            <a:off x="3353612" y="2797368"/>
            <a:ext cx="2207480" cy="916962"/>
            <a:chOff x="4312978" y="4333239"/>
            <a:chExt cx="1630192" cy="652830"/>
          </a:xfrm>
        </p:grpSpPr>
        <p:pic>
          <p:nvPicPr>
            <p:cNvPr id="19" name="Image 22" descr="IN2P3-Q_SignV copie.jpg"/>
            <p:cNvPicPr>
              <a:picLocks noChangeAspect="1"/>
            </p:cNvPicPr>
            <p:nvPr/>
          </p:nvPicPr>
          <p:blipFill>
            <a:blip r:embed="rId5" cstate="print"/>
            <a:srcRect/>
            <a:stretch>
              <a:fillRect/>
            </a:stretch>
          </p:blipFill>
          <p:spPr bwMode="auto">
            <a:xfrm>
              <a:off x="5265401" y="4333239"/>
              <a:ext cx="675447" cy="375350"/>
            </a:xfrm>
            <a:prstGeom prst="rect">
              <a:avLst/>
            </a:prstGeom>
            <a:noFill/>
            <a:ln w="9525">
              <a:noFill/>
              <a:miter lim="800000"/>
              <a:headEnd/>
              <a:tailEnd/>
            </a:ln>
          </p:spPr>
        </p:pic>
        <p:pic>
          <p:nvPicPr>
            <p:cNvPr id="20" name="Picture 6"/>
            <p:cNvPicPr>
              <a:picLocks noChangeAspect="1" noChangeArrowheads="1"/>
            </p:cNvPicPr>
            <p:nvPr/>
          </p:nvPicPr>
          <p:blipFill>
            <a:blip r:embed="rId6" cstate="print"/>
            <a:srcRect/>
            <a:stretch>
              <a:fillRect/>
            </a:stretch>
          </p:blipFill>
          <p:spPr bwMode="auto">
            <a:xfrm>
              <a:off x="4312978" y="4333239"/>
              <a:ext cx="782846" cy="375350"/>
            </a:xfrm>
            <a:prstGeom prst="rect">
              <a:avLst/>
            </a:prstGeom>
            <a:noFill/>
            <a:ln w="9525">
              <a:noFill/>
              <a:miter lim="800000"/>
              <a:headEnd/>
              <a:tailEnd/>
            </a:ln>
          </p:spPr>
        </p:pic>
        <p:pic>
          <p:nvPicPr>
            <p:cNvPr id="21" name="Picture 2" descr="http://www.grenoble-univ.fr/images/gugip/logo_ud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2978" y="4794068"/>
              <a:ext cx="1630192" cy="192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3851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2035" y="999438"/>
            <a:ext cx="2701940" cy="182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2100585" y="55833"/>
            <a:ext cx="4360636" cy="5519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it-IT" sz="3200" b="1" dirty="0">
                <a:solidFill>
                  <a:schemeClr val="bg2">
                    <a:lumMod val="25000"/>
                  </a:schemeClr>
                </a:solidFill>
              </a:rPr>
              <a:t>  SPES </a:t>
            </a:r>
            <a:r>
              <a:rPr lang="en-TT" sz="3200" b="1" dirty="0" smtClean="0">
                <a:solidFill>
                  <a:schemeClr val="tx1"/>
                </a:solidFill>
              </a:rPr>
              <a:t>Strategy</a:t>
            </a:r>
            <a:endParaRPr lang="en-TT" sz="2000" b="1" dirty="0">
              <a:solidFill>
                <a:schemeClr val="tx1"/>
              </a:solidFill>
            </a:endParaRPr>
          </a:p>
        </p:txBody>
      </p:sp>
      <p:grpSp>
        <p:nvGrpSpPr>
          <p:cNvPr id="9" name="Group 14"/>
          <p:cNvGrpSpPr/>
          <p:nvPr/>
        </p:nvGrpSpPr>
        <p:grpSpPr>
          <a:xfrm>
            <a:off x="4159853" y="3138686"/>
            <a:ext cx="1789584" cy="1903975"/>
            <a:chOff x="2043080" y="1078940"/>
            <a:chExt cx="3651330" cy="4179961"/>
          </a:xfrm>
        </p:grpSpPr>
        <p:pic>
          <p:nvPicPr>
            <p:cNvPr id="10" name="Picture 4"/>
            <p:cNvPicPr>
              <a:picLocks noChangeAspect="1" noChangeArrowheads="1"/>
            </p:cNvPicPr>
            <p:nvPr/>
          </p:nvPicPr>
          <p:blipFill rotWithShape="1">
            <a:blip r:embed="rId4" cstate="print"/>
            <a:srcRect r="5359"/>
            <a:stretch/>
          </p:blipFill>
          <p:spPr bwMode="auto">
            <a:xfrm>
              <a:off x="2043080" y="1078940"/>
              <a:ext cx="3651330" cy="4179961"/>
            </a:xfrm>
            <a:prstGeom prst="rect">
              <a:avLst/>
            </a:prstGeom>
            <a:noFill/>
            <a:ln w="9525">
              <a:noFill/>
              <a:miter lim="800000"/>
              <a:headEnd/>
              <a:tailEnd/>
            </a:ln>
          </p:spPr>
        </p:pic>
        <p:sp>
          <p:nvSpPr>
            <p:cNvPr id="11" name="TextBox 1"/>
            <p:cNvSpPr txBox="1"/>
            <p:nvPr/>
          </p:nvSpPr>
          <p:spPr>
            <a:xfrm>
              <a:off x="2521405" y="1416105"/>
              <a:ext cx="1080119" cy="1283807"/>
            </a:xfrm>
            <a:prstGeom prst="rect">
              <a:avLst/>
            </a:prstGeom>
            <a:noFill/>
          </p:spPr>
          <p:txBody>
            <a:bodyPr wrap="square" rtlCol="0">
              <a:spAutoFit/>
            </a:bodyPr>
            <a:lstStyle/>
            <a:p>
              <a:r>
                <a:rPr lang="it-IT" sz="3200" b="1" dirty="0" smtClean="0">
                  <a:latin typeface="Symbol" panose="05050102010706020507" pitchFamily="18" charset="2"/>
                </a:rPr>
                <a:t>a</a:t>
              </a:r>
              <a:endParaRPr lang="it-IT" sz="3200" b="1" dirty="0">
                <a:latin typeface="Symbol" panose="05050102010706020507" pitchFamily="18" charset="2"/>
              </a:endParaRPr>
            </a:p>
          </p:txBody>
        </p:sp>
        <p:sp>
          <p:nvSpPr>
            <p:cNvPr id="12" name="TextBox 11"/>
            <p:cNvSpPr txBox="1"/>
            <p:nvPr/>
          </p:nvSpPr>
          <p:spPr>
            <a:xfrm>
              <a:off x="4300284" y="3224248"/>
              <a:ext cx="1080119" cy="1283807"/>
            </a:xfrm>
            <a:prstGeom prst="rect">
              <a:avLst/>
            </a:prstGeom>
            <a:noFill/>
          </p:spPr>
          <p:txBody>
            <a:bodyPr wrap="square" rtlCol="0">
              <a:spAutoFit/>
            </a:bodyPr>
            <a:lstStyle/>
            <a:p>
              <a:r>
                <a:rPr lang="it-IT" sz="3200" b="1" dirty="0">
                  <a:latin typeface="Symbol" panose="05050102010706020507" pitchFamily="18" charset="2"/>
                </a:rPr>
                <a:t>d</a:t>
              </a:r>
            </a:p>
          </p:txBody>
        </p:sp>
        <p:sp>
          <p:nvSpPr>
            <p:cNvPr id="13" name="TextBox 12"/>
            <p:cNvSpPr txBox="1"/>
            <p:nvPr/>
          </p:nvSpPr>
          <p:spPr>
            <a:xfrm>
              <a:off x="4139949" y="1481699"/>
              <a:ext cx="1080119" cy="1283807"/>
            </a:xfrm>
            <a:prstGeom prst="rect">
              <a:avLst/>
            </a:prstGeom>
            <a:noFill/>
          </p:spPr>
          <p:txBody>
            <a:bodyPr wrap="square" rtlCol="0">
              <a:spAutoFit/>
            </a:bodyPr>
            <a:lstStyle/>
            <a:p>
              <a:r>
                <a:rPr lang="it-IT" sz="3200" b="1" dirty="0">
                  <a:latin typeface="Symbol" panose="05050102010706020507" pitchFamily="18" charset="2"/>
                </a:rPr>
                <a:t>b</a:t>
              </a:r>
            </a:p>
          </p:txBody>
        </p:sp>
        <p:sp>
          <p:nvSpPr>
            <p:cNvPr id="14" name="TextBox 13"/>
            <p:cNvSpPr txBox="1"/>
            <p:nvPr/>
          </p:nvSpPr>
          <p:spPr>
            <a:xfrm>
              <a:off x="2616207" y="3224248"/>
              <a:ext cx="1080119" cy="1283807"/>
            </a:xfrm>
            <a:prstGeom prst="rect">
              <a:avLst/>
            </a:prstGeom>
            <a:noFill/>
          </p:spPr>
          <p:txBody>
            <a:bodyPr wrap="square" rtlCol="0">
              <a:spAutoFit/>
            </a:bodyPr>
            <a:lstStyle/>
            <a:p>
              <a:r>
                <a:rPr lang="it-IT" sz="3200" b="1" dirty="0">
                  <a:latin typeface="Symbol" panose="05050102010706020507" pitchFamily="18" charset="2"/>
                </a:rPr>
                <a:t>g</a:t>
              </a:r>
            </a:p>
          </p:txBody>
        </p:sp>
      </p:grpSp>
      <p:sp>
        <p:nvSpPr>
          <p:cNvPr id="17" name="TextBox 20"/>
          <p:cNvSpPr txBox="1"/>
          <p:nvPr/>
        </p:nvSpPr>
        <p:spPr>
          <a:xfrm>
            <a:off x="1194299" y="2711107"/>
            <a:ext cx="2750851" cy="954107"/>
          </a:xfrm>
          <a:prstGeom prst="rect">
            <a:avLst/>
          </a:prstGeom>
          <a:noFill/>
        </p:spPr>
        <p:txBody>
          <a:bodyPr wrap="square" rtlCol="0">
            <a:spAutoFit/>
          </a:bodyPr>
          <a:lstStyle/>
          <a:p>
            <a:pPr algn="ctr"/>
            <a:r>
              <a:rPr lang="it-IT" sz="1400" b="1" dirty="0" smtClean="0"/>
              <a:t>BEST </a:t>
            </a:r>
            <a:r>
              <a:rPr lang="it-IT" sz="1400" b="1" dirty="0" err="1" smtClean="0"/>
              <a:t>Cyclotron</a:t>
            </a:r>
            <a:r>
              <a:rPr lang="it-IT" sz="1400" b="1" dirty="0" smtClean="0"/>
              <a:t> </a:t>
            </a:r>
            <a:r>
              <a:rPr lang="it-IT" sz="1400" b="1" dirty="0" err="1" smtClean="0"/>
              <a:t>installation</a:t>
            </a:r>
            <a:r>
              <a:rPr lang="it-IT" sz="1400" b="1" dirty="0" smtClean="0"/>
              <a:t> &amp; </a:t>
            </a:r>
            <a:r>
              <a:rPr lang="it-IT" sz="1400" b="1" dirty="0" err="1" smtClean="0"/>
              <a:t>commissioning</a:t>
            </a:r>
            <a:r>
              <a:rPr lang="it-IT" sz="1400" b="1" dirty="0" smtClean="0"/>
              <a:t>:</a:t>
            </a:r>
          </a:p>
          <a:p>
            <a:pPr marL="285750" indent="-285750">
              <a:buFont typeface="Arial" panose="020B0604020202020204" pitchFamily="34" charset="0"/>
              <a:buChar char="•"/>
            </a:pPr>
            <a:r>
              <a:rPr lang="it-IT" sz="1400" dirty="0" smtClean="0"/>
              <a:t>70 </a:t>
            </a:r>
            <a:r>
              <a:rPr lang="it-IT" sz="1400" dirty="0" err="1" smtClean="0"/>
              <a:t>MeV</a:t>
            </a:r>
            <a:r>
              <a:rPr lang="it-IT" sz="1400" dirty="0" smtClean="0"/>
              <a:t> </a:t>
            </a:r>
            <a:r>
              <a:rPr lang="it-IT" sz="1400" dirty="0" err="1" smtClean="0"/>
              <a:t>proton</a:t>
            </a:r>
            <a:r>
              <a:rPr lang="it-IT" sz="1400" dirty="0" smtClean="0"/>
              <a:t> </a:t>
            </a:r>
            <a:r>
              <a:rPr lang="it-IT" sz="1400" dirty="0" err="1" smtClean="0"/>
              <a:t>beam</a:t>
            </a:r>
            <a:endParaRPr lang="it-IT" sz="1400" dirty="0" smtClean="0"/>
          </a:p>
          <a:p>
            <a:pPr marL="285750" indent="-285750">
              <a:buFont typeface="Arial" panose="020B0604020202020204" pitchFamily="34" charset="0"/>
              <a:buChar char="•"/>
            </a:pPr>
            <a:r>
              <a:rPr lang="it-IT" sz="1400" dirty="0" smtClean="0"/>
              <a:t>750 </a:t>
            </a:r>
            <a:r>
              <a:rPr lang="it-IT" sz="1400" dirty="0" err="1" smtClean="0">
                <a:latin typeface="Symbol" panose="05050102010706020507" pitchFamily="18" charset="2"/>
              </a:rPr>
              <a:t>m</a:t>
            </a:r>
            <a:r>
              <a:rPr lang="it-IT" sz="1400" dirty="0" err="1" smtClean="0"/>
              <a:t>A</a:t>
            </a:r>
            <a:endParaRPr lang="it-IT" sz="1400" dirty="0"/>
          </a:p>
        </p:txBody>
      </p:sp>
      <p:sp>
        <p:nvSpPr>
          <p:cNvPr id="18" name="TextBox 21"/>
          <p:cNvSpPr txBox="1"/>
          <p:nvPr/>
        </p:nvSpPr>
        <p:spPr>
          <a:xfrm>
            <a:off x="1217100" y="5745295"/>
            <a:ext cx="3479799" cy="523220"/>
          </a:xfrm>
          <a:prstGeom prst="rect">
            <a:avLst/>
          </a:prstGeom>
          <a:noFill/>
        </p:spPr>
        <p:txBody>
          <a:bodyPr wrap="square" rtlCol="0">
            <a:spAutoFit/>
          </a:bodyPr>
          <a:lstStyle/>
          <a:p>
            <a:r>
              <a:rPr lang="it-IT" sz="1400" dirty="0" smtClean="0"/>
              <a:t>Research and Production of </a:t>
            </a:r>
            <a:r>
              <a:rPr lang="it-IT" sz="1400" b="1" dirty="0" smtClean="0"/>
              <a:t>Radio-</a:t>
            </a:r>
            <a:r>
              <a:rPr lang="it-IT" sz="1400" b="1" dirty="0" err="1" smtClean="0"/>
              <a:t>Isotopes</a:t>
            </a:r>
            <a:r>
              <a:rPr lang="it-IT" sz="1400" b="1" dirty="0" smtClean="0"/>
              <a:t> for </a:t>
            </a:r>
            <a:r>
              <a:rPr lang="it-IT" sz="1400" b="1" dirty="0" err="1" smtClean="0"/>
              <a:t>Nuclear</a:t>
            </a:r>
            <a:r>
              <a:rPr lang="it-IT" sz="1400" b="1" dirty="0" smtClean="0"/>
              <a:t> Medicine</a:t>
            </a:r>
            <a:endParaRPr lang="it-IT" sz="1400" b="1" dirty="0"/>
          </a:p>
        </p:txBody>
      </p:sp>
      <p:sp>
        <p:nvSpPr>
          <p:cNvPr id="20" name="TextBox 15"/>
          <p:cNvSpPr txBox="1"/>
          <p:nvPr/>
        </p:nvSpPr>
        <p:spPr>
          <a:xfrm>
            <a:off x="6134807" y="2829425"/>
            <a:ext cx="2944619" cy="954107"/>
          </a:xfrm>
          <a:prstGeom prst="rect">
            <a:avLst/>
          </a:prstGeom>
          <a:noFill/>
        </p:spPr>
        <p:txBody>
          <a:bodyPr wrap="square" rtlCol="0">
            <a:spAutoFit/>
          </a:bodyPr>
          <a:lstStyle/>
          <a:p>
            <a:r>
              <a:rPr lang="it-IT" sz="1400" b="1" dirty="0" smtClean="0"/>
              <a:t>Production &amp; re-</a:t>
            </a:r>
            <a:r>
              <a:rPr lang="it-IT" sz="1400" b="1" dirty="0" err="1" smtClean="0"/>
              <a:t>acceleration</a:t>
            </a:r>
            <a:r>
              <a:rPr lang="it-IT" sz="1400" b="1" dirty="0" smtClean="0"/>
              <a:t> </a:t>
            </a:r>
            <a:r>
              <a:rPr lang="it-IT" sz="1000" dirty="0" smtClean="0"/>
              <a:t>of</a:t>
            </a:r>
            <a:r>
              <a:rPr lang="it-IT" sz="1400" dirty="0" smtClean="0"/>
              <a:t>  </a:t>
            </a:r>
            <a:r>
              <a:rPr lang="it-IT" sz="1400" b="1" dirty="0" err="1" smtClean="0"/>
              <a:t>exotic</a:t>
            </a:r>
            <a:r>
              <a:rPr lang="it-IT" sz="1400" b="1" dirty="0" smtClean="0"/>
              <a:t> </a:t>
            </a:r>
            <a:r>
              <a:rPr lang="it-IT" sz="1400" b="1" dirty="0" err="1" smtClean="0"/>
              <a:t>beams</a:t>
            </a:r>
            <a:r>
              <a:rPr lang="it-IT" sz="1400" dirty="0" smtClean="0"/>
              <a:t>,  </a:t>
            </a:r>
            <a:r>
              <a:rPr lang="it-IT" sz="1000" dirty="0" err="1" smtClean="0"/>
              <a:t>especially</a:t>
            </a:r>
            <a:r>
              <a:rPr lang="it-IT" sz="1000" dirty="0" smtClean="0"/>
              <a:t> </a:t>
            </a:r>
            <a:r>
              <a:rPr lang="it-IT" sz="1400" b="1" dirty="0" err="1" smtClean="0"/>
              <a:t>neutron</a:t>
            </a:r>
            <a:r>
              <a:rPr lang="it-IT" sz="1400" b="1" dirty="0" smtClean="0"/>
              <a:t>–</a:t>
            </a:r>
            <a:r>
              <a:rPr lang="it-IT" sz="1400" b="1" dirty="0" err="1" smtClean="0"/>
              <a:t>rich</a:t>
            </a:r>
            <a:r>
              <a:rPr lang="it-IT" sz="1400" dirty="0" smtClean="0"/>
              <a:t>  </a:t>
            </a:r>
            <a:r>
              <a:rPr lang="it-IT" sz="1000" dirty="0" smtClean="0"/>
              <a:t>from </a:t>
            </a:r>
            <a:r>
              <a:rPr lang="it-IT" sz="1400" b="1" dirty="0" smtClean="0"/>
              <a:t>p-</a:t>
            </a:r>
            <a:r>
              <a:rPr lang="it-IT" sz="1400" b="1" dirty="0" err="1" smtClean="0"/>
              <a:t>induced</a:t>
            </a:r>
            <a:r>
              <a:rPr lang="it-IT" sz="1400" b="1" dirty="0" smtClean="0"/>
              <a:t> </a:t>
            </a:r>
            <a:r>
              <a:rPr lang="it-IT" sz="1400" b="1" dirty="0" err="1" smtClean="0"/>
              <a:t>Fission</a:t>
            </a:r>
            <a:r>
              <a:rPr lang="it-IT" sz="1400" b="1" dirty="0" smtClean="0"/>
              <a:t> </a:t>
            </a:r>
            <a:r>
              <a:rPr lang="it-IT" sz="1000" dirty="0" smtClean="0"/>
              <a:t>on </a:t>
            </a:r>
            <a:r>
              <a:rPr lang="it-IT" sz="1400" b="1" dirty="0" err="1" smtClean="0"/>
              <a:t>UCx</a:t>
            </a:r>
            <a:r>
              <a:rPr lang="it-IT" sz="1400" b="1" dirty="0" smtClean="0"/>
              <a:t> </a:t>
            </a:r>
            <a:endParaRPr lang="it-IT" sz="1400" b="1" dirty="0"/>
          </a:p>
        </p:txBody>
      </p:sp>
      <p:sp>
        <p:nvSpPr>
          <p:cNvPr id="21" name="TextBox 17"/>
          <p:cNvSpPr txBox="1"/>
          <p:nvPr/>
        </p:nvSpPr>
        <p:spPr>
          <a:xfrm>
            <a:off x="5924590" y="5659869"/>
            <a:ext cx="3219410" cy="738664"/>
          </a:xfrm>
          <a:prstGeom prst="rect">
            <a:avLst/>
          </a:prstGeom>
          <a:noFill/>
        </p:spPr>
        <p:txBody>
          <a:bodyPr wrap="square" rtlCol="0">
            <a:spAutoFit/>
          </a:bodyPr>
          <a:lstStyle/>
          <a:p>
            <a:pPr algn="ctr"/>
            <a:r>
              <a:rPr lang="it-IT" sz="1400" dirty="0" smtClean="0"/>
              <a:t>Accelerator based neutron source (</a:t>
            </a:r>
            <a:r>
              <a:rPr lang="it-IT" sz="1400" b="1" dirty="0"/>
              <a:t>Proton and </a:t>
            </a:r>
            <a:r>
              <a:rPr lang="it-IT" sz="1400" b="1" dirty="0" err="1"/>
              <a:t>Neutron</a:t>
            </a:r>
            <a:r>
              <a:rPr lang="it-IT" sz="1400" b="1" dirty="0"/>
              <a:t> </a:t>
            </a:r>
            <a:r>
              <a:rPr lang="it-IT" sz="1400" b="1" dirty="0" err="1"/>
              <a:t>Facility</a:t>
            </a:r>
            <a:r>
              <a:rPr lang="it-IT" sz="1400" b="1" dirty="0"/>
              <a:t> for </a:t>
            </a:r>
            <a:r>
              <a:rPr lang="it-IT" sz="1400" b="1" dirty="0" err="1"/>
              <a:t>Applied</a:t>
            </a:r>
            <a:r>
              <a:rPr lang="it-IT" sz="1400" b="1" dirty="0"/>
              <a:t> </a:t>
            </a:r>
            <a:r>
              <a:rPr lang="it-IT" sz="1400" b="1" dirty="0" err="1" smtClean="0"/>
              <a:t>Physics</a:t>
            </a:r>
            <a:r>
              <a:rPr lang="it-IT" sz="1400" dirty="0" smtClean="0"/>
              <a:t>)</a:t>
            </a:r>
            <a:endParaRPr lang="it-IT" sz="1400" dirty="0"/>
          </a:p>
        </p:txBody>
      </p:sp>
      <p:pic>
        <p:nvPicPr>
          <p:cNvPr id="23"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6407" y="1567170"/>
            <a:ext cx="1674968" cy="111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C:\Documents and Settings\augusto\Documenti\cartella principale\Spes\Ciclotrone\Contratto\stati di avanzamento\visita Vancouver aprile 2013\meeting BEST Vancouver 21_22April\ottawa_8_12_april\IMG_726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317" y="666057"/>
            <a:ext cx="1720813" cy="185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https://web.infn.it/spes/images/NEW_SITE/gamma_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https://web.infn.it/spes/images/NEW_SITE/gamma_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1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6129" y="3765190"/>
            <a:ext cx="2733298" cy="182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Connettore 2 25"/>
          <p:cNvCxnSpPr/>
          <p:nvPr/>
        </p:nvCxnSpPr>
        <p:spPr>
          <a:xfrm flipH="1" flipV="1">
            <a:off x="3543300" y="2000250"/>
            <a:ext cx="850989" cy="1292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5716953" y="2829425"/>
            <a:ext cx="416938" cy="4628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flipH="1">
            <a:off x="3810000" y="4700650"/>
            <a:ext cx="584289" cy="342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45" name="Connettore 2 6144"/>
          <p:cNvCxnSpPr/>
          <p:nvPr/>
        </p:nvCxnSpPr>
        <p:spPr>
          <a:xfrm>
            <a:off x="5795536" y="4700650"/>
            <a:ext cx="748139" cy="471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2764521" y="4084459"/>
            <a:ext cx="1160895" cy="338554"/>
          </a:xfrm>
          <a:prstGeom prst="rect">
            <a:avLst/>
          </a:prstGeom>
          <a:noFill/>
        </p:spPr>
        <p:txBody>
          <a:bodyPr wrap="none" rtlCol="0">
            <a:spAutoFit/>
          </a:bodyPr>
          <a:lstStyle/>
          <a:p>
            <a:r>
              <a:rPr lang="it-IT" sz="1600" b="1" dirty="0" smtClean="0"/>
              <a:t>LARAMED</a:t>
            </a:r>
            <a:endParaRPr lang="it-IT" sz="1600" b="1" dirty="0"/>
          </a:p>
        </p:txBody>
      </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50" y="4077072"/>
            <a:ext cx="1957526" cy="1728192"/>
          </a:xfrm>
          <a:prstGeom prst="rect">
            <a:avLst/>
          </a:prstGeom>
        </p:spPr>
      </p:pic>
      <p:sp>
        <p:nvSpPr>
          <p:cNvPr id="16" name="TextBox 15"/>
          <p:cNvSpPr txBox="1"/>
          <p:nvPr/>
        </p:nvSpPr>
        <p:spPr>
          <a:xfrm>
            <a:off x="4361565" y="814772"/>
            <a:ext cx="3126049" cy="646331"/>
          </a:xfrm>
          <a:prstGeom prst="rect">
            <a:avLst/>
          </a:prstGeom>
          <a:noFill/>
        </p:spPr>
        <p:txBody>
          <a:bodyPr wrap="none" rtlCol="0">
            <a:spAutoFit/>
          </a:bodyPr>
          <a:lstStyle/>
          <a:p>
            <a:r>
              <a:rPr lang="it-IT" b="1" dirty="0" smtClean="0"/>
              <a:t>Second generation ISOL facility</a:t>
            </a:r>
          </a:p>
          <a:p>
            <a:r>
              <a:rPr lang="it-IT" b="1" dirty="0" smtClean="0"/>
              <a:t>Toward </a:t>
            </a:r>
            <a:endParaRPr lang="en-US" b="1" dirty="0"/>
          </a:p>
        </p:txBody>
      </p:sp>
      <p:pic>
        <p:nvPicPr>
          <p:cNvPr id="28" name="Picture 4" descr="EURISOL_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1642" y="1108614"/>
            <a:ext cx="1367986" cy="26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826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971600" y="111679"/>
            <a:ext cx="6116182" cy="5519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tx1"/>
                </a:solidFill>
              </a:rPr>
              <a:t>Exotic Beam reacceleration and diagnostics</a:t>
            </a:r>
            <a:endParaRPr lang="en-US" sz="2400" b="1" dirty="0">
              <a:solidFill>
                <a:schemeClr val="tx1"/>
              </a:solidFill>
            </a:endParaRPr>
          </a:p>
        </p:txBody>
      </p:sp>
      <p:sp>
        <p:nvSpPr>
          <p:cNvPr id="32" name="Rectangle 1"/>
          <p:cNvSpPr/>
          <p:nvPr/>
        </p:nvSpPr>
        <p:spPr>
          <a:xfrm>
            <a:off x="197324" y="1611644"/>
            <a:ext cx="2480781" cy="276999"/>
          </a:xfrm>
          <a:prstGeom prst="rect">
            <a:avLst/>
          </a:prstGeom>
          <a:solidFill>
            <a:schemeClr val="accent4">
              <a:lumMod val="20000"/>
              <a:lumOff val="80000"/>
            </a:schemeClr>
          </a:solidFill>
        </p:spPr>
        <p:txBody>
          <a:bodyPr wrap="square">
            <a:spAutoFit/>
          </a:bodyPr>
          <a:lstStyle/>
          <a:p>
            <a:pPr algn="ctr"/>
            <a:r>
              <a:rPr lang="en-GB" sz="1200" dirty="0"/>
              <a:t>Mechanical layout of the </a:t>
            </a:r>
            <a:r>
              <a:rPr lang="en-GB" sz="1200" b="1" dirty="0"/>
              <a:t>RFQ </a:t>
            </a:r>
            <a:endParaRPr lang="it-IT" sz="1200" dirty="0"/>
          </a:p>
        </p:txBody>
      </p:sp>
      <p:sp>
        <p:nvSpPr>
          <p:cNvPr id="36" name="CasellaDiTesto 35"/>
          <p:cNvSpPr txBox="1"/>
          <p:nvPr/>
        </p:nvSpPr>
        <p:spPr>
          <a:xfrm>
            <a:off x="14040" y="6479649"/>
            <a:ext cx="2792046" cy="369332"/>
          </a:xfrm>
          <a:prstGeom prst="rect">
            <a:avLst/>
          </a:prstGeom>
          <a:noFill/>
        </p:spPr>
        <p:txBody>
          <a:bodyPr wrap="none" rtlCol="0">
            <a:spAutoFit/>
          </a:bodyPr>
          <a:lstStyle/>
          <a:p>
            <a:r>
              <a:rPr lang="en-US" dirty="0" smtClean="0"/>
              <a:t>A. </a:t>
            </a:r>
            <a:r>
              <a:rPr lang="en-US" dirty="0" err="1" smtClean="0"/>
              <a:t>Pisent</a:t>
            </a:r>
            <a:r>
              <a:rPr lang="en-US" dirty="0" smtClean="0"/>
              <a:t>, </a:t>
            </a:r>
            <a:r>
              <a:rPr lang="en-US" dirty="0" err="1" smtClean="0"/>
              <a:t>M.Poggi</a:t>
            </a:r>
            <a:r>
              <a:rPr lang="en-US" dirty="0" smtClean="0"/>
              <a:t>, </a:t>
            </a:r>
            <a:r>
              <a:rPr lang="en-US" dirty="0" err="1" smtClean="0"/>
              <a:t>T.Marchi</a:t>
            </a:r>
            <a:endParaRPr lang="en-US" dirty="0"/>
          </a:p>
        </p:txBody>
      </p:sp>
      <p:pic>
        <p:nvPicPr>
          <p:cNvPr id="27" name="Segnaposto contenuto 3"/>
          <p:cNvPicPr>
            <a:picLocks noChangeAspect="1"/>
          </p:cNvPicPr>
          <p:nvPr/>
        </p:nvPicPr>
        <p:blipFill>
          <a:blip r:embed="rId3" cstate="print">
            <a:extLst>
              <a:ext uri="{28A0092B-C50C-407E-A947-70E740481C1C}">
                <a14:useLocalDpi xmlns:a14="http://schemas.microsoft.com/office/drawing/2010/main" val="0"/>
              </a:ext>
            </a:extLst>
          </a:blip>
          <a:srcRect l="13692" t="22229" r="10165" b="17595"/>
          <a:stretch>
            <a:fillRect/>
          </a:stretch>
        </p:blipFill>
        <p:spPr bwMode="auto">
          <a:xfrm>
            <a:off x="210540" y="1900352"/>
            <a:ext cx="2299572" cy="139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magine 236551" descr="DSC020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540" y="3430949"/>
            <a:ext cx="2287862" cy="171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magin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7365" y="799115"/>
            <a:ext cx="1915705" cy="281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30233" y="5085184"/>
            <a:ext cx="2379878" cy="584775"/>
          </a:xfrm>
          <a:prstGeom prst="rect">
            <a:avLst/>
          </a:prstGeom>
          <a:noFill/>
        </p:spPr>
        <p:txBody>
          <a:bodyPr wrap="square" rtlCol="0">
            <a:spAutoFit/>
          </a:bodyPr>
          <a:lstStyle/>
          <a:p>
            <a:r>
              <a:rPr lang="it-IT" sz="1600" dirty="0"/>
              <a:t>MCP </a:t>
            </a:r>
            <a:r>
              <a:rPr lang="it-IT" sz="1600" dirty="0" smtClean="0"/>
              <a:t>based Low intensity beam monitor</a:t>
            </a:r>
            <a:endParaRPr lang="it-IT" sz="1600" dirty="0"/>
          </a:p>
        </p:txBody>
      </p:sp>
      <p:sp>
        <p:nvSpPr>
          <p:cNvPr id="15" name="TextBox 14"/>
          <p:cNvSpPr txBox="1"/>
          <p:nvPr/>
        </p:nvSpPr>
        <p:spPr>
          <a:xfrm>
            <a:off x="2978055" y="3655835"/>
            <a:ext cx="1328697" cy="369332"/>
          </a:xfrm>
          <a:prstGeom prst="rect">
            <a:avLst/>
          </a:prstGeom>
          <a:noFill/>
        </p:spPr>
        <p:txBody>
          <a:bodyPr wrap="none" rtlCol="0">
            <a:spAutoFit/>
          </a:bodyPr>
          <a:lstStyle/>
          <a:p>
            <a:r>
              <a:rPr lang="it-IT" dirty="0" smtClean="0"/>
              <a:t>Tape system</a:t>
            </a:r>
            <a:endParaRPr lang="it-IT" dirty="0"/>
          </a:p>
        </p:txBody>
      </p:sp>
      <p:sp>
        <p:nvSpPr>
          <p:cNvPr id="16" name="Rectangle 15"/>
          <p:cNvSpPr/>
          <p:nvPr/>
        </p:nvSpPr>
        <p:spPr>
          <a:xfrm>
            <a:off x="242516" y="1124744"/>
            <a:ext cx="2449068" cy="369332"/>
          </a:xfrm>
          <a:prstGeom prst="rect">
            <a:avLst/>
          </a:prstGeom>
        </p:spPr>
        <p:txBody>
          <a:bodyPr wrap="none">
            <a:spAutoFit/>
          </a:bodyPr>
          <a:lstStyle/>
          <a:p>
            <a:pPr algn="just"/>
            <a:r>
              <a:rPr lang="en-US" b="1" dirty="0" smtClean="0"/>
              <a:t>Room </a:t>
            </a:r>
            <a:r>
              <a:rPr lang="en-US" b="1" dirty="0"/>
              <a:t>temperature RFQ</a:t>
            </a:r>
          </a:p>
        </p:txBody>
      </p:sp>
      <p:pic>
        <p:nvPicPr>
          <p:cNvPr id="6146" name="Picture 2" descr="\\napp2\spes\Organizzazione\COMITATI\TAC\141204_TAC2_meeting\141203_TerzaSal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702619" y="1218157"/>
            <a:ext cx="3352336" cy="251425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648428" y="1704006"/>
            <a:ext cx="1648361" cy="1323439"/>
          </a:xfrm>
          <a:prstGeom prst="rect">
            <a:avLst/>
          </a:prstGeom>
          <a:noFill/>
        </p:spPr>
        <p:txBody>
          <a:bodyPr wrap="square" rtlCol="0">
            <a:spAutoFit/>
          </a:bodyPr>
          <a:lstStyle/>
          <a:p>
            <a:r>
              <a:rPr lang="it-IT" sz="1600" dirty="0" smtClean="0"/>
              <a:t>Installation of new High Energy beam line. </a:t>
            </a:r>
          </a:p>
          <a:p>
            <a:r>
              <a:rPr lang="it-IT" sz="1600" dirty="0" smtClean="0"/>
              <a:t>(Today </a:t>
            </a:r>
            <a:r>
              <a:rPr lang="it-IT" sz="1600" dirty="0" smtClean="0"/>
              <a:t>under </a:t>
            </a:r>
            <a:r>
              <a:rPr lang="it-IT" sz="1600" dirty="0" smtClean="0"/>
              <a:t>commissioning)</a:t>
            </a:r>
            <a:endParaRPr lang="it-IT" sz="1600" dirty="0"/>
          </a:p>
        </p:txBody>
      </p:sp>
      <p:pic>
        <p:nvPicPr>
          <p:cNvPr id="26" name="Picture 2" descr="C:\Users\gianfranco\Downloads\Diagnostica.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8706"/>
          <a:stretch/>
        </p:blipFill>
        <p:spPr bwMode="auto">
          <a:xfrm>
            <a:off x="2990283" y="4160505"/>
            <a:ext cx="4927919" cy="2503810"/>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48264" y="5148081"/>
            <a:ext cx="2195736" cy="923330"/>
          </a:xfrm>
          <a:prstGeom prst="rect">
            <a:avLst/>
          </a:prstGeom>
          <a:solidFill>
            <a:schemeClr val="accent3">
              <a:lumMod val="20000"/>
              <a:lumOff val="80000"/>
            </a:schemeClr>
          </a:solidFill>
        </p:spPr>
        <p:txBody>
          <a:bodyPr wrap="square" rtlCol="0">
            <a:spAutoFit/>
          </a:bodyPr>
          <a:lstStyle/>
          <a:p>
            <a:r>
              <a:rPr lang="it-IT" dirty="0" smtClean="0"/>
              <a:t>New  EPICS control system for diagnostic and magnets</a:t>
            </a:r>
            <a:endParaRPr lang="en-US" dirty="0"/>
          </a:p>
        </p:txBody>
      </p:sp>
    </p:spTree>
    <p:extLst>
      <p:ext uri="{BB962C8B-B14F-4D97-AF65-F5344CB8AC3E}">
        <p14:creationId xmlns:p14="http://schemas.microsoft.com/office/powerpoint/2010/main" val="54133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539552" y="802161"/>
            <a:ext cx="4902660" cy="3706959"/>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5971" y="-44398"/>
            <a:ext cx="1777433" cy="832181"/>
          </a:xfrm>
          <a:prstGeom prst="rect">
            <a:avLst/>
          </a:prstGeom>
        </p:spPr>
      </p:pic>
      <p:pic>
        <p:nvPicPr>
          <p:cNvPr id="8" name="Picture 147" descr="D:\LOGHI\Logo_INF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986" y="0"/>
            <a:ext cx="1320054" cy="66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1907704" y="-35230"/>
            <a:ext cx="5510813" cy="62377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a:solidFill>
                  <a:schemeClr val="bg2">
                    <a:lumMod val="25000"/>
                  </a:schemeClr>
                </a:solidFill>
              </a:rPr>
              <a:t> </a:t>
            </a:r>
            <a:r>
              <a:rPr lang="en-US" sz="2000" b="1" dirty="0" smtClean="0">
                <a:solidFill>
                  <a:schemeClr val="bg2">
                    <a:lumMod val="25000"/>
                  </a:schemeClr>
                </a:solidFill>
              </a:rPr>
              <a:t>The </a:t>
            </a:r>
            <a:r>
              <a:rPr lang="en-US" sz="2000" b="1" dirty="0">
                <a:solidFill>
                  <a:schemeClr val="bg2">
                    <a:lumMod val="25000"/>
                  </a:schemeClr>
                </a:solidFill>
              </a:rPr>
              <a:t>Upgraded </a:t>
            </a:r>
            <a:r>
              <a:rPr lang="en-US" sz="2000" b="1" dirty="0" err="1">
                <a:solidFill>
                  <a:schemeClr val="bg2">
                    <a:lumMod val="25000"/>
                  </a:schemeClr>
                </a:solidFill>
              </a:rPr>
              <a:t>Alpi</a:t>
            </a:r>
            <a:r>
              <a:rPr lang="en-US" sz="2000" b="1" dirty="0">
                <a:solidFill>
                  <a:schemeClr val="bg2">
                    <a:lumMod val="25000"/>
                  </a:schemeClr>
                </a:solidFill>
              </a:rPr>
              <a:t> post-accelerator</a:t>
            </a:r>
          </a:p>
        </p:txBody>
      </p:sp>
      <p:sp>
        <p:nvSpPr>
          <p:cNvPr id="2" name="CasellaDiTesto 1"/>
          <p:cNvSpPr txBox="1"/>
          <p:nvPr/>
        </p:nvSpPr>
        <p:spPr>
          <a:xfrm>
            <a:off x="1904539" y="827420"/>
            <a:ext cx="2175934" cy="369332"/>
          </a:xfrm>
          <a:prstGeom prst="rect">
            <a:avLst/>
          </a:prstGeom>
          <a:solidFill>
            <a:schemeClr val="accent1">
              <a:lumMod val="20000"/>
              <a:lumOff val="80000"/>
            </a:schemeClr>
          </a:solidFill>
        </p:spPr>
        <p:txBody>
          <a:bodyPr wrap="square" rtlCol="0">
            <a:spAutoFit/>
          </a:bodyPr>
          <a:lstStyle/>
          <a:p>
            <a:r>
              <a:rPr lang="en-US" dirty="0" smtClean="0"/>
              <a:t>For stable beams </a:t>
            </a:r>
            <a:endParaRPr lang="en-US" dirty="0"/>
          </a:p>
        </p:txBody>
      </p:sp>
      <p:sp>
        <p:nvSpPr>
          <p:cNvPr id="14" name="CasellaDiTesto 13"/>
          <p:cNvSpPr txBox="1"/>
          <p:nvPr/>
        </p:nvSpPr>
        <p:spPr>
          <a:xfrm>
            <a:off x="5877797" y="1107912"/>
            <a:ext cx="2930411" cy="1107996"/>
          </a:xfrm>
          <a:prstGeom prst="rect">
            <a:avLst/>
          </a:prstGeom>
          <a:noFill/>
        </p:spPr>
        <p:txBody>
          <a:bodyPr wrap="square" rtlCol="0">
            <a:spAutoFit/>
          </a:bodyPr>
          <a:lstStyle/>
          <a:p>
            <a:r>
              <a:rPr lang="en-US" dirty="0" smtClean="0"/>
              <a:t>For exotic beams </a:t>
            </a:r>
          </a:p>
          <a:p>
            <a:r>
              <a:rPr lang="it-IT" sz="1200" dirty="0" err="1">
                <a:solidFill>
                  <a:srgbClr val="FF0000"/>
                </a:solidFill>
              </a:rPr>
              <a:t>Low</a:t>
            </a:r>
            <a:r>
              <a:rPr lang="it-IT" sz="1200" dirty="0">
                <a:solidFill>
                  <a:srgbClr val="FF0000"/>
                </a:solidFill>
              </a:rPr>
              <a:t> Beta=5 MV/m, Medium Beta=4.3 MV/m, High Beta=5.5 </a:t>
            </a:r>
            <a:r>
              <a:rPr lang="it-IT" sz="1200" dirty="0" smtClean="0">
                <a:solidFill>
                  <a:srgbClr val="FF0000"/>
                </a:solidFill>
              </a:rPr>
              <a:t>MV/m</a:t>
            </a:r>
            <a:endParaRPr lang="en-US" dirty="0" smtClean="0"/>
          </a:p>
          <a:p>
            <a:r>
              <a:rPr lang="en-US" sz="1200" dirty="0" smtClean="0"/>
              <a:t>Conservative value:  2 cavities off in the calculation.</a:t>
            </a:r>
            <a:endParaRPr lang="en-US" sz="1200" dirty="0"/>
          </a:p>
        </p:txBody>
      </p:sp>
      <p:sp>
        <p:nvSpPr>
          <p:cNvPr id="16" name="CasellaDiTesto 15"/>
          <p:cNvSpPr txBox="1"/>
          <p:nvPr/>
        </p:nvSpPr>
        <p:spPr>
          <a:xfrm>
            <a:off x="266227" y="4209650"/>
            <a:ext cx="1705916" cy="369332"/>
          </a:xfrm>
          <a:prstGeom prst="rect">
            <a:avLst/>
          </a:prstGeom>
          <a:solidFill>
            <a:schemeClr val="accent6">
              <a:lumMod val="20000"/>
              <a:lumOff val="80000"/>
            </a:schemeClr>
          </a:solidFill>
        </p:spPr>
        <p:txBody>
          <a:bodyPr wrap="none" rtlCol="0">
            <a:spAutoFit/>
          </a:bodyPr>
          <a:lstStyle/>
          <a:p>
            <a:r>
              <a:rPr lang="en-US" dirty="0" smtClean="0"/>
              <a:t>M. </a:t>
            </a:r>
            <a:r>
              <a:rPr lang="en-US" dirty="0" err="1" smtClean="0"/>
              <a:t>Comunian</a:t>
            </a:r>
            <a:endParaRPr lang="en-US" dirty="0"/>
          </a:p>
        </p:txBody>
      </p:sp>
      <p:grpSp>
        <p:nvGrpSpPr>
          <p:cNvPr id="18" name="Gruppo 17"/>
          <p:cNvGrpSpPr/>
          <p:nvPr/>
        </p:nvGrpSpPr>
        <p:grpSpPr>
          <a:xfrm>
            <a:off x="5029200" y="2336800"/>
            <a:ext cx="4094204" cy="3330881"/>
            <a:chOff x="5029200" y="2336800"/>
            <a:chExt cx="4094204" cy="3330881"/>
          </a:xfrm>
        </p:grpSpPr>
        <p:grpSp>
          <p:nvGrpSpPr>
            <p:cNvPr id="15" name="Gruppo 14"/>
            <p:cNvGrpSpPr/>
            <p:nvPr/>
          </p:nvGrpSpPr>
          <p:grpSpPr>
            <a:xfrm>
              <a:off x="5029200" y="2336800"/>
              <a:ext cx="4094204" cy="3330881"/>
              <a:chOff x="5029200" y="2336800"/>
              <a:chExt cx="4094204" cy="3330881"/>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336800"/>
                <a:ext cx="4094204" cy="333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8023123" y="4631626"/>
                <a:ext cx="518300" cy="184666"/>
              </a:xfrm>
              <a:prstGeom prst="rect">
                <a:avLst/>
              </a:prstGeom>
              <a:solidFill>
                <a:schemeClr val="bg1"/>
              </a:solidFill>
            </p:spPr>
            <p:txBody>
              <a:bodyPr wrap="square" rtlCol="0">
                <a:spAutoFit/>
              </a:bodyPr>
              <a:lstStyle/>
              <a:p>
                <a:endParaRPr lang="it-IT" sz="600" dirty="0"/>
              </a:p>
            </p:txBody>
          </p:sp>
        </p:grpSp>
        <p:sp>
          <p:nvSpPr>
            <p:cNvPr id="17" name="Ovale 16"/>
            <p:cNvSpPr/>
            <p:nvPr/>
          </p:nvSpPr>
          <p:spPr>
            <a:xfrm>
              <a:off x="7490129" y="4277801"/>
              <a:ext cx="596348" cy="1987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797" r="2599" b="51116"/>
          <a:stretch/>
        </p:blipFill>
        <p:spPr bwMode="auto">
          <a:xfrm>
            <a:off x="107504" y="4578982"/>
            <a:ext cx="5556022" cy="2234394"/>
          </a:xfrm>
          <a:prstGeom prst="rect">
            <a:avLst/>
          </a:prstGeom>
          <a:noFill/>
          <a:ln>
            <a:solidFill>
              <a:srgbClr val="FF0000"/>
            </a:solidFill>
          </a:ln>
          <a:effectLst/>
          <a:extLst/>
        </p:spPr>
      </p:pic>
      <p:sp>
        <p:nvSpPr>
          <p:cNvPr id="4" name="TextBox 3"/>
          <p:cNvSpPr txBox="1"/>
          <p:nvPr/>
        </p:nvSpPr>
        <p:spPr>
          <a:xfrm>
            <a:off x="5663527" y="5646154"/>
            <a:ext cx="3300962" cy="1200329"/>
          </a:xfrm>
          <a:prstGeom prst="rect">
            <a:avLst/>
          </a:prstGeom>
          <a:noFill/>
        </p:spPr>
        <p:txBody>
          <a:bodyPr wrap="square" rtlCol="0">
            <a:spAutoFit/>
          </a:bodyPr>
          <a:lstStyle/>
          <a:p>
            <a:r>
              <a:rPr lang="it-IT" dirty="0" smtClean="0"/>
              <a:t>Reshape and improvement of low beta cavities.</a:t>
            </a:r>
          </a:p>
          <a:p>
            <a:r>
              <a:rPr lang="it-IT" dirty="0" smtClean="0"/>
              <a:t>Added high beta cryostats to improve the final energy.</a:t>
            </a:r>
            <a:endParaRPr lang="en-US" dirty="0"/>
          </a:p>
        </p:txBody>
      </p:sp>
      <p:sp>
        <p:nvSpPr>
          <p:cNvPr id="5" name="Oval 4"/>
          <p:cNvSpPr/>
          <p:nvPr/>
        </p:nvSpPr>
        <p:spPr>
          <a:xfrm>
            <a:off x="2771800" y="4869160"/>
            <a:ext cx="822389" cy="4332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96837" y="6084004"/>
            <a:ext cx="1095043" cy="369332"/>
          </a:xfrm>
          <a:prstGeom prst="rect">
            <a:avLst/>
          </a:prstGeom>
          <a:noFill/>
        </p:spPr>
        <p:txBody>
          <a:bodyPr wrap="none" rtlCol="0">
            <a:spAutoFit/>
          </a:bodyPr>
          <a:lstStyle/>
          <a:p>
            <a:r>
              <a:rPr lang="it-IT" dirty="0" smtClean="0"/>
              <a:t>Low beta </a:t>
            </a:r>
            <a:endParaRPr lang="en-US" dirty="0"/>
          </a:p>
        </p:txBody>
      </p:sp>
      <p:sp>
        <p:nvSpPr>
          <p:cNvPr id="9" name="Freccia a destra 8"/>
          <p:cNvSpPr/>
          <p:nvPr/>
        </p:nvSpPr>
        <p:spPr>
          <a:xfrm>
            <a:off x="2992506" y="1661910"/>
            <a:ext cx="601683" cy="398938"/>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39449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008"/>
          <a:stretch/>
        </p:blipFill>
        <p:spPr bwMode="auto">
          <a:xfrm rot="16200000">
            <a:off x="2855471" y="-1862578"/>
            <a:ext cx="3542200" cy="897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3644" y="783600"/>
            <a:ext cx="5812409" cy="3321443"/>
          </a:xfrm>
          <a:prstGeom prst="rect">
            <a:avLst/>
          </a:prstGeom>
          <a:solidFill>
            <a:schemeClr val="accent2">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7" name="Rectangle 6"/>
          <p:cNvSpPr/>
          <p:nvPr/>
        </p:nvSpPr>
        <p:spPr>
          <a:xfrm>
            <a:off x="6606996" y="1957482"/>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TextBox 7"/>
          <p:cNvSpPr txBox="1"/>
          <p:nvPr/>
        </p:nvSpPr>
        <p:spPr>
          <a:xfrm>
            <a:off x="2267744" y="940077"/>
            <a:ext cx="1564211" cy="369332"/>
          </a:xfrm>
          <a:prstGeom prst="rect">
            <a:avLst/>
          </a:prstGeom>
          <a:noFill/>
        </p:spPr>
        <p:txBody>
          <a:bodyPr wrap="none" rtlCol="0">
            <a:spAutoFit/>
          </a:bodyPr>
          <a:lstStyle/>
          <a:p>
            <a:r>
              <a:rPr lang="it-IT" dirty="0" smtClean="0"/>
              <a:t>Existing facility</a:t>
            </a:r>
            <a:endParaRPr lang="en-US" dirty="0"/>
          </a:p>
        </p:txBody>
      </p:sp>
      <p:sp>
        <p:nvSpPr>
          <p:cNvPr id="9" name="TextBox 8"/>
          <p:cNvSpPr txBox="1"/>
          <p:nvPr/>
        </p:nvSpPr>
        <p:spPr>
          <a:xfrm>
            <a:off x="1675915" y="1772816"/>
            <a:ext cx="591829" cy="369332"/>
          </a:xfrm>
          <a:prstGeom prst="rect">
            <a:avLst/>
          </a:prstGeom>
          <a:noFill/>
        </p:spPr>
        <p:txBody>
          <a:bodyPr wrap="none" rtlCol="0">
            <a:spAutoFit/>
          </a:bodyPr>
          <a:lstStyle/>
          <a:p>
            <a:r>
              <a:rPr lang="it-IT" dirty="0" smtClean="0">
                <a:solidFill>
                  <a:schemeClr val="bg1">
                    <a:lumMod val="65000"/>
                  </a:schemeClr>
                </a:solidFill>
              </a:rPr>
              <a:t>ALPI</a:t>
            </a:r>
            <a:endParaRPr lang="en-US" dirty="0">
              <a:solidFill>
                <a:schemeClr val="bg1">
                  <a:lumMod val="65000"/>
                </a:schemeClr>
              </a:solidFill>
            </a:endParaRPr>
          </a:p>
        </p:txBody>
      </p:sp>
      <p:sp>
        <p:nvSpPr>
          <p:cNvPr id="10" name="TextBox 9"/>
          <p:cNvSpPr txBox="1"/>
          <p:nvPr/>
        </p:nvSpPr>
        <p:spPr>
          <a:xfrm>
            <a:off x="4314496" y="1137188"/>
            <a:ext cx="1184940" cy="369332"/>
          </a:xfrm>
          <a:prstGeom prst="rect">
            <a:avLst/>
          </a:prstGeom>
          <a:noFill/>
        </p:spPr>
        <p:txBody>
          <a:bodyPr wrap="none" rtlCol="0">
            <a:spAutoFit/>
          </a:bodyPr>
          <a:lstStyle/>
          <a:p>
            <a:r>
              <a:rPr lang="it-IT" dirty="0" smtClean="0">
                <a:solidFill>
                  <a:schemeClr val="bg1">
                    <a:lumMod val="65000"/>
                  </a:schemeClr>
                </a:solidFill>
              </a:rPr>
              <a:t>3° Exp.Hall</a:t>
            </a:r>
            <a:endParaRPr lang="en-US" dirty="0">
              <a:solidFill>
                <a:schemeClr val="bg1">
                  <a:lumMod val="65000"/>
                </a:schemeClr>
              </a:solidFill>
            </a:endParaRPr>
          </a:p>
        </p:txBody>
      </p:sp>
      <p:sp>
        <p:nvSpPr>
          <p:cNvPr id="12" name="TextBox 11"/>
          <p:cNvSpPr txBox="1"/>
          <p:nvPr/>
        </p:nvSpPr>
        <p:spPr>
          <a:xfrm>
            <a:off x="1281961" y="3528884"/>
            <a:ext cx="985783" cy="369332"/>
          </a:xfrm>
          <a:prstGeom prst="rect">
            <a:avLst/>
          </a:prstGeom>
          <a:noFill/>
        </p:spPr>
        <p:txBody>
          <a:bodyPr wrap="none" rtlCol="0">
            <a:spAutoFit/>
          </a:bodyPr>
          <a:lstStyle/>
          <a:p>
            <a:r>
              <a:rPr lang="it-IT" dirty="0" smtClean="0">
                <a:solidFill>
                  <a:schemeClr val="bg1">
                    <a:lumMod val="65000"/>
                  </a:schemeClr>
                </a:solidFill>
              </a:rPr>
              <a:t>Tandem </a:t>
            </a:r>
            <a:endParaRPr lang="en-US" dirty="0">
              <a:solidFill>
                <a:schemeClr val="bg1">
                  <a:lumMod val="65000"/>
                </a:schemeClr>
              </a:solidFill>
            </a:endParaRPr>
          </a:p>
        </p:txBody>
      </p:sp>
      <p:sp>
        <p:nvSpPr>
          <p:cNvPr id="14" name="Rectangle 1"/>
          <p:cNvSpPr txBox="1">
            <a:spLocks noChangeArrowheads="1"/>
          </p:cNvSpPr>
          <p:nvPr/>
        </p:nvSpPr>
        <p:spPr>
          <a:xfrm>
            <a:off x="755576" y="-82550"/>
            <a:ext cx="6400800" cy="1063625"/>
          </a:xfrm>
          <a:prstGeom prst="rect">
            <a:avLst/>
          </a:prstGeom>
        </p:spPr>
        <p:txBody>
          <a:bodyPr vert="horz" lIns="91440" tIns="35268"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3600" b="1" dirty="0" err="1" smtClean="0"/>
              <a:t>Rad.Prot</a:t>
            </a:r>
            <a:r>
              <a:rPr lang="en-US" sz="3600" b="1" dirty="0" smtClean="0"/>
              <a:t>, </a:t>
            </a:r>
            <a:r>
              <a:rPr lang="en-US" sz="3600" b="1" dirty="0"/>
              <a:t>safety &amp; </a:t>
            </a:r>
            <a:r>
              <a:rPr lang="en-US" sz="3600" b="1" dirty="0" smtClean="0"/>
              <a:t>controls</a:t>
            </a:r>
            <a:endParaRPr lang="en-US" sz="3600" b="1" dirty="0"/>
          </a:p>
        </p:txBody>
      </p:sp>
      <p:sp>
        <p:nvSpPr>
          <p:cNvPr id="15" name="Rectangle 14"/>
          <p:cNvSpPr/>
          <p:nvPr/>
        </p:nvSpPr>
        <p:spPr>
          <a:xfrm>
            <a:off x="6606996" y="2780928"/>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pic>
        <p:nvPicPr>
          <p:cNvPr id="17" name="Picture 16" descr="\\napp2\spes\Task2_EdiliziaServizi\layout\MarcoRigato\2013\prospettoSPES_edifici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61" t="20199" r="7201" b="14806"/>
          <a:stretch/>
        </p:blipFill>
        <p:spPr bwMode="auto">
          <a:xfrm>
            <a:off x="5068207" y="3872849"/>
            <a:ext cx="4208859" cy="241992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380312" y="2492896"/>
            <a:ext cx="144016" cy="1338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 name="Table 2"/>
          <p:cNvGraphicFramePr>
            <a:graphicFrameLocks noGrp="1"/>
          </p:cNvGraphicFramePr>
          <p:nvPr>
            <p:extLst>
              <p:ext uri="{D42A27DB-BD31-4B8C-83A1-F6EECF244321}">
                <p14:modId xmlns:p14="http://schemas.microsoft.com/office/powerpoint/2010/main" val="249655976"/>
              </p:ext>
            </p:extLst>
          </p:nvPr>
        </p:nvGraphicFramePr>
        <p:xfrm>
          <a:off x="26015" y="4212780"/>
          <a:ext cx="5554097" cy="2589220"/>
        </p:xfrm>
        <a:graphic>
          <a:graphicData uri="http://schemas.openxmlformats.org/drawingml/2006/table">
            <a:tbl>
              <a:tblPr firstRow="1" bandRow="1">
                <a:tableStyleId>{5C22544A-7EE6-4342-B048-85BDC9FD1C3A}</a:tableStyleId>
              </a:tblPr>
              <a:tblGrid>
                <a:gridCol w="280908"/>
                <a:gridCol w="5273189"/>
              </a:tblGrid>
              <a:tr h="196294">
                <a:tc>
                  <a:txBody>
                    <a:bodyPr/>
                    <a:lstStyle/>
                    <a:p>
                      <a:endParaRPr lang="en-US" sz="1400" dirty="0"/>
                    </a:p>
                  </a:txBody>
                  <a:tcPr/>
                </a:tc>
                <a:tc>
                  <a:txBody>
                    <a:bodyPr/>
                    <a:lstStyle/>
                    <a:p>
                      <a:r>
                        <a:rPr lang="en-US" sz="1400" dirty="0" smtClean="0"/>
                        <a:t>SPES sub-systems</a:t>
                      </a:r>
                      <a:endParaRPr lang="en-US" sz="1400" dirty="0"/>
                    </a:p>
                  </a:txBody>
                  <a:tcPr/>
                </a:tc>
              </a:tr>
              <a:tr h="202357">
                <a:tc>
                  <a:txBody>
                    <a:bodyPr/>
                    <a:lstStyle/>
                    <a:p>
                      <a:r>
                        <a:rPr lang="it-IT" sz="1400" dirty="0" smtClean="0">
                          <a:solidFill>
                            <a:schemeClr val="bg2">
                              <a:lumMod val="50000"/>
                            </a:schemeClr>
                          </a:solidFill>
                        </a:rPr>
                        <a:t>1</a:t>
                      </a:r>
                    </a:p>
                  </a:txBody>
                  <a:tcPr/>
                </a:tc>
                <a:tc>
                  <a:txBody>
                    <a:bodyPr/>
                    <a:lstStyle/>
                    <a:p>
                      <a:r>
                        <a:rPr lang="en-US" sz="1400" dirty="0" smtClean="0">
                          <a:solidFill>
                            <a:schemeClr val="bg2">
                              <a:lumMod val="50000"/>
                            </a:schemeClr>
                          </a:solidFill>
                        </a:rPr>
                        <a:t>Building and infrastructures with </a:t>
                      </a:r>
                      <a:r>
                        <a:rPr lang="it-IT" sz="1400" dirty="0" smtClean="0">
                          <a:solidFill>
                            <a:schemeClr val="bg2">
                              <a:lumMod val="50000"/>
                            </a:schemeClr>
                          </a:solidFill>
                        </a:rPr>
                        <a:t>2 ISOL bunkers for radioactive beam and application area for</a:t>
                      </a:r>
                      <a:r>
                        <a:rPr lang="it-IT" sz="1400" baseline="0" dirty="0" smtClean="0">
                          <a:solidFill>
                            <a:schemeClr val="bg2">
                              <a:lumMod val="50000"/>
                            </a:schemeClr>
                          </a:solidFill>
                        </a:rPr>
                        <a:t> radioisotopes and neutrons</a:t>
                      </a:r>
                      <a:endParaRPr lang="en-US" sz="1400" dirty="0">
                        <a:solidFill>
                          <a:schemeClr val="bg2">
                            <a:lumMod val="50000"/>
                          </a:schemeClr>
                        </a:solidFill>
                      </a:endParaRPr>
                    </a:p>
                  </a:txBody>
                  <a:tcPr/>
                </a:tc>
              </a:tr>
              <a:tr h="202357">
                <a:tc>
                  <a:txBody>
                    <a:bodyPr/>
                    <a:lstStyle/>
                    <a:p>
                      <a:r>
                        <a:rPr lang="it-IT" sz="1400" dirty="0" smtClean="0">
                          <a:solidFill>
                            <a:schemeClr val="bg2">
                              <a:lumMod val="50000"/>
                            </a:schemeClr>
                          </a:solidFill>
                        </a:rPr>
                        <a:t>2</a:t>
                      </a:r>
                    </a:p>
                  </a:txBody>
                  <a:tcPr/>
                </a:tc>
                <a:tc>
                  <a:txBody>
                    <a:bodyPr/>
                    <a:lstStyle/>
                    <a:p>
                      <a:r>
                        <a:rPr lang="it-IT" sz="1400" dirty="0" smtClean="0">
                          <a:solidFill>
                            <a:schemeClr val="bg2">
                              <a:lumMod val="50000"/>
                            </a:schemeClr>
                          </a:solidFill>
                        </a:rPr>
                        <a:t>Cyclotron 70</a:t>
                      </a:r>
                      <a:r>
                        <a:rPr lang="it-IT" sz="1400" baseline="0" dirty="0" smtClean="0">
                          <a:solidFill>
                            <a:schemeClr val="bg2">
                              <a:lumMod val="50000"/>
                            </a:schemeClr>
                          </a:solidFill>
                        </a:rPr>
                        <a:t> MeV protons with 2 independent exits</a:t>
                      </a:r>
                      <a:endParaRPr lang="en-US" sz="1400" dirty="0">
                        <a:solidFill>
                          <a:schemeClr val="bg2">
                            <a:lumMod val="50000"/>
                          </a:schemeClr>
                        </a:solidFill>
                      </a:endParaRPr>
                    </a:p>
                  </a:txBody>
                  <a:tcPr/>
                </a:tc>
              </a:tr>
              <a:tr h="333700">
                <a:tc>
                  <a:txBody>
                    <a:bodyPr/>
                    <a:lstStyle/>
                    <a:p>
                      <a:r>
                        <a:rPr lang="it-IT" sz="1400" dirty="0" smtClean="0">
                          <a:solidFill>
                            <a:schemeClr val="bg2">
                              <a:lumMod val="50000"/>
                            </a:schemeClr>
                          </a:solidFill>
                        </a:rPr>
                        <a:t>3</a:t>
                      </a:r>
                      <a:endParaRPr lang="en-US" sz="1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chemeClr val="bg2">
                              <a:lumMod val="50000"/>
                            </a:schemeClr>
                          </a:solidFill>
                        </a:rPr>
                        <a:t>ISOL UCx target designed for 10</a:t>
                      </a:r>
                      <a:r>
                        <a:rPr lang="it-IT" sz="1400" baseline="30000" dirty="0" smtClean="0">
                          <a:solidFill>
                            <a:schemeClr val="bg2">
                              <a:lumMod val="50000"/>
                            </a:schemeClr>
                          </a:solidFill>
                        </a:rPr>
                        <a:t>13</a:t>
                      </a:r>
                      <a:r>
                        <a:rPr lang="it-IT" sz="1400" dirty="0" smtClean="0">
                          <a:solidFill>
                            <a:schemeClr val="bg2">
                              <a:lumMod val="50000"/>
                            </a:schemeClr>
                          </a:solidFill>
                        </a:rPr>
                        <a:t> f/s</a:t>
                      </a:r>
                      <a:endParaRPr lang="en-US" sz="1400" dirty="0" smtClean="0">
                        <a:solidFill>
                          <a:schemeClr val="bg2">
                            <a:lumMod val="50000"/>
                          </a:schemeClr>
                        </a:solidFill>
                      </a:endParaRPr>
                    </a:p>
                  </a:txBody>
                  <a:tcPr/>
                </a:tc>
              </a:tr>
              <a:tr h="202357">
                <a:tc>
                  <a:txBody>
                    <a:bodyPr/>
                    <a:lstStyle/>
                    <a:p>
                      <a:r>
                        <a:rPr lang="it-IT" sz="1400" dirty="0" smtClean="0">
                          <a:solidFill>
                            <a:schemeClr val="bg2">
                              <a:lumMod val="50000"/>
                            </a:schemeClr>
                          </a:solidFill>
                        </a:rPr>
                        <a:t>4</a:t>
                      </a:r>
                      <a:endParaRPr lang="en-US" sz="1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2">
                              <a:lumMod val="50000"/>
                            </a:schemeClr>
                          </a:solidFill>
                        </a:rPr>
                        <a:t>Beam</a:t>
                      </a:r>
                      <a:r>
                        <a:rPr lang="en-US" sz="1400" baseline="0" dirty="0" smtClean="0">
                          <a:solidFill>
                            <a:schemeClr val="bg2">
                              <a:lumMod val="50000"/>
                            </a:schemeClr>
                          </a:solidFill>
                        </a:rPr>
                        <a:t> transport with </a:t>
                      </a:r>
                      <a:r>
                        <a:rPr lang="it-IT" sz="1400" dirty="0" smtClean="0">
                          <a:solidFill>
                            <a:schemeClr val="bg2">
                              <a:lumMod val="50000"/>
                            </a:schemeClr>
                          </a:solidFill>
                        </a:rPr>
                        <a:t>High Resolution Mass Separation</a:t>
                      </a:r>
                      <a:endParaRPr lang="en-US" sz="1400" dirty="0" smtClean="0">
                        <a:solidFill>
                          <a:schemeClr val="bg2">
                            <a:lumMod val="50000"/>
                          </a:schemeClr>
                        </a:solidFill>
                      </a:endParaRPr>
                    </a:p>
                  </a:txBody>
                  <a:tcPr/>
                </a:tc>
              </a:tr>
              <a:tr h="333700">
                <a:tc>
                  <a:txBody>
                    <a:bodyPr/>
                    <a:lstStyle/>
                    <a:p>
                      <a:r>
                        <a:rPr lang="it-IT" sz="1400" dirty="0" smtClean="0">
                          <a:solidFill>
                            <a:schemeClr val="bg2">
                              <a:lumMod val="50000"/>
                            </a:schemeClr>
                          </a:solidFill>
                        </a:rPr>
                        <a:t>5</a:t>
                      </a:r>
                      <a:endParaRPr lang="en-US" sz="1400" dirty="0">
                        <a:solidFill>
                          <a:schemeClr val="bg2">
                            <a:lumMod val="50000"/>
                          </a:schemeClr>
                        </a:solidFill>
                      </a:endParaRPr>
                    </a:p>
                  </a:txBody>
                  <a:tcPr/>
                </a:tc>
                <a:tc>
                  <a:txBody>
                    <a:bodyPr/>
                    <a:lstStyle/>
                    <a:p>
                      <a:r>
                        <a:rPr lang="it-IT" sz="1400" dirty="0" smtClean="0">
                          <a:solidFill>
                            <a:schemeClr val="bg2">
                              <a:lumMod val="50000"/>
                            </a:schemeClr>
                          </a:solidFill>
                        </a:rPr>
                        <a:t>Reacceleration</a:t>
                      </a:r>
                      <a:r>
                        <a:rPr lang="it-IT" sz="1400" baseline="0" dirty="0" smtClean="0">
                          <a:solidFill>
                            <a:schemeClr val="bg2">
                              <a:lumMod val="50000"/>
                            </a:schemeClr>
                          </a:solidFill>
                        </a:rPr>
                        <a:t> with ALPI </a:t>
                      </a:r>
                      <a:r>
                        <a:rPr lang="it-IT" sz="1400" baseline="0" dirty="0" err="1" smtClean="0">
                          <a:solidFill>
                            <a:schemeClr val="bg2">
                              <a:lumMod val="50000"/>
                            </a:schemeClr>
                          </a:solidFill>
                        </a:rPr>
                        <a:t>superconducting</a:t>
                      </a:r>
                      <a:r>
                        <a:rPr lang="it-IT" sz="1400" baseline="0" dirty="0" smtClean="0">
                          <a:solidFill>
                            <a:schemeClr val="bg2">
                              <a:lumMod val="50000"/>
                            </a:schemeClr>
                          </a:solidFill>
                        </a:rPr>
                        <a:t> linac </a:t>
                      </a:r>
                    </a:p>
                    <a:p>
                      <a:r>
                        <a:rPr lang="it-IT" sz="1400" baseline="0" dirty="0" smtClean="0">
                          <a:solidFill>
                            <a:schemeClr val="bg2">
                              <a:lumMod val="50000"/>
                            </a:schemeClr>
                          </a:solidFill>
                        </a:rPr>
                        <a:t>(10A MeV A=130)</a:t>
                      </a:r>
                      <a:endParaRPr lang="en-US" sz="1400" dirty="0">
                        <a:solidFill>
                          <a:schemeClr val="bg2">
                            <a:lumMod val="50000"/>
                          </a:schemeClr>
                        </a:solidFill>
                      </a:endParaRPr>
                    </a:p>
                  </a:txBody>
                  <a:tcPr/>
                </a:tc>
              </a:tr>
              <a:tr h="202357">
                <a:tc>
                  <a:txBody>
                    <a:bodyPr/>
                    <a:lstStyle/>
                    <a:p>
                      <a:r>
                        <a:rPr lang="it-IT" sz="1400" b="1" dirty="0" smtClean="0"/>
                        <a:t>6</a:t>
                      </a:r>
                      <a:endParaRPr lang="en-US" sz="1400" b="1" dirty="0"/>
                    </a:p>
                  </a:txBody>
                  <a:tcPr/>
                </a:tc>
                <a:tc>
                  <a:txBody>
                    <a:bodyPr/>
                    <a:lstStyle/>
                    <a:p>
                      <a:r>
                        <a:rPr lang="en-US" sz="1400" b="1" dirty="0" smtClean="0"/>
                        <a:t>Radiation</a:t>
                      </a:r>
                      <a:r>
                        <a:rPr lang="en-US" sz="1400" b="1" baseline="0" dirty="0" smtClean="0"/>
                        <a:t> </a:t>
                      </a:r>
                      <a:r>
                        <a:rPr lang="en-US" sz="1400" b="1" dirty="0" smtClean="0"/>
                        <a:t>protection,</a:t>
                      </a:r>
                      <a:r>
                        <a:rPr lang="en-US" sz="1400" b="1" baseline="0" dirty="0" smtClean="0"/>
                        <a:t> safety &amp; controls</a:t>
                      </a:r>
                      <a:endParaRPr lang="en-US" sz="1400" b="1" dirty="0"/>
                    </a:p>
                  </a:txBody>
                  <a:tcPr/>
                </a:tc>
              </a:tr>
            </a:tbl>
          </a:graphicData>
        </a:graphic>
      </p:graphicFrame>
      <p:sp>
        <p:nvSpPr>
          <p:cNvPr id="5" name="TextBox 4"/>
          <p:cNvSpPr txBox="1"/>
          <p:nvPr/>
        </p:nvSpPr>
        <p:spPr>
          <a:xfrm>
            <a:off x="7373485" y="4437112"/>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smtClean="0">
                <a:solidFill>
                  <a:srgbClr val="FF0000"/>
                </a:solidFill>
              </a:rPr>
              <a:t>1</a:t>
            </a:r>
            <a:endParaRPr lang="en-US" dirty="0">
              <a:solidFill>
                <a:srgbClr val="FF0000"/>
              </a:solidFill>
            </a:endParaRPr>
          </a:p>
        </p:txBody>
      </p:sp>
      <p:grpSp>
        <p:nvGrpSpPr>
          <p:cNvPr id="25" name="Group 11"/>
          <p:cNvGrpSpPr/>
          <p:nvPr/>
        </p:nvGrpSpPr>
        <p:grpSpPr>
          <a:xfrm>
            <a:off x="3879939" y="2444322"/>
            <a:ext cx="2132221" cy="1808557"/>
            <a:chOff x="7434935" y="3079111"/>
            <a:chExt cx="3072901" cy="2423020"/>
          </a:xfrm>
        </p:grpSpPr>
        <p:pic>
          <p:nvPicPr>
            <p:cNvPr id="26" name="Picture 6" descr="C:\Documents and Settings\alberto\Documenti\foto\laboratori\target\H_700+IS_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4935" y="3079111"/>
              <a:ext cx="3072901" cy="230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
            <p:cNvSpPr txBox="1"/>
            <p:nvPr/>
          </p:nvSpPr>
          <p:spPr>
            <a:xfrm>
              <a:off x="7694869" y="4801145"/>
              <a:ext cx="2501651" cy="700986"/>
            </a:xfrm>
            <a:prstGeom prst="rect">
              <a:avLst/>
            </a:prstGeom>
            <a:noFill/>
          </p:spPr>
          <p:txBody>
            <a:bodyPr wrap="square" rtlCol="0">
              <a:spAutoFit/>
            </a:bodyPr>
            <a:lstStyle/>
            <a:p>
              <a:r>
                <a:rPr lang="en-US" sz="1400" dirty="0" smtClean="0">
                  <a:solidFill>
                    <a:schemeClr val="bg1"/>
                  </a:solidFill>
                </a:rPr>
                <a:t>Target under operation at 2000</a:t>
              </a:r>
              <a:r>
                <a:rPr lang="en-US" sz="1400" baseline="30000" dirty="0" smtClean="0">
                  <a:solidFill>
                    <a:schemeClr val="bg1"/>
                  </a:solidFill>
                </a:rPr>
                <a:t>o</a:t>
              </a:r>
              <a:r>
                <a:rPr lang="en-US" sz="1400" dirty="0" smtClean="0">
                  <a:solidFill>
                    <a:schemeClr val="bg1"/>
                  </a:solidFill>
                </a:rPr>
                <a:t>C</a:t>
              </a:r>
              <a:endParaRPr lang="en-US" sz="1400" dirty="0">
                <a:solidFill>
                  <a:schemeClr val="bg1"/>
                </a:solidFill>
              </a:endParaRPr>
            </a:p>
          </p:txBody>
        </p:sp>
      </p:grpSp>
      <p:sp>
        <p:nvSpPr>
          <p:cNvPr id="23" name="TextBox 22"/>
          <p:cNvSpPr txBox="1"/>
          <p:nvPr/>
        </p:nvSpPr>
        <p:spPr>
          <a:xfrm>
            <a:off x="3204194" y="1660158"/>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smtClean="0">
                <a:solidFill>
                  <a:srgbClr val="FF0000"/>
                </a:solidFill>
              </a:rPr>
              <a:t>5</a:t>
            </a:r>
            <a:endParaRPr lang="en-US" dirty="0">
              <a:solidFill>
                <a:srgbClr val="FF0000"/>
              </a:solidFill>
            </a:endParaRPr>
          </a:p>
        </p:txBody>
      </p:sp>
      <p:sp>
        <p:nvSpPr>
          <p:cNvPr id="22" name="TextBox 21"/>
          <p:cNvSpPr txBox="1"/>
          <p:nvPr/>
        </p:nvSpPr>
        <p:spPr>
          <a:xfrm>
            <a:off x="5757587" y="2018067"/>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smtClean="0">
                <a:solidFill>
                  <a:srgbClr val="FF0000"/>
                </a:solidFill>
              </a:rPr>
              <a:t>4</a:t>
            </a:r>
            <a:endParaRPr lang="en-US" dirty="0">
              <a:solidFill>
                <a:srgbClr val="FF0000"/>
              </a:solidFill>
            </a:endParaRPr>
          </a:p>
        </p:txBody>
      </p:sp>
      <p:grpSp>
        <p:nvGrpSpPr>
          <p:cNvPr id="20" name="Group 19"/>
          <p:cNvGrpSpPr/>
          <p:nvPr/>
        </p:nvGrpSpPr>
        <p:grpSpPr>
          <a:xfrm>
            <a:off x="236240" y="1522621"/>
            <a:ext cx="4078256" cy="2715315"/>
            <a:chOff x="3298647" y="2624125"/>
            <a:chExt cx="2615228" cy="1653539"/>
          </a:xfrm>
        </p:grpSpPr>
        <p:grpSp>
          <p:nvGrpSpPr>
            <p:cNvPr id="18" name="Group 17"/>
            <p:cNvGrpSpPr/>
            <p:nvPr/>
          </p:nvGrpSpPr>
          <p:grpSpPr>
            <a:xfrm>
              <a:off x="3298647" y="2624125"/>
              <a:ext cx="2615228" cy="1653539"/>
              <a:chOff x="2291738" y="2374649"/>
              <a:chExt cx="2615228" cy="1653539"/>
            </a:xfrm>
            <a:solidFill>
              <a:schemeClr val="bg1"/>
            </a:solidFill>
          </p:grpSpPr>
          <p:sp>
            <p:nvSpPr>
              <p:cNvPr id="16" name="Rectangle 15"/>
              <p:cNvSpPr/>
              <p:nvPr/>
            </p:nvSpPr>
            <p:spPr>
              <a:xfrm>
                <a:off x="2291738" y="2374649"/>
                <a:ext cx="2615228" cy="1653539"/>
              </a:xfrm>
              <a:prstGeom prst="rect">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211" y="2397391"/>
                <a:ext cx="2065169" cy="160407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734011" y="3038759"/>
                <a:ext cx="1172955" cy="276999"/>
              </a:xfrm>
              <a:prstGeom prst="rect">
                <a:avLst/>
              </a:prstGeom>
              <a:grpFill/>
            </p:spPr>
            <p:txBody>
              <a:bodyPr wrap="square" rtlCol="0">
                <a:spAutoFit/>
              </a:bodyPr>
              <a:lstStyle/>
              <a:p>
                <a:r>
                  <a:rPr lang="it-IT" sz="1200" dirty="0" smtClean="0"/>
                  <a:t>Control system </a:t>
                </a:r>
                <a:endParaRPr lang="it-IT" sz="1200" dirty="0"/>
              </a:p>
            </p:txBody>
          </p:sp>
          <p:pic>
            <p:nvPicPr>
              <p:cNvPr id="28" name="Picture 10"/>
              <p:cNvPicPr>
                <a:picLocks noChangeAspect="1" noChangeArrowheads="1"/>
              </p:cNvPicPr>
              <p:nvPr/>
            </p:nvPicPr>
            <p:blipFill>
              <a:blip r:embed="rId6" cstate="print"/>
              <a:srcRect/>
              <a:stretch>
                <a:fillRect/>
              </a:stretch>
            </p:blipFill>
            <p:spPr bwMode="auto">
              <a:xfrm>
                <a:off x="3873528" y="2556440"/>
                <a:ext cx="567013" cy="446050"/>
              </a:xfrm>
              <a:prstGeom prst="rect">
                <a:avLst/>
              </a:prstGeom>
              <a:grpFill/>
              <a:ln w="9525">
                <a:noFill/>
                <a:miter lim="800000"/>
                <a:headEnd/>
                <a:tailEnd/>
              </a:ln>
            </p:spPr>
          </p:pic>
        </p:grpSp>
        <p:sp>
          <p:nvSpPr>
            <p:cNvPr id="24" name="TextBox 23"/>
            <p:cNvSpPr txBox="1"/>
            <p:nvPr/>
          </p:nvSpPr>
          <p:spPr>
            <a:xfrm>
              <a:off x="5381210" y="3560624"/>
              <a:ext cx="34015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sz="2400" b="1" dirty="0" smtClean="0">
                  <a:solidFill>
                    <a:schemeClr val="bg1"/>
                  </a:solidFill>
                </a:rPr>
                <a:t>6</a:t>
              </a:r>
              <a:endParaRPr lang="en-US" sz="2400" b="1" dirty="0">
                <a:solidFill>
                  <a:schemeClr val="bg1"/>
                </a:solidFill>
              </a:endParaRPr>
            </a:p>
          </p:txBody>
        </p:sp>
      </p:grpSp>
      <p:sp>
        <p:nvSpPr>
          <p:cNvPr id="21" name="TextBox 20"/>
          <p:cNvSpPr txBox="1"/>
          <p:nvPr/>
        </p:nvSpPr>
        <p:spPr>
          <a:xfrm>
            <a:off x="5710474" y="2648576"/>
            <a:ext cx="301686" cy="369332"/>
          </a:xfrm>
          <a:prstGeom prst="rect">
            <a:avLst/>
          </a:prstGeom>
          <a:solidFill>
            <a:srgbClr val="FFFF00"/>
          </a:solidFill>
        </p:spPr>
        <p:txBody>
          <a:bodyPr wrap="none" rtlCol="0">
            <a:spAutoFit/>
          </a:bodyPr>
          <a:lstStyle/>
          <a:p>
            <a:r>
              <a:rPr lang="it-IT" dirty="0">
                <a:solidFill>
                  <a:srgbClr val="FF0000"/>
                </a:solidFill>
              </a:rPr>
              <a:t>3</a:t>
            </a:r>
            <a:endParaRPr lang="en-US" dirty="0">
              <a:solidFill>
                <a:srgbClr val="FF0000"/>
              </a:solidFill>
            </a:endParaRPr>
          </a:p>
        </p:txBody>
      </p:sp>
      <p:sp>
        <p:nvSpPr>
          <p:cNvPr id="30" name="TextBox 20"/>
          <p:cNvSpPr txBox="1"/>
          <p:nvPr/>
        </p:nvSpPr>
        <p:spPr>
          <a:xfrm>
            <a:off x="6305310" y="1337955"/>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solidFill>
                  <a:srgbClr val="FF0000"/>
                </a:solidFill>
              </a:rPr>
              <a:t>3</a:t>
            </a:r>
            <a:endParaRPr lang="en-US" dirty="0">
              <a:solidFill>
                <a:srgbClr val="FF0000"/>
              </a:solidFill>
            </a:endParaRPr>
          </a:p>
        </p:txBody>
      </p:sp>
      <p:sp>
        <p:nvSpPr>
          <p:cNvPr id="31" name="TextBox 4"/>
          <p:cNvSpPr txBox="1"/>
          <p:nvPr/>
        </p:nvSpPr>
        <p:spPr>
          <a:xfrm>
            <a:off x="7380312" y="2708920"/>
            <a:ext cx="301686" cy="369332"/>
          </a:xfrm>
          <a:prstGeom prst="rect">
            <a:avLst/>
          </a:prstGeom>
          <a:solidFill>
            <a:srgbClr val="FFFF00"/>
          </a:solidFill>
          <a:ln>
            <a:no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dirty="0">
                <a:solidFill>
                  <a:srgbClr val="FF0000"/>
                </a:solidFill>
              </a:rPr>
              <a:t>2</a:t>
            </a:r>
            <a:endParaRPr lang="en-US" dirty="0">
              <a:solidFill>
                <a:srgbClr val="FF0000"/>
              </a:solidFill>
            </a:endParaRPr>
          </a:p>
        </p:txBody>
      </p:sp>
    </p:spTree>
    <p:extLst>
      <p:ext uri="{BB962C8B-B14F-4D97-AF65-F5344CB8AC3E}">
        <p14:creationId xmlns:p14="http://schemas.microsoft.com/office/powerpoint/2010/main" val="1862982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332656"/>
            <a:ext cx="6373796" cy="461665"/>
          </a:xfrm>
          <a:prstGeom prst="rect">
            <a:avLst/>
          </a:prstGeom>
          <a:noFill/>
        </p:spPr>
        <p:txBody>
          <a:bodyPr wrap="none" rtlCol="0">
            <a:spAutoFit/>
          </a:bodyPr>
          <a:lstStyle/>
          <a:p>
            <a:r>
              <a:rPr lang="it-IT" sz="2400" b="1" dirty="0" smtClean="0"/>
              <a:t>Radioactivity distribution inside SPES beam lines</a:t>
            </a:r>
            <a:endParaRPr lang="it-IT" sz="20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2" y="1196752"/>
            <a:ext cx="5571679" cy="2569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3"/>
          <a:stretch>
            <a:fillRect/>
          </a:stretch>
        </p:blipFill>
        <p:spPr>
          <a:xfrm>
            <a:off x="52758" y="4149080"/>
            <a:ext cx="5883814" cy="1810008"/>
          </a:xfrm>
          <a:prstGeom prst="rect">
            <a:avLst/>
          </a:prstGeom>
        </p:spPr>
      </p:pic>
      <p:sp>
        <p:nvSpPr>
          <p:cNvPr id="5" name="Rectangle 4"/>
          <p:cNvSpPr/>
          <p:nvPr/>
        </p:nvSpPr>
        <p:spPr>
          <a:xfrm>
            <a:off x="1127239" y="6093296"/>
            <a:ext cx="5076511" cy="646331"/>
          </a:xfrm>
          <a:prstGeom prst="rect">
            <a:avLst/>
          </a:prstGeom>
        </p:spPr>
        <p:txBody>
          <a:bodyPr wrap="square">
            <a:spAutoFit/>
          </a:bodyPr>
          <a:lstStyle/>
          <a:p>
            <a:r>
              <a:rPr lang="it-IT" sz="1200" b="1" dirty="0"/>
              <a:t>Figure 14: Z\A plane with the particle currents and the separation places, (brown) WF, (green) 90 deg dipole, (light blue) HRMS (beam cooler losses have been considered). Purple indicates the nominal species. </a:t>
            </a:r>
            <a:endParaRPr lang="it-IT" sz="1200" dirty="0"/>
          </a:p>
        </p:txBody>
      </p:sp>
      <p:pic>
        <p:nvPicPr>
          <p:cNvPr id="2052" name="Picture 4" descr="C:\Users\utente\gian\downloadFireFox\Immag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196752"/>
            <a:ext cx="3566746" cy="3287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72201" y="5054084"/>
            <a:ext cx="2232248" cy="923330"/>
          </a:xfrm>
          <a:prstGeom prst="rect">
            <a:avLst/>
          </a:prstGeom>
          <a:noFill/>
        </p:spPr>
        <p:txBody>
          <a:bodyPr wrap="square" rtlCol="0">
            <a:spAutoFit/>
          </a:bodyPr>
          <a:lstStyle/>
          <a:p>
            <a:pPr algn="ctr"/>
            <a:r>
              <a:rPr lang="it-IT" dirty="0" smtClean="0"/>
              <a:t>Selective capability of the SPES mass separators</a:t>
            </a:r>
            <a:endParaRPr lang="en-US" dirty="0"/>
          </a:p>
        </p:txBody>
      </p:sp>
    </p:spTree>
    <p:extLst>
      <p:ext uri="{BB962C8B-B14F-4D97-AF65-F5344CB8AC3E}">
        <p14:creationId xmlns:p14="http://schemas.microsoft.com/office/powerpoint/2010/main" val="1504717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365104"/>
            <a:ext cx="70485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0"/>
            <a:ext cx="4066483" cy="426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088" y="1340768"/>
            <a:ext cx="5495528" cy="259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51920" y="404664"/>
            <a:ext cx="2668744" cy="369332"/>
          </a:xfrm>
          <a:prstGeom prst="rect">
            <a:avLst/>
          </a:prstGeom>
          <a:noFill/>
        </p:spPr>
        <p:txBody>
          <a:bodyPr wrap="none" rtlCol="0">
            <a:spAutoFit/>
          </a:bodyPr>
          <a:lstStyle/>
          <a:p>
            <a:r>
              <a:rPr lang="it-IT" b="1" dirty="0" smtClean="0"/>
              <a:t>Access control description</a:t>
            </a:r>
            <a:endParaRPr lang="en-US" b="1" dirty="0"/>
          </a:p>
        </p:txBody>
      </p:sp>
    </p:spTree>
    <p:extLst>
      <p:ext uri="{BB962C8B-B14F-4D97-AF65-F5344CB8AC3E}">
        <p14:creationId xmlns:p14="http://schemas.microsoft.com/office/powerpoint/2010/main" val="31861274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VELLO-4"/>
          <p:cNvPicPr>
            <a:picLocks noChangeAspect="1" noChangeArrowheads="1"/>
          </p:cNvPicPr>
          <p:nvPr/>
        </p:nvPicPr>
        <p:blipFill>
          <a:blip r:embed="rId3" cstate="print">
            <a:extLst>
              <a:ext uri="{28A0092B-C50C-407E-A947-70E740481C1C}">
                <a14:useLocalDpi xmlns:a14="http://schemas.microsoft.com/office/drawing/2010/main" val="0"/>
              </a:ext>
            </a:extLst>
          </a:blip>
          <a:srcRect t="10075"/>
          <a:stretch>
            <a:fillRect/>
          </a:stretch>
        </p:blipFill>
        <p:spPr bwMode="auto">
          <a:xfrm>
            <a:off x="31020" y="2852936"/>
            <a:ext cx="3847578" cy="40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LIVELLO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256571"/>
            <a:ext cx="3900953" cy="463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SchemaBlocchi_SSR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4231" y="260648"/>
            <a:ext cx="3212529" cy="301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372200" y="2466390"/>
            <a:ext cx="2540439" cy="646331"/>
          </a:xfrm>
          <a:prstGeom prst="rect">
            <a:avLst/>
          </a:prstGeom>
          <a:noFill/>
        </p:spPr>
        <p:txBody>
          <a:bodyPr wrap="none" rtlCol="0">
            <a:spAutoFit/>
          </a:bodyPr>
          <a:lstStyle/>
          <a:p>
            <a:r>
              <a:rPr lang="it-IT" dirty="0" smtClean="0"/>
              <a:t>Gara sottomessa all’INFN</a:t>
            </a:r>
          </a:p>
          <a:p>
            <a:r>
              <a:rPr lang="it-IT" dirty="0" smtClean="0"/>
              <a:t>1.2 Meuro</a:t>
            </a:r>
            <a:endParaRPr lang="en-US" dirty="0"/>
          </a:p>
        </p:txBody>
      </p:sp>
      <p:sp>
        <p:nvSpPr>
          <p:cNvPr id="5" name="TextBox 4"/>
          <p:cNvSpPr txBox="1"/>
          <p:nvPr/>
        </p:nvSpPr>
        <p:spPr>
          <a:xfrm>
            <a:off x="2593470" y="75982"/>
            <a:ext cx="2570255" cy="369332"/>
          </a:xfrm>
          <a:prstGeom prst="rect">
            <a:avLst/>
          </a:prstGeom>
          <a:noFill/>
        </p:spPr>
        <p:txBody>
          <a:bodyPr wrap="none" rtlCol="0">
            <a:spAutoFit/>
          </a:bodyPr>
          <a:lstStyle/>
          <a:p>
            <a:r>
              <a:rPr lang="it-IT" b="1" dirty="0" smtClean="0"/>
              <a:t>Radiologic survey system</a:t>
            </a:r>
            <a:endParaRPr lang="en-US" b="1" dirty="0"/>
          </a:p>
        </p:txBody>
      </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64" y="397264"/>
            <a:ext cx="3844762" cy="288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Left Arrow 1"/>
          <p:cNvSpPr/>
          <p:nvPr/>
        </p:nvSpPr>
        <p:spPr>
          <a:xfrm>
            <a:off x="3428167" y="954222"/>
            <a:ext cx="576064" cy="1512168"/>
          </a:xfrm>
          <a:prstGeom prst="lef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17314" y="1382334"/>
            <a:ext cx="695177" cy="2160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92027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SPES </a:t>
            </a:r>
            <a:r>
              <a:rPr lang="it-IT" dirty="0" err="1" smtClean="0"/>
              <a:t>Safety</a:t>
            </a:r>
            <a:r>
              <a:rPr lang="it-IT" dirty="0" smtClean="0"/>
              <a:t> TAC  </a:t>
            </a:r>
            <a:r>
              <a:rPr lang="it-IT" dirty="0" err="1" smtClean="0"/>
              <a:t>Nov</a:t>
            </a:r>
            <a:r>
              <a:rPr lang="it-IT" dirty="0" smtClean="0"/>
              <a:t> 19-20, 2014</a:t>
            </a:r>
            <a:endParaRPr lang="it-IT" dirty="0"/>
          </a:p>
        </p:txBody>
      </p:sp>
      <p:pic>
        <p:nvPicPr>
          <p:cNvPr id="102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668480" y="1193541"/>
            <a:ext cx="3615488" cy="533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contenuto 3"/>
          <p:cNvSpPr>
            <a:spLocks noGrp="1"/>
          </p:cNvSpPr>
          <p:nvPr>
            <p:ph sz="half" idx="2"/>
          </p:nvPr>
        </p:nvSpPr>
        <p:spPr/>
        <p:txBody>
          <a:bodyPr>
            <a:normAutofit fontScale="70000" lnSpcReduction="20000"/>
          </a:bodyPr>
          <a:lstStyle/>
          <a:p>
            <a:r>
              <a:rPr lang="it-IT" dirty="0" smtClean="0"/>
              <a:t>R. </a:t>
            </a:r>
            <a:r>
              <a:rPr lang="it-IT" dirty="0" err="1" smtClean="0"/>
              <a:t>Catherall</a:t>
            </a:r>
            <a:r>
              <a:rPr lang="it-IT" dirty="0" smtClean="0"/>
              <a:t> (</a:t>
            </a:r>
            <a:r>
              <a:rPr lang="it-IT" dirty="0" err="1" smtClean="0"/>
              <a:t>chair</a:t>
            </a:r>
            <a:r>
              <a:rPr lang="it-IT" dirty="0" smtClean="0"/>
              <a:t>) </a:t>
            </a:r>
            <a:r>
              <a:rPr lang="it-IT" dirty="0" err="1" smtClean="0"/>
              <a:t>will</a:t>
            </a:r>
            <a:r>
              <a:rPr lang="it-IT" dirty="0" smtClean="0"/>
              <a:t> report </a:t>
            </a:r>
            <a:r>
              <a:rPr lang="it-IT" dirty="0" err="1" smtClean="0"/>
              <a:t>tomorrow</a:t>
            </a:r>
            <a:r>
              <a:rPr lang="it-IT" dirty="0" smtClean="0"/>
              <a:t> </a:t>
            </a:r>
            <a:r>
              <a:rPr lang="it-IT" dirty="0" err="1" smtClean="0"/>
              <a:t>about</a:t>
            </a:r>
            <a:r>
              <a:rPr lang="it-IT" dirty="0" smtClean="0"/>
              <a:t> </a:t>
            </a:r>
            <a:r>
              <a:rPr lang="it-IT" dirty="0" err="1" smtClean="0"/>
              <a:t>findings</a:t>
            </a:r>
            <a:r>
              <a:rPr lang="it-IT" dirty="0" smtClean="0"/>
              <a:t>, </a:t>
            </a:r>
            <a:r>
              <a:rPr lang="it-IT" dirty="0" err="1" smtClean="0"/>
              <a:t>comments</a:t>
            </a:r>
            <a:r>
              <a:rPr lang="it-IT" dirty="0" smtClean="0"/>
              <a:t> and </a:t>
            </a:r>
            <a:r>
              <a:rPr lang="it-IT" dirty="0" err="1" smtClean="0"/>
              <a:t>recommendations</a:t>
            </a:r>
            <a:endParaRPr lang="it-IT" dirty="0" smtClean="0"/>
          </a:p>
          <a:p>
            <a:pPr marL="0" indent="0">
              <a:buNone/>
            </a:pPr>
            <a:r>
              <a:rPr lang="it-IT" dirty="0"/>
              <a:t> </a:t>
            </a:r>
            <a:r>
              <a:rPr lang="it-IT" dirty="0" smtClean="0"/>
              <a:t>   (</a:t>
            </a:r>
            <a:r>
              <a:rPr lang="it-IT" dirty="0">
                <a:solidFill>
                  <a:srgbClr val="0070C0"/>
                </a:solidFill>
              </a:rPr>
              <a:t>debriefing on-going</a:t>
            </a:r>
            <a:r>
              <a:rPr lang="it-IT" dirty="0" smtClean="0">
                <a:solidFill>
                  <a:srgbClr val="0070C0"/>
                </a:solidFill>
              </a:rPr>
              <a:t>…)</a:t>
            </a:r>
          </a:p>
          <a:p>
            <a:pPr marL="0" indent="0">
              <a:buNone/>
            </a:pPr>
            <a:endParaRPr lang="it-IT" dirty="0" smtClean="0">
              <a:solidFill>
                <a:srgbClr val="0070C0"/>
              </a:solidFill>
            </a:endParaRPr>
          </a:p>
          <a:p>
            <a:r>
              <a:rPr lang="it-IT" dirty="0" smtClean="0"/>
              <a:t>Prioritization of actions on safety and plants for:</a:t>
            </a:r>
          </a:p>
          <a:p>
            <a:endParaRPr lang="it-IT" dirty="0" smtClean="0"/>
          </a:p>
          <a:p>
            <a:pPr marL="514350" indent="-514350">
              <a:buFont typeface="+mj-lt"/>
              <a:buAutoNum type="arabicPeriod"/>
            </a:pPr>
            <a:r>
              <a:rPr lang="it-IT" dirty="0" err="1" smtClean="0"/>
              <a:t>Execution</a:t>
            </a:r>
            <a:r>
              <a:rPr lang="it-IT" dirty="0" smtClean="0"/>
              <a:t> of </a:t>
            </a:r>
            <a:r>
              <a:rPr lang="it-IT" dirty="0" err="1" smtClean="0"/>
              <a:t>cyclotron</a:t>
            </a:r>
            <a:r>
              <a:rPr lang="it-IT" dirty="0" smtClean="0"/>
              <a:t> SAT </a:t>
            </a:r>
            <a:r>
              <a:rPr lang="it-IT" dirty="0" err="1" smtClean="0"/>
              <a:t>tests</a:t>
            </a:r>
            <a:r>
              <a:rPr lang="it-IT" dirty="0" smtClean="0"/>
              <a:t> (from and 2015, </a:t>
            </a:r>
            <a:r>
              <a:rPr lang="it-IT" dirty="0" err="1" smtClean="0"/>
              <a:t>see</a:t>
            </a:r>
            <a:r>
              <a:rPr lang="it-IT" dirty="0" smtClean="0"/>
              <a:t> Lombardi)</a:t>
            </a:r>
          </a:p>
          <a:p>
            <a:pPr marL="514350" indent="-514350">
              <a:buFont typeface="+mj-lt"/>
              <a:buAutoNum type="arabicPeriod"/>
            </a:pPr>
            <a:r>
              <a:rPr lang="it-IT" dirty="0" smtClean="0"/>
              <a:t>Exploitation of the cyclotron for Nulear Physics tests and radioisotope production (from 2016)</a:t>
            </a:r>
          </a:p>
          <a:p>
            <a:pPr marL="514350" indent="-514350">
              <a:buFont typeface="+mj-lt"/>
              <a:buAutoNum type="arabicPeriod"/>
            </a:pPr>
            <a:r>
              <a:rPr lang="it-IT" dirty="0" err="1" smtClean="0"/>
              <a:t>Explotation</a:t>
            </a:r>
            <a:r>
              <a:rPr lang="it-IT" dirty="0" smtClean="0"/>
              <a:t> of SPES-beta (from 2018)</a:t>
            </a:r>
            <a:endParaRPr lang="it-IT" dirty="0"/>
          </a:p>
        </p:txBody>
      </p:sp>
    </p:spTree>
    <p:extLst>
      <p:ext uri="{BB962C8B-B14F-4D97-AF65-F5344CB8AC3E}">
        <p14:creationId xmlns:p14="http://schemas.microsoft.com/office/powerpoint/2010/main" val="2996455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5616" y="116632"/>
            <a:ext cx="5688632" cy="1143000"/>
          </a:xfrm>
        </p:spPr>
        <p:txBody>
          <a:bodyPr>
            <a:noAutofit/>
          </a:bodyPr>
          <a:lstStyle/>
          <a:p>
            <a:r>
              <a:rPr lang="it-IT" sz="3200" b="1" dirty="0"/>
              <a:t>Planning for </a:t>
            </a:r>
            <a:r>
              <a:rPr lang="it-IT" sz="3200" b="1" dirty="0" err="1" smtClean="0"/>
              <a:t>final</a:t>
            </a:r>
            <a:r>
              <a:rPr lang="it-IT" sz="3200" b="1" dirty="0" smtClean="0"/>
              <a:t> SPES </a:t>
            </a:r>
            <a:r>
              <a:rPr lang="it-IT" sz="3200" b="1" dirty="0"/>
              <a:t>Safety System </a:t>
            </a:r>
            <a:r>
              <a:rPr lang="it-IT" sz="3200" b="1" dirty="0" smtClean="0"/>
              <a:t>development</a:t>
            </a:r>
            <a:endParaRPr lang="it-IT" sz="3200" b="1" dirty="0"/>
          </a:p>
        </p:txBody>
      </p:sp>
      <p:sp>
        <p:nvSpPr>
          <p:cNvPr id="3" name="Content Placeholder 2"/>
          <p:cNvSpPr>
            <a:spLocks noGrp="1"/>
          </p:cNvSpPr>
          <p:nvPr>
            <p:ph idx="4294967295"/>
          </p:nvPr>
        </p:nvSpPr>
        <p:spPr>
          <a:xfrm>
            <a:off x="539552" y="1600200"/>
            <a:ext cx="8077200" cy="4800600"/>
          </a:xfrm>
          <a:solidFill>
            <a:schemeClr val="accent1">
              <a:lumMod val="20000"/>
              <a:lumOff val="80000"/>
            </a:schemeClr>
          </a:solidFill>
        </p:spPr>
        <p:txBody>
          <a:bodyPr>
            <a:normAutofit fontScale="92500"/>
          </a:bodyPr>
          <a:lstStyle/>
          <a:p>
            <a:pPr>
              <a:lnSpc>
                <a:spcPct val="120000"/>
              </a:lnSpc>
              <a:buFont typeface="Wingdings" panose="05000000000000000000" pitchFamily="2" charset="2"/>
              <a:buChar char="q"/>
            </a:pPr>
            <a:r>
              <a:rPr lang="it-IT" sz="2400" b="1" dirty="0"/>
              <a:t>Risk  analysis </a:t>
            </a:r>
            <a:r>
              <a:rPr lang="it-IT" sz="2400" dirty="0"/>
              <a:t>on the </a:t>
            </a:r>
            <a:r>
              <a:rPr lang="it-IT" sz="2400" dirty="0" smtClean="0"/>
              <a:t>way, following the ISOLDE safety roadmap</a:t>
            </a:r>
            <a:r>
              <a:rPr lang="it-IT" sz="2400" dirty="0"/>
              <a:t> </a:t>
            </a:r>
            <a:r>
              <a:rPr lang="it-IT" sz="2400" dirty="0" smtClean="0"/>
              <a:t>(</a:t>
            </a:r>
            <a:r>
              <a:rPr lang="it-IT" sz="2400" i="1" dirty="0" smtClean="0"/>
              <a:t>based also on information </a:t>
            </a:r>
            <a:r>
              <a:rPr lang="it-IT" sz="2400" i="1" dirty="0"/>
              <a:t>on </a:t>
            </a:r>
            <a:r>
              <a:rPr lang="it-IT" sz="2400" i="1" dirty="0" smtClean="0"/>
              <a:t>safety systems </a:t>
            </a:r>
            <a:r>
              <a:rPr lang="it-IT" sz="2400" i="1" dirty="0"/>
              <a:t>for similar projects /facilities (e.g. ISOLDE (CERN), ALBA (</a:t>
            </a:r>
            <a:r>
              <a:rPr lang="it-IT" sz="2400" i="1" dirty="0" err="1"/>
              <a:t>Spain</a:t>
            </a:r>
            <a:r>
              <a:rPr lang="it-IT" sz="2400" i="1" dirty="0"/>
              <a:t>), ELETTRA (</a:t>
            </a:r>
            <a:r>
              <a:rPr lang="it-IT" sz="2400" i="1" dirty="0" err="1"/>
              <a:t>Italy</a:t>
            </a:r>
            <a:r>
              <a:rPr lang="it-IT" sz="2400" i="1" dirty="0"/>
              <a:t>) </a:t>
            </a:r>
            <a:r>
              <a:rPr lang="it-IT" sz="2400" dirty="0" smtClean="0"/>
              <a:t>)</a:t>
            </a:r>
            <a:endParaRPr lang="it-IT" sz="2400" dirty="0"/>
          </a:p>
          <a:p>
            <a:pPr indent="-342900">
              <a:lnSpc>
                <a:spcPct val="120000"/>
              </a:lnSpc>
              <a:buFont typeface="Wingdings" panose="05000000000000000000" pitchFamily="2" charset="2"/>
              <a:buChar char="q"/>
            </a:pPr>
            <a:r>
              <a:rPr lang="it-IT" sz="2400" b="1" dirty="0" smtClean="0"/>
              <a:t>Full </a:t>
            </a:r>
            <a:r>
              <a:rPr lang="it-IT" sz="2400" b="1" dirty="0"/>
              <a:t>design of Safety System </a:t>
            </a:r>
            <a:r>
              <a:rPr lang="it-IT" sz="2400" dirty="0"/>
              <a:t>with support of </a:t>
            </a:r>
            <a:r>
              <a:rPr lang="it-IT" sz="2400" dirty="0" err="1" smtClean="0"/>
              <a:t>external</a:t>
            </a:r>
            <a:r>
              <a:rPr lang="it-IT" sz="2400" dirty="0" smtClean="0"/>
              <a:t> companies</a:t>
            </a:r>
          </a:p>
          <a:p>
            <a:pPr indent="-342900">
              <a:lnSpc>
                <a:spcPct val="120000"/>
              </a:lnSpc>
              <a:buFont typeface="Wingdings" panose="05000000000000000000" pitchFamily="2" charset="2"/>
              <a:buChar char="q"/>
            </a:pPr>
            <a:r>
              <a:rPr lang="it-IT" sz="2400" dirty="0" smtClean="0"/>
              <a:t>Preliminary </a:t>
            </a:r>
            <a:r>
              <a:rPr lang="it-IT" sz="2400" dirty="0"/>
              <a:t>contacts with some </a:t>
            </a:r>
            <a:r>
              <a:rPr lang="it-IT" sz="2400" dirty="0" smtClean="0"/>
              <a:t>companies </a:t>
            </a:r>
            <a:r>
              <a:rPr lang="it-IT" sz="2400" dirty="0"/>
              <a:t>in the field</a:t>
            </a:r>
            <a:r>
              <a:rPr lang="it-IT" sz="2400" dirty="0" smtClean="0"/>
              <a:t> </a:t>
            </a:r>
            <a:r>
              <a:rPr lang="it-IT" sz="2400" dirty="0"/>
              <a:t>(</a:t>
            </a:r>
            <a:r>
              <a:rPr lang="it-IT" sz="2400" b="1" dirty="0"/>
              <a:t>Siemens, Pilz, </a:t>
            </a:r>
            <a:r>
              <a:rPr lang="it-IT" sz="2400" b="1" dirty="0" smtClean="0"/>
              <a:t>Schneider</a:t>
            </a:r>
            <a:r>
              <a:rPr lang="it-IT" sz="2400" b="1" dirty="0"/>
              <a:t>.....</a:t>
            </a:r>
            <a:r>
              <a:rPr lang="it-IT" sz="2400" dirty="0"/>
              <a:t>)</a:t>
            </a:r>
          </a:p>
          <a:p>
            <a:pPr marL="0" indent="0">
              <a:lnSpc>
                <a:spcPct val="120000"/>
              </a:lnSpc>
              <a:buNone/>
            </a:pPr>
            <a:endParaRPr lang="it-IT" sz="2400" dirty="0" smtClean="0"/>
          </a:p>
          <a:p>
            <a:pPr marL="0" indent="0">
              <a:lnSpc>
                <a:spcPct val="120000"/>
              </a:lnSpc>
              <a:buNone/>
            </a:pPr>
            <a:r>
              <a:rPr lang="it-IT" sz="2400" dirty="0" smtClean="0"/>
              <a:t>The goal is to have:</a:t>
            </a:r>
            <a:endParaRPr lang="it-IT" sz="2400" dirty="0"/>
          </a:p>
          <a:p>
            <a:pPr indent="-342900">
              <a:lnSpc>
                <a:spcPct val="120000"/>
              </a:lnSpc>
              <a:buFont typeface="Wingdings" panose="05000000000000000000" pitchFamily="2" charset="2"/>
              <a:buChar char="q"/>
            </a:pPr>
            <a:r>
              <a:rPr lang="it-IT" sz="2400" b="1" dirty="0" smtClean="0"/>
              <a:t>Bid </a:t>
            </a:r>
            <a:r>
              <a:rPr lang="it-IT" sz="2400" b="1" dirty="0"/>
              <a:t>for executive project </a:t>
            </a:r>
            <a:r>
              <a:rPr lang="it-IT" sz="2400" dirty="0"/>
              <a:t>of Safety System : </a:t>
            </a:r>
            <a:r>
              <a:rPr lang="it-IT" sz="2400" b="1" dirty="0"/>
              <a:t>January 2015</a:t>
            </a:r>
          </a:p>
          <a:p>
            <a:pPr indent="-342900">
              <a:lnSpc>
                <a:spcPct val="120000"/>
              </a:lnSpc>
              <a:buFont typeface="Wingdings" panose="05000000000000000000" pitchFamily="2" charset="2"/>
              <a:buChar char="q"/>
            </a:pPr>
            <a:r>
              <a:rPr lang="it-IT" sz="2400" b="1" dirty="0" smtClean="0"/>
              <a:t>Bid </a:t>
            </a:r>
            <a:r>
              <a:rPr lang="it-IT" sz="2400" b="1" dirty="0"/>
              <a:t>for implemetation </a:t>
            </a:r>
            <a:r>
              <a:rPr lang="it-IT" sz="2400" dirty="0"/>
              <a:t>of Safety System : </a:t>
            </a:r>
            <a:r>
              <a:rPr lang="it-IT" sz="2400" b="1" dirty="0"/>
              <a:t>June 2015</a:t>
            </a:r>
          </a:p>
          <a:p>
            <a:pPr>
              <a:lnSpc>
                <a:spcPct val="120000"/>
              </a:lnSpc>
            </a:pPr>
            <a:endParaRPr lang="it-IT" dirty="0"/>
          </a:p>
        </p:txBody>
      </p:sp>
    </p:spTree>
    <p:extLst>
      <p:ext uri="{BB962C8B-B14F-4D97-AF65-F5344CB8AC3E}">
        <p14:creationId xmlns:p14="http://schemas.microsoft.com/office/powerpoint/2010/main" val="1990852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03268037"/>
              </p:ext>
            </p:extLst>
          </p:nvPr>
        </p:nvGraphicFramePr>
        <p:xfrm>
          <a:off x="263996" y="764704"/>
          <a:ext cx="8700492" cy="5160733"/>
        </p:xfrm>
        <a:graphic>
          <a:graphicData uri="http://schemas.openxmlformats.org/drawingml/2006/table">
            <a:tbl>
              <a:tblPr/>
              <a:tblGrid>
                <a:gridCol w="2997408"/>
                <a:gridCol w="803854"/>
                <a:gridCol w="697625"/>
                <a:gridCol w="694453"/>
                <a:gridCol w="369424"/>
                <a:gridCol w="370217"/>
                <a:gridCol w="706346"/>
                <a:gridCol w="686527"/>
                <a:gridCol w="687319"/>
                <a:gridCol w="687319"/>
              </a:tblGrid>
              <a:tr h="265663">
                <a:tc>
                  <a:txBody>
                    <a:bodyPr/>
                    <a:lstStyle/>
                    <a:p>
                      <a:pPr>
                        <a:lnSpc>
                          <a:spcPct val="115000"/>
                        </a:lnSpc>
                        <a:spcAft>
                          <a:spcPts val="1000"/>
                        </a:spcAft>
                      </a:pPr>
                      <a:r>
                        <a:rPr lang="en-US" sz="1400" dirty="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2012</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2013</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2014</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1000"/>
                        </a:spcAft>
                      </a:pPr>
                      <a:r>
                        <a:rPr lang="it-IT" sz="1400">
                          <a:effectLst/>
                          <a:latin typeface="Calibri"/>
                          <a:ea typeface="Calibri"/>
                          <a:cs typeface="Times New Roman"/>
                        </a:rPr>
                        <a:t>2015</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15000"/>
                        </a:lnSpc>
                        <a:spcAft>
                          <a:spcPts val="1000"/>
                        </a:spcAft>
                      </a:pPr>
                      <a:r>
                        <a:rPr lang="it-IT" sz="1400">
                          <a:effectLst/>
                          <a:latin typeface="Calibri"/>
                          <a:ea typeface="Calibri"/>
                          <a:cs typeface="Times New Roman"/>
                        </a:rPr>
                        <a:t>2016</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2017</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2018</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2019</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632">
                <a:tc>
                  <a:txBody>
                    <a:bodyPr/>
                    <a:lstStyle/>
                    <a:p>
                      <a:pPr>
                        <a:lnSpc>
                          <a:spcPct val="115000"/>
                        </a:lnSpc>
                        <a:spcAft>
                          <a:spcPts val="1000"/>
                        </a:spcAft>
                      </a:pPr>
                      <a:r>
                        <a:rPr lang="en-US" sz="1400" b="1" dirty="0">
                          <a:effectLst/>
                          <a:latin typeface="Calibri"/>
                          <a:ea typeface="Calibri"/>
                          <a:cs typeface="Times New Roman"/>
                        </a:rPr>
                        <a:t>Authorization to operate and safety</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dirty="0">
                          <a:effectLst/>
                          <a:latin typeface="Calibri"/>
                          <a:ea typeface="Calibri"/>
                          <a:cs typeface="Times New Roman"/>
                        </a:rPr>
                        <a:t>  </a:t>
                      </a:r>
                      <a:r>
                        <a:rPr lang="it-IT" sz="1400" dirty="0">
                          <a:effectLst/>
                          <a:latin typeface="Calibri"/>
                          <a:ea typeface="Calibri"/>
                          <a:cs typeface="Times New Roman"/>
                        </a:rPr>
                        <a:t>UCx 5microA</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1000"/>
                        </a:spcAft>
                      </a:pPr>
                      <a:r>
                        <a:rPr lang="it-IT" sz="1400" dirty="0">
                          <a:effectLst/>
                          <a:latin typeface="Calibri"/>
                          <a:ea typeface="Calibri"/>
                          <a:cs typeface="Times New Roman"/>
                        </a:rPr>
                        <a:t> </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it-IT" sz="1400" dirty="0">
                          <a:effectLst/>
                          <a:latin typeface="Calibri"/>
                          <a:ea typeface="Calibri"/>
                          <a:cs typeface="Times New Roman"/>
                        </a:rPr>
                        <a:t> </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nSpc>
                          <a:spcPct val="115000"/>
                        </a:lnSpc>
                        <a:spcAft>
                          <a:spcPts val="1000"/>
                        </a:spcAft>
                      </a:pPr>
                      <a:r>
                        <a:rPr lang="it-IT" sz="1400" dirty="0">
                          <a:effectLst/>
                          <a:latin typeface="Calibri"/>
                          <a:ea typeface="Calibri"/>
                          <a:cs typeface="Times New Roman"/>
                        </a:rPr>
                        <a:t> </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468">
                <a:tc>
                  <a:txBody>
                    <a:bodyPr/>
                    <a:lstStyle/>
                    <a:p>
                      <a:pPr>
                        <a:lnSpc>
                          <a:spcPct val="115000"/>
                        </a:lnSpc>
                        <a:spcAft>
                          <a:spcPts val="1000"/>
                        </a:spcAft>
                      </a:pPr>
                      <a:r>
                        <a:rPr lang="en-US" sz="1400" b="1">
                          <a:effectLst/>
                          <a:latin typeface="Calibri"/>
                          <a:ea typeface="Calibri"/>
                          <a:cs typeface="Times New Roman"/>
                        </a:rPr>
                        <a:t>ISOL Target-Ion Sources  development</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nSpc>
                          <a:spcPct val="115000"/>
                        </a:lnSpc>
                      </a:pPr>
                      <a:endParaRPr lang="en-US" sz="1400" dirty="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nSpc>
                          <a:spcPct val="115000"/>
                        </a:lnSpc>
                      </a:pPr>
                      <a:endParaRPr lang="en-US" sz="1400" dirty="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468">
                <a:tc>
                  <a:txBody>
                    <a:bodyPr/>
                    <a:lstStyle/>
                    <a:p>
                      <a:pPr>
                        <a:lnSpc>
                          <a:spcPct val="115000"/>
                        </a:lnSpc>
                        <a:spcAft>
                          <a:spcPts val="1000"/>
                        </a:spcAft>
                      </a:pPr>
                      <a:r>
                        <a:rPr lang="en-US" sz="1400" b="1">
                          <a:effectLst/>
                          <a:latin typeface="Calibri"/>
                          <a:ea typeface="Calibri"/>
                          <a:cs typeface="Times New Roman"/>
                        </a:rPr>
                        <a:t>ISOL Targets  construction and installation</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dirty="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gridSpan="2">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n-US"/>
                    </a:p>
                  </a:txBody>
                  <a:tcPr/>
                </a:tc>
                <a:tc>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468">
                <a:tc>
                  <a:txBody>
                    <a:bodyPr/>
                    <a:lstStyle/>
                    <a:p>
                      <a:pPr>
                        <a:lnSpc>
                          <a:spcPct val="115000"/>
                        </a:lnSpc>
                        <a:spcAft>
                          <a:spcPts val="1000"/>
                        </a:spcAft>
                      </a:pPr>
                      <a:r>
                        <a:rPr lang="it-IT" sz="1400" b="1">
                          <a:effectLst/>
                          <a:latin typeface="Calibri"/>
                          <a:ea typeface="Calibri"/>
                          <a:cs typeface="Times New Roman"/>
                        </a:rPr>
                        <a:t>ISOL on-line commissioning</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dirty="0">
                          <a:effectLst/>
                          <a:latin typeface="Calibri"/>
                          <a:ea typeface="Calibri"/>
                          <a:cs typeface="Times New Roman"/>
                        </a:rPr>
                        <a:t> </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1000"/>
                        </a:spcAft>
                      </a:pPr>
                      <a:r>
                        <a:rPr lang="it-IT" sz="1400" dirty="0">
                          <a:effectLst/>
                          <a:latin typeface="Calibri"/>
                          <a:ea typeface="Calibri"/>
                          <a:cs typeface="Times New Roman"/>
                        </a:rPr>
                        <a:t> </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r>
              <a:tr h="517632">
                <a:tc>
                  <a:txBody>
                    <a:bodyPr/>
                    <a:lstStyle/>
                    <a:p>
                      <a:pPr>
                        <a:lnSpc>
                          <a:spcPct val="115000"/>
                        </a:lnSpc>
                        <a:spcAft>
                          <a:spcPts val="1000"/>
                        </a:spcAft>
                      </a:pPr>
                      <a:r>
                        <a:rPr lang="it-IT" sz="1400" b="1">
                          <a:effectLst/>
                          <a:latin typeface="Calibri"/>
                          <a:ea typeface="Calibri"/>
                          <a:cs typeface="Times New Roman"/>
                        </a:rPr>
                        <a:t>Building Construction</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200" dirty="0">
                          <a:effectLst/>
                          <a:latin typeface="Calibri"/>
                          <a:ea typeface="Calibri"/>
                          <a:cs typeface="Times New Roman"/>
                        </a:rPr>
                        <a:t>Executive project </a:t>
                      </a:r>
                      <a:endParaRPr lang="en-US" sz="12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2">
                  <a:txBody>
                    <a:bodyPr/>
                    <a:lstStyle/>
                    <a:p>
                      <a:pPr>
                        <a:lnSpc>
                          <a:spcPct val="115000"/>
                        </a:lnSpc>
                        <a:spcAft>
                          <a:spcPts val="1000"/>
                        </a:spcAft>
                      </a:pPr>
                      <a:r>
                        <a:rPr lang="it-IT" sz="1400" dirty="0">
                          <a:solidFill>
                            <a:srgbClr val="FFFF00"/>
                          </a:solidFill>
                          <a:effectLst/>
                          <a:latin typeface="Calibri"/>
                          <a:ea typeface="Calibri"/>
                          <a:cs typeface="Times New Roman"/>
                        </a:rPr>
                        <a:t> raw building construction</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it-IT" sz="1400" dirty="0">
                          <a:effectLst/>
                          <a:latin typeface="Calibri"/>
                          <a:ea typeface="Calibri"/>
                          <a:cs typeface="Times New Roman"/>
                        </a:rPr>
                        <a:t> </a:t>
                      </a:r>
                      <a:endParaRPr lang="en-US" sz="1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dirty="0">
                          <a:effectLst/>
                          <a:latin typeface="Calibri"/>
                          <a:ea typeface="Calibri"/>
                          <a:cs typeface="Times New Roman"/>
                        </a:rPr>
                        <a:t> </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238">
                <a:tc>
                  <a:txBody>
                    <a:bodyPr/>
                    <a:lstStyle/>
                    <a:p>
                      <a:pPr>
                        <a:lnSpc>
                          <a:spcPct val="115000"/>
                        </a:lnSpc>
                        <a:spcAft>
                          <a:spcPts val="1000"/>
                        </a:spcAft>
                      </a:pPr>
                      <a:r>
                        <a:rPr lang="it-IT" sz="1400" b="1">
                          <a:effectLst/>
                          <a:latin typeface="Calibri"/>
                          <a:ea typeface="Calibri"/>
                          <a:cs typeface="Times New Roman"/>
                        </a:rPr>
                        <a:t>Cyclotron Construction &amp; commissioning</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nSpc>
                          <a:spcPct val="115000"/>
                        </a:lnSpc>
                      </a:pPr>
                      <a:endParaRPr lang="en-US" sz="1400">
                        <a:effectLst/>
                        <a:latin typeface="Calibri"/>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CC"/>
                    </a:solidFill>
                  </a:tcPr>
                </a:tc>
                <a:tc gridSpan="2">
                  <a:txBody>
                    <a:bodyPr/>
                    <a:lstStyle/>
                    <a:p>
                      <a:pPr>
                        <a:lnSpc>
                          <a:spcPct val="115000"/>
                        </a:lnSpc>
                        <a:spcAft>
                          <a:spcPts val="1000"/>
                        </a:spcAft>
                      </a:pPr>
                      <a:r>
                        <a:rPr lang="it-IT" sz="1200" dirty="0">
                          <a:effectLst/>
                          <a:latin typeface="Calibri"/>
                          <a:ea typeface="Calibri"/>
                          <a:cs typeface="Times New Roman"/>
                        </a:rPr>
                        <a:t>Cyclotron at LNL</a:t>
                      </a:r>
                      <a:endParaRPr lang="en-US" sz="12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FF"/>
                    </a:solidFill>
                  </a:tcPr>
                </a:tc>
                <a:tc hMerge="1">
                  <a:txBody>
                    <a:bodyPr/>
                    <a:lstStyle/>
                    <a:p>
                      <a:endParaRPr lang="en-US"/>
                    </a:p>
                  </a:txBody>
                  <a:tcPr/>
                </a:tc>
                <a:tc>
                  <a:txBody>
                    <a:bodyPr/>
                    <a:lstStyle/>
                    <a:p>
                      <a:pPr>
                        <a:lnSpc>
                          <a:spcPct val="115000"/>
                        </a:lnSpc>
                        <a:spcAft>
                          <a:spcPts val="1000"/>
                        </a:spcAft>
                      </a:pPr>
                      <a:r>
                        <a:rPr lang="it-IT" sz="1400" dirty="0">
                          <a:effectLst/>
                          <a:latin typeface="Calibri"/>
                          <a:ea typeface="Calibri"/>
                          <a:cs typeface="Times New Roman"/>
                        </a:rPr>
                        <a:t> </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dirty="0">
                          <a:effectLst/>
                          <a:latin typeface="Calibri"/>
                          <a:ea typeface="Calibri"/>
                          <a:cs typeface="Times New Roman"/>
                        </a:rPr>
                        <a:t> </a:t>
                      </a:r>
                      <a:endParaRPr lang="en-US" sz="1400" dirty="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it-IT" sz="1400">
                          <a:effectLst/>
                          <a:latin typeface="Calibri"/>
                          <a:ea typeface="Calibri"/>
                          <a:cs typeface="Times New Roman"/>
                        </a:rPr>
                        <a:t> </a:t>
                      </a:r>
                      <a:endParaRPr lang="en-US" sz="14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468">
                <a:tc>
                  <a:txBody>
                    <a:bodyPr/>
                    <a:lstStyle/>
                    <a:p>
                      <a:pPr>
                        <a:lnSpc>
                          <a:spcPct val="115000"/>
                        </a:lnSpc>
                        <a:spcAft>
                          <a:spcPts val="1000"/>
                        </a:spcAft>
                      </a:pPr>
                      <a:r>
                        <a:rPr lang="en-US" sz="1400" b="1">
                          <a:effectLst/>
                          <a:latin typeface="Calibri"/>
                          <a:ea typeface="Calibri"/>
                          <a:cs typeface="Times New Roman"/>
                        </a:rPr>
                        <a:t>RFQ development and Alpi up-grade</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gridSpan="2">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hMerge="1">
                  <a:txBody>
                    <a:bodyPr/>
                    <a:lstStyle/>
                    <a:p>
                      <a:endParaRPr lang="en-US"/>
                    </a:p>
                  </a:txBody>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nSpc>
                          <a:spcPct val="115000"/>
                        </a:lnSpc>
                        <a:spcAft>
                          <a:spcPts val="1000"/>
                        </a:spcAft>
                      </a:pPr>
                      <a:r>
                        <a:rPr lang="en-US" sz="1400" dirty="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nSpc>
                          <a:spcPct val="115000"/>
                        </a:lnSpc>
                        <a:spcAft>
                          <a:spcPts val="1000"/>
                        </a:spcAft>
                      </a:pPr>
                      <a:r>
                        <a:rPr lang="en-US" sz="140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632">
                <a:tc>
                  <a:txBody>
                    <a:bodyPr/>
                    <a:lstStyle/>
                    <a:p>
                      <a:pPr>
                        <a:lnSpc>
                          <a:spcPct val="115000"/>
                        </a:lnSpc>
                        <a:spcAft>
                          <a:spcPts val="1000"/>
                        </a:spcAft>
                      </a:pPr>
                      <a:r>
                        <a:rPr lang="en-US" sz="1400" b="1">
                          <a:effectLst/>
                          <a:latin typeface="Calibri"/>
                          <a:ea typeface="Calibri"/>
                          <a:cs typeface="Times New Roman"/>
                        </a:rPr>
                        <a:t>Design of RIB transport  &amp; selection (HRMS, Charge Breeder, Beam Cooler)</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gridSpan="2">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dirty="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632">
                <a:tc>
                  <a:txBody>
                    <a:bodyPr/>
                    <a:lstStyle/>
                    <a:p>
                      <a:pPr>
                        <a:lnSpc>
                          <a:spcPct val="115000"/>
                        </a:lnSpc>
                        <a:spcAft>
                          <a:spcPts val="1000"/>
                        </a:spcAft>
                      </a:pPr>
                      <a:r>
                        <a:rPr lang="en-US" sz="1400" b="1">
                          <a:effectLst/>
                          <a:latin typeface="Calibri"/>
                          <a:ea typeface="Calibri"/>
                          <a:cs typeface="Times New Roman"/>
                        </a:rPr>
                        <a:t>Construction and Installation of RIBs transfer lines , CB and spectrometers</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gridSpan="2">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hMerge="1">
                  <a:txBody>
                    <a:bodyPr/>
                    <a:lstStyle/>
                    <a:p>
                      <a:endParaRPr lang="en-US"/>
                    </a:p>
                  </a:txBody>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C0A"/>
                    </a:solidFill>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1000"/>
                        </a:spcAft>
                      </a:pPr>
                      <a:r>
                        <a:rPr lang="en-US" sz="1400" dirty="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dirty="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632">
                <a:tc>
                  <a:txBody>
                    <a:bodyPr/>
                    <a:lstStyle/>
                    <a:p>
                      <a:pPr>
                        <a:lnSpc>
                          <a:spcPct val="115000"/>
                        </a:lnSpc>
                        <a:spcAft>
                          <a:spcPts val="1000"/>
                        </a:spcAft>
                      </a:pPr>
                      <a:r>
                        <a:rPr lang="en-US" sz="1400" b="1">
                          <a:effectLst/>
                          <a:latin typeface="Calibri"/>
                          <a:ea typeface="Calibri"/>
                          <a:cs typeface="Times New Roman"/>
                        </a:rPr>
                        <a:t>Stepwise commissioning and first  exotic beam (2018), HRMS in 2019</a:t>
                      </a:r>
                      <a:endParaRPr lang="en-US" sz="1400">
                        <a:effectLst/>
                        <a:latin typeface="Calibri"/>
                        <a:ea typeface="Calibri"/>
                        <a:cs typeface="Times New Roman"/>
                      </a:endParaRP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1000"/>
                        </a:spcAft>
                      </a:pPr>
                      <a:r>
                        <a:rPr lang="en-US" sz="1400">
                          <a:effectLst/>
                          <a:latin typeface="Calibri"/>
                          <a:ea typeface="Calibri"/>
                          <a:cs typeface="Times New Roman"/>
                        </a:rPr>
                        <a:t> </a:t>
                      </a:r>
                    </a:p>
                  </a:txBody>
                  <a:tcPr marL="65405" marR="6540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1000"/>
                        </a:spcAft>
                      </a:pPr>
                      <a:r>
                        <a:rPr lang="en-US" sz="140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1000"/>
                        </a:spcAft>
                      </a:pPr>
                      <a:r>
                        <a:rPr lang="en-US" sz="1400" dirty="0">
                          <a:effectLst/>
                          <a:latin typeface="Calibri"/>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3" name="Rectangle 3"/>
          <p:cNvSpPr>
            <a:spLocks noChangeArrowheads="1"/>
          </p:cNvSpPr>
          <p:nvPr/>
        </p:nvSpPr>
        <p:spPr bwMode="auto">
          <a:xfrm>
            <a:off x="2411760" y="-171400"/>
            <a:ext cx="4468916" cy="80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32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rPr>
              <a:t> SPES general</a:t>
            </a:r>
            <a:r>
              <a:rPr kumimoji="0" lang="it-IT" altLang="en-US" sz="3200" b="1" i="0" u="none" strike="noStrike" cap="none" normalizeH="0" dirty="0" smtClean="0">
                <a:ln>
                  <a:noFill/>
                </a:ln>
                <a:solidFill>
                  <a:srgbClr val="365F91"/>
                </a:solidFill>
                <a:effectLst/>
                <a:latin typeface="Cambria" pitchFamily="18" charset="0"/>
                <a:ea typeface="Times New Roman" pitchFamily="18" charset="0"/>
                <a:cs typeface="Times New Roman" pitchFamily="18" charset="0"/>
              </a:rPr>
              <a:t> planning</a:t>
            </a:r>
            <a:endParaRPr kumimoji="0" lang="it-IT" altLang="en-US" sz="32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endParaRPr>
          </a:p>
        </p:txBody>
      </p:sp>
      <p:sp>
        <p:nvSpPr>
          <p:cNvPr id="4" name="CasellaDiTesto 3"/>
          <p:cNvSpPr txBox="1"/>
          <p:nvPr/>
        </p:nvSpPr>
        <p:spPr>
          <a:xfrm>
            <a:off x="179512" y="6093296"/>
            <a:ext cx="8741304" cy="646331"/>
          </a:xfrm>
          <a:prstGeom prst="rect">
            <a:avLst/>
          </a:prstGeom>
          <a:noFill/>
        </p:spPr>
        <p:txBody>
          <a:bodyPr wrap="none" rtlCol="0">
            <a:spAutoFit/>
          </a:bodyPr>
          <a:lstStyle/>
          <a:p>
            <a:r>
              <a:rPr lang="it-IT" i="1" dirty="0" smtClean="0"/>
              <a:t>Versus TAC1, </a:t>
            </a:r>
            <a:r>
              <a:rPr lang="it-IT" i="1" dirty="0" err="1" smtClean="0"/>
              <a:t>stretched</a:t>
            </a:r>
            <a:r>
              <a:rPr lang="it-IT" i="1" dirty="0" smtClean="0"/>
              <a:t> by 10 </a:t>
            </a:r>
            <a:r>
              <a:rPr lang="it-IT" i="1" dirty="0" err="1" smtClean="0"/>
              <a:t>months</a:t>
            </a:r>
            <a:r>
              <a:rPr lang="it-IT" i="1" dirty="0" smtClean="0"/>
              <a:t> for </a:t>
            </a:r>
            <a:r>
              <a:rPr lang="it-IT" i="1" dirty="0" err="1" smtClean="0"/>
              <a:t>better</a:t>
            </a:r>
            <a:r>
              <a:rPr lang="it-IT" i="1" dirty="0" smtClean="0"/>
              <a:t> planning (</a:t>
            </a:r>
            <a:r>
              <a:rPr lang="it-IT" i="1" dirty="0" err="1" smtClean="0"/>
              <a:t>see</a:t>
            </a:r>
            <a:r>
              <a:rPr lang="it-IT" i="1" dirty="0" smtClean="0"/>
              <a:t> </a:t>
            </a:r>
            <a:r>
              <a:rPr lang="it-IT" i="1" dirty="0" err="1" smtClean="0"/>
              <a:t>next</a:t>
            </a:r>
            <a:r>
              <a:rPr lang="it-IT" i="1" dirty="0" smtClean="0"/>
              <a:t> slide), and by 10 </a:t>
            </a:r>
            <a:r>
              <a:rPr lang="it-IT" i="1" dirty="0" err="1" smtClean="0"/>
              <a:t>months</a:t>
            </a:r>
            <a:endParaRPr lang="it-IT" i="1" dirty="0" smtClean="0"/>
          </a:p>
          <a:p>
            <a:r>
              <a:rPr lang="it-IT" i="1" dirty="0"/>
              <a:t>d</a:t>
            </a:r>
            <a:r>
              <a:rPr lang="it-IT" i="1" dirty="0" smtClean="0"/>
              <a:t>ue to the addition of the BC+HRMS construction and commissioning</a:t>
            </a:r>
            <a:endParaRPr lang="it-IT" i="1" dirty="0"/>
          </a:p>
        </p:txBody>
      </p:sp>
    </p:spTree>
    <p:extLst>
      <p:ext uri="{BB962C8B-B14F-4D97-AF65-F5344CB8AC3E}">
        <p14:creationId xmlns:p14="http://schemas.microsoft.com/office/powerpoint/2010/main" val="14106129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74638"/>
            <a:ext cx="8363272" cy="1143000"/>
          </a:xfrm>
        </p:spPr>
        <p:txBody>
          <a:bodyPr>
            <a:normAutofit fontScale="90000"/>
          </a:bodyPr>
          <a:lstStyle/>
          <a:p>
            <a:r>
              <a:rPr lang="it-IT" dirty="0" smtClean="0"/>
              <a:t>Schedule updated in «Project» </a:t>
            </a:r>
            <a:br>
              <a:rPr lang="it-IT" dirty="0" smtClean="0"/>
            </a:br>
            <a:r>
              <a:rPr lang="it-IT" sz="2700" dirty="0" smtClean="0"/>
              <a:t>(750 tasks)</a:t>
            </a:r>
            <a:endParaRPr lang="it-IT" sz="2700"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099" y="1556792"/>
            <a:ext cx="9085915"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70946" y="4839424"/>
            <a:ext cx="8964488" cy="1477328"/>
          </a:xfrm>
          <a:prstGeom prst="rect">
            <a:avLst/>
          </a:prstGeom>
          <a:noFill/>
        </p:spPr>
        <p:txBody>
          <a:bodyPr wrap="square" rtlCol="0">
            <a:spAutoFit/>
          </a:bodyPr>
          <a:lstStyle/>
          <a:p>
            <a:r>
              <a:rPr lang="it-IT" dirty="0" err="1" smtClean="0"/>
              <a:t>Main</a:t>
            </a:r>
            <a:r>
              <a:rPr lang="it-IT" dirty="0" smtClean="0"/>
              <a:t> </a:t>
            </a:r>
            <a:r>
              <a:rPr lang="it-IT" dirty="0" err="1" smtClean="0"/>
              <a:t>commissioning</a:t>
            </a:r>
            <a:r>
              <a:rPr lang="it-IT" dirty="0" smtClean="0"/>
              <a:t> </a:t>
            </a:r>
            <a:r>
              <a:rPr lang="it-IT" dirty="0" err="1" smtClean="0"/>
              <a:t>milestones</a:t>
            </a:r>
            <a:r>
              <a:rPr lang="it-IT" dirty="0" smtClean="0"/>
              <a:t>:</a:t>
            </a:r>
          </a:p>
          <a:p>
            <a:pPr defTabSz="266700"/>
            <a:r>
              <a:rPr lang="it-IT" dirty="0" smtClean="0"/>
              <a:t>-	</a:t>
            </a:r>
            <a:r>
              <a:rPr lang="it-IT" dirty="0" smtClean="0">
                <a:solidFill>
                  <a:srgbClr val="0070C0"/>
                </a:solidFill>
              </a:rPr>
              <a:t>End 2015</a:t>
            </a:r>
            <a:r>
              <a:rPr lang="it-IT" dirty="0" smtClean="0"/>
              <a:t>:  </a:t>
            </a:r>
            <a:r>
              <a:rPr lang="it-IT" dirty="0" err="1" smtClean="0"/>
              <a:t>Cyclotron</a:t>
            </a:r>
            <a:endParaRPr lang="it-IT" dirty="0" smtClean="0"/>
          </a:p>
          <a:p>
            <a:pPr marL="285750" indent="-285750" defTabSz="266700">
              <a:buFontTx/>
              <a:buChar char="-"/>
            </a:pPr>
            <a:r>
              <a:rPr lang="it-IT" dirty="0" smtClean="0">
                <a:solidFill>
                  <a:srgbClr val="0070C0"/>
                </a:solidFill>
              </a:rPr>
              <a:t>End 2016</a:t>
            </a:r>
            <a:r>
              <a:rPr lang="it-IT" dirty="0" smtClean="0"/>
              <a:t>:  Charge Breeder to RFQ injection (and training on breeding and mass separation)</a:t>
            </a:r>
          </a:p>
          <a:p>
            <a:pPr marL="285750" indent="-285750" defTabSz="266700">
              <a:buFontTx/>
              <a:buChar char="-"/>
            </a:pPr>
            <a:r>
              <a:rPr lang="it-IT" dirty="0" smtClean="0">
                <a:solidFill>
                  <a:srgbClr val="0070C0"/>
                </a:solidFill>
              </a:rPr>
              <a:t>End 2017 </a:t>
            </a:r>
            <a:r>
              <a:rPr lang="it-IT" dirty="0" smtClean="0"/>
              <a:t>– end 2018:  first </a:t>
            </a:r>
            <a:r>
              <a:rPr lang="it-IT" dirty="0" err="1" smtClean="0"/>
              <a:t>commissioning</a:t>
            </a:r>
            <a:r>
              <a:rPr lang="it-IT" dirty="0" smtClean="0"/>
              <a:t> of SPES w/o BC and HRMS</a:t>
            </a:r>
          </a:p>
          <a:p>
            <a:pPr marL="285750" indent="-285750" defTabSz="266700">
              <a:buFontTx/>
              <a:buChar char="-"/>
            </a:pPr>
            <a:r>
              <a:rPr lang="it-IT" dirty="0" smtClean="0">
                <a:solidFill>
                  <a:srgbClr val="0070C0"/>
                </a:solidFill>
              </a:rPr>
              <a:t>End 2019</a:t>
            </a:r>
            <a:r>
              <a:rPr lang="it-IT" dirty="0" smtClean="0"/>
              <a:t>:  </a:t>
            </a:r>
            <a:r>
              <a:rPr lang="it-IT" dirty="0" err="1" smtClean="0"/>
              <a:t>completion</a:t>
            </a:r>
            <a:r>
              <a:rPr lang="it-IT" dirty="0" smtClean="0"/>
              <a:t> of </a:t>
            </a:r>
            <a:r>
              <a:rPr lang="it-IT" dirty="0" err="1" smtClean="0"/>
              <a:t>commissioning</a:t>
            </a:r>
            <a:r>
              <a:rPr lang="it-IT" dirty="0" smtClean="0"/>
              <a:t> w/BC and HRMS (and of the </a:t>
            </a:r>
            <a:r>
              <a:rPr lang="it-IT" dirty="0" err="1" smtClean="0"/>
              <a:t>project</a:t>
            </a:r>
            <a:r>
              <a:rPr lang="it-IT" dirty="0" smtClean="0"/>
              <a:t>).</a:t>
            </a:r>
            <a:endParaRPr lang="it-IT" dirty="0"/>
          </a:p>
        </p:txBody>
      </p:sp>
    </p:spTree>
    <p:extLst>
      <p:ext uri="{BB962C8B-B14F-4D97-AF65-F5344CB8AC3E}">
        <p14:creationId xmlns:p14="http://schemas.microsoft.com/office/powerpoint/2010/main" val="454786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936" t="11793" r="811" b="70200"/>
          <a:stretch/>
        </p:blipFill>
        <p:spPr bwMode="auto">
          <a:xfrm>
            <a:off x="381024" y="44624"/>
            <a:ext cx="8534401" cy="144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655329" y="2452602"/>
            <a:ext cx="2060710" cy="1626410"/>
            <a:chOff x="6327715" y="138112"/>
            <a:chExt cx="2060710" cy="1626410"/>
          </a:xfrm>
        </p:grpSpPr>
        <p:pic>
          <p:nvPicPr>
            <p:cNvPr id="11"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715" y="138112"/>
              <a:ext cx="2060710" cy="162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423637" y="138112"/>
              <a:ext cx="922047" cy="369332"/>
            </a:xfrm>
            <a:prstGeom prst="rect">
              <a:avLst/>
            </a:prstGeom>
            <a:noFill/>
          </p:spPr>
          <p:txBody>
            <a:bodyPr wrap="none" rtlCol="0">
              <a:spAutoFit/>
            </a:bodyPr>
            <a:lstStyle/>
            <a:p>
              <a:r>
                <a:rPr lang="it-IT" dirty="0" smtClean="0">
                  <a:solidFill>
                    <a:schemeClr val="bg1"/>
                  </a:solidFill>
                </a:rPr>
                <a:t>PRISMA</a:t>
              </a:r>
              <a:endParaRPr lang="it-IT" dirty="0">
                <a:solidFill>
                  <a:schemeClr val="bg1"/>
                </a:solidFill>
              </a:endParaRPr>
            </a:p>
          </p:txBody>
        </p:sp>
      </p:grpSp>
      <p:grpSp>
        <p:nvGrpSpPr>
          <p:cNvPr id="13" name="Group 12"/>
          <p:cNvGrpSpPr/>
          <p:nvPr/>
        </p:nvGrpSpPr>
        <p:grpSpPr>
          <a:xfrm>
            <a:off x="5707922" y="1934512"/>
            <a:ext cx="2451167" cy="1542031"/>
            <a:chOff x="5706988" y="1684444"/>
            <a:chExt cx="2451167" cy="1542031"/>
          </a:xfrm>
        </p:grpSpPr>
        <p:grpSp>
          <p:nvGrpSpPr>
            <p:cNvPr id="14" name="Group 13"/>
            <p:cNvGrpSpPr>
              <a:grpSpLocks noChangeAspect="1"/>
            </p:cNvGrpSpPr>
            <p:nvPr/>
          </p:nvGrpSpPr>
          <p:grpSpPr>
            <a:xfrm>
              <a:off x="5890117" y="1684444"/>
              <a:ext cx="2268038" cy="1542031"/>
              <a:chOff x="865313" y="4414849"/>
              <a:chExt cx="3168351" cy="2154151"/>
            </a:xfrm>
          </p:grpSpPr>
          <p:pic>
            <p:nvPicPr>
              <p:cNvPr id="1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19" r="7575"/>
              <a:stretch/>
            </p:blipFill>
            <p:spPr bwMode="auto">
              <a:xfrm>
                <a:off x="865313" y="4414849"/>
                <a:ext cx="3168351" cy="215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35000"/>
                        </a14:imgEffect>
                        <a14:imgEffect>
                          <a14:brightnessContrast bright="31000" contrast="-27000"/>
                        </a14:imgEffect>
                      </a14:imgLayer>
                    </a14:imgProps>
                  </a:ext>
                  <a:ext uri="{28A0092B-C50C-407E-A947-70E740481C1C}">
                    <a14:useLocalDpi xmlns:a14="http://schemas.microsoft.com/office/drawing/2010/main" val="0"/>
                  </a:ext>
                </a:extLst>
              </a:blip>
              <a:srcRect/>
              <a:stretch>
                <a:fillRect/>
              </a:stretch>
            </p:blipFill>
            <p:spPr bwMode="auto">
              <a:xfrm>
                <a:off x="1243013" y="4785273"/>
                <a:ext cx="522613" cy="70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p:cNvSpPr txBox="1"/>
            <p:nvPr/>
          </p:nvSpPr>
          <p:spPr>
            <a:xfrm>
              <a:off x="5706988" y="2420888"/>
              <a:ext cx="977768" cy="369332"/>
            </a:xfrm>
            <a:prstGeom prst="rect">
              <a:avLst/>
            </a:prstGeom>
            <a:noFill/>
          </p:spPr>
          <p:txBody>
            <a:bodyPr wrap="none" rtlCol="0">
              <a:spAutoFit/>
            </a:bodyPr>
            <a:lstStyle/>
            <a:p>
              <a:r>
                <a:rPr lang="it-IT" dirty="0" smtClean="0"/>
                <a:t>GALILEO</a:t>
              </a:r>
              <a:endParaRPr lang="it-IT" dirty="0"/>
            </a:p>
          </p:txBody>
        </p:sp>
      </p:grpSp>
      <p:grpSp>
        <p:nvGrpSpPr>
          <p:cNvPr id="18" name="Group 17"/>
          <p:cNvGrpSpPr/>
          <p:nvPr/>
        </p:nvGrpSpPr>
        <p:grpSpPr>
          <a:xfrm>
            <a:off x="4029305" y="4394159"/>
            <a:ext cx="1445888" cy="1019175"/>
            <a:chOff x="5862416" y="5613104"/>
            <a:chExt cx="1445888" cy="1019175"/>
          </a:xfrm>
        </p:grpSpPr>
        <p:pic>
          <p:nvPicPr>
            <p:cNvPr id="19" name="Picture 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2416" y="5613104"/>
              <a:ext cx="14192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6543158" y="6122691"/>
              <a:ext cx="765146" cy="369332"/>
            </a:xfrm>
            <a:prstGeom prst="rect">
              <a:avLst/>
            </a:prstGeom>
            <a:noFill/>
          </p:spPr>
          <p:txBody>
            <a:bodyPr wrap="none" rtlCol="0">
              <a:spAutoFit/>
            </a:bodyPr>
            <a:lstStyle/>
            <a:p>
              <a:r>
                <a:rPr lang="it-IT" dirty="0" smtClean="0">
                  <a:solidFill>
                    <a:srgbClr val="FF0000"/>
                  </a:solidFill>
                </a:rPr>
                <a:t>*Fazia</a:t>
              </a:r>
              <a:endParaRPr lang="it-IT" dirty="0">
                <a:solidFill>
                  <a:srgbClr val="FF0000"/>
                </a:solidFill>
              </a:endParaRPr>
            </a:p>
          </p:txBody>
        </p:sp>
      </p:grpSp>
      <p:grpSp>
        <p:nvGrpSpPr>
          <p:cNvPr id="21" name="Group 20"/>
          <p:cNvGrpSpPr/>
          <p:nvPr/>
        </p:nvGrpSpPr>
        <p:grpSpPr>
          <a:xfrm>
            <a:off x="5567178" y="4685746"/>
            <a:ext cx="1311046" cy="1178371"/>
            <a:chOff x="5597524" y="4366989"/>
            <a:chExt cx="1311046" cy="1178371"/>
          </a:xfrm>
        </p:grpSpPr>
        <p:pic>
          <p:nvPicPr>
            <p:cNvPr id="22"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7524" y="4366989"/>
              <a:ext cx="1283001" cy="117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5600199" y="4584990"/>
              <a:ext cx="1308371" cy="369332"/>
            </a:xfrm>
            <a:prstGeom prst="rect">
              <a:avLst/>
            </a:prstGeom>
            <a:noFill/>
          </p:spPr>
          <p:txBody>
            <a:bodyPr wrap="none" rtlCol="0">
              <a:spAutoFit/>
            </a:bodyPr>
            <a:lstStyle/>
            <a:p>
              <a:r>
                <a:rPr lang="it-IT" dirty="0" smtClean="0">
                  <a:solidFill>
                    <a:schemeClr val="bg1"/>
                  </a:solidFill>
                </a:rPr>
                <a:t>**CHIMERA</a:t>
              </a:r>
              <a:endParaRPr lang="it-IT" dirty="0">
                <a:solidFill>
                  <a:schemeClr val="bg1"/>
                </a:solidFill>
              </a:endParaRPr>
            </a:p>
          </p:txBody>
        </p:sp>
      </p:grpSp>
      <p:grpSp>
        <p:nvGrpSpPr>
          <p:cNvPr id="24" name="Group 23"/>
          <p:cNvGrpSpPr/>
          <p:nvPr/>
        </p:nvGrpSpPr>
        <p:grpSpPr>
          <a:xfrm>
            <a:off x="4685684" y="5646661"/>
            <a:ext cx="789509" cy="863600"/>
            <a:chOff x="7182972" y="4637881"/>
            <a:chExt cx="789509" cy="863600"/>
          </a:xfrm>
        </p:grpSpPr>
        <p:pic>
          <p:nvPicPr>
            <p:cNvPr id="25"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2972" y="4637881"/>
              <a:ext cx="7477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7183547" y="4885015"/>
              <a:ext cx="788934" cy="369332"/>
            </a:xfrm>
            <a:prstGeom prst="rect">
              <a:avLst/>
            </a:prstGeom>
            <a:noFill/>
          </p:spPr>
          <p:txBody>
            <a:bodyPr wrap="none" rtlCol="0">
              <a:spAutoFit/>
            </a:bodyPr>
            <a:lstStyle/>
            <a:p>
              <a:r>
                <a:rPr lang="it-IT" dirty="0" smtClean="0">
                  <a:solidFill>
                    <a:schemeClr val="bg1"/>
                  </a:solidFill>
                </a:rPr>
                <a:t>TRACE</a:t>
              </a:r>
              <a:endParaRPr lang="it-IT" dirty="0">
                <a:solidFill>
                  <a:schemeClr val="bg1"/>
                </a:solidFill>
              </a:endParaRPr>
            </a:p>
          </p:txBody>
        </p:sp>
      </p:grpSp>
      <p:grpSp>
        <p:nvGrpSpPr>
          <p:cNvPr id="27" name="Group 26"/>
          <p:cNvGrpSpPr/>
          <p:nvPr/>
        </p:nvGrpSpPr>
        <p:grpSpPr>
          <a:xfrm>
            <a:off x="7379771" y="5514319"/>
            <a:ext cx="1396835" cy="1046344"/>
            <a:chOff x="7423636" y="5533749"/>
            <a:chExt cx="1396835" cy="1046344"/>
          </a:xfrm>
        </p:grpSpPr>
        <p:pic>
          <p:nvPicPr>
            <p:cNvPr id="28"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3636" y="5533749"/>
              <a:ext cx="1396835" cy="104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7578014" y="6191504"/>
              <a:ext cx="1104790" cy="369332"/>
            </a:xfrm>
            <a:prstGeom prst="rect">
              <a:avLst/>
            </a:prstGeom>
            <a:noFill/>
          </p:spPr>
          <p:txBody>
            <a:bodyPr wrap="none" rtlCol="0">
              <a:spAutoFit/>
            </a:bodyPr>
            <a:lstStyle/>
            <a:p>
              <a:r>
                <a:rPr lang="it-IT" dirty="0" smtClean="0">
                  <a:solidFill>
                    <a:schemeClr val="bg1"/>
                  </a:solidFill>
                </a:rPr>
                <a:t>GARFIELD</a:t>
              </a:r>
              <a:endParaRPr lang="it-IT" dirty="0">
                <a:solidFill>
                  <a:schemeClr val="bg1"/>
                </a:solidFill>
              </a:endParaRPr>
            </a:p>
          </p:txBody>
        </p:sp>
      </p:grpSp>
      <p:grpSp>
        <p:nvGrpSpPr>
          <p:cNvPr id="30" name="Group 29"/>
          <p:cNvGrpSpPr/>
          <p:nvPr/>
        </p:nvGrpSpPr>
        <p:grpSpPr>
          <a:xfrm>
            <a:off x="6061695" y="3623528"/>
            <a:ext cx="833690" cy="1059897"/>
            <a:chOff x="8265959" y="4473852"/>
            <a:chExt cx="833690" cy="1059897"/>
          </a:xfrm>
        </p:grpSpPr>
        <p:pic>
          <p:nvPicPr>
            <p:cNvPr id="31"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26762" y="4473852"/>
              <a:ext cx="6905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8265959" y="5164417"/>
              <a:ext cx="833690" cy="369332"/>
            </a:xfrm>
            <a:prstGeom prst="rect">
              <a:avLst/>
            </a:prstGeom>
            <a:noFill/>
          </p:spPr>
          <p:txBody>
            <a:bodyPr wrap="none" rtlCol="0">
              <a:spAutoFit/>
            </a:bodyPr>
            <a:lstStyle/>
            <a:p>
              <a:r>
                <a:rPr lang="it-IT" dirty="0" smtClean="0"/>
                <a:t>*NEDA</a:t>
              </a:r>
              <a:endParaRPr lang="it-IT" dirty="0"/>
            </a:p>
          </p:txBody>
        </p:sp>
      </p:grpSp>
      <p:grpSp>
        <p:nvGrpSpPr>
          <p:cNvPr id="33" name="Group 32"/>
          <p:cNvGrpSpPr/>
          <p:nvPr/>
        </p:nvGrpSpPr>
        <p:grpSpPr>
          <a:xfrm>
            <a:off x="7854314" y="1991290"/>
            <a:ext cx="1063625" cy="1292642"/>
            <a:chOff x="8072131" y="1900858"/>
            <a:chExt cx="1063625" cy="1292642"/>
          </a:xfrm>
        </p:grpSpPr>
        <p:pic>
          <p:nvPicPr>
            <p:cNvPr id="34" name="Picture 15"/>
            <p:cNvPicPr>
              <a:picLocks noChangeAspect="1" noChangeArrowheads="1"/>
            </p:cNvPicPr>
            <p:nvPr/>
          </p:nvPicPr>
          <p:blipFill>
            <a:blip r:embed="rId12">
              <a:lum bright="12000"/>
            </a:blip>
            <a:srcRect b="7262"/>
            <a:stretch>
              <a:fillRect/>
            </a:stretch>
          </p:blipFill>
          <p:spPr bwMode="auto">
            <a:xfrm>
              <a:off x="8072131" y="1900858"/>
              <a:ext cx="1063625" cy="1223962"/>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pic>
        <p:sp>
          <p:nvSpPr>
            <p:cNvPr id="35" name="TextBox 34"/>
            <p:cNvSpPr txBox="1"/>
            <p:nvPr/>
          </p:nvSpPr>
          <p:spPr>
            <a:xfrm>
              <a:off x="8201845" y="2824168"/>
              <a:ext cx="919611" cy="369332"/>
            </a:xfrm>
            <a:prstGeom prst="rect">
              <a:avLst/>
            </a:prstGeom>
            <a:noFill/>
          </p:spPr>
          <p:txBody>
            <a:bodyPr wrap="none" rtlCol="0">
              <a:spAutoFit/>
            </a:bodyPr>
            <a:lstStyle/>
            <a:p>
              <a:r>
                <a:rPr lang="it-IT" dirty="0" smtClean="0">
                  <a:solidFill>
                    <a:schemeClr val="bg1"/>
                  </a:solidFill>
                </a:rPr>
                <a:t>*AGATA</a:t>
              </a:r>
              <a:endParaRPr lang="it-IT" dirty="0">
                <a:solidFill>
                  <a:schemeClr val="bg1"/>
                </a:solidFill>
              </a:endParaRPr>
            </a:p>
          </p:txBody>
        </p:sp>
      </p:grpSp>
      <p:grpSp>
        <p:nvGrpSpPr>
          <p:cNvPr id="36" name="Group 35"/>
          <p:cNvGrpSpPr/>
          <p:nvPr/>
        </p:nvGrpSpPr>
        <p:grpSpPr>
          <a:xfrm>
            <a:off x="7812360" y="4280739"/>
            <a:ext cx="1281112" cy="1111250"/>
            <a:chOff x="5706988" y="3157786"/>
            <a:chExt cx="1281112" cy="1111250"/>
          </a:xfrm>
        </p:grpSpPr>
        <p:pic>
          <p:nvPicPr>
            <p:cNvPr id="37"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6988" y="3157786"/>
              <a:ext cx="128111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6067331" y="3340349"/>
              <a:ext cx="747320" cy="369332"/>
            </a:xfrm>
            <a:prstGeom prst="rect">
              <a:avLst/>
            </a:prstGeom>
            <a:noFill/>
          </p:spPr>
          <p:txBody>
            <a:bodyPr wrap="none" rtlCol="0">
              <a:spAutoFit/>
            </a:bodyPr>
            <a:lstStyle/>
            <a:p>
              <a:r>
                <a:rPr lang="it-IT" dirty="0" smtClean="0">
                  <a:solidFill>
                    <a:schemeClr val="bg1"/>
                  </a:solidFill>
                </a:rPr>
                <a:t>RIPEN</a:t>
              </a:r>
              <a:endParaRPr lang="it-IT" dirty="0">
                <a:solidFill>
                  <a:schemeClr val="bg1"/>
                </a:solidFill>
              </a:endParaRPr>
            </a:p>
          </p:txBody>
        </p:sp>
      </p:grpSp>
      <p:grpSp>
        <p:nvGrpSpPr>
          <p:cNvPr id="39" name="Group 38"/>
          <p:cNvGrpSpPr/>
          <p:nvPr/>
        </p:nvGrpSpPr>
        <p:grpSpPr>
          <a:xfrm>
            <a:off x="7001727" y="3419162"/>
            <a:ext cx="1169772" cy="1079597"/>
            <a:chOff x="7032073" y="2915739"/>
            <a:chExt cx="1169772" cy="1079597"/>
          </a:xfrm>
        </p:grpSpPr>
        <p:pic>
          <p:nvPicPr>
            <p:cNvPr id="40"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32073" y="2915739"/>
              <a:ext cx="1169772" cy="107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7358070" y="3346601"/>
              <a:ext cx="823302" cy="369332"/>
            </a:xfrm>
            <a:prstGeom prst="rect">
              <a:avLst/>
            </a:prstGeom>
            <a:noFill/>
          </p:spPr>
          <p:txBody>
            <a:bodyPr wrap="none" rtlCol="0">
              <a:spAutoFit/>
            </a:bodyPr>
            <a:lstStyle/>
            <a:p>
              <a:r>
                <a:rPr lang="it-IT" dirty="0" smtClean="0">
                  <a:solidFill>
                    <a:srgbClr val="FF0000"/>
                  </a:solidFill>
                </a:rPr>
                <a:t>*PARIS</a:t>
              </a:r>
              <a:endParaRPr lang="it-IT" dirty="0">
                <a:solidFill>
                  <a:srgbClr val="FF0000"/>
                </a:solidFill>
              </a:endParaRPr>
            </a:p>
          </p:txBody>
        </p:sp>
      </p:grpSp>
      <p:sp>
        <p:nvSpPr>
          <p:cNvPr id="42" name="CasellaDiTesto 4"/>
          <p:cNvSpPr txBox="1"/>
          <p:nvPr/>
        </p:nvSpPr>
        <p:spPr>
          <a:xfrm>
            <a:off x="343413" y="1384545"/>
            <a:ext cx="4832092" cy="523220"/>
          </a:xfrm>
          <a:prstGeom prst="rect">
            <a:avLst/>
          </a:prstGeom>
          <a:noFill/>
        </p:spPr>
        <p:txBody>
          <a:bodyPr wrap="none" rtlCol="0">
            <a:spAutoFit/>
          </a:bodyPr>
          <a:lstStyle/>
          <a:p>
            <a:r>
              <a:rPr lang="it-IT" sz="2800" b="1" smtClean="0">
                <a:solidFill>
                  <a:srgbClr val="0070C0"/>
                </a:solidFill>
              </a:rPr>
              <a:t>Presented 37 </a:t>
            </a:r>
            <a:r>
              <a:rPr lang="it-IT" sz="2800" b="1" dirty="0" smtClean="0">
                <a:solidFill>
                  <a:srgbClr val="0070C0"/>
                </a:solidFill>
              </a:rPr>
              <a:t>Letters of Intents </a:t>
            </a:r>
            <a:endParaRPr lang="it-IT" sz="2800" b="1" dirty="0">
              <a:solidFill>
                <a:srgbClr val="0070C0"/>
              </a:solidFill>
            </a:endParaRPr>
          </a:p>
        </p:txBody>
      </p:sp>
      <p:graphicFrame>
        <p:nvGraphicFramePr>
          <p:cNvPr id="43" name="Segnaposto contenuto 3"/>
          <p:cNvGraphicFramePr>
            <a:graphicFrameLocks noGrp="1"/>
          </p:cNvGraphicFramePr>
          <p:nvPr>
            <p:extLst>
              <p:ext uri="{D42A27DB-BD31-4B8C-83A1-F6EECF244321}">
                <p14:modId xmlns:p14="http://schemas.microsoft.com/office/powerpoint/2010/main" val="588824494"/>
              </p:ext>
            </p:extLst>
          </p:nvPr>
        </p:nvGraphicFramePr>
        <p:xfrm>
          <a:off x="107504" y="1772816"/>
          <a:ext cx="3690618" cy="275448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4" name="Segnaposto contenuto 3"/>
          <p:cNvGraphicFramePr>
            <a:graphicFrameLocks noGrp="1"/>
          </p:cNvGraphicFramePr>
          <p:nvPr>
            <p:extLst>
              <p:ext uri="{D42A27DB-BD31-4B8C-83A1-F6EECF244321}">
                <p14:modId xmlns:p14="http://schemas.microsoft.com/office/powerpoint/2010/main" val="3928267011"/>
              </p:ext>
            </p:extLst>
          </p:nvPr>
        </p:nvGraphicFramePr>
        <p:xfrm>
          <a:off x="107505" y="4411432"/>
          <a:ext cx="3028931" cy="2292484"/>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11118875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02705208"/>
              </p:ext>
            </p:extLst>
          </p:nvPr>
        </p:nvGraphicFramePr>
        <p:xfrm>
          <a:off x="467544" y="1700808"/>
          <a:ext cx="8424937" cy="2592289"/>
        </p:xfrm>
        <a:graphic>
          <a:graphicData uri="http://schemas.openxmlformats.org/drawingml/2006/table">
            <a:tbl>
              <a:tblPr>
                <a:tableStyleId>{327F97BB-C833-4FB7-BDE5-3F7075034690}</a:tableStyleId>
              </a:tblPr>
              <a:tblGrid>
                <a:gridCol w="2687361"/>
                <a:gridCol w="782396"/>
                <a:gridCol w="680345"/>
                <a:gridCol w="657666"/>
                <a:gridCol w="737041"/>
                <a:gridCol w="703023"/>
                <a:gridCol w="703023"/>
                <a:gridCol w="737041"/>
                <a:gridCol w="737041"/>
              </a:tblGrid>
              <a:tr h="496694">
                <a:tc>
                  <a:txBody>
                    <a:bodyPr/>
                    <a:lstStyle/>
                    <a:p>
                      <a:pPr algn="l" fontAlgn="b"/>
                      <a:r>
                        <a:rPr lang="it-IT" sz="1600" b="0" i="0" u="none" strike="noStrike" dirty="0" smtClean="0">
                          <a:effectLst/>
                          <a:latin typeface="Arial"/>
                        </a:rPr>
                        <a:t>Values in Meuro</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en-US" sz="1600" u="none" strike="noStrike" dirty="0">
                          <a:effectLst/>
                        </a:rPr>
                        <a:t>2012</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en-US" sz="1600" u="none" strike="noStrike" dirty="0">
                          <a:effectLst/>
                        </a:rPr>
                        <a:t>2013</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en-US" sz="1600" u="none" strike="noStrike" dirty="0">
                          <a:effectLst/>
                        </a:rPr>
                        <a:t>2014</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en-US" sz="1600" u="none" strike="noStrike" dirty="0">
                          <a:effectLst/>
                        </a:rPr>
                        <a:t>2015</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en-US" sz="1600" u="none" strike="noStrike" dirty="0">
                          <a:effectLst/>
                        </a:rPr>
                        <a:t>2016</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en-US" sz="1600" u="none" strike="noStrike" dirty="0">
                          <a:effectLst/>
                        </a:rPr>
                        <a:t>2017</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en-US" sz="1600" u="none" strike="noStrike" dirty="0">
                          <a:effectLst/>
                        </a:rPr>
                        <a:t>2018</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fontAlgn="b"/>
                      <a:r>
                        <a:rPr lang="en-US" sz="1600" u="none" strike="noStrike" dirty="0">
                          <a:effectLst/>
                        </a:rPr>
                        <a:t>Grand Total</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96694">
                <a:tc>
                  <a:txBody>
                    <a:bodyPr/>
                    <a:lstStyle/>
                    <a:p>
                      <a:pPr algn="l" fontAlgn="b"/>
                      <a:r>
                        <a:rPr lang="en-US" sz="1600" u="none" strike="noStrike" dirty="0" smtClean="0">
                          <a:effectLst/>
                        </a:rPr>
                        <a:t>Radiation</a:t>
                      </a:r>
                      <a:r>
                        <a:rPr lang="en-US" sz="1600" u="none" strike="noStrike" baseline="0" dirty="0" smtClean="0">
                          <a:effectLst/>
                        </a:rPr>
                        <a:t> </a:t>
                      </a:r>
                      <a:r>
                        <a:rPr lang="en-US" sz="1600" u="none" strike="noStrike" baseline="0" dirty="0" err="1" smtClean="0">
                          <a:effectLst/>
                        </a:rPr>
                        <a:t>prot</a:t>
                      </a:r>
                      <a:r>
                        <a:rPr lang="en-US" sz="1600" u="none" strike="noStrike" baseline="0" dirty="0" smtClean="0">
                          <a:effectLst/>
                        </a:rPr>
                        <a:t>,</a:t>
                      </a:r>
                      <a:r>
                        <a:rPr lang="en-US" sz="1600" u="none" strike="noStrike" dirty="0" smtClean="0">
                          <a:effectLst/>
                        </a:rPr>
                        <a:t> Safety &amp;Controls </a:t>
                      </a:r>
                      <a:endParaRPr lang="en-US" sz="1600" b="0" i="0" u="none" strike="noStrike" dirty="0">
                        <a:solidFill>
                          <a:srgbClr val="FF0000"/>
                        </a:solidFill>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it-IT" sz="1600" u="none" strike="noStrike" dirty="0" smtClean="0">
                          <a:effectLst/>
                        </a:rPr>
                        <a:t>0.1</a:t>
                      </a:r>
                      <a:endParaRPr lang="en-US" sz="1600" b="0" i="0" u="none" strike="noStrike" dirty="0">
                        <a:effectLst/>
                        <a:latin typeface="+mn-lt"/>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smtClean="0">
                          <a:effectLst/>
                        </a:rPr>
                        <a:t>1.6</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3</a:t>
                      </a:r>
                      <a:r>
                        <a:rPr lang="en-US" sz="1600" u="none" strike="noStrike" dirty="0" smtClean="0">
                          <a:effectLst/>
                        </a:rPr>
                        <a:t>.3</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0.8</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0.3</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smtClean="0">
                          <a:effectLst/>
                        </a:rPr>
                        <a:t>6.1</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1831">
                <a:tc>
                  <a:txBody>
                    <a:bodyPr/>
                    <a:lstStyle/>
                    <a:p>
                      <a:pPr algn="l" fontAlgn="b"/>
                      <a:r>
                        <a:rPr lang="en-US" sz="1600" u="none" strike="noStrike" dirty="0" smtClean="0">
                          <a:effectLst/>
                        </a:rPr>
                        <a:t>INFRASTRUCTURES</a:t>
                      </a:r>
                      <a:endParaRPr lang="en-US" sz="1600" b="0" i="0" u="none" strike="noStrike" dirty="0">
                        <a:solidFill>
                          <a:srgbClr val="FF0000"/>
                        </a:solidFill>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4.5</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0.3</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0.5</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3.1</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1.1</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9.5</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1831">
                <a:tc>
                  <a:txBody>
                    <a:bodyPr/>
                    <a:lstStyle/>
                    <a:p>
                      <a:pPr algn="l" fontAlgn="b"/>
                      <a:r>
                        <a:rPr lang="en-US" sz="1600" u="none" strike="noStrike" dirty="0" smtClean="0">
                          <a:effectLst/>
                        </a:rPr>
                        <a:t>CYCLOTRON</a:t>
                      </a:r>
                      <a:endParaRPr lang="en-US" sz="1600" b="0" i="0" u="none" strike="noStrike" dirty="0">
                        <a:solidFill>
                          <a:srgbClr val="FF0000"/>
                        </a:solidFill>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10.7</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0.2</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10.9</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1136">
                <a:tc>
                  <a:txBody>
                    <a:bodyPr/>
                    <a:lstStyle/>
                    <a:p>
                      <a:pPr algn="l" fontAlgn="b"/>
                      <a:r>
                        <a:rPr lang="en-US" sz="1600" u="none" strike="noStrike" dirty="0" smtClean="0">
                          <a:effectLst/>
                        </a:rPr>
                        <a:t>EXOTIC </a:t>
                      </a:r>
                      <a:r>
                        <a:rPr lang="en-US" sz="1600" u="none" strike="noStrike" dirty="0">
                          <a:effectLst/>
                        </a:rPr>
                        <a:t>BEAMS</a:t>
                      </a:r>
                      <a:endParaRPr lang="en-US" sz="1600" b="0" i="0" u="none" strike="noStrike" dirty="0">
                        <a:solidFill>
                          <a:srgbClr val="FF0000"/>
                        </a:solidFill>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0.9</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0.8</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0.5</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0.9</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0.8</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0.1</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4.0</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1136">
                <a:tc>
                  <a:txBody>
                    <a:bodyPr/>
                    <a:lstStyle/>
                    <a:p>
                      <a:pPr algn="l" fontAlgn="b"/>
                      <a:r>
                        <a:rPr lang="en-US" sz="1600" u="none" strike="noStrike" dirty="0" smtClean="0">
                          <a:effectLst/>
                        </a:rPr>
                        <a:t>BEAM </a:t>
                      </a:r>
                      <a:r>
                        <a:rPr lang="en-US" sz="1600" u="none" strike="noStrike" dirty="0">
                          <a:effectLst/>
                        </a:rPr>
                        <a:t>TRANSPORT</a:t>
                      </a:r>
                      <a:endParaRPr lang="en-US" sz="1600" b="0" i="0" u="none" strike="noStrike" dirty="0">
                        <a:solidFill>
                          <a:srgbClr val="FF0000"/>
                        </a:solidFill>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0.5</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smtClean="0">
                          <a:effectLst/>
                        </a:rPr>
                        <a:t>0.2</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smtClean="0">
                          <a:effectLst/>
                        </a:rPr>
                        <a:t>3.3</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smtClean="0">
                          <a:effectLst/>
                        </a:rPr>
                        <a:t>1.5</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smtClean="0">
                          <a:effectLst/>
                        </a:rPr>
                        <a:t>5.8</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smtClean="0">
                          <a:effectLst/>
                        </a:rPr>
                        <a:t>1.8</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0.7</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smtClean="0">
                          <a:effectLst/>
                        </a:rPr>
                        <a:t>13.7</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1831">
                <a:tc>
                  <a:txBody>
                    <a:bodyPr/>
                    <a:lstStyle/>
                    <a:p>
                      <a:pPr algn="l" fontAlgn="b"/>
                      <a:r>
                        <a:rPr lang="en-US" sz="1600" u="none" strike="noStrike" dirty="0" smtClean="0">
                          <a:effectLst/>
                        </a:rPr>
                        <a:t>Re-ACCELERATOR</a:t>
                      </a:r>
                      <a:endParaRPr lang="en-US" sz="1600" b="0" i="0" u="none" strike="noStrike" dirty="0">
                        <a:solidFill>
                          <a:srgbClr val="FF0000"/>
                        </a:solidFill>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rPr>
                        <a:t>1.9</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0.4</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rPr>
                        <a:t>0.9</a:t>
                      </a:r>
                      <a:endParaRPr lang="en-US" sz="1600" b="0" i="0" u="none" strike="noStrike">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smtClean="0">
                          <a:effectLst/>
                        </a:rPr>
                        <a:t>3.0</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smtClean="0">
                          <a:effectLst/>
                        </a:rPr>
                        <a:t>0.7</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smtClean="0">
                          <a:effectLst/>
                        </a:rPr>
                        <a:t>0.2</a:t>
                      </a:r>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smtClean="0">
                          <a:effectLst/>
                        </a:rPr>
                        <a:t>7.2</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1136">
                <a:tc>
                  <a:txBody>
                    <a:bodyPr/>
                    <a:lstStyle/>
                    <a:p>
                      <a:pPr algn="l" fontAlgn="b"/>
                      <a:endParaRPr lang="en-US" sz="1600" b="0"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18.5</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1.9</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6.7</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11.9</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9.2</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2.3</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0.7</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rPr>
                        <a:t>51.2</a:t>
                      </a:r>
                      <a:endParaRPr lang="en-US" sz="1600" b="1" i="0" u="none" strike="noStrike" dirty="0">
                        <a:effectLst/>
                        <a:latin typeface="Arial"/>
                      </a:endParaRPr>
                    </a:p>
                  </a:txBody>
                  <a:tcPr marL="5538" marR="5538" marT="553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1907704" y="1062028"/>
            <a:ext cx="6379760" cy="369332"/>
          </a:xfrm>
          <a:prstGeom prst="rect">
            <a:avLst/>
          </a:prstGeom>
          <a:noFill/>
        </p:spPr>
        <p:txBody>
          <a:bodyPr wrap="none" rtlCol="0">
            <a:spAutoFit/>
          </a:bodyPr>
          <a:lstStyle/>
          <a:p>
            <a:pPr lvl="0"/>
            <a:r>
              <a:rPr lang="it-IT" altLang="it-IT" b="1" dirty="0" smtClean="0">
                <a:solidFill>
                  <a:srgbClr val="365F91"/>
                </a:solidFill>
                <a:latin typeface="Cambria" pitchFamily="18" charset="0"/>
                <a:ea typeface="Times New Roman" pitchFamily="18" charset="0"/>
                <a:cs typeface="Times New Roman" pitchFamily="18" charset="0"/>
              </a:rPr>
              <a:t> SPES subsystems and construction cost for each subsystem</a:t>
            </a:r>
            <a:endParaRPr lang="it-IT" altLang="it-IT" b="1" dirty="0">
              <a:solidFill>
                <a:srgbClr val="365F91"/>
              </a:solidFill>
              <a:latin typeface="Cambria" pitchFamily="18" charset="0"/>
              <a:ea typeface="Times New Roman" pitchFamily="18" charset="0"/>
              <a:cs typeface="Times New Roman" pitchFamily="18" charset="0"/>
            </a:endParaRPr>
          </a:p>
        </p:txBody>
      </p:sp>
      <p:sp>
        <p:nvSpPr>
          <p:cNvPr id="5" name="TextBox 4"/>
          <p:cNvSpPr txBox="1"/>
          <p:nvPr/>
        </p:nvSpPr>
        <p:spPr>
          <a:xfrm>
            <a:off x="3563888" y="239300"/>
            <a:ext cx="3218317" cy="584775"/>
          </a:xfrm>
          <a:prstGeom prst="rect">
            <a:avLst/>
          </a:prstGeom>
          <a:noFill/>
        </p:spPr>
        <p:txBody>
          <a:bodyPr wrap="none" rtlCol="0">
            <a:spAutoFit/>
          </a:bodyPr>
          <a:lstStyle/>
          <a:p>
            <a:r>
              <a:rPr lang="it-IT" sz="3200" b="1" dirty="0" smtClean="0"/>
              <a:t>SPES funding plan</a:t>
            </a:r>
            <a:endParaRPr lang="en-US" sz="3200" b="1" dirty="0"/>
          </a:p>
        </p:txBody>
      </p:sp>
      <p:sp>
        <p:nvSpPr>
          <p:cNvPr id="6" name="CasellaDiTesto 2"/>
          <p:cNvSpPr txBox="1"/>
          <p:nvPr/>
        </p:nvSpPr>
        <p:spPr>
          <a:xfrm>
            <a:off x="763136" y="5445224"/>
            <a:ext cx="7524328" cy="369332"/>
          </a:xfrm>
          <a:prstGeom prst="rect">
            <a:avLst/>
          </a:prstGeom>
          <a:noFill/>
        </p:spPr>
        <p:txBody>
          <a:bodyPr wrap="square" rtlCol="0">
            <a:spAutoFit/>
          </a:bodyPr>
          <a:lstStyle/>
          <a:p>
            <a:r>
              <a:rPr lang="it-IT" dirty="0" smtClean="0"/>
              <a:t>*HRMS (2,7M€) included, residue of bid for building (2M€) included </a:t>
            </a:r>
            <a:endParaRPr lang="it-IT" dirty="0"/>
          </a:p>
        </p:txBody>
      </p:sp>
    </p:spTree>
    <p:extLst>
      <p:ext uri="{BB962C8B-B14F-4D97-AF65-F5344CB8AC3E}">
        <p14:creationId xmlns:p14="http://schemas.microsoft.com/office/powerpoint/2010/main" val="3748332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53268539"/>
              </p:ext>
            </p:extLst>
          </p:nvPr>
        </p:nvGraphicFramePr>
        <p:xfrm>
          <a:off x="1489298" y="4941168"/>
          <a:ext cx="6257924" cy="742188"/>
        </p:xfrm>
        <a:graphic>
          <a:graphicData uri="http://schemas.openxmlformats.org/drawingml/2006/table">
            <a:tbl>
              <a:tblPr firstRow="1" firstCol="1" bandRow="1">
                <a:tableStyleId>{5C22544A-7EE6-4342-B048-85BDC9FD1C3A}</a:tableStyleId>
              </a:tblPr>
              <a:tblGrid>
                <a:gridCol w="1819400"/>
                <a:gridCol w="769770"/>
                <a:gridCol w="769770"/>
                <a:gridCol w="757806"/>
                <a:gridCol w="757806"/>
                <a:gridCol w="694655"/>
                <a:gridCol w="688717"/>
              </a:tblGrid>
              <a:tr h="27436">
                <a:tc>
                  <a:txBody>
                    <a:bodyPr/>
                    <a:lstStyle/>
                    <a:p>
                      <a:pPr algn="just">
                        <a:lnSpc>
                          <a:spcPct val="115000"/>
                        </a:lnSpc>
                        <a:spcAft>
                          <a:spcPts val="1000"/>
                        </a:spcAft>
                      </a:pPr>
                      <a:r>
                        <a:rPr lang="en-US" sz="1800" dirty="0" smtClean="0">
                          <a:effectLst/>
                          <a:latin typeface="Calibri"/>
                          <a:ea typeface="Calibri"/>
                          <a:cs typeface="Times New Roman"/>
                        </a:rPr>
                        <a:t>(</a:t>
                      </a:r>
                      <a:r>
                        <a:rPr lang="en-US" sz="1800" dirty="0" err="1" smtClean="0">
                          <a:effectLst/>
                          <a:latin typeface="Calibri"/>
                          <a:ea typeface="Calibri"/>
                          <a:cs typeface="Times New Roman"/>
                        </a:rPr>
                        <a:t>kEuro</a:t>
                      </a:r>
                      <a:r>
                        <a:rPr lang="en-US" sz="1800" dirty="0" smtClean="0">
                          <a:effectLst/>
                          <a:latin typeface="Calibri"/>
                          <a:ea typeface="Calibri"/>
                          <a:cs typeface="Times New Roman"/>
                        </a:rPr>
                        <a:t>)</a:t>
                      </a:r>
                      <a:endParaRPr lang="en-US" sz="1800" dirty="0">
                        <a:effectLst/>
                        <a:latin typeface="Calibri"/>
                        <a:ea typeface="Calibri"/>
                        <a:cs typeface="Times New Roman"/>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1000"/>
                        </a:spcAft>
                        <a:buClrTx/>
                        <a:buSzTx/>
                        <a:buFontTx/>
                        <a:buNone/>
                        <a:tabLst/>
                        <a:defRPr/>
                      </a:pPr>
                      <a:r>
                        <a:rPr lang="it-IT" sz="1800" dirty="0" smtClean="0">
                          <a:effectLst/>
                        </a:rPr>
                        <a:t>2013</a:t>
                      </a:r>
                      <a:endParaRPr lang="en-US" sz="1800" dirty="0" smtClean="0">
                        <a:effectLst/>
                        <a:latin typeface="+mn-lt"/>
                        <a:ea typeface="Calibri"/>
                        <a:cs typeface="Times New Roman"/>
                      </a:endParaRPr>
                    </a:p>
                  </a:txBody>
                  <a:tcPr marL="68580" marR="68580" marT="0" marB="0"/>
                </a:tc>
                <a:tc>
                  <a:txBody>
                    <a:bodyPr/>
                    <a:lstStyle/>
                    <a:p>
                      <a:pPr algn="just">
                        <a:lnSpc>
                          <a:spcPct val="115000"/>
                        </a:lnSpc>
                        <a:spcAft>
                          <a:spcPts val="1000"/>
                        </a:spcAft>
                      </a:pPr>
                      <a:r>
                        <a:rPr lang="it-IT" sz="1800" dirty="0">
                          <a:effectLst/>
                        </a:rPr>
                        <a:t>2014</a:t>
                      </a:r>
                      <a:endParaRPr lang="en-US" sz="1800" dirty="0">
                        <a:effectLst/>
                        <a:latin typeface="Calibri"/>
                        <a:ea typeface="Calibri"/>
                        <a:cs typeface="Times New Roman"/>
                      </a:endParaRPr>
                    </a:p>
                  </a:txBody>
                  <a:tcPr marL="68580" marR="68580" marT="0" marB="0"/>
                </a:tc>
                <a:tc>
                  <a:txBody>
                    <a:bodyPr/>
                    <a:lstStyle/>
                    <a:p>
                      <a:pPr algn="just">
                        <a:lnSpc>
                          <a:spcPct val="115000"/>
                        </a:lnSpc>
                        <a:spcAft>
                          <a:spcPts val="1000"/>
                        </a:spcAft>
                      </a:pPr>
                      <a:r>
                        <a:rPr lang="it-IT" sz="1800" dirty="0">
                          <a:effectLst/>
                        </a:rPr>
                        <a:t>2015</a:t>
                      </a:r>
                      <a:endParaRPr lang="en-US" sz="1800" dirty="0">
                        <a:effectLst/>
                        <a:latin typeface="Calibri"/>
                        <a:ea typeface="Calibri"/>
                        <a:cs typeface="Times New Roman"/>
                      </a:endParaRPr>
                    </a:p>
                  </a:txBody>
                  <a:tcPr marL="68580" marR="68580" marT="0" marB="0"/>
                </a:tc>
                <a:tc>
                  <a:txBody>
                    <a:bodyPr/>
                    <a:lstStyle/>
                    <a:p>
                      <a:pPr algn="just">
                        <a:lnSpc>
                          <a:spcPct val="115000"/>
                        </a:lnSpc>
                        <a:spcAft>
                          <a:spcPts val="1000"/>
                        </a:spcAft>
                      </a:pPr>
                      <a:r>
                        <a:rPr lang="it-IT" sz="1800">
                          <a:effectLst/>
                        </a:rPr>
                        <a:t>2016</a:t>
                      </a:r>
                      <a:endParaRPr lang="en-US" sz="1800">
                        <a:effectLst/>
                        <a:latin typeface="Calibri"/>
                        <a:ea typeface="Calibri"/>
                        <a:cs typeface="Times New Roman"/>
                      </a:endParaRPr>
                    </a:p>
                  </a:txBody>
                  <a:tcPr marL="68580" marR="68580" marT="0" marB="0"/>
                </a:tc>
                <a:tc>
                  <a:txBody>
                    <a:bodyPr/>
                    <a:lstStyle/>
                    <a:p>
                      <a:pPr algn="just">
                        <a:lnSpc>
                          <a:spcPct val="115000"/>
                        </a:lnSpc>
                        <a:spcAft>
                          <a:spcPts val="1000"/>
                        </a:spcAft>
                      </a:pPr>
                      <a:r>
                        <a:rPr lang="it-IT" sz="1800">
                          <a:effectLst/>
                        </a:rPr>
                        <a:t>2017</a:t>
                      </a:r>
                      <a:endParaRPr lang="en-US" sz="1800">
                        <a:effectLst/>
                        <a:latin typeface="Calibri"/>
                        <a:ea typeface="Calibri"/>
                        <a:cs typeface="Times New Roman"/>
                      </a:endParaRPr>
                    </a:p>
                  </a:txBody>
                  <a:tcPr marL="68580" marR="68580" marT="0" marB="0"/>
                </a:tc>
                <a:tc>
                  <a:txBody>
                    <a:bodyPr/>
                    <a:lstStyle/>
                    <a:p>
                      <a:pPr algn="just">
                        <a:lnSpc>
                          <a:spcPct val="115000"/>
                        </a:lnSpc>
                        <a:spcAft>
                          <a:spcPts val="1000"/>
                        </a:spcAft>
                      </a:pPr>
                      <a:r>
                        <a:rPr lang="it-IT" sz="1800" dirty="0">
                          <a:effectLst/>
                        </a:rPr>
                        <a:t>2018</a:t>
                      </a:r>
                      <a:endParaRPr lang="en-US" sz="1800" dirty="0">
                        <a:effectLst/>
                        <a:latin typeface="Calibri"/>
                        <a:ea typeface="Calibri"/>
                        <a:cs typeface="Times New Roman"/>
                      </a:endParaRPr>
                    </a:p>
                  </a:txBody>
                  <a:tcPr marL="68580" marR="68580" marT="0" marB="0"/>
                </a:tc>
              </a:tr>
              <a:tr h="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effectLst/>
                        </a:rPr>
                        <a:t>Total SPES 2013-2018</a:t>
                      </a:r>
                    </a:p>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effectLst/>
                        </a:rPr>
                        <a:t>32.660 kEuro</a:t>
                      </a:r>
                    </a:p>
                  </a:txBody>
                  <a:tcPr marL="68580" marR="68580" marT="0" marB="0"/>
                </a:tc>
                <a:tc>
                  <a:txBody>
                    <a:bodyPr/>
                    <a:lstStyle/>
                    <a:p>
                      <a:pPr algn="just">
                        <a:lnSpc>
                          <a:spcPct val="115000"/>
                        </a:lnSpc>
                        <a:spcAft>
                          <a:spcPts val="1000"/>
                        </a:spcAft>
                      </a:pPr>
                      <a:r>
                        <a:rPr lang="it-IT" sz="1400" b="1" dirty="0" smtClean="0">
                          <a:effectLst/>
                          <a:latin typeface="Calibri"/>
                          <a:ea typeface="Calibri"/>
                          <a:cs typeface="Times New Roman"/>
                        </a:rPr>
                        <a:t>1.860</a:t>
                      </a:r>
                      <a:endParaRPr lang="it-IT" sz="1400" b="1" dirty="0">
                        <a:effectLst/>
                        <a:latin typeface="Calibri"/>
                        <a:ea typeface="Calibri"/>
                        <a:cs typeface="Times New Roman"/>
                      </a:endParaRPr>
                    </a:p>
                  </a:txBody>
                  <a:tcPr marL="68580" marR="68580" marT="0" marB="0"/>
                </a:tc>
                <a:tc>
                  <a:txBody>
                    <a:bodyPr/>
                    <a:lstStyle/>
                    <a:p>
                      <a:pPr algn="just">
                        <a:lnSpc>
                          <a:spcPct val="115000"/>
                        </a:lnSpc>
                        <a:spcAft>
                          <a:spcPts val="1000"/>
                        </a:spcAft>
                      </a:pPr>
                      <a:r>
                        <a:rPr lang="it-IT" sz="1400" b="1" dirty="0">
                          <a:solidFill>
                            <a:srgbClr val="000000"/>
                          </a:solidFill>
                          <a:effectLst/>
                          <a:latin typeface="Calibri"/>
                          <a:ea typeface="Calibri"/>
                          <a:cs typeface="Times New Roman"/>
                        </a:rPr>
                        <a:t>6.800</a:t>
                      </a:r>
                      <a:endParaRPr lang="it-IT" sz="1100" b="1" dirty="0">
                        <a:effectLst/>
                        <a:latin typeface="Calibri"/>
                        <a:ea typeface="Calibri"/>
                        <a:cs typeface="Times New Roman"/>
                      </a:endParaRPr>
                    </a:p>
                  </a:txBody>
                  <a:tcPr marL="68580" marR="68580" marT="0" marB="0"/>
                </a:tc>
                <a:tc>
                  <a:txBody>
                    <a:bodyPr/>
                    <a:lstStyle/>
                    <a:p>
                      <a:pPr algn="just">
                        <a:lnSpc>
                          <a:spcPct val="115000"/>
                        </a:lnSpc>
                        <a:spcAft>
                          <a:spcPts val="1000"/>
                        </a:spcAft>
                      </a:pPr>
                      <a:r>
                        <a:rPr lang="it-IT" sz="1400" b="1" dirty="0">
                          <a:solidFill>
                            <a:srgbClr val="000000"/>
                          </a:solidFill>
                          <a:effectLst/>
                          <a:latin typeface="Calibri"/>
                          <a:ea typeface="Calibri"/>
                          <a:cs typeface="Times New Roman"/>
                        </a:rPr>
                        <a:t>11.900</a:t>
                      </a:r>
                      <a:endParaRPr lang="it-IT" sz="1100" b="1" dirty="0">
                        <a:effectLst/>
                        <a:latin typeface="Calibri"/>
                        <a:ea typeface="Calibri"/>
                        <a:cs typeface="Times New Roman"/>
                      </a:endParaRPr>
                    </a:p>
                  </a:txBody>
                  <a:tcPr marL="68580" marR="68580" marT="0" marB="0"/>
                </a:tc>
                <a:tc>
                  <a:txBody>
                    <a:bodyPr/>
                    <a:lstStyle/>
                    <a:p>
                      <a:pPr algn="just">
                        <a:lnSpc>
                          <a:spcPct val="115000"/>
                        </a:lnSpc>
                        <a:spcAft>
                          <a:spcPts val="1000"/>
                        </a:spcAft>
                      </a:pPr>
                      <a:r>
                        <a:rPr lang="it-IT" sz="1400" b="1" dirty="0">
                          <a:solidFill>
                            <a:srgbClr val="000000"/>
                          </a:solidFill>
                          <a:effectLst/>
                          <a:latin typeface="Calibri"/>
                          <a:ea typeface="Calibri"/>
                          <a:cs typeface="Times New Roman"/>
                        </a:rPr>
                        <a:t>9.100</a:t>
                      </a:r>
                      <a:endParaRPr lang="it-IT" sz="1100" b="1" dirty="0">
                        <a:effectLst/>
                        <a:latin typeface="Calibri"/>
                        <a:ea typeface="Calibri"/>
                        <a:cs typeface="Times New Roman"/>
                      </a:endParaRPr>
                    </a:p>
                  </a:txBody>
                  <a:tcPr marL="68580" marR="68580" marT="0" marB="0"/>
                </a:tc>
                <a:tc>
                  <a:txBody>
                    <a:bodyPr/>
                    <a:lstStyle/>
                    <a:p>
                      <a:pPr algn="just">
                        <a:lnSpc>
                          <a:spcPct val="115000"/>
                        </a:lnSpc>
                        <a:spcAft>
                          <a:spcPts val="1000"/>
                        </a:spcAft>
                      </a:pPr>
                      <a:r>
                        <a:rPr lang="it-IT" sz="1400" b="1" dirty="0">
                          <a:solidFill>
                            <a:srgbClr val="000000"/>
                          </a:solidFill>
                          <a:effectLst/>
                          <a:latin typeface="Calibri"/>
                          <a:ea typeface="Calibri"/>
                          <a:cs typeface="Times New Roman"/>
                        </a:rPr>
                        <a:t>2.300</a:t>
                      </a:r>
                      <a:endParaRPr lang="it-IT" sz="1100" b="1" dirty="0">
                        <a:effectLst/>
                        <a:latin typeface="Calibri"/>
                        <a:ea typeface="Calibri"/>
                        <a:cs typeface="Times New Roman"/>
                      </a:endParaRPr>
                    </a:p>
                  </a:txBody>
                  <a:tcPr marL="68580" marR="68580" marT="0" marB="0"/>
                </a:tc>
                <a:tc>
                  <a:txBody>
                    <a:bodyPr/>
                    <a:lstStyle/>
                    <a:p>
                      <a:pPr algn="just">
                        <a:lnSpc>
                          <a:spcPct val="115000"/>
                        </a:lnSpc>
                        <a:spcAft>
                          <a:spcPts val="1000"/>
                        </a:spcAft>
                      </a:pPr>
                      <a:r>
                        <a:rPr lang="it-IT" sz="1400" b="1" dirty="0">
                          <a:solidFill>
                            <a:srgbClr val="000000"/>
                          </a:solidFill>
                          <a:effectLst/>
                          <a:latin typeface="Calibri"/>
                          <a:ea typeface="Calibri"/>
                          <a:cs typeface="Times New Roman"/>
                        </a:rPr>
                        <a:t>700</a:t>
                      </a:r>
                      <a:endParaRPr lang="it-IT" sz="1100" b="1" dirty="0">
                        <a:effectLst/>
                        <a:latin typeface="Calibri"/>
                        <a:ea typeface="Calibri"/>
                        <a:cs typeface="Times New Roman"/>
                      </a:endParaRPr>
                    </a:p>
                  </a:txBody>
                  <a:tcPr marL="68580" marR="68580" marT="0" marB="0"/>
                </a:tc>
              </a:tr>
            </a:tbl>
          </a:graphicData>
        </a:graphic>
      </p:graphicFrame>
      <p:sp>
        <p:nvSpPr>
          <p:cNvPr id="5" name="Rectangle 2"/>
          <p:cNvSpPr>
            <a:spLocks noChangeArrowheads="1"/>
          </p:cNvSpPr>
          <p:nvPr/>
        </p:nvSpPr>
        <p:spPr bwMode="auto">
          <a:xfrm>
            <a:off x="1443038" y="-27384"/>
            <a:ext cx="6350446" cy="104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en-US" sz="20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rPr>
              <a:t>Economic planning for SPES construction 2013-2018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3"/>
          <p:cNvSpPr>
            <a:spLocks noChangeArrowheads="1"/>
          </p:cNvSpPr>
          <p:nvPr/>
        </p:nvSpPr>
        <p:spPr bwMode="auto">
          <a:xfrm>
            <a:off x="1443038" y="723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CasellaDiTesto 2"/>
          <p:cNvSpPr txBox="1"/>
          <p:nvPr/>
        </p:nvSpPr>
        <p:spPr>
          <a:xfrm>
            <a:off x="1619672" y="6421231"/>
            <a:ext cx="5760640" cy="369332"/>
          </a:xfrm>
          <a:prstGeom prst="rect">
            <a:avLst/>
          </a:prstGeom>
          <a:noFill/>
        </p:spPr>
        <p:txBody>
          <a:bodyPr wrap="square" rtlCol="0">
            <a:spAutoFit/>
          </a:bodyPr>
          <a:lstStyle/>
          <a:p>
            <a:r>
              <a:rPr lang="it-IT" dirty="0" smtClean="0"/>
              <a:t>*HRMS (2,7M€) included, residue building (2M€) included </a:t>
            </a:r>
            <a:endParaRPr lang="it-IT" dirty="0"/>
          </a:p>
        </p:txBody>
      </p:sp>
      <p:graphicFrame>
        <p:nvGraphicFramePr>
          <p:cNvPr id="8" name="Chart 7"/>
          <p:cNvGraphicFramePr>
            <a:graphicFrameLocks/>
          </p:cNvGraphicFramePr>
          <p:nvPr>
            <p:extLst>
              <p:ext uri="{D42A27DB-BD31-4B8C-83A1-F6EECF244321}">
                <p14:modId xmlns:p14="http://schemas.microsoft.com/office/powerpoint/2010/main" val="1149020312"/>
              </p:ext>
            </p:extLst>
          </p:nvPr>
        </p:nvGraphicFramePr>
        <p:xfrm>
          <a:off x="827584" y="1018958"/>
          <a:ext cx="7848872" cy="3634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9141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5" name="Grafico 1"/>
          <p:cNvGraphicFramePr>
            <a:graphicFrameLocks/>
          </p:cNvGraphicFramePr>
          <p:nvPr>
            <p:extLst>
              <p:ext uri="{D42A27DB-BD31-4B8C-83A1-F6EECF244321}">
                <p14:modId xmlns:p14="http://schemas.microsoft.com/office/powerpoint/2010/main" val="680739705"/>
              </p:ext>
            </p:extLst>
          </p:nvPr>
        </p:nvGraphicFramePr>
        <p:xfrm>
          <a:off x="683568" y="908720"/>
          <a:ext cx="7884368"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750384" y="188640"/>
            <a:ext cx="4234814" cy="584775"/>
          </a:xfrm>
          <a:prstGeom prst="rect">
            <a:avLst/>
          </a:prstGeom>
          <a:noFill/>
        </p:spPr>
        <p:txBody>
          <a:bodyPr wrap="none" rtlCol="0">
            <a:spAutoFit/>
          </a:bodyPr>
          <a:lstStyle/>
          <a:p>
            <a:r>
              <a:rPr lang="it-IT" sz="3200" b="1" dirty="0" smtClean="0"/>
              <a:t>CORE SPES funding plan</a:t>
            </a:r>
            <a:endParaRPr lang="en-US" sz="3200" b="1" dirty="0"/>
          </a:p>
        </p:txBody>
      </p:sp>
      <p:sp>
        <p:nvSpPr>
          <p:cNvPr id="4" name="TextBox 3"/>
          <p:cNvSpPr txBox="1"/>
          <p:nvPr/>
        </p:nvSpPr>
        <p:spPr>
          <a:xfrm rot="20191792">
            <a:off x="179222" y="5609923"/>
            <a:ext cx="3118419" cy="646331"/>
          </a:xfrm>
          <a:prstGeom prst="rect">
            <a:avLst/>
          </a:prstGeom>
          <a:noFill/>
        </p:spPr>
        <p:txBody>
          <a:bodyPr wrap="none" rtlCol="0">
            <a:spAutoFit/>
          </a:bodyPr>
          <a:lstStyle/>
          <a:p>
            <a:pPr algn="ctr"/>
            <a:r>
              <a:rPr lang="it-IT" dirty="0" smtClean="0"/>
              <a:t>2014 Budget:  50% </a:t>
            </a:r>
            <a:r>
              <a:rPr lang="it-IT" dirty="0" err="1" smtClean="0"/>
              <a:t>Available</a:t>
            </a:r>
            <a:r>
              <a:rPr lang="it-IT" dirty="0" smtClean="0"/>
              <a:t> </a:t>
            </a:r>
          </a:p>
          <a:p>
            <a:pPr algn="ctr"/>
            <a:r>
              <a:rPr lang="it-IT" dirty="0" smtClean="0"/>
              <a:t>(</a:t>
            </a:r>
            <a:r>
              <a:rPr lang="it-IT" dirty="0" err="1" smtClean="0"/>
              <a:t>also</a:t>
            </a:r>
            <a:r>
              <a:rPr lang="it-IT" dirty="0" smtClean="0"/>
              <a:t> </a:t>
            </a:r>
            <a:r>
              <a:rPr lang="it-IT" dirty="0" err="1" smtClean="0"/>
              <a:t>subject</a:t>
            </a:r>
            <a:r>
              <a:rPr lang="it-IT" dirty="0" smtClean="0"/>
              <a:t> to TAC </a:t>
            </a:r>
            <a:r>
              <a:rPr lang="it-IT" dirty="0" err="1" smtClean="0"/>
              <a:t>evaluation</a:t>
            </a:r>
            <a:r>
              <a:rPr lang="it-IT" dirty="0" smtClean="0"/>
              <a:t>)</a:t>
            </a:r>
            <a:endParaRPr lang="en-US" dirty="0"/>
          </a:p>
        </p:txBody>
      </p:sp>
      <p:sp>
        <p:nvSpPr>
          <p:cNvPr id="3" name="Rettangolo 2"/>
          <p:cNvSpPr/>
          <p:nvPr/>
        </p:nvSpPr>
        <p:spPr>
          <a:xfrm rot="20133530">
            <a:off x="1779282" y="2708920"/>
            <a:ext cx="6245364"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As</a:t>
            </a:r>
            <a:r>
              <a:rPr lang="it-IT"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it-IT" sz="5400" b="1"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presented</a:t>
            </a:r>
            <a:r>
              <a:rPr lang="it-IT"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it-IT" sz="5400" b="1" dirty="0" err="1"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at</a:t>
            </a:r>
            <a:r>
              <a:rPr lang="it-IT"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TAC1</a:t>
            </a:r>
            <a:endPar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CasellaDiTesto 5"/>
          <p:cNvSpPr txBox="1"/>
          <p:nvPr/>
        </p:nvSpPr>
        <p:spPr>
          <a:xfrm>
            <a:off x="2915816" y="5933088"/>
            <a:ext cx="5477718" cy="369332"/>
          </a:xfrm>
          <a:prstGeom prst="rect">
            <a:avLst/>
          </a:prstGeom>
          <a:noFill/>
        </p:spPr>
        <p:txBody>
          <a:bodyPr wrap="none" rtlCol="0">
            <a:spAutoFit/>
          </a:bodyPr>
          <a:lstStyle/>
          <a:p>
            <a:r>
              <a:rPr lang="it-IT" dirty="0" err="1" smtClean="0"/>
              <a:t>Main</a:t>
            </a:r>
            <a:r>
              <a:rPr lang="it-IT" dirty="0" smtClean="0"/>
              <a:t> </a:t>
            </a:r>
            <a:r>
              <a:rPr lang="it-IT" dirty="0" err="1" smtClean="0"/>
              <a:t>differences</a:t>
            </a:r>
            <a:r>
              <a:rPr lang="it-IT" dirty="0" smtClean="0"/>
              <a:t>:  </a:t>
            </a:r>
            <a:r>
              <a:rPr lang="it-IT" dirty="0" err="1"/>
              <a:t>b</a:t>
            </a:r>
            <a:r>
              <a:rPr lang="it-IT" dirty="0" err="1" smtClean="0"/>
              <a:t>eyond</a:t>
            </a:r>
            <a:r>
              <a:rPr lang="it-IT" dirty="0" smtClean="0"/>
              <a:t> the 4,5 M€ (?) of </a:t>
            </a:r>
            <a:r>
              <a:rPr lang="it-IT" dirty="0" err="1" smtClean="0"/>
              <a:t>Prize</a:t>
            </a:r>
            <a:r>
              <a:rPr lang="it-IT" dirty="0" smtClean="0"/>
              <a:t> Project</a:t>
            </a:r>
            <a:endParaRPr lang="it-IT" dirty="0"/>
          </a:p>
        </p:txBody>
      </p:sp>
    </p:spTree>
    <p:extLst>
      <p:ext uri="{BB962C8B-B14F-4D97-AF65-F5344CB8AC3E}">
        <p14:creationId xmlns:p14="http://schemas.microsoft.com/office/powerpoint/2010/main" val="1184849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008"/>
          <a:stretch/>
        </p:blipFill>
        <p:spPr bwMode="auto">
          <a:xfrm rot="16200000">
            <a:off x="2855471" y="-2039340"/>
            <a:ext cx="3542200" cy="897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267744" y="940077"/>
            <a:ext cx="1564211" cy="369332"/>
          </a:xfrm>
          <a:prstGeom prst="rect">
            <a:avLst/>
          </a:prstGeom>
          <a:noFill/>
        </p:spPr>
        <p:txBody>
          <a:bodyPr wrap="none" rtlCol="0">
            <a:spAutoFit/>
          </a:bodyPr>
          <a:lstStyle/>
          <a:p>
            <a:r>
              <a:rPr lang="it-IT" dirty="0" smtClean="0"/>
              <a:t>Existing facility</a:t>
            </a:r>
            <a:endParaRPr lang="en-US" dirty="0"/>
          </a:p>
        </p:txBody>
      </p:sp>
      <p:sp>
        <p:nvSpPr>
          <p:cNvPr id="9" name="TextBox 8"/>
          <p:cNvSpPr txBox="1"/>
          <p:nvPr/>
        </p:nvSpPr>
        <p:spPr>
          <a:xfrm>
            <a:off x="1675915" y="1772816"/>
            <a:ext cx="591829" cy="369332"/>
          </a:xfrm>
          <a:prstGeom prst="rect">
            <a:avLst/>
          </a:prstGeom>
          <a:noFill/>
        </p:spPr>
        <p:txBody>
          <a:bodyPr wrap="none" rtlCol="0">
            <a:spAutoFit/>
          </a:bodyPr>
          <a:lstStyle/>
          <a:p>
            <a:r>
              <a:rPr lang="it-IT" dirty="0" smtClean="0">
                <a:solidFill>
                  <a:schemeClr val="bg1">
                    <a:lumMod val="65000"/>
                  </a:schemeClr>
                </a:solidFill>
              </a:rPr>
              <a:t>ALPI</a:t>
            </a:r>
            <a:endParaRPr lang="en-US" dirty="0">
              <a:solidFill>
                <a:schemeClr val="bg1">
                  <a:lumMod val="65000"/>
                </a:schemeClr>
              </a:solidFill>
            </a:endParaRPr>
          </a:p>
        </p:txBody>
      </p:sp>
      <p:sp>
        <p:nvSpPr>
          <p:cNvPr id="10" name="TextBox 9"/>
          <p:cNvSpPr txBox="1"/>
          <p:nvPr/>
        </p:nvSpPr>
        <p:spPr>
          <a:xfrm>
            <a:off x="4314496" y="1137188"/>
            <a:ext cx="1184940" cy="369332"/>
          </a:xfrm>
          <a:prstGeom prst="rect">
            <a:avLst/>
          </a:prstGeom>
          <a:noFill/>
        </p:spPr>
        <p:txBody>
          <a:bodyPr wrap="none" rtlCol="0">
            <a:spAutoFit/>
          </a:bodyPr>
          <a:lstStyle/>
          <a:p>
            <a:r>
              <a:rPr lang="it-IT" dirty="0" smtClean="0">
                <a:solidFill>
                  <a:schemeClr val="bg1">
                    <a:lumMod val="65000"/>
                  </a:schemeClr>
                </a:solidFill>
              </a:rPr>
              <a:t>3° Exp.Hall</a:t>
            </a:r>
            <a:endParaRPr lang="en-US" dirty="0">
              <a:solidFill>
                <a:schemeClr val="bg1">
                  <a:lumMod val="65000"/>
                </a:schemeClr>
              </a:solidFill>
            </a:endParaRPr>
          </a:p>
        </p:txBody>
      </p:sp>
      <p:sp>
        <p:nvSpPr>
          <p:cNvPr id="12" name="TextBox 11"/>
          <p:cNvSpPr txBox="1"/>
          <p:nvPr/>
        </p:nvSpPr>
        <p:spPr>
          <a:xfrm>
            <a:off x="1281961" y="3528884"/>
            <a:ext cx="985783" cy="369332"/>
          </a:xfrm>
          <a:prstGeom prst="rect">
            <a:avLst/>
          </a:prstGeom>
          <a:noFill/>
        </p:spPr>
        <p:txBody>
          <a:bodyPr wrap="none" rtlCol="0">
            <a:spAutoFit/>
          </a:bodyPr>
          <a:lstStyle/>
          <a:p>
            <a:r>
              <a:rPr lang="it-IT" dirty="0" smtClean="0">
                <a:solidFill>
                  <a:schemeClr val="bg1">
                    <a:lumMod val="65000"/>
                  </a:schemeClr>
                </a:solidFill>
              </a:rPr>
              <a:t>Tandem </a:t>
            </a:r>
            <a:endParaRPr lang="en-US" dirty="0">
              <a:solidFill>
                <a:schemeClr val="bg1">
                  <a:lumMod val="65000"/>
                </a:schemeClr>
              </a:solidFill>
            </a:endParaRPr>
          </a:p>
        </p:txBody>
      </p:sp>
      <p:sp>
        <p:nvSpPr>
          <p:cNvPr id="14" name="Rectangle 1"/>
          <p:cNvSpPr txBox="1">
            <a:spLocks noChangeArrowheads="1"/>
          </p:cNvSpPr>
          <p:nvPr/>
        </p:nvSpPr>
        <p:spPr>
          <a:xfrm>
            <a:off x="0" y="-82550"/>
            <a:ext cx="6400800" cy="1063625"/>
          </a:xfrm>
          <a:prstGeom prst="rect">
            <a:avLst/>
          </a:prstGeom>
        </p:spPr>
        <p:txBody>
          <a:bodyPr vert="horz" lIns="91440" tIns="35268"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it-IT" sz="3600" b="1" dirty="0" smtClean="0"/>
              <a:t>Main bids 2014</a:t>
            </a:r>
            <a:endParaRPr lang="en-US" sz="3600" b="1" dirty="0" smtClean="0"/>
          </a:p>
        </p:txBody>
      </p:sp>
      <p:graphicFrame>
        <p:nvGraphicFramePr>
          <p:cNvPr id="2" name="Table 1"/>
          <p:cNvGraphicFramePr>
            <a:graphicFrameLocks noGrp="1"/>
          </p:cNvGraphicFramePr>
          <p:nvPr>
            <p:extLst>
              <p:ext uri="{D42A27DB-BD31-4B8C-83A1-F6EECF244321}">
                <p14:modId xmlns:p14="http://schemas.microsoft.com/office/powerpoint/2010/main" val="2509105333"/>
              </p:ext>
            </p:extLst>
          </p:nvPr>
        </p:nvGraphicFramePr>
        <p:xfrm>
          <a:off x="287523" y="2420888"/>
          <a:ext cx="3960441" cy="4416552"/>
        </p:xfrm>
        <a:graphic>
          <a:graphicData uri="http://schemas.openxmlformats.org/drawingml/2006/table">
            <a:tbl>
              <a:tblPr firstRow="1" firstCol="1" bandRow="1">
                <a:tableStyleId>{5C22544A-7EE6-4342-B048-85BDC9FD1C3A}</a:tableStyleId>
              </a:tblPr>
              <a:tblGrid>
                <a:gridCol w="3024336"/>
                <a:gridCol w="936105"/>
              </a:tblGrid>
              <a:tr h="236532">
                <a:tc>
                  <a:txBody>
                    <a:bodyPr/>
                    <a:lstStyle/>
                    <a:p>
                      <a:pPr algn="just">
                        <a:lnSpc>
                          <a:spcPct val="115000"/>
                        </a:lnSpc>
                        <a:spcAft>
                          <a:spcPts val="0"/>
                        </a:spcAft>
                      </a:pPr>
                      <a:r>
                        <a:rPr lang="en-US" sz="1800" dirty="0" smtClean="0">
                          <a:effectLst/>
                        </a:rPr>
                        <a:t>Main </a:t>
                      </a:r>
                      <a:r>
                        <a:rPr lang="en-US" sz="1800" dirty="0" smtClean="0">
                          <a:effectLst/>
                        </a:rPr>
                        <a:t>Bids 2014</a:t>
                      </a:r>
                      <a:endParaRPr lang="en-US" sz="18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800" dirty="0" smtClean="0">
                          <a:effectLst/>
                        </a:rPr>
                        <a:t>(k€)</a:t>
                      </a:r>
                      <a:endParaRPr lang="en-US" sz="1800" dirty="0">
                        <a:effectLst/>
                        <a:latin typeface="Calibri"/>
                        <a:ea typeface="Calibri"/>
                        <a:cs typeface="Times New Roman"/>
                      </a:endParaRPr>
                    </a:p>
                  </a:txBody>
                  <a:tcPr marL="47866" marR="47866" marT="0" marB="0"/>
                </a:tc>
              </a:tr>
              <a:tr h="1100910">
                <a:tc>
                  <a:txBody>
                    <a:bodyPr/>
                    <a:lstStyle/>
                    <a:p>
                      <a:pPr marL="171450" indent="-171450" algn="l">
                        <a:lnSpc>
                          <a:spcPct val="115000"/>
                        </a:lnSpc>
                        <a:spcAft>
                          <a:spcPts val="0"/>
                        </a:spcAft>
                        <a:buFont typeface="Wingdings" panose="05000000000000000000" pitchFamily="2" charset="2"/>
                        <a:buChar char="ü"/>
                      </a:pPr>
                      <a:r>
                        <a:rPr lang="en-US" sz="1800" b="1" dirty="0">
                          <a:solidFill>
                            <a:schemeClr val="bg1"/>
                          </a:solidFill>
                          <a:effectLst/>
                        </a:rPr>
                        <a:t>Bid for radioprotection </a:t>
                      </a:r>
                      <a:r>
                        <a:rPr lang="en-US" sz="1800" b="1" dirty="0" smtClean="0">
                          <a:solidFill>
                            <a:schemeClr val="bg1"/>
                          </a:solidFill>
                          <a:effectLst/>
                        </a:rPr>
                        <a:t>surveillance </a:t>
                      </a: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rPr>
                        <a:t>Bid </a:t>
                      </a:r>
                      <a:r>
                        <a:rPr lang="en-US" sz="1800" b="1" dirty="0">
                          <a:solidFill>
                            <a:schemeClr val="bg1"/>
                          </a:solidFill>
                          <a:effectLst/>
                        </a:rPr>
                        <a:t>for control system network </a:t>
                      </a:r>
                      <a:endParaRPr lang="en-US" sz="1800" b="1" dirty="0" smtClean="0">
                        <a:solidFill>
                          <a:schemeClr val="bg1"/>
                        </a:solidFill>
                        <a:effectLst/>
                      </a:endParaRP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rPr>
                        <a:t>Bid </a:t>
                      </a:r>
                      <a:r>
                        <a:rPr lang="en-US" sz="1800" b="1" dirty="0">
                          <a:solidFill>
                            <a:schemeClr val="bg1"/>
                          </a:solidFill>
                          <a:effectLst/>
                        </a:rPr>
                        <a:t>for </a:t>
                      </a:r>
                      <a:r>
                        <a:rPr lang="en-US" sz="1800" b="1" dirty="0" smtClean="0">
                          <a:solidFill>
                            <a:schemeClr val="bg1"/>
                          </a:solidFill>
                          <a:effectLst/>
                        </a:rPr>
                        <a:t>beam transport </a:t>
                      </a:r>
                      <a:r>
                        <a:rPr lang="en-US" sz="1800" b="1" dirty="0">
                          <a:solidFill>
                            <a:schemeClr val="bg1"/>
                          </a:solidFill>
                          <a:effectLst/>
                        </a:rPr>
                        <a:t>components (CB to end of ALPI) </a:t>
                      </a:r>
                      <a:endParaRPr lang="en-US" sz="1800" b="1" dirty="0" smtClean="0">
                        <a:solidFill>
                          <a:schemeClr val="bg1"/>
                        </a:solidFill>
                        <a:effectLst/>
                      </a:endParaRP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rPr>
                        <a:t>Bid </a:t>
                      </a:r>
                      <a:r>
                        <a:rPr lang="en-US" sz="1800" b="1" dirty="0">
                          <a:solidFill>
                            <a:schemeClr val="bg1"/>
                          </a:solidFill>
                          <a:effectLst/>
                        </a:rPr>
                        <a:t>for cryogenics </a:t>
                      </a:r>
                      <a:r>
                        <a:rPr lang="en-US" sz="1800" b="1" dirty="0" smtClean="0">
                          <a:solidFill>
                            <a:schemeClr val="bg1"/>
                          </a:solidFill>
                          <a:effectLst/>
                        </a:rPr>
                        <a:t>upgrade </a:t>
                      </a: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rPr>
                        <a:t>Bid </a:t>
                      </a:r>
                      <a:r>
                        <a:rPr lang="en-US" sz="1800" b="1" dirty="0">
                          <a:solidFill>
                            <a:schemeClr val="bg1"/>
                          </a:solidFill>
                          <a:effectLst/>
                        </a:rPr>
                        <a:t>for vacuum system (CB-</a:t>
                      </a:r>
                      <a:r>
                        <a:rPr lang="en-US" sz="1800" b="1" dirty="0" err="1">
                          <a:solidFill>
                            <a:schemeClr val="bg1"/>
                          </a:solidFill>
                          <a:effectLst/>
                        </a:rPr>
                        <a:t>Alpi</a:t>
                      </a:r>
                      <a:r>
                        <a:rPr lang="en-US" sz="1800" b="1" dirty="0">
                          <a:solidFill>
                            <a:schemeClr val="bg1"/>
                          </a:solidFill>
                          <a:effectLst/>
                        </a:rPr>
                        <a:t> </a:t>
                      </a:r>
                      <a:r>
                        <a:rPr lang="en-US" sz="1800" b="1" dirty="0" smtClean="0">
                          <a:solidFill>
                            <a:schemeClr val="bg1"/>
                          </a:solidFill>
                          <a:effectLst/>
                        </a:rPr>
                        <a:t>injection)</a:t>
                      </a: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latin typeface="Calibri"/>
                          <a:ea typeface="Calibri"/>
                          <a:cs typeface="Times New Roman"/>
                        </a:rPr>
                        <a:t>Bid for additional bunkers</a:t>
                      </a:r>
                      <a:r>
                        <a:rPr lang="en-US" sz="1800" b="1" baseline="0" dirty="0" smtClean="0">
                          <a:solidFill>
                            <a:schemeClr val="bg1"/>
                          </a:solidFill>
                          <a:effectLst/>
                          <a:latin typeface="Calibri"/>
                          <a:ea typeface="Calibri"/>
                          <a:cs typeface="Times New Roman"/>
                        </a:rPr>
                        <a:t> doors </a:t>
                      </a:r>
                    </a:p>
                    <a:p>
                      <a:pPr marL="171450" indent="-171450" algn="l">
                        <a:lnSpc>
                          <a:spcPct val="115000"/>
                        </a:lnSpc>
                        <a:spcAft>
                          <a:spcPts val="0"/>
                        </a:spcAft>
                        <a:buFont typeface="Wingdings" panose="05000000000000000000" pitchFamily="2" charset="2"/>
                        <a:buChar char="ü"/>
                      </a:pPr>
                      <a:r>
                        <a:rPr lang="en-US" sz="1800" b="1" baseline="0" dirty="0" smtClean="0">
                          <a:solidFill>
                            <a:schemeClr val="bg1"/>
                          </a:solidFill>
                          <a:effectLst/>
                          <a:latin typeface="Calibri"/>
                          <a:ea typeface="Calibri"/>
                          <a:cs typeface="Times New Roman"/>
                        </a:rPr>
                        <a:t>Bid for Laser source </a:t>
                      </a:r>
                      <a:endParaRPr lang="en-US" sz="1800" b="1" dirty="0">
                        <a:solidFill>
                          <a:schemeClr val="bg1"/>
                        </a:solidFill>
                        <a:effectLst/>
                        <a:latin typeface="Calibri"/>
                        <a:ea typeface="Calibri"/>
                        <a:cs typeface="Times New Roman"/>
                      </a:endParaRPr>
                    </a:p>
                  </a:txBody>
                  <a:tcPr marL="47866" marR="47866" marT="0" marB="0">
                    <a:solidFill>
                      <a:schemeClr val="accent1">
                        <a:lumMod val="60000"/>
                        <a:lumOff val="40000"/>
                      </a:schemeClr>
                    </a:solidFill>
                  </a:tcPr>
                </a:tc>
                <a:tc>
                  <a:txBody>
                    <a:bodyPr/>
                    <a:lstStyle/>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1100</a:t>
                      </a: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lang="en-US" sz="1800" b="1" dirty="0" smtClean="0">
                        <a:solidFill>
                          <a:schemeClr val="bg1"/>
                        </a:solidFill>
                        <a:effectLst/>
                      </a:endParaRP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400</a:t>
                      </a: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lang="en-US" sz="1800" b="1" dirty="0" smtClean="0">
                        <a:solidFill>
                          <a:schemeClr val="bg1"/>
                        </a:solidFill>
                        <a:effectLst/>
                      </a:endParaRP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1500</a:t>
                      </a:r>
                    </a:p>
                    <a:p>
                      <a:pPr marL="171450" indent="-171450" algn="l">
                        <a:lnSpc>
                          <a:spcPct val="115000"/>
                        </a:lnSpc>
                        <a:spcAft>
                          <a:spcPts val="0"/>
                        </a:spcAft>
                        <a:buFont typeface="Wingdings" panose="05000000000000000000" pitchFamily="2" charset="2"/>
                        <a:buChar char="ü"/>
                      </a:pPr>
                      <a:endParaRPr lang="it-IT" sz="1800" b="1" dirty="0" smtClean="0">
                        <a:solidFill>
                          <a:schemeClr val="bg1"/>
                        </a:solidFill>
                        <a:effectLst/>
                        <a:latin typeface="Calibri"/>
                        <a:ea typeface="Calibri"/>
                        <a:cs typeface="Times New Roman"/>
                      </a:endParaRP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lang="en-US" sz="1800" b="1" dirty="0" smtClean="0">
                        <a:solidFill>
                          <a:schemeClr val="bg1"/>
                        </a:solidFill>
                        <a:effectLst/>
                      </a:endParaRP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800</a:t>
                      </a: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1200</a:t>
                      </a:r>
                    </a:p>
                    <a:p>
                      <a:pPr marL="171450" indent="-171450" algn="l">
                        <a:lnSpc>
                          <a:spcPct val="115000"/>
                        </a:lnSpc>
                        <a:spcAft>
                          <a:spcPts val="0"/>
                        </a:spcAft>
                        <a:buFont typeface="Wingdings" panose="05000000000000000000" pitchFamily="2" charset="2"/>
                        <a:buChar char="ü"/>
                      </a:pPr>
                      <a:endParaRPr lang="it-IT" sz="1800" b="1" dirty="0" smtClean="0">
                        <a:solidFill>
                          <a:schemeClr val="bg1"/>
                        </a:solidFill>
                        <a:effectLst/>
                        <a:latin typeface="Calibri"/>
                        <a:ea typeface="Calibri"/>
                        <a:cs typeface="Times New Roman"/>
                      </a:endParaRPr>
                    </a:p>
                    <a:p>
                      <a:pPr marL="171450" indent="-171450" algn="l">
                        <a:lnSpc>
                          <a:spcPct val="115000"/>
                        </a:lnSpc>
                        <a:spcAft>
                          <a:spcPts val="0"/>
                        </a:spcAft>
                        <a:buFont typeface="Wingdings" panose="05000000000000000000" pitchFamily="2" charset="2"/>
                        <a:buChar char="ü"/>
                      </a:pPr>
                      <a:r>
                        <a:rPr lang="it-IT" sz="1800" b="1" dirty="0" smtClean="0">
                          <a:solidFill>
                            <a:schemeClr val="bg1"/>
                          </a:solidFill>
                          <a:effectLst/>
                          <a:latin typeface="Calibri"/>
                          <a:ea typeface="Calibri"/>
                          <a:cs typeface="Times New Roman"/>
                        </a:rPr>
                        <a:t>700</a:t>
                      </a:r>
                    </a:p>
                    <a:p>
                      <a:pPr marL="171450" indent="-171450" algn="l">
                        <a:lnSpc>
                          <a:spcPct val="115000"/>
                        </a:lnSpc>
                        <a:spcAft>
                          <a:spcPts val="0"/>
                        </a:spcAft>
                        <a:buFont typeface="Wingdings" panose="05000000000000000000" pitchFamily="2" charset="2"/>
                        <a:buChar char="ü"/>
                      </a:pPr>
                      <a:endParaRPr lang="it-IT" sz="1800" b="1" dirty="0" smtClean="0">
                        <a:solidFill>
                          <a:schemeClr val="bg1"/>
                        </a:solidFill>
                        <a:effectLst/>
                        <a:latin typeface="Calibri"/>
                        <a:ea typeface="Calibri"/>
                        <a:cs typeface="Times New Roman"/>
                      </a:endParaRPr>
                    </a:p>
                    <a:p>
                      <a:pPr marL="171450" indent="-171450" algn="l">
                        <a:lnSpc>
                          <a:spcPct val="115000"/>
                        </a:lnSpc>
                        <a:spcAft>
                          <a:spcPts val="0"/>
                        </a:spcAft>
                        <a:buFont typeface="Wingdings" panose="05000000000000000000" pitchFamily="2" charset="2"/>
                        <a:buChar char="ü"/>
                      </a:pPr>
                      <a:r>
                        <a:rPr lang="it-IT" sz="1800" b="1" dirty="0" smtClean="0">
                          <a:solidFill>
                            <a:schemeClr val="bg1"/>
                          </a:solidFill>
                          <a:effectLst/>
                          <a:latin typeface="Calibri"/>
                          <a:ea typeface="Calibri"/>
                          <a:cs typeface="Times New Roman"/>
                        </a:rPr>
                        <a:t>500</a:t>
                      </a:r>
                      <a:endParaRPr lang="en-US" sz="1800" b="1" dirty="0">
                        <a:solidFill>
                          <a:schemeClr val="bg1"/>
                        </a:solidFill>
                        <a:effectLst/>
                        <a:latin typeface="Calibri"/>
                        <a:ea typeface="Calibri"/>
                        <a:cs typeface="Times New Roman"/>
                      </a:endParaRPr>
                    </a:p>
                  </a:txBody>
                  <a:tcPr marL="47866" marR="47866" marT="0" marB="0">
                    <a:solidFill>
                      <a:schemeClr val="accent1">
                        <a:lumMod val="60000"/>
                        <a:lumOff val="40000"/>
                      </a:schemeClr>
                    </a:solidFill>
                  </a:tcPr>
                </a:tc>
              </a:tr>
            </a:tbl>
          </a:graphicData>
        </a:graphic>
      </p:graphicFrame>
      <p:sp>
        <p:nvSpPr>
          <p:cNvPr id="29" name="Oval 28"/>
          <p:cNvSpPr/>
          <p:nvPr/>
        </p:nvSpPr>
        <p:spPr>
          <a:xfrm>
            <a:off x="1115616" y="1309409"/>
            <a:ext cx="3791350" cy="1134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699792" y="1519201"/>
            <a:ext cx="1648272"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dirty="0" smtClean="0"/>
              <a:t>Beam transport</a:t>
            </a:r>
            <a:endParaRPr lang="en-US" dirty="0"/>
          </a:p>
        </p:txBody>
      </p:sp>
      <p:sp>
        <p:nvSpPr>
          <p:cNvPr id="2048" name="Oval 2047"/>
          <p:cNvSpPr/>
          <p:nvPr/>
        </p:nvSpPr>
        <p:spPr>
          <a:xfrm>
            <a:off x="6804248" y="1321854"/>
            <a:ext cx="576064" cy="820294"/>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779049" y="2640941"/>
            <a:ext cx="576064" cy="8202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TextBox 2048"/>
          <p:cNvSpPr txBox="1"/>
          <p:nvPr/>
        </p:nvSpPr>
        <p:spPr>
          <a:xfrm>
            <a:off x="4687739" y="4221087"/>
            <a:ext cx="1623393"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dirty="0" smtClean="0"/>
              <a:t>Shielding doors</a:t>
            </a:r>
            <a:endParaRPr lang="en-US" dirty="0"/>
          </a:p>
        </p:txBody>
      </p:sp>
      <p:cxnSp>
        <p:nvCxnSpPr>
          <p:cNvPr id="2052" name="Straight Arrow Connector 2051"/>
          <p:cNvCxnSpPr>
            <a:stCxn id="2049" idx="3"/>
            <a:endCxn id="2048" idx="3"/>
          </p:cNvCxnSpPr>
          <p:nvPr/>
        </p:nvCxnSpPr>
        <p:spPr>
          <a:xfrm flipV="1">
            <a:off x="6311132" y="2022019"/>
            <a:ext cx="577479" cy="2383734"/>
          </a:xfrm>
          <a:prstGeom prst="straightConnector1">
            <a:avLst/>
          </a:prstGeom>
          <a:ln>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54" name="Straight Arrow Connector 2053"/>
          <p:cNvCxnSpPr>
            <a:endCxn id="35" idx="4"/>
          </p:cNvCxnSpPr>
          <p:nvPr/>
        </p:nvCxnSpPr>
        <p:spPr>
          <a:xfrm flipV="1">
            <a:off x="6311132" y="3461235"/>
            <a:ext cx="755949" cy="93742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3638556" y="1888533"/>
            <a:ext cx="2536820" cy="3882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281291" y="2265320"/>
            <a:ext cx="1641668"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dirty="0" smtClean="0"/>
              <a:t>Vacuum system</a:t>
            </a:r>
            <a:endParaRPr lang="en-US" dirty="0"/>
          </a:p>
        </p:txBody>
      </p:sp>
      <p:sp>
        <p:nvSpPr>
          <p:cNvPr id="2057" name="TextBox 2056"/>
          <p:cNvSpPr txBox="1"/>
          <p:nvPr/>
        </p:nvSpPr>
        <p:spPr>
          <a:xfrm>
            <a:off x="4427984" y="5517232"/>
            <a:ext cx="4536503"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2000" dirty="0" smtClean="0"/>
              <a:t>Available funds 2014: 6.8 Meuro </a:t>
            </a:r>
          </a:p>
          <a:p>
            <a:r>
              <a:rPr lang="it-IT" sz="2000" dirty="0" smtClean="0"/>
              <a:t>(4.5 of them assigned at end of October)</a:t>
            </a:r>
            <a:endParaRPr lang="en-US" sz="2000" dirty="0"/>
          </a:p>
        </p:txBody>
      </p:sp>
    </p:spTree>
    <p:extLst>
      <p:ext uri="{BB962C8B-B14F-4D97-AF65-F5344CB8AC3E}">
        <p14:creationId xmlns:p14="http://schemas.microsoft.com/office/powerpoint/2010/main" val="665809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3188" y="188640"/>
            <a:ext cx="4572000" cy="646331"/>
          </a:xfrm>
          <a:prstGeom prst="rect">
            <a:avLst/>
          </a:prstGeom>
        </p:spPr>
        <p:txBody>
          <a:bodyPr>
            <a:spAutoFit/>
          </a:bodyPr>
          <a:lstStyle/>
          <a:p>
            <a:r>
              <a:rPr lang="en-US" b="1" i="1" dirty="0"/>
              <a:t>Tentative schedule for the subsequent phases of cyclotron acceptance tests and </a:t>
            </a:r>
            <a:r>
              <a:rPr lang="en-US" b="1" i="1" dirty="0" smtClean="0"/>
              <a:t>operation</a:t>
            </a:r>
            <a:endParaRPr lang="en-US" b="1" i="1" dirty="0"/>
          </a:p>
        </p:txBody>
      </p:sp>
      <p:sp>
        <p:nvSpPr>
          <p:cNvPr id="3" name="Rectangle 2"/>
          <p:cNvSpPr/>
          <p:nvPr/>
        </p:nvSpPr>
        <p:spPr>
          <a:xfrm>
            <a:off x="827584" y="1124744"/>
            <a:ext cx="7344816" cy="369332"/>
          </a:xfrm>
          <a:prstGeom prst="rect">
            <a:avLst/>
          </a:prstGeom>
        </p:spPr>
        <p:txBody>
          <a:bodyPr wrap="square">
            <a:spAutoFit/>
          </a:bodyPr>
          <a:lstStyle/>
          <a:p>
            <a:pPr lvl="0"/>
            <a:r>
              <a:rPr lang="en-US" b="1" i="1" dirty="0"/>
              <a:t>First phase of cyclotron </a:t>
            </a:r>
            <a:r>
              <a:rPr lang="en-US" b="1" i="1" dirty="0" smtClean="0"/>
              <a:t>installation and operation </a:t>
            </a:r>
            <a:r>
              <a:rPr lang="en-US" b="1" i="1" dirty="0"/>
              <a:t>(beginning of SAT tests).</a:t>
            </a:r>
            <a:endParaRPr lang="en-US" dirty="0"/>
          </a:p>
        </p:txBody>
      </p:sp>
      <p:sp>
        <p:nvSpPr>
          <p:cNvPr id="5" name="TextBox 4"/>
          <p:cNvSpPr txBox="1"/>
          <p:nvPr/>
        </p:nvSpPr>
        <p:spPr>
          <a:xfrm>
            <a:off x="600389" y="1628800"/>
            <a:ext cx="8352929" cy="5078313"/>
          </a:xfrm>
          <a:prstGeom prst="rect">
            <a:avLst/>
          </a:prstGeom>
          <a:noFill/>
        </p:spPr>
        <p:txBody>
          <a:bodyPr wrap="square" rtlCol="0">
            <a:spAutoFit/>
          </a:bodyPr>
          <a:lstStyle/>
          <a:p>
            <a:r>
              <a:rPr lang="it-IT" dirty="0" smtClean="0"/>
              <a:t>April 2015 expected Cyclotron at LNL</a:t>
            </a:r>
          </a:p>
          <a:p>
            <a:pPr marL="285750" indent="-285750">
              <a:buFont typeface="Wingdings" panose="05000000000000000000" pitchFamily="2" charset="2"/>
              <a:buChar char="q"/>
            </a:pPr>
            <a:r>
              <a:rPr lang="en-US" dirty="0"/>
              <a:t>B</a:t>
            </a:r>
            <a:r>
              <a:rPr lang="en-US" dirty="0" smtClean="0"/>
              <a:t>uilding and infrastructures </a:t>
            </a:r>
            <a:r>
              <a:rPr lang="en-US" dirty="0"/>
              <a:t>required for the cyclotron operation should be in </a:t>
            </a:r>
            <a:r>
              <a:rPr lang="en-US" dirty="0" smtClean="0"/>
              <a:t>place.</a:t>
            </a:r>
          </a:p>
          <a:p>
            <a:pPr marL="285750" lvl="0" indent="-285750">
              <a:buFont typeface="Wingdings" panose="05000000000000000000" pitchFamily="2" charset="2"/>
              <a:buChar char="q"/>
            </a:pPr>
            <a:r>
              <a:rPr lang="en-US" dirty="0"/>
              <a:t>January-April 2015:  </a:t>
            </a:r>
            <a:endParaRPr lang="en-US" dirty="0" smtClean="0"/>
          </a:p>
          <a:p>
            <a:pPr marL="742950" lvl="1" indent="-285750">
              <a:buFont typeface="Arial" panose="020B0604020202020204" pitchFamily="34" charset="0"/>
              <a:buChar char="•"/>
            </a:pPr>
            <a:r>
              <a:rPr lang="en-ZA" dirty="0" smtClean="0"/>
              <a:t>Validation </a:t>
            </a:r>
            <a:r>
              <a:rPr lang="en-ZA" dirty="0"/>
              <a:t>of the safety aspects of the technical specifications regarding the cooling and ventilation system that will be delivered in April 2015 (e.g. redundancy, interlocks, emergency procedure</a:t>
            </a:r>
            <a:r>
              <a:rPr lang="en-ZA" dirty="0" smtClean="0"/>
              <a:t>)</a:t>
            </a:r>
            <a:r>
              <a:rPr lang="en-US" dirty="0" smtClean="0"/>
              <a:t>.</a:t>
            </a:r>
          </a:p>
          <a:p>
            <a:pPr marL="742950" lvl="1" indent="-285750">
              <a:buFont typeface="Arial" panose="020B0604020202020204" pitchFamily="34" charset="0"/>
              <a:buChar char="•"/>
            </a:pPr>
            <a:r>
              <a:rPr lang="en-ZA" dirty="0"/>
              <a:t>D</a:t>
            </a:r>
            <a:r>
              <a:rPr lang="en-ZA" dirty="0" smtClean="0"/>
              <a:t>esign </a:t>
            </a:r>
            <a:r>
              <a:rPr lang="en-ZA" dirty="0"/>
              <a:t>of the </a:t>
            </a:r>
            <a:r>
              <a:rPr lang="en-ZA" dirty="0" smtClean="0"/>
              <a:t>high-power </a:t>
            </a:r>
            <a:r>
              <a:rPr lang="en-ZA" dirty="0"/>
              <a:t>beam </a:t>
            </a:r>
            <a:r>
              <a:rPr lang="en-ZA" dirty="0" smtClean="0"/>
              <a:t>dump (35 kW) and  preliminary  risk </a:t>
            </a:r>
            <a:r>
              <a:rPr lang="en-ZA" dirty="0"/>
              <a:t>analysis </a:t>
            </a:r>
            <a:r>
              <a:rPr lang="en-ZA" dirty="0" smtClean="0"/>
              <a:t>for </a:t>
            </a:r>
            <a:r>
              <a:rPr lang="en-ZA" dirty="0"/>
              <a:t>tests </a:t>
            </a:r>
            <a:r>
              <a:rPr lang="en-ZA" dirty="0" smtClean="0"/>
              <a:t>execution at low and high </a:t>
            </a:r>
            <a:r>
              <a:rPr lang="en-ZA" dirty="0"/>
              <a:t>power </a:t>
            </a:r>
            <a:r>
              <a:rPr lang="en-ZA" dirty="0" smtClean="0"/>
              <a:t>beam.</a:t>
            </a:r>
          </a:p>
          <a:p>
            <a:pPr marL="742950" lvl="1" indent="-285750">
              <a:buFont typeface="Arial" panose="020B0604020202020204" pitchFamily="34" charset="0"/>
              <a:buChar char="•"/>
            </a:pPr>
            <a:r>
              <a:rPr lang="en-ZA" dirty="0" smtClean="0"/>
              <a:t>Definition and set-up of the storage </a:t>
            </a:r>
            <a:r>
              <a:rPr lang="en-ZA" dirty="0"/>
              <a:t>location </a:t>
            </a:r>
            <a:r>
              <a:rPr lang="en-ZA" dirty="0" smtClean="0"/>
              <a:t>for the </a:t>
            </a:r>
            <a:r>
              <a:rPr lang="en-ZA" dirty="0"/>
              <a:t>beam dumps (low </a:t>
            </a:r>
            <a:r>
              <a:rPr lang="en-ZA" dirty="0" smtClean="0"/>
              <a:t>and high power</a:t>
            </a:r>
            <a:r>
              <a:rPr lang="en-ZA" dirty="0"/>
              <a:t>) after acceptance </a:t>
            </a:r>
            <a:r>
              <a:rPr lang="en-ZA" dirty="0" smtClean="0"/>
              <a:t>test.</a:t>
            </a:r>
          </a:p>
          <a:p>
            <a:pPr marL="285750" lvl="1" indent="-285750">
              <a:buFont typeface="Wingdings" panose="05000000000000000000" pitchFamily="2" charset="2"/>
              <a:buChar char="q"/>
            </a:pPr>
            <a:r>
              <a:rPr lang="en-ZA" dirty="0" smtClean="0"/>
              <a:t>April-September 2015:</a:t>
            </a:r>
          </a:p>
          <a:p>
            <a:pPr marL="742950" lvl="2" indent="-285750">
              <a:buFont typeface="Arial" panose="020B0604020202020204" pitchFamily="34" charset="0"/>
              <a:buChar char="•"/>
            </a:pPr>
            <a:r>
              <a:rPr lang="en-ZA" dirty="0" smtClean="0"/>
              <a:t>Cyclotron installation.</a:t>
            </a:r>
          </a:p>
          <a:p>
            <a:pPr marL="742950" lvl="2" indent="-285750">
              <a:buFont typeface="Arial" panose="020B0604020202020204" pitchFamily="34" charset="0"/>
              <a:buChar char="•"/>
            </a:pPr>
            <a:r>
              <a:rPr lang="en-ZA" dirty="0" smtClean="0"/>
              <a:t>Delivery of radiation protection surveillance system </a:t>
            </a:r>
            <a:r>
              <a:rPr lang="en-US" dirty="0"/>
              <a:t>(consistent with ongoing order procedure</a:t>
            </a:r>
            <a:r>
              <a:rPr lang="en-US" dirty="0" smtClean="0"/>
              <a:t>).</a:t>
            </a:r>
          </a:p>
          <a:p>
            <a:pPr marL="742950" lvl="2" indent="-285750">
              <a:buFont typeface="Arial" panose="020B0604020202020204" pitchFamily="34" charset="0"/>
              <a:buChar char="•"/>
            </a:pPr>
            <a:r>
              <a:rPr lang="it-IT" dirty="0" smtClean="0"/>
              <a:t>Construction of high power beam dump.</a:t>
            </a:r>
          </a:p>
          <a:p>
            <a:pPr marL="742950" lvl="2" indent="-285750">
              <a:buFont typeface="Arial" panose="020B0604020202020204" pitchFamily="34" charset="0"/>
              <a:buChar char="•"/>
            </a:pPr>
            <a:r>
              <a:rPr lang="it-IT" dirty="0" smtClean="0"/>
              <a:t>Evaluation of ventilation system with doors installed.</a:t>
            </a:r>
            <a:endParaRPr lang="en-US" dirty="0" smtClean="0"/>
          </a:p>
          <a:p>
            <a:pPr marL="742950" lvl="2"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02805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3188" y="188640"/>
            <a:ext cx="4572000" cy="646331"/>
          </a:xfrm>
          <a:prstGeom prst="rect">
            <a:avLst/>
          </a:prstGeom>
        </p:spPr>
        <p:txBody>
          <a:bodyPr>
            <a:spAutoFit/>
          </a:bodyPr>
          <a:lstStyle/>
          <a:p>
            <a:r>
              <a:rPr lang="en-US" b="1" i="1" dirty="0"/>
              <a:t>Tentative schedule for the subsequent phases of cyclotron acceptance tests and </a:t>
            </a:r>
            <a:r>
              <a:rPr lang="en-US" b="1" i="1" dirty="0" smtClean="0"/>
              <a:t>operation</a:t>
            </a:r>
            <a:endParaRPr lang="en-US" b="1" i="1" dirty="0"/>
          </a:p>
        </p:txBody>
      </p:sp>
      <p:sp>
        <p:nvSpPr>
          <p:cNvPr id="3" name="Rectangle 2"/>
          <p:cNvSpPr/>
          <p:nvPr/>
        </p:nvSpPr>
        <p:spPr>
          <a:xfrm>
            <a:off x="827584" y="1124744"/>
            <a:ext cx="7344816" cy="369332"/>
          </a:xfrm>
          <a:prstGeom prst="rect">
            <a:avLst/>
          </a:prstGeom>
        </p:spPr>
        <p:txBody>
          <a:bodyPr wrap="square">
            <a:spAutoFit/>
          </a:bodyPr>
          <a:lstStyle/>
          <a:p>
            <a:pPr lvl="0"/>
            <a:r>
              <a:rPr lang="en-US" b="1" i="1" dirty="0" smtClean="0"/>
              <a:t>Expected situation in October 2015 for starting Cyclotron operation </a:t>
            </a:r>
            <a:endParaRPr lang="en-US" dirty="0"/>
          </a:p>
        </p:txBody>
      </p:sp>
      <p:sp>
        <p:nvSpPr>
          <p:cNvPr id="5" name="TextBox 4"/>
          <p:cNvSpPr txBox="1"/>
          <p:nvPr/>
        </p:nvSpPr>
        <p:spPr>
          <a:xfrm>
            <a:off x="467544" y="1772816"/>
            <a:ext cx="8352929" cy="3693319"/>
          </a:xfrm>
          <a:prstGeom prst="rect">
            <a:avLst/>
          </a:prstGeom>
          <a:noFill/>
        </p:spPr>
        <p:txBody>
          <a:bodyPr wrap="square" rtlCol="0">
            <a:spAutoFit/>
          </a:bodyPr>
          <a:lstStyle/>
          <a:p>
            <a:endParaRPr lang="it-IT" dirty="0" smtClean="0"/>
          </a:p>
          <a:p>
            <a:pPr marL="285750" lvl="0" indent="-285750">
              <a:buFont typeface="Wingdings" panose="05000000000000000000" pitchFamily="2" charset="2"/>
              <a:buChar char="q"/>
            </a:pPr>
            <a:r>
              <a:rPr lang="it-IT" dirty="0" smtClean="0"/>
              <a:t>ISOL bunker completed with shielding and air tight doors and ready to host the beam dump.</a:t>
            </a:r>
            <a:endParaRPr lang="en-US" dirty="0" smtClean="0"/>
          </a:p>
          <a:p>
            <a:pPr marL="285750" lvl="0" indent="-285750">
              <a:buFont typeface="Wingdings" panose="05000000000000000000" pitchFamily="2" charset="2"/>
              <a:buChar char="q"/>
            </a:pPr>
            <a:r>
              <a:rPr lang="en-US" dirty="0" smtClean="0"/>
              <a:t>Absence </a:t>
            </a:r>
            <a:r>
              <a:rPr lang="en-US" dirty="0"/>
              <a:t>of access control system will be managed by locked doors when the beam is </a:t>
            </a:r>
            <a:r>
              <a:rPr lang="en-US" dirty="0" smtClean="0"/>
              <a:t>on.</a:t>
            </a:r>
            <a:endParaRPr lang="en-US" dirty="0"/>
          </a:p>
          <a:p>
            <a:pPr marL="285750" lvl="0" indent="-285750">
              <a:buFont typeface="Wingdings" panose="05000000000000000000" pitchFamily="2" charset="2"/>
              <a:buChar char="q"/>
            </a:pPr>
            <a:r>
              <a:rPr lang="en-US" dirty="0"/>
              <a:t>Production of contaminated air will be controlled by radiation density monitor on the outer chimney, with a feedback on the cyclotron on/off state if the threshold is </a:t>
            </a:r>
            <a:r>
              <a:rPr lang="en-US" dirty="0" smtClean="0"/>
              <a:t>reached (1Bq/gr).</a:t>
            </a:r>
            <a:endParaRPr lang="en-US" dirty="0"/>
          </a:p>
          <a:p>
            <a:pPr marL="285750" indent="-285750">
              <a:buFont typeface="Wingdings" panose="05000000000000000000" pitchFamily="2" charset="2"/>
              <a:buChar char="q"/>
            </a:pPr>
            <a:endParaRPr lang="it-IT" dirty="0" smtClean="0"/>
          </a:p>
          <a:p>
            <a:pPr marL="285750" indent="-285750">
              <a:buFont typeface="Wingdings" panose="05000000000000000000" pitchFamily="2" charset="2"/>
              <a:buChar char="q"/>
            </a:pPr>
            <a:endParaRPr lang="it-IT" dirty="0"/>
          </a:p>
          <a:p>
            <a:pPr marL="285750" lvl="2" indent="-285750">
              <a:buFont typeface="Wingdings" panose="05000000000000000000" pitchFamily="2" charset="2"/>
              <a:buChar char="q"/>
            </a:pPr>
            <a:r>
              <a:rPr lang="en-US" b="1" dirty="0"/>
              <a:t>All the above allows us to carry out first tests with the proton beam from the cyclotron in very preliminary and temporary conditions.</a:t>
            </a:r>
            <a:endParaRPr lang="en-ZA" b="1" dirty="0"/>
          </a:p>
          <a:p>
            <a:endParaRPr lang="en-US" dirty="0" smtClean="0"/>
          </a:p>
        </p:txBody>
      </p:sp>
    </p:spTree>
    <p:extLst>
      <p:ext uri="{BB962C8B-B14F-4D97-AF65-F5344CB8AC3E}">
        <p14:creationId xmlns:p14="http://schemas.microsoft.com/office/powerpoint/2010/main" val="2710014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606446"/>
              </p:ext>
            </p:extLst>
          </p:nvPr>
        </p:nvGraphicFramePr>
        <p:xfrm>
          <a:off x="323528" y="990653"/>
          <a:ext cx="8507289" cy="4133056"/>
        </p:xfrm>
        <a:graphic>
          <a:graphicData uri="http://schemas.openxmlformats.org/drawingml/2006/table">
            <a:tbl>
              <a:tblPr firstRow="1" firstCol="1" bandRow="1">
                <a:tableStyleId>{5C22544A-7EE6-4342-B048-85BDC9FD1C3A}</a:tableStyleId>
              </a:tblPr>
              <a:tblGrid>
                <a:gridCol w="4248472"/>
                <a:gridCol w="3538736"/>
                <a:gridCol w="720081"/>
              </a:tblGrid>
              <a:tr h="432048">
                <a:tc>
                  <a:txBody>
                    <a:bodyPr/>
                    <a:lstStyle/>
                    <a:p>
                      <a:pPr marL="268288" indent="-268288" algn="l">
                        <a:lnSpc>
                          <a:spcPct val="115000"/>
                        </a:lnSpc>
                        <a:spcAft>
                          <a:spcPts val="0"/>
                        </a:spcAft>
                      </a:pPr>
                      <a:r>
                        <a:rPr lang="en-US" sz="1800" dirty="0" smtClean="0">
                          <a:effectLst/>
                        </a:rPr>
                        <a:t>Milestones </a:t>
                      </a:r>
                      <a:endParaRPr lang="en-US" sz="1800" dirty="0">
                        <a:effectLst/>
                        <a:latin typeface="Calibri"/>
                        <a:ea typeface="Calibri"/>
                        <a:cs typeface="Times New Roman"/>
                      </a:endParaRPr>
                    </a:p>
                  </a:txBody>
                  <a:tcPr marL="47866" marR="47866" marT="0" marB="0">
                    <a:solidFill>
                      <a:schemeClr val="tx2">
                        <a:lumMod val="60000"/>
                        <a:lumOff val="4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effectLst/>
                        </a:rPr>
                        <a:t>Main Bids</a:t>
                      </a:r>
                      <a:endParaRPr lang="en-US" sz="1800" dirty="0" smtClean="0">
                        <a:effectLst/>
                        <a:latin typeface="+mn-lt"/>
                        <a:ea typeface="Calibri"/>
                        <a:cs typeface="Times New Roman"/>
                      </a:endParaRPr>
                    </a:p>
                  </a:txBody>
                  <a:tcPr marL="47866" marR="47866" marT="0" marB="0">
                    <a:solidFill>
                      <a:schemeClr val="tx2">
                        <a:lumMod val="60000"/>
                        <a:lumOff val="4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effectLst/>
                        </a:rPr>
                        <a:t>(k€)</a:t>
                      </a:r>
                      <a:endParaRPr lang="en-US" sz="1800" dirty="0" smtClean="0">
                        <a:effectLst/>
                        <a:latin typeface="+mn-lt"/>
                        <a:ea typeface="Calibri"/>
                        <a:cs typeface="Times New Roman"/>
                      </a:endParaRPr>
                    </a:p>
                  </a:txBody>
                  <a:tcPr marL="47866" marR="47866" marT="0" marB="0">
                    <a:solidFill>
                      <a:schemeClr val="tx2">
                        <a:lumMod val="60000"/>
                        <a:lumOff val="40000"/>
                      </a:schemeClr>
                    </a:solidFill>
                  </a:tcPr>
                </a:tc>
              </a:tr>
              <a:tr h="3701008">
                <a:tc>
                  <a:txBody>
                    <a:bodyPr/>
                    <a:lstStyle/>
                    <a:p>
                      <a:pPr marL="268288" indent="-268288" algn="l">
                        <a:lnSpc>
                          <a:spcPct val="115000"/>
                        </a:lnSpc>
                        <a:spcAft>
                          <a:spcPts val="0"/>
                        </a:spcAft>
                      </a:pPr>
                      <a:r>
                        <a:rPr lang="en-US" sz="1800" dirty="0">
                          <a:effectLst/>
                        </a:rPr>
                        <a:t>1- Building and plants completed</a:t>
                      </a:r>
                    </a:p>
                    <a:p>
                      <a:pPr marL="268288" indent="-268288" algn="l">
                        <a:lnSpc>
                          <a:spcPct val="115000"/>
                        </a:lnSpc>
                        <a:spcAft>
                          <a:spcPts val="0"/>
                        </a:spcAft>
                      </a:pPr>
                      <a:r>
                        <a:rPr lang="en-US" sz="1800" dirty="0">
                          <a:effectLst/>
                        </a:rPr>
                        <a:t>2- </a:t>
                      </a:r>
                      <a:r>
                        <a:rPr lang="en-US" sz="1800" dirty="0" smtClean="0">
                          <a:effectLst/>
                        </a:rPr>
                        <a:t>Cyclotron: </a:t>
                      </a:r>
                      <a:r>
                        <a:rPr lang="en-US" sz="1800" dirty="0">
                          <a:effectLst/>
                        </a:rPr>
                        <a:t>delivery, installation and SAT</a:t>
                      </a:r>
                    </a:p>
                    <a:p>
                      <a:pPr marL="268288" indent="-268288" algn="l">
                        <a:lnSpc>
                          <a:spcPct val="115000"/>
                        </a:lnSpc>
                        <a:spcAft>
                          <a:spcPts val="0"/>
                        </a:spcAft>
                      </a:pPr>
                      <a:r>
                        <a:rPr lang="en-US" sz="1800" dirty="0">
                          <a:effectLst/>
                        </a:rPr>
                        <a:t>3- Commissioning of target remote handling system</a:t>
                      </a:r>
                    </a:p>
                    <a:p>
                      <a:pPr marL="268288" indent="-268288" algn="l">
                        <a:lnSpc>
                          <a:spcPct val="115000"/>
                        </a:lnSpc>
                        <a:spcAft>
                          <a:spcPts val="0"/>
                        </a:spcAft>
                      </a:pPr>
                      <a:r>
                        <a:rPr lang="en-US" sz="1800" dirty="0">
                          <a:effectLst/>
                        </a:rPr>
                        <a:t>4- Commissioning of diagnostic box prototype</a:t>
                      </a:r>
                    </a:p>
                    <a:p>
                      <a:pPr marL="268288" indent="-268288" algn="l">
                        <a:lnSpc>
                          <a:spcPct val="115000"/>
                        </a:lnSpc>
                        <a:spcAft>
                          <a:spcPts val="0"/>
                        </a:spcAft>
                      </a:pPr>
                      <a:r>
                        <a:rPr lang="en-US" sz="1800" dirty="0">
                          <a:effectLst/>
                        </a:rPr>
                        <a:t>5- Charge Breeder installed</a:t>
                      </a:r>
                    </a:p>
                    <a:p>
                      <a:pPr marL="268288" indent="-268288" algn="l">
                        <a:lnSpc>
                          <a:spcPct val="115000"/>
                        </a:lnSpc>
                        <a:spcAft>
                          <a:spcPts val="0"/>
                        </a:spcAft>
                      </a:pPr>
                      <a:r>
                        <a:rPr lang="en-US" sz="1800" dirty="0">
                          <a:effectLst/>
                        </a:rPr>
                        <a:t>5- RFQ engineering design completed</a:t>
                      </a:r>
                    </a:p>
                    <a:p>
                      <a:pPr marL="268288" indent="-268288" algn="l">
                        <a:lnSpc>
                          <a:spcPct val="115000"/>
                        </a:lnSpc>
                        <a:spcAft>
                          <a:spcPts val="0"/>
                        </a:spcAft>
                      </a:pPr>
                      <a:r>
                        <a:rPr lang="en-US" sz="1800" dirty="0">
                          <a:effectLst/>
                        </a:rPr>
                        <a:t>6- Installation of access control system</a:t>
                      </a:r>
                    </a:p>
                    <a:p>
                      <a:pPr marL="268288" indent="-268288" algn="l">
                        <a:lnSpc>
                          <a:spcPct val="115000"/>
                        </a:lnSpc>
                        <a:spcAft>
                          <a:spcPts val="0"/>
                        </a:spcAft>
                      </a:pPr>
                      <a:r>
                        <a:rPr lang="en-US" sz="1800" dirty="0">
                          <a:effectLst/>
                        </a:rPr>
                        <a:t>6- Commissioning of Radioprotection surveillance</a:t>
                      </a:r>
                      <a:endParaRPr lang="en-US" sz="1800" dirty="0">
                        <a:effectLst/>
                        <a:latin typeface="Calibri"/>
                        <a:ea typeface="Calibri"/>
                        <a:cs typeface="Times New Roman"/>
                      </a:endParaRPr>
                    </a:p>
                  </a:txBody>
                  <a:tcPr marL="47866" marR="47866" marT="0" marB="0">
                    <a:solidFill>
                      <a:schemeClr val="accent1">
                        <a:lumMod val="60000"/>
                        <a:lumOff val="40000"/>
                      </a:schemeClr>
                    </a:solidFill>
                  </a:tcPr>
                </a:tc>
                <a:tc>
                  <a:txBody>
                    <a:bodyPr/>
                    <a:lstStyle/>
                    <a:p>
                      <a:pPr algn="l">
                        <a:lnSpc>
                          <a:spcPct val="115000"/>
                        </a:lnSpc>
                        <a:spcAft>
                          <a:spcPts val="0"/>
                        </a:spcAft>
                      </a:pPr>
                      <a:r>
                        <a:rPr lang="en-US" sz="1800" b="1" dirty="0">
                          <a:solidFill>
                            <a:schemeClr val="bg1"/>
                          </a:solidFill>
                          <a:effectLst/>
                        </a:rPr>
                        <a:t>Bid for ISOL laboratory and hot </a:t>
                      </a:r>
                      <a:r>
                        <a:rPr lang="en-US" sz="1800" b="1" dirty="0" smtClean="0">
                          <a:solidFill>
                            <a:schemeClr val="bg1"/>
                          </a:solidFill>
                          <a:effectLst/>
                        </a:rPr>
                        <a:t>cell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transport system </a:t>
                      </a:r>
                      <a:r>
                        <a:rPr lang="en-US" sz="1800" b="1" dirty="0" smtClean="0">
                          <a:solidFill>
                            <a:schemeClr val="bg1"/>
                          </a:solidFill>
                          <a:effectLst/>
                        </a:rPr>
                        <a:t>(BC, 1+line, MRMS-platform</a:t>
                      </a:r>
                      <a:r>
                        <a:rPr lang="en-US" sz="1800" b="1" dirty="0" smtClean="0">
                          <a:solidFill>
                            <a:schemeClr val="bg1"/>
                          </a:solidFill>
                          <a:effectLst/>
                        </a:rPr>
                        <a:t>, </a:t>
                      </a:r>
                      <a:r>
                        <a:rPr lang="en-US" sz="1800" b="1" dirty="0" smtClean="0">
                          <a:solidFill>
                            <a:schemeClr val="bg1"/>
                          </a:solidFill>
                          <a:effectLst/>
                        </a:rPr>
                        <a:t>diagnostic</a:t>
                      </a:r>
                      <a:r>
                        <a:rPr lang="en-US" sz="1800" b="1" dirty="0" smtClean="0">
                          <a:solidFill>
                            <a:schemeClr val="bg1"/>
                          </a:solidFill>
                          <a:effectLst/>
                        </a:rPr>
                        <a:t>)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RFQ </a:t>
                      </a:r>
                      <a:r>
                        <a:rPr lang="en-US" sz="1800" b="1" dirty="0" smtClean="0">
                          <a:solidFill>
                            <a:schemeClr val="bg1"/>
                          </a:solidFill>
                          <a:effectLst/>
                        </a:rPr>
                        <a:t>materials and RF System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access control </a:t>
                      </a:r>
                      <a:r>
                        <a:rPr lang="en-US" sz="1800" b="1" dirty="0" smtClean="0">
                          <a:solidFill>
                            <a:schemeClr val="bg1"/>
                          </a:solidFill>
                          <a:effectLst/>
                        </a:rPr>
                        <a:t>system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Safety </a:t>
                      </a:r>
                      <a:r>
                        <a:rPr lang="en-US" sz="1800" b="1" dirty="0" smtClean="0">
                          <a:solidFill>
                            <a:schemeClr val="bg1"/>
                          </a:solidFill>
                          <a:effectLst/>
                        </a:rPr>
                        <a:t>System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control of </a:t>
                      </a:r>
                      <a:r>
                        <a:rPr lang="en-US" sz="1800" b="1" dirty="0" smtClean="0">
                          <a:solidFill>
                            <a:schemeClr val="bg1"/>
                          </a:solidFill>
                          <a:effectLst/>
                        </a:rPr>
                        <a:t>RF</a:t>
                      </a:r>
                      <a:r>
                        <a:rPr lang="en-US" sz="1800" b="1" baseline="0" dirty="0" smtClean="0">
                          <a:solidFill>
                            <a:schemeClr val="bg1"/>
                          </a:solidFill>
                          <a:effectLst/>
                        </a:rPr>
                        <a:t>, </a:t>
                      </a:r>
                      <a:r>
                        <a:rPr lang="en-US" sz="1800" b="1" baseline="0" dirty="0" err="1" smtClean="0">
                          <a:solidFill>
                            <a:schemeClr val="bg1"/>
                          </a:solidFill>
                          <a:effectLst/>
                        </a:rPr>
                        <a:t>diag</a:t>
                      </a:r>
                      <a:r>
                        <a:rPr lang="en-US" sz="1800" b="1" baseline="0" dirty="0" smtClean="0">
                          <a:solidFill>
                            <a:schemeClr val="bg1"/>
                          </a:solidFill>
                          <a:effectLst/>
                        </a:rPr>
                        <a:t>, </a:t>
                      </a:r>
                      <a:r>
                        <a:rPr lang="en-US" sz="1800" b="1" baseline="0" dirty="0" err="1" smtClean="0">
                          <a:solidFill>
                            <a:schemeClr val="bg1"/>
                          </a:solidFill>
                          <a:effectLst/>
                        </a:rPr>
                        <a:t>transp</a:t>
                      </a:r>
                      <a:endParaRPr lang="en-US" sz="1800" b="1" dirty="0" smtClean="0">
                        <a:solidFill>
                          <a:schemeClr val="bg1"/>
                        </a:solidFill>
                        <a:effectLst/>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bg1"/>
                          </a:solidFill>
                          <a:effectLst/>
                          <a:latin typeface="+mn-lt"/>
                          <a:ea typeface="Calibri"/>
                          <a:cs typeface="Times New Roman"/>
                        </a:rPr>
                        <a:t>Partial payment </a:t>
                      </a:r>
                      <a:r>
                        <a:rPr lang="en-US" sz="1800" b="1" dirty="0" smtClean="0">
                          <a:solidFill>
                            <a:schemeClr val="bg1"/>
                          </a:solidFill>
                          <a:effectLst/>
                          <a:latin typeface="+mn-lt"/>
                          <a:ea typeface="Calibri"/>
                          <a:cs typeface="Times New Roman"/>
                        </a:rPr>
                        <a:t>of building </a:t>
                      </a:r>
                      <a:r>
                        <a:rPr lang="en-US" sz="1800" b="1" dirty="0">
                          <a:effectLst/>
                        </a:rPr>
                        <a:t>	</a:t>
                      </a:r>
                      <a:endParaRPr lang="en-US" sz="1800" b="1" dirty="0">
                        <a:effectLst/>
                        <a:latin typeface="Calibri"/>
                        <a:ea typeface="Calibri"/>
                        <a:cs typeface="Times New Roman"/>
                      </a:endParaRPr>
                    </a:p>
                  </a:txBody>
                  <a:tcPr marL="47866" marR="47866" marT="0" marB="0">
                    <a:solidFill>
                      <a:schemeClr val="accent1">
                        <a:lumMod val="60000"/>
                        <a:lumOff val="4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bg1"/>
                          </a:solidFill>
                          <a:effectLst/>
                        </a:rPr>
                        <a:t>2900</a:t>
                      </a:r>
                    </a:p>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bg1"/>
                          </a:solidFill>
                          <a:effectLst/>
                        </a:rPr>
                        <a:t>1500</a:t>
                      </a:r>
                    </a:p>
                    <a:p>
                      <a:pPr marL="0" marR="0" indent="0" algn="l" defTabSz="914400" rtl="0" eaLnBrk="1" fontAlgn="auto" latinLnBrk="0" hangingPunct="1">
                        <a:lnSpc>
                          <a:spcPct val="115000"/>
                        </a:lnSpc>
                        <a:spcBef>
                          <a:spcPts val="0"/>
                        </a:spcBef>
                        <a:spcAft>
                          <a:spcPts val="0"/>
                        </a:spcAft>
                        <a:buClrTx/>
                        <a:buSzTx/>
                        <a:buFontTx/>
                        <a:buNone/>
                        <a:tabLst/>
                        <a:defRPr/>
                      </a:pPr>
                      <a:endParaRPr lang="it-IT" sz="1800" b="1" dirty="0" smtClean="0">
                        <a:solidFill>
                          <a:schemeClr val="bg1"/>
                        </a:solidFill>
                        <a:effectLst/>
                        <a:latin typeface="Calibri"/>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1900 </a:t>
                      </a: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600</a:t>
                      </a: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1200</a:t>
                      </a: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1500</a:t>
                      </a: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1000</a:t>
                      </a:r>
                      <a:endParaRPr lang="en-US" sz="1800" b="1" dirty="0">
                        <a:solidFill>
                          <a:schemeClr val="bg1"/>
                        </a:solidFill>
                        <a:effectLst/>
                        <a:latin typeface="Calibri"/>
                        <a:ea typeface="Calibri"/>
                        <a:cs typeface="Times New Roman"/>
                      </a:endParaRPr>
                    </a:p>
                  </a:txBody>
                  <a:tcPr marL="47866" marR="47866" marT="0" marB="0">
                    <a:solidFill>
                      <a:schemeClr val="accent1">
                        <a:lumMod val="60000"/>
                        <a:lumOff val="40000"/>
                      </a:schemeClr>
                    </a:solidFill>
                  </a:tcPr>
                </a:tc>
              </a:tr>
            </a:tbl>
          </a:graphicData>
        </a:graphic>
      </p:graphicFrame>
      <p:sp>
        <p:nvSpPr>
          <p:cNvPr id="4" name="Rectangle 3"/>
          <p:cNvSpPr/>
          <p:nvPr/>
        </p:nvSpPr>
        <p:spPr>
          <a:xfrm>
            <a:off x="3275856" y="116632"/>
            <a:ext cx="2808312" cy="369332"/>
          </a:xfrm>
          <a:prstGeom prst="rect">
            <a:avLst/>
          </a:prstGeom>
        </p:spPr>
        <p:txBody>
          <a:bodyPr wrap="square">
            <a:spAutoFit/>
          </a:bodyPr>
          <a:lstStyle/>
          <a:p>
            <a:r>
              <a:rPr lang="it-IT" b="1" dirty="0" smtClean="0"/>
              <a:t>2015  </a:t>
            </a:r>
            <a:r>
              <a:rPr lang="it-IT" b="1" dirty="0"/>
              <a:t>Milestones </a:t>
            </a:r>
            <a:r>
              <a:rPr lang="it-IT" b="1" dirty="0" smtClean="0"/>
              <a:t>and bids</a:t>
            </a:r>
            <a:endParaRPr lang="en-US" dirty="0"/>
          </a:p>
        </p:txBody>
      </p:sp>
      <p:sp>
        <p:nvSpPr>
          <p:cNvPr id="5" name="Rectangle 4"/>
          <p:cNvSpPr/>
          <p:nvPr/>
        </p:nvSpPr>
        <p:spPr>
          <a:xfrm>
            <a:off x="723962" y="5456910"/>
            <a:ext cx="3382273" cy="410882"/>
          </a:xfrm>
          <a:prstGeom prst="rect">
            <a:avLst/>
          </a:prstGeom>
        </p:spPr>
        <p:txBody>
          <a:bodyPr wrap="none">
            <a:spAutoFit/>
          </a:bodyPr>
          <a:lstStyle/>
          <a:p>
            <a:pPr algn="just">
              <a:lnSpc>
                <a:spcPct val="115000"/>
              </a:lnSpc>
              <a:spcAft>
                <a:spcPts val="0"/>
              </a:spcAft>
            </a:pPr>
            <a:r>
              <a:rPr lang="en-US" dirty="0"/>
              <a:t>(index </a:t>
            </a:r>
            <a:r>
              <a:rPr lang="en-US" dirty="0" smtClean="0"/>
              <a:t>refers </a:t>
            </a:r>
            <a:r>
              <a:rPr lang="en-US" dirty="0"/>
              <a:t>to SPES components)</a:t>
            </a:r>
          </a:p>
        </p:txBody>
      </p:sp>
      <p:sp>
        <p:nvSpPr>
          <p:cNvPr id="6" name="TextBox 5"/>
          <p:cNvSpPr txBox="1"/>
          <p:nvPr/>
        </p:nvSpPr>
        <p:spPr>
          <a:xfrm>
            <a:off x="2216100" y="530241"/>
            <a:ext cx="2030812" cy="369332"/>
          </a:xfrm>
          <a:prstGeom prst="rect">
            <a:avLst/>
          </a:prstGeom>
          <a:noFill/>
        </p:spPr>
        <p:txBody>
          <a:bodyPr wrap="none" rtlCol="0">
            <a:spAutoFit/>
          </a:bodyPr>
          <a:lstStyle/>
          <a:p>
            <a:r>
              <a:rPr lang="it-IT" dirty="0" smtClean="0"/>
              <a:t>Funds 11.900 kEuro</a:t>
            </a:r>
            <a:endParaRPr lang="en-US" dirty="0"/>
          </a:p>
        </p:txBody>
      </p:sp>
    </p:spTree>
    <p:extLst>
      <p:ext uri="{BB962C8B-B14F-4D97-AF65-F5344CB8AC3E}">
        <p14:creationId xmlns:p14="http://schemas.microsoft.com/office/powerpoint/2010/main" val="3859309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33247" y="259058"/>
            <a:ext cx="3921369" cy="706437"/>
          </a:xfrm>
        </p:spPr>
        <p:txBody>
          <a:bodyPr>
            <a:normAutofit/>
          </a:bodyPr>
          <a:lstStyle/>
          <a:p>
            <a:r>
              <a:rPr lang="it-IT" sz="3200" b="1" dirty="0"/>
              <a:t>SPES personnel plan</a:t>
            </a:r>
            <a:endParaRPr lang="en-US" sz="3200" b="1" dirty="0"/>
          </a:p>
        </p:txBody>
      </p:sp>
      <p:sp>
        <p:nvSpPr>
          <p:cNvPr id="3" name="TextBox 2"/>
          <p:cNvSpPr txBox="1"/>
          <p:nvPr/>
        </p:nvSpPr>
        <p:spPr>
          <a:xfrm>
            <a:off x="3329863" y="965495"/>
            <a:ext cx="3082639" cy="461665"/>
          </a:xfrm>
          <a:prstGeom prst="rect">
            <a:avLst/>
          </a:prstGeom>
          <a:noFill/>
        </p:spPr>
        <p:txBody>
          <a:bodyPr wrap="none" rtlCol="0">
            <a:spAutoFit/>
          </a:bodyPr>
          <a:lstStyle/>
          <a:p>
            <a:r>
              <a:rPr lang="it-IT" sz="2400" dirty="0"/>
              <a:t>SPES personnel in</a:t>
            </a:r>
            <a:r>
              <a:rPr lang="it-IT" sz="2400" dirty="0">
                <a:solidFill>
                  <a:srgbClr val="FF0000"/>
                </a:solidFill>
              </a:rPr>
              <a:t> </a:t>
            </a:r>
            <a:r>
              <a:rPr lang="it-IT" sz="2400" dirty="0" smtClean="0">
                <a:solidFill>
                  <a:srgbClr val="FF0000"/>
                </a:solidFill>
              </a:rPr>
              <a:t>201</a:t>
            </a:r>
            <a:r>
              <a:rPr lang="en-US" sz="2400" dirty="0" smtClean="0">
                <a:solidFill>
                  <a:srgbClr val="FF0000"/>
                </a:solidFill>
              </a:rPr>
              <a:t>4</a:t>
            </a:r>
            <a:endParaRPr lang="en-US" sz="2400" dirty="0">
              <a:solidFill>
                <a:srgbClr val="FF0000"/>
              </a:solidFill>
            </a:endParaRPr>
          </a:p>
        </p:txBody>
      </p:sp>
      <p:sp>
        <p:nvSpPr>
          <p:cNvPr id="5" name="TextBox 4"/>
          <p:cNvSpPr txBox="1"/>
          <p:nvPr/>
        </p:nvSpPr>
        <p:spPr>
          <a:xfrm>
            <a:off x="323528" y="5609937"/>
            <a:ext cx="4927503" cy="1200329"/>
          </a:xfrm>
          <a:prstGeom prst="rect">
            <a:avLst/>
          </a:prstGeom>
          <a:noFill/>
        </p:spPr>
        <p:txBody>
          <a:bodyPr wrap="none" rtlCol="0">
            <a:spAutoFit/>
          </a:bodyPr>
          <a:lstStyle/>
          <a:p>
            <a:r>
              <a:rPr lang="it-IT" sz="2400" dirty="0" smtClean="0"/>
              <a:t>Personnel involved:  about</a:t>
            </a:r>
            <a:r>
              <a:rPr lang="it-IT" sz="2400" dirty="0"/>
              <a:t> </a:t>
            </a:r>
            <a:r>
              <a:rPr lang="it-IT" sz="2400" dirty="0" smtClean="0"/>
              <a:t>70 persons</a:t>
            </a:r>
          </a:p>
          <a:p>
            <a:r>
              <a:rPr lang="it-IT" sz="2400" dirty="0"/>
              <a:t>	</a:t>
            </a:r>
            <a:r>
              <a:rPr lang="it-IT" sz="2400" dirty="0" smtClean="0"/>
              <a:t>		46 FTE</a:t>
            </a:r>
          </a:p>
          <a:p>
            <a:r>
              <a:rPr lang="it-IT" sz="2400" i="1" dirty="0" err="1" smtClean="0">
                <a:solidFill>
                  <a:schemeClr val="bg1">
                    <a:lumMod val="65000"/>
                  </a:schemeClr>
                </a:solidFill>
              </a:rPr>
              <a:t>It</a:t>
            </a:r>
            <a:r>
              <a:rPr lang="it-IT" sz="2400" i="1" dirty="0" smtClean="0">
                <a:solidFill>
                  <a:schemeClr val="bg1">
                    <a:lumMod val="65000"/>
                  </a:schemeClr>
                </a:solidFill>
              </a:rPr>
              <a:t> </a:t>
            </a:r>
            <a:r>
              <a:rPr lang="it-IT" sz="2400" i="1" dirty="0" err="1" smtClean="0">
                <a:solidFill>
                  <a:schemeClr val="bg1">
                    <a:lumMod val="65000"/>
                  </a:schemeClr>
                </a:solidFill>
              </a:rPr>
              <a:t>was</a:t>
            </a:r>
            <a:r>
              <a:rPr lang="it-IT" sz="2400" i="1" dirty="0" smtClean="0">
                <a:solidFill>
                  <a:schemeClr val="bg1">
                    <a:lumMod val="65000"/>
                  </a:schemeClr>
                </a:solidFill>
              </a:rPr>
              <a:t> 68 </a:t>
            </a:r>
            <a:r>
              <a:rPr lang="it-IT" sz="2400" i="1" dirty="0" err="1" smtClean="0">
                <a:solidFill>
                  <a:schemeClr val="bg1">
                    <a:lumMod val="65000"/>
                  </a:schemeClr>
                </a:solidFill>
              </a:rPr>
              <a:t>persons</a:t>
            </a:r>
            <a:r>
              <a:rPr lang="it-IT" sz="2400" i="1" dirty="0" smtClean="0">
                <a:solidFill>
                  <a:schemeClr val="bg1">
                    <a:lumMod val="65000"/>
                  </a:schemeClr>
                </a:solidFill>
              </a:rPr>
              <a:t>, 44 FTE in TAC1</a:t>
            </a:r>
          </a:p>
        </p:txBody>
      </p:sp>
      <p:graphicFrame>
        <p:nvGraphicFramePr>
          <p:cNvPr id="8" name="Chart 2"/>
          <p:cNvGraphicFramePr>
            <a:graphicFrameLocks/>
          </p:cNvGraphicFramePr>
          <p:nvPr>
            <p:extLst>
              <p:ext uri="{D42A27DB-BD31-4B8C-83A1-F6EECF244321}">
                <p14:modId xmlns:p14="http://schemas.microsoft.com/office/powerpoint/2010/main" val="353184729"/>
              </p:ext>
            </p:extLst>
          </p:nvPr>
        </p:nvGraphicFramePr>
        <p:xfrm>
          <a:off x="498491" y="1651888"/>
          <a:ext cx="4372691" cy="39665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6"/>
          <p:cNvGraphicFramePr>
            <a:graphicFrameLocks/>
          </p:cNvGraphicFramePr>
          <p:nvPr>
            <p:extLst>
              <p:ext uri="{D42A27DB-BD31-4B8C-83A1-F6EECF244321}">
                <p14:modId xmlns:p14="http://schemas.microsoft.com/office/powerpoint/2010/main" val="62771050"/>
              </p:ext>
            </p:extLst>
          </p:nvPr>
        </p:nvGraphicFramePr>
        <p:xfrm>
          <a:off x="4572000" y="1652885"/>
          <a:ext cx="4464780" cy="3965583"/>
        </p:xfrm>
        <a:graphic>
          <a:graphicData uri="http://schemas.openxmlformats.org/drawingml/2006/chart">
            <c:chart xmlns:c="http://schemas.openxmlformats.org/drawingml/2006/chart" xmlns:r="http://schemas.openxmlformats.org/officeDocument/2006/relationships" r:id="rId3"/>
          </a:graphicData>
        </a:graphic>
      </p:graphicFrame>
      <p:sp>
        <p:nvSpPr>
          <p:cNvPr id="12" name="Rettangolo 11"/>
          <p:cNvSpPr/>
          <p:nvPr/>
        </p:nvSpPr>
        <p:spPr>
          <a:xfrm>
            <a:off x="5556739" y="5618469"/>
            <a:ext cx="3305907" cy="923330"/>
          </a:xfrm>
          <a:prstGeom prst="rect">
            <a:avLst/>
          </a:prstGeom>
        </p:spPr>
        <p:txBody>
          <a:bodyPr wrap="square">
            <a:spAutoFit/>
          </a:bodyPr>
          <a:lstStyle/>
          <a:p>
            <a:r>
              <a:rPr lang="it-IT" dirty="0"/>
              <a:t>45 (18 FTE) staff </a:t>
            </a:r>
          </a:p>
          <a:p>
            <a:r>
              <a:rPr lang="it-IT" dirty="0"/>
              <a:t> </a:t>
            </a:r>
            <a:r>
              <a:rPr lang="it-IT" dirty="0" smtClean="0"/>
              <a:t> 8 (7 </a:t>
            </a:r>
            <a:r>
              <a:rPr lang="it-IT" dirty="0"/>
              <a:t>FTE) temporary contracts</a:t>
            </a:r>
          </a:p>
          <a:p>
            <a:r>
              <a:rPr lang="it-IT" dirty="0" smtClean="0"/>
              <a:t>21 (21 </a:t>
            </a:r>
            <a:r>
              <a:rPr lang="it-IT" dirty="0"/>
              <a:t>FTE) training</a:t>
            </a:r>
          </a:p>
        </p:txBody>
      </p:sp>
    </p:spTree>
    <p:extLst>
      <p:ext uri="{BB962C8B-B14F-4D97-AF65-F5344CB8AC3E}">
        <p14:creationId xmlns:p14="http://schemas.microsoft.com/office/powerpoint/2010/main" val="4043640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marL="0" indent="0"/>
            <a:r>
              <a:rPr lang="it-IT" sz="3100" b="1" dirty="0" smtClean="0">
                <a:solidFill>
                  <a:schemeClr val="tx2">
                    <a:lumMod val="75000"/>
                  </a:schemeClr>
                </a:solidFill>
              </a:rPr>
              <a:t/>
            </a:r>
            <a:br>
              <a:rPr lang="it-IT" sz="3100" b="1" dirty="0" smtClean="0">
                <a:solidFill>
                  <a:schemeClr val="tx2">
                    <a:lumMod val="75000"/>
                  </a:schemeClr>
                </a:solidFill>
              </a:rPr>
            </a:br>
            <a:r>
              <a:rPr lang="it-IT" sz="3100" b="1" dirty="0">
                <a:solidFill>
                  <a:schemeClr val="tx2">
                    <a:lumMod val="75000"/>
                  </a:schemeClr>
                </a:solidFill>
              </a:rPr>
              <a:t/>
            </a:r>
            <a:br>
              <a:rPr lang="it-IT" sz="3100" b="1" dirty="0">
                <a:solidFill>
                  <a:schemeClr val="tx2">
                    <a:lumMod val="75000"/>
                  </a:schemeClr>
                </a:solidFill>
              </a:rPr>
            </a:br>
            <a:r>
              <a:rPr lang="it-IT" sz="3100" b="1" dirty="0" smtClean="0">
                <a:solidFill>
                  <a:schemeClr val="tx2">
                    <a:lumMod val="75000"/>
                  </a:schemeClr>
                </a:solidFill>
              </a:rPr>
              <a:t/>
            </a:r>
            <a:br>
              <a:rPr lang="it-IT" sz="3100" b="1" dirty="0" smtClean="0">
                <a:solidFill>
                  <a:schemeClr val="tx2">
                    <a:lumMod val="75000"/>
                  </a:schemeClr>
                </a:solidFill>
              </a:rPr>
            </a:br>
            <a:r>
              <a:rPr lang="it-IT" sz="3100" b="1" dirty="0">
                <a:solidFill>
                  <a:schemeClr val="tx2">
                    <a:lumMod val="75000"/>
                  </a:schemeClr>
                </a:solidFill>
              </a:rPr>
              <a:t>P</a:t>
            </a:r>
            <a:r>
              <a:rPr lang="it-IT" sz="3100" b="1" dirty="0" smtClean="0">
                <a:solidFill>
                  <a:schemeClr val="tx2">
                    <a:lumMod val="75000"/>
                  </a:schemeClr>
                </a:solidFill>
              </a:rPr>
              <a:t>ersonnel for cyclotron operation and management</a:t>
            </a:r>
            <a:r>
              <a:rPr lang="it-IT" dirty="0">
                <a:solidFill>
                  <a:schemeClr val="tx2">
                    <a:lumMod val="75000"/>
                  </a:schemeClr>
                </a:solidFill>
              </a:rPr>
              <a:t/>
            </a:r>
            <a:br>
              <a:rPr lang="it-IT" dirty="0">
                <a:solidFill>
                  <a:schemeClr val="tx2">
                    <a:lumMod val="75000"/>
                  </a:schemeClr>
                </a:solidFill>
              </a:rPr>
            </a:br>
            <a:r>
              <a:rPr lang="it-IT" b="1" dirty="0"/>
              <a:t> </a:t>
            </a:r>
            <a:r>
              <a:rPr lang="it-IT" dirty="0"/>
              <a:t/>
            </a:r>
            <a:br>
              <a:rPr lang="it-IT" dirty="0"/>
            </a:br>
            <a:endParaRPr lang="it-IT" dirty="0"/>
          </a:p>
        </p:txBody>
      </p:sp>
      <p:sp>
        <p:nvSpPr>
          <p:cNvPr id="3" name="Segnaposto contenuto 2"/>
          <p:cNvSpPr>
            <a:spLocks noGrp="1"/>
          </p:cNvSpPr>
          <p:nvPr>
            <p:ph idx="1"/>
          </p:nvPr>
        </p:nvSpPr>
        <p:spPr/>
        <p:txBody>
          <a:bodyPr>
            <a:noAutofit/>
          </a:bodyPr>
          <a:lstStyle/>
          <a:p>
            <a:pPr marL="723900" indent="-635000">
              <a:buFont typeface="Wingdings" panose="05000000000000000000" pitchFamily="2" charset="2"/>
              <a:buChar char="Ø"/>
            </a:pPr>
            <a:r>
              <a:rPr lang="it-IT" sz="2800" b="1" dirty="0" smtClean="0">
                <a:solidFill>
                  <a:schemeClr val="bg1">
                    <a:lumMod val="75000"/>
                  </a:schemeClr>
                </a:solidFill>
              </a:rPr>
              <a:t>Responsible </a:t>
            </a:r>
            <a:r>
              <a:rPr lang="it-IT" sz="2800" b="1" dirty="0">
                <a:solidFill>
                  <a:schemeClr val="bg1">
                    <a:lumMod val="75000"/>
                  </a:schemeClr>
                </a:solidFill>
              </a:rPr>
              <a:t>(Tecnologo/Ricercatore II liv) </a:t>
            </a:r>
            <a:endParaRPr lang="it-IT" sz="2800" dirty="0">
              <a:solidFill>
                <a:schemeClr val="bg1">
                  <a:lumMod val="75000"/>
                </a:schemeClr>
              </a:solidFill>
            </a:endParaRPr>
          </a:p>
          <a:p>
            <a:pPr marL="723900" indent="-635000">
              <a:buFont typeface="Wingdings" panose="05000000000000000000" pitchFamily="2" charset="2"/>
              <a:buChar char="Ø"/>
            </a:pPr>
            <a:r>
              <a:rPr lang="it-IT" sz="2800" b="1" dirty="0" smtClean="0"/>
              <a:t>RF engineer </a:t>
            </a:r>
            <a:r>
              <a:rPr lang="it-IT" sz="2800" b="1" dirty="0"/>
              <a:t>(Tecnologo III liv) </a:t>
            </a:r>
            <a:endParaRPr lang="it-IT" sz="2800" dirty="0"/>
          </a:p>
          <a:p>
            <a:pPr marL="723900" indent="-635000">
              <a:buFont typeface="Wingdings" panose="05000000000000000000" pitchFamily="2" charset="2"/>
              <a:buChar char="Ø"/>
            </a:pPr>
            <a:r>
              <a:rPr lang="it-IT" sz="2800" b="1" dirty="0" smtClean="0">
                <a:solidFill>
                  <a:schemeClr val="bg1">
                    <a:lumMod val="75000"/>
                  </a:schemeClr>
                </a:solidFill>
              </a:rPr>
              <a:t>Accelerator Physics (</a:t>
            </a:r>
            <a:r>
              <a:rPr lang="it-IT" sz="2800" b="1" dirty="0">
                <a:solidFill>
                  <a:schemeClr val="bg1">
                    <a:lumMod val="75000"/>
                  </a:schemeClr>
                </a:solidFill>
              </a:rPr>
              <a:t>Ricercatore/Tecnologo III liv) </a:t>
            </a:r>
            <a:endParaRPr lang="it-IT" sz="2800" dirty="0">
              <a:solidFill>
                <a:schemeClr val="bg1">
                  <a:lumMod val="75000"/>
                </a:schemeClr>
              </a:solidFill>
            </a:endParaRPr>
          </a:p>
          <a:p>
            <a:pPr marL="723900" indent="-635000">
              <a:buFont typeface="Wingdings" panose="05000000000000000000" pitchFamily="2" charset="2"/>
              <a:buChar char="Ø"/>
            </a:pPr>
            <a:r>
              <a:rPr lang="it-IT" sz="2800" b="1" dirty="0" smtClean="0"/>
              <a:t>RF technician </a:t>
            </a:r>
            <a:endParaRPr lang="it-IT" sz="2800" dirty="0"/>
          </a:p>
          <a:p>
            <a:pPr marL="723900" indent="-635000">
              <a:buFont typeface="Wingdings" panose="05000000000000000000" pitchFamily="2" charset="2"/>
              <a:buChar char="Ø"/>
            </a:pPr>
            <a:r>
              <a:rPr lang="it-IT" sz="2800" b="1" dirty="0" smtClean="0"/>
              <a:t>Diagnostic and control technician </a:t>
            </a:r>
            <a:endParaRPr lang="it-IT" sz="2800" dirty="0"/>
          </a:p>
          <a:p>
            <a:pPr marL="723900" indent="-635000">
              <a:buFont typeface="Wingdings" panose="05000000000000000000" pitchFamily="2" charset="2"/>
              <a:buChar char="Ø"/>
            </a:pPr>
            <a:r>
              <a:rPr lang="it-IT" sz="2800" b="1" dirty="0" smtClean="0"/>
              <a:t>Vacuum/mechanics technician </a:t>
            </a:r>
            <a:endParaRPr lang="it-IT" sz="2800" dirty="0"/>
          </a:p>
          <a:p>
            <a:pPr marL="723900" indent="-635000">
              <a:buFont typeface="Wingdings" panose="05000000000000000000" pitchFamily="2" charset="2"/>
              <a:buChar char="Ø"/>
            </a:pPr>
            <a:r>
              <a:rPr lang="it-IT" sz="2800" b="1" dirty="0" smtClean="0"/>
              <a:t>N.6 </a:t>
            </a:r>
            <a:r>
              <a:rPr lang="it-IT" sz="2800" b="1" dirty="0" smtClean="0"/>
              <a:t>Machine Operators</a:t>
            </a:r>
            <a:endParaRPr lang="it-IT" sz="2800" dirty="0"/>
          </a:p>
          <a:p>
            <a:pPr marL="0" indent="0">
              <a:buNone/>
            </a:pPr>
            <a:r>
              <a:rPr lang="it-IT" sz="2800" dirty="0"/>
              <a:t> </a:t>
            </a:r>
            <a:endParaRPr lang="it-IT" sz="2800" dirty="0" smtClean="0"/>
          </a:p>
          <a:p>
            <a:pPr marL="0" indent="0" algn="ctr">
              <a:buNone/>
            </a:pPr>
            <a:r>
              <a:rPr lang="it-IT" sz="2800" b="1" dirty="0">
                <a:solidFill>
                  <a:schemeClr val="tx2">
                    <a:lumMod val="75000"/>
                  </a:schemeClr>
                </a:solidFill>
              </a:rPr>
              <a:t> </a:t>
            </a:r>
            <a:r>
              <a:rPr lang="it-IT" sz="2800" b="1" dirty="0">
                <a:solidFill>
                  <a:schemeClr val="tx2">
                    <a:lumMod val="60000"/>
                    <a:lumOff val="40000"/>
                  </a:schemeClr>
                </a:solidFill>
              </a:rPr>
              <a:t>6</a:t>
            </a:r>
            <a:r>
              <a:rPr lang="it-IT" sz="2800" b="1" dirty="0" smtClean="0">
                <a:solidFill>
                  <a:schemeClr val="tx2">
                    <a:lumMod val="60000"/>
                    <a:lumOff val="40000"/>
                  </a:schemeClr>
                </a:solidFill>
              </a:rPr>
              <a:t> </a:t>
            </a:r>
            <a:r>
              <a:rPr lang="it-IT" sz="2800" b="1" dirty="0" smtClean="0">
                <a:solidFill>
                  <a:schemeClr val="tx2">
                    <a:lumMod val="60000"/>
                    <a:lumOff val="40000"/>
                  </a:schemeClr>
                </a:solidFill>
              </a:rPr>
              <a:t>units in </a:t>
            </a:r>
            <a:r>
              <a:rPr lang="it-IT" sz="2800" b="1" dirty="0">
                <a:solidFill>
                  <a:schemeClr val="tx2">
                    <a:lumMod val="60000"/>
                    <a:lumOff val="40000"/>
                  </a:schemeClr>
                </a:solidFill>
              </a:rPr>
              <a:t>2015 </a:t>
            </a:r>
            <a:r>
              <a:rPr lang="it-IT" sz="2800" b="1" dirty="0" smtClean="0">
                <a:solidFill>
                  <a:schemeClr val="tx2">
                    <a:lumMod val="60000"/>
                    <a:lumOff val="40000"/>
                  </a:schemeClr>
                </a:solidFill>
              </a:rPr>
              <a:t>and </a:t>
            </a:r>
            <a:r>
              <a:rPr lang="it-IT" sz="2800" b="1" dirty="0">
                <a:solidFill>
                  <a:schemeClr val="tx2">
                    <a:lumMod val="60000"/>
                    <a:lumOff val="40000"/>
                  </a:schemeClr>
                </a:solidFill>
              </a:rPr>
              <a:t>6</a:t>
            </a:r>
            <a:r>
              <a:rPr lang="it-IT" sz="2800" b="1" dirty="0" smtClean="0">
                <a:solidFill>
                  <a:schemeClr val="tx2">
                    <a:lumMod val="60000"/>
                    <a:lumOff val="40000"/>
                  </a:schemeClr>
                </a:solidFill>
              </a:rPr>
              <a:t> </a:t>
            </a:r>
            <a:r>
              <a:rPr lang="it-IT" sz="2800" b="1" dirty="0" smtClean="0">
                <a:solidFill>
                  <a:schemeClr val="tx2">
                    <a:lumMod val="60000"/>
                    <a:lumOff val="40000"/>
                  </a:schemeClr>
                </a:solidFill>
              </a:rPr>
              <a:t>in</a:t>
            </a:r>
            <a:r>
              <a:rPr lang="it-IT" sz="2800" b="1" dirty="0" smtClean="0">
                <a:solidFill>
                  <a:schemeClr val="tx2">
                    <a:lumMod val="60000"/>
                    <a:lumOff val="40000"/>
                  </a:schemeClr>
                </a:solidFill>
              </a:rPr>
              <a:t> </a:t>
            </a:r>
            <a:r>
              <a:rPr lang="it-IT" sz="2800" b="1" dirty="0">
                <a:solidFill>
                  <a:schemeClr val="tx2">
                    <a:lumMod val="60000"/>
                    <a:lumOff val="40000"/>
                  </a:schemeClr>
                </a:solidFill>
              </a:rPr>
              <a:t>2016</a:t>
            </a:r>
            <a:endParaRPr lang="it-IT" sz="2800" dirty="0">
              <a:solidFill>
                <a:schemeClr val="tx2">
                  <a:lumMod val="60000"/>
                  <a:lumOff val="40000"/>
                </a:schemeClr>
              </a:solidFill>
            </a:endParaRPr>
          </a:p>
          <a:p>
            <a:pPr marL="0" indent="0">
              <a:buNone/>
            </a:pPr>
            <a:endParaRPr lang="it-IT" sz="2800" dirty="0"/>
          </a:p>
          <a:p>
            <a:pPr marL="0" indent="0">
              <a:buNone/>
            </a:pPr>
            <a:endParaRPr lang="it-IT" sz="2800" dirty="0"/>
          </a:p>
        </p:txBody>
      </p:sp>
    </p:spTree>
    <p:extLst>
      <p:ext uri="{BB962C8B-B14F-4D97-AF65-F5344CB8AC3E}">
        <p14:creationId xmlns:p14="http://schemas.microsoft.com/office/powerpoint/2010/main" val="2127811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16632"/>
            <a:ext cx="8229600" cy="1143000"/>
          </a:xfrm>
        </p:spPr>
        <p:txBody>
          <a:bodyPr>
            <a:normAutofit fontScale="90000"/>
          </a:bodyPr>
          <a:lstStyle/>
          <a:p>
            <a:r>
              <a:rPr lang="it-IT" dirty="0" smtClean="0"/>
              <a:t>Management </a:t>
            </a:r>
            <a:r>
              <a:rPr lang="it-IT" dirty="0" err="1" smtClean="0"/>
              <a:t>Challenges</a:t>
            </a:r>
            <a:r>
              <a:rPr lang="it-IT" dirty="0" smtClean="0"/>
              <a:t> and </a:t>
            </a:r>
            <a:r>
              <a:rPr lang="it-IT" dirty="0" err="1" smtClean="0"/>
              <a:t>Weaknesses</a:t>
            </a:r>
            <a:endParaRPr lang="it-IT" dirty="0"/>
          </a:p>
        </p:txBody>
      </p:sp>
      <p:sp>
        <p:nvSpPr>
          <p:cNvPr id="3" name="Segnaposto contenuto 2"/>
          <p:cNvSpPr>
            <a:spLocks noGrp="1"/>
          </p:cNvSpPr>
          <p:nvPr>
            <p:ph idx="1"/>
          </p:nvPr>
        </p:nvSpPr>
        <p:spPr>
          <a:xfrm>
            <a:off x="395536" y="1340768"/>
            <a:ext cx="8363272" cy="5141168"/>
          </a:xfrm>
        </p:spPr>
        <p:txBody>
          <a:bodyPr>
            <a:noAutofit/>
          </a:bodyPr>
          <a:lstStyle/>
          <a:p>
            <a:pPr>
              <a:buFontTx/>
              <a:buChar char="-"/>
            </a:pPr>
            <a:r>
              <a:rPr lang="it-IT" sz="2000" b="1" dirty="0"/>
              <a:t>Decreasing lab personnel for government restrictions</a:t>
            </a:r>
            <a:r>
              <a:rPr lang="it-IT" sz="2000" b="1" dirty="0" smtClean="0"/>
              <a:t>;</a:t>
            </a:r>
          </a:p>
          <a:p>
            <a:pPr>
              <a:buFontTx/>
              <a:buChar char="-"/>
            </a:pPr>
            <a:r>
              <a:rPr lang="it-IT" sz="2000" b="1" dirty="0" smtClean="0"/>
              <a:t>Overlap </a:t>
            </a:r>
            <a:r>
              <a:rPr lang="it-IT" sz="2000" b="1" dirty="0" smtClean="0"/>
              <a:t>with projects with equivalent priority (IFMIF, then ESS, …) with critical people in critical positions in both; </a:t>
            </a:r>
            <a:endParaRPr lang="it-IT" sz="2000" b="1" dirty="0" smtClean="0"/>
          </a:p>
          <a:p>
            <a:pPr>
              <a:buFontTx/>
              <a:buChar char="-"/>
            </a:pPr>
            <a:endParaRPr lang="it-IT" sz="2000" dirty="0" smtClean="0"/>
          </a:p>
          <a:p>
            <a:pPr>
              <a:buFontTx/>
              <a:buChar char="-"/>
            </a:pPr>
            <a:r>
              <a:rPr lang="it-IT" sz="2000" b="1" dirty="0"/>
              <a:t>Lacking people/competences: </a:t>
            </a:r>
          </a:p>
          <a:p>
            <a:pPr lvl="1">
              <a:buFontTx/>
              <a:buChar char="-"/>
            </a:pPr>
            <a:r>
              <a:rPr lang="it-IT" sz="2000" dirty="0" smtClean="0"/>
              <a:t>Effort to maintain strategic competences using turn over</a:t>
            </a:r>
          </a:p>
          <a:p>
            <a:pPr lvl="1">
              <a:buFontTx/>
              <a:buChar char="-"/>
            </a:pPr>
            <a:r>
              <a:rPr lang="it-IT" sz="2000" dirty="0" smtClean="0"/>
              <a:t>Lack on Management </a:t>
            </a:r>
            <a:r>
              <a:rPr lang="it-IT" sz="2000" dirty="0"/>
              <a:t>and administration (quality management, project management, project secretariat, project </a:t>
            </a:r>
            <a:r>
              <a:rPr lang="it-IT" sz="2000" dirty="0" smtClean="0"/>
              <a:t>administation)</a:t>
            </a:r>
          </a:p>
          <a:p>
            <a:pPr marL="457200" lvl="1" indent="0">
              <a:buNone/>
            </a:pPr>
            <a:endParaRPr lang="it-IT" sz="2000" dirty="0" smtClean="0"/>
          </a:p>
          <a:p>
            <a:pPr lvl="1">
              <a:buFontTx/>
              <a:buChar char="-"/>
            </a:pPr>
            <a:r>
              <a:rPr lang="it-IT" sz="2000" dirty="0" smtClean="0"/>
              <a:t>Steep increase in everyone’s committments leaves too little room for:  meetings (MB, project team, …);  appropriate preparation of </a:t>
            </a:r>
            <a:r>
              <a:rPr lang="it-IT" sz="2000" dirty="0" smtClean="0"/>
              <a:t>documents</a:t>
            </a:r>
            <a:r>
              <a:rPr lang="it-IT" sz="2000" dirty="0"/>
              <a:t>;</a:t>
            </a:r>
            <a:endParaRPr lang="it-IT" sz="2000" dirty="0" smtClean="0"/>
          </a:p>
          <a:p>
            <a:pPr lvl="1">
              <a:buFontTx/>
              <a:buChar char="-"/>
            </a:pPr>
            <a:r>
              <a:rPr lang="it-IT" sz="2000" dirty="0" smtClean="0"/>
              <a:t>(</a:t>
            </a:r>
            <a:r>
              <a:rPr lang="it-IT" sz="2000" dirty="0" smtClean="0"/>
              <a:t>system integrator started, but at the moment with strong committment on IFMIF…) – TO BE FIXED </a:t>
            </a:r>
            <a:r>
              <a:rPr lang="it-IT" sz="2000" dirty="0" smtClean="0"/>
              <a:t>ASAP </a:t>
            </a:r>
            <a:endParaRPr lang="it-IT" sz="2000" dirty="0" smtClean="0"/>
          </a:p>
          <a:p>
            <a:endParaRPr lang="it-IT" sz="2000" dirty="0"/>
          </a:p>
        </p:txBody>
      </p:sp>
    </p:spTree>
    <p:extLst>
      <p:ext uri="{BB962C8B-B14F-4D97-AF65-F5344CB8AC3E}">
        <p14:creationId xmlns:p14="http://schemas.microsoft.com/office/powerpoint/2010/main" val="3019910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804" y="1196752"/>
            <a:ext cx="6870700" cy="515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496" y="1556792"/>
            <a:ext cx="2286000" cy="375487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it-IT" sz="1400" b="1" dirty="0" smtClean="0"/>
              <a:t>SPES up-grade:</a:t>
            </a:r>
          </a:p>
          <a:p>
            <a:pPr lvl="0"/>
            <a:endParaRPr lang="it-IT" sz="1400" b="1" dirty="0" smtClean="0"/>
          </a:p>
          <a:p>
            <a:pPr lvl="0"/>
            <a:r>
              <a:rPr lang="it-IT" sz="1400" b="1" dirty="0" smtClean="0"/>
              <a:t>High </a:t>
            </a:r>
            <a:r>
              <a:rPr lang="it-IT" sz="1400" b="1" dirty="0"/>
              <a:t>level «European» instrumentation</a:t>
            </a:r>
            <a:endParaRPr lang="en-US" sz="1400" dirty="0"/>
          </a:p>
          <a:p>
            <a:r>
              <a:rPr lang="it-IT" sz="1400" b="1" dirty="0"/>
              <a:t> </a:t>
            </a:r>
            <a:endParaRPr lang="en-US" sz="1400" dirty="0"/>
          </a:p>
          <a:p>
            <a:pPr lvl="0"/>
            <a:r>
              <a:rPr lang="en-GB" sz="1400" b="1" dirty="0"/>
              <a:t>Second ISOL bunker</a:t>
            </a:r>
            <a:r>
              <a:rPr lang="en-GB" sz="1400" dirty="0"/>
              <a:t> </a:t>
            </a:r>
            <a:r>
              <a:rPr lang="en-GB" sz="1400" b="1" dirty="0"/>
              <a:t>and</a:t>
            </a:r>
            <a:r>
              <a:rPr lang="en-GB" sz="1400" dirty="0"/>
              <a:t> </a:t>
            </a:r>
            <a:r>
              <a:rPr lang="en-GB" sz="1400" b="1" dirty="0"/>
              <a:t>High intensity </a:t>
            </a:r>
            <a:r>
              <a:rPr lang="en-GB" sz="1400" dirty="0"/>
              <a:t>                  </a:t>
            </a:r>
            <a:endParaRPr lang="en-US" sz="1400" dirty="0"/>
          </a:p>
          <a:p>
            <a:r>
              <a:rPr lang="en-GB" sz="1400" dirty="0"/>
              <a:t> </a:t>
            </a:r>
            <a:endParaRPr lang="en-US" sz="1400" dirty="0"/>
          </a:p>
          <a:p>
            <a:pPr lvl="0"/>
            <a:r>
              <a:rPr lang="en-GB" sz="1400" b="1" dirty="0"/>
              <a:t>High resolution mass separation at 1/40000 </a:t>
            </a:r>
            <a:endParaRPr lang="en-US" sz="1400" dirty="0"/>
          </a:p>
          <a:p>
            <a:r>
              <a:rPr lang="en-GB" sz="1400" dirty="0"/>
              <a:t> </a:t>
            </a:r>
            <a:endParaRPr lang="en-US" sz="1400" dirty="0"/>
          </a:p>
          <a:p>
            <a:pPr lvl="0"/>
            <a:r>
              <a:rPr lang="it-IT" sz="1400" b="1" dirty="0"/>
              <a:t>Reaccelerated beam energy upgrade</a:t>
            </a:r>
            <a:endParaRPr lang="en-US" sz="1400" dirty="0"/>
          </a:p>
          <a:p>
            <a:pPr lvl="1"/>
            <a:r>
              <a:rPr lang="it-IT" sz="1400" dirty="0"/>
              <a:t>New cavities for ALPI</a:t>
            </a:r>
            <a:endParaRPr lang="en-US" sz="1400" dirty="0"/>
          </a:p>
          <a:p>
            <a:pPr lvl="1"/>
            <a:r>
              <a:rPr lang="en-GB" sz="1400" dirty="0"/>
              <a:t>New EBIS Charge Breeder with up to date performances</a:t>
            </a:r>
            <a:endParaRPr lang="en-US" sz="1400" dirty="0"/>
          </a:p>
        </p:txBody>
      </p:sp>
      <p:sp>
        <p:nvSpPr>
          <p:cNvPr id="2" name="TextBox 1"/>
          <p:cNvSpPr txBox="1"/>
          <p:nvPr/>
        </p:nvSpPr>
        <p:spPr>
          <a:xfrm>
            <a:off x="6084168" y="6085919"/>
            <a:ext cx="1354858" cy="246221"/>
          </a:xfrm>
          <a:prstGeom prst="rect">
            <a:avLst/>
          </a:prstGeom>
          <a:noFill/>
        </p:spPr>
        <p:txBody>
          <a:bodyPr wrap="none" rtlCol="0">
            <a:spAutoFit/>
          </a:bodyPr>
          <a:lstStyle/>
          <a:p>
            <a:r>
              <a:rPr lang="it-IT" sz="1000" dirty="0" smtClean="0"/>
              <a:t>Curtesy M.Lewitowicz </a:t>
            </a:r>
            <a:endParaRPr lang="it-IT" sz="1000" dirty="0"/>
          </a:p>
        </p:txBody>
      </p:sp>
    </p:spTree>
    <p:extLst>
      <p:ext uri="{BB962C8B-B14F-4D97-AF65-F5344CB8AC3E}">
        <p14:creationId xmlns:p14="http://schemas.microsoft.com/office/powerpoint/2010/main" val="359876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03848" y="2996952"/>
            <a:ext cx="1726755" cy="369332"/>
          </a:xfrm>
          <a:prstGeom prst="rect">
            <a:avLst/>
          </a:prstGeom>
          <a:noFill/>
        </p:spPr>
        <p:txBody>
          <a:bodyPr wrap="none" rtlCol="0">
            <a:spAutoFit/>
          </a:bodyPr>
          <a:lstStyle/>
          <a:p>
            <a:r>
              <a:rPr lang="it-IT" dirty="0" smtClean="0"/>
              <a:t>Additional slides</a:t>
            </a:r>
            <a:endParaRPr lang="en-US" dirty="0"/>
          </a:p>
        </p:txBody>
      </p:sp>
    </p:spTree>
    <p:extLst>
      <p:ext uri="{BB962C8B-B14F-4D97-AF65-F5344CB8AC3E}">
        <p14:creationId xmlns:p14="http://schemas.microsoft.com/office/powerpoint/2010/main" val="8901671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051720" y="2204864"/>
            <a:ext cx="1659429" cy="2308324"/>
          </a:xfrm>
          <a:prstGeom prst="rect">
            <a:avLst/>
          </a:prstGeom>
          <a:noFill/>
        </p:spPr>
        <p:txBody>
          <a:bodyPr wrap="none" rtlCol="0">
            <a:spAutoFit/>
          </a:bodyPr>
          <a:lstStyle/>
          <a:p>
            <a:r>
              <a:rPr lang="it-IT" dirty="0" smtClean="0"/>
              <a:t>SPES workshop</a:t>
            </a:r>
          </a:p>
          <a:p>
            <a:r>
              <a:rPr lang="it-IT" dirty="0" smtClean="0"/>
              <a:t>Building </a:t>
            </a:r>
            <a:endParaRPr lang="it-IT" dirty="0"/>
          </a:p>
          <a:p>
            <a:r>
              <a:rPr lang="it-IT" dirty="0" smtClean="0"/>
              <a:t>Cyclotron</a:t>
            </a:r>
          </a:p>
          <a:p>
            <a:r>
              <a:rPr lang="it-IT" dirty="0" smtClean="0"/>
              <a:t>ISOL power test</a:t>
            </a:r>
          </a:p>
          <a:p>
            <a:r>
              <a:rPr lang="it-IT" dirty="0" smtClean="0"/>
              <a:t>Safety strategy</a:t>
            </a:r>
          </a:p>
          <a:p>
            <a:r>
              <a:rPr lang="it-IT" dirty="0" smtClean="0"/>
              <a:t>Milestones  </a:t>
            </a:r>
          </a:p>
          <a:p>
            <a:r>
              <a:rPr lang="it-IT" dirty="0" smtClean="0"/>
              <a:t>Funding</a:t>
            </a:r>
          </a:p>
          <a:p>
            <a:r>
              <a:rPr lang="it-IT" dirty="0" smtClean="0"/>
              <a:t>personnel</a:t>
            </a:r>
            <a:endParaRPr lang="en-US" dirty="0"/>
          </a:p>
        </p:txBody>
      </p:sp>
    </p:spTree>
    <p:extLst>
      <p:ext uri="{BB962C8B-B14F-4D97-AF65-F5344CB8AC3E}">
        <p14:creationId xmlns:p14="http://schemas.microsoft.com/office/powerpoint/2010/main" val="760763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gianfranco\My Documents\Downloads\layout_27v.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01" y="1119728"/>
            <a:ext cx="9549345" cy="5045576"/>
          </a:xfrm>
          <a:prstGeom prst="rect">
            <a:avLst/>
          </a:prstGeom>
          <a:noFill/>
          <a:ln>
            <a:noFill/>
          </a:ln>
        </p:spPr>
      </p:pic>
      <p:sp>
        <p:nvSpPr>
          <p:cNvPr id="3" name="Freeform 2"/>
          <p:cNvSpPr/>
          <p:nvPr/>
        </p:nvSpPr>
        <p:spPr>
          <a:xfrm>
            <a:off x="251520" y="2774531"/>
            <a:ext cx="5899075" cy="1014509"/>
          </a:xfrm>
          <a:custGeom>
            <a:avLst/>
            <a:gdLst>
              <a:gd name="connsiteX0" fmla="*/ 5691352 w 5691352"/>
              <a:gd name="connsiteY0" fmla="*/ 394138 h 1008994"/>
              <a:gd name="connsiteX1" fmla="*/ 5691352 w 5691352"/>
              <a:gd name="connsiteY1" fmla="*/ 1008994 h 1008994"/>
              <a:gd name="connsiteX2" fmla="*/ 4903076 w 5691352"/>
              <a:gd name="connsiteY2" fmla="*/ 977463 h 1008994"/>
              <a:gd name="connsiteX3" fmla="*/ 4887311 w 5691352"/>
              <a:gd name="connsiteY3" fmla="*/ 536028 h 1008994"/>
              <a:gd name="connsiteX4" fmla="*/ 2191407 w 5691352"/>
              <a:gd name="connsiteY4" fmla="*/ 488731 h 1008994"/>
              <a:gd name="connsiteX5" fmla="*/ 2191407 w 5691352"/>
              <a:gd name="connsiteY5" fmla="*/ 0 h 1008994"/>
              <a:gd name="connsiteX6" fmla="*/ 1986455 w 5691352"/>
              <a:gd name="connsiteY6" fmla="*/ 0 h 1008994"/>
              <a:gd name="connsiteX7" fmla="*/ 1986455 w 5691352"/>
              <a:gd name="connsiteY7" fmla="*/ 488731 h 1008994"/>
              <a:gd name="connsiteX8" fmla="*/ 0 w 5691352"/>
              <a:gd name="connsiteY8" fmla="*/ 472966 h 1008994"/>
              <a:gd name="connsiteX9" fmla="*/ 31531 w 5691352"/>
              <a:gd name="connsiteY9" fmla="*/ 472966 h 1008994"/>
              <a:gd name="connsiteX0" fmla="*/ 5691352 w 5691352"/>
              <a:gd name="connsiteY0" fmla="*/ 394138 h 1008994"/>
              <a:gd name="connsiteX1" fmla="*/ 5691352 w 5691352"/>
              <a:gd name="connsiteY1" fmla="*/ 1008994 h 1008994"/>
              <a:gd name="connsiteX2" fmla="*/ 4903076 w 5691352"/>
              <a:gd name="connsiteY2" fmla="*/ 977463 h 1008994"/>
              <a:gd name="connsiteX3" fmla="*/ 4875435 w 5691352"/>
              <a:gd name="connsiteY3" fmla="*/ 488526 h 1008994"/>
              <a:gd name="connsiteX4" fmla="*/ 2191407 w 5691352"/>
              <a:gd name="connsiteY4" fmla="*/ 488731 h 1008994"/>
              <a:gd name="connsiteX5" fmla="*/ 2191407 w 5691352"/>
              <a:gd name="connsiteY5" fmla="*/ 0 h 1008994"/>
              <a:gd name="connsiteX6" fmla="*/ 1986455 w 5691352"/>
              <a:gd name="connsiteY6" fmla="*/ 0 h 1008994"/>
              <a:gd name="connsiteX7" fmla="*/ 1986455 w 5691352"/>
              <a:gd name="connsiteY7" fmla="*/ 488731 h 1008994"/>
              <a:gd name="connsiteX8" fmla="*/ 0 w 5691352"/>
              <a:gd name="connsiteY8" fmla="*/ 472966 h 1008994"/>
              <a:gd name="connsiteX9" fmla="*/ 31531 w 5691352"/>
              <a:gd name="connsiteY9" fmla="*/ 472966 h 1008994"/>
              <a:gd name="connsiteX0" fmla="*/ 5691352 w 5691352"/>
              <a:gd name="connsiteY0" fmla="*/ 394138 h 1008994"/>
              <a:gd name="connsiteX1" fmla="*/ 5691352 w 5691352"/>
              <a:gd name="connsiteY1" fmla="*/ 1008994 h 1008994"/>
              <a:gd name="connsiteX2" fmla="*/ 5045580 w 5691352"/>
              <a:gd name="connsiteY2" fmla="*/ 977463 h 1008994"/>
              <a:gd name="connsiteX3" fmla="*/ 4875435 w 5691352"/>
              <a:gd name="connsiteY3" fmla="*/ 488526 h 1008994"/>
              <a:gd name="connsiteX4" fmla="*/ 2191407 w 5691352"/>
              <a:gd name="connsiteY4" fmla="*/ 488731 h 1008994"/>
              <a:gd name="connsiteX5" fmla="*/ 2191407 w 5691352"/>
              <a:gd name="connsiteY5" fmla="*/ 0 h 1008994"/>
              <a:gd name="connsiteX6" fmla="*/ 1986455 w 5691352"/>
              <a:gd name="connsiteY6" fmla="*/ 0 h 1008994"/>
              <a:gd name="connsiteX7" fmla="*/ 1986455 w 5691352"/>
              <a:gd name="connsiteY7" fmla="*/ 488731 h 1008994"/>
              <a:gd name="connsiteX8" fmla="*/ 0 w 5691352"/>
              <a:gd name="connsiteY8" fmla="*/ 472966 h 1008994"/>
              <a:gd name="connsiteX9" fmla="*/ 31531 w 5691352"/>
              <a:gd name="connsiteY9" fmla="*/ 472966 h 1008994"/>
              <a:gd name="connsiteX0" fmla="*/ 5691352 w 5691352"/>
              <a:gd name="connsiteY0" fmla="*/ 394138 h 1008994"/>
              <a:gd name="connsiteX1" fmla="*/ 5691352 w 5691352"/>
              <a:gd name="connsiteY1" fmla="*/ 1008994 h 1008994"/>
              <a:gd name="connsiteX2" fmla="*/ 5045580 w 5691352"/>
              <a:gd name="connsiteY2" fmla="*/ 977463 h 1008994"/>
              <a:gd name="connsiteX3" fmla="*/ 4732931 w 5691352"/>
              <a:gd name="connsiteY3" fmla="*/ 476651 h 1008994"/>
              <a:gd name="connsiteX4" fmla="*/ 2191407 w 5691352"/>
              <a:gd name="connsiteY4" fmla="*/ 488731 h 1008994"/>
              <a:gd name="connsiteX5" fmla="*/ 2191407 w 5691352"/>
              <a:gd name="connsiteY5" fmla="*/ 0 h 1008994"/>
              <a:gd name="connsiteX6" fmla="*/ 1986455 w 5691352"/>
              <a:gd name="connsiteY6" fmla="*/ 0 h 1008994"/>
              <a:gd name="connsiteX7" fmla="*/ 1986455 w 5691352"/>
              <a:gd name="connsiteY7" fmla="*/ 488731 h 1008994"/>
              <a:gd name="connsiteX8" fmla="*/ 0 w 5691352"/>
              <a:gd name="connsiteY8" fmla="*/ 472966 h 1008994"/>
              <a:gd name="connsiteX9" fmla="*/ 31531 w 5691352"/>
              <a:gd name="connsiteY9" fmla="*/ 472966 h 1008994"/>
              <a:gd name="connsiteX0" fmla="*/ 5691352 w 5691352"/>
              <a:gd name="connsiteY0" fmla="*/ 394138 h 977463"/>
              <a:gd name="connsiteX1" fmla="*/ 5691352 w 5691352"/>
              <a:gd name="connsiteY1" fmla="*/ 961493 h 977463"/>
              <a:gd name="connsiteX2" fmla="*/ 5045580 w 5691352"/>
              <a:gd name="connsiteY2" fmla="*/ 977463 h 977463"/>
              <a:gd name="connsiteX3" fmla="*/ 4732931 w 5691352"/>
              <a:gd name="connsiteY3" fmla="*/ 476651 h 977463"/>
              <a:gd name="connsiteX4" fmla="*/ 2191407 w 5691352"/>
              <a:gd name="connsiteY4" fmla="*/ 488731 h 977463"/>
              <a:gd name="connsiteX5" fmla="*/ 2191407 w 5691352"/>
              <a:gd name="connsiteY5" fmla="*/ 0 h 977463"/>
              <a:gd name="connsiteX6" fmla="*/ 1986455 w 5691352"/>
              <a:gd name="connsiteY6" fmla="*/ 0 h 977463"/>
              <a:gd name="connsiteX7" fmla="*/ 1986455 w 5691352"/>
              <a:gd name="connsiteY7" fmla="*/ 488731 h 977463"/>
              <a:gd name="connsiteX8" fmla="*/ 0 w 5691352"/>
              <a:gd name="connsiteY8" fmla="*/ 472966 h 977463"/>
              <a:gd name="connsiteX9" fmla="*/ 31531 w 5691352"/>
              <a:gd name="connsiteY9" fmla="*/ 472966 h 977463"/>
              <a:gd name="connsiteX0" fmla="*/ 5691352 w 5691352"/>
              <a:gd name="connsiteY0" fmla="*/ 394138 h 985243"/>
              <a:gd name="connsiteX1" fmla="*/ 5654302 w 5691352"/>
              <a:gd name="connsiteY1" fmla="*/ 985243 h 985243"/>
              <a:gd name="connsiteX2" fmla="*/ 5045580 w 5691352"/>
              <a:gd name="connsiteY2" fmla="*/ 977463 h 985243"/>
              <a:gd name="connsiteX3" fmla="*/ 4732931 w 5691352"/>
              <a:gd name="connsiteY3" fmla="*/ 476651 h 985243"/>
              <a:gd name="connsiteX4" fmla="*/ 2191407 w 5691352"/>
              <a:gd name="connsiteY4" fmla="*/ 488731 h 985243"/>
              <a:gd name="connsiteX5" fmla="*/ 2191407 w 5691352"/>
              <a:gd name="connsiteY5" fmla="*/ 0 h 985243"/>
              <a:gd name="connsiteX6" fmla="*/ 1986455 w 5691352"/>
              <a:gd name="connsiteY6" fmla="*/ 0 h 985243"/>
              <a:gd name="connsiteX7" fmla="*/ 1986455 w 5691352"/>
              <a:gd name="connsiteY7" fmla="*/ 488731 h 985243"/>
              <a:gd name="connsiteX8" fmla="*/ 0 w 5691352"/>
              <a:gd name="connsiteY8" fmla="*/ 472966 h 985243"/>
              <a:gd name="connsiteX9" fmla="*/ 31531 w 5691352"/>
              <a:gd name="connsiteY9" fmla="*/ 472966 h 985243"/>
              <a:gd name="connsiteX0" fmla="*/ 5691352 w 5691352"/>
              <a:gd name="connsiteY0" fmla="*/ 394138 h 977463"/>
              <a:gd name="connsiteX1" fmla="*/ 5654302 w 5691352"/>
              <a:gd name="connsiteY1" fmla="*/ 973368 h 977463"/>
              <a:gd name="connsiteX2" fmla="*/ 5045580 w 5691352"/>
              <a:gd name="connsiteY2" fmla="*/ 977463 h 977463"/>
              <a:gd name="connsiteX3" fmla="*/ 4732931 w 5691352"/>
              <a:gd name="connsiteY3" fmla="*/ 476651 h 977463"/>
              <a:gd name="connsiteX4" fmla="*/ 2191407 w 5691352"/>
              <a:gd name="connsiteY4" fmla="*/ 488731 h 977463"/>
              <a:gd name="connsiteX5" fmla="*/ 2191407 w 5691352"/>
              <a:gd name="connsiteY5" fmla="*/ 0 h 977463"/>
              <a:gd name="connsiteX6" fmla="*/ 1986455 w 5691352"/>
              <a:gd name="connsiteY6" fmla="*/ 0 h 977463"/>
              <a:gd name="connsiteX7" fmla="*/ 1986455 w 5691352"/>
              <a:gd name="connsiteY7" fmla="*/ 488731 h 977463"/>
              <a:gd name="connsiteX8" fmla="*/ 0 w 5691352"/>
              <a:gd name="connsiteY8" fmla="*/ 472966 h 977463"/>
              <a:gd name="connsiteX9" fmla="*/ 31531 w 5691352"/>
              <a:gd name="connsiteY9" fmla="*/ 472966 h 977463"/>
              <a:gd name="connsiteX0" fmla="*/ 5691352 w 5691352"/>
              <a:gd name="connsiteY0" fmla="*/ 394138 h 977463"/>
              <a:gd name="connsiteX1" fmla="*/ 5685652 w 5691352"/>
              <a:gd name="connsiteY1" fmla="*/ 968344 h 977463"/>
              <a:gd name="connsiteX2" fmla="*/ 5045580 w 5691352"/>
              <a:gd name="connsiteY2" fmla="*/ 977463 h 977463"/>
              <a:gd name="connsiteX3" fmla="*/ 4732931 w 5691352"/>
              <a:gd name="connsiteY3" fmla="*/ 476651 h 977463"/>
              <a:gd name="connsiteX4" fmla="*/ 2191407 w 5691352"/>
              <a:gd name="connsiteY4" fmla="*/ 488731 h 977463"/>
              <a:gd name="connsiteX5" fmla="*/ 2191407 w 5691352"/>
              <a:gd name="connsiteY5" fmla="*/ 0 h 977463"/>
              <a:gd name="connsiteX6" fmla="*/ 1986455 w 5691352"/>
              <a:gd name="connsiteY6" fmla="*/ 0 h 977463"/>
              <a:gd name="connsiteX7" fmla="*/ 1986455 w 5691352"/>
              <a:gd name="connsiteY7" fmla="*/ 488731 h 977463"/>
              <a:gd name="connsiteX8" fmla="*/ 0 w 5691352"/>
              <a:gd name="connsiteY8" fmla="*/ 472966 h 977463"/>
              <a:gd name="connsiteX9" fmla="*/ 31531 w 5691352"/>
              <a:gd name="connsiteY9" fmla="*/ 472966 h 977463"/>
              <a:gd name="connsiteX0" fmla="*/ 5691352 w 5691352"/>
              <a:gd name="connsiteY0" fmla="*/ 394138 h 968344"/>
              <a:gd name="connsiteX1" fmla="*/ 5685652 w 5691352"/>
              <a:gd name="connsiteY1" fmla="*/ 968344 h 968344"/>
              <a:gd name="connsiteX2" fmla="*/ 4967205 w 5691352"/>
              <a:gd name="connsiteY2" fmla="*/ 932245 h 968344"/>
              <a:gd name="connsiteX3" fmla="*/ 4732931 w 5691352"/>
              <a:gd name="connsiteY3" fmla="*/ 476651 h 968344"/>
              <a:gd name="connsiteX4" fmla="*/ 2191407 w 5691352"/>
              <a:gd name="connsiteY4" fmla="*/ 488731 h 968344"/>
              <a:gd name="connsiteX5" fmla="*/ 2191407 w 5691352"/>
              <a:gd name="connsiteY5" fmla="*/ 0 h 968344"/>
              <a:gd name="connsiteX6" fmla="*/ 1986455 w 5691352"/>
              <a:gd name="connsiteY6" fmla="*/ 0 h 968344"/>
              <a:gd name="connsiteX7" fmla="*/ 1986455 w 5691352"/>
              <a:gd name="connsiteY7" fmla="*/ 488731 h 968344"/>
              <a:gd name="connsiteX8" fmla="*/ 0 w 5691352"/>
              <a:gd name="connsiteY8" fmla="*/ 472966 h 968344"/>
              <a:gd name="connsiteX9" fmla="*/ 31531 w 5691352"/>
              <a:gd name="connsiteY9" fmla="*/ 472966 h 968344"/>
              <a:gd name="connsiteX0" fmla="*/ 5691352 w 5691352"/>
              <a:gd name="connsiteY0" fmla="*/ 394138 h 932245"/>
              <a:gd name="connsiteX1" fmla="*/ 5685652 w 5691352"/>
              <a:gd name="connsiteY1" fmla="*/ 923126 h 932245"/>
              <a:gd name="connsiteX2" fmla="*/ 4967205 w 5691352"/>
              <a:gd name="connsiteY2" fmla="*/ 932245 h 932245"/>
              <a:gd name="connsiteX3" fmla="*/ 4732931 w 5691352"/>
              <a:gd name="connsiteY3" fmla="*/ 476651 h 932245"/>
              <a:gd name="connsiteX4" fmla="*/ 2191407 w 5691352"/>
              <a:gd name="connsiteY4" fmla="*/ 488731 h 932245"/>
              <a:gd name="connsiteX5" fmla="*/ 2191407 w 5691352"/>
              <a:gd name="connsiteY5" fmla="*/ 0 h 932245"/>
              <a:gd name="connsiteX6" fmla="*/ 1986455 w 5691352"/>
              <a:gd name="connsiteY6" fmla="*/ 0 h 932245"/>
              <a:gd name="connsiteX7" fmla="*/ 1986455 w 5691352"/>
              <a:gd name="connsiteY7" fmla="*/ 488731 h 932245"/>
              <a:gd name="connsiteX8" fmla="*/ 0 w 5691352"/>
              <a:gd name="connsiteY8" fmla="*/ 472966 h 932245"/>
              <a:gd name="connsiteX9" fmla="*/ 31531 w 5691352"/>
              <a:gd name="connsiteY9" fmla="*/ 472966 h 932245"/>
              <a:gd name="connsiteX0" fmla="*/ 5691352 w 5691352"/>
              <a:gd name="connsiteY0" fmla="*/ 394138 h 932245"/>
              <a:gd name="connsiteX1" fmla="*/ 5686224 w 5691352"/>
              <a:gd name="connsiteY1" fmla="*/ 913513 h 932245"/>
              <a:gd name="connsiteX2" fmla="*/ 5685652 w 5691352"/>
              <a:gd name="connsiteY2" fmla="*/ 923126 h 932245"/>
              <a:gd name="connsiteX3" fmla="*/ 4967205 w 5691352"/>
              <a:gd name="connsiteY3" fmla="*/ 932245 h 932245"/>
              <a:gd name="connsiteX4" fmla="*/ 4732931 w 5691352"/>
              <a:gd name="connsiteY4" fmla="*/ 476651 h 932245"/>
              <a:gd name="connsiteX5" fmla="*/ 2191407 w 5691352"/>
              <a:gd name="connsiteY5" fmla="*/ 488731 h 932245"/>
              <a:gd name="connsiteX6" fmla="*/ 2191407 w 5691352"/>
              <a:gd name="connsiteY6" fmla="*/ 0 h 932245"/>
              <a:gd name="connsiteX7" fmla="*/ 1986455 w 5691352"/>
              <a:gd name="connsiteY7" fmla="*/ 0 h 932245"/>
              <a:gd name="connsiteX8" fmla="*/ 1986455 w 5691352"/>
              <a:gd name="connsiteY8" fmla="*/ 488731 h 932245"/>
              <a:gd name="connsiteX9" fmla="*/ 0 w 5691352"/>
              <a:gd name="connsiteY9" fmla="*/ 472966 h 932245"/>
              <a:gd name="connsiteX10" fmla="*/ 31531 w 5691352"/>
              <a:gd name="connsiteY10" fmla="*/ 472966 h 932245"/>
              <a:gd name="connsiteX0" fmla="*/ 5691352 w 5691352"/>
              <a:gd name="connsiteY0" fmla="*/ 394138 h 932245"/>
              <a:gd name="connsiteX1" fmla="*/ 5686224 w 5691352"/>
              <a:gd name="connsiteY1" fmla="*/ 913513 h 932245"/>
              <a:gd name="connsiteX2" fmla="*/ 5685652 w 5691352"/>
              <a:gd name="connsiteY2" fmla="*/ 928150 h 932245"/>
              <a:gd name="connsiteX3" fmla="*/ 4967205 w 5691352"/>
              <a:gd name="connsiteY3" fmla="*/ 932245 h 932245"/>
              <a:gd name="connsiteX4" fmla="*/ 4732931 w 5691352"/>
              <a:gd name="connsiteY4" fmla="*/ 476651 h 932245"/>
              <a:gd name="connsiteX5" fmla="*/ 2191407 w 5691352"/>
              <a:gd name="connsiteY5" fmla="*/ 488731 h 932245"/>
              <a:gd name="connsiteX6" fmla="*/ 2191407 w 5691352"/>
              <a:gd name="connsiteY6" fmla="*/ 0 h 932245"/>
              <a:gd name="connsiteX7" fmla="*/ 1986455 w 5691352"/>
              <a:gd name="connsiteY7" fmla="*/ 0 h 932245"/>
              <a:gd name="connsiteX8" fmla="*/ 1986455 w 5691352"/>
              <a:gd name="connsiteY8" fmla="*/ 488731 h 932245"/>
              <a:gd name="connsiteX9" fmla="*/ 0 w 5691352"/>
              <a:gd name="connsiteY9" fmla="*/ 472966 h 932245"/>
              <a:gd name="connsiteX10" fmla="*/ 31531 w 5691352"/>
              <a:gd name="connsiteY10" fmla="*/ 472966 h 932245"/>
              <a:gd name="connsiteX0" fmla="*/ 5691352 w 5691352"/>
              <a:gd name="connsiteY0" fmla="*/ 394138 h 932245"/>
              <a:gd name="connsiteX1" fmla="*/ 5686224 w 5691352"/>
              <a:gd name="connsiteY1" fmla="*/ 913513 h 932245"/>
              <a:gd name="connsiteX2" fmla="*/ 5685652 w 5691352"/>
              <a:gd name="connsiteY2" fmla="*/ 928150 h 932245"/>
              <a:gd name="connsiteX3" fmla="*/ 4967205 w 5691352"/>
              <a:gd name="connsiteY3" fmla="*/ 932245 h 932245"/>
              <a:gd name="connsiteX4" fmla="*/ 4691132 w 5691352"/>
              <a:gd name="connsiteY4" fmla="*/ 446506 h 932245"/>
              <a:gd name="connsiteX5" fmla="*/ 2191407 w 5691352"/>
              <a:gd name="connsiteY5" fmla="*/ 488731 h 932245"/>
              <a:gd name="connsiteX6" fmla="*/ 2191407 w 5691352"/>
              <a:gd name="connsiteY6" fmla="*/ 0 h 932245"/>
              <a:gd name="connsiteX7" fmla="*/ 1986455 w 5691352"/>
              <a:gd name="connsiteY7" fmla="*/ 0 h 932245"/>
              <a:gd name="connsiteX8" fmla="*/ 1986455 w 5691352"/>
              <a:gd name="connsiteY8" fmla="*/ 488731 h 932245"/>
              <a:gd name="connsiteX9" fmla="*/ 0 w 5691352"/>
              <a:gd name="connsiteY9" fmla="*/ 472966 h 932245"/>
              <a:gd name="connsiteX10" fmla="*/ 31531 w 5691352"/>
              <a:gd name="connsiteY10" fmla="*/ 472966 h 932245"/>
              <a:gd name="connsiteX0" fmla="*/ 5691352 w 5691352"/>
              <a:gd name="connsiteY0" fmla="*/ 394138 h 932245"/>
              <a:gd name="connsiteX1" fmla="*/ 5686224 w 5691352"/>
              <a:gd name="connsiteY1" fmla="*/ 913513 h 932245"/>
              <a:gd name="connsiteX2" fmla="*/ 5685652 w 5691352"/>
              <a:gd name="connsiteY2" fmla="*/ 928150 h 932245"/>
              <a:gd name="connsiteX3" fmla="*/ 4967205 w 5691352"/>
              <a:gd name="connsiteY3" fmla="*/ 932245 h 932245"/>
              <a:gd name="connsiteX4" fmla="*/ 4691132 w 5691352"/>
              <a:gd name="connsiteY4" fmla="*/ 446506 h 932245"/>
              <a:gd name="connsiteX5" fmla="*/ 2186183 w 5691352"/>
              <a:gd name="connsiteY5" fmla="*/ 448538 h 932245"/>
              <a:gd name="connsiteX6" fmla="*/ 2191407 w 5691352"/>
              <a:gd name="connsiteY6" fmla="*/ 0 h 932245"/>
              <a:gd name="connsiteX7" fmla="*/ 1986455 w 5691352"/>
              <a:gd name="connsiteY7" fmla="*/ 0 h 932245"/>
              <a:gd name="connsiteX8" fmla="*/ 1986455 w 5691352"/>
              <a:gd name="connsiteY8" fmla="*/ 488731 h 932245"/>
              <a:gd name="connsiteX9" fmla="*/ 0 w 5691352"/>
              <a:gd name="connsiteY9" fmla="*/ 472966 h 932245"/>
              <a:gd name="connsiteX10" fmla="*/ 31531 w 5691352"/>
              <a:gd name="connsiteY10" fmla="*/ 472966 h 932245"/>
              <a:gd name="connsiteX0" fmla="*/ 5691352 w 5691352"/>
              <a:gd name="connsiteY0" fmla="*/ 394138 h 932245"/>
              <a:gd name="connsiteX1" fmla="*/ 5686224 w 5691352"/>
              <a:gd name="connsiteY1" fmla="*/ 913513 h 932245"/>
              <a:gd name="connsiteX2" fmla="*/ 5685652 w 5691352"/>
              <a:gd name="connsiteY2" fmla="*/ 928150 h 932245"/>
              <a:gd name="connsiteX3" fmla="*/ 4967205 w 5691352"/>
              <a:gd name="connsiteY3" fmla="*/ 932245 h 932245"/>
              <a:gd name="connsiteX4" fmla="*/ 4691132 w 5691352"/>
              <a:gd name="connsiteY4" fmla="*/ 446506 h 932245"/>
              <a:gd name="connsiteX5" fmla="*/ 2186183 w 5691352"/>
              <a:gd name="connsiteY5" fmla="*/ 448538 h 932245"/>
              <a:gd name="connsiteX6" fmla="*/ 2191407 w 5691352"/>
              <a:gd name="connsiteY6" fmla="*/ 0 h 932245"/>
              <a:gd name="connsiteX7" fmla="*/ 1986455 w 5691352"/>
              <a:gd name="connsiteY7" fmla="*/ 0 h 932245"/>
              <a:gd name="connsiteX8" fmla="*/ 1986455 w 5691352"/>
              <a:gd name="connsiteY8" fmla="*/ 443513 h 932245"/>
              <a:gd name="connsiteX9" fmla="*/ 0 w 5691352"/>
              <a:gd name="connsiteY9" fmla="*/ 472966 h 932245"/>
              <a:gd name="connsiteX10" fmla="*/ 31531 w 5691352"/>
              <a:gd name="connsiteY10" fmla="*/ 472966 h 932245"/>
              <a:gd name="connsiteX0" fmla="*/ 5691352 w 5691352"/>
              <a:gd name="connsiteY0" fmla="*/ 394138 h 932245"/>
              <a:gd name="connsiteX1" fmla="*/ 5686224 w 5691352"/>
              <a:gd name="connsiteY1" fmla="*/ 913513 h 932245"/>
              <a:gd name="connsiteX2" fmla="*/ 5685652 w 5691352"/>
              <a:gd name="connsiteY2" fmla="*/ 928150 h 932245"/>
              <a:gd name="connsiteX3" fmla="*/ 4967205 w 5691352"/>
              <a:gd name="connsiteY3" fmla="*/ 932245 h 932245"/>
              <a:gd name="connsiteX4" fmla="*/ 4691132 w 5691352"/>
              <a:gd name="connsiteY4" fmla="*/ 446506 h 932245"/>
              <a:gd name="connsiteX5" fmla="*/ 2186183 w 5691352"/>
              <a:gd name="connsiteY5" fmla="*/ 448538 h 932245"/>
              <a:gd name="connsiteX6" fmla="*/ 2191407 w 5691352"/>
              <a:gd name="connsiteY6" fmla="*/ 0 h 932245"/>
              <a:gd name="connsiteX7" fmla="*/ 1986455 w 5691352"/>
              <a:gd name="connsiteY7" fmla="*/ 0 h 932245"/>
              <a:gd name="connsiteX8" fmla="*/ 1986455 w 5691352"/>
              <a:gd name="connsiteY8" fmla="*/ 443513 h 932245"/>
              <a:gd name="connsiteX9" fmla="*/ 0 w 5691352"/>
              <a:gd name="connsiteY9" fmla="*/ 472966 h 932245"/>
              <a:gd name="connsiteX10" fmla="*/ 15855 w 5691352"/>
              <a:gd name="connsiteY10" fmla="*/ 397604 h 932245"/>
              <a:gd name="connsiteX0" fmla="*/ 5701803 w 5701803"/>
              <a:gd name="connsiteY0" fmla="*/ 394138 h 932245"/>
              <a:gd name="connsiteX1" fmla="*/ 5696675 w 5701803"/>
              <a:gd name="connsiteY1" fmla="*/ 913513 h 932245"/>
              <a:gd name="connsiteX2" fmla="*/ 5696103 w 5701803"/>
              <a:gd name="connsiteY2" fmla="*/ 928150 h 932245"/>
              <a:gd name="connsiteX3" fmla="*/ 4977656 w 5701803"/>
              <a:gd name="connsiteY3" fmla="*/ 932245 h 932245"/>
              <a:gd name="connsiteX4" fmla="*/ 4701583 w 5701803"/>
              <a:gd name="connsiteY4" fmla="*/ 446506 h 932245"/>
              <a:gd name="connsiteX5" fmla="*/ 2196634 w 5701803"/>
              <a:gd name="connsiteY5" fmla="*/ 448538 h 932245"/>
              <a:gd name="connsiteX6" fmla="*/ 2201858 w 5701803"/>
              <a:gd name="connsiteY6" fmla="*/ 0 h 932245"/>
              <a:gd name="connsiteX7" fmla="*/ 1996906 w 5701803"/>
              <a:gd name="connsiteY7" fmla="*/ 0 h 932245"/>
              <a:gd name="connsiteX8" fmla="*/ 1996906 w 5701803"/>
              <a:gd name="connsiteY8" fmla="*/ 443513 h 932245"/>
              <a:gd name="connsiteX9" fmla="*/ 0 w 5701803"/>
              <a:gd name="connsiteY9" fmla="*/ 452870 h 932245"/>
              <a:gd name="connsiteX10" fmla="*/ 26306 w 5701803"/>
              <a:gd name="connsiteY10" fmla="*/ 397604 h 932245"/>
              <a:gd name="connsiteX0" fmla="*/ 5701803 w 5701803"/>
              <a:gd name="connsiteY0" fmla="*/ 394138 h 932245"/>
              <a:gd name="connsiteX1" fmla="*/ 5696675 w 5701803"/>
              <a:gd name="connsiteY1" fmla="*/ 913513 h 932245"/>
              <a:gd name="connsiteX2" fmla="*/ 5696103 w 5701803"/>
              <a:gd name="connsiteY2" fmla="*/ 928150 h 932245"/>
              <a:gd name="connsiteX3" fmla="*/ 4977656 w 5701803"/>
              <a:gd name="connsiteY3" fmla="*/ 932245 h 932245"/>
              <a:gd name="connsiteX4" fmla="*/ 4701583 w 5701803"/>
              <a:gd name="connsiteY4" fmla="*/ 446506 h 932245"/>
              <a:gd name="connsiteX5" fmla="*/ 2196634 w 5701803"/>
              <a:gd name="connsiteY5" fmla="*/ 448538 h 932245"/>
              <a:gd name="connsiteX6" fmla="*/ 2201858 w 5701803"/>
              <a:gd name="connsiteY6" fmla="*/ 0 h 932245"/>
              <a:gd name="connsiteX7" fmla="*/ 1996906 w 5701803"/>
              <a:gd name="connsiteY7" fmla="*/ 0 h 932245"/>
              <a:gd name="connsiteX8" fmla="*/ 1996906 w 5701803"/>
              <a:gd name="connsiteY8" fmla="*/ 443513 h 932245"/>
              <a:gd name="connsiteX9" fmla="*/ 0 w 5701803"/>
              <a:gd name="connsiteY9" fmla="*/ 452870 h 932245"/>
              <a:gd name="connsiteX10" fmla="*/ 181 w 5701803"/>
              <a:gd name="connsiteY10" fmla="*/ 452870 h 932245"/>
              <a:gd name="connsiteX0" fmla="*/ 5701803 w 5701803"/>
              <a:gd name="connsiteY0" fmla="*/ 394138 h 932245"/>
              <a:gd name="connsiteX1" fmla="*/ 5696675 w 5701803"/>
              <a:gd name="connsiteY1" fmla="*/ 913513 h 932245"/>
              <a:gd name="connsiteX2" fmla="*/ 5696103 w 5701803"/>
              <a:gd name="connsiteY2" fmla="*/ 928150 h 932245"/>
              <a:gd name="connsiteX3" fmla="*/ 4977656 w 5701803"/>
              <a:gd name="connsiteY3" fmla="*/ 932245 h 932245"/>
              <a:gd name="connsiteX4" fmla="*/ 4701583 w 5701803"/>
              <a:gd name="connsiteY4" fmla="*/ 446506 h 932245"/>
              <a:gd name="connsiteX5" fmla="*/ 2196634 w 5701803"/>
              <a:gd name="connsiteY5" fmla="*/ 448538 h 932245"/>
              <a:gd name="connsiteX6" fmla="*/ 2201858 w 5701803"/>
              <a:gd name="connsiteY6" fmla="*/ 0 h 932245"/>
              <a:gd name="connsiteX7" fmla="*/ 1996906 w 5701803"/>
              <a:gd name="connsiteY7" fmla="*/ 0 h 932245"/>
              <a:gd name="connsiteX8" fmla="*/ 1996906 w 5701803"/>
              <a:gd name="connsiteY8" fmla="*/ 443513 h 932245"/>
              <a:gd name="connsiteX9" fmla="*/ 0 w 5701803"/>
              <a:gd name="connsiteY9" fmla="*/ 452870 h 932245"/>
              <a:gd name="connsiteX10" fmla="*/ 181 w 5701803"/>
              <a:gd name="connsiteY10" fmla="*/ 392579 h 932245"/>
              <a:gd name="connsiteX0" fmla="*/ 5701803 w 5701803"/>
              <a:gd name="connsiteY0" fmla="*/ 394138 h 932245"/>
              <a:gd name="connsiteX1" fmla="*/ 5696675 w 5701803"/>
              <a:gd name="connsiteY1" fmla="*/ 913513 h 932245"/>
              <a:gd name="connsiteX2" fmla="*/ 5696103 w 5701803"/>
              <a:gd name="connsiteY2" fmla="*/ 928150 h 932245"/>
              <a:gd name="connsiteX3" fmla="*/ 4977656 w 5701803"/>
              <a:gd name="connsiteY3" fmla="*/ 932245 h 932245"/>
              <a:gd name="connsiteX4" fmla="*/ 4701583 w 5701803"/>
              <a:gd name="connsiteY4" fmla="*/ 446506 h 932245"/>
              <a:gd name="connsiteX5" fmla="*/ 2196634 w 5701803"/>
              <a:gd name="connsiteY5" fmla="*/ 448538 h 932245"/>
              <a:gd name="connsiteX6" fmla="*/ 2201858 w 5701803"/>
              <a:gd name="connsiteY6" fmla="*/ 0 h 932245"/>
              <a:gd name="connsiteX7" fmla="*/ 1996906 w 5701803"/>
              <a:gd name="connsiteY7" fmla="*/ 0 h 932245"/>
              <a:gd name="connsiteX8" fmla="*/ 1996906 w 5701803"/>
              <a:gd name="connsiteY8" fmla="*/ 443513 h 932245"/>
              <a:gd name="connsiteX9" fmla="*/ 0 w 5701803"/>
              <a:gd name="connsiteY9" fmla="*/ 452870 h 932245"/>
              <a:gd name="connsiteX10" fmla="*/ 181 w 5701803"/>
              <a:gd name="connsiteY10" fmla="*/ 387555 h 932245"/>
              <a:gd name="connsiteX0" fmla="*/ 5701803 w 5701803"/>
              <a:gd name="connsiteY0" fmla="*/ 394138 h 932245"/>
              <a:gd name="connsiteX1" fmla="*/ 5696675 w 5701803"/>
              <a:gd name="connsiteY1" fmla="*/ 913513 h 932245"/>
              <a:gd name="connsiteX2" fmla="*/ 5696103 w 5701803"/>
              <a:gd name="connsiteY2" fmla="*/ 928150 h 932245"/>
              <a:gd name="connsiteX3" fmla="*/ 4977656 w 5701803"/>
              <a:gd name="connsiteY3" fmla="*/ 932245 h 932245"/>
              <a:gd name="connsiteX4" fmla="*/ 4701583 w 5701803"/>
              <a:gd name="connsiteY4" fmla="*/ 446506 h 932245"/>
              <a:gd name="connsiteX5" fmla="*/ 2196634 w 5701803"/>
              <a:gd name="connsiteY5" fmla="*/ 448538 h 932245"/>
              <a:gd name="connsiteX6" fmla="*/ 2201858 w 5701803"/>
              <a:gd name="connsiteY6" fmla="*/ 0 h 932245"/>
              <a:gd name="connsiteX7" fmla="*/ 1996906 w 5701803"/>
              <a:gd name="connsiteY7" fmla="*/ 0 h 932245"/>
              <a:gd name="connsiteX8" fmla="*/ 1996906 w 5701803"/>
              <a:gd name="connsiteY8" fmla="*/ 443513 h 932245"/>
              <a:gd name="connsiteX9" fmla="*/ 0 w 5701803"/>
              <a:gd name="connsiteY9" fmla="*/ 432774 h 932245"/>
              <a:gd name="connsiteX10" fmla="*/ 181 w 5701803"/>
              <a:gd name="connsiteY10" fmla="*/ 387555 h 932245"/>
              <a:gd name="connsiteX0" fmla="*/ 5936747 w 5936747"/>
              <a:gd name="connsiteY0" fmla="*/ 394138 h 932245"/>
              <a:gd name="connsiteX1" fmla="*/ 5931619 w 5936747"/>
              <a:gd name="connsiteY1" fmla="*/ 913513 h 932245"/>
              <a:gd name="connsiteX2" fmla="*/ 5931047 w 5936747"/>
              <a:gd name="connsiteY2" fmla="*/ 928150 h 932245"/>
              <a:gd name="connsiteX3" fmla="*/ 5212600 w 5936747"/>
              <a:gd name="connsiteY3" fmla="*/ 932245 h 932245"/>
              <a:gd name="connsiteX4" fmla="*/ 4936527 w 5936747"/>
              <a:gd name="connsiteY4" fmla="*/ 446506 h 932245"/>
              <a:gd name="connsiteX5" fmla="*/ 2431578 w 5936747"/>
              <a:gd name="connsiteY5" fmla="*/ 448538 h 932245"/>
              <a:gd name="connsiteX6" fmla="*/ 2436802 w 5936747"/>
              <a:gd name="connsiteY6" fmla="*/ 0 h 932245"/>
              <a:gd name="connsiteX7" fmla="*/ 2231850 w 5936747"/>
              <a:gd name="connsiteY7" fmla="*/ 0 h 932245"/>
              <a:gd name="connsiteX8" fmla="*/ 2231850 w 5936747"/>
              <a:gd name="connsiteY8" fmla="*/ 443513 h 932245"/>
              <a:gd name="connsiteX9" fmla="*/ 234944 w 5936747"/>
              <a:gd name="connsiteY9" fmla="*/ 432774 h 932245"/>
              <a:gd name="connsiteX10" fmla="*/ 0 w 5936747"/>
              <a:gd name="connsiteY10" fmla="*/ 347362 h 932245"/>
              <a:gd name="connsiteX0" fmla="*/ 5701803 w 5701803"/>
              <a:gd name="connsiteY0" fmla="*/ 394138 h 932245"/>
              <a:gd name="connsiteX1" fmla="*/ 5696675 w 5701803"/>
              <a:gd name="connsiteY1" fmla="*/ 913513 h 932245"/>
              <a:gd name="connsiteX2" fmla="*/ 5696103 w 5701803"/>
              <a:gd name="connsiteY2" fmla="*/ 928150 h 932245"/>
              <a:gd name="connsiteX3" fmla="*/ 4977656 w 5701803"/>
              <a:gd name="connsiteY3" fmla="*/ 932245 h 932245"/>
              <a:gd name="connsiteX4" fmla="*/ 4701583 w 5701803"/>
              <a:gd name="connsiteY4" fmla="*/ 446506 h 932245"/>
              <a:gd name="connsiteX5" fmla="*/ 2196634 w 5701803"/>
              <a:gd name="connsiteY5" fmla="*/ 448538 h 932245"/>
              <a:gd name="connsiteX6" fmla="*/ 2201858 w 5701803"/>
              <a:gd name="connsiteY6" fmla="*/ 0 h 932245"/>
              <a:gd name="connsiteX7" fmla="*/ 1996906 w 5701803"/>
              <a:gd name="connsiteY7" fmla="*/ 0 h 932245"/>
              <a:gd name="connsiteX8" fmla="*/ 1996906 w 5701803"/>
              <a:gd name="connsiteY8" fmla="*/ 443513 h 932245"/>
              <a:gd name="connsiteX9" fmla="*/ 0 w 5701803"/>
              <a:gd name="connsiteY9" fmla="*/ 432774 h 932245"/>
              <a:gd name="connsiteX0" fmla="*/ 5701803 w 5701803"/>
              <a:gd name="connsiteY0" fmla="*/ 394138 h 932245"/>
              <a:gd name="connsiteX1" fmla="*/ 5696675 w 5701803"/>
              <a:gd name="connsiteY1" fmla="*/ 913513 h 932245"/>
              <a:gd name="connsiteX2" fmla="*/ 5696103 w 5701803"/>
              <a:gd name="connsiteY2" fmla="*/ 928150 h 932245"/>
              <a:gd name="connsiteX3" fmla="*/ 4977656 w 5701803"/>
              <a:gd name="connsiteY3" fmla="*/ 932245 h 932245"/>
              <a:gd name="connsiteX4" fmla="*/ 4701583 w 5701803"/>
              <a:gd name="connsiteY4" fmla="*/ 446506 h 932245"/>
              <a:gd name="connsiteX5" fmla="*/ 2196634 w 5701803"/>
              <a:gd name="connsiteY5" fmla="*/ 448538 h 932245"/>
              <a:gd name="connsiteX6" fmla="*/ 2201858 w 5701803"/>
              <a:gd name="connsiteY6" fmla="*/ 0 h 932245"/>
              <a:gd name="connsiteX7" fmla="*/ 1996906 w 5701803"/>
              <a:gd name="connsiteY7" fmla="*/ 0 h 932245"/>
              <a:gd name="connsiteX8" fmla="*/ 1996906 w 5701803"/>
              <a:gd name="connsiteY8" fmla="*/ 443513 h 932245"/>
              <a:gd name="connsiteX9" fmla="*/ 0 w 5701803"/>
              <a:gd name="connsiteY9" fmla="*/ 447846 h 932245"/>
              <a:gd name="connsiteX0" fmla="*/ 5701803 w 5701803"/>
              <a:gd name="connsiteY0" fmla="*/ 394138 h 932245"/>
              <a:gd name="connsiteX1" fmla="*/ 5696675 w 5701803"/>
              <a:gd name="connsiteY1" fmla="*/ 913513 h 932245"/>
              <a:gd name="connsiteX2" fmla="*/ 5696103 w 5701803"/>
              <a:gd name="connsiteY2" fmla="*/ 928150 h 932245"/>
              <a:gd name="connsiteX3" fmla="*/ 4977656 w 5701803"/>
              <a:gd name="connsiteY3" fmla="*/ 932245 h 932245"/>
              <a:gd name="connsiteX4" fmla="*/ 4701583 w 5701803"/>
              <a:gd name="connsiteY4" fmla="*/ 446506 h 932245"/>
              <a:gd name="connsiteX5" fmla="*/ 2196634 w 5701803"/>
              <a:gd name="connsiteY5" fmla="*/ 448538 h 932245"/>
              <a:gd name="connsiteX6" fmla="*/ 2201858 w 5701803"/>
              <a:gd name="connsiteY6" fmla="*/ 0 h 932245"/>
              <a:gd name="connsiteX7" fmla="*/ 1996906 w 5701803"/>
              <a:gd name="connsiteY7" fmla="*/ 0 h 932245"/>
              <a:gd name="connsiteX8" fmla="*/ 1996906 w 5701803"/>
              <a:gd name="connsiteY8" fmla="*/ 443513 h 932245"/>
              <a:gd name="connsiteX9" fmla="*/ 0 w 5701803"/>
              <a:gd name="connsiteY9" fmla="*/ 432774 h 932245"/>
              <a:gd name="connsiteX0" fmla="*/ 5701803 w 5701803"/>
              <a:gd name="connsiteY0" fmla="*/ 394138 h 932245"/>
              <a:gd name="connsiteX1" fmla="*/ 5696675 w 5701803"/>
              <a:gd name="connsiteY1" fmla="*/ 913513 h 932245"/>
              <a:gd name="connsiteX2" fmla="*/ 5696103 w 5701803"/>
              <a:gd name="connsiteY2" fmla="*/ 928150 h 932245"/>
              <a:gd name="connsiteX3" fmla="*/ 4772252 w 5701803"/>
              <a:gd name="connsiteY3" fmla="*/ 932245 h 932245"/>
              <a:gd name="connsiteX4" fmla="*/ 4701583 w 5701803"/>
              <a:gd name="connsiteY4" fmla="*/ 446506 h 932245"/>
              <a:gd name="connsiteX5" fmla="*/ 2196634 w 5701803"/>
              <a:gd name="connsiteY5" fmla="*/ 448538 h 932245"/>
              <a:gd name="connsiteX6" fmla="*/ 2201858 w 5701803"/>
              <a:gd name="connsiteY6" fmla="*/ 0 h 932245"/>
              <a:gd name="connsiteX7" fmla="*/ 1996906 w 5701803"/>
              <a:gd name="connsiteY7" fmla="*/ 0 h 932245"/>
              <a:gd name="connsiteX8" fmla="*/ 1996906 w 5701803"/>
              <a:gd name="connsiteY8" fmla="*/ 443513 h 932245"/>
              <a:gd name="connsiteX9" fmla="*/ 0 w 5701803"/>
              <a:gd name="connsiteY9" fmla="*/ 432774 h 932245"/>
              <a:gd name="connsiteX0" fmla="*/ 5701803 w 5701803"/>
              <a:gd name="connsiteY0" fmla="*/ 420184 h 954196"/>
              <a:gd name="connsiteX1" fmla="*/ 5696675 w 5701803"/>
              <a:gd name="connsiteY1" fmla="*/ 939559 h 954196"/>
              <a:gd name="connsiteX2" fmla="*/ 5696103 w 5701803"/>
              <a:gd name="connsiteY2" fmla="*/ 954196 h 954196"/>
              <a:gd name="connsiteX3" fmla="*/ 5053734 w 5701803"/>
              <a:gd name="connsiteY3" fmla="*/ 0 h 954196"/>
              <a:gd name="connsiteX4" fmla="*/ 4701583 w 5701803"/>
              <a:gd name="connsiteY4" fmla="*/ 472552 h 954196"/>
              <a:gd name="connsiteX5" fmla="*/ 2196634 w 5701803"/>
              <a:gd name="connsiteY5" fmla="*/ 474584 h 954196"/>
              <a:gd name="connsiteX6" fmla="*/ 2201858 w 5701803"/>
              <a:gd name="connsiteY6" fmla="*/ 26046 h 954196"/>
              <a:gd name="connsiteX7" fmla="*/ 1996906 w 5701803"/>
              <a:gd name="connsiteY7" fmla="*/ 26046 h 954196"/>
              <a:gd name="connsiteX8" fmla="*/ 1996906 w 5701803"/>
              <a:gd name="connsiteY8" fmla="*/ 469559 h 954196"/>
              <a:gd name="connsiteX9" fmla="*/ 0 w 5701803"/>
              <a:gd name="connsiteY9" fmla="*/ 458820 h 954196"/>
              <a:gd name="connsiteX0" fmla="*/ 5701803 w 5701803"/>
              <a:gd name="connsiteY0" fmla="*/ 420184 h 954196"/>
              <a:gd name="connsiteX1" fmla="*/ 5696675 w 5701803"/>
              <a:gd name="connsiteY1" fmla="*/ 939559 h 954196"/>
              <a:gd name="connsiteX2" fmla="*/ 5696103 w 5701803"/>
              <a:gd name="connsiteY2" fmla="*/ 954196 h 954196"/>
              <a:gd name="connsiteX3" fmla="*/ 5053734 w 5701803"/>
              <a:gd name="connsiteY3" fmla="*/ 0 h 954196"/>
              <a:gd name="connsiteX4" fmla="*/ 4701583 w 5701803"/>
              <a:gd name="connsiteY4" fmla="*/ 472552 h 954196"/>
              <a:gd name="connsiteX5" fmla="*/ 2196634 w 5701803"/>
              <a:gd name="connsiteY5" fmla="*/ 474584 h 954196"/>
              <a:gd name="connsiteX6" fmla="*/ 2201858 w 5701803"/>
              <a:gd name="connsiteY6" fmla="*/ 26046 h 954196"/>
              <a:gd name="connsiteX7" fmla="*/ 1996906 w 5701803"/>
              <a:gd name="connsiteY7" fmla="*/ 26046 h 954196"/>
              <a:gd name="connsiteX8" fmla="*/ 1996906 w 5701803"/>
              <a:gd name="connsiteY8" fmla="*/ 469559 h 954196"/>
              <a:gd name="connsiteX9" fmla="*/ 0 w 5701803"/>
              <a:gd name="connsiteY9" fmla="*/ 458820 h 954196"/>
              <a:gd name="connsiteX0" fmla="*/ 5701803 w 5701803"/>
              <a:gd name="connsiteY0" fmla="*/ 394138 h 928150"/>
              <a:gd name="connsiteX1" fmla="*/ 5696675 w 5701803"/>
              <a:gd name="connsiteY1" fmla="*/ 913513 h 928150"/>
              <a:gd name="connsiteX2" fmla="*/ 5696103 w 5701803"/>
              <a:gd name="connsiteY2" fmla="*/ 928150 h 928150"/>
              <a:gd name="connsiteX3" fmla="*/ 5068949 w 5701803"/>
              <a:gd name="connsiteY3" fmla="*/ 924930 h 928150"/>
              <a:gd name="connsiteX4" fmla="*/ 4701583 w 5701803"/>
              <a:gd name="connsiteY4" fmla="*/ 446506 h 928150"/>
              <a:gd name="connsiteX5" fmla="*/ 2196634 w 5701803"/>
              <a:gd name="connsiteY5" fmla="*/ 448538 h 928150"/>
              <a:gd name="connsiteX6" fmla="*/ 2201858 w 5701803"/>
              <a:gd name="connsiteY6" fmla="*/ 0 h 928150"/>
              <a:gd name="connsiteX7" fmla="*/ 1996906 w 5701803"/>
              <a:gd name="connsiteY7" fmla="*/ 0 h 928150"/>
              <a:gd name="connsiteX8" fmla="*/ 1996906 w 5701803"/>
              <a:gd name="connsiteY8" fmla="*/ 443513 h 928150"/>
              <a:gd name="connsiteX9" fmla="*/ 0 w 5701803"/>
              <a:gd name="connsiteY9" fmla="*/ 432774 h 928150"/>
              <a:gd name="connsiteX0" fmla="*/ 5701803 w 5701803"/>
              <a:gd name="connsiteY0" fmla="*/ 394138 h 928150"/>
              <a:gd name="connsiteX1" fmla="*/ 5696675 w 5701803"/>
              <a:gd name="connsiteY1" fmla="*/ 913513 h 928150"/>
              <a:gd name="connsiteX2" fmla="*/ 5696103 w 5701803"/>
              <a:gd name="connsiteY2" fmla="*/ 928150 h 928150"/>
              <a:gd name="connsiteX3" fmla="*/ 5068949 w 5701803"/>
              <a:gd name="connsiteY3" fmla="*/ 924930 h 928150"/>
              <a:gd name="connsiteX4" fmla="*/ 5081963 w 5701803"/>
              <a:gd name="connsiteY4" fmla="*/ 279 h 928150"/>
              <a:gd name="connsiteX5" fmla="*/ 2196634 w 5701803"/>
              <a:gd name="connsiteY5" fmla="*/ 448538 h 928150"/>
              <a:gd name="connsiteX6" fmla="*/ 2201858 w 5701803"/>
              <a:gd name="connsiteY6" fmla="*/ 0 h 928150"/>
              <a:gd name="connsiteX7" fmla="*/ 1996906 w 5701803"/>
              <a:gd name="connsiteY7" fmla="*/ 0 h 928150"/>
              <a:gd name="connsiteX8" fmla="*/ 1996906 w 5701803"/>
              <a:gd name="connsiteY8" fmla="*/ 443513 h 928150"/>
              <a:gd name="connsiteX9" fmla="*/ 0 w 5701803"/>
              <a:gd name="connsiteY9" fmla="*/ 432774 h 928150"/>
              <a:gd name="connsiteX0" fmla="*/ 5701803 w 5701803"/>
              <a:gd name="connsiteY0" fmla="*/ 394839 h 928851"/>
              <a:gd name="connsiteX1" fmla="*/ 5696675 w 5701803"/>
              <a:gd name="connsiteY1" fmla="*/ 914214 h 928851"/>
              <a:gd name="connsiteX2" fmla="*/ 5696103 w 5701803"/>
              <a:gd name="connsiteY2" fmla="*/ 928851 h 928851"/>
              <a:gd name="connsiteX3" fmla="*/ 5068949 w 5701803"/>
              <a:gd name="connsiteY3" fmla="*/ 925631 h 928851"/>
              <a:gd name="connsiteX4" fmla="*/ 5081963 w 5701803"/>
              <a:gd name="connsiteY4" fmla="*/ 980 h 928851"/>
              <a:gd name="connsiteX5" fmla="*/ 5071350 w 5701803"/>
              <a:gd name="connsiteY5" fmla="*/ 0 h 928851"/>
              <a:gd name="connsiteX6" fmla="*/ 2196634 w 5701803"/>
              <a:gd name="connsiteY6" fmla="*/ 449239 h 928851"/>
              <a:gd name="connsiteX7" fmla="*/ 2201858 w 5701803"/>
              <a:gd name="connsiteY7" fmla="*/ 701 h 928851"/>
              <a:gd name="connsiteX8" fmla="*/ 1996906 w 5701803"/>
              <a:gd name="connsiteY8" fmla="*/ 701 h 928851"/>
              <a:gd name="connsiteX9" fmla="*/ 1996906 w 5701803"/>
              <a:gd name="connsiteY9" fmla="*/ 444214 h 928851"/>
              <a:gd name="connsiteX10" fmla="*/ 0 w 5701803"/>
              <a:gd name="connsiteY10" fmla="*/ 433475 h 928851"/>
              <a:gd name="connsiteX0" fmla="*/ 5701803 w 5701803"/>
              <a:gd name="connsiteY0" fmla="*/ 402154 h 936166"/>
              <a:gd name="connsiteX1" fmla="*/ 5696675 w 5701803"/>
              <a:gd name="connsiteY1" fmla="*/ 921529 h 936166"/>
              <a:gd name="connsiteX2" fmla="*/ 5696103 w 5701803"/>
              <a:gd name="connsiteY2" fmla="*/ 936166 h 936166"/>
              <a:gd name="connsiteX3" fmla="*/ 5068949 w 5701803"/>
              <a:gd name="connsiteY3" fmla="*/ 932946 h 936166"/>
              <a:gd name="connsiteX4" fmla="*/ 5081963 w 5701803"/>
              <a:gd name="connsiteY4" fmla="*/ 8295 h 936166"/>
              <a:gd name="connsiteX5" fmla="*/ 4850729 w 5701803"/>
              <a:gd name="connsiteY5" fmla="*/ 0 h 936166"/>
              <a:gd name="connsiteX6" fmla="*/ 2196634 w 5701803"/>
              <a:gd name="connsiteY6" fmla="*/ 456554 h 936166"/>
              <a:gd name="connsiteX7" fmla="*/ 2201858 w 5701803"/>
              <a:gd name="connsiteY7" fmla="*/ 8016 h 936166"/>
              <a:gd name="connsiteX8" fmla="*/ 1996906 w 5701803"/>
              <a:gd name="connsiteY8" fmla="*/ 8016 h 936166"/>
              <a:gd name="connsiteX9" fmla="*/ 1996906 w 5701803"/>
              <a:gd name="connsiteY9" fmla="*/ 451529 h 936166"/>
              <a:gd name="connsiteX10" fmla="*/ 0 w 5701803"/>
              <a:gd name="connsiteY10" fmla="*/ 440790 h 936166"/>
              <a:gd name="connsiteX0" fmla="*/ 5701803 w 5701803"/>
              <a:gd name="connsiteY0" fmla="*/ 437750 h 971762"/>
              <a:gd name="connsiteX1" fmla="*/ 5696675 w 5701803"/>
              <a:gd name="connsiteY1" fmla="*/ 957125 h 971762"/>
              <a:gd name="connsiteX2" fmla="*/ 5696103 w 5701803"/>
              <a:gd name="connsiteY2" fmla="*/ 971762 h 971762"/>
              <a:gd name="connsiteX3" fmla="*/ 5068949 w 5701803"/>
              <a:gd name="connsiteY3" fmla="*/ 968542 h 971762"/>
              <a:gd name="connsiteX4" fmla="*/ 5081964 w 5701803"/>
              <a:gd name="connsiteY4" fmla="*/ 0 h 971762"/>
              <a:gd name="connsiteX5" fmla="*/ 4850729 w 5701803"/>
              <a:gd name="connsiteY5" fmla="*/ 35596 h 971762"/>
              <a:gd name="connsiteX6" fmla="*/ 2196634 w 5701803"/>
              <a:gd name="connsiteY6" fmla="*/ 492150 h 971762"/>
              <a:gd name="connsiteX7" fmla="*/ 2201858 w 5701803"/>
              <a:gd name="connsiteY7" fmla="*/ 43612 h 971762"/>
              <a:gd name="connsiteX8" fmla="*/ 1996906 w 5701803"/>
              <a:gd name="connsiteY8" fmla="*/ 43612 h 971762"/>
              <a:gd name="connsiteX9" fmla="*/ 1996906 w 5701803"/>
              <a:gd name="connsiteY9" fmla="*/ 487125 h 971762"/>
              <a:gd name="connsiteX10" fmla="*/ 0 w 5701803"/>
              <a:gd name="connsiteY10" fmla="*/ 476386 h 971762"/>
              <a:gd name="connsiteX0" fmla="*/ 5701803 w 5701803"/>
              <a:gd name="connsiteY0" fmla="*/ 408489 h 942501"/>
              <a:gd name="connsiteX1" fmla="*/ 5696675 w 5701803"/>
              <a:gd name="connsiteY1" fmla="*/ 927864 h 942501"/>
              <a:gd name="connsiteX2" fmla="*/ 5696103 w 5701803"/>
              <a:gd name="connsiteY2" fmla="*/ 942501 h 942501"/>
              <a:gd name="connsiteX3" fmla="*/ 5068949 w 5701803"/>
              <a:gd name="connsiteY3" fmla="*/ 939281 h 942501"/>
              <a:gd name="connsiteX4" fmla="*/ 5081964 w 5701803"/>
              <a:gd name="connsiteY4" fmla="*/ 0 h 942501"/>
              <a:gd name="connsiteX5" fmla="*/ 4850729 w 5701803"/>
              <a:gd name="connsiteY5" fmla="*/ 6335 h 942501"/>
              <a:gd name="connsiteX6" fmla="*/ 2196634 w 5701803"/>
              <a:gd name="connsiteY6" fmla="*/ 462889 h 942501"/>
              <a:gd name="connsiteX7" fmla="*/ 2201858 w 5701803"/>
              <a:gd name="connsiteY7" fmla="*/ 14351 h 942501"/>
              <a:gd name="connsiteX8" fmla="*/ 1996906 w 5701803"/>
              <a:gd name="connsiteY8" fmla="*/ 14351 h 942501"/>
              <a:gd name="connsiteX9" fmla="*/ 1996906 w 5701803"/>
              <a:gd name="connsiteY9" fmla="*/ 457864 h 942501"/>
              <a:gd name="connsiteX10" fmla="*/ 0 w 5701803"/>
              <a:gd name="connsiteY10" fmla="*/ 447125 h 942501"/>
              <a:gd name="connsiteX0" fmla="*/ 5701803 w 5701803"/>
              <a:gd name="connsiteY0" fmla="*/ 408489 h 942501"/>
              <a:gd name="connsiteX1" fmla="*/ 5696675 w 5701803"/>
              <a:gd name="connsiteY1" fmla="*/ 927864 h 942501"/>
              <a:gd name="connsiteX2" fmla="*/ 5696103 w 5701803"/>
              <a:gd name="connsiteY2" fmla="*/ 942501 h 942501"/>
              <a:gd name="connsiteX3" fmla="*/ 5068949 w 5701803"/>
              <a:gd name="connsiteY3" fmla="*/ 939281 h 942501"/>
              <a:gd name="connsiteX4" fmla="*/ 5081964 w 5701803"/>
              <a:gd name="connsiteY4" fmla="*/ 0 h 942501"/>
              <a:gd name="connsiteX5" fmla="*/ 4850729 w 5701803"/>
              <a:gd name="connsiteY5" fmla="*/ 6335 h 942501"/>
              <a:gd name="connsiteX6" fmla="*/ 4767046 w 5701803"/>
              <a:gd name="connsiteY6" fmla="*/ 28282 h 942501"/>
              <a:gd name="connsiteX7" fmla="*/ 2196634 w 5701803"/>
              <a:gd name="connsiteY7" fmla="*/ 462889 h 942501"/>
              <a:gd name="connsiteX8" fmla="*/ 2201858 w 5701803"/>
              <a:gd name="connsiteY8" fmla="*/ 14351 h 942501"/>
              <a:gd name="connsiteX9" fmla="*/ 1996906 w 5701803"/>
              <a:gd name="connsiteY9" fmla="*/ 14351 h 942501"/>
              <a:gd name="connsiteX10" fmla="*/ 1996906 w 5701803"/>
              <a:gd name="connsiteY10" fmla="*/ 457864 h 942501"/>
              <a:gd name="connsiteX11" fmla="*/ 0 w 5701803"/>
              <a:gd name="connsiteY11" fmla="*/ 447125 h 942501"/>
              <a:gd name="connsiteX0" fmla="*/ 5701803 w 5701803"/>
              <a:gd name="connsiteY0" fmla="*/ 408489 h 942501"/>
              <a:gd name="connsiteX1" fmla="*/ 5696675 w 5701803"/>
              <a:gd name="connsiteY1" fmla="*/ 927864 h 942501"/>
              <a:gd name="connsiteX2" fmla="*/ 5696103 w 5701803"/>
              <a:gd name="connsiteY2" fmla="*/ 942501 h 942501"/>
              <a:gd name="connsiteX3" fmla="*/ 5068949 w 5701803"/>
              <a:gd name="connsiteY3" fmla="*/ 939281 h 942501"/>
              <a:gd name="connsiteX4" fmla="*/ 5081964 w 5701803"/>
              <a:gd name="connsiteY4" fmla="*/ 0 h 942501"/>
              <a:gd name="connsiteX5" fmla="*/ 4850729 w 5701803"/>
              <a:gd name="connsiteY5" fmla="*/ 6335 h 942501"/>
              <a:gd name="connsiteX6" fmla="*/ 4668147 w 5701803"/>
              <a:gd name="connsiteY6" fmla="*/ 452564 h 942501"/>
              <a:gd name="connsiteX7" fmla="*/ 2196634 w 5701803"/>
              <a:gd name="connsiteY7" fmla="*/ 462889 h 942501"/>
              <a:gd name="connsiteX8" fmla="*/ 2201858 w 5701803"/>
              <a:gd name="connsiteY8" fmla="*/ 14351 h 942501"/>
              <a:gd name="connsiteX9" fmla="*/ 1996906 w 5701803"/>
              <a:gd name="connsiteY9" fmla="*/ 14351 h 942501"/>
              <a:gd name="connsiteX10" fmla="*/ 1996906 w 5701803"/>
              <a:gd name="connsiteY10" fmla="*/ 457864 h 942501"/>
              <a:gd name="connsiteX11" fmla="*/ 0 w 5701803"/>
              <a:gd name="connsiteY11" fmla="*/ 447125 h 94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1803" h="942501">
                <a:moveTo>
                  <a:pt x="5701803" y="408489"/>
                </a:moveTo>
                <a:cubicBezTo>
                  <a:pt x="5698352" y="576590"/>
                  <a:pt x="5700126" y="759763"/>
                  <a:pt x="5696675" y="927864"/>
                </a:cubicBezTo>
                <a:cubicBezTo>
                  <a:pt x="5696484" y="931068"/>
                  <a:pt x="5696294" y="939297"/>
                  <a:pt x="5696103" y="942501"/>
                </a:cubicBezTo>
                <a:lnTo>
                  <a:pt x="5068949" y="939281"/>
                </a:lnTo>
                <a:lnTo>
                  <a:pt x="5081964" y="0"/>
                </a:lnTo>
                <a:lnTo>
                  <a:pt x="4850729" y="6335"/>
                </a:lnTo>
                <a:lnTo>
                  <a:pt x="4668147" y="452564"/>
                </a:lnTo>
                <a:lnTo>
                  <a:pt x="2196634" y="462889"/>
                </a:lnTo>
                <a:cubicBezTo>
                  <a:pt x="2198375" y="313376"/>
                  <a:pt x="2200117" y="163864"/>
                  <a:pt x="2201858" y="14351"/>
                </a:cubicBezTo>
                <a:lnTo>
                  <a:pt x="1996906" y="14351"/>
                </a:lnTo>
                <a:lnTo>
                  <a:pt x="1996906" y="457864"/>
                </a:lnTo>
                <a:lnTo>
                  <a:pt x="0" y="447125"/>
                </a:lnTo>
              </a:path>
            </a:pathLst>
          </a:custGeom>
          <a:noFill/>
          <a:ln>
            <a:solidFill>
              <a:srgbClr val="FFFF00"/>
            </a:solidFill>
          </a:ln>
          <a:effectLst>
            <a:glow rad="139700">
              <a:schemeClr val="accent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267744" y="116632"/>
            <a:ext cx="3428424" cy="8786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SPES layout</a:t>
            </a:r>
            <a:endParaRPr lang="en-US" b="1" dirty="0"/>
          </a:p>
        </p:txBody>
      </p:sp>
      <mc:AlternateContent xmlns:mc="http://schemas.openxmlformats.org/markup-compatibility/2006" xmlns:a14="http://schemas.microsoft.com/office/drawing/2010/main">
        <mc:Choice Requires="a14">
          <p:sp>
            <p:nvSpPr>
              <p:cNvPr id="24" name="Rectangle 23"/>
              <p:cNvSpPr/>
              <p:nvPr/>
            </p:nvSpPr>
            <p:spPr>
              <a:xfrm>
                <a:off x="1197374" y="6194870"/>
                <a:ext cx="997389" cy="402482"/>
              </a:xfrm>
              <a:prstGeom prst="rect">
                <a:avLst/>
              </a:prstGeom>
              <a:solidFill>
                <a:schemeClr val="accent6">
                  <a:lumMod val="20000"/>
                  <a:lumOff val="80000"/>
                </a:schemeClr>
              </a:solidFill>
            </p:spPr>
            <p:txBody>
              <a:bodyPr wrap="none">
                <a:spAutoFit/>
              </a:bodyPr>
              <a:lstStyle/>
              <a:p>
                <a14:m>
                  <m:oMath xmlns:m="http://schemas.openxmlformats.org/officeDocument/2006/math">
                    <m:f>
                      <m:fPr>
                        <m:ctrlPr>
                          <a:rPr lang="it-IT" sz="1400" i="1">
                            <a:latin typeface="Cambria Math"/>
                          </a:rPr>
                        </m:ctrlPr>
                      </m:fPr>
                      <m:num>
                        <m:r>
                          <a:rPr lang="it-IT" sz="1400" i="1">
                            <a:latin typeface="Cambria Math"/>
                            <a:ea typeface="Cambria Math"/>
                          </a:rPr>
                          <m:t>∆</m:t>
                        </m:r>
                        <m:r>
                          <a:rPr lang="it-IT" sz="1400" i="1">
                            <a:latin typeface="Cambria Math"/>
                            <a:ea typeface="Cambria Math"/>
                          </a:rPr>
                          <m:t>𝑀</m:t>
                        </m:r>
                      </m:num>
                      <m:den>
                        <m:r>
                          <a:rPr lang="it-IT" sz="1400" i="1">
                            <a:latin typeface="Cambria Math"/>
                          </a:rPr>
                          <m:t>𝑀</m:t>
                        </m:r>
                      </m:den>
                    </m:f>
                  </m:oMath>
                </a14:m>
                <a:r>
                  <a:rPr lang="it-IT" sz="1400" dirty="0"/>
                  <a:t>=</a:t>
                </a:r>
                <a:r>
                  <a:rPr lang="it-IT" sz="1400" dirty="0" smtClean="0"/>
                  <a:t>1/1000</a:t>
                </a:r>
                <a:endParaRPr lang="it-IT" sz="1400" dirty="0"/>
              </a:p>
            </p:txBody>
          </p:sp>
        </mc:Choice>
        <mc:Fallback xmlns="">
          <p:sp>
            <p:nvSpPr>
              <p:cNvPr id="24" name="Rectangle 23"/>
              <p:cNvSpPr>
                <a:spLocks noRot="1" noChangeAspect="1" noMove="1" noResize="1" noEditPoints="1" noAdjustHandles="1" noChangeArrowheads="1" noChangeShapeType="1" noTextEdit="1"/>
              </p:cNvSpPr>
              <p:nvPr/>
            </p:nvSpPr>
            <p:spPr>
              <a:xfrm>
                <a:off x="1197374" y="6194870"/>
                <a:ext cx="997389" cy="402482"/>
              </a:xfrm>
              <a:prstGeom prst="rect">
                <a:avLst/>
              </a:prstGeom>
              <a:blipFill rotWithShape="1">
                <a:blip r:embed="rId4"/>
                <a:stretch>
                  <a:fillRect r="-1220" b="-4545"/>
                </a:stretch>
              </a:blipFill>
            </p:spPr>
            <p:txBody>
              <a:bodyPr/>
              <a:lstStyle/>
              <a:p>
                <a:r>
                  <a:rPr lang="en-US">
                    <a:noFill/>
                  </a:rPr>
                  <a:t> </a:t>
                </a:r>
              </a:p>
            </p:txBody>
          </p:sp>
        </mc:Fallback>
      </mc:AlternateContent>
      <p:sp>
        <p:nvSpPr>
          <p:cNvPr id="16" name="TextBox 5"/>
          <p:cNvSpPr txBox="1">
            <a:spLocks noChangeArrowheads="1"/>
          </p:cNvSpPr>
          <p:nvPr/>
        </p:nvSpPr>
        <p:spPr bwMode="auto">
          <a:xfrm>
            <a:off x="467544" y="5723964"/>
            <a:ext cx="7554247"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it-IT" b="1" dirty="0"/>
              <a:t>RFQ  ----- MRMS – CB --- </a:t>
            </a:r>
            <a:r>
              <a:rPr lang="en-US" altLang="it-IT" b="1" dirty="0" smtClean="0"/>
              <a:t> 1+ RIB line ----- HRMS -- BC ------</a:t>
            </a:r>
            <a:r>
              <a:rPr lang="en-US" altLang="it-IT" b="1" dirty="0"/>
              <a:t>ISOL-</a:t>
            </a:r>
            <a:r>
              <a:rPr lang="en-US" altLang="it-IT" b="1" dirty="0" smtClean="0"/>
              <a:t>----Cyclotron  </a:t>
            </a:r>
            <a:endParaRPr lang="en-US" altLang="it-IT" b="1" dirty="0"/>
          </a:p>
        </p:txBody>
      </p:sp>
      <mc:AlternateContent xmlns:mc="http://schemas.openxmlformats.org/markup-compatibility/2006" xmlns:a14="http://schemas.microsoft.com/office/drawing/2010/main">
        <mc:Choice Requires="a14">
          <p:sp>
            <p:nvSpPr>
              <p:cNvPr id="17" name="Rectangle 16"/>
              <p:cNvSpPr/>
              <p:nvPr/>
            </p:nvSpPr>
            <p:spPr>
              <a:xfrm>
                <a:off x="4211960" y="6237312"/>
                <a:ext cx="1088760" cy="402482"/>
              </a:xfrm>
              <a:prstGeom prst="rect">
                <a:avLst/>
              </a:prstGeom>
              <a:solidFill>
                <a:schemeClr val="accent6">
                  <a:lumMod val="20000"/>
                  <a:lumOff val="80000"/>
                </a:schemeClr>
              </a:solidFill>
            </p:spPr>
            <p:txBody>
              <a:bodyPr wrap="none">
                <a:spAutoFit/>
              </a:bodyPr>
              <a:lstStyle/>
              <a:p>
                <a14:m>
                  <m:oMath xmlns:m="http://schemas.openxmlformats.org/officeDocument/2006/math">
                    <m:f>
                      <m:fPr>
                        <m:ctrlPr>
                          <a:rPr lang="it-IT" sz="1400" i="1">
                            <a:latin typeface="Cambria Math"/>
                          </a:rPr>
                        </m:ctrlPr>
                      </m:fPr>
                      <m:num>
                        <m:r>
                          <a:rPr lang="it-IT" sz="1400" i="1">
                            <a:latin typeface="Cambria Math"/>
                            <a:ea typeface="Cambria Math"/>
                          </a:rPr>
                          <m:t>∆</m:t>
                        </m:r>
                        <m:r>
                          <a:rPr lang="it-IT" sz="1400" i="1">
                            <a:latin typeface="Cambria Math"/>
                            <a:ea typeface="Cambria Math"/>
                          </a:rPr>
                          <m:t>𝑀</m:t>
                        </m:r>
                      </m:num>
                      <m:den>
                        <m:r>
                          <a:rPr lang="it-IT" sz="1400" i="1">
                            <a:latin typeface="Cambria Math"/>
                          </a:rPr>
                          <m:t>𝑀</m:t>
                        </m:r>
                      </m:den>
                    </m:f>
                  </m:oMath>
                </a14:m>
                <a:r>
                  <a:rPr lang="it-IT" sz="1400" dirty="0"/>
                  <a:t>=</a:t>
                </a:r>
                <a:r>
                  <a:rPr lang="it-IT" sz="1400" dirty="0" smtClean="0"/>
                  <a:t>1/20000</a:t>
                </a:r>
                <a:endParaRPr lang="it-IT" sz="1400" dirty="0"/>
              </a:p>
            </p:txBody>
          </p:sp>
        </mc:Choice>
        <mc:Fallback xmlns="">
          <p:sp>
            <p:nvSpPr>
              <p:cNvPr id="17" name="Rectangle 16"/>
              <p:cNvSpPr>
                <a:spLocks noRot="1" noChangeAspect="1" noMove="1" noResize="1" noEditPoints="1" noAdjustHandles="1" noChangeArrowheads="1" noChangeShapeType="1" noTextEdit="1"/>
              </p:cNvSpPr>
              <p:nvPr/>
            </p:nvSpPr>
            <p:spPr>
              <a:xfrm>
                <a:off x="4211960" y="6237312"/>
                <a:ext cx="1088760" cy="402482"/>
              </a:xfrm>
              <a:prstGeom prst="rect">
                <a:avLst/>
              </a:prstGeom>
              <a:blipFill rotWithShape="1">
                <a:blip r:embed="rId5"/>
                <a:stretch>
                  <a:fillRect r="-559"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796136" y="6194870"/>
                <a:ext cx="906017" cy="402482"/>
              </a:xfrm>
              <a:prstGeom prst="rect">
                <a:avLst/>
              </a:prstGeom>
              <a:solidFill>
                <a:schemeClr val="accent6">
                  <a:lumMod val="20000"/>
                  <a:lumOff val="80000"/>
                </a:schemeClr>
              </a:solidFill>
            </p:spPr>
            <p:txBody>
              <a:bodyPr wrap="none">
                <a:spAutoFit/>
              </a:bodyPr>
              <a:lstStyle/>
              <a:p>
                <a14:m>
                  <m:oMath xmlns:m="http://schemas.openxmlformats.org/officeDocument/2006/math">
                    <m:f>
                      <m:fPr>
                        <m:ctrlPr>
                          <a:rPr lang="it-IT" sz="1400" i="1">
                            <a:latin typeface="Cambria Math"/>
                          </a:rPr>
                        </m:ctrlPr>
                      </m:fPr>
                      <m:num>
                        <m:r>
                          <a:rPr lang="it-IT" sz="1400" i="1">
                            <a:latin typeface="Cambria Math"/>
                            <a:ea typeface="Cambria Math"/>
                          </a:rPr>
                          <m:t>∆</m:t>
                        </m:r>
                        <m:r>
                          <a:rPr lang="it-IT" sz="1400" i="1">
                            <a:latin typeface="Cambria Math"/>
                            <a:ea typeface="Cambria Math"/>
                          </a:rPr>
                          <m:t>𝑀</m:t>
                        </m:r>
                      </m:num>
                      <m:den>
                        <m:r>
                          <a:rPr lang="it-IT" sz="1400" i="1">
                            <a:latin typeface="Cambria Math"/>
                          </a:rPr>
                          <m:t>𝑀</m:t>
                        </m:r>
                      </m:den>
                    </m:f>
                  </m:oMath>
                </a14:m>
                <a:r>
                  <a:rPr lang="it-IT" sz="1400" dirty="0"/>
                  <a:t>=</a:t>
                </a:r>
                <a:r>
                  <a:rPr lang="it-IT" sz="1400" dirty="0" smtClean="0"/>
                  <a:t>1/200</a:t>
                </a:r>
                <a:endParaRPr lang="it-IT" sz="1400" dirty="0"/>
              </a:p>
            </p:txBody>
          </p:sp>
        </mc:Choice>
        <mc:Fallback xmlns="">
          <p:sp>
            <p:nvSpPr>
              <p:cNvPr id="18" name="Rectangle 17"/>
              <p:cNvSpPr>
                <a:spLocks noRot="1" noChangeAspect="1" noMove="1" noResize="1" noEditPoints="1" noAdjustHandles="1" noChangeArrowheads="1" noChangeShapeType="1" noTextEdit="1"/>
              </p:cNvSpPr>
              <p:nvPr/>
            </p:nvSpPr>
            <p:spPr>
              <a:xfrm>
                <a:off x="5796136" y="6194870"/>
                <a:ext cx="906017" cy="402482"/>
              </a:xfrm>
              <a:prstGeom prst="rect">
                <a:avLst/>
              </a:prstGeom>
              <a:blipFill rotWithShape="1">
                <a:blip r:embed="rId6"/>
                <a:stretch>
                  <a:fillRect r="-1351" b="-4545"/>
                </a:stretch>
              </a:blipFill>
            </p:spPr>
            <p:txBody>
              <a:bodyPr/>
              <a:lstStyle/>
              <a:p>
                <a:r>
                  <a:rPr lang="en-US">
                    <a:noFill/>
                  </a:rPr>
                  <a:t> </a:t>
                </a:r>
              </a:p>
            </p:txBody>
          </p:sp>
        </mc:Fallback>
      </mc:AlternateContent>
      <p:sp>
        <p:nvSpPr>
          <p:cNvPr id="9" name="Freeform 8"/>
          <p:cNvSpPr/>
          <p:nvPr/>
        </p:nvSpPr>
        <p:spPr>
          <a:xfrm>
            <a:off x="7172575" y="2247142"/>
            <a:ext cx="1838037" cy="3103522"/>
          </a:xfrm>
          <a:custGeom>
            <a:avLst/>
            <a:gdLst>
              <a:gd name="connsiteX0" fmla="*/ 360218 w 1838037"/>
              <a:gd name="connsiteY0" fmla="*/ 92363 h 3195782"/>
              <a:gd name="connsiteX1" fmla="*/ 1838037 w 1838037"/>
              <a:gd name="connsiteY1" fmla="*/ 101600 h 3195782"/>
              <a:gd name="connsiteX2" fmla="*/ 1828800 w 1838037"/>
              <a:gd name="connsiteY2" fmla="*/ 3195782 h 3195782"/>
              <a:gd name="connsiteX3" fmla="*/ 0 w 1838037"/>
              <a:gd name="connsiteY3" fmla="*/ 3195782 h 3195782"/>
              <a:gd name="connsiteX4" fmla="*/ 0 w 1838037"/>
              <a:gd name="connsiteY4" fmla="*/ 2364509 h 3195782"/>
              <a:gd name="connsiteX5" fmla="*/ 378691 w 1838037"/>
              <a:gd name="connsiteY5" fmla="*/ 2216727 h 3195782"/>
              <a:gd name="connsiteX6" fmla="*/ 406400 w 1838037"/>
              <a:gd name="connsiteY6" fmla="*/ 64654 h 3195782"/>
              <a:gd name="connsiteX7" fmla="*/ 406400 w 1838037"/>
              <a:gd name="connsiteY7" fmla="*/ 0 h 3195782"/>
              <a:gd name="connsiteX8" fmla="*/ 424873 w 1838037"/>
              <a:gd name="connsiteY8" fmla="*/ 27709 h 3195782"/>
              <a:gd name="connsiteX0" fmla="*/ 360218 w 1838037"/>
              <a:gd name="connsiteY0" fmla="*/ 92363 h 3195782"/>
              <a:gd name="connsiteX1" fmla="*/ 1838037 w 1838037"/>
              <a:gd name="connsiteY1" fmla="*/ 101600 h 3195782"/>
              <a:gd name="connsiteX2" fmla="*/ 1828800 w 1838037"/>
              <a:gd name="connsiteY2" fmla="*/ 3195782 h 3195782"/>
              <a:gd name="connsiteX3" fmla="*/ 0 w 1838037"/>
              <a:gd name="connsiteY3" fmla="*/ 3195782 h 3195782"/>
              <a:gd name="connsiteX4" fmla="*/ 0 w 1838037"/>
              <a:gd name="connsiteY4" fmla="*/ 2364509 h 3195782"/>
              <a:gd name="connsiteX5" fmla="*/ 378691 w 1838037"/>
              <a:gd name="connsiteY5" fmla="*/ 2216727 h 3195782"/>
              <a:gd name="connsiteX6" fmla="*/ 406400 w 1838037"/>
              <a:gd name="connsiteY6" fmla="*/ 64654 h 3195782"/>
              <a:gd name="connsiteX7" fmla="*/ 406400 w 1838037"/>
              <a:gd name="connsiteY7" fmla="*/ 0 h 3195782"/>
              <a:gd name="connsiteX0" fmla="*/ 360218 w 1838037"/>
              <a:gd name="connsiteY0" fmla="*/ 92363 h 3195782"/>
              <a:gd name="connsiteX1" fmla="*/ 1838037 w 1838037"/>
              <a:gd name="connsiteY1" fmla="*/ 101600 h 3195782"/>
              <a:gd name="connsiteX2" fmla="*/ 1828800 w 1838037"/>
              <a:gd name="connsiteY2" fmla="*/ 3195782 h 3195782"/>
              <a:gd name="connsiteX3" fmla="*/ 0 w 1838037"/>
              <a:gd name="connsiteY3" fmla="*/ 3195782 h 3195782"/>
              <a:gd name="connsiteX4" fmla="*/ 0 w 1838037"/>
              <a:gd name="connsiteY4" fmla="*/ 2364509 h 3195782"/>
              <a:gd name="connsiteX5" fmla="*/ 378691 w 1838037"/>
              <a:gd name="connsiteY5" fmla="*/ 2216727 h 3195782"/>
              <a:gd name="connsiteX6" fmla="*/ 381798 w 1838037"/>
              <a:gd name="connsiteY6" fmla="*/ 181517 h 3195782"/>
              <a:gd name="connsiteX7" fmla="*/ 406400 w 1838037"/>
              <a:gd name="connsiteY7" fmla="*/ 0 h 3195782"/>
              <a:gd name="connsiteX0" fmla="*/ 360218 w 1838037"/>
              <a:gd name="connsiteY0" fmla="*/ 92363 h 3195782"/>
              <a:gd name="connsiteX1" fmla="*/ 1838037 w 1838037"/>
              <a:gd name="connsiteY1" fmla="*/ 101600 h 3195782"/>
              <a:gd name="connsiteX2" fmla="*/ 1828800 w 1838037"/>
              <a:gd name="connsiteY2" fmla="*/ 3195782 h 3195782"/>
              <a:gd name="connsiteX3" fmla="*/ 0 w 1838037"/>
              <a:gd name="connsiteY3" fmla="*/ 3195782 h 3195782"/>
              <a:gd name="connsiteX4" fmla="*/ 0 w 1838037"/>
              <a:gd name="connsiteY4" fmla="*/ 2364509 h 3195782"/>
              <a:gd name="connsiteX5" fmla="*/ 378691 w 1838037"/>
              <a:gd name="connsiteY5" fmla="*/ 2216727 h 3195782"/>
              <a:gd name="connsiteX6" fmla="*/ 406400 w 1838037"/>
              <a:gd name="connsiteY6" fmla="*/ 0 h 3195782"/>
              <a:gd name="connsiteX0" fmla="*/ 360218 w 1838037"/>
              <a:gd name="connsiteY0" fmla="*/ 92363 h 3195782"/>
              <a:gd name="connsiteX1" fmla="*/ 405054 w 1838037"/>
              <a:gd name="connsiteY1" fmla="*/ 98315 h 3195782"/>
              <a:gd name="connsiteX2" fmla="*/ 1838037 w 1838037"/>
              <a:gd name="connsiteY2" fmla="*/ 101600 h 3195782"/>
              <a:gd name="connsiteX3" fmla="*/ 1828800 w 1838037"/>
              <a:gd name="connsiteY3" fmla="*/ 3195782 h 3195782"/>
              <a:gd name="connsiteX4" fmla="*/ 0 w 1838037"/>
              <a:gd name="connsiteY4" fmla="*/ 3195782 h 3195782"/>
              <a:gd name="connsiteX5" fmla="*/ 0 w 1838037"/>
              <a:gd name="connsiteY5" fmla="*/ 2364509 h 3195782"/>
              <a:gd name="connsiteX6" fmla="*/ 378691 w 1838037"/>
              <a:gd name="connsiteY6" fmla="*/ 2216727 h 3195782"/>
              <a:gd name="connsiteX7" fmla="*/ 406400 w 1838037"/>
              <a:gd name="connsiteY7" fmla="*/ 0 h 3195782"/>
              <a:gd name="connsiteX0" fmla="*/ 409423 w 1838037"/>
              <a:gd name="connsiteY0" fmla="*/ 96464 h 3195782"/>
              <a:gd name="connsiteX1" fmla="*/ 405054 w 1838037"/>
              <a:gd name="connsiteY1" fmla="*/ 98315 h 3195782"/>
              <a:gd name="connsiteX2" fmla="*/ 1838037 w 1838037"/>
              <a:gd name="connsiteY2" fmla="*/ 101600 h 3195782"/>
              <a:gd name="connsiteX3" fmla="*/ 1828800 w 1838037"/>
              <a:gd name="connsiteY3" fmla="*/ 3195782 h 3195782"/>
              <a:gd name="connsiteX4" fmla="*/ 0 w 1838037"/>
              <a:gd name="connsiteY4" fmla="*/ 3195782 h 3195782"/>
              <a:gd name="connsiteX5" fmla="*/ 0 w 1838037"/>
              <a:gd name="connsiteY5" fmla="*/ 2364509 h 3195782"/>
              <a:gd name="connsiteX6" fmla="*/ 378691 w 1838037"/>
              <a:gd name="connsiteY6" fmla="*/ 2216727 h 3195782"/>
              <a:gd name="connsiteX7" fmla="*/ 406400 w 1838037"/>
              <a:gd name="connsiteY7" fmla="*/ 0 h 3195782"/>
              <a:gd name="connsiteX0" fmla="*/ 409423 w 1838037"/>
              <a:gd name="connsiteY0" fmla="*/ 4204 h 3103522"/>
              <a:gd name="connsiteX1" fmla="*/ 405054 w 1838037"/>
              <a:gd name="connsiteY1" fmla="*/ 6055 h 3103522"/>
              <a:gd name="connsiteX2" fmla="*/ 1838037 w 1838037"/>
              <a:gd name="connsiteY2" fmla="*/ 9340 h 3103522"/>
              <a:gd name="connsiteX3" fmla="*/ 1828800 w 1838037"/>
              <a:gd name="connsiteY3" fmla="*/ 3103522 h 3103522"/>
              <a:gd name="connsiteX4" fmla="*/ 0 w 1838037"/>
              <a:gd name="connsiteY4" fmla="*/ 3103522 h 3103522"/>
              <a:gd name="connsiteX5" fmla="*/ 0 w 1838037"/>
              <a:gd name="connsiteY5" fmla="*/ 2272249 h 3103522"/>
              <a:gd name="connsiteX6" fmla="*/ 378691 w 1838037"/>
              <a:gd name="connsiteY6" fmla="*/ 2124467 h 3103522"/>
              <a:gd name="connsiteX7" fmla="*/ 408450 w 1838037"/>
              <a:gd name="connsiteY7" fmla="*/ 0 h 3103522"/>
              <a:gd name="connsiteX0" fmla="*/ 409423 w 1838037"/>
              <a:gd name="connsiteY0" fmla="*/ 4204 h 3103522"/>
              <a:gd name="connsiteX1" fmla="*/ 405054 w 1838037"/>
              <a:gd name="connsiteY1" fmla="*/ 6055 h 3103522"/>
              <a:gd name="connsiteX2" fmla="*/ 1838037 w 1838037"/>
              <a:gd name="connsiteY2" fmla="*/ 9340 h 3103522"/>
              <a:gd name="connsiteX3" fmla="*/ 1828800 w 1838037"/>
              <a:gd name="connsiteY3" fmla="*/ 3103522 h 3103522"/>
              <a:gd name="connsiteX4" fmla="*/ 0 w 1838037"/>
              <a:gd name="connsiteY4" fmla="*/ 3103522 h 3103522"/>
              <a:gd name="connsiteX5" fmla="*/ 0 w 1838037"/>
              <a:gd name="connsiteY5" fmla="*/ 2272249 h 3103522"/>
              <a:gd name="connsiteX6" fmla="*/ 399193 w 1838037"/>
              <a:gd name="connsiteY6" fmla="*/ 2114216 h 3103522"/>
              <a:gd name="connsiteX7" fmla="*/ 408450 w 1838037"/>
              <a:gd name="connsiteY7" fmla="*/ 0 h 3103522"/>
              <a:gd name="connsiteX0" fmla="*/ 409423 w 1838037"/>
              <a:gd name="connsiteY0" fmla="*/ 4204 h 3103522"/>
              <a:gd name="connsiteX1" fmla="*/ 405054 w 1838037"/>
              <a:gd name="connsiteY1" fmla="*/ 6055 h 3103522"/>
              <a:gd name="connsiteX2" fmla="*/ 1838037 w 1838037"/>
              <a:gd name="connsiteY2" fmla="*/ 9340 h 3103522"/>
              <a:gd name="connsiteX3" fmla="*/ 1828800 w 1838037"/>
              <a:gd name="connsiteY3" fmla="*/ 3103522 h 3103522"/>
              <a:gd name="connsiteX4" fmla="*/ 0 w 1838037"/>
              <a:gd name="connsiteY4" fmla="*/ 3103522 h 3103522"/>
              <a:gd name="connsiteX5" fmla="*/ 0 w 1838037"/>
              <a:gd name="connsiteY5" fmla="*/ 2272249 h 3103522"/>
              <a:gd name="connsiteX6" fmla="*/ 399193 w 1838037"/>
              <a:gd name="connsiteY6" fmla="*/ 2114216 h 3103522"/>
              <a:gd name="connsiteX7" fmla="*/ 408450 w 1838037"/>
              <a:gd name="connsiteY7" fmla="*/ 0 h 3103522"/>
              <a:gd name="connsiteX0" fmla="*/ 409423 w 1838037"/>
              <a:gd name="connsiteY0" fmla="*/ 4204 h 3103522"/>
              <a:gd name="connsiteX1" fmla="*/ 405054 w 1838037"/>
              <a:gd name="connsiteY1" fmla="*/ 6055 h 3103522"/>
              <a:gd name="connsiteX2" fmla="*/ 1838037 w 1838037"/>
              <a:gd name="connsiteY2" fmla="*/ 9340 h 3103522"/>
              <a:gd name="connsiteX3" fmla="*/ 1828800 w 1838037"/>
              <a:gd name="connsiteY3" fmla="*/ 3103522 h 3103522"/>
              <a:gd name="connsiteX4" fmla="*/ 0 w 1838037"/>
              <a:gd name="connsiteY4" fmla="*/ 3103522 h 3103522"/>
              <a:gd name="connsiteX5" fmla="*/ 0 w 1838037"/>
              <a:gd name="connsiteY5" fmla="*/ 2272249 h 3103522"/>
              <a:gd name="connsiteX6" fmla="*/ 399193 w 1838037"/>
              <a:gd name="connsiteY6" fmla="*/ 2114216 h 3103522"/>
              <a:gd name="connsiteX7" fmla="*/ 408450 w 1838037"/>
              <a:gd name="connsiteY7" fmla="*/ 0 h 3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8037" h="3103522">
                <a:moveTo>
                  <a:pt x="409423" y="4204"/>
                </a:moveTo>
                <a:cubicBezTo>
                  <a:pt x="412750" y="5505"/>
                  <a:pt x="401727" y="4754"/>
                  <a:pt x="405054" y="6055"/>
                </a:cubicBezTo>
                <a:lnTo>
                  <a:pt x="1838037" y="9340"/>
                </a:lnTo>
                <a:lnTo>
                  <a:pt x="1828800" y="3103522"/>
                </a:lnTo>
                <a:lnTo>
                  <a:pt x="0" y="3103522"/>
                </a:lnTo>
                <a:lnTo>
                  <a:pt x="0" y="2272249"/>
                </a:lnTo>
                <a:lnTo>
                  <a:pt x="399193" y="2114216"/>
                </a:lnTo>
                <a:cubicBezTo>
                  <a:pt x="401319" y="2117874"/>
                  <a:pt x="402677" y="461818"/>
                  <a:pt x="408450" y="0"/>
                </a:cubicBezTo>
              </a:path>
            </a:pathLst>
          </a:custGeom>
          <a:solidFill>
            <a:schemeClr val="accent6">
              <a:lumMod val="20000"/>
              <a:lumOff val="8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456097" y="2272145"/>
            <a:ext cx="1084591" cy="1043730"/>
          </a:xfrm>
          <a:custGeom>
            <a:avLst/>
            <a:gdLst>
              <a:gd name="connsiteX0" fmla="*/ 0 w 1025236"/>
              <a:gd name="connsiteY0" fmla="*/ 55419 h 1062182"/>
              <a:gd name="connsiteX1" fmla="*/ 9236 w 1025236"/>
              <a:gd name="connsiteY1" fmla="*/ 452582 h 1062182"/>
              <a:gd name="connsiteX2" fmla="*/ 517236 w 1025236"/>
              <a:gd name="connsiteY2" fmla="*/ 498764 h 1062182"/>
              <a:gd name="connsiteX3" fmla="*/ 471054 w 1025236"/>
              <a:gd name="connsiteY3" fmla="*/ 812800 h 1062182"/>
              <a:gd name="connsiteX4" fmla="*/ 581891 w 1025236"/>
              <a:gd name="connsiteY4" fmla="*/ 877455 h 1062182"/>
              <a:gd name="connsiteX5" fmla="*/ 766618 w 1025236"/>
              <a:gd name="connsiteY5" fmla="*/ 886691 h 1062182"/>
              <a:gd name="connsiteX6" fmla="*/ 988291 w 1025236"/>
              <a:gd name="connsiteY6" fmla="*/ 1062182 h 1062182"/>
              <a:gd name="connsiteX7" fmla="*/ 1025236 w 1025236"/>
              <a:gd name="connsiteY7" fmla="*/ 0 h 1062182"/>
              <a:gd name="connsiteX8" fmla="*/ 55418 w 1025236"/>
              <a:gd name="connsiteY8" fmla="*/ 9237 h 1062182"/>
              <a:gd name="connsiteX9" fmla="*/ 0 w 1025236"/>
              <a:gd name="connsiteY9" fmla="*/ 55419 h 1062182"/>
              <a:gd name="connsiteX0" fmla="*/ 0 w 1041597"/>
              <a:gd name="connsiteY0" fmla="*/ 55419 h 1043730"/>
              <a:gd name="connsiteX1" fmla="*/ 9236 w 1041597"/>
              <a:gd name="connsiteY1" fmla="*/ 452582 h 1043730"/>
              <a:gd name="connsiteX2" fmla="*/ 517236 w 1041597"/>
              <a:gd name="connsiteY2" fmla="*/ 498764 h 1043730"/>
              <a:gd name="connsiteX3" fmla="*/ 471054 w 1041597"/>
              <a:gd name="connsiteY3" fmla="*/ 812800 h 1043730"/>
              <a:gd name="connsiteX4" fmla="*/ 581891 w 1041597"/>
              <a:gd name="connsiteY4" fmla="*/ 877455 h 1043730"/>
              <a:gd name="connsiteX5" fmla="*/ 766618 w 1041597"/>
              <a:gd name="connsiteY5" fmla="*/ 886691 h 1043730"/>
              <a:gd name="connsiteX6" fmla="*/ 1041597 w 1041597"/>
              <a:gd name="connsiteY6" fmla="*/ 1043730 h 1043730"/>
              <a:gd name="connsiteX7" fmla="*/ 1025236 w 1041597"/>
              <a:gd name="connsiteY7" fmla="*/ 0 h 1043730"/>
              <a:gd name="connsiteX8" fmla="*/ 55418 w 1041597"/>
              <a:gd name="connsiteY8" fmla="*/ 9237 h 1043730"/>
              <a:gd name="connsiteX9" fmla="*/ 0 w 1041597"/>
              <a:gd name="connsiteY9" fmla="*/ 55419 h 1043730"/>
              <a:gd name="connsiteX0" fmla="*/ 0 w 1041597"/>
              <a:gd name="connsiteY0" fmla="*/ 55419 h 1043730"/>
              <a:gd name="connsiteX1" fmla="*/ 9236 w 1041597"/>
              <a:gd name="connsiteY1" fmla="*/ 452582 h 1043730"/>
              <a:gd name="connsiteX2" fmla="*/ 517236 w 1041597"/>
              <a:gd name="connsiteY2" fmla="*/ 498764 h 1043730"/>
              <a:gd name="connsiteX3" fmla="*/ 471054 w 1041597"/>
              <a:gd name="connsiteY3" fmla="*/ 812800 h 1043730"/>
              <a:gd name="connsiteX4" fmla="*/ 581891 w 1041597"/>
              <a:gd name="connsiteY4" fmla="*/ 877455 h 1043730"/>
              <a:gd name="connsiteX5" fmla="*/ 766618 w 1041597"/>
              <a:gd name="connsiteY5" fmla="*/ 886691 h 1043730"/>
              <a:gd name="connsiteX6" fmla="*/ 789455 w 1041597"/>
              <a:gd name="connsiteY6" fmla="*/ 852397 h 1043730"/>
              <a:gd name="connsiteX7" fmla="*/ 1041597 w 1041597"/>
              <a:gd name="connsiteY7" fmla="*/ 1043730 h 1043730"/>
              <a:gd name="connsiteX8" fmla="*/ 1025236 w 1041597"/>
              <a:gd name="connsiteY8" fmla="*/ 0 h 1043730"/>
              <a:gd name="connsiteX9" fmla="*/ 55418 w 1041597"/>
              <a:gd name="connsiteY9" fmla="*/ 9237 h 1043730"/>
              <a:gd name="connsiteX10" fmla="*/ 0 w 1041597"/>
              <a:gd name="connsiteY10" fmla="*/ 55419 h 1043730"/>
              <a:gd name="connsiteX0" fmla="*/ 0 w 1041597"/>
              <a:gd name="connsiteY0" fmla="*/ 55419 h 1043730"/>
              <a:gd name="connsiteX1" fmla="*/ 9236 w 1041597"/>
              <a:gd name="connsiteY1" fmla="*/ 452582 h 1043730"/>
              <a:gd name="connsiteX2" fmla="*/ 517236 w 1041597"/>
              <a:gd name="connsiteY2" fmla="*/ 498764 h 1043730"/>
              <a:gd name="connsiteX3" fmla="*/ 471054 w 1041597"/>
              <a:gd name="connsiteY3" fmla="*/ 812800 h 1043730"/>
              <a:gd name="connsiteX4" fmla="*/ 581891 w 1041597"/>
              <a:gd name="connsiteY4" fmla="*/ 877455 h 1043730"/>
              <a:gd name="connsiteX5" fmla="*/ 766618 w 1041597"/>
              <a:gd name="connsiteY5" fmla="*/ 886691 h 1043730"/>
              <a:gd name="connsiteX6" fmla="*/ 789455 w 1041597"/>
              <a:gd name="connsiteY6" fmla="*/ 852397 h 1043730"/>
              <a:gd name="connsiteX7" fmla="*/ 1041597 w 1041597"/>
              <a:gd name="connsiteY7" fmla="*/ 1043730 h 1043730"/>
              <a:gd name="connsiteX8" fmla="*/ 1025236 w 1041597"/>
              <a:gd name="connsiteY8" fmla="*/ 0 h 1043730"/>
              <a:gd name="connsiteX9" fmla="*/ 55418 w 1041597"/>
              <a:gd name="connsiteY9" fmla="*/ 9237 h 1043730"/>
              <a:gd name="connsiteX10" fmla="*/ 0 w 1041597"/>
              <a:gd name="connsiteY10" fmla="*/ 55419 h 1043730"/>
              <a:gd name="connsiteX0" fmla="*/ 0 w 1041597"/>
              <a:gd name="connsiteY0" fmla="*/ 55419 h 1043730"/>
              <a:gd name="connsiteX1" fmla="*/ 9236 w 1041597"/>
              <a:gd name="connsiteY1" fmla="*/ 452582 h 1043730"/>
              <a:gd name="connsiteX2" fmla="*/ 517236 w 1041597"/>
              <a:gd name="connsiteY2" fmla="*/ 498764 h 1043730"/>
              <a:gd name="connsiteX3" fmla="*/ 471054 w 1041597"/>
              <a:gd name="connsiteY3" fmla="*/ 812800 h 1043730"/>
              <a:gd name="connsiteX4" fmla="*/ 581891 w 1041597"/>
              <a:gd name="connsiteY4" fmla="*/ 877455 h 1043730"/>
              <a:gd name="connsiteX5" fmla="*/ 660006 w 1041597"/>
              <a:gd name="connsiteY5" fmla="*/ 857988 h 1043730"/>
              <a:gd name="connsiteX6" fmla="*/ 789455 w 1041597"/>
              <a:gd name="connsiteY6" fmla="*/ 852397 h 1043730"/>
              <a:gd name="connsiteX7" fmla="*/ 1041597 w 1041597"/>
              <a:gd name="connsiteY7" fmla="*/ 1043730 h 1043730"/>
              <a:gd name="connsiteX8" fmla="*/ 1025236 w 1041597"/>
              <a:gd name="connsiteY8" fmla="*/ 0 h 1043730"/>
              <a:gd name="connsiteX9" fmla="*/ 55418 w 1041597"/>
              <a:gd name="connsiteY9" fmla="*/ 9237 h 1043730"/>
              <a:gd name="connsiteX10" fmla="*/ 0 w 1041597"/>
              <a:gd name="connsiteY10" fmla="*/ 55419 h 1043730"/>
              <a:gd name="connsiteX0" fmla="*/ 0 w 1041597"/>
              <a:gd name="connsiteY0" fmla="*/ 55419 h 1043730"/>
              <a:gd name="connsiteX1" fmla="*/ 9236 w 1041597"/>
              <a:gd name="connsiteY1" fmla="*/ 452582 h 1043730"/>
              <a:gd name="connsiteX2" fmla="*/ 517236 w 1041597"/>
              <a:gd name="connsiteY2" fmla="*/ 498764 h 1043730"/>
              <a:gd name="connsiteX3" fmla="*/ 471054 w 1041597"/>
              <a:gd name="connsiteY3" fmla="*/ 812800 h 1043730"/>
              <a:gd name="connsiteX4" fmla="*/ 596243 w 1041597"/>
              <a:gd name="connsiteY4" fmla="*/ 807747 h 1043730"/>
              <a:gd name="connsiteX5" fmla="*/ 660006 w 1041597"/>
              <a:gd name="connsiteY5" fmla="*/ 857988 h 1043730"/>
              <a:gd name="connsiteX6" fmla="*/ 789455 w 1041597"/>
              <a:gd name="connsiteY6" fmla="*/ 852397 h 1043730"/>
              <a:gd name="connsiteX7" fmla="*/ 1041597 w 1041597"/>
              <a:gd name="connsiteY7" fmla="*/ 1043730 h 1043730"/>
              <a:gd name="connsiteX8" fmla="*/ 1025236 w 1041597"/>
              <a:gd name="connsiteY8" fmla="*/ 0 h 1043730"/>
              <a:gd name="connsiteX9" fmla="*/ 55418 w 1041597"/>
              <a:gd name="connsiteY9" fmla="*/ 9237 h 1043730"/>
              <a:gd name="connsiteX10" fmla="*/ 0 w 1041597"/>
              <a:gd name="connsiteY10" fmla="*/ 55419 h 1043730"/>
              <a:gd name="connsiteX0" fmla="*/ 0 w 1041597"/>
              <a:gd name="connsiteY0" fmla="*/ 55419 h 1043730"/>
              <a:gd name="connsiteX1" fmla="*/ 9236 w 1041597"/>
              <a:gd name="connsiteY1" fmla="*/ 452582 h 1043730"/>
              <a:gd name="connsiteX2" fmla="*/ 517236 w 1041597"/>
              <a:gd name="connsiteY2" fmla="*/ 498764 h 1043730"/>
              <a:gd name="connsiteX3" fmla="*/ 548963 w 1041597"/>
              <a:gd name="connsiteY3" fmla="*/ 765645 h 1043730"/>
              <a:gd name="connsiteX4" fmla="*/ 596243 w 1041597"/>
              <a:gd name="connsiteY4" fmla="*/ 807747 h 1043730"/>
              <a:gd name="connsiteX5" fmla="*/ 660006 w 1041597"/>
              <a:gd name="connsiteY5" fmla="*/ 857988 h 1043730"/>
              <a:gd name="connsiteX6" fmla="*/ 789455 w 1041597"/>
              <a:gd name="connsiteY6" fmla="*/ 852397 h 1043730"/>
              <a:gd name="connsiteX7" fmla="*/ 1041597 w 1041597"/>
              <a:gd name="connsiteY7" fmla="*/ 1043730 h 1043730"/>
              <a:gd name="connsiteX8" fmla="*/ 1025236 w 1041597"/>
              <a:gd name="connsiteY8" fmla="*/ 0 h 1043730"/>
              <a:gd name="connsiteX9" fmla="*/ 55418 w 1041597"/>
              <a:gd name="connsiteY9" fmla="*/ 9237 h 1043730"/>
              <a:gd name="connsiteX10" fmla="*/ 0 w 1041597"/>
              <a:gd name="connsiteY10" fmla="*/ 55419 h 1043730"/>
              <a:gd name="connsiteX0" fmla="*/ 0 w 1041597"/>
              <a:gd name="connsiteY0" fmla="*/ 55419 h 1043730"/>
              <a:gd name="connsiteX1" fmla="*/ 9236 w 1041597"/>
              <a:gd name="connsiteY1" fmla="*/ 452582 h 1043730"/>
              <a:gd name="connsiteX2" fmla="*/ 541839 w 1041597"/>
              <a:gd name="connsiteY2" fmla="*/ 453659 h 1043730"/>
              <a:gd name="connsiteX3" fmla="*/ 548963 w 1041597"/>
              <a:gd name="connsiteY3" fmla="*/ 765645 h 1043730"/>
              <a:gd name="connsiteX4" fmla="*/ 596243 w 1041597"/>
              <a:gd name="connsiteY4" fmla="*/ 807747 h 1043730"/>
              <a:gd name="connsiteX5" fmla="*/ 660006 w 1041597"/>
              <a:gd name="connsiteY5" fmla="*/ 857988 h 1043730"/>
              <a:gd name="connsiteX6" fmla="*/ 789455 w 1041597"/>
              <a:gd name="connsiteY6" fmla="*/ 852397 h 1043730"/>
              <a:gd name="connsiteX7" fmla="*/ 1041597 w 1041597"/>
              <a:gd name="connsiteY7" fmla="*/ 1043730 h 1043730"/>
              <a:gd name="connsiteX8" fmla="*/ 1025236 w 1041597"/>
              <a:gd name="connsiteY8" fmla="*/ 0 h 1043730"/>
              <a:gd name="connsiteX9" fmla="*/ 55418 w 1041597"/>
              <a:gd name="connsiteY9" fmla="*/ 9237 h 1043730"/>
              <a:gd name="connsiteX10" fmla="*/ 0 w 1041597"/>
              <a:gd name="connsiteY10" fmla="*/ 55419 h 1043730"/>
              <a:gd name="connsiteX0" fmla="*/ 32776 w 1074373"/>
              <a:gd name="connsiteY0" fmla="*/ 55419 h 1043730"/>
              <a:gd name="connsiteX1" fmla="*/ 42012 w 1074373"/>
              <a:gd name="connsiteY1" fmla="*/ 452582 h 1043730"/>
              <a:gd name="connsiteX2" fmla="*/ 91 w 1074373"/>
              <a:gd name="connsiteY2" fmla="*/ 446452 h 1043730"/>
              <a:gd name="connsiteX3" fmla="*/ 574615 w 1074373"/>
              <a:gd name="connsiteY3" fmla="*/ 453659 h 1043730"/>
              <a:gd name="connsiteX4" fmla="*/ 581739 w 1074373"/>
              <a:gd name="connsiteY4" fmla="*/ 765645 h 1043730"/>
              <a:gd name="connsiteX5" fmla="*/ 629019 w 1074373"/>
              <a:gd name="connsiteY5" fmla="*/ 807747 h 1043730"/>
              <a:gd name="connsiteX6" fmla="*/ 692782 w 1074373"/>
              <a:gd name="connsiteY6" fmla="*/ 857988 h 1043730"/>
              <a:gd name="connsiteX7" fmla="*/ 822231 w 1074373"/>
              <a:gd name="connsiteY7" fmla="*/ 852397 h 1043730"/>
              <a:gd name="connsiteX8" fmla="*/ 1074373 w 1074373"/>
              <a:gd name="connsiteY8" fmla="*/ 1043730 h 1043730"/>
              <a:gd name="connsiteX9" fmla="*/ 1058012 w 1074373"/>
              <a:gd name="connsiteY9" fmla="*/ 0 h 1043730"/>
              <a:gd name="connsiteX10" fmla="*/ 88194 w 1074373"/>
              <a:gd name="connsiteY10" fmla="*/ 9237 h 1043730"/>
              <a:gd name="connsiteX11" fmla="*/ 32776 w 1074373"/>
              <a:gd name="connsiteY11" fmla="*/ 55419 h 1043730"/>
              <a:gd name="connsiteX0" fmla="*/ 37919 w 1079516"/>
              <a:gd name="connsiteY0" fmla="*/ 55419 h 1043730"/>
              <a:gd name="connsiteX1" fmla="*/ 0 w 1079516"/>
              <a:gd name="connsiteY1" fmla="*/ 311117 h 1043730"/>
              <a:gd name="connsiteX2" fmla="*/ 5234 w 1079516"/>
              <a:gd name="connsiteY2" fmla="*/ 446452 h 1043730"/>
              <a:gd name="connsiteX3" fmla="*/ 579758 w 1079516"/>
              <a:gd name="connsiteY3" fmla="*/ 453659 h 1043730"/>
              <a:gd name="connsiteX4" fmla="*/ 586882 w 1079516"/>
              <a:gd name="connsiteY4" fmla="*/ 765645 h 1043730"/>
              <a:gd name="connsiteX5" fmla="*/ 634162 w 1079516"/>
              <a:gd name="connsiteY5" fmla="*/ 807747 h 1043730"/>
              <a:gd name="connsiteX6" fmla="*/ 697925 w 1079516"/>
              <a:gd name="connsiteY6" fmla="*/ 857988 h 1043730"/>
              <a:gd name="connsiteX7" fmla="*/ 827374 w 1079516"/>
              <a:gd name="connsiteY7" fmla="*/ 852397 h 1043730"/>
              <a:gd name="connsiteX8" fmla="*/ 1079516 w 1079516"/>
              <a:gd name="connsiteY8" fmla="*/ 1043730 h 1043730"/>
              <a:gd name="connsiteX9" fmla="*/ 1063155 w 1079516"/>
              <a:gd name="connsiteY9" fmla="*/ 0 h 1043730"/>
              <a:gd name="connsiteX10" fmla="*/ 93337 w 1079516"/>
              <a:gd name="connsiteY10" fmla="*/ 9237 h 1043730"/>
              <a:gd name="connsiteX11" fmla="*/ 37919 w 1079516"/>
              <a:gd name="connsiteY11" fmla="*/ 55419 h 1043730"/>
              <a:gd name="connsiteX0" fmla="*/ 37919 w 1079516"/>
              <a:gd name="connsiteY0" fmla="*/ 55419 h 1043730"/>
              <a:gd name="connsiteX1" fmla="*/ 1134 w 1079516"/>
              <a:gd name="connsiteY1" fmla="*/ 58960 h 1043730"/>
              <a:gd name="connsiteX2" fmla="*/ 0 w 1079516"/>
              <a:gd name="connsiteY2" fmla="*/ 311117 h 1043730"/>
              <a:gd name="connsiteX3" fmla="*/ 5234 w 1079516"/>
              <a:gd name="connsiteY3" fmla="*/ 446452 h 1043730"/>
              <a:gd name="connsiteX4" fmla="*/ 579758 w 1079516"/>
              <a:gd name="connsiteY4" fmla="*/ 453659 h 1043730"/>
              <a:gd name="connsiteX5" fmla="*/ 586882 w 1079516"/>
              <a:gd name="connsiteY5" fmla="*/ 765645 h 1043730"/>
              <a:gd name="connsiteX6" fmla="*/ 634162 w 1079516"/>
              <a:gd name="connsiteY6" fmla="*/ 807747 h 1043730"/>
              <a:gd name="connsiteX7" fmla="*/ 697925 w 1079516"/>
              <a:gd name="connsiteY7" fmla="*/ 857988 h 1043730"/>
              <a:gd name="connsiteX8" fmla="*/ 827374 w 1079516"/>
              <a:gd name="connsiteY8" fmla="*/ 852397 h 1043730"/>
              <a:gd name="connsiteX9" fmla="*/ 1079516 w 1079516"/>
              <a:gd name="connsiteY9" fmla="*/ 1043730 h 1043730"/>
              <a:gd name="connsiteX10" fmla="*/ 1063155 w 1079516"/>
              <a:gd name="connsiteY10" fmla="*/ 0 h 1043730"/>
              <a:gd name="connsiteX11" fmla="*/ 93337 w 1079516"/>
              <a:gd name="connsiteY11" fmla="*/ 9237 h 1043730"/>
              <a:gd name="connsiteX12" fmla="*/ 37919 w 1079516"/>
              <a:gd name="connsiteY12" fmla="*/ 55419 h 1043730"/>
              <a:gd name="connsiteX0" fmla="*/ 9215 w 1079516"/>
              <a:gd name="connsiteY0" fmla="*/ 0 h 1045717"/>
              <a:gd name="connsiteX1" fmla="*/ 1134 w 1079516"/>
              <a:gd name="connsiteY1" fmla="*/ 60947 h 1045717"/>
              <a:gd name="connsiteX2" fmla="*/ 0 w 1079516"/>
              <a:gd name="connsiteY2" fmla="*/ 313104 h 1045717"/>
              <a:gd name="connsiteX3" fmla="*/ 5234 w 1079516"/>
              <a:gd name="connsiteY3" fmla="*/ 448439 h 1045717"/>
              <a:gd name="connsiteX4" fmla="*/ 579758 w 1079516"/>
              <a:gd name="connsiteY4" fmla="*/ 455646 h 1045717"/>
              <a:gd name="connsiteX5" fmla="*/ 586882 w 1079516"/>
              <a:gd name="connsiteY5" fmla="*/ 767632 h 1045717"/>
              <a:gd name="connsiteX6" fmla="*/ 634162 w 1079516"/>
              <a:gd name="connsiteY6" fmla="*/ 809734 h 1045717"/>
              <a:gd name="connsiteX7" fmla="*/ 697925 w 1079516"/>
              <a:gd name="connsiteY7" fmla="*/ 859975 h 1045717"/>
              <a:gd name="connsiteX8" fmla="*/ 827374 w 1079516"/>
              <a:gd name="connsiteY8" fmla="*/ 854384 h 1045717"/>
              <a:gd name="connsiteX9" fmla="*/ 1079516 w 1079516"/>
              <a:gd name="connsiteY9" fmla="*/ 1045717 h 1045717"/>
              <a:gd name="connsiteX10" fmla="*/ 1063155 w 1079516"/>
              <a:gd name="connsiteY10" fmla="*/ 1987 h 1045717"/>
              <a:gd name="connsiteX11" fmla="*/ 93337 w 1079516"/>
              <a:gd name="connsiteY11" fmla="*/ 11224 h 1045717"/>
              <a:gd name="connsiteX12" fmla="*/ 9215 w 1079516"/>
              <a:gd name="connsiteY12" fmla="*/ 0 h 1045717"/>
              <a:gd name="connsiteX0" fmla="*/ 93337 w 1079516"/>
              <a:gd name="connsiteY0" fmla="*/ 9237 h 1043730"/>
              <a:gd name="connsiteX1" fmla="*/ 1134 w 1079516"/>
              <a:gd name="connsiteY1" fmla="*/ 58960 h 1043730"/>
              <a:gd name="connsiteX2" fmla="*/ 0 w 1079516"/>
              <a:gd name="connsiteY2" fmla="*/ 311117 h 1043730"/>
              <a:gd name="connsiteX3" fmla="*/ 5234 w 1079516"/>
              <a:gd name="connsiteY3" fmla="*/ 446452 h 1043730"/>
              <a:gd name="connsiteX4" fmla="*/ 579758 w 1079516"/>
              <a:gd name="connsiteY4" fmla="*/ 453659 h 1043730"/>
              <a:gd name="connsiteX5" fmla="*/ 586882 w 1079516"/>
              <a:gd name="connsiteY5" fmla="*/ 765645 h 1043730"/>
              <a:gd name="connsiteX6" fmla="*/ 634162 w 1079516"/>
              <a:gd name="connsiteY6" fmla="*/ 807747 h 1043730"/>
              <a:gd name="connsiteX7" fmla="*/ 697925 w 1079516"/>
              <a:gd name="connsiteY7" fmla="*/ 857988 h 1043730"/>
              <a:gd name="connsiteX8" fmla="*/ 827374 w 1079516"/>
              <a:gd name="connsiteY8" fmla="*/ 852397 h 1043730"/>
              <a:gd name="connsiteX9" fmla="*/ 1079516 w 1079516"/>
              <a:gd name="connsiteY9" fmla="*/ 1043730 h 1043730"/>
              <a:gd name="connsiteX10" fmla="*/ 1063155 w 1079516"/>
              <a:gd name="connsiteY10" fmla="*/ 0 h 1043730"/>
              <a:gd name="connsiteX11" fmla="*/ 93337 w 1079516"/>
              <a:gd name="connsiteY11" fmla="*/ 9237 h 1043730"/>
              <a:gd name="connsiteX0" fmla="*/ 93337 w 1079516"/>
              <a:gd name="connsiteY0" fmla="*/ 9237 h 1043730"/>
              <a:gd name="connsiteX1" fmla="*/ 0 w 1079516"/>
              <a:gd name="connsiteY1" fmla="*/ 311117 h 1043730"/>
              <a:gd name="connsiteX2" fmla="*/ 5234 w 1079516"/>
              <a:gd name="connsiteY2" fmla="*/ 446452 h 1043730"/>
              <a:gd name="connsiteX3" fmla="*/ 579758 w 1079516"/>
              <a:gd name="connsiteY3" fmla="*/ 453659 h 1043730"/>
              <a:gd name="connsiteX4" fmla="*/ 586882 w 1079516"/>
              <a:gd name="connsiteY4" fmla="*/ 765645 h 1043730"/>
              <a:gd name="connsiteX5" fmla="*/ 634162 w 1079516"/>
              <a:gd name="connsiteY5" fmla="*/ 807747 h 1043730"/>
              <a:gd name="connsiteX6" fmla="*/ 697925 w 1079516"/>
              <a:gd name="connsiteY6" fmla="*/ 857988 h 1043730"/>
              <a:gd name="connsiteX7" fmla="*/ 827374 w 1079516"/>
              <a:gd name="connsiteY7" fmla="*/ 852397 h 1043730"/>
              <a:gd name="connsiteX8" fmla="*/ 1079516 w 1079516"/>
              <a:gd name="connsiteY8" fmla="*/ 1043730 h 1043730"/>
              <a:gd name="connsiteX9" fmla="*/ 1063155 w 1079516"/>
              <a:gd name="connsiteY9" fmla="*/ 0 h 1043730"/>
              <a:gd name="connsiteX10" fmla="*/ 93337 w 1079516"/>
              <a:gd name="connsiteY10" fmla="*/ 9237 h 1043730"/>
              <a:gd name="connsiteX0" fmla="*/ 88103 w 1074282"/>
              <a:gd name="connsiteY0" fmla="*/ 9237 h 1043730"/>
              <a:gd name="connsiteX1" fmla="*/ 0 w 1074282"/>
              <a:gd name="connsiteY1" fmla="*/ 446452 h 1043730"/>
              <a:gd name="connsiteX2" fmla="*/ 574524 w 1074282"/>
              <a:gd name="connsiteY2" fmla="*/ 453659 h 1043730"/>
              <a:gd name="connsiteX3" fmla="*/ 581648 w 1074282"/>
              <a:gd name="connsiteY3" fmla="*/ 765645 h 1043730"/>
              <a:gd name="connsiteX4" fmla="*/ 628928 w 1074282"/>
              <a:gd name="connsiteY4" fmla="*/ 807747 h 1043730"/>
              <a:gd name="connsiteX5" fmla="*/ 692691 w 1074282"/>
              <a:gd name="connsiteY5" fmla="*/ 857988 h 1043730"/>
              <a:gd name="connsiteX6" fmla="*/ 822140 w 1074282"/>
              <a:gd name="connsiteY6" fmla="*/ 852397 h 1043730"/>
              <a:gd name="connsiteX7" fmla="*/ 1074282 w 1074282"/>
              <a:gd name="connsiteY7" fmla="*/ 1043730 h 1043730"/>
              <a:gd name="connsiteX8" fmla="*/ 1057921 w 1074282"/>
              <a:gd name="connsiteY8" fmla="*/ 0 h 1043730"/>
              <a:gd name="connsiteX9" fmla="*/ 88103 w 1074282"/>
              <a:gd name="connsiteY9" fmla="*/ 9237 h 1043730"/>
              <a:gd name="connsiteX0" fmla="*/ 0 w 1082540"/>
              <a:gd name="connsiteY0" fmla="*/ 19488 h 1043730"/>
              <a:gd name="connsiteX1" fmla="*/ 8258 w 1082540"/>
              <a:gd name="connsiteY1" fmla="*/ 446452 h 1043730"/>
              <a:gd name="connsiteX2" fmla="*/ 582782 w 1082540"/>
              <a:gd name="connsiteY2" fmla="*/ 453659 h 1043730"/>
              <a:gd name="connsiteX3" fmla="*/ 589906 w 1082540"/>
              <a:gd name="connsiteY3" fmla="*/ 765645 h 1043730"/>
              <a:gd name="connsiteX4" fmla="*/ 637186 w 1082540"/>
              <a:gd name="connsiteY4" fmla="*/ 807747 h 1043730"/>
              <a:gd name="connsiteX5" fmla="*/ 700949 w 1082540"/>
              <a:gd name="connsiteY5" fmla="*/ 857988 h 1043730"/>
              <a:gd name="connsiteX6" fmla="*/ 830398 w 1082540"/>
              <a:gd name="connsiteY6" fmla="*/ 852397 h 1043730"/>
              <a:gd name="connsiteX7" fmla="*/ 1082540 w 1082540"/>
              <a:gd name="connsiteY7" fmla="*/ 1043730 h 1043730"/>
              <a:gd name="connsiteX8" fmla="*/ 1066179 w 1082540"/>
              <a:gd name="connsiteY8" fmla="*/ 0 h 1043730"/>
              <a:gd name="connsiteX9" fmla="*/ 0 w 1082540"/>
              <a:gd name="connsiteY9" fmla="*/ 19488 h 1043730"/>
              <a:gd name="connsiteX0" fmla="*/ 0 w 1084591"/>
              <a:gd name="connsiteY0" fmla="*/ 3087 h 1043730"/>
              <a:gd name="connsiteX1" fmla="*/ 10309 w 1084591"/>
              <a:gd name="connsiteY1" fmla="*/ 446452 h 1043730"/>
              <a:gd name="connsiteX2" fmla="*/ 584833 w 1084591"/>
              <a:gd name="connsiteY2" fmla="*/ 453659 h 1043730"/>
              <a:gd name="connsiteX3" fmla="*/ 591957 w 1084591"/>
              <a:gd name="connsiteY3" fmla="*/ 765645 h 1043730"/>
              <a:gd name="connsiteX4" fmla="*/ 639237 w 1084591"/>
              <a:gd name="connsiteY4" fmla="*/ 807747 h 1043730"/>
              <a:gd name="connsiteX5" fmla="*/ 703000 w 1084591"/>
              <a:gd name="connsiteY5" fmla="*/ 857988 h 1043730"/>
              <a:gd name="connsiteX6" fmla="*/ 832449 w 1084591"/>
              <a:gd name="connsiteY6" fmla="*/ 852397 h 1043730"/>
              <a:gd name="connsiteX7" fmla="*/ 1084591 w 1084591"/>
              <a:gd name="connsiteY7" fmla="*/ 1043730 h 1043730"/>
              <a:gd name="connsiteX8" fmla="*/ 1068230 w 1084591"/>
              <a:gd name="connsiteY8" fmla="*/ 0 h 1043730"/>
              <a:gd name="connsiteX9" fmla="*/ 0 w 1084591"/>
              <a:gd name="connsiteY9" fmla="*/ 3087 h 104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591" h="1043730">
                <a:moveTo>
                  <a:pt x="0" y="3087"/>
                </a:moveTo>
                <a:lnTo>
                  <a:pt x="10309" y="446452"/>
                </a:lnTo>
                <a:lnTo>
                  <a:pt x="584833" y="453659"/>
                </a:lnTo>
                <a:lnTo>
                  <a:pt x="591957" y="765645"/>
                </a:lnTo>
                <a:lnTo>
                  <a:pt x="639237" y="807747"/>
                </a:lnTo>
                <a:lnTo>
                  <a:pt x="703000" y="857988"/>
                </a:lnTo>
                <a:cubicBezTo>
                  <a:pt x="706512" y="860908"/>
                  <a:pt x="828937" y="849477"/>
                  <a:pt x="832449" y="852397"/>
                </a:cubicBezTo>
                <a:cubicBezTo>
                  <a:pt x="1002605" y="1010485"/>
                  <a:pt x="1000544" y="979952"/>
                  <a:pt x="1084591" y="1043730"/>
                </a:cubicBezTo>
                <a:lnTo>
                  <a:pt x="1068230" y="0"/>
                </a:lnTo>
                <a:lnTo>
                  <a:pt x="0" y="3087"/>
                </a:lnTo>
                <a:close/>
              </a:path>
            </a:pathLst>
          </a:custGeom>
          <a:solidFill>
            <a:schemeClr val="accent1">
              <a:alpha val="44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52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1880" y="476319"/>
            <a:ext cx="2857001" cy="461665"/>
          </a:xfrm>
          <a:prstGeom prst="rect">
            <a:avLst/>
          </a:prstGeom>
          <a:noFill/>
        </p:spPr>
        <p:txBody>
          <a:bodyPr wrap="none" rtlCol="0">
            <a:spAutoFit/>
          </a:bodyPr>
          <a:lstStyle/>
          <a:p>
            <a:r>
              <a:rPr lang="it-IT" sz="2400" b="1" dirty="0" err="1" smtClean="0"/>
              <a:t>Cyclotron</a:t>
            </a:r>
            <a:r>
              <a:rPr lang="it-IT" sz="2400" b="1" dirty="0" smtClean="0"/>
              <a:t> </a:t>
            </a:r>
            <a:r>
              <a:rPr lang="it-IT" sz="2400" b="1" dirty="0" err="1" smtClean="0"/>
              <a:t>criticalities</a:t>
            </a:r>
            <a:endParaRPr lang="it-IT" sz="2400" b="1" dirty="0"/>
          </a:p>
        </p:txBody>
      </p:sp>
      <p:sp>
        <p:nvSpPr>
          <p:cNvPr id="3" name="TextBox 2"/>
          <p:cNvSpPr txBox="1"/>
          <p:nvPr/>
        </p:nvSpPr>
        <p:spPr>
          <a:xfrm>
            <a:off x="1475656" y="1370989"/>
            <a:ext cx="4675254" cy="1477328"/>
          </a:xfrm>
          <a:prstGeom prst="rect">
            <a:avLst/>
          </a:prstGeom>
          <a:noFill/>
        </p:spPr>
        <p:txBody>
          <a:bodyPr wrap="none" rtlCol="0">
            <a:spAutoFit/>
          </a:bodyPr>
          <a:lstStyle/>
          <a:p>
            <a:pPr defTabSz="1096963"/>
            <a:r>
              <a:rPr lang="it-IT" dirty="0" smtClean="0"/>
              <a:t>Factory Acceptant Test:	 Ottawa 24-28 </a:t>
            </a:r>
            <a:r>
              <a:rPr lang="it-IT" dirty="0" err="1" smtClean="0"/>
              <a:t>Nov</a:t>
            </a:r>
            <a:r>
              <a:rPr lang="it-IT" dirty="0" smtClean="0"/>
              <a:t> 2014</a:t>
            </a:r>
          </a:p>
          <a:p>
            <a:pPr defTabSz="1096963"/>
            <a:r>
              <a:rPr lang="it-IT" dirty="0" smtClean="0"/>
              <a:t>Delivery a LNL </a:t>
            </a:r>
            <a:r>
              <a:rPr lang="it-IT" dirty="0" err="1" smtClean="0"/>
              <a:t>started</a:t>
            </a:r>
            <a:r>
              <a:rPr lang="it-IT" dirty="0" smtClean="0"/>
              <a:t> :	5 </a:t>
            </a:r>
            <a:r>
              <a:rPr lang="it-IT" dirty="0" err="1" smtClean="0"/>
              <a:t>Feb</a:t>
            </a:r>
            <a:r>
              <a:rPr lang="it-IT" dirty="0" smtClean="0"/>
              <a:t> 2015</a:t>
            </a:r>
          </a:p>
          <a:p>
            <a:pPr defTabSz="1096963"/>
            <a:r>
              <a:rPr lang="it-IT" dirty="0" smtClean="0"/>
              <a:t>Delivery to LNL </a:t>
            </a:r>
            <a:r>
              <a:rPr lang="it-IT" dirty="0" err="1" smtClean="0"/>
              <a:t>completed</a:t>
            </a:r>
            <a:r>
              <a:rPr lang="it-IT" dirty="0" smtClean="0"/>
              <a:t>:	28 </a:t>
            </a:r>
            <a:r>
              <a:rPr lang="it-IT" dirty="0" err="1" smtClean="0"/>
              <a:t>Feb</a:t>
            </a:r>
            <a:r>
              <a:rPr lang="it-IT" dirty="0" smtClean="0"/>
              <a:t> 2015</a:t>
            </a:r>
          </a:p>
          <a:p>
            <a:pPr defTabSz="1096963"/>
            <a:r>
              <a:rPr lang="it-IT" dirty="0" smtClean="0"/>
              <a:t>Installation :	2 </a:t>
            </a:r>
            <a:r>
              <a:rPr lang="it-IT" dirty="0" err="1" smtClean="0"/>
              <a:t>months</a:t>
            </a:r>
            <a:endParaRPr lang="it-IT" dirty="0" smtClean="0"/>
          </a:p>
          <a:p>
            <a:pPr defTabSz="1096963"/>
            <a:r>
              <a:rPr lang="it-IT" dirty="0" smtClean="0"/>
              <a:t>Site </a:t>
            </a:r>
            <a:r>
              <a:rPr lang="it-IT" dirty="0" err="1" smtClean="0"/>
              <a:t>Acceptance</a:t>
            </a:r>
            <a:r>
              <a:rPr lang="it-IT" dirty="0" smtClean="0"/>
              <a:t> Test:	</a:t>
            </a:r>
            <a:r>
              <a:rPr lang="it-IT" dirty="0" err="1" smtClean="0"/>
              <a:t>within</a:t>
            </a:r>
            <a:r>
              <a:rPr lang="it-IT" dirty="0" smtClean="0"/>
              <a:t> </a:t>
            </a:r>
            <a:r>
              <a:rPr lang="it-IT" dirty="0" err="1" smtClean="0"/>
              <a:t>Sep</a:t>
            </a:r>
            <a:r>
              <a:rPr lang="it-IT" dirty="0" smtClean="0"/>
              <a:t> 2015	</a:t>
            </a:r>
            <a:endParaRPr lang="it-IT" dirty="0"/>
          </a:p>
        </p:txBody>
      </p:sp>
      <p:sp>
        <p:nvSpPr>
          <p:cNvPr id="4" name="TextBox 3"/>
          <p:cNvSpPr txBox="1"/>
          <p:nvPr/>
        </p:nvSpPr>
        <p:spPr>
          <a:xfrm>
            <a:off x="467544" y="3568948"/>
            <a:ext cx="8424936"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b="1" dirty="0" smtClean="0"/>
              <a:t>Critical </a:t>
            </a:r>
            <a:r>
              <a:rPr lang="it-IT" b="1" dirty="0" err="1" smtClean="0"/>
              <a:t>points</a:t>
            </a:r>
            <a:r>
              <a:rPr lang="it-IT" dirty="0" smtClean="0"/>
              <a:t>:</a:t>
            </a:r>
          </a:p>
          <a:p>
            <a:pPr marL="342900" indent="-342900">
              <a:buFont typeface="+mj-lt"/>
              <a:buAutoNum type="arabicPeriod"/>
            </a:pPr>
            <a:r>
              <a:rPr lang="it-IT" dirty="0" err="1" smtClean="0"/>
              <a:t>Synchronize</a:t>
            </a:r>
            <a:r>
              <a:rPr lang="it-IT" dirty="0" smtClean="0"/>
              <a:t> delivery, </a:t>
            </a:r>
            <a:r>
              <a:rPr lang="it-IT" dirty="0" err="1" smtClean="0"/>
              <a:t>installation</a:t>
            </a:r>
            <a:r>
              <a:rPr lang="it-IT" dirty="0" smtClean="0"/>
              <a:t> and </a:t>
            </a:r>
            <a:r>
              <a:rPr lang="it-IT" dirty="0" err="1" smtClean="0"/>
              <a:t>tests</a:t>
            </a:r>
            <a:r>
              <a:rPr lang="it-IT" dirty="0" smtClean="0"/>
              <a:t> of </a:t>
            </a:r>
            <a:r>
              <a:rPr lang="it-IT" dirty="0" err="1" smtClean="0"/>
              <a:t>cyclotron</a:t>
            </a:r>
            <a:r>
              <a:rPr lang="it-IT" dirty="0" smtClean="0"/>
              <a:t> and </a:t>
            </a:r>
            <a:r>
              <a:rPr lang="it-IT" dirty="0" err="1" smtClean="0"/>
              <a:t>beamline</a:t>
            </a:r>
            <a:r>
              <a:rPr lang="it-IT" dirty="0" smtClean="0"/>
              <a:t> with building and </a:t>
            </a:r>
            <a:r>
              <a:rPr lang="it-IT" dirty="0" err="1" smtClean="0"/>
              <a:t>plants</a:t>
            </a:r>
            <a:r>
              <a:rPr lang="it-IT" dirty="0" smtClean="0"/>
              <a:t> for SPES-</a:t>
            </a:r>
            <a:r>
              <a:rPr lang="it-IT" dirty="0" err="1" smtClean="0"/>
              <a:t>alpha</a:t>
            </a:r>
            <a:r>
              <a:rPr lang="it-IT" dirty="0" smtClean="0"/>
              <a:t> </a:t>
            </a:r>
            <a:r>
              <a:rPr lang="it-IT" dirty="0" err="1" smtClean="0"/>
              <a:t>phase</a:t>
            </a:r>
            <a:endParaRPr lang="it-IT" dirty="0" smtClean="0"/>
          </a:p>
          <a:p>
            <a:pPr marL="342900" indent="-342900">
              <a:buFont typeface="+mj-lt"/>
              <a:buAutoNum type="arabicPeriod"/>
            </a:pPr>
            <a:r>
              <a:rPr lang="it-IT" dirty="0" err="1" smtClean="0"/>
              <a:t>Personnel</a:t>
            </a:r>
            <a:r>
              <a:rPr lang="it-IT" dirty="0" smtClean="0"/>
              <a:t> </a:t>
            </a:r>
            <a:endParaRPr lang="it-IT" dirty="0"/>
          </a:p>
          <a:p>
            <a:pPr marL="342900" indent="-342900">
              <a:buFont typeface="+mj-lt"/>
              <a:buAutoNum type="arabicPeriod"/>
            </a:pPr>
            <a:r>
              <a:rPr lang="it-IT" dirty="0" err="1" smtClean="0"/>
              <a:t>Logistic</a:t>
            </a:r>
            <a:r>
              <a:rPr lang="it-IT" dirty="0" smtClean="0"/>
              <a:t> </a:t>
            </a:r>
            <a:r>
              <a:rPr lang="it-IT" dirty="0" err="1" smtClean="0"/>
              <a:t>support</a:t>
            </a:r>
            <a:r>
              <a:rPr lang="it-IT" dirty="0" smtClean="0"/>
              <a:t> from LNL to BEST for </a:t>
            </a:r>
            <a:r>
              <a:rPr lang="it-IT" dirty="0" err="1" smtClean="0"/>
              <a:t>installation</a:t>
            </a:r>
            <a:endParaRPr lang="it-IT" dirty="0" smtClean="0"/>
          </a:p>
          <a:p>
            <a:pPr marL="342900" indent="-342900">
              <a:buFont typeface="+mj-lt"/>
              <a:buAutoNum type="arabicPeriod"/>
            </a:pPr>
            <a:r>
              <a:rPr lang="it-IT" dirty="0" smtClean="0"/>
              <a:t>Technical </a:t>
            </a:r>
            <a:r>
              <a:rPr lang="it-IT" dirty="0" err="1" smtClean="0"/>
              <a:t>support</a:t>
            </a:r>
            <a:r>
              <a:rPr lang="it-IT" dirty="0"/>
              <a:t> from LNL to BEST </a:t>
            </a:r>
            <a:r>
              <a:rPr lang="it-IT" dirty="0" smtClean="0"/>
              <a:t> for hardware </a:t>
            </a:r>
            <a:r>
              <a:rPr lang="it-IT" dirty="0" err="1" smtClean="0"/>
              <a:t>tests</a:t>
            </a:r>
            <a:r>
              <a:rPr lang="it-IT" dirty="0" smtClean="0"/>
              <a:t> and </a:t>
            </a:r>
            <a:r>
              <a:rPr lang="it-IT" dirty="0" err="1" smtClean="0"/>
              <a:t>commissioning</a:t>
            </a:r>
            <a:r>
              <a:rPr lang="it-IT" dirty="0" smtClean="0"/>
              <a:t> (SAT)</a:t>
            </a:r>
          </a:p>
          <a:p>
            <a:pPr marL="342900" indent="-342900">
              <a:buFont typeface="+mj-lt"/>
              <a:buAutoNum type="arabicPeriod"/>
            </a:pPr>
            <a:r>
              <a:rPr lang="it-IT" dirty="0" err="1" smtClean="0"/>
              <a:t>Detailed</a:t>
            </a:r>
            <a:r>
              <a:rPr lang="it-IT" dirty="0" smtClean="0"/>
              <a:t> </a:t>
            </a:r>
            <a:r>
              <a:rPr lang="it-IT" dirty="0" err="1" smtClean="0"/>
              <a:t>agreement</a:t>
            </a:r>
            <a:r>
              <a:rPr lang="it-IT" dirty="0" smtClean="0"/>
              <a:t> on SAT (</a:t>
            </a:r>
            <a:r>
              <a:rPr lang="it-IT" dirty="0" err="1" smtClean="0"/>
              <a:t>updated</a:t>
            </a:r>
            <a:r>
              <a:rPr lang="it-IT" dirty="0" smtClean="0"/>
              <a:t> </a:t>
            </a:r>
            <a:r>
              <a:rPr lang="it-IT" dirty="0" err="1" smtClean="0"/>
              <a:t>agreed</a:t>
            </a:r>
            <a:r>
              <a:rPr lang="it-IT" dirty="0" smtClean="0"/>
              <a:t> </a:t>
            </a:r>
            <a:r>
              <a:rPr lang="it-IT" dirty="0" err="1" smtClean="0"/>
              <a:t>upon</a:t>
            </a:r>
            <a:r>
              <a:rPr lang="it-IT" dirty="0" smtClean="0"/>
              <a:t> </a:t>
            </a:r>
            <a:r>
              <a:rPr lang="it-IT" dirty="0" err="1" smtClean="0"/>
              <a:t>version</a:t>
            </a:r>
            <a:r>
              <a:rPr lang="it-IT" dirty="0" smtClean="0"/>
              <a:t>), with </a:t>
            </a:r>
            <a:r>
              <a:rPr lang="it-IT" dirty="0" err="1" smtClean="0"/>
              <a:t>particular</a:t>
            </a:r>
            <a:r>
              <a:rPr lang="it-IT" dirty="0" smtClean="0"/>
              <a:t> </a:t>
            </a:r>
            <a:r>
              <a:rPr lang="it-IT" dirty="0" err="1" smtClean="0"/>
              <a:t>concern</a:t>
            </a:r>
            <a:r>
              <a:rPr lang="it-IT" dirty="0" smtClean="0"/>
              <a:t> for </a:t>
            </a:r>
            <a:r>
              <a:rPr lang="it-IT" dirty="0" err="1" smtClean="0"/>
              <a:t>critical</a:t>
            </a:r>
            <a:r>
              <a:rPr lang="it-IT" dirty="0" smtClean="0"/>
              <a:t> </a:t>
            </a:r>
            <a:r>
              <a:rPr lang="it-IT" dirty="0" err="1" smtClean="0"/>
              <a:t>components</a:t>
            </a:r>
            <a:r>
              <a:rPr lang="it-IT" dirty="0" smtClean="0"/>
              <a:t> </a:t>
            </a:r>
            <a:r>
              <a:rPr lang="it-IT" dirty="0" err="1" smtClean="0"/>
              <a:t>as</a:t>
            </a:r>
            <a:r>
              <a:rPr lang="it-IT" dirty="0" smtClean="0"/>
              <a:t> </a:t>
            </a:r>
            <a:r>
              <a:rPr lang="it-IT" dirty="0" err="1" smtClean="0"/>
              <a:t>beam</a:t>
            </a:r>
            <a:r>
              <a:rPr lang="it-IT" dirty="0" smtClean="0"/>
              <a:t> </a:t>
            </a:r>
            <a:r>
              <a:rPr lang="it-IT" dirty="0" err="1" smtClean="0"/>
              <a:t>diagnostics</a:t>
            </a:r>
            <a:r>
              <a:rPr lang="it-IT" dirty="0" smtClean="0"/>
              <a:t> and high-P </a:t>
            </a:r>
            <a:r>
              <a:rPr lang="it-IT" dirty="0" err="1" smtClean="0"/>
              <a:t>beam</a:t>
            </a:r>
            <a:r>
              <a:rPr lang="it-IT" dirty="0" smtClean="0"/>
              <a:t> </a:t>
            </a:r>
            <a:r>
              <a:rPr lang="it-IT" dirty="0" err="1" smtClean="0"/>
              <a:t>dumps</a:t>
            </a:r>
            <a:endParaRPr lang="it-IT" dirty="0" smtClean="0"/>
          </a:p>
        </p:txBody>
      </p:sp>
    </p:spTree>
    <p:extLst>
      <p:ext uri="{BB962C8B-B14F-4D97-AF65-F5344CB8AC3E}">
        <p14:creationId xmlns:p14="http://schemas.microsoft.com/office/powerpoint/2010/main" val="1577698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6"/>
          <p:cNvSpPr>
            <a:spLocks noGrp="1"/>
          </p:cNvSpPr>
          <p:nvPr>
            <p:ph type="title"/>
          </p:nvPr>
        </p:nvSpPr>
        <p:spPr/>
        <p:txBody>
          <a:bodyPr/>
          <a:lstStyle/>
          <a:p>
            <a:r>
              <a:rPr lang="it-IT" dirty="0" err="1" smtClean="0"/>
              <a:t>Beam</a:t>
            </a:r>
            <a:r>
              <a:rPr lang="it-IT" dirty="0" smtClean="0"/>
              <a:t> </a:t>
            </a:r>
            <a:r>
              <a:rPr lang="it-IT" dirty="0" err="1" smtClean="0"/>
              <a:t>Diagnostics</a:t>
            </a:r>
            <a:endParaRPr lang="it-IT" dirty="0"/>
          </a:p>
        </p:txBody>
      </p:sp>
      <p:pic>
        <p:nvPicPr>
          <p:cNvPr id="20" name="Immagine 236551" descr="DSC0203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2683764"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egnaposto contenuto 18"/>
          <p:cNvSpPr txBox="1">
            <a:spLocks/>
          </p:cNvSpPr>
          <p:nvPr/>
        </p:nvSpPr>
        <p:spPr>
          <a:xfrm>
            <a:off x="4800600" y="17526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it-IT" dirty="0"/>
          </a:p>
        </p:txBody>
      </p:sp>
      <p:sp>
        <p:nvSpPr>
          <p:cNvPr id="22" name="Segnaposto contenuto 18"/>
          <p:cNvSpPr txBox="1">
            <a:spLocks/>
          </p:cNvSpPr>
          <p:nvPr/>
        </p:nvSpPr>
        <p:spPr>
          <a:xfrm>
            <a:off x="3275856" y="270892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it-IT" dirty="0"/>
          </a:p>
        </p:txBody>
      </p:sp>
      <p:pic>
        <p:nvPicPr>
          <p:cNvPr id="25" name="Immagine 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68694" y="3743259"/>
            <a:ext cx="1915705" cy="281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sellaDiTesto 25"/>
          <p:cNvSpPr txBox="1"/>
          <p:nvPr/>
        </p:nvSpPr>
        <p:spPr>
          <a:xfrm>
            <a:off x="467544" y="5229200"/>
            <a:ext cx="184731" cy="369332"/>
          </a:xfrm>
          <a:prstGeom prst="rect">
            <a:avLst/>
          </a:prstGeom>
          <a:noFill/>
        </p:spPr>
        <p:txBody>
          <a:bodyPr wrap="none" rtlCol="0">
            <a:spAutoFit/>
          </a:bodyPr>
          <a:lstStyle/>
          <a:p>
            <a:endParaRPr lang="it-IT"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68760"/>
            <a:ext cx="5868144" cy="221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9549" y="4236307"/>
            <a:ext cx="6528955" cy="236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897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1547664" y="111679"/>
            <a:ext cx="5540118" cy="5519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smtClean="0">
                <a:solidFill>
                  <a:schemeClr val="tx1"/>
                </a:solidFill>
              </a:rPr>
              <a:t>Exotic Beam reacceleration: room temperature RFQ</a:t>
            </a:r>
            <a:endParaRPr lang="en-US" b="1" dirty="0">
              <a:solidFill>
                <a:schemeClr val="tx1"/>
              </a:solidFill>
            </a:endParaRPr>
          </a:p>
        </p:txBody>
      </p:sp>
      <p:grpSp>
        <p:nvGrpSpPr>
          <p:cNvPr id="13" name="Group 12"/>
          <p:cNvGrpSpPr>
            <a:grpSpLocks noChangeAspect="1"/>
          </p:cNvGrpSpPr>
          <p:nvPr/>
        </p:nvGrpSpPr>
        <p:grpSpPr>
          <a:xfrm>
            <a:off x="2411760" y="3382183"/>
            <a:ext cx="6602966" cy="3503201"/>
            <a:chOff x="1096206" y="2787175"/>
            <a:chExt cx="7677866" cy="4073489"/>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206" y="2900751"/>
              <a:ext cx="7645400" cy="346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3"/>
            <p:cNvSpPr txBox="1"/>
            <p:nvPr/>
          </p:nvSpPr>
          <p:spPr>
            <a:xfrm>
              <a:off x="7133879" y="6552887"/>
              <a:ext cx="1640193" cy="307777"/>
            </a:xfrm>
            <a:prstGeom prst="rect">
              <a:avLst/>
            </a:prstGeom>
            <a:noFill/>
          </p:spPr>
          <p:txBody>
            <a:bodyPr wrap="none" rtlCol="0">
              <a:spAutoFit/>
            </a:bodyPr>
            <a:lstStyle>
              <a:defPPr>
                <a:defRPr lang="en-US"/>
              </a:defPPr>
              <a:lvl1pPr>
                <a:defRPr b="1">
                  <a:solidFill>
                    <a:srgbClr val="FF0000"/>
                  </a:solidFill>
                </a:defRPr>
              </a:lvl1pPr>
            </a:lstStyle>
            <a:p>
              <a:r>
                <a:rPr lang="en-US" sz="1400" dirty="0"/>
                <a:t>1</a:t>
              </a:r>
              <a:r>
                <a:rPr lang="en-US" sz="1400" baseline="30000" dirty="0"/>
                <a:t>+</a:t>
              </a:r>
              <a:r>
                <a:rPr lang="en-US" sz="1400" dirty="0"/>
                <a:t> Stable Source</a:t>
              </a:r>
            </a:p>
          </p:txBody>
        </p:sp>
        <p:sp>
          <p:nvSpPr>
            <p:cNvPr id="8" name="TextBox 5"/>
            <p:cNvSpPr txBox="1"/>
            <p:nvPr/>
          </p:nvSpPr>
          <p:spPr>
            <a:xfrm>
              <a:off x="3054648" y="5225328"/>
              <a:ext cx="2214068" cy="523220"/>
            </a:xfrm>
            <a:prstGeom prst="rect">
              <a:avLst/>
            </a:prstGeom>
            <a:noFill/>
          </p:spPr>
          <p:txBody>
            <a:bodyPr wrap="none" rtlCol="0">
              <a:spAutoFit/>
            </a:bodyPr>
            <a:lstStyle/>
            <a:p>
              <a:r>
                <a:rPr lang="en-US" sz="1400" b="1" dirty="0" smtClean="0">
                  <a:solidFill>
                    <a:srgbClr val="FF0000"/>
                  </a:solidFill>
                </a:rPr>
                <a:t>Magnetic Line with </a:t>
              </a:r>
            </a:p>
            <a:p>
              <a:r>
                <a:rPr lang="en-US" sz="1400" b="1" dirty="0" smtClean="0">
                  <a:solidFill>
                    <a:srgbClr val="FF0000"/>
                  </a:solidFill>
                </a:rPr>
                <a:t>Magnets and Solenoids</a:t>
              </a:r>
              <a:endParaRPr lang="en-US" sz="1400" b="1" dirty="0">
                <a:solidFill>
                  <a:srgbClr val="FF0000"/>
                </a:solidFill>
              </a:endParaRPr>
            </a:p>
          </p:txBody>
        </p:sp>
        <p:sp>
          <p:nvSpPr>
            <p:cNvPr id="9" name="TextBox 7"/>
            <p:cNvSpPr txBox="1"/>
            <p:nvPr/>
          </p:nvSpPr>
          <p:spPr>
            <a:xfrm>
              <a:off x="6280371" y="6147822"/>
              <a:ext cx="1426994" cy="307777"/>
            </a:xfrm>
            <a:prstGeom prst="rect">
              <a:avLst/>
            </a:prstGeom>
            <a:noFill/>
          </p:spPr>
          <p:txBody>
            <a:bodyPr wrap="none" rtlCol="0">
              <a:spAutoFit/>
            </a:bodyPr>
            <a:lstStyle>
              <a:defPPr>
                <a:defRPr lang="en-US"/>
              </a:defPPr>
              <a:lvl1pPr>
                <a:defRPr b="1">
                  <a:solidFill>
                    <a:srgbClr val="FF0000"/>
                  </a:solidFill>
                </a:defRPr>
              </a:lvl1pPr>
            </a:lstStyle>
            <a:p>
              <a:r>
                <a:rPr lang="en-US" sz="1400" dirty="0"/>
                <a:t>Tape </a:t>
              </a:r>
              <a:r>
                <a:rPr lang="en-US" sz="1400" dirty="0" smtClean="0"/>
                <a:t>System 2</a:t>
              </a:r>
              <a:endParaRPr lang="en-US" sz="1400" dirty="0"/>
            </a:p>
          </p:txBody>
        </p:sp>
        <p:cxnSp>
          <p:nvCxnSpPr>
            <p:cNvPr id="10" name="Straight Arrow Connector 4"/>
            <p:cNvCxnSpPr/>
            <p:nvPr/>
          </p:nvCxnSpPr>
          <p:spPr>
            <a:xfrm flipV="1">
              <a:off x="8002587" y="6130574"/>
              <a:ext cx="413883" cy="5404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51525" y="4854697"/>
              <a:ext cx="577338" cy="369332"/>
            </a:xfrm>
            <a:prstGeom prst="rect">
              <a:avLst/>
            </a:prstGeom>
            <a:solidFill>
              <a:schemeClr val="bg1"/>
            </a:solidFill>
          </p:spPr>
          <p:txBody>
            <a:bodyPr wrap="none" rtlCol="0">
              <a:spAutoFit/>
            </a:bodyPr>
            <a:lstStyle>
              <a:defPPr>
                <a:defRPr lang="en-US"/>
              </a:defPPr>
              <a:lvl1pPr>
                <a:defRPr b="1">
                  <a:solidFill>
                    <a:srgbClr val="FF0000"/>
                  </a:solidFill>
                </a:defRPr>
              </a:lvl1pPr>
            </a:lstStyle>
            <a:p>
              <a:r>
                <a:rPr lang="en-US" dirty="0" smtClean="0"/>
                <a:t>RFQ</a:t>
              </a:r>
              <a:endParaRPr lang="en-US" dirty="0"/>
            </a:p>
          </p:txBody>
        </p:sp>
        <p:sp>
          <p:nvSpPr>
            <p:cNvPr id="12" name="TextBox 15"/>
            <p:cNvSpPr txBox="1"/>
            <p:nvPr/>
          </p:nvSpPr>
          <p:spPr>
            <a:xfrm>
              <a:off x="7707365" y="4485365"/>
              <a:ext cx="436338" cy="369332"/>
            </a:xfrm>
            <a:prstGeom prst="rect">
              <a:avLst/>
            </a:prstGeom>
            <a:noFill/>
          </p:spPr>
          <p:txBody>
            <a:bodyPr wrap="none" rtlCol="0">
              <a:spAutoFit/>
            </a:bodyPr>
            <a:lstStyle>
              <a:defPPr>
                <a:defRPr lang="en-US"/>
              </a:defPPr>
              <a:lvl1pPr>
                <a:defRPr b="1">
                  <a:solidFill>
                    <a:srgbClr val="FF0000"/>
                  </a:solidFill>
                </a:defRPr>
              </a:lvl1pPr>
            </a:lstStyle>
            <a:p>
              <a:r>
                <a:rPr lang="en-US" dirty="0" smtClean="0"/>
                <a:t>CB</a:t>
              </a:r>
              <a:endParaRPr lang="en-US" dirty="0"/>
            </a:p>
          </p:txBody>
        </p:sp>
        <p:sp>
          <p:nvSpPr>
            <p:cNvPr id="25" name="CasellaDiTesto 24"/>
            <p:cNvSpPr txBox="1"/>
            <p:nvPr/>
          </p:nvSpPr>
          <p:spPr>
            <a:xfrm>
              <a:off x="6192559" y="2787175"/>
              <a:ext cx="2164375" cy="313932"/>
            </a:xfrm>
            <a:prstGeom prst="rect">
              <a:avLst/>
            </a:prstGeom>
            <a:solidFill>
              <a:schemeClr val="bg1"/>
            </a:solidFill>
          </p:spPr>
          <p:txBody>
            <a:bodyPr wrap="none" rtlCol="0">
              <a:spAutoFit/>
            </a:bodyPr>
            <a:lstStyle/>
            <a:p>
              <a:pPr>
                <a:lnSpc>
                  <a:spcPct val="90000"/>
                </a:lnSpc>
              </a:pPr>
              <a:r>
                <a:rPr lang="it-IT" sz="1600" i="1" dirty="0">
                  <a:solidFill>
                    <a:srgbClr val="FF0000"/>
                  </a:solidFill>
                </a:rPr>
                <a:t>MRM </a:t>
              </a:r>
              <a:r>
                <a:rPr lang="it-IT" sz="1600" i="1" dirty="0" err="1">
                  <a:solidFill>
                    <a:srgbClr val="FF0000"/>
                  </a:solidFill>
                </a:rPr>
                <a:t>Spectrometer</a:t>
              </a:r>
              <a:r>
                <a:rPr lang="it-IT" sz="1600" i="1" dirty="0">
                  <a:solidFill>
                    <a:srgbClr val="FF0000"/>
                  </a:solidFill>
                </a:rPr>
                <a:t> </a:t>
              </a:r>
            </a:p>
          </p:txBody>
        </p:sp>
      </p:grpSp>
      <p:sp>
        <p:nvSpPr>
          <p:cNvPr id="32" name="Rectangle 1"/>
          <p:cNvSpPr/>
          <p:nvPr/>
        </p:nvSpPr>
        <p:spPr>
          <a:xfrm>
            <a:off x="773087" y="836712"/>
            <a:ext cx="2480781" cy="276999"/>
          </a:xfrm>
          <a:prstGeom prst="rect">
            <a:avLst/>
          </a:prstGeom>
          <a:solidFill>
            <a:schemeClr val="accent4">
              <a:lumMod val="20000"/>
              <a:lumOff val="80000"/>
            </a:schemeClr>
          </a:solidFill>
        </p:spPr>
        <p:txBody>
          <a:bodyPr wrap="square">
            <a:spAutoFit/>
          </a:bodyPr>
          <a:lstStyle/>
          <a:p>
            <a:pPr algn="ctr"/>
            <a:r>
              <a:rPr lang="en-GB" sz="1200" dirty="0"/>
              <a:t>Mechanical layout of the </a:t>
            </a:r>
            <a:r>
              <a:rPr lang="en-GB" sz="1200" b="1" dirty="0"/>
              <a:t>RFQ </a:t>
            </a:r>
            <a:endParaRPr lang="it-IT" sz="1200" dirty="0"/>
          </a:p>
        </p:txBody>
      </p:sp>
      <p:sp>
        <p:nvSpPr>
          <p:cNvPr id="33" name="Rectangle 3"/>
          <p:cNvSpPr txBox="1">
            <a:spLocks noChangeArrowheads="1"/>
          </p:cNvSpPr>
          <p:nvPr/>
        </p:nvSpPr>
        <p:spPr bwMode="auto">
          <a:xfrm>
            <a:off x="251520" y="2951063"/>
            <a:ext cx="3575414" cy="2050377"/>
          </a:xfrm>
          <a:prstGeom prst="rect">
            <a:avLst/>
          </a:prstGeom>
          <a:solidFill>
            <a:schemeClr val="bg1"/>
          </a:solidFill>
          <a:ln w="19050">
            <a:solidFill>
              <a:srgbClr val="1801A3"/>
            </a:solidFill>
            <a:miter lim="800000"/>
            <a:headEnd/>
            <a:tailEnd/>
          </a:ln>
          <a:extLst/>
        </p:spPr>
        <p:txBody>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nSpc>
                <a:spcPct val="90000"/>
              </a:lnSpc>
              <a:spcBef>
                <a:spcPct val="20000"/>
              </a:spcBef>
              <a:buFont typeface="Arial" charset="0"/>
              <a:buChar char="•"/>
            </a:pPr>
            <a:r>
              <a:rPr lang="it-IT" sz="1200" dirty="0">
                <a:latin typeface="Calibri" charset="0"/>
              </a:rPr>
              <a:t>Energy 5.7 </a:t>
            </a:r>
            <a:r>
              <a:rPr lang="it-IT" sz="1200" dirty="0">
                <a:latin typeface="Calibri" charset="0"/>
                <a:sym typeface="Wingdings" panose="05000000000000000000" pitchFamily="2" charset="2"/>
              </a:rPr>
              <a:t></a:t>
            </a:r>
            <a:r>
              <a:rPr lang="it-IT" sz="1200" dirty="0">
                <a:latin typeface="Calibri" charset="0"/>
              </a:rPr>
              <a:t> 727.3 [</a:t>
            </a:r>
            <a:r>
              <a:rPr lang="el-GR" sz="1200" dirty="0">
                <a:latin typeface="Calibri" charset="0"/>
              </a:rPr>
              <a:t>β</a:t>
            </a:r>
            <a:r>
              <a:rPr lang="it-IT" sz="1200" dirty="0">
                <a:latin typeface="Calibri" charset="0"/>
              </a:rPr>
              <a:t>=0.0395] KeV/A  (A/q=7)</a:t>
            </a:r>
          </a:p>
          <a:p>
            <a:pPr>
              <a:lnSpc>
                <a:spcPct val="90000"/>
              </a:lnSpc>
              <a:spcBef>
                <a:spcPct val="20000"/>
              </a:spcBef>
              <a:buFont typeface="Arial" charset="0"/>
              <a:buChar char="•"/>
            </a:pPr>
            <a:r>
              <a:rPr lang="it-IT" sz="1200" dirty="0" err="1">
                <a:latin typeface="Calibri" charset="0"/>
              </a:rPr>
              <a:t>Frequency</a:t>
            </a:r>
            <a:r>
              <a:rPr lang="it-IT" sz="1200" dirty="0">
                <a:latin typeface="Calibri" charset="0"/>
              </a:rPr>
              <a:t> 80 MHz</a:t>
            </a:r>
          </a:p>
          <a:p>
            <a:pPr>
              <a:lnSpc>
                <a:spcPct val="90000"/>
              </a:lnSpc>
              <a:spcBef>
                <a:spcPct val="20000"/>
              </a:spcBef>
              <a:buFont typeface="Arial" charset="0"/>
              <a:buChar char="•"/>
            </a:pPr>
            <a:r>
              <a:rPr lang="it-IT" sz="1200" dirty="0">
                <a:latin typeface="Calibri" charset="0"/>
              </a:rPr>
              <a:t>Beam transmission &gt;95%, low RMS longitudinal emittance at output: 0.15 ns*keV/u.</a:t>
            </a:r>
          </a:p>
          <a:p>
            <a:pPr>
              <a:lnSpc>
                <a:spcPct val="90000"/>
              </a:lnSpc>
              <a:spcBef>
                <a:spcPct val="20000"/>
              </a:spcBef>
              <a:buFont typeface="Arial" charset="0"/>
              <a:buChar char="•"/>
            </a:pPr>
            <a:r>
              <a:rPr lang="it-IT" sz="1200" dirty="0">
                <a:latin typeface="Calibri" charset="0"/>
              </a:rPr>
              <a:t>Length 695 cm (</a:t>
            </a:r>
            <a:r>
              <a:rPr lang="it-IT" sz="1200" b="1" dirty="0">
                <a:latin typeface="Calibri" charset="0"/>
              </a:rPr>
              <a:t>7 modules</a:t>
            </a:r>
            <a:r>
              <a:rPr lang="it-IT" sz="1200" dirty="0">
                <a:latin typeface="Calibri" charset="0"/>
              </a:rPr>
              <a:t>) intervane voltage  63.8 – 85.8 kV  </a:t>
            </a:r>
          </a:p>
          <a:p>
            <a:pPr>
              <a:lnSpc>
                <a:spcPct val="90000"/>
              </a:lnSpc>
              <a:spcBef>
                <a:spcPct val="20000"/>
              </a:spcBef>
              <a:buFont typeface="Arial" charset="0"/>
              <a:buChar char="•"/>
            </a:pPr>
            <a:r>
              <a:rPr lang="it-IT" sz="1200" dirty="0">
                <a:latin typeface="Calibri" charset="0"/>
              </a:rPr>
              <a:t>RF power (four vanes) 100 kW.</a:t>
            </a:r>
          </a:p>
          <a:p>
            <a:pPr>
              <a:lnSpc>
                <a:spcPct val="90000"/>
              </a:lnSpc>
              <a:spcBef>
                <a:spcPct val="20000"/>
              </a:spcBef>
              <a:buFont typeface="Arial" charset="0"/>
              <a:buChar char="•"/>
            </a:pPr>
            <a:r>
              <a:rPr lang="it-IT" sz="1200" dirty="0">
                <a:latin typeface="Calibri" charset="0"/>
              </a:rPr>
              <a:t>Mechanical design and realization, taking advantage of IFMIF experience (LNL, INFN_Pd, Bo, To).</a:t>
            </a:r>
          </a:p>
        </p:txBody>
      </p:sp>
      <p:pic>
        <p:nvPicPr>
          <p:cNvPr id="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3868" y="1079058"/>
            <a:ext cx="2700679" cy="128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asellaDiTesto 35"/>
          <p:cNvSpPr txBox="1"/>
          <p:nvPr/>
        </p:nvSpPr>
        <p:spPr>
          <a:xfrm>
            <a:off x="14040" y="6479649"/>
            <a:ext cx="2286203" cy="369332"/>
          </a:xfrm>
          <a:prstGeom prst="rect">
            <a:avLst/>
          </a:prstGeom>
          <a:noFill/>
        </p:spPr>
        <p:txBody>
          <a:bodyPr wrap="none" rtlCol="0">
            <a:spAutoFit/>
          </a:bodyPr>
          <a:lstStyle/>
          <a:p>
            <a:r>
              <a:rPr lang="en-US" dirty="0" smtClean="0"/>
              <a:t>E. </a:t>
            </a:r>
            <a:r>
              <a:rPr lang="en-US" dirty="0" err="1" smtClean="0"/>
              <a:t>Fagotti</a:t>
            </a:r>
            <a:r>
              <a:rPr lang="en-US" dirty="0" smtClean="0"/>
              <a:t>, A. </a:t>
            </a:r>
            <a:r>
              <a:rPr lang="en-US" dirty="0" err="1" smtClean="0"/>
              <a:t>Pisent</a:t>
            </a:r>
            <a:endParaRPr lang="en-US" dirty="0"/>
          </a:p>
        </p:txBody>
      </p:sp>
      <p:pic>
        <p:nvPicPr>
          <p:cNvPr id="27" name="Segnaposto contenuto 3"/>
          <p:cNvPicPr>
            <a:picLocks noChangeAspect="1"/>
          </p:cNvPicPr>
          <p:nvPr/>
        </p:nvPicPr>
        <p:blipFill>
          <a:blip r:embed="rId5" cstate="print">
            <a:extLst>
              <a:ext uri="{28A0092B-C50C-407E-A947-70E740481C1C}">
                <a14:useLocalDpi xmlns:a14="http://schemas.microsoft.com/office/drawing/2010/main" val="0"/>
              </a:ext>
            </a:extLst>
          </a:blip>
          <a:srcRect l="13692" t="22229" r="10165" b="17595"/>
          <a:stretch>
            <a:fillRect/>
          </a:stretch>
        </p:blipFill>
        <p:spPr bwMode="auto">
          <a:xfrm>
            <a:off x="784547" y="1236709"/>
            <a:ext cx="2299572" cy="139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p:cNvPicPr>
          <p:nvPr/>
        </p:nvPicPr>
        <p:blipFill>
          <a:blip r:embed="rId6" cstate="print">
            <a:extLst>
              <a:ext uri="{28A0092B-C50C-407E-A947-70E740481C1C}">
                <a14:useLocalDpi xmlns:a14="http://schemas.microsoft.com/office/drawing/2010/main" val="0"/>
              </a:ext>
            </a:extLst>
          </a:blip>
          <a:srcRect l="21677" t="10178" r="15038"/>
          <a:stretch>
            <a:fillRect/>
          </a:stretch>
        </p:blipFill>
        <p:spPr bwMode="auto">
          <a:xfrm>
            <a:off x="6225867" y="1424402"/>
            <a:ext cx="1816023" cy="193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26934" y="764704"/>
            <a:ext cx="1516762" cy="369332"/>
          </a:xfrm>
          <a:prstGeom prst="rect">
            <a:avLst/>
          </a:prstGeom>
          <a:noFill/>
        </p:spPr>
        <p:txBody>
          <a:bodyPr wrap="none" rtlCol="0">
            <a:spAutoFit/>
          </a:bodyPr>
          <a:lstStyle/>
          <a:p>
            <a:r>
              <a:rPr lang="it-IT" dirty="0" smtClean="0"/>
              <a:t>Physics design</a:t>
            </a:r>
            <a:endParaRPr lang="en-US" dirty="0"/>
          </a:p>
        </p:txBody>
      </p:sp>
      <p:sp>
        <p:nvSpPr>
          <p:cNvPr id="3" name="TextBox 2"/>
          <p:cNvSpPr txBox="1"/>
          <p:nvPr/>
        </p:nvSpPr>
        <p:spPr>
          <a:xfrm>
            <a:off x="6090535" y="838453"/>
            <a:ext cx="3378009" cy="646331"/>
          </a:xfrm>
          <a:prstGeom prst="rect">
            <a:avLst/>
          </a:prstGeom>
          <a:noFill/>
        </p:spPr>
        <p:txBody>
          <a:bodyPr wrap="square" rtlCol="0">
            <a:spAutoFit/>
          </a:bodyPr>
          <a:lstStyle/>
          <a:p>
            <a:r>
              <a:rPr lang="it-IT" dirty="0" smtClean="0"/>
              <a:t>High power RF Coupler 200kW </a:t>
            </a:r>
            <a:r>
              <a:rPr lang="en-GB" dirty="0"/>
              <a:t>100% duty </a:t>
            </a:r>
            <a:r>
              <a:rPr lang="en-GB" dirty="0" smtClean="0"/>
              <a:t>cycle</a:t>
            </a:r>
            <a:endParaRPr lang="en-GB" dirty="0"/>
          </a:p>
        </p:txBody>
      </p:sp>
      <p:sp>
        <p:nvSpPr>
          <p:cNvPr id="19" name="Oval 18"/>
          <p:cNvSpPr/>
          <p:nvPr/>
        </p:nvSpPr>
        <p:spPr>
          <a:xfrm>
            <a:off x="2300243" y="4842627"/>
            <a:ext cx="1983725" cy="1414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740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p:txBody>
          <a:bodyPr>
            <a:noAutofit/>
          </a:bodyPr>
          <a:lstStyle/>
          <a:p>
            <a:r>
              <a:rPr lang="it-IT" sz="3200" dirty="0" smtClean="0"/>
              <a:t>SC </a:t>
            </a:r>
            <a:r>
              <a:rPr lang="it-IT" sz="3200" dirty="0" err="1" smtClean="0"/>
              <a:t>Resonator</a:t>
            </a:r>
            <a:r>
              <a:rPr lang="it-IT" sz="3200" dirty="0" smtClean="0"/>
              <a:t> </a:t>
            </a:r>
            <a:r>
              <a:rPr lang="it-IT" sz="3200" dirty="0" err="1" smtClean="0"/>
              <a:t>Improvements</a:t>
            </a:r>
            <a:r>
              <a:rPr lang="it-IT" sz="3200" dirty="0" smtClean="0"/>
              <a:t> on ALPI</a:t>
            </a:r>
            <a:endParaRPr lang="it-IT" sz="3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249" y="4150714"/>
            <a:ext cx="5790927" cy="2662662"/>
          </a:xfrm>
          <a:prstGeom prst="rect">
            <a:avLst/>
          </a:prstGeom>
          <a:noFill/>
          <a:ln w="28575">
            <a:solidFill>
              <a:schemeClr val="tx1"/>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88" y="1124744"/>
            <a:ext cx="7007696" cy="312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2792660" y="2688413"/>
            <a:ext cx="771228" cy="668579"/>
          </a:xfrm>
          <a:prstGeom prst="rect">
            <a:avLst/>
          </a:prstGeom>
          <a:solidFill>
            <a:srgbClr val="0070C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3656756" y="2688412"/>
            <a:ext cx="627212" cy="668579"/>
          </a:xfrm>
          <a:prstGeom prst="rect">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3923928" y="1412776"/>
            <a:ext cx="504056" cy="668579"/>
          </a:xfrm>
          <a:prstGeom prst="rect">
            <a:avLst/>
          </a:prstGeom>
          <a:solidFill>
            <a:schemeClr val="accent3">
              <a:lumMod val="75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2682336" y="3284984"/>
            <a:ext cx="991875" cy="523220"/>
          </a:xfrm>
          <a:prstGeom prst="rect">
            <a:avLst/>
          </a:prstGeom>
          <a:noFill/>
        </p:spPr>
        <p:txBody>
          <a:bodyPr wrap="none" rtlCol="0">
            <a:spAutoFit/>
          </a:bodyPr>
          <a:lstStyle/>
          <a:p>
            <a:pPr algn="ctr"/>
            <a:r>
              <a:rPr lang="it-IT" sz="1400" dirty="0" smtClean="0"/>
              <a:t>LOW-BETA </a:t>
            </a:r>
          </a:p>
          <a:p>
            <a:pPr algn="ctr"/>
            <a:r>
              <a:rPr lang="it-IT" sz="1400" dirty="0" smtClean="0"/>
              <a:t>UPGRADE</a:t>
            </a:r>
            <a:endParaRPr lang="it-IT" sz="1400" dirty="0"/>
          </a:p>
        </p:txBody>
      </p:sp>
      <p:sp>
        <p:nvSpPr>
          <p:cNvPr id="17" name="Rettangolo 16"/>
          <p:cNvSpPr/>
          <p:nvPr/>
        </p:nvSpPr>
        <p:spPr>
          <a:xfrm>
            <a:off x="2682336" y="2564904"/>
            <a:ext cx="5058016" cy="720080"/>
          </a:xfrm>
          <a:prstGeom prst="rect">
            <a:avLst/>
          </a:pr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1 20"/>
          <p:cNvCxnSpPr/>
          <p:nvPr/>
        </p:nvCxnSpPr>
        <p:spPr>
          <a:xfrm flipH="1">
            <a:off x="365249" y="3284984"/>
            <a:ext cx="2317087" cy="86573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flipH="1">
            <a:off x="6143346" y="3284984"/>
            <a:ext cx="1597006" cy="86573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00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ianfranco\Downloads\Magneti-Steer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052736"/>
            <a:ext cx="9098835" cy="568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6032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ianfranco\Downloads\Diagnostic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8496944" cy="531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8864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94788597"/>
              </p:ext>
            </p:extLst>
          </p:nvPr>
        </p:nvGraphicFramePr>
        <p:xfrm>
          <a:off x="518863" y="1340765"/>
          <a:ext cx="8301608" cy="4186794"/>
        </p:xfrm>
        <a:graphic>
          <a:graphicData uri="http://schemas.openxmlformats.org/drawingml/2006/table">
            <a:tbl>
              <a:tblPr>
                <a:tableStyleId>{5C22544A-7EE6-4342-B048-85BDC9FD1C3A}</a:tableStyleId>
              </a:tblPr>
              <a:tblGrid>
                <a:gridCol w="2648023"/>
                <a:gridCol w="770943"/>
                <a:gridCol w="670386"/>
                <a:gridCol w="648039"/>
                <a:gridCol w="726251"/>
                <a:gridCol w="692732"/>
                <a:gridCol w="692732"/>
                <a:gridCol w="726251"/>
                <a:gridCol w="726251"/>
              </a:tblGrid>
              <a:tr h="232768">
                <a:tc>
                  <a:txBody>
                    <a:bodyPr/>
                    <a:lstStyle/>
                    <a:p>
                      <a:pPr algn="l" fontAlgn="b"/>
                      <a:r>
                        <a:rPr lang="en-US" sz="1800" u="none" strike="noStrike" dirty="0">
                          <a:effectLst/>
                        </a:rPr>
                        <a:t>Work </a:t>
                      </a:r>
                      <a:r>
                        <a:rPr lang="en-US" sz="1800" u="none" strike="noStrike" dirty="0" err="1">
                          <a:effectLst/>
                        </a:rPr>
                        <a:t>Pakage</a:t>
                      </a:r>
                      <a:endParaRPr lang="en-US" sz="1800" b="0" i="0" u="none" strike="noStrike" dirty="0">
                        <a:effectLst/>
                        <a:latin typeface="Arial"/>
                      </a:endParaRPr>
                    </a:p>
                  </a:txBody>
                  <a:tcPr marL="5538" marR="5538" marT="5538" marB="0" anchor="b"/>
                </a:tc>
                <a:tc>
                  <a:txBody>
                    <a:bodyPr/>
                    <a:lstStyle/>
                    <a:p>
                      <a:pPr algn="l" fontAlgn="b"/>
                      <a:r>
                        <a:rPr lang="en-US" sz="1800" u="none" strike="noStrike">
                          <a:effectLst/>
                        </a:rPr>
                        <a:t>2012</a:t>
                      </a:r>
                      <a:endParaRPr lang="en-US" sz="1800" b="0" i="0" u="none" strike="noStrike">
                        <a:effectLst/>
                        <a:latin typeface="Arial"/>
                      </a:endParaRPr>
                    </a:p>
                  </a:txBody>
                  <a:tcPr marL="5538" marR="5538" marT="5538" marB="0" anchor="b"/>
                </a:tc>
                <a:tc>
                  <a:txBody>
                    <a:bodyPr/>
                    <a:lstStyle/>
                    <a:p>
                      <a:pPr algn="l" fontAlgn="b"/>
                      <a:r>
                        <a:rPr lang="en-US" sz="1800" u="none" strike="noStrike">
                          <a:effectLst/>
                        </a:rPr>
                        <a:t>2013</a:t>
                      </a:r>
                      <a:endParaRPr lang="en-US" sz="1800" b="0" i="0" u="none" strike="noStrike">
                        <a:effectLst/>
                        <a:latin typeface="Arial"/>
                      </a:endParaRPr>
                    </a:p>
                  </a:txBody>
                  <a:tcPr marL="5538" marR="5538" marT="5538" marB="0" anchor="b"/>
                </a:tc>
                <a:tc>
                  <a:txBody>
                    <a:bodyPr/>
                    <a:lstStyle/>
                    <a:p>
                      <a:pPr algn="l" fontAlgn="b"/>
                      <a:r>
                        <a:rPr lang="en-US" sz="1800" u="none" strike="noStrike">
                          <a:effectLst/>
                        </a:rPr>
                        <a:t>2014</a:t>
                      </a:r>
                      <a:endParaRPr lang="en-US" sz="1800" b="0" i="0" u="none" strike="noStrike">
                        <a:effectLst/>
                        <a:latin typeface="Arial"/>
                      </a:endParaRPr>
                    </a:p>
                  </a:txBody>
                  <a:tcPr marL="5538" marR="5538" marT="5538" marB="0" anchor="b"/>
                </a:tc>
                <a:tc>
                  <a:txBody>
                    <a:bodyPr/>
                    <a:lstStyle/>
                    <a:p>
                      <a:pPr algn="l" fontAlgn="b"/>
                      <a:r>
                        <a:rPr lang="en-US" sz="1800" u="none" strike="noStrike">
                          <a:effectLst/>
                        </a:rPr>
                        <a:t>2015</a:t>
                      </a:r>
                      <a:endParaRPr lang="en-US" sz="1800" b="0" i="0" u="none" strike="noStrike">
                        <a:effectLst/>
                        <a:latin typeface="Arial"/>
                      </a:endParaRPr>
                    </a:p>
                  </a:txBody>
                  <a:tcPr marL="5538" marR="5538" marT="5538" marB="0" anchor="b"/>
                </a:tc>
                <a:tc>
                  <a:txBody>
                    <a:bodyPr/>
                    <a:lstStyle/>
                    <a:p>
                      <a:pPr algn="l" fontAlgn="b"/>
                      <a:r>
                        <a:rPr lang="en-US" sz="1800" u="none" strike="noStrike">
                          <a:effectLst/>
                        </a:rPr>
                        <a:t>2016</a:t>
                      </a:r>
                      <a:endParaRPr lang="en-US" sz="1800" b="0" i="0" u="none" strike="noStrike">
                        <a:effectLst/>
                        <a:latin typeface="Arial"/>
                      </a:endParaRPr>
                    </a:p>
                  </a:txBody>
                  <a:tcPr marL="5538" marR="5538" marT="5538" marB="0" anchor="b"/>
                </a:tc>
                <a:tc>
                  <a:txBody>
                    <a:bodyPr/>
                    <a:lstStyle/>
                    <a:p>
                      <a:pPr algn="l" fontAlgn="b"/>
                      <a:r>
                        <a:rPr lang="en-US" sz="1800" u="none" strike="noStrike">
                          <a:effectLst/>
                        </a:rPr>
                        <a:t>2017</a:t>
                      </a:r>
                      <a:endParaRPr lang="en-US" sz="1800" b="0" i="0" u="none" strike="noStrike">
                        <a:effectLst/>
                        <a:latin typeface="Arial"/>
                      </a:endParaRPr>
                    </a:p>
                  </a:txBody>
                  <a:tcPr marL="5538" marR="5538" marT="5538" marB="0" anchor="b"/>
                </a:tc>
                <a:tc>
                  <a:txBody>
                    <a:bodyPr/>
                    <a:lstStyle/>
                    <a:p>
                      <a:pPr algn="l" fontAlgn="b"/>
                      <a:r>
                        <a:rPr lang="en-US" sz="1800" u="none" strike="noStrike">
                          <a:effectLst/>
                        </a:rPr>
                        <a:t>2018</a:t>
                      </a:r>
                      <a:endParaRPr lang="en-US" sz="1800" b="0" i="0" u="none" strike="noStrike">
                        <a:effectLst/>
                        <a:latin typeface="Arial"/>
                      </a:endParaRPr>
                    </a:p>
                  </a:txBody>
                  <a:tcPr marL="5538" marR="5538" marT="5538" marB="0" anchor="b"/>
                </a:tc>
                <a:tc>
                  <a:txBody>
                    <a:bodyPr/>
                    <a:lstStyle/>
                    <a:p>
                      <a:pPr algn="l" fontAlgn="b"/>
                      <a:r>
                        <a:rPr lang="en-US" sz="1800" u="none" strike="noStrike">
                          <a:effectLst/>
                        </a:rPr>
                        <a:t>Grand Total</a:t>
                      </a:r>
                      <a:endParaRPr lang="en-US" sz="1800" b="1" i="0" u="none" strike="noStrike">
                        <a:effectLst/>
                        <a:latin typeface="Arial"/>
                      </a:endParaRPr>
                    </a:p>
                  </a:txBody>
                  <a:tcPr marL="5538" marR="5538" marT="5538" marB="0" anchor="b"/>
                </a:tc>
              </a:tr>
              <a:tr h="232768">
                <a:tc>
                  <a:txBody>
                    <a:bodyPr/>
                    <a:lstStyle/>
                    <a:p>
                      <a:pPr algn="l" fontAlgn="b"/>
                      <a:r>
                        <a:rPr lang="en-US" sz="1800" u="none" strike="noStrike" dirty="0">
                          <a:effectLst/>
                        </a:rPr>
                        <a:t>WP-B1 </a:t>
                      </a:r>
                      <a:r>
                        <a:rPr lang="en-US" sz="1800" u="none" strike="noStrike" dirty="0" smtClean="0">
                          <a:effectLst/>
                        </a:rPr>
                        <a:t>– Scientific</a:t>
                      </a:r>
                      <a:r>
                        <a:rPr lang="en-US" sz="1800" u="none" strike="noStrike" baseline="0" dirty="0" smtClean="0">
                          <a:effectLst/>
                        </a:rPr>
                        <a:t> support</a:t>
                      </a:r>
                      <a:endParaRPr lang="en-US" sz="1800" b="0" i="0" u="none" strike="noStrike" dirty="0">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0.3</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0.2</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b="1" u="none" strike="noStrike" dirty="0">
                          <a:effectLst/>
                        </a:rPr>
                        <a:t>0.5</a:t>
                      </a:r>
                      <a:endParaRPr lang="en-US" sz="1800" b="1" i="0" u="none" strike="noStrike" dirty="0">
                        <a:effectLst/>
                        <a:latin typeface="Arial"/>
                      </a:endParaRPr>
                    </a:p>
                  </a:txBody>
                  <a:tcPr marL="5538" marR="5538" marT="5538" marB="0" anchor="b"/>
                </a:tc>
              </a:tr>
              <a:tr h="232768">
                <a:tc>
                  <a:txBody>
                    <a:bodyPr/>
                    <a:lstStyle/>
                    <a:p>
                      <a:pPr algn="l" fontAlgn="b"/>
                      <a:r>
                        <a:rPr lang="en-US" sz="1800" u="none" strike="noStrike">
                          <a:effectLst/>
                        </a:rPr>
                        <a:t>WP-B2-Radiation Protection and Safety (1,9)</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1.3</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1.3</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b="1" u="none" strike="noStrike">
                          <a:effectLst/>
                        </a:rPr>
                        <a:t>2.6</a:t>
                      </a:r>
                      <a:endParaRPr lang="en-US" sz="1800" b="1" i="0" u="none" strike="noStrike">
                        <a:effectLst/>
                        <a:latin typeface="Arial"/>
                      </a:endParaRPr>
                    </a:p>
                  </a:txBody>
                  <a:tcPr marL="5538" marR="5538" marT="5538" marB="0" anchor="b"/>
                </a:tc>
              </a:tr>
              <a:tr h="232768">
                <a:tc>
                  <a:txBody>
                    <a:bodyPr/>
                    <a:lstStyle/>
                    <a:p>
                      <a:pPr algn="l" fontAlgn="b"/>
                      <a:r>
                        <a:rPr lang="en-US" sz="1800" u="none" strike="noStrike" dirty="0">
                          <a:effectLst/>
                        </a:rPr>
                        <a:t>WP-B3 - </a:t>
                      </a:r>
                      <a:r>
                        <a:rPr lang="en-US" sz="1800" u="none" strike="noStrike" dirty="0" smtClean="0">
                          <a:effectLst/>
                        </a:rPr>
                        <a:t>Infrastructures</a:t>
                      </a:r>
                      <a:endParaRPr lang="en-US" sz="1800" b="0" i="0" u="none" strike="noStrike" dirty="0">
                        <a:effectLst/>
                        <a:latin typeface="Arial"/>
                      </a:endParaRPr>
                    </a:p>
                  </a:txBody>
                  <a:tcPr marL="5538" marR="5538" marT="5538" marB="0" anchor="b"/>
                </a:tc>
                <a:tc>
                  <a:txBody>
                    <a:bodyPr/>
                    <a:lstStyle/>
                    <a:p>
                      <a:pPr algn="r" fontAlgn="b"/>
                      <a:r>
                        <a:rPr lang="en-US" sz="1800" u="none" strike="noStrike">
                          <a:effectLst/>
                        </a:rPr>
                        <a:t>4.5</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0.3</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0.5</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3.1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b="1" u="none" strike="noStrike" dirty="0">
                          <a:effectLst/>
                        </a:rPr>
                        <a:t>9.5</a:t>
                      </a:r>
                      <a:endParaRPr lang="en-US" sz="1800" b="1" i="0" u="none" strike="noStrike" dirty="0">
                        <a:effectLst/>
                        <a:latin typeface="Arial"/>
                      </a:endParaRPr>
                    </a:p>
                  </a:txBody>
                  <a:tcPr marL="5538" marR="5538" marT="5538" marB="0" anchor="b"/>
                </a:tc>
              </a:tr>
              <a:tr h="232768">
                <a:tc>
                  <a:txBody>
                    <a:bodyPr/>
                    <a:lstStyle/>
                    <a:p>
                      <a:pPr algn="l" fontAlgn="b"/>
                      <a:r>
                        <a:rPr lang="en-US" sz="1800" u="none" strike="noStrike" dirty="0" smtClean="0">
                          <a:effectLst/>
                        </a:rPr>
                        <a:t>WP-B4-Controls</a:t>
                      </a:r>
                      <a:endParaRPr lang="en-US" sz="1800" b="0" i="0" u="none" strike="noStrike" dirty="0">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0.3</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2.0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0.8</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0.3</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b="1" u="none" strike="noStrike" dirty="0">
                          <a:effectLst/>
                        </a:rPr>
                        <a:t>3.5</a:t>
                      </a:r>
                      <a:endParaRPr lang="en-US" sz="1800" b="1" i="0" u="none" strike="noStrike" dirty="0">
                        <a:effectLst/>
                        <a:latin typeface="Arial"/>
                      </a:endParaRPr>
                    </a:p>
                  </a:txBody>
                  <a:tcPr marL="5538" marR="5538" marT="5538" marB="0" anchor="b"/>
                </a:tc>
              </a:tr>
              <a:tr h="232768">
                <a:tc>
                  <a:txBody>
                    <a:bodyPr/>
                    <a:lstStyle/>
                    <a:p>
                      <a:pPr algn="l" fontAlgn="b"/>
                      <a:r>
                        <a:rPr lang="en-US" sz="1800" u="none" strike="noStrike">
                          <a:effectLst/>
                        </a:rPr>
                        <a:t>WP-B5 - Cyclotron</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10.7</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0.2</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b="1" u="none" strike="noStrike">
                          <a:effectLst/>
                        </a:rPr>
                        <a:t>10.9</a:t>
                      </a:r>
                      <a:endParaRPr lang="en-US" sz="1800" b="1" i="0" u="none" strike="noStrike">
                        <a:effectLst/>
                        <a:latin typeface="Arial"/>
                      </a:endParaRPr>
                    </a:p>
                  </a:txBody>
                  <a:tcPr marL="5538" marR="5538" marT="5538" marB="0" anchor="b"/>
                </a:tc>
              </a:tr>
              <a:tr h="232768">
                <a:tc>
                  <a:txBody>
                    <a:bodyPr/>
                    <a:lstStyle/>
                    <a:p>
                      <a:pPr algn="l" fontAlgn="b"/>
                      <a:r>
                        <a:rPr lang="en-US" sz="1800" u="none" strike="noStrike">
                          <a:effectLst/>
                        </a:rPr>
                        <a:t>WP-B6- Exotic Beams</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0.9</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0.8</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0.5</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0.9</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0.8</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0.1</a:t>
                      </a:r>
                      <a:endParaRPr lang="en-US" sz="1800" b="0" i="0" u="none" strike="noStrike">
                        <a:effectLst/>
                        <a:latin typeface="Arial"/>
                      </a:endParaRPr>
                    </a:p>
                  </a:txBody>
                  <a:tcPr marL="5538" marR="5538" marT="5538" marB="0" anchor="b"/>
                </a:tc>
                <a:tc>
                  <a:txBody>
                    <a:bodyPr/>
                    <a:lstStyle/>
                    <a:p>
                      <a:pPr algn="r" fontAlgn="b"/>
                      <a:r>
                        <a:rPr lang="en-US" sz="1800" u="none" strike="noStrike" dirty="0">
                          <a:effectLst/>
                        </a:rPr>
                        <a:t>0.0</a:t>
                      </a:r>
                      <a:endParaRPr lang="en-US" sz="1800" b="0" i="0" u="none" strike="noStrike" dirty="0">
                        <a:effectLst/>
                        <a:latin typeface="Arial"/>
                      </a:endParaRPr>
                    </a:p>
                  </a:txBody>
                  <a:tcPr marL="5538" marR="5538" marT="5538" marB="0" anchor="b"/>
                </a:tc>
                <a:tc>
                  <a:txBody>
                    <a:bodyPr/>
                    <a:lstStyle/>
                    <a:p>
                      <a:pPr algn="r" fontAlgn="b"/>
                      <a:r>
                        <a:rPr lang="en-US" sz="1800" b="1" u="none" strike="noStrike" dirty="0">
                          <a:effectLst/>
                        </a:rPr>
                        <a:t>4.0</a:t>
                      </a:r>
                      <a:endParaRPr lang="en-US" sz="1800" b="1" i="0" u="none" strike="noStrike" dirty="0">
                        <a:effectLst/>
                        <a:latin typeface="Arial"/>
                      </a:endParaRPr>
                    </a:p>
                  </a:txBody>
                  <a:tcPr marL="5538" marR="5538" marT="5538" marB="0" anchor="b"/>
                </a:tc>
              </a:tr>
              <a:tr h="232768">
                <a:tc>
                  <a:txBody>
                    <a:bodyPr/>
                    <a:lstStyle/>
                    <a:p>
                      <a:pPr algn="l" fontAlgn="b"/>
                      <a:r>
                        <a:rPr lang="en-US" sz="1800" u="none" strike="noStrike">
                          <a:effectLst/>
                        </a:rPr>
                        <a:t>WP-B7 - Beam Transport</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0.5</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2.0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3.2</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1.5</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0.7</a:t>
                      </a:r>
                      <a:endParaRPr lang="en-US" sz="1800" b="0" i="0" u="none" strike="noStrike">
                        <a:effectLst/>
                        <a:latin typeface="Arial"/>
                      </a:endParaRPr>
                    </a:p>
                  </a:txBody>
                  <a:tcPr marL="5538" marR="5538" marT="5538" marB="0" anchor="b"/>
                </a:tc>
                <a:tc>
                  <a:txBody>
                    <a:bodyPr/>
                    <a:lstStyle/>
                    <a:p>
                      <a:pPr algn="r" fontAlgn="b"/>
                      <a:r>
                        <a:rPr lang="en-US" sz="1800" b="1" u="none" strike="noStrike" dirty="0">
                          <a:effectLst/>
                        </a:rPr>
                        <a:t>9.0</a:t>
                      </a:r>
                      <a:endParaRPr lang="en-US" sz="1800" b="1" i="0" u="none" strike="noStrike" dirty="0">
                        <a:effectLst/>
                        <a:latin typeface="Arial"/>
                      </a:endParaRPr>
                    </a:p>
                  </a:txBody>
                  <a:tcPr marL="5538" marR="5538" marT="5538" marB="0" anchor="b"/>
                </a:tc>
              </a:tr>
              <a:tr h="232768">
                <a:tc>
                  <a:txBody>
                    <a:bodyPr/>
                    <a:lstStyle/>
                    <a:p>
                      <a:pPr algn="l" fontAlgn="b"/>
                      <a:r>
                        <a:rPr lang="en-US" sz="1800" u="none" strike="noStrike">
                          <a:effectLst/>
                        </a:rPr>
                        <a:t>WP-B8 - RFQ</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1.9</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0.3</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b="1" u="none" strike="noStrike" dirty="0">
                          <a:effectLst/>
                        </a:rPr>
                        <a:t>2.3</a:t>
                      </a:r>
                      <a:endParaRPr lang="en-US" sz="1800" b="1" i="0" u="none" strike="noStrike" dirty="0">
                        <a:effectLst/>
                        <a:latin typeface="Arial"/>
                      </a:endParaRPr>
                    </a:p>
                  </a:txBody>
                  <a:tcPr marL="5538" marR="5538" marT="5538" marB="0" anchor="b"/>
                </a:tc>
              </a:tr>
              <a:tr h="232768">
                <a:tc>
                  <a:txBody>
                    <a:bodyPr/>
                    <a:lstStyle/>
                    <a:p>
                      <a:pPr algn="l" fontAlgn="b"/>
                      <a:r>
                        <a:rPr lang="en-US" sz="1800" u="none" strike="noStrike">
                          <a:effectLst/>
                        </a:rPr>
                        <a:t>WP-B9 - Re-Accelerator</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1.9</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0.4</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0.9</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0.4</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b="1" u="none" strike="noStrike" dirty="0">
                          <a:effectLst/>
                        </a:rPr>
                        <a:t>4.8</a:t>
                      </a:r>
                      <a:endParaRPr lang="en-US" sz="1800" b="1" i="0" u="none" strike="noStrike" dirty="0">
                        <a:effectLst/>
                        <a:latin typeface="Arial"/>
                      </a:endParaRPr>
                    </a:p>
                  </a:txBody>
                  <a:tcPr marL="5538" marR="5538" marT="5538" marB="0" anchor="b"/>
                </a:tc>
              </a:tr>
              <a:tr h="232768">
                <a:tc>
                  <a:txBody>
                    <a:bodyPr/>
                    <a:lstStyle/>
                    <a:p>
                      <a:pPr algn="l" fontAlgn="b"/>
                      <a:r>
                        <a:rPr lang="en-US" sz="1800" u="none" strike="noStrike" dirty="0">
                          <a:effectLst/>
                        </a:rPr>
                        <a:t>WP-B10 - </a:t>
                      </a:r>
                      <a:r>
                        <a:rPr lang="en-US" sz="1800" u="none" strike="noStrike" dirty="0" smtClean="0">
                          <a:effectLst/>
                        </a:rPr>
                        <a:t>Mechanics</a:t>
                      </a:r>
                      <a:endParaRPr lang="en-US" sz="1800" b="0" i="0" u="none" strike="noStrike" dirty="0">
                        <a:effectLst/>
                        <a:latin typeface="Arial"/>
                      </a:endParaRPr>
                    </a:p>
                  </a:txBody>
                  <a:tcPr marL="5538" marR="5538" marT="5538" marB="0" anchor="b"/>
                </a:tc>
                <a:tc>
                  <a:txBody>
                    <a:bodyPr/>
                    <a:lstStyle/>
                    <a:p>
                      <a:pPr algn="r" fontAlgn="b"/>
                      <a:r>
                        <a:rPr lang="en-US" sz="1800" u="none" strike="noStrike" dirty="0">
                          <a:effectLst/>
                        </a:rPr>
                        <a:t>0.0</a:t>
                      </a:r>
                      <a:endParaRPr lang="en-US" sz="1800" b="0" i="0" u="none" strike="noStrike" dirty="0">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b="1" u="none" strike="noStrike" dirty="0">
                          <a:effectLst/>
                        </a:rPr>
                        <a:t>0.2</a:t>
                      </a:r>
                      <a:endParaRPr lang="en-US" sz="1800" b="1" i="0" u="none" strike="noStrike" dirty="0">
                        <a:effectLst/>
                        <a:latin typeface="Arial"/>
                      </a:endParaRPr>
                    </a:p>
                  </a:txBody>
                  <a:tcPr marL="5538" marR="5538" marT="5538" marB="0" anchor="b"/>
                </a:tc>
              </a:tr>
              <a:tr h="231547">
                <a:tc>
                  <a:txBody>
                    <a:bodyPr/>
                    <a:lstStyle/>
                    <a:p>
                      <a:pPr algn="l" fontAlgn="b"/>
                      <a:r>
                        <a:rPr lang="en-US" sz="1800" u="none" strike="noStrike" dirty="0">
                          <a:effectLst/>
                        </a:rPr>
                        <a:t>WP-B11 </a:t>
                      </a:r>
                      <a:r>
                        <a:rPr lang="en-US" sz="1800" u="none" strike="noStrike" dirty="0" smtClean="0">
                          <a:effectLst/>
                        </a:rPr>
                        <a:t>–Vacuum</a:t>
                      </a:r>
                      <a:r>
                        <a:rPr lang="en-US" sz="1800" u="none" strike="noStrike" baseline="0" dirty="0" smtClean="0">
                          <a:effectLst/>
                        </a:rPr>
                        <a:t> systems</a:t>
                      </a:r>
                      <a:endParaRPr lang="en-US" sz="1800" b="0" i="0" u="none" strike="noStrike" dirty="0">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1.3</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0.1</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2.4</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0.2</a:t>
                      </a:r>
                      <a:endParaRPr lang="en-US" sz="1800" b="0" i="0" u="none" strike="noStrike">
                        <a:effectLst/>
                        <a:latin typeface="Arial"/>
                      </a:endParaRPr>
                    </a:p>
                  </a:txBody>
                  <a:tcPr marL="5538" marR="5538" marT="5538" marB="0" anchor="b"/>
                </a:tc>
                <a:tc>
                  <a:txBody>
                    <a:bodyPr/>
                    <a:lstStyle/>
                    <a:p>
                      <a:pPr algn="r" fontAlgn="b"/>
                      <a:r>
                        <a:rPr lang="en-US" sz="1800" u="none" strike="noStrike">
                          <a:effectLst/>
                        </a:rPr>
                        <a:t>0.0</a:t>
                      </a:r>
                      <a:endParaRPr lang="en-US" sz="1800" b="0" i="0" u="none" strike="noStrike">
                        <a:effectLst/>
                        <a:latin typeface="Arial"/>
                      </a:endParaRPr>
                    </a:p>
                  </a:txBody>
                  <a:tcPr marL="5538" marR="5538" marT="5538" marB="0" anchor="b"/>
                </a:tc>
                <a:tc>
                  <a:txBody>
                    <a:bodyPr/>
                    <a:lstStyle/>
                    <a:p>
                      <a:pPr algn="r" fontAlgn="b"/>
                      <a:r>
                        <a:rPr lang="en-US" sz="1800" b="1" u="none" strike="noStrike" dirty="0">
                          <a:effectLst/>
                        </a:rPr>
                        <a:t>4.0</a:t>
                      </a:r>
                      <a:endParaRPr lang="en-US" sz="1800" b="1" i="0" u="none" strike="noStrike" dirty="0">
                        <a:effectLst/>
                        <a:latin typeface="Arial"/>
                      </a:endParaRPr>
                    </a:p>
                  </a:txBody>
                  <a:tcPr marL="5538" marR="5538" marT="5538" marB="0" anchor="b"/>
                </a:tc>
              </a:tr>
              <a:tr h="231589">
                <a:tc>
                  <a:txBody>
                    <a:bodyPr/>
                    <a:lstStyle/>
                    <a:p>
                      <a:pPr algn="r" fontAlgn="b"/>
                      <a:endParaRPr lang="en-US" sz="1800" b="0" i="0" u="none" strike="noStrike" dirty="0">
                        <a:effectLst/>
                        <a:latin typeface="Arial"/>
                      </a:endParaRPr>
                    </a:p>
                  </a:txBody>
                  <a:tcPr marL="5538" marR="5538" marT="5538" marB="0" anchor="b"/>
                </a:tc>
                <a:tc>
                  <a:txBody>
                    <a:bodyPr/>
                    <a:lstStyle/>
                    <a:p>
                      <a:pPr algn="r" fontAlgn="b"/>
                      <a:r>
                        <a:rPr lang="en-US" sz="1800" b="1" u="none" strike="noStrike" dirty="0">
                          <a:effectLst/>
                        </a:rPr>
                        <a:t>18.5</a:t>
                      </a:r>
                      <a:endParaRPr lang="en-US" sz="1800" b="1" i="0" u="none" strike="noStrike" dirty="0">
                        <a:effectLst/>
                        <a:latin typeface="Arial"/>
                      </a:endParaRPr>
                    </a:p>
                  </a:txBody>
                  <a:tcPr marL="5538" marR="5538" marT="5538" marB="0" anchor="b"/>
                </a:tc>
                <a:tc>
                  <a:txBody>
                    <a:bodyPr/>
                    <a:lstStyle/>
                    <a:p>
                      <a:pPr algn="r" fontAlgn="b"/>
                      <a:r>
                        <a:rPr lang="en-US" sz="1800" b="1" u="none" strike="noStrike" dirty="0">
                          <a:effectLst/>
                        </a:rPr>
                        <a:t>1.9</a:t>
                      </a:r>
                      <a:endParaRPr lang="en-US" sz="1800" b="1" i="0" u="none" strike="noStrike" dirty="0">
                        <a:effectLst/>
                        <a:latin typeface="Arial"/>
                      </a:endParaRPr>
                    </a:p>
                  </a:txBody>
                  <a:tcPr marL="5538" marR="5538" marT="5538" marB="0" anchor="b"/>
                </a:tc>
                <a:tc>
                  <a:txBody>
                    <a:bodyPr/>
                    <a:lstStyle/>
                    <a:p>
                      <a:pPr algn="r" fontAlgn="b"/>
                      <a:r>
                        <a:rPr lang="en-US" sz="1800" b="1" u="none" strike="noStrike" dirty="0">
                          <a:effectLst/>
                        </a:rPr>
                        <a:t>6.7</a:t>
                      </a:r>
                      <a:endParaRPr lang="en-US" sz="1800" b="1" i="0" u="none" strike="noStrike" dirty="0">
                        <a:effectLst/>
                        <a:latin typeface="Arial"/>
                      </a:endParaRPr>
                    </a:p>
                  </a:txBody>
                  <a:tcPr marL="5538" marR="5538" marT="5538" marB="0" anchor="b"/>
                </a:tc>
                <a:tc>
                  <a:txBody>
                    <a:bodyPr/>
                    <a:lstStyle/>
                    <a:p>
                      <a:pPr algn="r" fontAlgn="b"/>
                      <a:r>
                        <a:rPr lang="en-US" sz="1800" b="1" u="none" strike="noStrike" dirty="0">
                          <a:effectLst/>
                        </a:rPr>
                        <a:t>11.9</a:t>
                      </a:r>
                      <a:endParaRPr lang="en-US" sz="1800" b="1" i="0" u="none" strike="noStrike" dirty="0">
                        <a:effectLst/>
                        <a:latin typeface="Arial"/>
                      </a:endParaRPr>
                    </a:p>
                  </a:txBody>
                  <a:tcPr marL="5538" marR="5538" marT="5538" marB="0" anchor="b"/>
                </a:tc>
                <a:tc>
                  <a:txBody>
                    <a:bodyPr/>
                    <a:lstStyle/>
                    <a:p>
                      <a:pPr algn="r" fontAlgn="b"/>
                      <a:r>
                        <a:rPr lang="en-US" sz="1800" b="1" u="none" strike="noStrike" dirty="0">
                          <a:effectLst/>
                        </a:rPr>
                        <a:t>9.2</a:t>
                      </a:r>
                      <a:endParaRPr lang="en-US" sz="1800" b="1" i="0" u="none" strike="noStrike" dirty="0">
                        <a:effectLst/>
                        <a:latin typeface="Arial"/>
                      </a:endParaRPr>
                    </a:p>
                  </a:txBody>
                  <a:tcPr marL="5538" marR="5538" marT="5538" marB="0" anchor="b"/>
                </a:tc>
                <a:tc>
                  <a:txBody>
                    <a:bodyPr/>
                    <a:lstStyle/>
                    <a:p>
                      <a:pPr algn="r" fontAlgn="b"/>
                      <a:r>
                        <a:rPr lang="en-US" sz="1800" b="1" u="none" strike="noStrike" dirty="0">
                          <a:effectLst/>
                        </a:rPr>
                        <a:t>2.3</a:t>
                      </a:r>
                      <a:endParaRPr lang="en-US" sz="1800" b="1" i="0" u="none" strike="noStrike" dirty="0">
                        <a:effectLst/>
                        <a:latin typeface="Arial"/>
                      </a:endParaRPr>
                    </a:p>
                  </a:txBody>
                  <a:tcPr marL="5538" marR="5538" marT="5538" marB="0" anchor="b"/>
                </a:tc>
                <a:tc>
                  <a:txBody>
                    <a:bodyPr/>
                    <a:lstStyle/>
                    <a:p>
                      <a:pPr algn="r" fontAlgn="b"/>
                      <a:r>
                        <a:rPr lang="en-US" sz="1800" b="1" u="none" strike="noStrike" dirty="0">
                          <a:effectLst/>
                        </a:rPr>
                        <a:t>0.7</a:t>
                      </a:r>
                      <a:endParaRPr lang="en-US" sz="1800" b="1" i="0" u="none" strike="noStrike" dirty="0">
                        <a:effectLst/>
                        <a:latin typeface="Arial"/>
                      </a:endParaRPr>
                    </a:p>
                  </a:txBody>
                  <a:tcPr marL="5538" marR="5538" marT="5538" marB="0" anchor="b"/>
                </a:tc>
                <a:tc>
                  <a:txBody>
                    <a:bodyPr/>
                    <a:lstStyle/>
                    <a:p>
                      <a:pPr algn="r" fontAlgn="b"/>
                      <a:r>
                        <a:rPr lang="en-US" sz="1800" b="1" u="none" strike="noStrike" dirty="0">
                          <a:effectLst/>
                        </a:rPr>
                        <a:t>51.2</a:t>
                      </a:r>
                      <a:endParaRPr lang="en-US" sz="1800" b="1" i="0" u="none" strike="noStrike" dirty="0">
                        <a:effectLst/>
                        <a:latin typeface="Arial"/>
                      </a:endParaRPr>
                    </a:p>
                  </a:txBody>
                  <a:tcPr marL="5538" marR="5538" marT="5538" marB="0" anchor="b"/>
                </a:tc>
              </a:tr>
            </a:tbl>
          </a:graphicData>
        </a:graphic>
      </p:graphicFrame>
      <p:sp>
        <p:nvSpPr>
          <p:cNvPr id="3" name="TextBox 2"/>
          <p:cNvSpPr txBox="1"/>
          <p:nvPr/>
        </p:nvSpPr>
        <p:spPr>
          <a:xfrm>
            <a:off x="3059832" y="476672"/>
            <a:ext cx="2448812" cy="369332"/>
          </a:xfrm>
          <a:prstGeom prst="rect">
            <a:avLst/>
          </a:prstGeom>
          <a:noFill/>
        </p:spPr>
        <p:txBody>
          <a:bodyPr wrap="none" rtlCol="0">
            <a:spAutoFit/>
          </a:bodyPr>
          <a:lstStyle/>
          <a:p>
            <a:r>
              <a:rPr lang="it-IT" dirty="0" smtClean="0"/>
              <a:t>SPES Economic planning</a:t>
            </a:r>
            <a:endParaRPr lang="en-US" dirty="0"/>
          </a:p>
        </p:txBody>
      </p:sp>
    </p:spTree>
    <p:extLst>
      <p:ext uri="{BB962C8B-B14F-4D97-AF65-F5344CB8AC3E}">
        <p14:creationId xmlns:p14="http://schemas.microsoft.com/office/powerpoint/2010/main" val="1679201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008"/>
          <a:stretch/>
        </p:blipFill>
        <p:spPr bwMode="auto">
          <a:xfrm rot="16200000">
            <a:off x="2855471" y="-1862578"/>
            <a:ext cx="3542200" cy="897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606996" y="1957482"/>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TextBox 7"/>
          <p:cNvSpPr txBox="1"/>
          <p:nvPr/>
        </p:nvSpPr>
        <p:spPr>
          <a:xfrm>
            <a:off x="2267744" y="940077"/>
            <a:ext cx="1564211" cy="369332"/>
          </a:xfrm>
          <a:prstGeom prst="rect">
            <a:avLst/>
          </a:prstGeom>
          <a:noFill/>
        </p:spPr>
        <p:txBody>
          <a:bodyPr wrap="none" rtlCol="0">
            <a:spAutoFit/>
          </a:bodyPr>
          <a:lstStyle/>
          <a:p>
            <a:r>
              <a:rPr lang="it-IT" dirty="0" smtClean="0"/>
              <a:t>Existing facility</a:t>
            </a:r>
            <a:endParaRPr lang="en-US" dirty="0"/>
          </a:p>
        </p:txBody>
      </p:sp>
      <p:sp>
        <p:nvSpPr>
          <p:cNvPr id="9" name="TextBox 8"/>
          <p:cNvSpPr txBox="1"/>
          <p:nvPr/>
        </p:nvSpPr>
        <p:spPr>
          <a:xfrm>
            <a:off x="1675915" y="1772816"/>
            <a:ext cx="591829" cy="369332"/>
          </a:xfrm>
          <a:prstGeom prst="rect">
            <a:avLst/>
          </a:prstGeom>
          <a:noFill/>
        </p:spPr>
        <p:txBody>
          <a:bodyPr wrap="none" rtlCol="0">
            <a:spAutoFit/>
          </a:bodyPr>
          <a:lstStyle/>
          <a:p>
            <a:r>
              <a:rPr lang="it-IT" dirty="0" smtClean="0">
                <a:solidFill>
                  <a:schemeClr val="bg1">
                    <a:lumMod val="65000"/>
                  </a:schemeClr>
                </a:solidFill>
              </a:rPr>
              <a:t>ALPI</a:t>
            </a:r>
            <a:endParaRPr lang="en-US" dirty="0">
              <a:solidFill>
                <a:schemeClr val="bg1">
                  <a:lumMod val="65000"/>
                </a:schemeClr>
              </a:solidFill>
            </a:endParaRPr>
          </a:p>
        </p:txBody>
      </p:sp>
      <p:sp>
        <p:nvSpPr>
          <p:cNvPr id="10" name="TextBox 9"/>
          <p:cNvSpPr txBox="1"/>
          <p:nvPr/>
        </p:nvSpPr>
        <p:spPr>
          <a:xfrm>
            <a:off x="4314496" y="1137188"/>
            <a:ext cx="1184940" cy="369332"/>
          </a:xfrm>
          <a:prstGeom prst="rect">
            <a:avLst/>
          </a:prstGeom>
          <a:noFill/>
        </p:spPr>
        <p:txBody>
          <a:bodyPr wrap="none" rtlCol="0">
            <a:spAutoFit/>
          </a:bodyPr>
          <a:lstStyle/>
          <a:p>
            <a:r>
              <a:rPr lang="it-IT" dirty="0" smtClean="0">
                <a:solidFill>
                  <a:schemeClr val="bg1">
                    <a:lumMod val="65000"/>
                  </a:schemeClr>
                </a:solidFill>
              </a:rPr>
              <a:t>3° Exp.Hall</a:t>
            </a:r>
            <a:endParaRPr lang="en-US" dirty="0">
              <a:solidFill>
                <a:schemeClr val="bg1">
                  <a:lumMod val="65000"/>
                </a:schemeClr>
              </a:solidFill>
            </a:endParaRPr>
          </a:p>
        </p:txBody>
      </p:sp>
      <p:sp>
        <p:nvSpPr>
          <p:cNvPr id="12" name="TextBox 11"/>
          <p:cNvSpPr txBox="1"/>
          <p:nvPr/>
        </p:nvSpPr>
        <p:spPr>
          <a:xfrm>
            <a:off x="1281961" y="3528884"/>
            <a:ext cx="985783" cy="369332"/>
          </a:xfrm>
          <a:prstGeom prst="rect">
            <a:avLst/>
          </a:prstGeom>
          <a:noFill/>
        </p:spPr>
        <p:txBody>
          <a:bodyPr wrap="none" rtlCol="0">
            <a:spAutoFit/>
          </a:bodyPr>
          <a:lstStyle/>
          <a:p>
            <a:r>
              <a:rPr lang="it-IT" dirty="0" smtClean="0">
                <a:solidFill>
                  <a:schemeClr val="bg1">
                    <a:lumMod val="65000"/>
                  </a:schemeClr>
                </a:solidFill>
              </a:rPr>
              <a:t>Tandem </a:t>
            </a:r>
            <a:endParaRPr lang="en-US" dirty="0">
              <a:solidFill>
                <a:schemeClr val="bg1">
                  <a:lumMod val="65000"/>
                </a:schemeClr>
              </a:solidFill>
            </a:endParaRPr>
          </a:p>
        </p:txBody>
      </p:sp>
      <p:sp>
        <p:nvSpPr>
          <p:cNvPr id="14" name="Rectangle 1"/>
          <p:cNvSpPr txBox="1">
            <a:spLocks noChangeArrowheads="1"/>
          </p:cNvSpPr>
          <p:nvPr/>
        </p:nvSpPr>
        <p:spPr>
          <a:xfrm>
            <a:off x="0" y="-82550"/>
            <a:ext cx="6400800" cy="1063625"/>
          </a:xfrm>
          <a:prstGeom prst="rect">
            <a:avLst/>
          </a:prstGeom>
        </p:spPr>
        <p:txBody>
          <a:bodyPr vert="horz" lIns="91440" tIns="35268"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3600" b="1" smtClean="0"/>
              <a:t>SPES Facility Layout</a:t>
            </a:r>
            <a:endParaRPr lang="en-US" sz="3600" b="1" dirty="0" smtClean="0"/>
          </a:p>
        </p:txBody>
      </p:sp>
      <p:sp>
        <p:nvSpPr>
          <p:cNvPr id="15" name="Rectangle 14"/>
          <p:cNvSpPr/>
          <p:nvPr/>
        </p:nvSpPr>
        <p:spPr>
          <a:xfrm>
            <a:off x="6606996" y="2780928"/>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pic>
        <p:nvPicPr>
          <p:cNvPr id="17" name="Picture 16" descr="\\napp2\spes\Task2_EdiliziaServizi\layout\MarcoRigato\2013\prospettoSPES_edifici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61" t="20199" r="7201" b="14806"/>
          <a:stretch/>
        </p:blipFill>
        <p:spPr bwMode="auto">
          <a:xfrm>
            <a:off x="5068207" y="3872849"/>
            <a:ext cx="4208859" cy="241992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380312" y="2492896"/>
            <a:ext cx="144016" cy="1338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p:cNvSpPr txBox="1"/>
          <p:nvPr/>
        </p:nvSpPr>
        <p:spPr>
          <a:xfrm>
            <a:off x="6643382" y="3717773"/>
            <a:ext cx="1800493" cy="646331"/>
          </a:xfrm>
          <a:prstGeom prst="rect">
            <a:avLst/>
          </a:prstGeom>
          <a:solidFill>
            <a:srgbClr val="0070C0"/>
          </a:solidFill>
        </p:spPr>
        <p:txBody>
          <a:bodyPr wrap="none" rtlCol="0">
            <a:spAutoFit/>
          </a:bodyPr>
          <a:lstStyle/>
          <a:p>
            <a:r>
              <a:rPr lang="it-IT" dirty="0" smtClean="0">
                <a:solidFill>
                  <a:srgbClr val="FFFF00"/>
                </a:solidFill>
              </a:rPr>
              <a:t>70 MeV 0,75 mA </a:t>
            </a:r>
          </a:p>
          <a:p>
            <a:r>
              <a:rPr lang="it-IT" dirty="0" smtClean="0">
                <a:solidFill>
                  <a:srgbClr val="FFFF00"/>
                </a:solidFill>
              </a:rPr>
              <a:t>Proton cyclotron</a:t>
            </a:r>
            <a:endParaRPr lang="it-IT"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088891621"/>
              </p:ext>
            </p:extLst>
          </p:nvPr>
        </p:nvGraphicFramePr>
        <p:xfrm>
          <a:off x="26015" y="4212780"/>
          <a:ext cx="5554097" cy="2589220"/>
        </p:xfrm>
        <a:graphic>
          <a:graphicData uri="http://schemas.openxmlformats.org/drawingml/2006/table">
            <a:tbl>
              <a:tblPr firstRow="1" bandRow="1">
                <a:tableStyleId>{5C22544A-7EE6-4342-B048-85BDC9FD1C3A}</a:tableStyleId>
              </a:tblPr>
              <a:tblGrid>
                <a:gridCol w="280908"/>
                <a:gridCol w="5273189"/>
              </a:tblGrid>
              <a:tr h="196294">
                <a:tc>
                  <a:txBody>
                    <a:bodyPr/>
                    <a:lstStyle/>
                    <a:p>
                      <a:endParaRPr lang="en-US" sz="1400" dirty="0"/>
                    </a:p>
                  </a:txBody>
                  <a:tcPr/>
                </a:tc>
                <a:tc>
                  <a:txBody>
                    <a:bodyPr/>
                    <a:lstStyle/>
                    <a:p>
                      <a:r>
                        <a:rPr lang="en-US" sz="1400" dirty="0" smtClean="0"/>
                        <a:t>SPES sub-systems</a:t>
                      </a:r>
                      <a:endParaRPr lang="en-US" sz="1400" dirty="0"/>
                    </a:p>
                  </a:txBody>
                  <a:tcPr/>
                </a:tc>
              </a:tr>
              <a:tr h="202357">
                <a:tc>
                  <a:txBody>
                    <a:bodyPr/>
                    <a:lstStyle/>
                    <a:p>
                      <a:r>
                        <a:rPr lang="it-IT" sz="1400" dirty="0" smtClean="0"/>
                        <a:t>1</a:t>
                      </a:r>
                    </a:p>
                  </a:txBody>
                  <a:tcPr/>
                </a:tc>
                <a:tc>
                  <a:txBody>
                    <a:bodyPr/>
                    <a:lstStyle/>
                    <a:p>
                      <a:r>
                        <a:rPr lang="en-US" sz="1400" dirty="0" smtClean="0"/>
                        <a:t>Building and infrastructures with </a:t>
                      </a:r>
                      <a:r>
                        <a:rPr lang="it-IT" sz="1400" dirty="0" smtClean="0"/>
                        <a:t>2 ISOL bunkers for radioactive beam and application area for</a:t>
                      </a:r>
                      <a:r>
                        <a:rPr lang="it-IT" sz="1400" baseline="0" dirty="0" smtClean="0"/>
                        <a:t> radioisotopes and neutrons</a:t>
                      </a:r>
                      <a:endParaRPr lang="en-US" sz="1400" dirty="0"/>
                    </a:p>
                  </a:txBody>
                  <a:tcPr/>
                </a:tc>
              </a:tr>
              <a:tr h="202357">
                <a:tc>
                  <a:txBody>
                    <a:bodyPr/>
                    <a:lstStyle/>
                    <a:p>
                      <a:r>
                        <a:rPr lang="it-IT" sz="1400" dirty="0" smtClean="0"/>
                        <a:t>2</a:t>
                      </a:r>
                    </a:p>
                  </a:txBody>
                  <a:tcPr/>
                </a:tc>
                <a:tc>
                  <a:txBody>
                    <a:bodyPr/>
                    <a:lstStyle/>
                    <a:p>
                      <a:r>
                        <a:rPr lang="it-IT" sz="1400" dirty="0" smtClean="0"/>
                        <a:t>Cyclotron 70</a:t>
                      </a:r>
                      <a:r>
                        <a:rPr lang="it-IT" sz="1400" baseline="0" dirty="0" smtClean="0"/>
                        <a:t> MeV protons with 2 independent exits</a:t>
                      </a:r>
                      <a:endParaRPr lang="en-US" sz="1400" dirty="0"/>
                    </a:p>
                  </a:txBody>
                  <a:tcPr/>
                </a:tc>
              </a:tr>
              <a:tr h="333700">
                <a:tc>
                  <a:txBody>
                    <a:bodyPr/>
                    <a:lstStyle/>
                    <a:p>
                      <a:r>
                        <a:rPr lang="it-IT" sz="1400" dirty="0" smtClean="0"/>
                        <a:t>3</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ISOL UCx target designed for 10</a:t>
                      </a:r>
                      <a:r>
                        <a:rPr lang="it-IT" sz="1400" baseline="30000" dirty="0" smtClean="0"/>
                        <a:t>13</a:t>
                      </a:r>
                      <a:r>
                        <a:rPr lang="it-IT" sz="1400" dirty="0" smtClean="0"/>
                        <a:t> f/s</a:t>
                      </a:r>
                      <a:endParaRPr lang="en-US" sz="1400" dirty="0" smtClean="0"/>
                    </a:p>
                  </a:txBody>
                  <a:tcPr/>
                </a:tc>
              </a:tr>
              <a:tr h="202357">
                <a:tc>
                  <a:txBody>
                    <a:bodyPr/>
                    <a:lstStyle/>
                    <a:p>
                      <a:r>
                        <a:rPr lang="it-IT" sz="1400" dirty="0" smtClean="0"/>
                        <a:t>4</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Beam</a:t>
                      </a:r>
                      <a:r>
                        <a:rPr lang="en-US" sz="1400" baseline="0" dirty="0" smtClean="0"/>
                        <a:t> transport with </a:t>
                      </a:r>
                      <a:r>
                        <a:rPr lang="it-IT" sz="1400" dirty="0" smtClean="0"/>
                        <a:t>High Resolution Mass Separation</a:t>
                      </a:r>
                      <a:endParaRPr lang="en-US" sz="1400" dirty="0" smtClean="0"/>
                    </a:p>
                  </a:txBody>
                  <a:tcPr/>
                </a:tc>
              </a:tr>
              <a:tr h="333700">
                <a:tc>
                  <a:txBody>
                    <a:bodyPr/>
                    <a:lstStyle/>
                    <a:p>
                      <a:r>
                        <a:rPr lang="it-IT" sz="1400" dirty="0" smtClean="0"/>
                        <a:t>5</a:t>
                      </a:r>
                      <a:endParaRPr lang="en-US" sz="1400" dirty="0"/>
                    </a:p>
                  </a:txBody>
                  <a:tcPr/>
                </a:tc>
                <a:tc>
                  <a:txBody>
                    <a:bodyPr/>
                    <a:lstStyle/>
                    <a:p>
                      <a:r>
                        <a:rPr lang="it-IT" sz="1400" dirty="0" smtClean="0"/>
                        <a:t>Reacceleration</a:t>
                      </a:r>
                      <a:r>
                        <a:rPr lang="it-IT" sz="1400" baseline="0" dirty="0" smtClean="0"/>
                        <a:t> with ALPI </a:t>
                      </a:r>
                      <a:r>
                        <a:rPr lang="it-IT" sz="1400" baseline="0" dirty="0" err="1" smtClean="0"/>
                        <a:t>superconducting</a:t>
                      </a:r>
                      <a:r>
                        <a:rPr lang="it-IT" sz="1400" baseline="0" dirty="0" smtClean="0"/>
                        <a:t> linac </a:t>
                      </a:r>
                    </a:p>
                    <a:p>
                      <a:r>
                        <a:rPr lang="it-IT" sz="1400" baseline="0" dirty="0" smtClean="0"/>
                        <a:t>(10A MeV A=130)</a:t>
                      </a:r>
                      <a:endParaRPr lang="en-US" sz="1400" dirty="0"/>
                    </a:p>
                  </a:txBody>
                  <a:tcPr/>
                </a:tc>
              </a:tr>
              <a:tr h="202357">
                <a:tc>
                  <a:txBody>
                    <a:bodyPr/>
                    <a:lstStyle/>
                    <a:p>
                      <a:r>
                        <a:rPr lang="it-IT" sz="1400" dirty="0" smtClean="0"/>
                        <a:t>6</a:t>
                      </a:r>
                      <a:endParaRPr lang="en-US" sz="1400" dirty="0"/>
                    </a:p>
                  </a:txBody>
                  <a:tcPr/>
                </a:tc>
                <a:tc>
                  <a:txBody>
                    <a:bodyPr/>
                    <a:lstStyle/>
                    <a:p>
                      <a:r>
                        <a:rPr lang="en-US" sz="1400" dirty="0" smtClean="0"/>
                        <a:t>Radioprotection,</a:t>
                      </a:r>
                      <a:r>
                        <a:rPr lang="en-US" sz="1400" baseline="0" dirty="0" smtClean="0"/>
                        <a:t> safety &amp; controls</a:t>
                      </a:r>
                      <a:endParaRPr lang="en-US" sz="1400" dirty="0"/>
                    </a:p>
                  </a:txBody>
                  <a:tcPr/>
                </a:tc>
              </a:tr>
            </a:tbl>
          </a:graphicData>
        </a:graphic>
      </p:graphicFrame>
      <p:sp>
        <p:nvSpPr>
          <p:cNvPr id="5" name="TextBox 4"/>
          <p:cNvSpPr txBox="1"/>
          <p:nvPr/>
        </p:nvSpPr>
        <p:spPr>
          <a:xfrm>
            <a:off x="7373485" y="4437112"/>
            <a:ext cx="301686" cy="369332"/>
          </a:xfrm>
          <a:prstGeom prst="rect">
            <a:avLst/>
          </a:prstGeom>
          <a:solidFill>
            <a:srgbClr val="FFFF00"/>
          </a:solidFill>
        </p:spPr>
        <p:txBody>
          <a:bodyPr wrap="none" rtlCol="0">
            <a:spAutoFit/>
          </a:bodyPr>
          <a:lstStyle/>
          <a:p>
            <a:r>
              <a:rPr lang="it-IT" dirty="0" smtClean="0">
                <a:solidFill>
                  <a:srgbClr val="FF0000"/>
                </a:solidFill>
              </a:rPr>
              <a:t>1</a:t>
            </a:r>
            <a:endParaRPr lang="en-US" dirty="0">
              <a:solidFill>
                <a:srgbClr val="FF0000"/>
              </a:solidFill>
            </a:endParaRPr>
          </a:p>
        </p:txBody>
      </p:sp>
      <p:sp>
        <p:nvSpPr>
          <p:cNvPr id="19" name="TextBox 18"/>
          <p:cNvSpPr txBox="1"/>
          <p:nvPr/>
        </p:nvSpPr>
        <p:spPr>
          <a:xfrm>
            <a:off x="7345506" y="2669427"/>
            <a:ext cx="301686" cy="369332"/>
          </a:xfrm>
          <a:prstGeom prst="rect">
            <a:avLst/>
          </a:prstGeom>
          <a:solidFill>
            <a:srgbClr val="FFFF00"/>
          </a:solidFill>
        </p:spPr>
        <p:txBody>
          <a:bodyPr wrap="none" rtlCol="0">
            <a:spAutoFit/>
          </a:bodyPr>
          <a:lstStyle/>
          <a:p>
            <a:r>
              <a:rPr lang="it-IT" dirty="0">
                <a:solidFill>
                  <a:srgbClr val="FF0000"/>
                </a:solidFill>
              </a:rPr>
              <a:t>2</a:t>
            </a:r>
            <a:endParaRPr lang="en-US" dirty="0">
              <a:solidFill>
                <a:srgbClr val="FF0000"/>
              </a:solidFill>
            </a:endParaRPr>
          </a:p>
        </p:txBody>
      </p:sp>
      <p:grpSp>
        <p:nvGrpSpPr>
          <p:cNvPr id="25" name="Group 11"/>
          <p:cNvGrpSpPr/>
          <p:nvPr/>
        </p:nvGrpSpPr>
        <p:grpSpPr>
          <a:xfrm>
            <a:off x="3879939" y="2444322"/>
            <a:ext cx="2132221" cy="1808557"/>
            <a:chOff x="7434935" y="3079111"/>
            <a:chExt cx="3072901" cy="2423020"/>
          </a:xfrm>
        </p:grpSpPr>
        <p:pic>
          <p:nvPicPr>
            <p:cNvPr id="26" name="Picture 6" descr="C:\Documents and Settings\alberto\Documenti\foto\laboratori\target\H_700+IS_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4935" y="3079111"/>
              <a:ext cx="3072901" cy="230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
            <p:cNvSpPr txBox="1"/>
            <p:nvPr/>
          </p:nvSpPr>
          <p:spPr>
            <a:xfrm>
              <a:off x="7694869" y="4801145"/>
              <a:ext cx="2501651" cy="700986"/>
            </a:xfrm>
            <a:prstGeom prst="rect">
              <a:avLst/>
            </a:prstGeom>
            <a:noFill/>
          </p:spPr>
          <p:txBody>
            <a:bodyPr wrap="square" rtlCol="0">
              <a:spAutoFit/>
            </a:bodyPr>
            <a:lstStyle/>
            <a:p>
              <a:r>
                <a:rPr lang="en-US" sz="1400" dirty="0" smtClean="0">
                  <a:solidFill>
                    <a:schemeClr val="bg1"/>
                  </a:solidFill>
                </a:rPr>
                <a:t>Target under operation at 2000</a:t>
              </a:r>
              <a:r>
                <a:rPr lang="en-US" sz="1400" baseline="30000" dirty="0" smtClean="0">
                  <a:solidFill>
                    <a:schemeClr val="bg1"/>
                  </a:solidFill>
                </a:rPr>
                <a:t>o</a:t>
              </a:r>
              <a:r>
                <a:rPr lang="en-US" sz="1400" dirty="0" smtClean="0">
                  <a:solidFill>
                    <a:schemeClr val="bg1"/>
                  </a:solidFill>
                </a:rPr>
                <a:t>C</a:t>
              </a:r>
              <a:endParaRPr lang="en-US" sz="1400" dirty="0">
                <a:solidFill>
                  <a:schemeClr val="bg1"/>
                </a:solidFill>
              </a:endParaRPr>
            </a:p>
          </p:txBody>
        </p:sp>
      </p:grpSp>
      <p:sp>
        <p:nvSpPr>
          <p:cNvPr id="23" name="TextBox 22"/>
          <p:cNvSpPr txBox="1"/>
          <p:nvPr/>
        </p:nvSpPr>
        <p:spPr>
          <a:xfrm>
            <a:off x="3204194" y="1660158"/>
            <a:ext cx="301686" cy="369332"/>
          </a:xfrm>
          <a:prstGeom prst="rect">
            <a:avLst/>
          </a:prstGeom>
          <a:solidFill>
            <a:srgbClr val="FFFF00"/>
          </a:solidFill>
        </p:spPr>
        <p:txBody>
          <a:bodyPr wrap="none" rtlCol="0">
            <a:spAutoFit/>
          </a:bodyPr>
          <a:lstStyle/>
          <a:p>
            <a:r>
              <a:rPr lang="it-IT" dirty="0" smtClean="0">
                <a:solidFill>
                  <a:srgbClr val="FF0000"/>
                </a:solidFill>
              </a:rPr>
              <a:t>5</a:t>
            </a:r>
            <a:endParaRPr lang="en-US" dirty="0">
              <a:solidFill>
                <a:srgbClr val="FF0000"/>
              </a:solidFill>
            </a:endParaRPr>
          </a:p>
        </p:txBody>
      </p:sp>
      <p:sp>
        <p:nvSpPr>
          <p:cNvPr id="11" name="Rectangle 10"/>
          <p:cNvSpPr/>
          <p:nvPr/>
        </p:nvSpPr>
        <p:spPr>
          <a:xfrm>
            <a:off x="143644" y="783600"/>
            <a:ext cx="5812409" cy="3321443"/>
          </a:xfrm>
          <a:prstGeom prst="rect">
            <a:avLst/>
          </a:prstGeom>
          <a:solidFill>
            <a:schemeClr val="accent2">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TextBox 21"/>
          <p:cNvSpPr txBox="1"/>
          <p:nvPr/>
        </p:nvSpPr>
        <p:spPr>
          <a:xfrm>
            <a:off x="5757587" y="2018067"/>
            <a:ext cx="301686" cy="369332"/>
          </a:xfrm>
          <a:prstGeom prst="rect">
            <a:avLst/>
          </a:prstGeom>
          <a:solidFill>
            <a:srgbClr val="FFFF00"/>
          </a:solidFill>
        </p:spPr>
        <p:txBody>
          <a:bodyPr wrap="none" rtlCol="0">
            <a:spAutoFit/>
          </a:bodyPr>
          <a:lstStyle/>
          <a:p>
            <a:r>
              <a:rPr lang="it-IT" dirty="0" smtClean="0">
                <a:solidFill>
                  <a:srgbClr val="FF0000"/>
                </a:solidFill>
              </a:rPr>
              <a:t>4</a:t>
            </a:r>
            <a:endParaRPr lang="en-US" dirty="0">
              <a:solidFill>
                <a:srgbClr val="FF0000"/>
              </a:solidFill>
            </a:endParaRPr>
          </a:p>
        </p:txBody>
      </p:sp>
      <p:grpSp>
        <p:nvGrpSpPr>
          <p:cNvPr id="20" name="Group 19"/>
          <p:cNvGrpSpPr/>
          <p:nvPr/>
        </p:nvGrpSpPr>
        <p:grpSpPr>
          <a:xfrm>
            <a:off x="236240" y="2584397"/>
            <a:ext cx="2615228" cy="1653539"/>
            <a:chOff x="3298647" y="2624125"/>
            <a:chExt cx="2615228" cy="1653539"/>
          </a:xfrm>
        </p:grpSpPr>
        <p:grpSp>
          <p:nvGrpSpPr>
            <p:cNvPr id="18" name="Group 17"/>
            <p:cNvGrpSpPr/>
            <p:nvPr/>
          </p:nvGrpSpPr>
          <p:grpSpPr>
            <a:xfrm>
              <a:off x="3298647" y="2624125"/>
              <a:ext cx="2615228" cy="1653539"/>
              <a:chOff x="2291738" y="2374649"/>
              <a:chExt cx="2615228" cy="1653539"/>
            </a:xfrm>
            <a:solidFill>
              <a:schemeClr val="bg1"/>
            </a:solidFill>
          </p:grpSpPr>
          <p:sp>
            <p:nvSpPr>
              <p:cNvPr id="16" name="Rectangle 15"/>
              <p:cNvSpPr/>
              <p:nvPr/>
            </p:nvSpPr>
            <p:spPr>
              <a:xfrm>
                <a:off x="2291738" y="2374649"/>
                <a:ext cx="2615228" cy="1653539"/>
              </a:xfrm>
              <a:prstGeom prst="rect">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211" y="2397391"/>
                <a:ext cx="2065169" cy="160407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734011" y="3038759"/>
                <a:ext cx="1172955" cy="276999"/>
              </a:xfrm>
              <a:prstGeom prst="rect">
                <a:avLst/>
              </a:prstGeom>
              <a:grpFill/>
            </p:spPr>
            <p:txBody>
              <a:bodyPr wrap="square" rtlCol="0">
                <a:spAutoFit/>
              </a:bodyPr>
              <a:lstStyle/>
              <a:p>
                <a:r>
                  <a:rPr lang="it-IT" sz="1200" dirty="0" smtClean="0"/>
                  <a:t>Control system </a:t>
                </a:r>
                <a:endParaRPr lang="it-IT" sz="1200" dirty="0"/>
              </a:p>
            </p:txBody>
          </p:sp>
          <p:pic>
            <p:nvPicPr>
              <p:cNvPr id="28" name="Picture 10"/>
              <p:cNvPicPr>
                <a:picLocks noChangeAspect="1" noChangeArrowheads="1"/>
              </p:cNvPicPr>
              <p:nvPr/>
            </p:nvPicPr>
            <p:blipFill>
              <a:blip r:embed="rId6" cstate="print"/>
              <a:srcRect/>
              <a:stretch>
                <a:fillRect/>
              </a:stretch>
            </p:blipFill>
            <p:spPr bwMode="auto">
              <a:xfrm>
                <a:off x="3873528" y="2556440"/>
                <a:ext cx="567013" cy="446050"/>
              </a:xfrm>
              <a:prstGeom prst="rect">
                <a:avLst/>
              </a:prstGeom>
              <a:grpFill/>
              <a:ln w="9525">
                <a:noFill/>
                <a:miter lim="800000"/>
                <a:headEnd/>
                <a:tailEnd/>
              </a:ln>
            </p:spPr>
          </p:pic>
        </p:grpSp>
        <p:sp>
          <p:nvSpPr>
            <p:cNvPr id="24" name="TextBox 23"/>
            <p:cNvSpPr txBox="1"/>
            <p:nvPr/>
          </p:nvSpPr>
          <p:spPr>
            <a:xfrm>
              <a:off x="5381210" y="3560624"/>
              <a:ext cx="301686" cy="369332"/>
            </a:xfrm>
            <a:prstGeom prst="rect">
              <a:avLst/>
            </a:prstGeom>
            <a:solidFill>
              <a:srgbClr val="FFFF00"/>
            </a:solidFill>
          </p:spPr>
          <p:txBody>
            <a:bodyPr wrap="none" rtlCol="0">
              <a:spAutoFit/>
            </a:bodyPr>
            <a:lstStyle/>
            <a:p>
              <a:r>
                <a:rPr lang="it-IT" dirty="0" smtClean="0">
                  <a:solidFill>
                    <a:srgbClr val="FF0000"/>
                  </a:solidFill>
                </a:rPr>
                <a:t>6</a:t>
              </a:r>
              <a:endParaRPr lang="en-US" dirty="0">
                <a:solidFill>
                  <a:srgbClr val="FF0000"/>
                </a:solidFill>
              </a:endParaRPr>
            </a:p>
          </p:txBody>
        </p:sp>
      </p:grpSp>
      <p:sp>
        <p:nvSpPr>
          <p:cNvPr id="21" name="TextBox 20"/>
          <p:cNvSpPr txBox="1"/>
          <p:nvPr/>
        </p:nvSpPr>
        <p:spPr>
          <a:xfrm>
            <a:off x="5710474" y="2648576"/>
            <a:ext cx="301686" cy="369332"/>
          </a:xfrm>
          <a:prstGeom prst="rect">
            <a:avLst/>
          </a:prstGeom>
          <a:solidFill>
            <a:srgbClr val="FFFF00"/>
          </a:solidFill>
        </p:spPr>
        <p:txBody>
          <a:bodyPr wrap="none" rtlCol="0">
            <a:spAutoFit/>
          </a:bodyPr>
          <a:lstStyle/>
          <a:p>
            <a:r>
              <a:rPr lang="it-IT" dirty="0">
                <a:solidFill>
                  <a:srgbClr val="FF0000"/>
                </a:solidFill>
              </a:rPr>
              <a:t>3</a:t>
            </a:r>
            <a:endParaRPr lang="en-US" dirty="0">
              <a:solidFill>
                <a:srgbClr val="FF0000"/>
              </a:solidFill>
            </a:endParaRPr>
          </a:p>
        </p:txBody>
      </p:sp>
      <p:sp>
        <p:nvSpPr>
          <p:cNvPr id="30" name="TextBox 20"/>
          <p:cNvSpPr txBox="1"/>
          <p:nvPr/>
        </p:nvSpPr>
        <p:spPr>
          <a:xfrm>
            <a:off x="6249957" y="1401537"/>
            <a:ext cx="301686" cy="369332"/>
          </a:xfrm>
          <a:prstGeom prst="rect">
            <a:avLst/>
          </a:prstGeom>
          <a:solidFill>
            <a:srgbClr val="FFFF00"/>
          </a:solidFill>
        </p:spPr>
        <p:txBody>
          <a:bodyPr wrap="none" rtlCol="0">
            <a:spAutoFit/>
          </a:bodyPr>
          <a:lstStyle/>
          <a:p>
            <a:r>
              <a:rPr lang="it-IT" dirty="0">
                <a:solidFill>
                  <a:srgbClr val="FF0000"/>
                </a:solidFill>
              </a:rPr>
              <a:t>3</a:t>
            </a:r>
            <a:endParaRPr lang="en-US" dirty="0">
              <a:solidFill>
                <a:srgbClr val="FF0000"/>
              </a:solidFill>
            </a:endParaRPr>
          </a:p>
        </p:txBody>
      </p:sp>
    </p:spTree>
    <p:extLst>
      <p:ext uri="{BB962C8B-B14F-4D97-AF65-F5344CB8AC3E}">
        <p14:creationId xmlns:p14="http://schemas.microsoft.com/office/powerpoint/2010/main" val="1642957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9672" y="260648"/>
            <a:ext cx="6480720" cy="369332"/>
          </a:xfrm>
          <a:prstGeom prst="rect">
            <a:avLst/>
          </a:prstGeom>
        </p:spPr>
        <p:txBody>
          <a:bodyPr wrap="square">
            <a:spAutoFit/>
          </a:bodyPr>
          <a:lstStyle/>
          <a:p>
            <a:r>
              <a:rPr lang="it-IT" b="1" dirty="0" smtClean="0"/>
              <a:t>Milestones and bids up to the end of the project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53513401"/>
              </p:ext>
            </p:extLst>
          </p:nvPr>
        </p:nvGraphicFramePr>
        <p:xfrm>
          <a:off x="827584" y="1112885"/>
          <a:ext cx="7752629" cy="5214434"/>
        </p:xfrm>
        <a:graphic>
          <a:graphicData uri="http://schemas.openxmlformats.org/drawingml/2006/table">
            <a:tbl>
              <a:tblPr firstRow="1" firstCol="1" bandRow="1">
                <a:tableStyleId>{5C22544A-7EE6-4342-B048-85BDC9FD1C3A}</a:tableStyleId>
              </a:tblPr>
              <a:tblGrid>
                <a:gridCol w="434134"/>
                <a:gridCol w="717994"/>
                <a:gridCol w="3817891"/>
                <a:gridCol w="2782610"/>
              </a:tblGrid>
              <a:tr h="659931">
                <a:tc>
                  <a:txBody>
                    <a:bodyPr/>
                    <a:lstStyle/>
                    <a:p>
                      <a:pPr algn="just">
                        <a:lnSpc>
                          <a:spcPct val="115000"/>
                        </a:lnSpc>
                        <a:spcAft>
                          <a:spcPts val="0"/>
                        </a:spcAft>
                      </a:pPr>
                      <a:r>
                        <a:rPr lang="en-US" sz="1200" dirty="0">
                          <a:effectLst/>
                        </a:rPr>
                        <a:t>Year</a:t>
                      </a:r>
                      <a:endParaRPr lang="en-US" sz="12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dirty="0">
                          <a:effectLst/>
                        </a:rPr>
                        <a:t> INFN provision (k€)</a:t>
                      </a:r>
                      <a:endParaRPr lang="en-US" sz="12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dirty="0">
                          <a:effectLst/>
                        </a:rPr>
                        <a:t>Milestones </a:t>
                      </a:r>
                    </a:p>
                    <a:p>
                      <a:pPr algn="just">
                        <a:lnSpc>
                          <a:spcPct val="115000"/>
                        </a:lnSpc>
                        <a:spcAft>
                          <a:spcPts val="0"/>
                        </a:spcAft>
                      </a:pPr>
                      <a:r>
                        <a:rPr lang="en-US" sz="1200" dirty="0">
                          <a:effectLst/>
                        </a:rPr>
                        <a:t>(index referred to SPES components)</a:t>
                      </a:r>
                      <a:endParaRPr lang="en-US" sz="12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dirty="0" smtClean="0">
                          <a:effectLst/>
                        </a:rPr>
                        <a:t>Main Bids  (k€)</a:t>
                      </a:r>
                      <a:endParaRPr lang="en-US" sz="1200" dirty="0">
                        <a:effectLst/>
                        <a:latin typeface="Calibri"/>
                        <a:ea typeface="Calibri"/>
                        <a:cs typeface="Times New Roman"/>
                      </a:endParaRPr>
                    </a:p>
                  </a:txBody>
                  <a:tcPr marL="47866" marR="47866" marT="0" marB="0"/>
                </a:tc>
              </a:tr>
              <a:tr h="2024972">
                <a:tc>
                  <a:txBody>
                    <a:bodyPr/>
                    <a:lstStyle/>
                    <a:p>
                      <a:pPr algn="just">
                        <a:lnSpc>
                          <a:spcPct val="115000"/>
                        </a:lnSpc>
                        <a:spcAft>
                          <a:spcPts val="0"/>
                        </a:spcAft>
                      </a:pPr>
                      <a:r>
                        <a:rPr lang="en-US" sz="1200" dirty="0">
                          <a:effectLst/>
                        </a:rPr>
                        <a:t>2016</a:t>
                      </a:r>
                      <a:endParaRPr lang="en-US" sz="12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dirty="0">
                          <a:effectLst/>
                        </a:rPr>
                        <a:t>8</a:t>
                      </a:r>
                      <a:r>
                        <a:rPr lang="en-US" sz="1200" dirty="0" smtClean="0">
                          <a:effectLst/>
                        </a:rPr>
                        <a:t>.300</a:t>
                      </a:r>
                      <a:endParaRPr lang="en-US" sz="12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b="0" dirty="0">
                          <a:effectLst/>
                        </a:rPr>
                        <a:t>2- Cyclotron in operation</a:t>
                      </a:r>
                    </a:p>
                    <a:p>
                      <a:pPr algn="just">
                        <a:lnSpc>
                          <a:spcPct val="115000"/>
                        </a:lnSpc>
                        <a:spcAft>
                          <a:spcPts val="0"/>
                        </a:spcAft>
                      </a:pPr>
                      <a:r>
                        <a:rPr lang="en-US" sz="1200" b="0" dirty="0">
                          <a:effectLst/>
                        </a:rPr>
                        <a:t>3- Installation ISOL target and ion source system</a:t>
                      </a:r>
                    </a:p>
                    <a:p>
                      <a:pPr algn="just">
                        <a:lnSpc>
                          <a:spcPct val="115000"/>
                        </a:lnSpc>
                        <a:spcAft>
                          <a:spcPts val="0"/>
                        </a:spcAft>
                      </a:pPr>
                      <a:r>
                        <a:rPr lang="en-US" sz="1200" b="0" dirty="0">
                          <a:effectLst/>
                        </a:rPr>
                        <a:t>3- Design of target storage system</a:t>
                      </a:r>
                    </a:p>
                    <a:p>
                      <a:pPr algn="just">
                        <a:lnSpc>
                          <a:spcPct val="115000"/>
                        </a:lnSpc>
                        <a:spcAft>
                          <a:spcPts val="0"/>
                        </a:spcAft>
                      </a:pPr>
                      <a:r>
                        <a:rPr lang="en-US" sz="1200" b="0" dirty="0">
                          <a:effectLst/>
                        </a:rPr>
                        <a:t>4- Commissioning of Charge Breeder and MRMS</a:t>
                      </a:r>
                    </a:p>
                    <a:p>
                      <a:pPr algn="just">
                        <a:lnSpc>
                          <a:spcPct val="115000"/>
                        </a:lnSpc>
                        <a:spcAft>
                          <a:spcPts val="0"/>
                        </a:spcAft>
                      </a:pPr>
                      <a:r>
                        <a:rPr lang="en-US" sz="1200" b="0" dirty="0">
                          <a:effectLst/>
                        </a:rPr>
                        <a:t>4- HRMS engineering design completed</a:t>
                      </a:r>
                    </a:p>
                    <a:p>
                      <a:pPr algn="just">
                        <a:lnSpc>
                          <a:spcPct val="115000"/>
                        </a:lnSpc>
                        <a:spcAft>
                          <a:spcPts val="0"/>
                        </a:spcAft>
                      </a:pPr>
                      <a:r>
                        <a:rPr lang="en-US" sz="1200" b="0" dirty="0">
                          <a:effectLst/>
                        </a:rPr>
                        <a:t>6- Safety system for cyclotron operation available</a:t>
                      </a:r>
                      <a:endParaRPr lang="en-US" sz="1200" b="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b="0" dirty="0">
                          <a:effectLst/>
                        </a:rPr>
                        <a:t>Bid for tape </a:t>
                      </a:r>
                      <a:r>
                        <a:rPr lang="en-US" sz="1200" b="0" dirty="0" smtClean="0">
                          <a:effectLst/>
                        </a:rPr>
                        <a:t>station  (500)</a:t>
                      </a:r>
                      <a:endParaRPr lang="en-US" sz="1200" b="0" dirty="0">
                        <a:effectLst/>
                      </a:endParaRPr>
                    </a:p>
                    <a:p>
                      <a:pPr algn="just">
                        <a:lnSpc>
                          <a:spcPct val="115000"/>
                        </a:lnSpc>
                        <a:spcAft>
                          <a:spcPts val="0"/>
                        </a:spcAft>
                      </a:pPr>
                      <a:r>
                        <a:rPr lang="en-US" sz="1200" b="0" dirty="0">
                          <a:effectLst/>
                        </a:rPr>
                        <a:t>Bid for second part of vacuum </a:t>
                      </a:r>
                      <a:r>
                        <a:rPr lang="en-US" sz="1200" b="0" dirty="0" smtClean="0">
                          <a:effectLst/>
                        </a:rPr>
                        <a:t>system  and gas recovery system (2500)</a:t>
                      </a:r>
                      <a:endParaRPr lang="en-US" sz="1200" b="0" dirty="0">
                        <a:effectLst/>
                      </a:endParaRPr>
                    </a:p>
                    <a:p>
                      <a:pPr algn="just">
                        <a:lnSpc>
                          <a:spcPct val="115000"/>
                        </a:lnSpc>
                        <a:spcAft>
                          <a:spcPts val="0"/>
                        </a:spcAft>
                      </a:pPr>
                      <a:r>
                        <a:rPr lang="en-US" sz="1200" b="0" dirty="0">
                          <a:effectLst/>
                        </a:rPr>
                        <a:t>Bid for transport components (ISOL to CB) </a:t>
                      </a:r>
                      <a:r>
                        <a:rPr lang="en-US" sz="1200" b="0" dirty="0" smtClean="0">
                          <a:effectLst/>
                        </a:rPr>
                        <a:t> (1600)</a:t>
                      </a:r>
                      <a:endParaRPr lang="en-US" sz="1200" b="0" dirty="0">
                        <a:effectLst/>
                      </a:endParaRPr>
                    </a:p>
                    <a:p>
                      <a:pPr algn="just">
                        <a:lnSpc>
                          <a:spcPct val="115000"/>
                        </a:lnSpc>
                        <a:spcAft>
                          <a:spcPts val="0"/>
                        </a:spcAft>
                      </a:pPr>
                      <a:r>
                        <a:rPr lang="en-US" sz="1200" b="0" dirty="0">
                          <a:effectLst/>
                        </a:rPr>
                        <a:t>Bid for Diagnostic boxes (1+ beam line ISOL to CB</a:t>
                      </a:r>
                      <a:r>
                        <a:rPr lang="en-US" sz="1200" b="0" dirty="0" smtClean="0">
                          <a:effectLst/>
                        </a:rPr>
                        <a:t>) (700)</a:t>
                      </a:r>
                      <a:endParaRPr lang="en-US" sz="1200" b="0" dirty="0">
                        <a:effectLst/>
                      </a:endParaRPr>
                    </a:p>
                    <a:p>
                      <a:pPr algn="just">
                        <a:lnSpc>
                          <a:spcPct val="115000"/>
                        </a:lnSpc>
                        <a:spcAft>
                          <a:spcPts val="0"/>
                        </a:spcAft>
                      </a:pPr>
                      <a:r>
                        <a:rPr lang="en-US" sz="1200" b="0" dirty="0">
                          <a:effectLst/>
                        </a:rPr>
                        <a:t>Bid for low frequency </a:t>
                      </a:r>
                      <a:r>
                        <a:rPr lang="en-US" sz="1200" b="0" dirty="0" err="1" smtClean="0">
                          <a:effectLst/>
                        </a:rPr>
                        <a:t>bunchers</a:t>
                      </a:r>
                      <a:r>
                        <a:rPr lang="en-US" sz="1200" b="0" dirty="0" smtClean="0">
                          <a:effectLst/>
                        </a:rPr>
                        <a:t> (385)</a:t>
                      </a:r>
                      <a:endParaRPr lang="en-US" sz="1200" b="0" dirty="0">
                        <a:effectLst/>
                      </a:endParaRPr>
                    </a:p>
                    <a:p>
                      <a:pPr algn="just">
                        <a:lnSpc>
                          <a:spcPct val="115000"/>
                        </a:lnSpc>
                        <a:spcAft>
                          <a:spcPts val="0"/>
                        </a:spcAft>
                      </a:pPr>
                      <a:r>
                        <a:rPr lang="en-US" sz="1200" b="0" dirty="0">
                          <a:effectLst/>
                        </a:rPr>
                        <a:t>Bid for Beam </a:t>
                      </a:r>
                      <a:r>
                        <a:rPr lang="en-US" sz="1200" b="0" dirty="0" smtClean="0">
                          <a:effectLst/>
                        </a:rPr>
                        <a:t>Cooler (700)</a:t>
                      </a:r>
                    </a:p>
                    <a:p>
                      <a:pPr algn="just">
                        <a:lnSpc>
                          <a:spcPct val="115000"/>
                        </a:lnSpc>
                        <a:spcAft>
                          <a:spcPts val="0"/>
                        </a:spcAft>
                      </a:pPr>
                      <a:r>
                        <a:rPr lang="en-US" sz="1200" b="0" dirty="0" smtClean="0">
                          <a:effectLst/>
                          <a:latin typeface="Calibri"/>
                          <a:ea typeface="Calibri"/>
                          <a:cs typeface="Times New Roman"/>
                        </a:rPr>
                        <a:t>Partial payment building (1000)</a:t>
                      </a:r>
                      <a:endParaRPr lang="en-US" sz="1200" b="0" dirty="0">
                        <a:effectLst/>
                        <a:latin typeface="Calibri"/>
                        <a:ea typeface="Calibri"/>
                        <a:cs typeface="Times New Roman"/>
                      </a:endParaRPr>
                    </a:p>
                  </a:txBody>
                  <a:tcPr marL="47866" marR="47866" marT="0" marB="0"/>
                </a:tc>
              </a:tr>
              <a:tr h="1119089">
                <a:tc>
                  <a:txBody>
                    <a:bodyPr/>
                    <a:lstStyle/>
                    <a:p>
                      <a:pPr algn="just">
                        <a:lnSpc>
                          <a:spcPct val="115000"/>
                        </a:lnSpc>
                        <a:spcAft>
                          <a:spcPts val="0"/>
                        </a:spcAft>
                      </a:pPr>
                      <a:r>
                        <a:rPr lang="en-US" sz="1200" dirty="0">
                          <a:effectLst/>
                        </a:rPr>
                        <a:t> 2017</a:t>
                      </a:r>
                      <a:endParaRPr lang="en-US" sz="12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a:effectLst/>
                        </a:rPr>
                        <a:t>2.300</a:t>
                      </a:r>
                      <a:endParaRPr lang="en-US" sz="120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a:effectLst/>
                        </a:rPr>
                        <a:t>3- ISOL laboratory and hot cell completed</a:t>
                      </a:r>
                    </a:p>
                    <a:p>
                      <a:pPr algn="just">
                        <a:lnSpc>
                          <a:spcPct val="115000"/>
                        </a:lnSpc>
                        <a:spcAft>
                          <a:spcPts val="0"/>
                        </a:spcAft>
                      </a:pPr>
                      <a:r>
                        <a:rPr lang="en-US" sz="1200">
                          <a:effectLst/>
                        </a:rPr>
                        <a:t>3- Commissioning of ISOL system and 1+ beam</a:t>
                      </a:r>
                    </a:p>
                    <a:p>
                      <a:pPr algn="just">
                        <a:lnSpc>
                          <a:spcPct val="115000"/>
                        </a:lnSpc>
                        <a:spcAft>
                          <a:spcPts val="0"/>
                        </a:spcAft>
                      </a:pPr>
                      <a:r>
                        <a:rPr lang="en-US" sz="1200">
                          <a:effectLst/>
                        </a:rPr>
                        <a:t>5- Low frequency bunchers available</a:t>
                      </a:r>
                    </a:p>
                    <a:p>
                      <a:pPr algn="just">
                        <a:lnSpc>
                          <a:spcPct val="115000"/>
                        </a:lnSpc>
                        <a:spcAft>
                          <a:spcPts val="0"/>
                        </a:spcAft>
                      </a:pPr>
                      <a:r>
                        <a:rPr lang="en-US" sz="1200">
                          <a:effectLst/>
                        </a:rPr>
                        <a:t>6-  Machine Protection system completed</a:t>
                      </a:r>
                    </a:p>
                    <a:p>
                      <a:pPr algn="just">
                        <a:lnSpc>
                          <a:spcPct val="115000"/>
                        </a:lnSpc>
                        <a:spcAft>
                          <a:spcPts val="0"/>
                        </a:spcAft>
                      </a:pPr>
                      <a:r>
                        <a:rPr lang="en-US" sz="1200">
                          <a:effectLst/>
                        </a:rPr>
                        <a:t>6-  Authorization process for UCx operation completed</a:t>
                      </a:r>
                      <a:endParaRPr lang="en-US" sz="120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a:effectLst/>
                        </a:rPr>
                        <a:t>Bid for HRMS</a:t>
                      </a:r>
                      <a:endParaRPr lang="en-US" sz="1200">
                        <a:effectLst/>
                        <a:latin typeface="Calibri"/>
                        <a:ea typeface="Calibri"/>
                        <a:cs typeface="Times New Roman"/>
                      </a:endParaRPr>
                    </a:p>
                  </a:txBody>
                  <a:tcPr marL="47866" marR="47866" marT="0" marB="0"/>
                </a:tc>
              </a:tr>
              <a:tr h="666147">
                <a:tc>
                  <a:txBody>
                    <a:bodyPr/>
                    <a:lstStyle/>
                    <a:p>
                      <a:pPr algn="just">
                        <a:lnSpc>
                          <a:spcPct val="115000"/>
                        </a:lnSpc>
                        <a:spcAft>
                          <a:spcPts val="0"/>
                        </a:spcAft>
                      </a:pPr>
                      <a:r>
                        <a:rPr lang="en-US" sz="1200">
                          <a:effectLst/>
                        </a:rPr>
                        <a:t>2018</a:t>
                      </a:r>
                      <a:endParaRPr lang="en-US" sz="120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a:effectLst/>
                        </a:rPr>
                        <a:t>700</a:t>
                      </a:r>
                      <a:endParaRPr lang="en-US" sz="120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a:effectLst/>
                        </a:rPr>
                        <a:t>3- Commissioning of Laser laboratory</a:t>
                      </a:r>
                    </a:p>
                    <a:p>
                      <a:pPr algn="just">
                        <a:lnSpc>
                          <a:spcPct val="115000"/>
                        </a:lnSpc>
                        <a:spcAft>
                          <a:spcPts val="0"/>
                        </a:spcAft>
                      </a:pPr>
                      <a:r>
                        <a:rPr lang="en-US" sz="1200">
                          <a:effectLst/>
                        </a:rPr>
                        <a:t>4- Commissioning of Beam Cooler</a:t>
                      </a:r>
                    </a:p>
                    <a:p>
                      <a:pPr algn="just">
                        <a:lnSpc>
                          <a:spcPct val="115000"/>
                        </a:lnSpc>
                        <a:spcAft>
                          <a:spcPts val="0"/>
                        </a:spcAft>
                      </a:pPr>
                      <a:r>
                        <a:rPr lang="en-US" sz="1200">
                          <a:effectLst/>
                        </a:rPr>
                        <a:t>5- Commissioning of RFQ</a:t>
                      </a:r>
                      <a:endParaRPr lang="en-US" sz="120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a:effectLst/>
                        </a:rPr>
                        <a:t>Bid for HRMS platform</a:t>
                      </a:r>
                      <a:endParaRPr lang="en-US" sz="1200">
                        <a:effectLst/>
                        <a:latin typeface="Calibri"/>
                        <a:ea typeface="Calibri"/>
                        <a:cs typeface="Times New Roman"/>
                      </a:endParaRPr>
                    </a:p>
                  </a:txBody>
                  <a:tcPr marL="47866" marR="47866" marT="0" marB="0"/>
                </a:tc>
              </a:tr>
              <a:tr h="666147">
                <a:tc>
                  <a:txBody>
                    <a:bodyPr/>
                    <a:lstStyle/>
                    <a:p>
                      <a:pPr algn="just">
                        <a:lnSpc>
                          <a:spcPct val="115000"/>
                        </a:lnSpc>
                        <a:spcAft>
                          <a:spcPts val="0"/>
                        </a:spcAft>
                      </a:pPr>
                      <a:r>
                        <a:rPr lang="en-US" sz="1200">
                          <a:effectLst/>
                        </a:rPr>
                        <a:t>2019</a:t>
                      </a:r>
                      <a:endParaRPr lang="en-US" sz="120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dirty="0">
                          <a:effectLst/>
                        </a:rPr>
                        <a:t> </a:t>
                      </a:r>
                      <a:endParaRPr lang="en-US" sz="12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dirty="0">
                          <a:effectLst/>
                        </a:rPr>
                        <a:t>4- Commissioning of HRMS</a:t>
                      </a:r>
                    </a:p>
                    <a:p>
                      <a:pPr algn="just">
                        <a:lnSpc>
                          <a:spcPct val="115000"/>
                        </a:lnSpc>
                        <a:spcAft>
                          <a:spcPts val="0"/>
                        </a:spcAft>
                      </a:pPr>
                      <a:r>
                        <a:rPr lang="en-US" sz="1200" dirty="0">
                          <a:effectLst/>
                        </a:rPr>
                        <a:t>SPES full operation with reacceleration of purified neutron rich beams</a:t>
                      </a:r>
                      <a:endParaRPr lang="en-US" sz="12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200" dirty="0">
                          <a:effectLst/>
                        </a:rPr>
                        <a:t> </a:t>
                      </a:r>
                      <a:endParaRPr lang="en-US" sz="1200" dirty="0">
                        <a:effectLst/>
                        <a:latin typeface="Calibri"/>
                        <a:ea typeface="Calibri"/>
                        <a:cs typeface="Times New Roman"/>
                      </a:endParaRPr>
                    </a:p>
                  </a:txBody>
                  <a:tcPr marL="47866" marR="47866" marT="0" marB="0"/>
                </a:tc>
              </a:tr>
            </a:tbl>
          </a:graphicData>
        </a:graphic>
      </p:graphicFrame>
    </p:spTree>
    <p:extLst>
      <p:ext uri="{BB962C8B-B14F-4D97-AF65-F5344CB8AC3E}">
        <p14:creationId xmlns:p14="http://schemas.microsoft.com/office/powerpoint/2010/main" val="20174294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30587327"/>
              </p:ext>
            </p:extLst>
          </p:nvPr>
        </p:nvGraphicFramePr>
        <p:xfrm>
          <a:off x="755576" y="908720"/>
          <a:ext cx="7416824" cy="5852160"/>
        </p:xfrm>
        <a:graphic>
          <a:graphicData uri="http://schemas.openxmlformats.org/drawingml/2006/table">
            <a:tbl>
              <a:tblPr firstRow="1" firstCol="1" bandRow="1"/>
              <a:tblGrid>
                <a:gridCol w="1080120"/>
                <a:gridCol w="6336704"/>
              </a:tblGrid>
              <a:tr h="339472">
                <a:tc>
                  <a:txBody>
                    <a:bodyPr/>
                    <a:lstStyle/>
                    <a:p>
                      <a:pPr>
                        <a:lnSpc>
                          <a:spcPct val="150000"/>
                        </a:lnSpc>
                        <a:spcAft>
                          <a:spcPts val="0"/>
                        </a:spcAft>
                      </a:pPr>
                      <a:r>
                        <a:rPr lang="it-IT" sz="1600" dirty="0">
                          <a:effectLst/>
                          <a:latin typeface="Times New Roman"/>
                          <a:ea typeface="Times New Roman"/>
                          <a:cs typeface="Times New Roman"/>
                        </a:rPr>
                        <a:t>2014/2</a:t>
                      </a:r>
                      <a:endParaRPr lang="en-US" sz="1600" dirty="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50000"/>
                        </a:lnSpc>
                        <a:spcAft>
                          <a:spcPts val="0"/>
                        </a:spcAft>
                      </a:pPr>
                      <a:r>
                        <a:rPr lang="en-US" sz="1600" b="1">
                          <a:effectLst/>
                          <a:latin typeface="Times New Roman"/>
                          <a:ea typeface="Calibri"/>
                          <a:cs typeface="Times New Roman"/>
                        </a:rPr>
                        <a:t>Cyclotron Factory Acceptance Test (FAT) completed</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01">
                <a:tc>
                  <a:txBody>
                    <a:bodyPr/>
                    <a:lstStyle/>
                    <a:p>
                      <a:pPr>
                        <a:lnSpc>
                          <a:spcPct val="150000"/>
                        </a:lnSpc>
                        <a:spcAft>
                          <a:spcPts val="0"/>
                        </a:spcAft>
                      </a:pPr>
                      <a:r>
                        <a:rPr lang="it-IT" sz="1600">
                          <a:effectLst/>
                          <a:latin typeface="Times New Roman"/>
                          <a:ea typeface="Times New Roman"/>
                          <a:cs typeface="Times New Roman"/>
                        </a:rPr>
                        <a:t>2014/2</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50000"/>
                        </a:lnSpc>
                        <a:spcAft>
                          <a:spcPts val="0"/>
                        </a:spcAft>
                      </a:pPr>
                      <a:r>
                        <a:rPr lang="en-US" sz="1600" b="1" dirty="0" smtClean="0">
                          <a:effectLst/>
                          <a:latin typeface="Times New Roman"/>
                          <a:ea typeface="Times New Roman"/>
                          <a:cs typeface="Times New Roman"/>
                        </a:rPr>
                        <a:t>Start authorization request for </a:t>
                      </a:r>
                      <a:r>
                        <a:rPr lang="en-US" sz="1600" b="1" dirty="0">
                          <a:effectLst/>
                          <a:latin typeface="Times New Roman"/>
                          <a:ea typeface="Times New Roman"/>
                          <a:cs typeface="Times New Roman"/>
                        </a:rPr>
                        <a:t>UCx target irradiation </a:t>
                      </a:r>
                      <a:endParaRPr lang="en-US" sz="1600" dirty="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01">
                <a:tc>
                  <a:txBody>
                    <a:bodyPr/>
                    <a:lstStyle/>
                    <a:p>
                      <a:pPr>
                        <a:lnSpc>
                          <a:spcPct val="150000"/>
                        </a:lnSpc>
                        <a:spcAft>
                          <a:spcPts val="0"/>
                        </a:spcAft>
                      </a:pPr>
                      <a:r>
                        <a:rPr lang="it-IT" sz="1600">
                          <a:effectLst/>
                          <a:latin typeface="Times New Roman"/>
                          <a:ea typeface="Times New Roman"/>
                          <a:cs typeface="Times New Roman"/>
                        </a:rPr>
                        <a:t>2015/1</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50000"/>
                        </a:lnSpc>
                        <a:spcAft>
                          <a:spcPts val="0"/>
                        </a:spcAft>
                      </a:pPr>
                      <a:r>
                        <a:rPr lang="en-US" sz="1600" b="1" dirty="0">
                          <a:effectLst/>
                          <a:latin typeface="Times New Roman"/>
                          <a:ea typeface="Calibri"/>
                          <a:cs typeface="Times New Roman"/>
                        </a:rPr>
                        <a:t>Building and plants completed</a:t>
                      </a:r>
                      <a:endParaRPr lang="en-US" sz="1600" dirty="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74301">
                <a:tc>
                  <a:txBody>
                    <a:bodyPr/>
                    <a:lstStyle/>
                    <a:p>
                      <a:pPr>
                        <a:lnSpc>
                          <a:spcPct val="150000"/>
                        </a:lnSpc>
                        <a:spcAft>
                          <a:spcPts val="0"/>
                        </a:spcAft>
                      </a:pPr>
                      <a:r>
                        <a:rPr lang="it-IT" sz="1600">
                          <a:effectLst/>
                          <a:latin typeface="Times New Roman"/>
                          <a:ea typeface="Times New Roman"/>
                          <a:cs typeface="Times New Roman"/>
                        </a:rPr>
                        <a:t>2015/2</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50000"/>
                        </a:lnSpc>
                        <a:spcAft>
                          <a:spcPts val="0"/>
                        </a:spcAft>
                      </a:pPr>
                      <a:r>
                        <a:rPr lang="en-US" sz="1600" b="1">
                          <a:effectLst/>
                          <a:latin typeface="Times New Roman"/>
                          <a:ea typeface="Calibri"/>
                          <a:cs typeface="Times New Roman"/>
                        </a:rPr>
                        <a:t>Commissioning of Radioprotection surveillance</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74301">
                <a:tc>
                  <a:txBody>
                    <a:bodyPr/>
                    <a:lstStyle/>
                    <a:p>
                      <a:pPr>
                        <a:lnSpc>
                          <a:spcPct val="150000"/>
                        </a:lnSpc>
                        <a:spcAft>
                          <a:spcPts val="0"/>
                        </a:spcAft>
                      </a:pPr>
                      <a:r>
                        <a:rPr lang="it-IT" sz="1600">
                          <a:effectLst/>
                          <a:latin typeface="Times New Roman"/>
                          <a:ea typeface="Times New Roman"/>
                          <a:cs typeface="Times New Roman"/>
                        </a:rPr>
                        <a:t>2015/2</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50000"/>
                        </a:lnSpc>
                        <a:spcAft>
                          <a:spcPts val="0"/>
                        </a:spcAft>
                      </a:pPr>
                      <a:r>
                        <a:rPr lang="en-US" sz="1600" b="1">
                          <a:effectLst/>
                          <a:latin typeface="Times New Roman"/>
                          <a:ea typeface="Calibri"/>
                          <a:cs typeface="Times New Roman"/>
                        </a:rPr>
                        <a:t>Cyclotron Acceptance Test (SAT) completed</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74301">
                <a:tc>
                  <a:txBody>
                    <a:bodyPr/>
                    <a:lstStyle/>
                    <a:p>
                      <a:pPr>
                        <a:lnSpc>
                          <a:spcPct val="150000"/>
                        </a:lnSpc>
                        <a:spcAft>
                          <a:spcPts val="0"/>
                        </a:spcAft>
                      </a:pPr>
                      <a:r>
                        <a:rPr lang="it-IT" sz="1600">
                          <a:effectLst/>
                          <a:latin typeface="Times New Roman"/>
                          <a:ea typeface="Times New Roman"/>
                          <a:cs typeface="Times New Roman"/>
                        </a:rPr>
                        <a:t>2015/2</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50000"/>
                        </a:lnSpc>
                        <a:spcAft>
                          <a:spcPts val="0"/>
                        </a:spcAft>
                      </a:pPr>
                      <a:r>
                        <a:rPr lang="en-US" sz="1600" b="1">
                          <a:effectLst/>
                          <a:latin typeface="Times New Roman"/>
                          <a:ea typeface="Calibri"/>
                          <a:cs typeface="Times New Roman"/>
                        </a:rPr>
                        <a:t>RFQ engineering design completed</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74301">
                <a:tc>
                  <a:txBody>
                    <a:bodyPr/>
                    <a:lstStyle/>
                    <a:p>
                      <a:pPr>
                        <a:lnSpc>
                          <a:spcPct val="150000"/>
                        </a:lnSpc>
                        <a:spcAft>
                          <a:spcPts val="0"/>
                        </a:spcAft>
                      </a:pPr>
                      <a:r>
                        <a:rPr lang="it-IT" sz="1600">
                          <a:effectLst/>
                          <a:latin typeface="Times New Roman"/>
                          <a:ea typeface="Times New Roman"/>
                          <a:cs typeface="Times New Roman"/>
                        </a:rPr>
                        <a:t>2016/1</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50000"/>
                        </a:lnSpc>
                        <a:spcAft>
                          <a:spcPts val="0"/>
                        </a:spcAft>
                      </a:pPr>
                      <a:r>
                        <a:rPr lang="en-US" sz="1600" b="1">
                          <a:effectLst/>
                          <a:latin typeface="Times New Roman"/>
                          <a:ea typeface="Calibri"/>
                          <a:cs typeface="Times New Roman"/>
                        </a:rPr>
                        <a:t>Safety system for cyclotron operation available</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01">
                <a:tc>
                  <a:txBody>
                    <a:bodyPr/>
                    <a:lstStyle/>
                    <a:p>
                      <a:pPr>
                        <a:lnSpc>
                          <a:spcPct val="150000"/>
                        </a:lnSpc>
                        <a:spcAft>
                          <a:spcPts val="0"/>
                        </a:spcAft>
                      </a:pPr>
                      <a:r>
                        <a:rPr lang="it-IT" sz="1600">
                          <a:effectLst/>
                          <a:latin typeface="Times New Roman"/>
                          <a:ea typeface="Times New Roman"/>
                          <a:cs typeface="Times New Roman"/>
                        </a:rPr>
                        <a:t>2016/1</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50000"/>
                        </a:lnSpc>
                        <a:spcAft>
                          <a:spcPts val="0"/>
                        </a:spcAft>
                      </a:pPr>
                      <a:r>
                        <a:rPr lang="en-US" sz="1600" b="1">
                          <a:effectLst/>
                          <a:latin typeface="Times New Roman"/>
                          <a:ea typeface="Calibri"/>
                          <a:cs typeface="Times New Roman"/>
                        </a:rPr>
                        <a:t>Installation ISOL front end and ion source system</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01">
                <a:tc>
                  <a:txBody>
                    <a:bodyPr/>
                    <a:lstStyle/>
                    <a:p>
                      <a:pPr>
                        <a:lnSpc>
                          <a:spcPct val="150000"/>
                        </a:lnSpc>
                        <a:spcAft>
                          <a:spcPts val="0"/>
                        </a:spcAft>
                      </a:pPr>
                      <a:r>
                        <a:rPr lang="it-IT" sz="1600">
                          <a:effectLst/>
                          <a:latin typeface="Times New Roman"/>
                          <a:ea typeface="Times New Roman"/>
                          <a:cs typeface="Times New Roman"/>
                        </a:rPr>
                        <a:t>2016/1</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just">
                        <a:lnSpc>
                          <a:spcPct val="150000"/>
                        </a:lnSpc>
                        <a:spcAft>
                          <a:spcPts val="0"/>
                        </a:spcAft>
                      </a:pPr>
                      <a:r>
                        <a:rPr lang="en-US" sz="1600" b="1">
                          <a:effectLst/>
                          <a:latin typeface="Times New Roman"/>
                          <a:ea typeface="Calibri"/>
                          <a:cs typeface="Times New Roman"/>
                        </a:rPr>
                        <a:t>Commissioning of Charge Breeder and MRMS</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01">
                <a:tc>
                  <a:txBody>
                    <a:bodyPr/>
                    <a:lstStyle/>
                    <a:p>
                      <a:pPr>
                        <a:lnSpc>
                          <a:spcPct val="150000"/>
                        </a:lnSpc>
                        <a:spcAft>
                          <a:spcPts val="0"/>
                        </a:spcAft>
                      </a:pPr>
                      <a:r>
                        <a:rPr lang="it-IT" sz="1600">
                          <a:effectLst/>
                          <a:latin typeface="Times New Roman"/>
                          <a:ea typeface="Times New Roman"/>
                          <a:cs typeface="Times New Roman"/>
                        </a:rPr>
                        <a:t>2017/1</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50000"/>
                        </a:lnSpc>
                        <a:spcAft>
                          <a:spcPts val="0"/>
                        </a:spcAft>
                      </a:pPr>
                      <a:r>
                        <a:rPr lang="it-IT" sz="1600">
                          <a:effectLst/>
                          <a:latin typeface="Times New Roman"/>
                          <a:ea typeface="Calibri"/>
                          <a:cs typeface="Times New Roman"/>
                        </a:rPr>
                        <a:t> </a:t>
                      </a:r>
                      <a:r>
                        <a:rPr lang="en-US" sz="1600" b="1">
                          <a:effectLst/>
                          <a:latin typeface="Times New Roman"/>
                          <a:ea typeface="Calibri"/>
                          <a:cs typeface="Times New Roman"/>
                        </a:rPr>
                        <a:t>HRMS engineering design completed</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74301">
                <a:tc>
                  <a:txBody>
                    <a:bodyPr/>
                    <a:lstStyle/>
                    <a:p>
                      <a:pPr>
                        <a:lnSpc>
                          <a:spcPct val="150000"/>
                        </a:lnSpc>
                        <a:spcAft>
                          <a:spcPts val="0"/>
                        </a:spcAft>
                      </a:pPr>
                      <a:r>
                        <a:rPr lang="it-IT" sz="1600">
                          <a:effectLst/>
                          <a:latin typeface="Times New Roman"/>
                          <a:ea typeface="Times New Roman"/>
                          <a:cs typeface="Times New Roman"/>
                        </a:rPr>
                        <a:t>2017/2</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50000"/>
                        </a:lnSpc>
                        <a:spcAft>
                          <a:spcPts val="0"/>
                        </a:spcAft>
                      </a:pPr>
                      <a:r>
                        <a:rPr lang="en-US" sz="1600" b="1">
                          <a:effectLst/>
                          <a:latin typeface="Times New Roman"/>
                          <a:ea typeface="Calibri"/>
                          <a:cs typeface="Times New Roman"/>
                        </a:rPr>
                        <a:t>Commissioning of ISOL system and 1+ beam</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74301">
                <a:tc>
                  <a:txBody>
                    <a:bodyPr/>
                    <a:lstStyle/>
                    <a:p>
                      <a:pPr>
                        <a:lnSpc>
                          <a:spcPct val="150000"/>
                        </a:lnSpc>
                        <a:spcAft>
                          <a:spcPts val="0"/>
                        </a:spcAft>
                      </a:pPr>
                      <a:r>
                        <a:rPr lang="it-IT" sz="1600">
                          <a:effectLst/>
                          <a:latin typeface="Times New Roman"/>
                          <a:ea typeface="Times New Roman"/>
                          <a:cs typeface="Times New Roman"/>
                        </a:rPr>
                        <a:t>2018/1</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50000"/>
                        </a:lnSpc>
                        <a:spcAft>
                          <a:spcPts val="0"/>
                        </a:spcAft>
                      </a:pPr>
                      <a:r>
                        <a:rPr lang="en-US" sz="1600" b="1">
                          <a:effectLst/>
                          <a:latin typeface="Times New Roman"/>
                          <a:ea typeface="Calibri"/>
                          <a:cs typeface="Times New Roman"/>
                        </a:rPr>
                        <a:t>Commissioning of RFQ</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01">
                <a:tc>
                  <a:txBody>
                    <a:bodyPr/>
                    <a:lstStyle/>
                    <a:p>
                      <a:pPr>
                        <a:lnSpc>
                          <a:spcPct val="150000"/>
                        </a:lnSpc>
                        <a:spcAft>
                          <a:spcPts val="0"/>
                        </a:spcAft>
                      </a:pPr>
                      <a:r>
                        <a:rPr lang="it-IT" sz="1600">
                          <a:effectLst/>
                          <a:latin typeface="Times New Roman"/>
                          <a:ea typeface="Times New Roman"/>
                          <a:cs typeface="Times New Roman"/>
                        </a:rPr>
                        <a:t>2018/1</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just">
                        <a:lnSpc>
                          <a:spcPct val="150000"/>
                        </a:lnSpc>
                        <a:spcAft>
                          <a:spcPts val="0"/>
                        </a:spcAft>
                      </a:pPr>
                      <a:r>
                        <a:rPr lang="en-US" sz="1600" b="1">
                          <a:effectLst/>
                          <a:latin typeface="Times New Roman"/>
                          <a:ea typeface="Calibri"/>
                          <a:cs typeface="Times New Roman"/>
                        </a:rPr>
                        <a:t>Commissioning of 1+ beam line</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01">
                <a:tc>
                  <a:txBody>
                    <a:bodyPr/>
                    <a:lstStyle/>
                    <a:p>
                      <a:pPr>
                        <a:lnSpc>
                          <a:spcPct val="150000"/>
                        </a:lnSpc>
                        <a:spcAft>
                          <a:spcPts val="0"/>
                        </a:spcAft>
                      </a:pPr>
                      <a:r>
                        <a:rPr lang="it-IT" sz="1600">
                          <a:effectLst/>
                          <a:latin typeface="Times New Roman"/>
                          <a:ea typeface="Times New Roman"/>
                          <a:cs typeface="Times New Roman"/>
                        </a:rPr>
                        <a:t>2018/1</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50000"/>
                        </a:lnSpc>
                        <a:spcAft>
                          <a:spcPts val="0"/>
                        </a:spcAft>
                      </a:pPr>
                      <a:r>
                        <a:rPr lang="en-US" sz="1600" b="1">
                          <a:effectLst/>
                          <a:latin typeface="Times New Roman"/>
                          <a:ea typeface="Calibri"/>
                          <a:cs typeface="Times New Roman"/>
                        </a:rPr>
                        <a:t>Authorization process for UCx operation completed</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01">
                <a:tc>
                  <a:txBody>
                    <a:bodyPr/>
                    <a:lstStyle/>
                    <a:p>
                      <a:pPr>
                        <a:lnSpc>
                          <a:spcPct val="150000"/>
                        </a:lnSpc>
                        <a:spcAft>
                          <a:spcPts val="0"/>
                        </a:spcAft>
                      </a:pPr>
                      <a:r>
                        <a:rPr lang="it-IT" sz="1600">
                          <a:effectLst/>
                          <a:latin typeface="Times New Roman"/>
                          <a:ea typeface="Times New Roman"/>
                          <a:cs typeface="Times New Roman"/>
                        </a:rPr>
                        <a:t>2018/2</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50000"/>
                        </a:lnSpc>
                        <a:spcAft>
                          <a:spcPts val="0"/>
                        </a:spcAft>
                      </a:pPr>
                      <a:r>
                        <a:rPr lang="en-US" sz="1600" b="1">
                          <a:effectLst/>
                          <a:latin typeface="Times New Roman"/>
                          <a:ea typeface="Calibri"/>
                          <a:cs typeface="Times New Roman"/>
                        </a:rPr>
                        <a:t>Commissioning of ALPI reacceleration for radioactive beams</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274301">
                <a:tc>
                  <a:txBody>
                    <a:bodyPr/>
                    <a:lstStyle/>
                    <a:p>
                      <a:pPr>
                        <a:lnSpc>
                          <a:spcPct val="150000"/>
                        </a:lnSpc>
                        <a:spcAft>
                          <a:spcPts val="0"/>
                        </a:spcAft>
                      </a:pPr>
                      <a:r>
                        <a:rPr lang="en-US" sz="1600">
                          <a:effectLst/>
                          <a:latin typeface="Times New Roman"/>
                          <a:ea typeface="Times New Roman"/>
                          <a:cs typeface="Times New Roman"/>
                        </a:rPr>
                        <a:t>2019/1</a:t>
                      </a:r>
                      <a:endParaRPr lang="en-US" sz="160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50000"/>
                        </a:lnSpc>
                        <a:spcAft>
                          <a:spcPts val="0"/>
                        </a:spcAft>
                      </a:pPr>
                      <a:r>
                        <a:rPr lang="en-US" sz="1600" b="1" dirty="0">
                          <a:effectLst/>
                          <a:latin typeface="Times New Roman"/>
                          <a:ea typeface="Calibri"/>
                          <a:cs typeface="Times New Roman"/>
                        </a:rPr>
                        <a:t>Commissioning of HRMS</a:t>
                      </a:r>
                      <a:endParaRPr lang="en-US" sz="1600" dirty="0">
                        <a:effectLst/>
                        <a:latin typeface="Calibri"/>
                        <a:ea typeface="Calibri"/>
                        <a:cs typeface="Times New Roman"/>
                      </a:endParaRPr>
                    </a:p>
                  </a:txBody>
                  <a:tcPr marL="34288" marR="34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
        <p:nvSpPr>
          <p:cNvPr id="4" name="Rectangle 3"/>
          <p:cNvSpPr/>
          <p:nvPr/>
        </p:nvSpPr>
        <p:spPr>
          <a:xfrm>
            <a:off x="3059832" y="260648"/>
            <a:ext cx="3778470" cy="523220"/>
          </a:xfrm>
          <a:prstGeom prst="rect">
            <a:avLst/>
          </a:prstGeom>
        </p:spPr>
        <p:txBody>
          <a:bodyPr wrap="none">
            <a:spAutoFit/>
          </a:bodyPr>
          <a:lstStyle/>
          <a:p>
            <a:pPr lvl="0" fontAlgn="base">
              <a:spcBef>
                <a:spcPct val="0"/>
              </a:spcBef>
              <a:spcAft>
                <a:spcPct val="0"/>
              </a:spcAft>
            </a:pPr>
            <a:r>
              <a:rPr lang="it-IT" altLang="en-US" sz="2800" b="1" dirty="0">
                <a:solidFill>
                  <a:srgbClr val="365F91"/>
                </a:solidFill>
                <a:latin typeface="Cambria" pitchFamily="18" charset="0"/>
                <a:ea typeface="Times New Roman" pitchFamily="18" charset="0"/>
                <a:cs typeface="Times New Roman" pitchFamily="18" charset="0"/>
              </a:rPr>
              <a:t>SPES </a:t>
            </a:r>
            <a:r>
              <a:rPr lang="it-IT" altLang="en-US" sz="2800" b="1" dirty="0" smtClean="0">
                <a:solidFill>
                  <a:srgbClr val="365F91"/>
                </a:solidFill>
                <a:latin typeface="Cambria" pitchFamily="18" charset="0"/>
                <a:ea typeface="Times New Roman" pitchFamily="18" charset="0"/>
                <a:cs typeface="Times New Roman" pitchFamily="18" charset="0"/>
              </a:rPr>
              <a:t>main milestones</a:t>
            </a:r>
            <a:endParaRPr lang="it-IT" altLang="en-US" sz="2800" b="1" dirty="0">
              <a:solidFill>
                <a:srgbClr val="365F91"/>
              </a:solidFill>
              <a:latin typeface="Cambria"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2885168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66992111"/>
              </p:ext>
            </p:extLst>
          </p:nvPr>
        </p:nvGraphicFramePr>
        <p:xfrm>
          <a:off x="323528" y="844666"/>
          <a:ext cx="8640961" cy="5158080"/>
        </p:xfrm>
        <a:graphic>
          <a:graphicData uri="http://schemas.openxmlformats.org/drawingml/2006/table">
            <a:tbl>
              <a:tblPr firstRow="1" firstCol="1" bandRow="1">
                <a:tableStyleId>{5C22544A-7EE6-4342-B048-85BDC9FD1C3A}</a:tableStyleId>
              </a:tblPr>
              <a:tblGrid>
                <a:gridCol w="4680520"/>
                <a:gridCol w="3024336"/>
                <a:gridCol w="936105"/>
              </a:tblGrid>
              <a:tr h="444602">
                <a:tc>
                  <a:txBody>
                    <a:bodyPr/>
                    <a:lstStyle/>
                    <a:p>
                      <a:pPr algn="l">
                        <a:lnSpc>
                          <a:spcPct val="115000"/>
                        </a:lnSpc>
                        <a:spcAft>
                          <a:spcPts val="0"/>
                        </a:spcAft>
                      </a:pPr>
                      <a:r>
                        <a:rPr lang="en-US" sz="1800" dirty="0">
                          <a:effectLst/>
                        </a:rPr>
                        <a:t>Milestones </a:t>
                      </a:r>
                    </a:p>
                  </a:txBody>
                  <a:tcPr marL="47866" marR="47866" marT="0" marB="0"/>
                </a:tc>
                <a:tc>
                  <a:txBody>
                    <a:bodyPr/>
                    <a:lstStyle/>
                    <a:p>
                      <a:pPr algn="just">
                        <a:lnSpc>
                          <a:spcPct val="115000"/>
                        </a:lnSpc>
                        <a:spcAft>
                          <a:spcPts val="0"/>
                        </a:spcAft>
                      </a:pPr>
                      <a:r>
                        <a:rPr lang="en-US" sz="1800" dirty="0" smtClean="0">
                          <a:effectLst/>
                        </a:rPr>
                        <a:t>Main Bids</a:t>
                      </a:r>
                      <a:endParaRPr lang="en-US" sz="1800" dirty="0">
                        <a:effectLst/>
                        <a:latin typeface="Calibri"/>
                        <a:ea typeface="Calibri"/>
                        <a:cs typeface="Times New Roman"/>
                      </a:endParaRPr>
                    </a:p>
                  </a:txBody>
                  <a:tcPr marL="47866" marR="47866" marT="0" marB="0"/>
                </a:tc>
                <a:tc>
                  <a:txBody>
                    <a:bodyPr/>
                    <a:lstStyle/>
                    <a:p>
                      <a:pPr algn="just">
                        <a:lnSpc>
                          <a:spcPct val="115000"/>
                        </a:lnSpc>
                        <a:spcAft>
                          <a:spcPts val="0"/>
                        </a:spcAft>
                      </a:pPr>
                      <a:r>
                        <a:rPr lang="en-US" sz="1800" dirty="0" smtClean="0">
                          <a:effectLst/>
                        </a:rPr>
                        <a:t>(k€)</a:t>
                      </a:r>
                      <a:endParaRPr lang="en-US" sz="1800" dirty="0">
                        <a:effectLst/>
                        <a:latin typeface="Calibri"/>
                        <a:ea typeface="Calibri"/>
                        <a:cs typeface="Times New Roman"/>
                      </a:endParaRPr>
                    </a:p>
                  </a:txBody>
                  <a:tcPr marL="47866" marR="47866" marT="0" marB="0"/>
                </a:tc>
              </a:tr>
              <a:tr h="1100910">
                <a:tc>
                  <a:txBody>
                    <a:bodyPr/>
                    <a:lstStyle/>
                    <a:p>
                      <a:pPr marL="182563" indent="-173038" algn="l">
                        <a:lnSpc>
                          <a:spcPct val="115000"/>
                        </a:lnSpc>
                        <a:spcAft>
                          <a:spcPts val="0"/>
                        </a:spcAft>
                      </a:pPr>
                      <a:r>
                        <a:rPr lang="en-US" sz="1800" dirty="0">
                          <a:effectLst/>
                        </a:rPr>
                        <a:t>1- Row building construction completed</a:t>
                      </a:r>
                    </a:p>
                    <a:p>
                      <a:pPr marL="182563" indent="-173038" algn="l">
                        <a:lnSpc>
                          <a:spcPct val="115000"/>
                        </a:lnSpc>
                        <a:spcAft>
                          <a:spcPts val="0"/>
                        </a:spcAft>
                      </a:pPr>
                      <a:r>
                        <a:rPr lang="en-US" sz="1800" dirty="0">
                          <a:effectLst/>
                        </a:rPr>
                        <a:t>2- Cyclotron Factory Acceptance Test (FAT) completed</a:t>
                      </a:r>
                    </a:p>
                    <a:p>
                      <a:pPr marL="182563" indent="-173038" algn="l">
                        <a:lnSpc>
                          <a:spcPct val="115000"/>
                        </a:lnSpc>
                        <a:spcAft>
                          <a:spcPts val="0"/>
                        </a:spcAft>
                      </a:pPr>
                      <a:r>
                        <a:rPr lang="en-US" sz="1800" dirty="0">
                          <a:effectLst/>
                        </a:rPr>
                        <a:t>3- Construction of target remote handling system</a:t>
                      </a:r>
                    </a:p>
                    <a:p>
                      <a:pPr marL="182563" indent="-173038" algn="l">
                        <a:lnSpc>
                          <a:spcPct val="115000"/>
                        </a:lnSpc>
                        <a:spcAft>
                          <a:spcPts val="0"/>
                        </a:spcAft>
                      </a:pPr>
                      <a:r>
                        <a:rPr lang="en-US" sz="1800" dirty="0">
                          <a:effectLst/>
                        </a:rPr>
                        <a:t>3- Online high power test of ISOL target (</a:t>
                      </a:r>
                      <a:r>
                        <a:rPr lang="en-US" sz="1800" dirty="0" err="1">
                          <a:effectLst/>
                        </a:rPr>
                        <a:t>iThembaLabs</a:t>
                      </a:r>
                      <a:r>
                        <a:rPr lang="en-US" sz="1800" dirty="0" smtClean="0">
                          <a:effectLst/>
                        </a:rPr>
                        <a:t>)</a:t>
                      </a:r>
                      <a:endParaRPr lang="en-US" sz="1800" dirty="0">
                        <a:effectLst/>
                      </a:endParaRPr>
                    </a:p>
                    <a:p>
                      <a:pPr marL="182563" indent="-173038" algn="l">
                        <a:lnSpc>
                          <a:spcPct val="115000"/>
                        </a:lnSpc>
                        <a:spcAft>
                          <a:spcPts val="0"/>
                        </a:spcAft>
                      </a:pPr>
                      <a:r>
                        <a:rPr lang="en-US" sz="1800" dirty="0" smtClean="0">
                          <a:effectLst/>
                        </a:rPr>
                        <a:t>4-</a:t>
                      </a:r>
                      <a:r>
                        <a:rPr lang="en-US" sz="1800" baseline="0" dirty="0" smtClean="0">
                          <a:effectLst/>
                        </a:rPr>
                        <a:t> </a:t>
                      </a:r>
                      <a:r>
                        <a:rPr lang="en-US" sz="1800" dirty="0" smtClean="0">
                          <a:effectLst/>
                        </a:rPr>
                        <a:t>Beam </a:t>
                      </a:r>
                      <a:r>
                        <a:rPr lang="en-US" sz="1800" dirty="0">
                          <a:effectLst/>
                        </a:rPr>
                        <a:t>transport study with error analysis (CB to </a:t>
                      </a:r>
                      <a:r>
                        <a:rPr lang="en-US" sz="1800" dirty="0" err="1">
                          <a:effectLst/>
                        </a:rPr>
                        <a:t>expTarget</a:t>
                      </a:r>
                      <a:r>
                        <a:rPr lang="en-US" sz="1800" dirty="0">
                          <a:effectLst/>
                        </a:rPr>
                        <a:t>) </a:t>
                      </a:r>
                    </a:p>
                    <a:p>
                      <a:pPr marL="182563" indent="-173038" algn="l">
                        <a:lnSpc>
                          <a:spcPct val="115000"/>
                        </a:lnSpc>
                        <a:spcAft>
                          <a:spcPts val="0"/>
                        </a:spcAft>
                      </a:pPr>
                      <a:r>
                        <a:rPr lang="en-US" sz="1800" dirty="0">
                          <a:effectLst/>
                        </a:rPr>
                        <a:t>5- Upgrade cryogenic system (new controls)</a:t>
                      </a:r>
                    </a:p>
                    <a:p>
                      <a:pPr marL="182563" indent="-173038" algn="l">
                        <a:lnSpc>
                          <a:spcPct val="115000"/>
                        </a:lnSpc>
                        <a:spcAft>
                          <a:spcPts val="0"/>
                        </a:spcAft>
                      </a:pPr>
                      <a:r>
                        <a:rPr lang="en-US" sz="1800" dirty="0">
                          <a:effectLst/>
                        </a:rPr>
                        <a:t>6- Design of Cyclotron Control Access </a:t>
                      </a:r>
                    </a:p>
                    <a:p>
                      <a:pPr marL="182563" indent="-173038" algn="l">
                        <a:lnSpc>
                          <a:spcPct val="115000"/>
                        </a:lnSpc>
                        <a:spcAft>
                          <a:spcPts val="0"/>
                        </a:spcAft>
                      </a:pPr>
                      <a:r>
                        <a:rPr lang="en-US" sz="1800" dirty="0">
                          <a:effectLst/>
                        </a:rPr>
                        <a:t>6- </a:t>
                      </a:r>
                      <a:r>
                        <a:rPr lang="en-US" sz="1800" dirty="0" smtClean="0">
                          <a:effectLst/>
                        </a:rPr>
                        <a:t>Design </a:t>
                      </a:r>
                      <a:r>
                        <a:rPr lang="en-US" sz="1800" dirty="0">
                          <a:effectLst/>
                        </a:rPr>
                        <a:t>of control system and EPICS implementation</a:t>
                      </a:r>
                    </a:p>
                    <a:p>
                      <a:pPr marL="182563" indent="-173038" algn="l">
                        <a:lnSpc>
                          <a:spcPct val="115000"/>
                        </a:lnSpc>
                        <a:spcAft>
                          <a:spcPts val="0"/>
                        </a:spcAft>
                      </a:pPr>
                      <a:r>
                        <a:rPr lang="en-US" sz="1800" dirty="0">
                          <a:effectLst/>
                        </a:rPr>
                        <a:t>6- Authorization request  for </a:t>
                      </a:r>
                      <a:r>
                        <a:rPr lang="en-US" sz="1800" dirty="0" err="1">
                          <a:effectLst/>
                        </a:rPr>
                        <a:t>UCx</a:t>
                      </a:r>
                      <a:r>
                        <a:rPr lang="en-US" sz="1800" dirty="0">
                          <a:effectLst/>
                        </a:rPr>
                        <a:t> – </a:t>
                      </a:r>
                      <a:r>
                        <a:rPr lang="en-US" sz="1800" dirty="0" err="1">
                          <a:effectLst/>
                        </a:rPr>
                        <a:t>Laramed</a:t>
                      </a:r>
                      <a:r>
                        <a:rPr lang="en-US" sz="1800" dirty="0">
                          <a:effectLst/>
                        </a:rPr>
                        <a:t> </a:t>
                      </a:r>
                      <a:r>
                        <a:rPr lang="en-US" sz="1800" dirty="0" smtClean="0">
                          <a:effectLst/>
                        </a:rPr>
                        <a:t>operation (pending)</a:t>
                      </a:r>
                      <a:endParaRPr lang="en-US" sz="1800" dirty="0">
                        <a:effectLst/>
                        <a:latin typeface="Calibri"/>
                        <a:ea typeface="Calibri"/>
                        <a:cs typeface="Times New Roman"/>
                      </a:endParaRPr>
                    </a:p>
                  </a:txBody>
                  <a:tcPr marL="47866" marR="47866" marT="0" marB="0">
                    <a:solidFill>
                      <a:schemeClr val="accent1">
                        <a:lumMod val="60000"/>
                        <a:lumOff val="40000"/>
                      </a:schemeClr>
                    </a:solidFill>
                  </a:tcPr>
                </a:tc>
                <a:tc>
                  <a:txBody>
                    <a:bodyPr/>
                    <a:lstStyle/>
                    <a:p>
                      <a:pPr marL="171450" indent="-171450" algn="l">
                        <a:lnSpc>
                          <a:spcPct val="115000"/>
                        </a:lnSpc>
                        <a:spcAft>
                          <a:spcPts val="0"/>
                        </a:spcAft>
                        <a:buFont typeface="Wingdings" panose="05000000000000000000" pitchFamily="2" charset="2"/>
                        <a:buChar char="ü"/>
                      </a:pPr>
                      <a:r>
                        <a:rPr lang="en-US" sz="1800" b="1" dirty="0">
                          <a:solidFill>
                            <a:schemeClr val="bg1"/>
                          </a:solidFill>
                          <a:effectLst/>
                        </a:rPr>
                        <a:t>Bid for radioprotection </a:t>
                      </a:r>
                      <a:r>
                        <a:rPr lang="en-US" sz="1800" b="1" dirty="0" smtClean="0">
                          <a:solidFill>
                            <a:schemeClr val="bg1"/>
                          </a:solidFill>
                          <a:effectLst/>
                        </a:rPr>
                        <a:t>surveillance </a:t>
                      </a: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rPr>
                        <a:t>Bid </a:t>
                      </a:r>
                      <a:r>
                        <a:rPr lang="en-US" sz="1800" b="1" dirty="0">
                          <a:solidFill>
                            <a:schemeClr val="bg1"/>
                          </a:solidFill>
                          <a:effectLst/>
                        </a:rPr>
                        <a:t>for control system network </a:t>
                      </a:r>
                      <a:endParaRPr lang="en-US" sz="1800" b="1" dirty="0" smtClean="0">
                        <a:solidFill>
                          <a:schemeClr val="bg1"/>
                        </a:solidFill>
                        <a:effectLst/>
                      </a:endParaRP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rPr>
                        <a:t>Bid </a:t>
                      </a:r>
                      <a:r>
                        <a:rPr lang="en-US" sz="1800" b="1" dirty="0">
                          <a:solidFill>
                            <a:schemeClr val="bg1"/>
                          </a:solidFill>
                          <a:effectLst/>
                        </a:rPr>
                        <a:t>for transport components (CB to end of ALPI) </a:t>
                      </a:r>
                      <a:endParaRPr lang="en-US" sz="1800" b="1" dirty="0" smtClean="0">
                        <a:solidFill>
                          <a:schemeClr val="bg1"/>
                        </a:solidFill>
                        <a:effectLst/>
                      </a:endParaRP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rPr>
                        <a:t>Bid </a:t>
                      </a:r>
                      <a:r>
                        <a:rPr lang="en-US" sz="1800" b="1" dirty="0">
                          <a:solidFill>
                            <a:schemeClr val="bg1"/>
                          </a:solidFill>
                          <a:effectLst/>
                        </a:rPr>
                        <a:t>for cryogenics </a:t>
                      </a:r>
                      <a:r>
                        <a:rPr lang="en-US" sz="1800" b="1" dirty="0" smtClean="0">
                          <a:solidFill>
                            <a:schemeClr val="bg1"/>
                          </a:solidFill>
                          <a:effectLst/>
                        </a:rPr>
                        <a:t>upgrade </a:t>
                      </a: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rPr>
                        <a:t>Bid </a:t>
                      </a:r>
                      <a:r>
                        <a:rPr lang="en-US" sz="1800" b="1" dirty="0">
                          <a:solidFill>
                            <a:schemeClr val="bg1"/>
                          </a:solidFill>
                          <a:effectLst/>
                        </a:rPr>
                        <a:t>for vacuum system (CB-</a:t>
                      </a:r>
                      <a:r>
                        <a:rPr lang="en-US" sz="1800" b="1" dirty="0" err="1">
                          <a:solidFill>
                            <a:schemeClr val="bg1"/>
                          </a:solidFill>
                          <a:effectLst/>
                        </a:rPr>
                        <a:t>Alpi</a:t>
                      </a:r>
                      <a:r>
                        <a:rPr lang="en-US" sz="1800" b="1" dirty="0">
                          <a:solidFill>
                            <a:schemeClr val="bg1"/>
                          </a:solidFill>
                          <a:effectLst/>
                        </a:rPr>
                        <a:t> </a:t>
                      </a:r>
                      <a:r>
                        <a:rPr lang="en-US" sz="1800" b="1" dirty="0" smtClean="0">
                          <a:solidFill>
                            <a:schemeClr val="bg1"/>
                          </a:solidFill>
                          <a:effectLst/>
                        </a:rPr>
                        <a:t>injection)</a:t>
                      </a:r>
                    </a:p>
                    <a:p>
                      <a:pPr marL="171450" indent="-171450" algn="l">
                        <a:lnSpc>
                          <a:spcPct val="115000"/>
                        </a:lnSpc>
                        <a:spcAft>
                          <a:spcPts val="0"/>
                        </a:spcAft>
                        <a:buFont typeface="Wingdings" panose="05000000000000000000" pitchFamily="2" charset="2"/>
                        <a:buChar char="ü"/>
                      </a:pPr>
                      <a:r>
                        <a:rPr lang="en-US" sz="1800" b="1" dirty="0" smtClean="0">
                          <a:solidFill>
                            <a:schemeClr val="bg1"/>
                          </a:solidFill>
                          <a:effectLst/>
                          <a:latin typeface="Calibri"/>
                          <a:ea typeface="Calibri"/>
                          <a:cs typeface="Times New Roman"/>
                        </a:rPr>
                        <a:t>Bid for additional bunkers</a:t>
                      </a:r>
                      <a:r>
                        <a:rPr lang="en-US" sz="1800" b="1" baseline="0" dirty="0" smtClean="0">
                          <a:solidFill>
                            <a:schemeClr val="bg1"/>
                          </a:solidFill>
                          <a:effectLst/>
                          <a:latin typeface="Calibri"/>
                          <a:ea typeface="Calibri"/>
                          <a:cs typeface="Times New Roman"/>
                        </a:rPr>
                        <a:t> doors </a:t>
                      </a:r>
                    </a:p>
                    <a:p>
                      <a:pPr marL="171450" indent="-171450" algn="l">
                        <a:lnSpc>
                          <a:spcPct val="115000"/>
                        </a:lnSpc>
                        <a:spcAft>
                          <a:spcPts val="0"/>
                        </a:spcAft>
                        <a:buFont typeface="Wingdings" panose="05000000000000000000" pitchFamily="2" charset="2"/>
                        <a:buChar char="ü"/>
                      </a:pPr>
                      <a:r>
                        <a:rPr lang="en-US" sz="1800" b="1" baseline="0" dirty="0" smtClean="0">
                          <a:solidFill>
                            <a:schemeClr val="bg1"/>
                          </a:solidFill>
                          <a:effectLst/>
                          <a:latin typeface="Calibri"/>
                          <a:ea typeface="Calibri"/>
                          <a:cs typeface="Times New Roman"/>
                        </a:rPr>
                        <a:t>Bid for Laser source </a:t>
                      </a:r>
                      <a:endParaRPr lang="en-US" sz="1800" b="1" dirty="0">
                        <a:solidFill>
                          <a:schemeClr val="bg1"/>
                        </a:solidFill>
                        <a:effectLst/>
                        <a:latin typeface="Calibri"/>
                        <a:ea typeface="Calibri"/>
                        <a:cs typeface="Times New Roman"/>
                      </a:endParaRPr>
                    </a:p>
                  </a:txBody>
                  <a:tcPr marL="47866" marR="47866" marT="0" marB="0">
                    <a:solidFill>
                      <a:schemeClr val="accent1">
                        <a:lumMod val="60000"/>
                        <a:lumOff val="40000"/>
                      </a:schemeClr>
                    </a:solidFill>
                  </a:tcPr>
                </a:tc>
                <a:tc>
                  <a:txBody>
                    <a:bodyPr/>
                    <a:lstStyle/>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1100</a:t>
                      </a: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lang="en-US" sz="1800" b="1" dirty="0" smtClean="0">
                        <a:solidFill>
                          <a:schemeClr val="bg1"/>
                        </a:solidFill>
                        <a:effectLst/>
                      </a:endParaRP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400</a:t>
                      </a: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lang="en-US" sz="1800" b="1" dirty="0" smtClean="0">
                        <a:solidFill>
                          <a:schemeClr val="bg1"/>
                        </a:solidFill>
                        <a:effectLst/>
                      </a:endParaRP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1500</a:t>
                      </a:r>
                    </a:p>
                    <a:p>
                      <a:pPr marL="171450" indent="-171450" algn="l">
                        <a:lnSpc>
                          <a:spcPct val="115000"/>
                        </a:lnSpc>
                        <a:spcAft>
                          <a:spcPts val="0"/>
                        </a:spcAft>
                        <a:buFont typeface="Wingdings" panose="05000000000000000000" pitchFamily="2" charset="2"/>
                        <a:buChar char="ü"/>
                      </a:pPr>
                      <a:endParaRPr lang="it-IT" sz="1800" b="1" dirty="0" smtClean="0">
                        <a:solidFill>
                          <a:schemeClr val="bg1"/>
                        </a:solidFill>
                        <a:effectLst/>
                        <a:latin typeface="Calibri"/>
                        <a:ea typeface="Calibri"/>
                        <a:cs typeface="Times New Roman"/>
                      </a:endParaRP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lang="en-US" sz="1800" b="1" dirty="0" smtClean="0">
                        <a:solidFill>
                          <a:schemeClr val="bg1"/>
                        </a:solidFill>
                        <a:effectLst/>
                      </a:endParaRP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800</a:t>
                      </a:r>
                    </a:p>
                    <a:p>
                      <a:pPr marL="171450" marR="0" indent="-1714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en-US" sz="1800" b="1" dirty="0" smtClean="0">
                          <a:solidFill>
                            <a:schemeClr val="bg1"/>
                          </a:solidFill>
                          <a:effectLst/>
                        </a:rPr>
                        <a:t>1200</a:t>
                      </a:r>
                    </a:p>
                    <a:p>
                      <a:pPr marL="171450" indent="-171450" algn="l">
                        <a:lnSpc>
                          <a:spcPct val="115000"/>
                        </a:lnSpc>
                        <a:spcAft>
                          <a:spcPts val="0"/>
                        </a:spcAft>
                        <a:buFont typeface="Wingdings" panose="05000000000000000000" pitchFamily="2" charset="2"/>
                        <a:buChar char="ü"/>
                      </a:pPr>
                      <a:endParaRPr lang="it-IT" sz="1800" b="1" dirty="0" smtClean="0">
                        <a:solidFill>
                          <a:schemeClr val="bg1"/>
                        </a:solidFill>
                        <a:effectLst/>
                        <a:latin typeface="Calibri"/>
                        <a:ea typeface="Calibri"/>
                        <a:cs typeface="Times New Roman"/>
                      </a:endParaRPr>
                    </a:p>
                    <a:p>
                      <a:pPr marL="171450" indent="-171450" algn="l">
                        <a:lnSpc>
                          <a:spcPct val="115000"/>
                        </a:lnSpc>
                        <a:spcAft>
                          <a:spcPts val="0"/>
                        </a:spcAft>
                        <a:buFont typeface="Wingdings" panose="05000000000000000000" pitchFamily="2" charset="2"/>
                        <a:buChar char="ü"/>
                      </a:pPr>
                      <a:r>
                        <a:rPr lang="it-IT" sz="1800" b="1" dirty="0" smtClean="0">
                          <a:solidFill>
                            <a:schemeClr val="bg1"/>
                          </a:solidFill>
                          <a:effectLst/>
                          <a:latin typeface="Calibri"/>
                          <a:ea typeface="Calibri"/>
                          <a:cs typeface="Times New Roman"/>
                        </a:rPr>
                        <a:t>700</a:t>
                      </a:r>
                    </a:p>
                    <a:p>
                      <a:pPr marL="171450" indent="-171450" algn="l">
                        <a:lnSpc>
                          <a:spcPct val="115000"/>
                        </a:lnSpc>
                        <a:spcAft>
                          <a:spcPts val="0"/>
                        </a:spcAft>
                        <a:buFont typeface="Wingdings" panose="05000000000000000000" pitchFamily="2" charset="2"/>
                        <a:buChar char="ü"/>
                      </a:pPr>
                      <a:endParaRPr lang="it-IT" sz="1800" b="1" dirty="0" smtClean="0">
                        <a:solidFill>
                          <a:schemeClr val="bg1"/>
                        </a:solidFill>
                        <a:effectLst/>
                        <a:latin typeface="Calibri"/>
                        <a:ea typeface="Calibri"/>
                        <a:cs typeface="Times New Roman"/>
                      </a:endParaRPr>
                    </a:p>
                    <a:p>
                      <a:pPr marL="171450" indent="-171450" algn="l">
                        <a:lnSpc>
                          <a:spcPct val="115000"/>
                        </a:lnSpc>
                        <a:spcAft>
                          <a:spcPts val="0"/>
                        </a:spcAft>
                        <a:buFont typeface="Wingdings" panose="05000000000000000000" pitchFamily="2" charset="2"/>
                        <a:buChar char="ü"/>
                      </a:pPr>
                      <a:r>
                        <a:rPr lang="it-IT" sz="1800" b="1" dirty="0" smtClean="0">
                          <a:solidFill>
                            <a:schemeClr val="bg1"/>
                          </a:solidFill>
                          <a:effectLst/>
                          <a:latin typeface="Calibri"/>
                          <a:ea typeface="Calibri"/>
                          <a:cs typeface="Times New Roman"/>
                        </a:rPr>
                        <a:t>500</a:t>
                      </a:r>
                      <a:endParaRPr lang="en-US" sz="1800" b="1" dirty="0">
                        <a:solidFill>
                          <a:schemeClr val="bg1"/>
                        </a:solidFill>
                        <a:effectLst/>
                        <a:latin typeface="Calibri"/>
                        <a:ea typeface="Calibri"/>
                        <a:cs typeface="Times New Roman"/>
                      </a:endParaRPr>
                    </a:p>
                  </a:txBody>
                  <a:tcPr marL="47866" marR="47866" marT="0" marB="0">
                    <a:solidFill>
                      <a:schemeClr val="accent1">
                        <a:lumMod val="60000"/>
                        <a:lumOff val="40000"/>
                      </a:schemeClr>
                    </a:solidFill>
                  </a:tcPr>
                </a:tc>
              </a:tr>
            </a:tbl>
          </a:graphicData>
        </a:graphic>
      </p:graphicFrame>
      <p:sp>
        <p:nvSpPr>
          <p:cNvPr id="3" name="Rectangle 2"/>
          <p:cNvSpPr/>
          <p:nvPr/>
        </p:nvSpPr>
        <p:spPr>
          <a:xfrm>
            <a:off x="2555776" y="116632"/>
            <a:ext cx="2808312" cy="369332"/>
          </a:xfrm>
          <a:prstGeom prst="rect">
            <a:avLst/>
          </a:prstGeom>
        </p:spPr>
        <p:txBody>
          <a:bodyPr wrap="square">
            <a:spAutoFit/>
          </a:bodyPr>
          <a:lstStyle/>
          <a:p>
            <a:r>
              <a:rPr lang="it-IT" b="1" dirty="0" smtClean="0"/>
              <a:t>2014  </a:t>
            </a:r>
            <a:r>
              <a:rPr lang="it-IT" b="1" dirty="0"/>
              <a:t>Milestones </a:t>
            </a:r>
            <a:r>
              <a:rPr lang="it-IT" b="1" dirty="0" smtClean="0"/>
              <a:t>and bids</a:t>
            </a:r>
            <a:endParaRPr lang="en-US" dirty="0"/>
          </a:p>
        </p:txBody>
      </p:sp>
      <p:sp>
        <p:nvSpPr>
          <p:cNvPr id="4" name="Rectangle 3"/>
          <p:cNvSpPr/>
          <p:nvPr/>
        </p:nvSpPr>
        <p:spPr>
          <a:xfrm>
            <a:off x="864639" y="6402494"/>
            <a:ext cx="3382273" cy="410882"/>
          </a:xfrm>
          <a:prstGeom prst="rect">
            <a:avLst/>
          </a:prstGeom>
        </p:spPr>
        <p:txBody>
          <a:bodyPr wrap="none">
            <a:spAutoFit/>
          </a:bodyPr>
          <a:lstStyle/>
          <a:p>
            <a:pPr algn="just">
              <a:lnSpc>
                <a:spcPct val="115000"/>
              </a:lnSpc>
              <a:spcAft>
                <a:spcPts val="0"/>
              </a:spcAft>
            </a:pPr>
            <a:r>
              <a:rPr lang="en-US" dirty="0"/>
              <a:t>(index </a:t>
            </a:r>
            <a:r>
              <a:rPr lang="en-US" dirty="0" smtClean="0"/>
              <a:t>refers </a:t>
            </a:r>
            <a:r>
              <a:rPr lang="en-US" dirty="0"/>
              <a:t>to SPES components)</a:t>
            </a:r>
          </a:p>
        </p:txBody>
      </p:sp>
      <p:sp>
        <p:nvSpPr>
          <p:cNvPr id="5" name="Rectangle 4"/>
          <p:cNvSpPr/>
          <p:nvPr/>
        </p:nvSpPr>
        <p:spPr>
          <a:xfrm>
            <a:off x="2123728" y="404664"/>
            <a:ext cx="1976310" cy="410882"/>
          </a:xfrm>
          <a:prstGeom prst="rect">
            <a:avLst/>
          </a:prstGeom>
        </p:spPr>
        <p:txBody>
          <a:bodyPr wrap="none">
            <a:spAutoFit/>
          </a:bodyPr>
          <a:lstStyle/>
          <a:p>
            <a:pPr algn="just">
              <a:lnSpc>
                <a:spcPct val="115000"/>
              </a:lnSpc>
              <a:spcAft>
                <a:spcPts val="0"/>
              </a:spcAft>
            </a:pPr>
            <a:r>
              <a:rPr lang="it-IT" dirty="0" smtClean="0"/>
              <a:t>Funds: 6.800 kEuro</a:t>
            </a:r>
            <a:endParaRPr lang="en-US" dirty="0">
              <a:ea typeface="Calibri"/>
              <a:cs typeface="Times New Roman"/>
            </a:endParaRPr>
          </a:p>
        </p:txBody>
      </p:sp>
    </p:spTree>
    <p:extLst>
      <p:ext uri="{BB962C8B-B14F-4D97-AF65-F5344CB8AC3E}">
        <p14:creationId xmlns:p14="http://schemas.microsoft.com/office/powerpoint/2010/main" val="2581743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6593532"/>
              </p:ext>
            </p:extLst>
          </p:nvPr>
        </p:nvGraphicFramePr>
        <p:xfrm>
          <a:off x="323528" y="990653"/>
          <a:ext cx="8507289" cy="4133056"/>
        </p:xfrm>
        <a:graphic>
          <a:graphicData uri="http://schemas.openxmlformats.org/drawingml/2006/table">
            <a:tbl>
              <a:tblPr firstRow="1" firstCol="1" bandRow="1">
                <a:tableStyleId>{5C22544A-7EE6-4342-B048-85BDC9FD1C3A}</a:tableStyleId>
              </a:tblPr>
              <a:tblGrid>
                <a:gridCol w="4248472"/>
                <a:gridCol w="3538736"/>
                <a:gridCol w="720081"/>
              </a:tblGrid>
              <a:tr h="432048">
                <a:tc>
                  <a:txBody>
                    <a:bodyPr/>
                    <a:lstStyle/>
                    <a:p>
                      <a:pPr marL="268288" indent="-268288" algn="l">
                        <a:lnSpc>
                          <a:spcPct val="115000"/>
                        </a:lnSpc>
                        <a:spcAft>
                          <a:spcPts val="0"/>
                        </a:spcAft>
                      </a:pPr>
                      <a:r>
                        <a:rPr lang="en-US" sz="1800" dirty="0" smtClean="0">
                          <a:effectLst/>
                        </a:rPr>
                        <a:t>Milestones </a:t>
                      </a:r>
                      <a:endParaRPr lang="en-US" sz="1800" dirty="0">
                        <a:effectLst/>
                        <a:latin typeface="Calibri"/>
                        <a:ea typeface="Calibri"/>
                        <a:cs typeface="Times New Roman"/>
                      </a:endParaRPr>
                    </a:p>
                  </a:txBody>
                  <a:tcPr marL="47866" marR="47866" marT="0" marB="0">
                    <a:solidFill>
                      <a:schemeClr val="tx2">
                        <a:lumMod val="60000"/>
                        <a:lumOff val="4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effectLst/>
                        </a:rPr>
                        <a:t>Main Bids</a:t>
                      </a:r>
                      <a:endParaRPr lang="en-US" sz="1800" dirty="0" smtClean="0">
                        <a:effectLst/>
                        <a:latin typeface="+mn-lt"/>
                        <a:ea typeface="Calibri"/>
                        <a:cs typeface="Times New Roman"/>
                      </a:endParaRPr>
                    </a:p>
                  </a:txBody>
                  <a:tcPr marL="47866" marR="47866" marT="0" marB="0">
                    <a:solidFill>
                      <a:schemeClr val="tx2">
                        <a:lumMod val="60000"/>
                        <a:lumOff val="4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effectLst/>
                        </a:rPr>
                        <a:t>(k€)</a:t>
                      </a:r>
                      <a:endParaRPr lang="en-US" sz="1800" dirty="0" smtClean="0">
                        <a:effectLst/>
                        <a:latin typeface="+mn-lt"/>
                        <a:ea typeface="Calibri"/>
                        <a:cs typeface="Times New Roman"/>
                      </a:endParaRPr>
                    </a:p>
                  </a:txBody>
                  <a:tcPr marL="47866" marR="47866" marT="0" marB="0">
                    <a:solidFill>
                      <a:schemeClr val="tx2">
                        <a:lumMod val="60000"/>
                        <a:lumOff val="40000"/>
                      </a:schemeClr>
                    </a:solidFill>
                  </a:tcPr>
                </a:tc>
              </a:tr>
              <a:tr h="3701008">
                <a:tc>
                  <a:txBody>
                    <a:bodyPr/>
                    <a:lstStyle/>
                    <a:p>
                      <a:pPr marL="268288" indent="-268288" algn="l">
                        <a:lnSpc>
                          <a:spcPct val="115000"/>
                        </a:lnSpc>
                        <a:spcAft>
                          <a:spcPts val="0"/>
                        </a:spcAft>
                      </a:pPr>
                      <a:r>
                        <a:rPr lang="en-US" sz="1800" dirty="0">
                          <a:effectLst/>
                        </a:rPr>
                        <a:t>1- Building and plants completed</a:t>
                      </a:r>
                    </a:p>
                    <a:p>
                      <a:pPr marL="268288" indent="-268288" algn="l">
                        <a:lnSpc>
                          <a:spcPct val="115000"/>
                        </a:lnSpc>
                        <a:spcAft>
                          <a:spcPts val="0"/>
                        </a:spcAft>
                      </a:pPr>
                      <a:r>
                        <a:rPr lang="en-US" sz="1800" dirty="0">
                          <a:effectLst/>
                        </a:rPr>
                        <a:t>2- </a:t>
                      </a:r>
                      <a:r>
                        <a:rPr lang="en-US" sz="1800" dirty="0" smtClean="0">
                          <a:effectLst/>
                        </a:rPr>
                        <a:t>Cyclotron: </a:t>
                      </a:r>
                      <a:r>
                        <a:rPr lang="en-US" sz="1800" dirty="0">
                          <a:effectLst/>
                        </a:rPr>
                        <a:t>delivery, installation and SAT</a:t>
                      </a:r>
                    </a:p>
                    <a:p>
                      <a:pPr marL="268288" indent="-268288" algn="l">
                        <a:lnSpc>
                          <a:spcPct val="115000"/>
                        </a:lnSpc>
                        <a:spcAft>
                          <a:spcPts val="0"/>
                        </a:spcAft>
                      </a:pPr>
                      <a:r>
                        <a:rPr lang="en-US" sz="1800" dirty="0">
                          <a:effectLst/>
                        </a:rPr>
                        <a:t>3- Commissioning of target remote handling system</a:t>
                      </a:r>
                    </a:p>
                    <a:p>
                      <a:pPr marL="268288" indent="-268288" algn="l">
                        <a:lnSpc>
                          <a:spcPct val="115000"/>
                        </a:lnSpc>
                        <a:spcAft>
                          <a:spcPts val="0"/>
                        </a:spcAft>
                      </a:pPr>
                      <a:r>
                        <a:rPr lang="en-US" sz="1800" dirty="0">
                          <a:effectLst/>
                        </a:rPr>
                        <a:t>4- Commissioning of diagnostic box prototype</a:t>
                      </a:r>
                    </a:p>
                    <a:p>
                      <a:pPr marL="268288" indent="-268288" algn="l">
                        <a:lnSpc>
                          <a:spcPct val="115000"/>
                        </a:lnSpc>
                        <a:spcAft>
                          <a:spcPts val="0"/>
                        </a:spcAft>
                      </a:pPr>
                      <a:r>
                        <a:rPr lang="en-US" sz="1800" dirty="0">
                          <a:effectLst/>
                        </a:rPr>
                        <a:t>5- Charge Breeder installed</a:t>
                      </a:r>
                    </a:p>
                    <a:p>
                      <a:pPr marL="268288" indent="-268288" algn="l">
                        <a:lnSpc>
                          <a:spcPct val="115000"/>
                        </a:lnSpc>
                        <a:spcAft>
                          <a:spcPts val="0"/>
                        </a:spcAft>
                      </a:pPr>
                      <a:r>
                        <a:rPr lang="en-US" sz="1800" dirty="0">
                          <a:effectLst/>
                        </a:rPr>
                        <a:t>5- RFQ engineering design completed</a:t>
                      </a:r>
                    </a:p>
                    <a:p>
                      <a:pPr marL="268288" indent="-268288" algn="l">
                        <a:lnSpc>
                          <a:spcPct val="115000"/>
                        </a:lnSpc>
                        <a:spcAft>
                          <a:spcPts val="0"/>
                        </a:spcAft>
                      </a:pPr>
                      <a:r>
                        <a:rPr lang="en-US" sz="1800" dirty="0">
                          <a:effectLst/>
                        </a:rPr>
                        <a:t>6- Installation of access control system</a:t>
                      </a:r>
                    </a:p>
                    <a:p>
                      <a:pPr marL="268288" indent="-268288" algn="l">
                        <a:lnSpc>
                          <a:spcPct val="115000"/>
                        </a:lnSpc>
                        <a:spcAft>
                          <a:spcPts val="0"/>
                        </a:spcAft>
                      </a:pPr>
                      <a:r>
                        <a:rPr lang="en-US" sz="1800" dirty="0">
                          <a:effectLst/>
                        </a:rPr>
                        <a:t>6- Commissioning of Radioprotection surveillance</a:t>
                      </a:r>
                      <a:endParaRPr lang="en-US" sz="1800" dirty="0">
                        <a:effectLst/>
                        <a:latin typeface="Calibri"/>
                        <a:ea typeface="Calibri"/>
                        <a:cs typeface="Times New Roman"/>
                      </a:endParaRPr>
                    </a:p>
                  </a:txBody>
                  <a:tcPr marL="47866" marR="47866" marT="0" marB="0">
                    <a:solidFill>
                      <a:schemeClr val="accent1">
                        <a:lumMod val="60000"/>
                        <a:lumOff val="40000"/>
                      </a:schemeClr>
                    </a:solidFill>
                  </a:tcPr>
                </a:tc>
                <a:tc>
                  <a:txBody>
                    <a:bodyPr/>
                    <a:lstStyle/>
                    <a:p>
                      <a:pPr algn="l">
                        <a:lnSpc>
                          <a:spcPct val="115000"/>
                        </a:lnSpc>
                        <a:spcAft>
                          <a:spcPts val="0"/>
                        </a:spcAft>
                      </a:pPr>
                      <a:r>
                        <a:rPr lang="en-US" sz="1800" b="1" dirty="0">
                          <a:solidFill>
                            <a:schemeClr val="bg1"/>
                          </a:solidFill>
                          <a:effectLst/>
                        </a:rPr>
                        <a:t>Bid for ISOL laboratory and hot </a:t>
                      </a:r>
                      <a:r>
                        <a:rPr lang="en-US" sz="1800" b="1" dirty="0" smtClean="0">
                          <a:solidFill>
                            <a:schemeClr val="bg1"/>
                          </a:solidFill>
                          <a:effectLst/>
                        </a:rPr>
                        <a:t>cell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transport system </a:t>
                      </a:r>
                      <a:r>
                        <a:rPr lang="en-US" sz="1800" b="1" dirty="0" smtClean="0">
                          <a:solidFill>
                            <a:schemeClr val="bg1"/>
                          </a:solidFill>
                          <a:effectLst/>
                        </a:rPr>
                        <a:t>(BC, 1+line, MRMS-platform, </a:t>
                      </a:r>
                      <a:r>
                        <a:rPr lang="en-US" sz="1800" b="1" dirty="0" smtClean="0">
                          <a:solidFill>
                            <a:schemeClr val="bg1"/>
                          </a:solidFill>
                          <a:effectLst/>
                        </a:rPr>
                        <a:t>diagnostic)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RFQ </a:t>
                      </a:r>
                      <a:r>
                        <a:rPr lang="en-US" sz="1800" b="1" dirty="0" smtClean="0">
                          <a:solidFill>
                            <a:schemeClr val="bg1"/>
                          </a:solidFill>
                          <a:effectLst/>
                        </a:rPr>
                        <a:t>materials and RF System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access control </a:t>
                      </a:r>
                      <a:r>
                        <a:rPr lang="en-US" sz="1800" b="1" dirty="0" smtClean="0">
                          <a:solidFill>
                            <a:schemeClr val="bg1"/>
                          </a:solidFill>
                          <a:effectLst/>
                        </a:rPr>
                        <a:t>system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Safety </a:t>
                      </a:r>
                      <a:r>
                        <a:rPr lang="en-US" sz="1800" b="1" dirty="0" smtClean="0">
                          <a:solidFill>
                            <a:schemeClr val="bg1"/>
                          </a:solidFill>
                          <a:effectLst/>
                        </a:rPr>
                        <a:t>System </a:t>
                      </a:r>
                      <a:endParaRPr lang="en-US" sz="1800" b="1" dirty="0">
                        <a:solidFill>
                          <a:schemeClr val="bg1"/>
                        </a:solidFill>
                        <a:effectLst/>
                      </a:endParaRPr>
                    </a:p>
                    <a:p>
                      <a:pPr algn="l">
                        <a:lnSpc>
                          <a:spcPct val="115000"/>
                        </a:lnSpc>
                        <a:spcAft>
                          <a:spcPts val="0"/>
                        </a:spcAft>
                      </a:pPr>
                      <a:r>
                        <a:rPr lang="en-US" sz="1800" b="1" dirty="0">
                          <a:solidFill>
                            <a:schemeClr val="bg1"/>
                          </a:solidFill>
                          <a:effectLst/>
                        </a:rPr>
                        <a:t>Bid for control of </a:t>
                      </a:r>
                      <a:r>
                        <a:rPr lang="en-US" sz="1800" b="1" dirty="0" smtClean="0">
                          <a:solidFill>
                            <a:schemeClr val="bg1"/>
                          </a:solidFill>
                          <a:effectLst/>
                        </a:rPr>
                        <a:t>RF</a:t>
                      </a:r>
                      <a:r>
                        <a:rPr lang="en-US" sz="1800" b="1" baseline="0" dirty="0" smtClean="0">
                          <a:solidFill>
                            <a:schemeClr val="bg1"/>
                          </a:solidFill>
                          <a:effectLst/>
                        </a:rPr>
                        <a:t>, </a:t>
                      </a:r>
                      <a:r>
                        <a:rPr lang="en-US" sz="1800" b="1" baseline="0" dirty="0" err="1" smtClean="0">
                          <a:solidFill>
                            <a:schemeClr val="bg1"/>
                          </a:solidFill>
                          <a:effectLst/>
                        </a:rPr>
                        <a:t>diag</a:t>
                      </a:r>
                      <a:r>
                        <a:rPr lang="en-US" sz="1800" b="1" baseline="0" dirty="0" smtClean="0">
                          <a:solidFill>
                            <a:schemeClr val="bg1"/>
                          </a:solidFill>
                          <a:effectLst/>
                        </a:rPr>
                        <a:t>, </a:t>
                      </a:r>
                      <a:r>
                        <a:rPr lang="en-US" sz="1800" b="1" baseline="0" dirty="0" err="1" smtClean="0">
                          <a:solidFill>
                            <a:schemeClr val="bg1"/>
                          </a:solidFill>
                          <a:effectLst/>
                        </a:rPr>
                        <a:t>transp</a:t>
                      </a:r>
                      <a:endParaRPr lang="en-US" sz="1800" b="1" dirty="0" smtClean="0">
                        <a:solidFill>
                          <a:schemeClr val="bg1"/>
                        </a:solidFill>
                        <a:effectLst/>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bg1"/>
                          </a:solidFill>
                          <a:effectLst/>
                          <a:latin typeface="+mn-lt"/>
                          <a:ea typeface="Calibri"/>
                          <a:cs typeface="Times New Roman"/>
                        </a:rPr>
                        <a:t>Partial payment </a:t>
                      </a:r>
                      <a:r>
                        <a:rPr lang="en-US" sz="1800" b="1" dirty="0" smtClean="0">
                          <a:solidFill>
                            <a:schemeClr val="bg1"/>
                          </a:solidFill>
                          <a:effectLst/>
                          <a:latin typeface="+mn-lt"/>
                          <a:ea typeface="Calibri"/>
                          <a:cs typeface="Times New Roman"/>
                        </a:rPr>
                        <a:t>of building </a:t>
                      </a:r>
                      <a:r>
                        <a:rPr lang="en-US" sz="1800" b="1" dirty="0">
                          <a:effectLst/>
                        </a:rPr>
                        <a:t>	</a:t>
                      </a:r>
                      <a:endParaRPr lang="en-US" sz="1800" b="1" dirty="0">
                        <a:effectLst/>
                        <a:latin typeface="Calibri"/>
                        <a:ea typeface="Calibri"/>
                        <a:cs typeface="Times New Roman"/>
                      </a:endParaRPr>
                    </a:p>
                  </a:txBody>
                  <a:tcPr marL="47866" marR="47866" marT="0" marB="0">
                    <a:solidFill>
                      <a:schemeClr val="accent1">
                        <a:lumMod val="60000"/>
                        <a:lumOff val="4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bg1"/>
                          </a:solidFill>
                          <a:effectLst/>
                        </a:rPr>
                        <a:t>2900</a:t>
                      </a:r>
                    </a:p>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bg1"/>
                          </a:solidFill>
                          <a:effectLst/>
                        </a:rPr>
                        <a:t>1500</a:t>
                      </a:r>
                    </a:p>
                    <a:p>
                      <a:pPr marL="0" marR="0" indent="0" algn="l" defTabSz="914400" rtl="0" eaLnBrk="1" fontAlgn="auto" latinLnBrk="0" hangingPunct="1">
                        <a:lnSpc>
                          <a:spcPct val="115000"/>
                        </a:lnSpc>
                        <a:spcBef>
                          <a:spcPts val="0"/>
                        </a:spcBef>
                        <a:spcAft>
                          <a:spcPts val="0"/>
                        </a:spcAft>
                        <a:buClrTx/>
                        <a:buSzTx/>
                        <a:buFontTx/>
                        <a:buNone/>
                        <a:tabLst/>
                        <a:defRPr/>
                      </a:pPr>
                      <a:endParaRPr lang="it-IT" sz="1800" b="1" dirty="0" smtClean="0">
                        <a:solidFill>
                          <a:schemeClr val="bg1"/>
                        </a:solidFill>
                        <a:effectLst/>
                        <a:latin typeface="Calibri"/>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1900 </a:t>
                      </a: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600</a:t>
                      </a: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1200</a:t>
                      </a: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1500</a:t>
                      </a:r>
                    </a:p>
                    <a:p>
                      <a:pPr marL="0" marR="0" indent="0" algn="l" defTabSz="914400" rtl="0" eaLnBrk="1" fontAlgn="auto" latinLnBrk="0" hangingPunct="1">
                        <a:lnSpc>
                          <a:spcPct val="115000"/>
                        </a:lnSpc>
                        <a:spcBef>
                          <a:spcPts val="0"/>
                        </a:spcBef>
                        <a:spcAft>
                          <a:spcPts val="0"/>
                        </a:spcAft>
                        <a:buClrTx/>
                        <a:buSzTx/>
                        <a:buFontTx/>
                        <a:buNone/>
                        <a:tabLst/>
                        <a:defRPr/>
                      </a:pPr>
                      <a:r>
                        <a:rPr lang="it-IT" sz="1800" b="1" dirty="0" smtClean="0">
                          <a:solidFill>
                            <a:schemeClr val="bg1"/>
                          </a:solidFill>
                          <a:effectLst/>
                          <a:latin typeface="Calibri"/>
                          <a:ea typeface="Calibri"/>
                          <a:cs typeface="Times New Roman"/>
                        </a:rPr>
                        <a:t>1000</a:t>
                      </a:r>
                      <a:endParaRPr lang="en-US" sz="1800" b="1" dirty="0">
                        <a:solidFill>
                          <a:schemeClr val="bg1"/>
                        </a:solidFill>
                        <a:effectLst/>
                        <a:latin typeface="Calibri"/>
                        <a:ea typeface="Calibri"/>
                        <a:cs typeface="Times New Roman"/>
                      </a:endParaRPr>
                    </a:p>
                  </a:txBody>
                  <a:tcPr marL="47866" marR="47866" marT="0" marB="0">
                    <a:solidFill>
                      <a:schemeClr val="accent1">
                        <a:lumMod val="60000"/>
                        <a:lumOff val="40000"/>
                      </a:schemeClr>
                    </a:solidFill>
                  </a:tcPr>
                </a:tc>
              </a:tr>
            </a:tbl>
          </a:graphicData>
        </a:graphic>
      </p:graphicFrame>
      <p:sp>
        <p:nvSpPr>
          <p:cNvPr id="4" name="Rectangle 3"/>
          <p:cNvSpPr/>
          <p:nvPr/>
        </p:nvSpPr>
        <p:spPr>
          <a:xfrm>
            <a:off x="3275856" y="116632"/>
            <a:ext cx="2808312" cy="369332"/>
          </a:xfrm>
          <a:prstGeom prst="rect">
            <a:avLst/>
          </a:prstGeom>
        </p:spPr>
        <p:txBody>
          <a:bodyPr wrap="square">
            <a:spAutoFit/>
          </a:bodyPr>
          <a:lstStyle/>
          <a:p>
            <a:r>
              <a:rPr lang="it-IT" b="1" dirty="0" smtClean="0"/>
              <a:t>2015  </a:t>
            </a:r>
            <a:r>
              <a:rPr lang="it-IT" b="1" dirty="0"/>
              <a:t>Milestones </a:t>
            </a:r>
            <a:r>
              <a:rPr lang="it-IT" b="1" dirty="0" smtClean="0"/>
              <a:t>and bids</a:t>
            </a:r>
            <a:endParaRPr lang="en-US" dirty="0"/>
          </a:p>
        </p:txBody>
      </p:sp>
      <p:sp>
        <p:nvSpPr>
          <p:cNvPr id="5" name="Rectangle 4"/>
          <p:cNvSpPr/>
          <p:nvPr/>
        </p:nvSpPr>
        <p:spPr>
          <a:xfrm>
            <a:off x="723962" y="5456910"/>
            <a:ext cx="3382273" cy="410882"/>
          </a:xfrm>
          <a:prstGeom prst="rect">
            <a:avLst/>
          </a:prstGeom>
        </p:spPr>
        <p:txBody>
          <a:bodyPr wrap="none">
            <a:spAutoFit/>
          </a:bodyPr>
          <a:lstStyle/>
          <a:p>
            <a:pPr algn="just">
              <a:lnSpc>
                <a:spcPct val="115000"/>
              </a:lnSpc>
              <a:spcAft>
                <a:spcPts val="0"/>
              </a:spcAft>
            </a:pPr>
            <a:r>
              <a:rPr lang="en-US" dirty="0"/>
              <a:t>(index </a:t>
            </a:r>
            <a:r>
              <a:rPr lang="en-US" dirty="0" smtClean="0"/>
              <a:t>refers </a:t>
            </a:r>
            <a:r>
              <a:rPr lang="en-US" dirty="0"/>
              <a:t>to SPES components)</a:t>
            </a:r>
          </a:p>
        </p:txBody>
      </p:sp>
      <p:sp>
        <p:nvSpPr>
          <p:cNvPr id="6" name="TextBox 5"/>
          <p:cNvSpPr txBox="1"/>
          <p:nvPr/>
        </p:nvSpPr>
        <p:spPr>
          <a:xfrm>
            <a:off x="2216100" y="530241"/>
            <a:ext cx="2030812" cy="369332"/>
          </a:xfrm>
          <a:prstGeom prst="rect">
            <a:avLst/>
          </a:prstGeom>
          <a:noFill/>
        </p:spPr>
        <p:txBody>
          <a:bodyPr wrap="none" rtlCol="0">
            <a:spAutoFit/>
          </a:bodyPr>
          <a:lstStyle/>
          <a:p>
            <a:r>
              <a:rPr lang="it-IT" dirty="0" smtClean="0"/>
              <a:t>Funds 11.900 kEuro</a:t>
            </a:r>
            <a:endParaRPr lang="en-US" dirty="0"/>
          </a:p>
        </p:txBody>
      </p:sp>
    </p:spTree>
    <p:extLst>
      <p:ext uri="{BB962C8B-B14F-4D97-AF65-F5344CB8AC3E}">
        <p14:creationId xmlns:p14="http://schemas.microsoft.com/office/powerpoint/2010/main" val="3117776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it-IT"/>
          </a:p>
        </p:txBody>
      </p:sp>
      <p:sp>
        <p:nvSpPr>
          <p:cNvPr id="17411" name="TextBox 16"/>
          <p:cNvSpPr txBox="1">
            <a:spLocks noChangeArrowheads="1"/>
          </p:cNvSpPr>
          <p:nvPr/>
        </p:nvSpPr>
        <p:spPr bwMode="auto">
          <a:xfrm>
            <a:off x="2255754" y="145656"/>
            <a:ext cx="31927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altLang="it-IT" sz="3200" b="1" dirty="0" smtClean="0"/>
              <a:t>SPES organization</a:t>
            </a:r>
            <a:endParaRPr lang="it-IT" altLang="it-IT" sz="3200" b="1" dirty="0"/>
          </a:p>
        </p:txBody>
      </p:sp>
      <p:sp>
        <p:nvSpPr>
          <p:cNvPr id="17426" name="AutoShape 14"/>
          <p:cNvSpPr>
            <a:spLocks noChangeAspect="1" noChangeArrowheads="1" noTextEdit="1"/>
          </p:cNvSpPr>
          <p:nvPr/>
        </p:nvSpPr>
        <p:spPr bwMode="auto">
          <a:xfrm>
            <a:off x="-612576" y="1805284"/>
            <a:ext cx="6340456" cy="37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7430" name="AutoShape 9"/>
          <p:cNvSpPr>
            <a:spLocks noChangeArrowheads="1"/>
          </p:cNvSpPr>
          <p:nvPr/>
        </p:nvSpPr>
        <p:spPr bwMode="auto">
          <a:xfrm rot="3468007">
            <a:off x="4414121" y="3277656"/>
            <a:ext cx="447424" cy="1058991"/>
          </a:xfrm>
          <a:prstGeom prst="upDownArrow">
            <a:avLst>
              <a:gd name="adj1" fmla="val 50000"/>
              <a:gd name="adj2" fmla="val 45000"/>
            </a:avLst>
          </a:prstGeom>
          <a:solidFill>
            <a:srgbClr val="FFFFFF"/>
          </a:solidFill>
          <a:ln w="9525">
            <a:solidFill>
              <a:srgbClr val="000000"/>
            </a:solidFill>
            <a:miter lim="800000"/>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it-IT"/>
          </a:p>
        </p:txBody>
      </p:sp>
      <p:sp>
        <p:nvSpPr>
          <p:cNvPr id="14" name="Text Box 4"/>
          <p:cNvSpPr txBox="1">
            <a:spLocks noChangeArrowheads="1"/>
          </p:cNvSpPr>
          <p:nvPr/>
        </p:nvSpPr>
        <p:spPr bwMode="auto">
          <a:xfrm>
            <a:off x="4788024" y="2931675"/>
            <a:ext cx="1058062" cy="427816"/>
          </a:xfrm>
          <a:prstGeom prst="rect">
            <a:avLst/>
          </a:prstGeom>
          <a:solidFill>
            <a:schemeClr val="tx2">
              <a:lumMod val="40000"/>
              <a:lumOff val="60000"/>
            </a:schemeClr>
          </a:solidFill>
          <a:ln>
            <a:headEnd/>
            <a:tailEnd/>
          </a:ln>
        </p:spPr>
        <p:style>
          <a:lnRef idx="1">
            <a:schemeClr val="accent4"/>
          </a:lnRef>
          <a:fillRef idx="2">
            <a:schemeClr val="accent4"/>
          </a:fillRef>
          <a:effectRef idx="1">
            <a:schemeClr val="accent4"/>
          </a:effectRef>
          <a:fontRef idx="minor">
            <a:schemeClr val="dk1"/>
          </a:fontRef>
        </p:style>
        <p:txBody>
          <a:bodyPr/>
          <a:lstStyle/>
          <a:p>
            <a:pPr fontAlgn="auto">
              <a:spcBef>
                <a:spcPts val="0"/>
              </a:spcBef>
              <a:spcAft>
                <a:spcPts val="0"/>
              </a:spcAft>
              <a:defRPr/>
            </a:pPr>
            <a:r>
              <a:rPr lang="it-IT" sz="1200" b="1" dirty="0" err="1" smtClean="0">
                <a:solidFill>
                  <a:schemeClr val="tx1"/>
                </a:solidFill>
                <a:latin typeface="Arial" pitchFamily="34" charset="0"/>
                <a:cs typeface="Arial" pitchFamily="34" charset="0"/>
              </a:rPr>
              <a:t>Steering</a:t>
            </a:r>
            <a:r>
              <a:rPr lang="it-IT" sz="1200" b="1" dirty="0" smtClean="0">
                <a:solidFill>
                  <a:schemeClr val="tx1"/>
                </a:solidFill>
                <a:latin typeface="Arial" pitchFamily="34" charset="0"/>
                <a:cs typeface="Arial" pitchFamily="34" charset="0"/>
              </a:rPr>
              <a:t> </a:t>
            </a:r>
            <a:r>
              <a:rPr lang="it-IT" sz="1200" b="1" dirty="0" err="1" smtClean="0">
                <a:solidFill>
                  <a:schemeClr val="tx1"/>
                </a:solidFill>
                <a:latin typeface="Arial" pitchFamily="34" charset="0"/>
                <a:cs typeface="Arial" pitchFamily="34" charset="0"/>
              </a:rPr>
              <a:t>Committee</a:t>
            </a:r>
            <a:endParaRPr lang="it-IT" dirty="0">
              <a:solidFill>
                <a:schemeClr val="tx1"/>
              </a:solidFill>
              <a:latin typeface="Arial" pitchFamily="34" charset="0"/>
              <a:cs typeface="Arial" pitchFamily="34" charset="0"/>
            </a:endParaRPr>
          </a:p>
        </p:txBody>
      </p:sp>
      <p:sp>
        <p:nvSpPr>
          <p:cNvPr id="28" name="Text Box 4"/>
          <p:cNvSpPr txBox="1">
            <a:spLocks noChangeArrowheads="1"/>
          </p:cNvSpPr>
          <p:nvPr/>
        </p:nvSpPr>
        <p:spPr bwMode="auto">
          <a:xfrm>
            <a:off x="3042605" y="2176639"/>
            <a:ext cx="949881" cy="427816"/>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lstStyle/>
          <a:p>
            <a:pPr algn="ctr" fontAlgn="auto">
              <a:spcBef>
                <a:spcPts val="0"/>
              </a:spcBef>
              <a:spcAft>
                <a:spcPts val="0"/>
              </a:spcAft>
              <a:defRPr/>
            </a:pPr>
            <a:r>
              <a:rPr lang="it-IT" sz="1200" b="1" dirty="0" smtClean="0">
                <a:solidFill>
                  <a:schemeClr val="bg1"/>
                </a:solidFill>
                <a:latin typeface="Arial" pitchFamily="34" charset="0"/>
                <a:cs typeface="Arial" pitchFamily="34" charset="0"/>
              </a:rPr>
              <a:t>INFN</a:t>
            </a:r>
          </a:p>
          <a:p>
            <a:pPr algn="ctr" fontAlgn="auto">
              <a:spcBef>
                <a:spcPts val="0"/>
              </a:spcBef>
              <a:spcAft>
                <a:spcPts val="0"/>
              </a:spcAft>
              <a:defRPr/>
            </a:pPr>
            <a:r>
              <a:rPr lang="it-IT" sz="1200" b="1" dirty="0" smtClean="0">
                <a:solidFill>
                  <a:schemeClr val="bg1"/>
                </a:solidFill>
                <a:latin typeface="Arial" pitchFamily="34" charset="0"/>
                <a:cs typeface="Arial" pitchFamily="34" charset="0"/>
              </a:rPr>
              <a:t>MAC</a:t>
            </a:r>
            <a:endParaRPr lang="it-IT" dirty="0">
              <a:solidFill>
                <a:schemeClr val="bg1"/>
              </a:solidFill>
              <a:latin typeface="Arial" pitchFamily="34" charset="0"/>
              <a:cs typeface="Arial" pitchFamily="34" charset="0"/>
            </a:endParaRPr>
          </a:p>
        </p:txBody>
      </p:sp>
      <p:sp>
        <p:nvSpPr>
          <p:cNvPr id="24" name="Text Box 11"/>
          <p:cNvSpPr txBox="1">
            <a:spLocks noChangeArrowheads="1"/>
          </p:cNvSpPr>
          <p:nvPr/>
        </p:nvSpPr>
        <p:spPr bwMode="auto">
          <a:xfrm>
            <a:off x="2922396" y="2718934"/>
            <a:ext cx="1187289" cy="29956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lstStyle/>
          <a:p>
            <a:pPr algn="ctr" fontAlgn="auto">
              <a:spcBef>
                <a:spcPts val="0"/>
              </a:spcBef>
              <a:spcAft>
                <a:spcPts val="0"/>
              </a:spcAft>
              <a:defRPr/>
            </a:pPr>
            <a:r>
              <a:rPr lang="it-IT" sz="1600" b="1" dirty="0" smtClean="0">
                <a:latin typeface="Arial" pitchFamily="34" charset="0"/>
                <a:cs typeface="Arial" pitchFamily="34" charset="0"/>
              </a:rPr>
              <a:t>TAC</a:t>
            </a:r>
            <a:endParaRPr lang="it-IT" sz="2400" dirty="0">
              <a:solidFill>
                <a:schemeClr val="tx1"/>
              </a:solidFill>
              <a:latin typeface="Arial" pitchFamily="34" charset="0"/>
              <a:cs typeface="Arial" pitchFamily="34" charset="0"/>
            </a:endParaRPr>
          </a:p>
        </p:txBody>
      </p:sp>
      <p:sp>
        <p:nvSpPr>
          <p:cNvPr id="19" name="Text Box 3"/>
          <p:cNvSpPr txBox="1">
            <a:spLocks noChangeArrowheads="1"/>
          </p:cNvSpPr>
          <p:nvPr/>
        </p:nvSpPr>
        <p:spPr bwMode="auto">
          <a:xfrm>
            <a:off x="981083" y="2360665"/>
            <a:ext cx="1248138" cy="32891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fontAlgn="auto">
              <a:spcBef>
                <a:spcPts val="0"/>
              </a:spcBef>
              <a:spcAft>
                <a:spcPts val="0"/>
              </a:spcAft>
              <a:defRPr/>
            </a:pPr>
            <a:r>
              <a:rPr lang="en-US" sz="1600" b="1" dirty="0" smtClean="0">
                <a:solidFill>
                  <a:schemeClr val="bg1"/>
                </a:solidFill>
                <a:latin typeface="Arial" pitchFamily="34" charset="0"/>
                <a:ea typeface="Times New Roman" pitchFamily="18" charset="0"/>
                <a:cs typeface="Arial" pitchFamily="34" charset="0"/>
              </a:rPr>
              <a:t>SAC</a:t>
            </a:r>
            <a:endParaRPr lang="en-US" sz="1600" b="1" dirty="0">
              <a:solidFill>
                <a:srgbClr val="FFFF00"/>
              </a:solidFill>
              <a:latin typeface="Arial" pitchFamily="34" charset="0"/>
              <a:ea typeface="Times New Roman" pitchFamily="18" charset="0"/>
              <a:cs typeface="Arial" pitchFamily="34" charset="0"/>
            </a:endParaRPr>
          </a:p>
        </p:txBody>
      </p:sp>
      <p:sp>
        <p:nvSpPr>
          <p:cNvPr id="30" name="AutoShape 2"/>
          <p:cNvSpPr>
            <a:spLocks noChangeArrowheads="1"/>
          </p:cNvSpPr>
          <p:nvPr/>
        </p:nvSpPr>
        <p:spPr bwMode="auto">
          <a:xfrm rot="7291229">
            <a:off x="3071055" y="1631860"/>
            <a:ext cx="258287" cy="564116"/>
          </a:xfrm>
          <a:prstGeom prst="upDownArrow">
            <a:avLst>
              <a:gd name="adj1" fmla="val 50000"/>
              <a:gd name="adj2" fmla="val 39998"/>
            </a:avLst>
          </a:prstGeom>
          <a:solidFill>
            <a:srgbClr val="FFFFFF"/>
          </a:solidFill>
          <a:ln w="9525">
            <a:solidFill>
              <a:srgbClr val="000000"/>
            </a:solidFill>
            <a:miter lim="800000"/>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it-IT"/>
          </a:p>
        </p:txBody>
      </p:sp>
      <p:sp>
        <p:nvSpPr>
          <p:cNvPr id="21" name="TextBox 20"/>
          <p:cNvSpPr txBox="1"/>
          <p:nvPr/>
        </p:nvSpPr>
        <p:spPr>
          <a:xfrm>
            <a:off x="6778325" y="1082916"/>
            <a:ext cx="2166261" cy="2616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1100" dirty="0" smtClean="0">
                <a:solidFill>
                  <a:srgbClr val="FF0000"/>
                </a:solidFill>
                <a:latin typeface="Arial" panose="020B0604020202020204" pitchFamily="34" charset="0"/>
                <a:cs typeface="Arial" panose="020B0604020202020204" pitchFamily="34" charset="0"/>
              </a:rPr>
              <a:t>Scientific </a:t>
            </a:r>
            <a:r>
              <a:rPr lang="it-IT" sz="1100" dirty="0">
                <a:solidFill>
                  <a:srgbClr val="FF0000"/>
                </a:solidFill>
                <a:latin typeface="Arial" panose="020B0604020202020204" pitchFamily="34" charset="0"/>
                <a:cs typeface="Arial" panose="020B0604020202020204" pitchFamily="34" charset="0"/>
              </a:rPr>
              <a:t>Advisory </a:t>
            </a:r>
            <a:r>
              <a:rPr lang="it-IT" sz="1100" dirty="0" smtClean="0">
                <a:solidFill>
                  <a:srgbClr val="FF0000"/>
                </a:solidFill>
                <a:latin typeface="Arial" panose="020B0604020202020204" pitchFamily="34" charset="0"/>
                <a:cs typeface="Arial" panose="020B0604020202020204" pitchFamily="34" charset="0"/>
              </a:rPr>
              <a:t>Committee</a:t>
            </a:r>
            <a:endParaRPr lang="it-IT" sz="1100" dirty="0">
              <a:solidFill>
                <a:srgbClr val="FF0000"/>
              </a:solidFill>
              <a:latin typeface="Arial" panose="020B0604020202020204" pitchFamily="34" charset="0"/>
              <a:cs typeface="Arial" panose="020B0604020202020204" pitchFamily="34" charset="0"/>
            </a:endParaRPr>
          </a:p>
        </p:txBody>
      </p:sp>
      <p:sp>
        <p:nvSpPr>
          <p:cNvPr id="3" name="Rectangle 1"/>
          <p:cNvSpPr>
            <a:spLocks noChangeArrowheads="1"/>
          </p:cNvSpPr>
          <p:nvPr/>
        </p:nvSpPr>
        <p:spPr bwMode="auto">
          <a:xfrm>
            <a:off x="6936606" y="1404395"/>
            <a:ext cx="1883753" cy="193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auto">
              <a:spcBef>
                <a:spcPts val="0"/>
              </a:spcBef>
              <a:spcAft>
                <a:spcPts val="0"/>
              </a:spcAft>
              <a:defRPr/>
            </a:pPr>
            <a:r>
              <a:rPr lang="it-IT" sz="1100" dirty="0">
                <a:latin typeface="Arial" pitchFamily="34" charset="0"/>
                <a:cs typeface="+mn-cs"/>
              </a:rPr>
              <a:t>Gilles de France (GANIL</a:t>
            </a:r>
            <a:r>
              <a:rPr lang="it-IT" sz="1100" dirty="0" smtClean="0">
                <a:latin typeface="Arial" pitchFamily="34" charset="0"/>
                <a:cs typeface="+mn-cs"/>
              </a:rPr>
              <a:t>), B.Fornal </a:t>
            </a:r>
            <a:r>
              <a:rPr lang="it-IT" sz="1100" dirty="0">
                <a:latin typeface="Arial" pitchFamily="34" charset="0"/>
                <a:cs typeface="+mn-cs"/>
              </a:rPr>
              <a:t>(Kracow),  </a:t>
            </a:r>
            <a:endParaRPr lang="it-IT" sz="1100" dirty="0" smtClean="0">
              <a:latin typeface="Arial" pitchFamily="34" charset="0"/>
              <a:cs typeface="+mn-cs"/>
            </a:endParaRPr>
          </a:p>
          <a:p>
            <a:pPr fontAlgn="auto">
              <a:spcBef>
                <a:spcPts val="0"/>
              </a:spcBef>
              <a:spcAft>
                <a:spcPts val="0"/>
              </a:spcAft>
              <a:defRPr/>
            </a:pPr>
            <a:r>
              <a:rPr lang="it-IT" sz="1100" dirty="0" smtClean="0">
                <a:latin typeface="Arial" pitchFamily="34" charset="0"/>
                <a:cs typeface="+mn-cs"/>
              </a:rPr>
              <a:t>P.Van </a:t>
            </a:r>
            <a:r>
              <a:rPr lang="it-IT" sz="1100" dirty="0">
                <a:latin typeface="Arial" pitchFamily="34" charset="0"/>
                <a:cs typeface="+mn-cs"/>
              </a:rPr>
              <a:t>Duppen  (Leuven-Rex-Isolde), </a:t>
            </a:r>
            <a:endParaRPr lang="it-IT" sz="1100" dirty="0" smtClean="0">
              <a:latin typeface="Arial" pitchFamily="34" charset="0"/>
              <a:cs typeface="+mn-cs"/>
            </a:endParaRPr>
          </a:p>
          <a:p>
            <a:pPr fontAlgn="auto">
              <a:spcBef>
                <a:spcPts val="0"/>
              </a:spcBef>
              <a:spcAft>
                <a:spcPts val="0"/>
              </a:spcAft>
              <a:defRPr/>
            </a:pPr>
            <a:r>
              <a:rPr lang="it-IT" sz="1100" dirty="0" smtClean="0">
                <a:latin typeface="Arial" pitchFamily="34" charset="0"/>
                <a:cs typeface="+mn-cs"/>
              </a:rPr>
              <a:t>T</a:t>
            </a:r>
            <a:r>
              <a:rPr lang="it-IT" sz="1100" dirty="0">
                <a:latin typeface="Arial" pitchFamily="34" charset="0"/>
                <a:cs typeface="+mn-cs"/>
              </a:rPr>
              <a:t>. Motobayashi (RIKEN), </a:t>
            </a:r>
            <a:r>
              <a:rPr lang="it-IT" sz="1100" dirty="0" smtClean="0">
                <a:latin typeface="Arial" pitchFamily="34" charset="0"/>
                <a:cs typeface="+mn-cs"/>
              </a:rPr>
              <a:t>K.Gelbke</a:t>
            </a:r>
            <a:r>
              <a:rPr lang="it-IT" sz="1100" dirty="0">
                <a:latin typeface="Arial" pitchFamily="34" charset="0"/>
                <a:cs typeface="+mn-cs"/>
              </a:rPr>
              <a:t>, </a:t>
            </a:r>
            <a:r>
              <a:rPr lang="it-IT" sz="1100" dirty="0" smtClean="0">
                <a:latin typeface="Arial" pitchFamily="34" charset="0"/>
                <a:cs typeface="+mn-cs"/>
              </a:rPr>
              <a:t>(FRIB)</a:t>
            </a:r>
          </a:p>
          <a:p>
            <a:pPr fontAlgn="auto">
              <a:spcBef>
                <a:spcPts val="0"/>
              </a:spcBef>
              <a:spcAft>
                <a:spcPts val="0"/>
              </a:spcAft>
              <a:defRPr/>
            </a:pPr>
            <a:r>
              <a:rPr lang="it-IT" sz="1100" dirty="0" smtClean="0">
                <a:latin typeface="Arial" pitchFamily="34" charset="0"/>
                <a:cs typeface="+mn-cs"/>
              </a:rPr>
              <a:t>T.Aumann </a:t>
            </a:r>
            <a:r>
              <a:rPr lang="it-IT" sz="1100" dirty="0">
                <a:latin typeface="Arial" pitchFamily="34" charset="0"/>
                <a:cs typeface="+mn-cs"/>
              </a:rPr>
              <a:t> (Darmstadt), </a:t>
            </a:r>
            <a:endParaRPr lang="it-IT" sz="1100" dirty="0" smtClean="0">
              <a:latin typeface="Arial" pitchFamily="34" charset="0"/>
              <a:cs typeface="+mn-cs"/>
            </a:endParaRPr>
          </a:p>
          <a:p>
            <a:pPr fontAlgn="auto">
              <a:spcBef>
                <a:spcPts val="0"/>
              </a:spcBef>
              <a:spcAft>
                <a:spcPts val="0"/>
              </a:spcAft>
              <a:defRPr/>
            </a:pPr>
            <a:r>
              <a:rPr lang="it-IT" sz="1100" dirty="0" smtClean="0">
                <a:latin typeface="Arial" pitchFamily="34" charset="0"/>
                <a:cs typeface="+mn-cs"/>
              </a:rPr>
              <a:t>A.Vittuti</a:t>
            </a:r>
            <a:r>
              <a:rPr lang="it-IT" sz="1100" dirty="0">
                <a:latin typeface="Arial" pitchFamily="34" charset="0"/>
                <a:cs typeface="+mn-cs"/>
              </a:rPr>
              <a:t>, </a:t>
            </a:r>
            <a:r>
              <a:rPr lang="it-IT" sz="1100" dirty="0" smtClean="0">
                <a:latin typeface="Arial" pitchFamily="34" charset="0"/>
                <a:cs typeface="+mn-cs"/>
              </a:rPr>
              <a:t>A.Olmi</a:t>
            </a:r>
            <a:endParaRPr lang="it-IT" sz="1100" dirty="0">
              <a:latin typeface="Arial" pitchFamily="34" charset="0"/>
              <a:cs typeface="+mn-cs"/>
            </a:endParaRPr>
          </a:p>
          <a:p>
            <a:pPr eaLnBrk="0" fontAlgn="auto" hangingPunct="0">
              <a:spcBef>
                <a:spcPts val="0"/>
              </a:spcBef>
              <a:spcAft>
                <a:spcPts val="0"/>
              </a:spcAft>
              <a:defRPr/>
            </a:pPr>
            <a:r>
              <a:rPr lang="it-IT" sz="1050" dirty="0" smtClean="0">
                <a:solidFill>
                  <a:srgbClr val="000000"/>
                </a:solidFill>
                <a:latin typeface="Arial" pitchFamily="34" charset="0"/>
                <a:cs typeface="+mn-cs"/>
              </a:rPr>
              <a:t>ex-officio</a:t>
            </a:r>
            <a:r>
              <a:rPr lang="it-IT" sz="1050" dirty="0">
                <a:solidFill>
                  <a:srgbClr val="000000"/>
                </a:solidFill>
                <a:latin typeface="Arial" pitchFamily="34" charset="0"/>
                <a:cs typeface="+mn-cs"/>
              </a:rPr>
              <a:t>: </a:t>
            </a:r>
            <a:endParaRPr lang="it-IT" sz="1050" dirty="0" smtClean="0">
              <a:solidFill>
                <a:srgbClr val="000000"/>
              </a:solidFill>
              <a:latin typeface="Arial" pitchFamily="34" charset="0"/>
              <a:cs typeface="+mn-cs"/>
            </a:endParaRPr>
          </a:p>
          <a:p>
            <a:pPr eaLnBrk="0" fontAlgn="auto" hangingPunct="0">
              <a:spcBef>
                <a:spcPts val="0"/>
              </a:spcBef>
              <a:spcAft>
                <a:spcPts val="0"/>
              </a:spcAft>
              <a:defRPr/>
            </a:pPr>
            <a:r>
              <a:rPr lang="it-IT" sz="1050" dirty="0" smtClean="0">
                <a:solidFill>
                  <a:srgbClr val="000000"/>
                </a:solidFill>
                <a:latin typeface="Arial" pitchFamily="34" charset="0"/>
                <a:cs typeface="+mn-cs"/>
              </a:rPr>
              <a:t>G. deAngelis,</a:t>
            </a:r>
            <a:r>
              <a:rPr lang="it-IT" sz="1050" dirty="0">
                <a:solidFill>
                  <a:srgbClr val="000000"/>
                </a:solidFill>
                <a:latin typeface="Arial" pitchFamily="34" charset="0"/>
                <a:cs typeface="+mn-cs"/>
              </a:rPr>
              <a:t> </a:t>
            </a:r>
            <a:r>
              <a:rPr lang="it-IT" sz="1050" dirty="0" smtClean="0">
                <a:solidFill>
                  <a:srgbClr val="000000"/>
                </a:solidFill>
                <a:latin typeface="Arial" pitchFamily="34" charset="0"/>
                <a:cs typeface="+mn-cs"/>
              </a:rPr>
              <a:t>G.Cuttone</a:t>
            </a:r>
            <a:r>
              <a:rPr lang="it-IT" sz="1050" dirty="0">
                <a:solidFill>
                  <a:srgbClr val="000000"/>
                </a:solidFill>
                <a:latin typeface="Arial" pitchFamily="34" charset="0"/>
                <a:cs typeface="+mn-cs"/>
              </a:rPr>
              <a:t>, </a:t>
            </a:r>
            <a:r>
              <a:rPr lang="it-IT" sz="1050" dirty="0" smtClean="0">
                <a:solidFill>
                  <a:srgbClr val="000000"/>
                </a:solidFill>
                <a:latin typeface="Arial" pitchFamily="34" charset="0"/>
                <a:cs typeface="+mn-cs"/>
              </a:rPr>
              <a:t>G.Fiorentini</a:t>
            </a:r>
            <a:r>
              <a:rPr lang="it-IT" sz="1050" dirty="0">
                <a:solidFill>
                  <a:srgbClr val="000000"/>
                </a:solidFill>
                <a:latin typeface="Arial" pitchFamily="34" charset="0"/>
                <a:cs typeface="+mn-cs"/>
              </a:rPr>
              <a:t>, </a:t>
            </a:r>
            <a:r>
              <a:rPr lang="it-IT" sz="1050" dirty="0" smtClean="0">
                <a:solidFill>
                  <a:srgbClr val="000000"/>
                </a:solidFill>
                <a:latin typeface="Arial" pitchFamily="34" charset="0"/>
                <a:cs typeface="+mn-cs"/>
              </a:rPr>
              <a:t>G.Prete</a:t>
            </a:r>
            <a:endParaRPr lang="it-IT" sz="1050" dirty="0">
              <a:latin typeface="Arial" pitchFamily="34" charset="0"/>
              <a:cs typeface="+mn-cs"/>
            </a:endParaRPr>
          </a:p>
        </p:txBody>
      </p:sp>
      <p:sp>
        <p:nvSpPr>
          <p:cNvPr id="2" name="Rectangle 1"/>
          <p:cNvSpPr/>
          <p:nvPr/>
        </p:nvSpPr>
        <p:spPr>
          <a:xfrm>
            <a:off x="7117593" y="4274692"/>
            <a:ext cx="1810651" cy="1384995"/>
          </a:xfrm>
          <a:prstGeom prst="rect">
            <a:avLst/>
          </a:prstGeom>
        </p:spPr>
        <p:txBody>
          <a:bodyPr wrap="square">
            <a:spAutoFit/>
          </a:bodyPr>
          <a:lstStyle/>
          <a:p>
            <a:pPr lvl="0">
              <a:defRPr/>
            </a:pPr>
            <a:r>
              <a:rPr lang="it-IT" sz="1200" u="sng" dirty="0" smtClean="0">
                <a:solidFill>
                  <a:prstClr val="black"/>
                </a:solidFill>
              </a:rPr>
              <a:t>Y</a:t>
            </a:r>
            <a:r>
              <a:rPr lang="it-IT" sz="1200" u="sng" dirty="0">
                <a:solidFill>
                  <a:prstClr val="black"/>
                </a:solidFill>
              </a:rPr>
              <a:t>. </a:t>
            </a:r>
            <a:r>
              <a:rPr lang="it-IT" sz="1200" u="sng" dirty="0" smtClean="0">
                <a:solidFill>
                  <a:prstClr val="black"/>
                </a:solidFill>
              </a:rPr>
              <a:t>Blumenfeld</a:t>
            </a:r>
            <a:r>
              <a:rPr lang="it-IT" sz="1200" dirty="0" smtClean="0">
                <a:solidFill>
                  <a:prstClr val="black"/>
                </a:solidFill>
              </a:rPr>
              <a:t> (IPN-Orsay), </a:t>
            </a:r>
          </a:p>
          <a:p>
            <a:pPr lvl="0">
              <a:defRPr/>
            </a:pPr>
            <a:r>
              <a:rPr lang="it-IT" sz="1200" dirty="0" smtClean="0">
                <a:solidFill>
                  <a:prstClr val="black"/>
                </a:solidFill>
              </a:rPr>
              <a:t>L.Miralles (CERN), </a:t>
            </a:r>
          </a:p>
          <a:p>
            <a:pPr lvl="0">
              <a:defRPr/>
            </a:pPr>
            <a:r>
              <a:rPr lang="en-US" sz="1200" dirty="0" smtClean="0">
                <a:solidFill>
                  <a:prstClr val="black"/>
                </a:solidFill>
              </a:rPr>
              <a:t>R</a:t>
            </a:r>
            <a:r>
              <a:rPr lang="en-US" sz="1200" dirty="0">
                <a:solidFill>
                  <a:prstClr val="black"/>
                </a:solidFill>
              </a:rPr>
              <a:t>. </a:t>
            </a:r>
            <a:r>
              <a:rPr lang="en-US" sz="1200" dirty="0" smtClean="0">
                <a:solidFill>
                  <a:prstClr val="black"/>
                </a:solidFill>
              </a:rPr>
              <a:t>Ferdinand (GANIL), </a:t>
            </a:r>
          </a:p>
          <a:p>
            <a:pPr lvl="0">
              <a:defRPr/>
            </a:pPr>
            <a:r>
              <a:rPr lang="it-IT" sz="1200" dirty="0" smtClean="0">
                <a:solidFill>
                  <a:prstClr val="black"/>
                </a:solidFill>
              </a:rPr>
              <a:t>D</a:t>
            </a:r>
            <a:r>
              <a:rPr lang="it-IT" sz="1200" dirty="0">
                <a:solidFill>
                  <a:prstClr val="black"/>
                </a:solidFill>
              </a:rPr>
              <a:t>. </a:t>
            </a:r>
            <a:r>
              <a:rPr lang="it-IT" sz="1200" dirty="0" smtClean="0">
                <a:solidFill>
                  <a:prstClr val="black"/>
                </a:solidFill>
              </a:rPr>
              <a:t>Rifuggiato (LNS), </a:t>
            </a:r>
          </a:p>
          <a:p>
            <a:pPr lvl="0">
              <a:defRPr/>
            </a:pPr>
            <a:r>
              <a:rPr lang="en-US" sz="1200" dirty="0" smtClean="0">
                <a:solidFill>
                  <a:prstClr val="black"/>
                </a:solidFill>
              </a:rPr>
              <a:t>R</a:t>
            </a:r>
            <a:r>
              <a:rPr lang="en-US" sz="1200" dirty="0">
                <a:solidFill>
                  <a:prstClr val="black"/>
                </a:solidFill>
              </a:rPr>
              <a:t>. </a:t>
            </a:r>
            <a:r>
              <a:rPr lang="en-US" sz="1200" dirty="0" err="1">
                <a:solidFill>
                  <a:prstClr val="black"/>
                </a:solidFill>
              </a:rPr>
              <a:t>Catherall</a:t>
            </a:r>
            <a:r>
              <a:rPr lang="en-US" sz="1200" dirty="0">
                <a:solidFill>
                  <a:prstClr val="black"/>
                </a:solidFill>
              </a:rPr>
              <a:t> </a:t>
            </a:r>
            <a:r>
              <a:rPr lang="en-US" sz="1200" dirty="0" smtClean="0">
                <a:solidFill>
                  <a:prstClr val="black"/>
                </a:solidFill>
              </a:rPr>
              <a:t> (ISOLDE),</a:t>
            </a:r>
          </a:p>
          <a:p>
            <a:pPr lvl="0">
              <a:defRPr/>
            </a:pPr>
            <a:r>
              <a:rPr lang="en-US" sz="1200" dirty="0" smtClean="0">
                <a:solidFill>
                  <a:prstClr val="black"/>
                </a:solidFill>
              </a:rPr>
              <a:t>M</a:t>
            </a:r>
            <a:r>
              <a:rPr lang="en-US" sz="1200" dirty="0">
                <a:solidFill>
                  <a:prstClr val="black"/>
                </a:solidFill>
              </a:rPr>
              <a:t>. </a:t>
            </a:r>
            <a:r>
              <a:rPr lang="en-US" sz="1200" dirty="0" err="1">
                <a:solidFill>
                  <a:prstClr val="black"/>
                </a:solidFill>
              </a:rPr>
              <a:t>Pelliccioni</a:t>
            </a:r>
            <a:r>
              <a:rPr lang="en-US" sz="1200" dirty="0">
                <a:solidFill>
                  <a:prstClr val="black"/>
                </a:solidFill>
              </a:rPr>
              <a:t> </a:t>
            </a:r>
            <a:r>
              <a:rPr lang="en-US" sz="1200" dirty="0" smtClean="0">
                <a:solidFill>
                  <a:prstClr val="black"/>
                </a:solidFill>
              </a:rPr>
              <a:t>(INFN), </a:t>
            </a:r>
          </a:p>
          <a:p>
            <a:pPr lvl="0">
              <a:defRPr/>
            </a:pPr>
            <a:r>
              <a:rPr lang="en-US" sz="1200" b="1" dirty="0" smtClean="0">
                <a:solidFill>
                  <a:prstClr val="black"/>
                </a:solidFill>
              </a:rPr>
              <a:t>P. </a:t>
            </a:r>
            <a:r>
              <a:rPr lang="en-US" sz="1200" b="1" dirty="0" err="1" smtClean="0">
                <a:solidFill>
                  <a:prstClr val="black"/>
                </a:solidFill>
              </a:rPr>
              <a:t>Fabbricatore</a:t>
            </a:r>
            <a:r>
              <a:rPr lang="en-US" sz="1200" b="1" dirty="0" smtClean="0">
                <a:solidFill>
                  <a:prstClr val="black"/>
                </a:solidFill>
              </a:rPr>
              <a:t> (INFN-Ge)</a:t>
            </a:r>
            <a:endParaRPr lang="it-IT" sz="1200" b="1" dirty="0">
              <a:solidFill>
                <a:prstClr val="black"/>
              </a:solidFill>
            </a:endParaRPr>
          </a:p>
        </p:txBody>
      </p:sp>
      <p:sp>
        <p:nvSpPr>
          <p:cNvPr id="25" name="TextBox 24"/>
          <p:cNvSpPr txBox="1"/>
          <p:nvPr/>
        </p:nvSpPr>
        <p:spPr>
          <a:xfrm>
            <a:off x="6936606" y="3785504"/>
            <a:ext cx="1968490" cy="43088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1100" dirty="0" smtClean="0">
                <a:solidFill>
                  <a:srgbClr val="FF0000"/>
                </a:solidFill>
                <a:latin typeface="Arial" panose="020B0604020202020204" pitchFamily="34" charset="0"/>
                <a:cs typeface="Arial" panose="020B0604020202020204" pitchFamily="34" charset="0"/>
              </a:rPr>
              <a:t>Technical </a:t>
            </a:r>
            <a:r>
              <a:rPr lang="it-IT" sz="1100" dirty="0">
                <a:solidFill>
                  <a:srgbClr val="FF0000"/>
                </a:solidFill>
                <a:latin typeface="Arial" panose="020B0604020202020204" pitchFamily="34" charset="0"/>
                <a:cs typeface="Arial" panose="020B0604020202020204" pitchFamily="34" charset="0"/>
              </a:rPr>
              <a:t>Advisory </a:t>
            </a:r>
            <a:r>
              <a:rPr lang="it-IT" sz="1100" dirty="0" smtClean="0">
                <a:solidFill>
                  <a:srgbClr val="FF0000"/>
                </a:solidFill>
                <a:latin typeface="Arial" panose="020B0604020202020204" pitchFamily="34" charset="0"/>
                <a:cs typeface="Arial" panose="020B0604020202020204" pitchFamily="34" charset="0"/>
              </a:rPr>
              <a:t>Committee</a:t>
            </a:r>
            <a:endParaRPr lang="it-IT" sz="1100" dirty="0">
              <a:solidFill>
                <a:srgbClr val="FF0000"/>
              </a:solidFill>
              <a:latin typeface="Arial" panose="020B0604020202020204" pitchFamily="34" charset="0"/>
              <a:cs typeface="Arial" panose="020B0604020202020204" pitchFamily="34" charset="0"/>
            </a:endParaRPr>
          </a:p>
        </p:txBody>
      </p:sp>
      <p:grpSp>
        <p:nvGrpSpPr>
          <p:cNvPr id="12" name="Group 11"/>
          <p:cNvGrpSpPr/>
          <p:nvPr/>
        </p:nvGrpSpPr>
        <p:grpSpPr>
          <a:xfrm>
            <a:off x="247669" y="3512245"/>
            <a:ext cx="4176464" cy="3229123"/>
            <a:chOff x="1835696" y="2795126"/>
            <a:chExt cx="4176464" cy="2560853"/>
          </a:xfrm>
        </p:grpSpPr>
        <p:sp>
          <p:nvSpPr>
            <p:cNvPr id="5" name="Text Box 13"/>
            <p:cNvSpPr txBox="1">
              <a:spLocks noChangeArrowheads="1"/>
            </p:cNvSpPr>
            <p:nvPr/>
          </p:nvSpPr>
          <p:spPr bwMode="auto">
            <a:xfrm>
              <a:off x="3283802" y="3031690"/>
              <a:ext cx="1187351" cy="42662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fontAlgn="auto">
                <a:spcBef>
                  <a:spcPts val="0"/>
                </a:spcBef>
                <a:spcAft>
                  <a:spcPts val="0"/>
                </a:spcAft>
                <a:defRPr/>
              </a:pPr>
              <a:r>
                <a:rPr lang="it-IT" sz="1200" b="1" dirty="0" smtClean="0">
                  <a:solidFill>
                    <a:schemeClr val="tx1"/>
                  </a:solidFill>
                  <a:latin typeface="Arial" pitchFamily="34" charset="0"/>
                  <a:ea typeface="Times New Roman" pitchFamily="18" charset="0"/>
                  <a:cs typeface="Arial" pitchFamily="34" charset="0"/>
                </a:rPr>
                <a:t>SPES Project </a:t>
              </a:r>
              <a:r>
                <a:rPr lang="it-IT" sz="1200" b="1" dirty="0">
                  <a:solidFill>
                    <a:schemeClr val="tx1"/>
                  </a:solidFill>
                  <a:latin typeface="Arial" pitchFamily="34" charset="0"/>
                  <a:ea typeface="Times New Roman" pitchFamily="18" charset="0"/>
                  <a:cs typeface="Arial" pitchFamily="34" charset="0"/>
                </a:rPr>
                <a:t>Leader</a:t>
              </a:r>
              <a:endParaRPr lang="it-IT" dirty="0">
                <a:solidFill>
                  <a:schemeClr val="tx1"/>
                </a:solidFill>
                <a:latin typeface="Arial" pitchFamily="34" charset="0"/>
                <a:cs typeface="Arial" pitchFamily="34" charset="0"/>
              </a:endParaRPr>
            </a:p>
          </p:txBody>
        </p:sp>
        <p:sp>
          <p:nvSpPr>
            <p:cNvPr id="6" name="Text Box 12"/>
            <p:cNvSpPr txBox="1">
              <a:spLocks noChangeArrowheads="1"/>
            </p:cNvSpPr>
            <p:nvPr/>
          </p:nvSpPr>
          <p:spPr bwMode="auto">
            <a:xfrm>
              <a:off x="4089983" y="3583441"/>
              <a:ext cx="1187351" cy="687526"/>
            </a:xfrm>
            <a:prstGeom prst="rect">
              <a:avLst/>
            </a:prstGeom>
            <a:solidFill>
              <a:schemeClr val="lt1"/>
            </a:solidFill>
            <a:ln>
              <a:headEnd/>
              <a:tailEnd/>
            </a:ln>
          </p:spPr>
          <p:style>
            <a:lnRef idx="2">
              <a:schemeClr val="accent2"/>
            </a:lnRef>
            <a:fillRef idx="1">
              <a:schemeClr val="lt1"/>
            </a:fillRef>
            <a:effectRef idx="0">
              <a:schemeClr val="accent2"/>
            </a:effectRef>
            <a:fontRef idx="minor">
              <a:schemeClr val="dk1"/>
            </a:fontRef>
          </p:style>
          <p:txBody>
            <a:bodyPr/>
            <a:lstStyle/>
            <a:p>
              <a:pPr fontAlgn="auto">
                <a:spcBef>
                  <a:spcPts val="0"/>
                </a:spcBef>
                <a:spcAft>
                  <a:spcPts val="0"/>
                </a:spcAft>
                <a:defRPr/>
              </a:pPr>
              <a:r>
                <a:rPr lang="it-IT" sz="1200" b="1" dirty="0">
                  <a:solidFill>
                    <a:schemeClr val="tx1"/>
                  </a:solidFill>
                  <a:latin typeface="Arial" pitchFamily="34" charset="0"/>
                  <a:ea typeface="Times New Roman" pitchFamily="18" charset="0"/>
                  <a:cs typeface="Arial" pitchFamily="34" charset="0"/>
                </a:rPr>
                <a:t>Management</a:t>
              </a:r>
              <a:endParaRPr lang="it-IT" sz="900" dirty="0">
                <a:solidFill>
                  <a:schemeClr val="tx1"/>
                </a:solidFill>
                <a:latin typeface="Arial" pitchFamily="34" charset="0"/>
                <a:cs typeface="Arial" pitchFamily="34" charset="0"/>
              </a:endParaRPr>
            </a:p>
            <a:p>
              <a:pPr eaLnBrk="0" fontAlgn="auto" hangingPunct="0">
                <a:spcBef>
                  <a:spcPts val="0"/>
                </a:spcBef>
                <a:spcAft>
                  <a:spcPts val="0"/>
                </a:spcAft>
                <a:defRPr/>
              </a:pPr>
              <a:r>
                <a:rPr lang="it-IT" sz="1200" b="1" dirty="0" smtClean="0">
                  <a:solidFill>
                    <a:schemeClr val="tx1"/>
                  </a:solidFill>
                  <a:latin typeface="Arial" pitchFamily="34" charset="0"/>
                  <a:ea typeface="Times New Roman" pitchFamily="18" charset="0"/>
                  <a:cs typeface="Arial" pitchFamily="34" charset="0"/>
                </a:rPr>
                <a:t>Board (WP </a:t>
              </a:r>
              <a:r>
                <a:rPr lang="it-IT" sz="1200" b="1" dirty="0" err="1" smtClean="0">
                  <a:solidFill>
                    <a:schemeClr val="tx1"/>
                  </a:solidFill>
                  <a:latin typeface="Arial" pitchFamily="34" charset="0"/>
                  <a:ea typeface="Times New Roman" pitchFamily="18" charset="0"/>
                  <a:cs typeface="Arial" pitchFamily="34" charset="0"/>
                </a:rPr>
                <a:t>Leaders</a:t>
              </a:r>
              <a:r>
                <a:rPr lang="it-IT" sz="1200" b="1" dirty="0" smtClean="0">
                  <a:solidFill>
                    <a:schemeClr val="tx1"/>
                  </a:solidFill>
                  <a:latin typeface="Arial" pitchFamily="34" charset="0"/>
                  <a:ea typeface="Times New Roman" pitchFamily="18" charset="0"/>
                  <a:cs typeface="Arial" pitchFamily="34" charset="0"/>
                </a:rPr>
                <a:t> and </a:t>
              </a:r>
              <a:r>
                <a:rPr lang="it-IT" sz="1200" b="1" dirty="0" err="1" smtClean="0">
                  <a:solidFill>
                    <a:schemeClr val="tx1"/>
                  </a:solidFill>
                  <a:latin typeface="Arial" pitchFamily="34" charset="0"/>
                  <a:ea typeface="Times New Roman" pitchFamily="18" charset="0"/>
                  <a:cs typeface="Arial" pitchFamily="34" charset="0"/>
                </a:rPr>
                <a:t>Deputies</a:t>
              </a:r>
              <a:r>
                <a:rPr lang="it-IT" sz="1200" b="1" dirty="0" smtClean="0">
                  <a:solidFill>
                    <a:schemeClr val="tx1"/>
                  </a:solidFill>
                  <a:latin typeface="Arial" pitchFamily="34" charset="0"/>
                  <a:ea typeface="Times New Roman" pitchFamily="18" charset="0"/>
                  <a:cs typeface="Arial" pitchFamily="34" charset="0"/>
                </a:rPr>
                <a:t>)</a:t>
              </a:r>
              <a:endParaRPr lang="it-IT" dirty="0">
                <a:solidFill>
                  <a:schemeClr val="tx1"/>
                </a:solidFill>
                <a:latin typeface="Arial" pitchFamily="34" charset="0"/>
                <a:cs typeface="Arial" pitchFamily="34" charset="0"/>
              </a:endParaRPr>
            </a:p>
          </p:txBody>
        </p:sp>
        <p:sp>
          <p:nvSpPr>
            <p:cNvPr id="8" name="Text Box 10"/>
            <p:cNvSpPr txBox="1">
              <a:spLocks noChangeArrowheads="1"/>
            </p:cNvSpPr>
            <p:nvPr/>
          </p:nvSpPr>
          <p:spPr bwMode="auto">
            <a:xfrm>
              <a:off x="3817248" y="4487170"/>
              <a:ext cx="1787623" cy="522414"/>
            </a:xfrm>
            <a:prstGeom prst="rect">
              <a:avLst/>
            </a:prstGeom>
            <a:solidFill>
              <a:schemeClr val="accent2">
                <a:lumMod val="40000"/>
                <a:lumOff val="60000"/>
              </a:schemeClr>
            </a:solidFill>
            <a:ln>
              <a:headEnd/>
              <a:tailEnd/>
            </a:ln>
          </p:spPr>
          <p:style>
            <a:lnRef idx="1">
              <a:schemeClr val="accent2"/>
            </a:lnRef>
            <a:fillRef idx="2">
              <a:schemeClr val="accent2"/>
            </a:fillRef>
            <a:effectRef idx="1">
              <a:schemeClr val="accent2"/>
            </a:effectRef>
            <a:fontRef idx="minor">
              <a:schemeClr val="dk1"/>
            </a:fontRef>
          </p:style>
          <p:txBody>
            <a:bodyPr/>
            <a:lstStyle/>
            <a:p>
              <a:pPr fontAlgn="auto">
                <a:spcBef>
                  <a:spcPts val="0"/>
                </a:spcBef>
                <a:spcAft>
                  <a:spcPts val="0"/>
                </a:spcAft>
                <a:defRPr/>
              </a:pPr>
              <a:r>
                <a:rPr lang="it-IT" sz="1200" b="1" dirty="0">
                  <a:solidFill>
                    <a:schemeClr val="tx1"/>
                  </a:solidFill>
                  <a:latin typeface="Arial" pitchFamily="34" charset="0"/>
                  <a:ea typeface="Times New Roman" pitchFamily="18" charset="0"/>
                  <a:cs typeface="Arial" pitchFamily="34" charset="0"/>
                </a:rPr>
                <a:t>Project </a:t>
              </a:r>
              <a:r>
                <a:rPr lang="it-IT" sz="1200" b="1" dirty="0" smtClean="0">
                  <a:solidFill>
                    <a:schemeClr val="tx1"/>
                  </a:solidFill>
                  <a:latin typeface="Arial" pitchFamily="34" charset="0"/>
                  <a:ea typeface="Times New Roman" pitchFamily="18" charset="0"/>
                  <a:cs typeface="Arial" pitchFamily="34" charset="0"/>
                </a:rPr>
                <a:t>Work </a:t>
              </a:r>
              <a:r>
                <a:rPr lang="it-IT" sz="1200" b="1" dirty="0" err="1" smtClean="0">
                  <a:solidFill>
                    <a:schemeClr val="tx1"/>
                  </a:solidFill>
                  <a:latin typeface="Arial" pitchFamily="34" charset="0"/>
                  <a:ea typeface="Times New Roman" pitchFamily="18" charset="0"/>
                  <a:cs typeface="Arial" pitchFamily="34" charset="0"/>
                </a:rPr>
                <a:t>Packages</a:t>
              </a:r>
              <a:r>
                <a:rPr lang="it-IT" sz="1200" b="1" dirty="0" smtClean="0">
                  <a:solidFill>
                    <a:schemeClr val="tx1"/>
                  </a:solidFill>
                  <a:latin typeface="Arial" pitchFamily="34" charset="0"/>
                  <a:ea typeface="Times New Roman" pitchFamily="18" charset="0"/>
                  <a:cs typeface="Arial" pitchFamily="34" charset="0"/>
                </a:rPr>
                <a:t> and Work </a:t>
              </a:r>
              <a:r>
                <a:rPr lang="it-IT" sz="1200" b="1" dirty="0" err="1" smtClean="0">
                  <a:solidFill>
                    <a:schemeClr val="tx1"/>
                  </a:solidFill>
                  <a:latin typeface="Arial" pitchFamily="34" charset="0"/>
                  <a:ea typeface="Times New Roman" pitchFamily="18" charset="0"/>
                  <a:cs typeface="Arial" pitchFamily="34" charset="0"/>
                </a:rPr>
                <a:t>Units</a:t>
              </a:r>
              <a:endParaRPr lang="it-IT" sz="900" dirty="0">
                <a:solidFill>
                  <a:schemeClr val="tx1"/>
                </a:solidFill>
                <a:latin typeface="Arial" pitchFamily="34" charset="0"/>
                <a:cs typeface="Arial" pitchFamily="34" charset="0"/>
              </a:endParaRPr>
            </a:p>
            <a:p>
              <a:pPr eaLnBrk="0" fontAlgn="auto" hangingPunct="0">
                <a:spcBef>
                  <a:spcPts val="0"/>
                </a:spcBef>
                <a:spcAft>
                  <a:spcPts val="0"/>
                </a:spcAft>
                <a:defRPr/>
              </a:pPr>
              <a:endParaRPr lang="it-IT" dirty="0">
                <a:solidFill>
                  <a:schemeClr val="tx1"/>
                </a:solidFill>
                <a:latin typeface="Arial" pitchFamily="34" charset="0"/>
                <a:cs typeface="Arial" pitchFamily="34" charset="0"/>
              </a:endParaRPr>
            </a:p>
          </p:txBody>
        </p:sp>
        <p:sp>
          <p:nvSpPr>
            <p:cNvPr id="17431" name="Oval 8"/>
            <p:cNvSpPr>
              <a:spLocks noChangeArrowheads="1"/>
            </p:cNvSpPr>
            <p:nvPr/>
          </p:nvSpPr>
          <p:spPr bwMode="auto">
            <a:xfrm>
              <a:off x="1835696" y="2795126"/>
              <a:ext cx="4176464" cy="2560853"/>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it-IT"/>
            </a:p>
          </p:txBody>
        </p:sp>
        <p:sp>
          <p:nvSpPr>
            <p:cNvPr id="15" name="Text Box 3"/>
            <p:cNvSpPr txBox="1">
              <a:spLocks noChangeArrowheads="1"/>
            </p:cNvSpPr>
            <p:nvPr/>
          </p:nvSpPr>
          <p:spPr bwMode="auto">
            <a:xfrm>
              <a:off x="2168824" y="4500304"/>
              <a:ext cx="1564665" cy="49614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lstStyle/>
            <a:p>
              <a:pPr fontAlgn="auto">
                <a:spcBef>
                  <a:spcPts val="0"/>
                </a:spcBef>
                <a:spcAft>
                  <a:spcPts val="0"/>
                </a:spcAft>
                <a:defRPr/>
              </a:pPr>
              <a:r>
                <a:rPr lang="en-US" sz="1200" b="1" dirty="0">
                  <a:solidFill>
                    <a:schemeClr val="tx1"/>
                  </a:solidFill>
                  <a:latin typeface="Arial" pitchFamily="34" charset="0"/>
                  <a:ea typeface="Times New Roman" pitchFamily="18" charset="0"/>
                  <a:cs typeface="Arial" pitchFamily="34" charset="0"/>
                </a:rPr>
                <a:t>Scientific working group</a:t>
              </a:r>
              <a:endParaRPr lang="en-US" dirty="0">
                <a:solidFill>
                  <a:schemeClr val="tx1"/>
                </a:solidFill>
                <a:latin typeface="Arial" pitchFamily="34" charset="0"/>
                <a:cs typeface="Arial" pitchFamily="34" charset="0"/>
              </a:endParaRPr>
            </a:p>
          </p:txBody>
        </p:sp>
        <p:sp>
          <p:nvSpPr>
            <p:cNvPr id="33" name="Text Box 13"/>
            <p:cNvSpPr txBox="1">
              <a:spLocks noChangeArrowheads="1"/>
            </p:cNvSpPr>
            <p:nvPr/>
          </p:nvSpPr>
          <p:spPr bwMode="auto">
            <a:xfrm>
              <a:off x="2411807" y="3557573"/>
              <a:ext cx="1187351" cy="42662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fontAlgn="auto">
                <a:spcBef>
                  <a:spcPts val="0"/>
                </a:spcBef>
                <a:spcAft>
                  <a:spcPts val="0"/>
                </a:spcAft>
                <a:defRPr/>
              </a:pPr>
              <a:r>
                <a:rPr lang="it-IT" sz="1200" b="1" dirty="0" smtClean="0">
                  <a:solidFill>
                    <a:schemeClr val="tx1"/>
                  </a:solidFill>
                  <a:latin typeface="Arial" pitchFamily="34" charset="0"/>
                  <a:ea typeface="Times New Roman" pitchFamily="18" charset="0"/>
                  <a:cs typeface="Arial" pitchFamily="34" charset="0"/>
                </a:rPr>
                <a:t>Scientific coordinator</a:t>
              </a:r>
              <a:endParaRPr lang="it-IT" dirty="0">
                <a:solidFill>
                  <a:schemeClr val="tx1"/>
                </a:solidFill>
                <a:latin typeface="Arial" pitchFamily="34" charset="0"/>
                <a:cs typeface="Arial" pitchFamily="34" charset="0"/>
              </a:endParaRPr>
            </a:p>
          </p:txBody>
        </p:sp>
      </p:grpSp>
      <p:sp>
        <p:nvSpPr>
          <p:cNvPr id="34" name="Text Box 4"/>
          <p:cNvSpPr txBox="1">
            <a:spLocks noChangeArrowheads="1"/>
          </p:cNvSpPr>
          <p:nvPr/>
        </p:nvSpPr>
        <p:spPr bwMode="auto">
          <a:xfrm>
            <a:off x="4070566" y="1452016"/>
            <a:ext cx="1886357" cy="558108"/>
          </a:xfrm>
          <a:prstGeom prst="rect">
            <a:avLst/>
          </a:prstGeom>
          <a:solidFill>
            <a:schemeClr val="tx2">
              <a:lumMod val="40000"/>
              <a:lumOff val="60000"/>
            </a:schemeClr>
          </a:solidFill>
          <a:ln>
            <a:headEnd/>
            <a:tailEnd/>
          </a:ln>
        </p:spPr>
        <p:style>
          <a:lnRef idx="1">
            <a:schemeClr val="accent4"/>
          </a:lnRef>
          <a:fillRef idx="2">
            <a:schemeClr val="accent4"/>
          </a:fillRef>
          <a:effectRef idx="1">
            <a:schemeClr val="accent4"/>
          </a:effectRef>
          <a:fontRef idx="minor">
            <a:schemeClr val="dk1"/>
          </a:fontRef>
        </p:style>
        <p:txBody>
          <a:bodyPr/>
          <a:lstStyle/>
          <a:p>
            <a:pPr fontAlgn="auto">
              <a:spcBef>
                <a:spcPts val="0"/>
              </a:spcBef>
              <a:spcAft>
                <a:spcPts val="0"/>
              </a:spcAft>
              <a:defRPr/>
            </a:pPr>
            <a:r>
              <a:rPr lang="it-IT" sz="1200" b="1" dirty="0" smtClean="0">
                <a:solidFill>
                  <a:schemeClr val="tx1"/>
                </a:solidFill>
                <a:latin typeface="Arial" pitchFamily="34" charset="0"/>
                <a:cs typeface="Arial" pitchFamily="34" charset="0"/>
              </a:rPr>
              <a:t>INFN nuclear physics community</a:t>
            </a:r>
            <a:endParaRPr lang="it-IT" dirty="0">
              <a:solidFill>
                <a:schemeClr val="tx1"/>
              </a:solidFill>
              <a:latin typeface="Arial" pitchFamily="34" charset="0"/>
              <a:cs typeface="Arial" pitchFamily="34" charset="0"/>
            </a:endParaRPr>
          </a:p>
        </p:txBody>
      </p:sp>
      <p:pic>
        <p:nvPicPr>
          <p:cNvPr id="31" name="Picture 11" descr="logoinfn-picco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949" y="774170"/>
            <a:ext cx="947063" cy="87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utoShape 2"/>
          <p:cNvSpPr>
            <a:spLocks noChangeArrowheads="1"/>
          </p:cNvSpPr>
          <p:nvPr/>
        </p:nvSpPr>
        <p:spPr bwMode="auto">
          <a:xfrm rot="10800000">
            <a:off x="1417458" y="2766187"/>
            <a:ext cx="429758" cy="758791"/>
          </a:xfrm>
          <a:prstGeom prst="upDownArrow">
            <a:avLst>
              <a:gd name="adj1" fmla="val 50000"/>
              <a:gd name="adj2" fmla="val 39998"/>
            </a:avLst>
          </a:prstGeom>
          <a:solidFill>
            <a:srgbClr val="FFFFFF"/>
          </a:solidFill>
          <a:ln w="9525">
            <a:solidFill>
              <a:srgbClr val="000000"/>
            </a:solidFill>
            <a:miter lim="800000"/>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it-IT"/>
          </a:p>
        </p:txBody>
      </p:sp>
      <p:sp>
        <p:nvSpPr>
          <p:cNvPr id="36" name="AutoShape 5"/>
          <p:cNvSpPr>
            <a:spLocks noChangeArrowheads="1"/>
          </p:cNvSpPr>
          <p:nvPr/>
        </p:nvSpPr>
        <p:spPr bwMode="auto">
          <a:xfrm rot="3168879">
            <a:off x="1650549" y="1615100"/>
            <a:ext cx="248482" cy="693392"/>
          </a:xfrm>
          <a:prstGeom prst="upDownArrow">
            <a:avLst>
              <a:gd name="adj1" fmla="val 50000"/>
              <a:gd name="adj2" fmla="val 33335"/>
            </a:avLst>
          </a:prstGeom>
          <a:solidFill>
            <a:srgbClr val="FFFFFF"/>
          </a:solidFill>
          <a:ln w="9525">
            <a:solidFill>
              <a:srgbClr val="000000"/>
            </a:solidFill>
            <a:miter lim="800000"/>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it-IT"/>
          </a:p>
        </p:txBody>
      </p:sp>
      <p:sp>
        <p:nvSpPr>
          <p:cNvPr id="37" name="AutoShape 2"/>
          <p:cNvSpPr>
            <a:spLocks noChangeArrowheads="1"/>
          </p:cNvSpPr>
          <p:nvPr/>
        </p:nvSpPr>
        <p:spPr bwMode="auto">
          <a:xfrm rot="10800000">
            <a:off x="3228573" y="3029159"/>
            <a:ext cx="429758" cy="495819"/>
          </a:xfrm>
          <a:prstGeom prst="upDownArrow">
            <a:avLst>
              <a:gd name="adj1" fmla="val 50000"/>
              <a:gd name="adj2" fmla="val 39998"/>
            </a:avLst>
          </a:prstGeom>
          <a:solidFill>
            <a:srgbClr val="FFFFFF"/>
          </a:solidFill>
          <a:ln w="9525">
            <a:solidFill>
              <a:srgbClr val="000000"/>
            </a:solidFill>
            <a:miter lim="800000"/>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it-IT"/>
          </a:p>
        </p:txBody>
      </p:sp>
      <p:sp>
        <p:nvSpPr>
          <p:cNvPr id="13" name="Rectangle 12"/>
          <p:cNvSpPr/>
          <p:nvPr/>
        </p:nvSpPr>
        <p:spPr>
          <a:xfrm>
            <a:off x="4669966" y="4274692"/>
            <a:ext cx="2344632" cy="1938992"/>
          </a:xfrm>
          <a:prstGeom prst="rect">
            <a:avLst/>
          </a:prstGeom>
        </p:spPr>
        <p:txBody>
          <a:bodyPr wrap="square">
            <a:spAutoFit/>
          </a:bodyPr>
          <a:lstStyle/>
          <a:p>
            <a:pPr lvl="0">
              <a:defRPr/>
            </a:pPr>
            <a:r>
              <a:rPr lang="it-IT" sz="1200" b="1" dirty="0">
                <a:solidFill>
                  <a:srgbClr val="0070C0"/>
                </a:solidFill>
              </a:rPr>
              <a:t>Steering Committee:</a:t>
            </a:r>
            <a:endParaRPr lang="it-IT" sz="1200" dirty="0">
              <a:solidFill>
                <a:srgbClr val="0070C0"/>
              </a:solidFill>
            </a:endParaRPr>
          </a:p>
          <a:p>
            <a:pPr lvl="0">
              <a:defRPr/>
            </a:pPr>
            <a:r>
              <a:rPr lang="it-IT" sz="1200" u="sng" dirty="0">
                <a:solidFill>
                  <a:prstClr val="black"/>
                </a:solidFill>
              </a:rPr>
              <a:t>Giovanni LaRana</a:t>
            </a:r>
            <a:r>
              <a:rPr lang="it-IT" sz="1200" dirty="0">
                <a:solidFill>
                  <a:prstClr val="black"/>
                </a:solidFill>
              </a:rPr>
              <a:t>, (Sez. </a:t>
            </a:r>
            <a:r>
              <a:rPr lang="it-IT" sz="1200" dirty="0" smtClean="0">
                <a:solidFill>
                  <a:prstClr val="black"/>
                </a:solidFill>
              </a:rPr>
              <a:t>Napoli</a:t>
            </a:r>
            <a:r>
              <a:rPr lang="it-IT" sz="1200" dirty="0">
                <a:solidFill>
                  <a:prstClr val="black"/>
                </a:solidFill>
              </a:rPr>
              <a:t>)</a:t>
            </a:r>
          </a:p>
          <a:p>
            <a:pPr lvl="0">
              <a:defRPr/>
            </a:pPr>
            <a:r>
              <a:rPr lang="it-IT" sz="1200" dirty="0">
                <a:solidFill>
                  <a:prstClr val="black"/>
                </a:solidFill>
              </a:rPr>
              <a:t>Mauro Bruno       (Sez. </a:t>
            </a:r>
            <a:r>
              <a:rPr lang="it-IT" sz="1200" dirty="0" smtClean="0">
                <a:solidFill>
                  <a:prstClr val="black"/>
                </a:solidFill>
              </a:rPr>
              <a:t>Bologna</a:t>
            </a:r>
            <a:r>
              <a:rPr lang="it-IT" sz="1200" dirty="0">
                <a:solidFill>
                  <a:prstClr val="black"/>
                </a:solidFill>
              </a:rPr>
              <a:t>)</a:t>
            </a:r>
          </a:p>
          <a:p>
            <a:pPr lvl="0">
              <a:defRPr/>
            </a:pPr>
            <a:r>
              <a:rPr lang="it-IT" sz="1200" dirty="0">
                <a:solidFill>
                  <a:prstClr val="black"/>
                </a:solidFill>
              </a:rPr>
              <a:t>Sara  Pirrone       (Sez. </a:t>
            </a:r>
            <a:r>
              <a:rPr lang="it-IT" sz="1200" dirty="0" smtClean="0">
                <a:solidFill>
                  <a:prstClr val="black"/>
                </a:solidFill>
              </a:rPr>
              <a:t>Catania</a:t>
            </a:r>
            <a:r>
              <a:rPr lang="it-IT" sz="1200" dirty="0">
                <a:solidFill>
                  <a:prstClr val="black"/>
                </a:solidFill>
              </a:rPr>
              <a:t>)</a:t>
            </a:r>
          </a:p>
          <a:p>
            <a:pPr lvl="0">
              <a:defRPr/>
            </a:pPr>
            <a:r>
              <a:rPr lang="it-IT" sz="1200" dirty="0">
                <a:solidFill>
                  <a:prstClr val="black"/>
                </a:solidFill>
              </a:rPr>
              <a:t>Adriana Nannini (Sez. </a:t>
            </a:r>
            <a:r>
              <a:rPr lang="it-IT" sz="1200" dirty="0" smtClean="0">
                <a:solidFill>
                  <a:prstClr val="black"/>
                </a:solidFill>
              </a:rPr>
              <a:t>Firenze</a:t>
            </a:r>
            <a:r>
              <a:rPr lang="it-IT" sz="1200" dirty="0">
                <a:solidFill>
                  <a:prstClr val="black"/>
                </a:solidFill>
              </a:rPr>
              <a:t>)</a:t>
            </a:r>
          </a:p>
          <a:p>
            <a:pPr lvl="0">
              <a:defRPr/>
            </a:pPr>
            <a:r>
              <a:rPr lang="it-IT" sz="1200" dirty="0">
                <a:solidFill>
                  <a:prstClr val="black"/>
                </a:solidFill>
              </a:rPr>
              <a:t>Franco Camera (Sez. </a:t>
            </a:r>
            <a:r>
              <a:rPr lang="it-IT" sz="1200" dirty="0" smtClean="0">
                <a:solidFill>
                  <a:prstClr val="black"/>
                </a:solidFill>
              </a:rPr>
              <a:t>Milano</a:t>
            </a:r>
            <a:r>
              <a:rPr lang="it-IT" sz="1200" dirty="0">
                <a:solidFill>
                  <a:prstClr val="black"/>
                </a:solidFill>
              </a:rPr>
              <a:t>)</a:t>
            </a:r>
          </a:p>
          <a:p>
            <a:pPr lvl="0">
              <a:defRPr/>
            </a:pPr>
            <a:r>
              <a:rPr lang="en-US" sz="1200" dirty="0">
                <a:solidFill>
                  <a:prstClr val="black"/>
                </a:solidFill>
              </a:rPr>
              <a:t>Dino </a:t>
            </a:r>
            <a:r>
              <a:rPr lang="en-US" sz="1200" dirty="0" err="1">
                <a:solidFill>
                  <a:prstClr val="black"/>
                </a:solidFill>
              </a:rPr>
              <a:t>Bazzacco</a:t>
            </a:r>
            <a:r>
              <a:rPr lang="en-US" sz="1200" dirty="0">
                <a:solidFill>
                  <a:prstClr val="black"/>
                </a:solidFill>
              </a:rPr>
              <a:t> </a:t>
            </a:r>
            <a:r>
              <a:rPr lang="it-IT" sz="1200" dirty="0">
                <a:solidFill>
                  <a:prstClr val="black"/>
                </a:solidFill>
              </a:rPr>
              <a:t>(Sez. </a:t>
            </a:r>
            <a:r>
              <a:rPr lang="it-IT" sz="1200" dirty="0" smtClean="0">
                <a:solidFill>
                  <a:prstClr val="black"/>
                </a:solidFill>
              </a:rPr>
              <a:t>Padova</a:t>
            </a:r>
            <a:r>
              <a:rPr lang="it-IT" sz="1200" dirty="0">
                <a:solidFill>
                  <a:prstClr val="black"/>
                </a:solidFill>
              </a:rPr>
              <a:t>)</a:t>
            </a:r>
          </a:p>
          <a:p>
            <a:pPr lvl="0">
              <a:defRPr/>
            </a:pPr>
            <a:r>
              <a:rPr lang="it-IT" sz="1200" dirty="0">
                <a:solidFill>
                  <a:prstClr val="black"/>
                </a:solidFill>
              </a:rPr>
              <a:t>Lorenzo Corradi (LNL)</a:t>
            </a:r>
          </a:p>
          <a:p>
            <a:pPr lvl="0">
              <a:defRPr/>
            </a:pPr>
            <a:r>
              <a:rPr lang="it-IT" sz="1200" dirty="0">
                <a:solidFill>
                  <a:prstClr val="black"/>
                </a:solidFill>
              </a:rPr>
              <a:t>Titti Agodi (LNS)</a:t>
            </a:r>
          </a:p>
          <a:p>
            <a:pPr lvl="0">
              <a:defRPr/>
            </a:pPr>
            <a:r>
              <a:rPr lang="en-US" sz="1200" dirty="0">
                <a:solidFill>
                  <a:prstClr val="black"/>
                </a:solidFill>
              </a:rPr>
              <a:t>Luigi </a:t>
            </a:r>
            <a:r>
              <a:rPr lang="en-US" sz="1200" dirty="0" err="1">
                <a:solidFill>
                  <a:prstClr val="black"/>
                </a:solidFill>
              </a:rPr>
              <a:t>Cosentino</a:t>
            </a:r>
            <a:r>
              <a:rPr lang="en-US" sz="1200" dirty="0">
                <a:solidFill>
                  <a:prstClr val="black"/>
                </a:solidFill>
              </a:rPr>
              <a:t> (LNS) </a:t>
            </a:r>
            <a:endParaRPr lang="it-IT" sz="1200" dirty="0">
              <a:solidFill>
                <a:prstClr val="black"/>
              </a:solidFill>
            </a:endParaRPr>
          </a:p>
        </p:txBody>
      </p:sp>
      <p:sp>
        <p:nvSpPr>
          <p:cNvPr id="38" name="AutoShape 2"/>
          <p:cNvSpPr>
            <a:spLocks noChangeArrowheads="1"/>
          </p:cNvSpPr>
          <p:nvPr/>
        </p:nvSpPr>
        <p:spPr bwMode="auto">
          <a:xfrm rot="10800000">
            <a:off x="5019866" y="2118593"/>
            <a:ext cx="429758" cy="662334"/>
          </a:xfrm>
          <a:prstGeom prst="upDownArrow">
            <a:avLst>
              <a:gd name="adj1" fmla="val 50000"/>
              <a:gd name="adj2" fmla="val 39998"/>
            </a:avLst>
          </a:prstGeom>
          <a:solidFill>
            <a:srgbClr val="FFFFFF"/>
          </a:solidFill>
          <a:ln w="9525">
            <a:solidFill>
              <a:srgbClr val="000000"/>
            </a:solidFill>
            <a:miter lim="800000"/>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it-IT"/>
          </a:p>
        </p:txBody>
      </p:sp>
      <p:sp>
        <p:nvSpPr>
          <p:cNvPr id="4" name="Rettangolo 3"/>
          <p:cNvSpPr/>
          <p:nvPr/>
        </p:nvSpPr>
        <p:spPr>
          <a:xfrm>
            <a:off x="482368" y="6093818"/>
            <a:ext cx="8310929" cy="76944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it-IT" sz="4400" b="1" baseline="-25000" dirty="0" smtClean="0">
                <a:ln/>
                <a:solidFill>
                  <a:schemeClr val="accent3"/>
                </a:solidFill>
              </a:rPr>
              <a:t>˜</a:t>
            </a:r>
            <a:r>
              <a:rPr lang="it-IT" sz="4400" b="1" dirty="0" smtClean="0">
                <a:ln/>
                <a:solidFill>
                  <a:schemeClr val="accent3"/>
                </a:solidFill>
              </a:rPr>
              <a:t> </a:t>
            </a:r>
            <a:r>
              <a:rPr lang="it-IT" sz="2800" b="1" dirty="0" err="1" smtClean="0">
                <a:ln/>
                <a:solidFill>
                  <a:schemeClr val="accent3"/>
                </a:solidFill>
              </a:rPr>
              <a:t>as</a:t>
            </a:r>
            <a:r>
              <a:rPr lang="it-IT" sz="2800" b="1" cap="none" spc="0" dirty="0" smtClean="0">
                <a:ln/>
                <a:solidFill>
                  <a:schemeClr val="accent3"/>
                </a:solidFill>
                <a:effectLst/>
              </a:rPr>
              <a:t> in TAC1:  MB </a:t>
            </a:r>
            <a:r>
              <a:rPr lang="it-IT" sz="2800" b="1" cap="none" spc="0" dirty="0" err="1" smtClean="0">
                <a:ln/>
                <a:solidFill>
                  <a:schemeClr val="accent3"/>
                </a:solidFill>
                <a:effectLst/>
              </a:rPr>
              <a:t>better</a:t>
            </a:r>
            <a:r>
              <a:rPr lang="it-IT" sz="2800" b="1" cap="none" spc="0" dirty="0" smtClean="0">
                <a:ln/>
                <a:solidFill>
                  <a:schemeClr val="accent3"/>
                </a:solidFill>
                <a:effectLst/>
              </a:rPr>
              <a:t> </a:t>
            </a:r>
            <a:r>
              <a:rPr lang="it-IT" sz="2800" b="1" cap="none" spc="0" dirty="0" err="1" smtClean="0">
                <a:ln/>
                <a:solidFill>
                  <a:schemeClr val="accent3"/>
                </a:solidFill>
                <a:effectLst/>
              </a:rPr>
              <a:t>defined</a:t>
            </a:r>
            <a:r>
              <a:rPr lang="it-IT" sz="2800" b="1" cap="none" spc="0" dirty="0" smtClean="0">
                <a:ln/>
                <a:solidFill>
                  <a:schemeClr val="accent3"/>
                </a:solidFill>
                <a:effectLst/>
              </a:rPr>
              <a:t>; 1 </a:t>
            </a:r>
            <a:r>
              <a:rPr lang="it-IT" sz="2800" b="1" cap="none" spc="0" dirty="0" err="1" smtClean="0">
                <a:ln/>
                <a:solidFill>
                  <a:schemeClr val="accent3"/>
                </a:solidFill>
                <a:effectLst/>
              </a:rPr>
              <a:t>replacement</a:t>
            </a:r>
            <a:r>
              <a:rPr lang="it-IT" sz="2800" b="1" cap="none" spc="0" dirty="0" smtClean="0">
                <a:ln/>
                <a:solidFill>
                  <a:schemeClr val="accent3"/>
                </a:solidFill>
                <a:effectLst/>
              </a:rPr>
              <a:t> in TAC</a:t>
            </a:r>
            <a:endParaRPr lang="it-IT" sz="4400" b="1" cap="none" spc="0" dirty="0">
              <a:ln/>
              <a:solidFill>
                <a:schemeClr val="accent3"/>
              </a:solidFill>
              <a:effectLst/>
            </a:endParaRPr>
          </a:p>
        </p:txBody>
      </p:sp>
      <p:sp>
        <p:nvSpPr>
          <p:cNvPr id="7" name="Rettangolo 6"/>
          <p:cNvSpPr/>
          <p:nvPr/>
        </p:nvSpPr>
        <p:spPr>
          <a:xfrm>
            <a:off x="7117593" y="5373216"/>
            <a:ext cx="1810651" cy="289183"/>
          </a:xfrm>
          <a:prstGeom prst="rect">
            <a:avLst/>
          </a:prstGeom>
          <a:solidFill>
            <a:srgbClr val="92D05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769566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rot="16200000">
            <a:off x="-2546982" y="2987142"/>
            <a:ext cx="6595988" cy="1143000"/>
          </a:xfrm>
        </p:spPr>
        <p:txBody>
          <a:bodyPr>
            <a:normAutofit/>
          </a:bodyPr>
          <a:lstStyle/>
          <a:p>
            <a:r>
              <a:rPr lang="it-IT" dirty="0" smtClean="0"/>
              <a:t>SPES Project Organization</a:t>
            </a:r>
            <a:endParaRPr lang="it-IT" dirty="0"/>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771800" y="980728"/>
            <a:ext cx="5616624" cy="319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475656" y="3356992"/>
            <a:ext cx="5976664" cy="322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60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randombar(horizontal)">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rot="16200000">
            <a:off x="-2355676" y="2867844"/>
            <a:ext cx="6357392" cy="1143000"/>
          </a:xfrm>
        </p:spPr>
        <p:txBody>
          <a:bodyPr/>
          <a:lstStyle/>
          <a:p>
            <a:r>
              <a:rPr lang="it-IT" dirty="0" smtClean="0"/>
              <a:t>Project </a:t>
            </a:r>
            <a:r>
              <a:rPr lang="it-IT" dirty="0" err="1" smtClean="0"/>
              <a:t>Structure</a:t>
            </a:r>
            <a:endParaRPr lang="it-IT" dirty="0"/>
          </a:p>
        </p:txBody>
      </p:sp>
      <p:pic>
        <p:nvPicPr>
          <p:cNvPr id="4" name="Segnaposto contenuto 3"/>
          <p:cNvPicPr>
            <a:picLocks noGrp="1" noChangeAspect="1"/>
          </p:cNvPicPr>
          <p:nvPr>
            <p:ph idx="1"/>
          </p:nvPr>
        </p:nvPicPr>
        <p:blipFill>
          <a:blip r:embed="rId2"/>
          <a:stretch>
            <a:fillRect/>
          </a:stretch>
        </p:blipFill>
        <p:spPr>
          <a:xfrm>
            <a:off x="1331640" y="332656"/>
            <a:ext cx="7686639" cy="5976664"/>
          </a:xfrm>
          <a:prstGeom prst="rect">
            <a:avLst/>
          </a:prstGeom>
        </p:spPr>
      </p:pic>
      <p:sp>
        <p:nvSpPr>
          <p:cNvPr id="5" name="Rettangolo arrotondato 4"/>
          <p:cNvSpPr/>
          <p:nvPr/>
        </p:nvSpPr>
        <p:spPr>
          <a:xfrm>
            <a:off x="3275856" y="692696"/>
            <a:ext cx="3672408" cy="936104"/>
          </a:xfrm>
          <a:prstGeom prst="round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23283796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5050904" cy="403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olo 10"/>
          <p:cNvSpPr>
            <a:spLocks noGrp="1"/>
          </p:cNvSpPr>
          <p:nvPr>
            <p:ph type="title"/>
          </p:nvPr>
        </p:nvSpPr>
        <p:spPr>
          <a:xfrm>
            <a:off x="457200" y="116632"/>
            <a:ext cx="8229600" cy="1143000"/>
          </a:xfrm>
        </p:spPr>
        <p:txBody>
          <a:bodyPr>
            <a:noAutofit/>
          </a:bodyPr>
          <a:lstStyle/>
          <a:p>
            <a:pPr algn="l"/>
            <a:r>
              <a:rPr lang="it-IT" sz="3200" dirty="0" err="1" smtClean="0"/>
              <a:t>Alignment</a:t>
            </a:r>
            <a:r>
              <a:rPr lang="it-IT" sz="3200" dirty="0" smtClean="0"/>
              <a:t> </a:t>
            </a:r>
            <a:r>
              <a:rPr lang="it-IT" sz="3200" dirty="0" err="1" smtClean="0"/>
              <a:t>between</a:t>
            </a:r>
            <a:r>
              <a:rPr lang="it-IT" sz="3200" dirty="0" smtClean="0"/>
              <a:t> LNL </a:t>
            </a:r>
            <a:r>
              <a:rPr lang="it-IT" sz="3200" dirty="0" err="1" smtClean="0"/>
              <a:t>structure</a:t>
            </a:r>
            <a:r>
              <a:rPr lang="it-IT" sz="3200" dirty="0" smtClean="0"/>
              <a:t> and Project </a:t>
            </a:r>
            <a:r>
              <a:rPr lang="it-IT" sz="3200" dirty="0" err="1" smtClean="0"/>
              <a:t>structure</a:t>
            </a:r>
            <a:endParaRPr lang="it-IT" sz="3200" dirty="0"/>
          </a:p>
        </p:txBody>
      </p:sp>
      <p:sp>
        <p:nvSpPr>
          <p:cNvPr id="13" name="Rettangolo arrotondato 12"/>
          <p:cNvSpPr/>
          <p:nvPr/>
        </p:nvSpPr>
        <p:spPr>
          <a:xfrm>
            <a:off x="827584" y="4365104"/>
            <a:ext cx="4248472" cy="892832"/>
          </a:xfrm>
          <a:prstGeom prst="round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arrotondato 14"/>
          <p:cNvSpPr/>
          <p:nvPr/>
        </p:nvSpPr>
        <p:spPr>
          <a:xfrm>
            <a:off x="2987824" y="2780928"/>
            <a:ext cx="1296143" cy="792088"/>
          </a:xfrm>
          <a:prstGeom prst="round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311475" y="5276807"/>
            <a:ext cx="5510427" cy="1754326"/>
          </a:xfrm>
          <a:prstGeom prst="rect">
            <a:avLst/>
          </a:prstGeom>
          <a:noFill/>
        </p:spPr>
        <p:txBody>
          <a:bodyPr wrap="square" rtlCol="0">
            <a:spAutoFit/>
          </a:bodyPr>
          <a:lstStyle/>
          <a:p>
            <a:r>
              <a:rPr lang="it-IT" dirty="0"/>
              <a:t>The high </a:t>
            </a:r>
            <a:r>
              <a:rPr lang="it-IT" dirty="0" err="1"/>
              <a:t>level</a:t>
            </a:r>
            <a:r>
              <a:rPr lang="it-IT" dirty="0"/>
              <a:t> </a:t>
            </a:r>
            <a:r>
              <a:rPr lang="it-IT" dirty="0" err="1"/>
              <a:t>structure</a:t>
            </a:r>
            <a:r>
              <a:rPr lang="it-IT" dirty="0"/>
              <a:t> of the </a:t>
            </a:r>
            <a:r>
              <a:rPr lang="it-IT" dirty="0" err="1"/>
              <a:t>project</a:t>
            </a:r>
            <a:r>
              <a:rPr lang="it-IT" dirty="0"/>
              <a:t> and the WP </a:t>
            </a:r>
            <a:r>
              <a:rPr lang="it-IT" dirty="0" err="1"/>
              <a:t>structure</a:t>
            </a:r>
            <a:r>
              <a:rPr lang="it-IT" dirty="0"/>
              <a:t> </a:t>
            </a:r>
            <a:r>
              <a:rPr lang="it-IT" dirty="0" err="1"/>
              <a:t>bears</a:t>
            </a:r>
            <a:r>
              <a:rPr lang="it-IT" dirty="0"/>
              <a:t> some </a:t>
            </a:r>
            <a:r>
              <a:rPr lang="it-IT" dirty="0" err="1"/>
              <a:t>alignment</a:t>
            </a:r>
            <a:r>
              <a:rPr lang="it-IT" dirty="0"/>
              <a:t> </a:t>
            </a:r>
            <a:endParaRPr lang="it-IT" dirty="0" smtClean="0"/>
          </a:p>
          <a:p>
            <a:r>
              <a:rPr lang="it-IT" dirty="0" smtClean="0"/>
              <a:t>with </a:t>
            </a:r>
            <a:r>
              <a:rPr lang="it-IT" dirty="0"/>
              <a:t>the LNL </a:t>
            </a:r>
            <a:r>
              <a:rPr lang="it-IT" dirty="0" err="1"/>
              <a:t>structure</a:t>
            </a:r>
            <a:r>
              <a:rPr lang="it-IT" dirty="0"/>
              <a:t>, </a:t>
            </a:r>
            <a:r>
              <a:rPr lang="it-IT" dirty="0" err="1"/>
              <a:t>which</a:t>
            </a:r>
            <a:r>
              <a:rPr lang="it-IT" dirty="0"/>
              <a:t> </a:t>
            </a:r>
            <a:r>
              <a:rPr lang="it-IT" dirty="0" err="1"/>
              <a:t>is</a:t>
            </a:r>
            <a:r>
              <a:rPr lang="it-IT" dirty="0"/>
              <a:t> </a:t>
            </a:r>
            <a:r>
              <a:rPr lang="it-IT" dirty="0" err="1"/>
              <a:t>deemed</a:t>
            </a:r>
            <a:r>
              <a:rPr lang="it-IT" dirty="0"/>
              <a:t> to be more </a:t>
            </a:r>
            <a:r>
              <a:rPr lang="it-IT" dirty="0" err="1"/>
              <a:t>efficient</a:t>
            </a:r>
            <a:r>
              <a:rPr lang="it-IT" dirty="0"/>
              <a:t> </a:t>
            </a:r>
            <a:r>
              <a:rPr lang="it-IT" dirty="0" err="1"/>
              <a:t>than</a:t>
            </a:r>
            <a:r>
              <a:rPr lang="it-IT" dirty="0"/>
              <a:t> a pure </a:t>
            </a:r>
            <a:r>
              <a:rPr lang="it-IT" dirty="0" err="1"/>
              <a:t>matrix</a:t>
            </a:r>
            <a:r>
              <a:rPr lang="it-IT" dirty="0"/>
              <a:t>, </a:t>
            </a:r>
            <a:endParaRPr lang="it-IT" dirty="0" smtClean="0"/>
          </a:p>
          <a:p>
            <a:r>
              <a:rPr lang="it-IT" dirty="0" err="1" smtClean="0"/>
              <a:t>given</a:t>
            </a:r>
            <a:r>
              <a:rPr lang="it-IT" dirty="0" smtClean="0"/>
              <a:t> </a:t>
            </a:r>
            <a:r>
              <a:rPr lang="it-IT" dirty="0"/>
              <a:t>the </a:t>
            </a:r>
            <a:r>
              <a:rPr lang="it-IT" dirty="0" err="1"/>
              <a:t>rather</a:t>
            </a:r>
            <a:r>
              <a:rPr lang="it-IT" dirty="0"/>
              <a:t> </a:t>
            </a:r>
            <a:r>
              <a:rPr lang="it-IT" dirty="0" err="1"/>
              <a:t>limited</a:t>
            </a:r>
            <a:r>
              <a:rPr lang="it-IT" dirty="0"/>
              <a:t> </a:t>
            </a:r>
            <a:r>
              <a:rPr lang="it-IT" dirty="0" err="1"/>
              <a:t>number</a:t>
            </a:r>
            <a:r>
              <a:rPr lang="it-IT" dirty="0"/>
              <a:t> of </a:t>
            </a:r>
            <a:r>
              <a:rPr lang="it-IT" dirty="0" err="1"/>
              <a:t>units</a:t>
            </a:r>
            <a:r>
              <a:rPr lang="it-IT" dirty="0"/>
              <a:t> </a:t>
            </a:r>
            <a:r>
              <a:rPr lang="it-IT" dirty="0" err="1"/>
              <a:t>involved</a:t>
            </a:r>
            <a:r>
              <a:rPr lang="it-IT" dirty="0"/>
              <a:t>.</a:t>
            </a:r>
          </a:p>
          <a:p>
            <a:endParaRPr lang="it-IT" dirty="0"/>
          </a:p>
        </p:txBody>
      </p:sp>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11960" y="647295"/>
            <a:ext cx="4536504" cy="599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ttangolo arrotondato 19"/>
          <p:cNvSpPr/>
          <p:nvPr/>
        </p:nvSpPr>
        <p:spPr>
          <a:xfrm>
            <a:off x="5184069" y="2096852"/>
            <a:ext cx="2556283" cy="1548172"/>
          </a:xfrm>
          <a:prstGeom prst="round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arrotondato 23"/>
          <p:cNvSpPr/>
          <p:nvPr/>
        </p:nvSpPr>
        <p:spPr>
          <a:xfrm>
            <a:off x="2267745" y="1124744"/>
            <a:ext cx="1296143" cy="792088"/>
          </a:xfrm>
          <a:prstGeom prst="roundRect">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arrotondato 24"/>
          <p:cNvSpPr/>
          <p:nvPr/>
        </p:nvSpPr>
        <p:spPr>
          <a:xfrm>
            <a:off x="5814138" y="749908"/>
            <a:ext cx="1296143" cy="662868"/>
          </a:xfrm>
          <a:prstGeom prst="roundRect">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911271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911554"/>
              </p:ext>
            </p:extLst>
          </p:nvPr>
        </p:nvGraphicFramePr>
        <p:xfrm>
          <a:off x="688529" y="3429000"/>
          <a:ext cx="4730115" cy="2926080"/>
        </p:xfrm>
        <a:graphic>
          <a:graphicData uri="http://schemas.openxmlformats.org/drawingml/2006/table">
            <a:tbl>
              <a:tblPr firstRow="1" firstCol="1" bandRow="1">
                <a:tableStyleId>{5C22544A-7EE6-4342-B048-85BDC9FD1C3A}</a:tableStyleId>
              </a:tblPr>
              <a:tblGrid>
                <a:gridCol w="420842"/>
                <a:gridCol w="2736304"/>
                <a:gridCol w="1008112"/>
                <a:gridCol w="564857"/>
              </a:tblGrid>
              <a:tr h="0">
                <a:tc>
                  <a:txBody>
                    <a:bodyPr/>
                    <a:lstStyle/>
                    <a:p>
                      <a:r>
                        <a:rPr lang="it-IT" sz="1200" dirty="0">
                          <a:effectLst/>
                        </a:rPr>
                        <a:t> </a:t>
                      </a:r>
                      <a:endParaRPr lang="it-IT" sz="1200" dirty="0">
                        <a:effectLst/>
                        <a:latin typeface="Times New Roman"/>
                        <a:ea typeface="Times New Roman"/>
                      </a:endParaRPr>
                    </a:p>
                  </a:txBody>
                  <a:tcPr marL="68580" marR="68580" marT="0" marB="0"/>
                </a:tc>
                <a:tc>
                  <a:txBody>
                    <a:bodyPr/>
                    <a:lstStyle/>
                    <a:p>
                      <a:r>
                        <a:rPr lang="it-IT" sz="1200" dirty="0">
                          <a:effectLst/>
                        </a:rPr>
                        <a:t>compertenze</a:t>
                      </a:r>
                      <a:endParaRPr lang="it-IT" sz="1200" dirty="0">
                        <a:effectLst/>
                        <a:latin typeface="Times New Roman"/>
                        <a:ea typeface="Times New Roman"/>
                      </a:endParaRPr>
                    </a:p>
                  </a:txBody>
                  <a:tcPr marL="68580" marR="68580" marT="0" marB="0"/>
                </a:tc>
                <a:tc>
                  <a:txBody>
                    <a:bodyPr/>
                    <a:lstStyle/>
                    <a:p>
                      <a:r>
                        <a:rPr lang="it-IT" sz="1200" dirty="0">
                          <a:effectLst/>
                        </a:rPr>
                        <a:t>Formazione </a:t>
                      </a:r>
                      <a:endParaRPr lang="it-IT" sz="1200" dirty="0">
                        <a:effectLst/>
                        <a:latin typeface="Times New Roman"/>
                        <a:ea typeface="Times New Roman"/>
                      </a:endParaRPr>
                    </a:p>
                  </a:txBody>
                  <a:tcPr marL="68580" marR="68580" marT="0" marB="0"/>
                </a:tc>
                <a:tc>
                  <a:txBody>
                    <a:bodyPr/>
                    <a:lstStyle/>
                    <a:p>
                      <a:r>
                        <a:rPr lang="it-IT" sz="1200">
                          <a:effectLst/>
                        </a:rPr>
                        <a:t>TD</a:t>
                      </a:r>
                      <a:endParaRPr lang="it-IT" sz="1200">
                        <a:effectLst/>
                        <a:latin typeface="Times New Roman"/>
                        <a:ea typeface="Times New Roman"/>
                      </a:endParaRPr>
                    </a:p>
                  </a:txBody>
                  <a:tcPr marL="68580" marR="68580" marT="0" marB="0"/>
                </a:tc>
              </a:tr>
              <a:tr h="0">
                <a:tc>
                  <a:txBody>
                    <a:bodyPr/>
                    <a:lstStyle/>
                    <a:p>
                      <a:r>
                        <a:rPr lang="it-IT" sz="1200">
                          <a:effectLst/>
                        </a:rPr>
                        <a:t>1</a:t>
                      </a:r>
                      <a:endParaRPr lang="it-IT" sz="1200">
                        <a:effectLst/>
                        <a:latin typeface="Times New Roman"/>
                        <a:ea typeface="Times New Roman"/>
                      </a:endParaRPr>
                    </a:p>
                  </a:txBody>
                  <a:tcPr marL="68580" marR="68580" marT="0" marB="0"/>
                </a:tc>
                <a:tc>
                  <a:txBody>
                    <a:bodyPr/>
                    <a:lstStyle/>
                    <a:p>
                      <a:r>
                        <a:rPr lang="it-IT" sz="1200" dirty="0">
                          <a:effectLst/>
                        </a:rPr>
                        <a:t>Sicurezze e radioprotezione</a:t>
                      </a:r>
                      <a:endParaRPr lang="it-IT" sz="1200" dirty="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c>
                  <a:txBody>
                    <a:bodyPr/>
                    <a:lstStyle/>
                    <a:p>
                      <a:r>
                        <a:rPr lang="it-IT" sz="1200">
                          <a:effectLst/>
                        </a:rPr>
                        <a:t>2</a:t>
                      </a:r>
                      <a:endParaRPr lang="it-IT" sz="1200">
                        <a:effectLst/>
                        <a:latin typeface="Times New Roman"/>
                        <a:ea typeface="Times New Roman"/>
                      </a:endParaRPr>
                    </a:p>
                  </a:txBody>
                  <a:tcPr marL="68580" marR="68580" marT="0" marB="0"/>
                </a:tc>
              </a:tr>
              <a:tr h="0">
                <a:tc>
                  <a:txBody>
                    <a:bodyPr/>
                    <a:lstStyle/>
                    <a:p>
                      <a:r>
                        <a:rPr lang="it-IT" sz="1200">
                          <a:effectLst/>
                        </a:rPr>
                        <a:t>2</a:t>
                      </a:r>
                      <a:endParaRPr lang="it-IT" sz="1200">
                        <a:effectLst/>
                        <a:latin typeface="Times New Roman"/>
                        <a:ea typeface="Times New Roman"/>
                      </a:endParaRPr>
                    </a:p>
                  </a:txBody>
                  <a:tcPr marL="68580" marR="68580" marT="0" marB="0"/>
                </a:tc>
                <a:tc>
                  <a:txBody>
                    <a:bodyPr/>
                    <a:lstStyle/>
                    <a:p>
                      <a:r>
                        <a:rPr lang="it-IT" sz="1200">
                          <a:effectLst/>
                        </a:rPr>
                        <a:t>Controlli EPICS e di sicurezza</a:t>
                      </a:r>
                      <a:endParaRPr lang="it-IT" sz="1200">
                        <a:effectLst/>
                        <a:latin typeface="Times New Roman"/>
                        <a:ea typeface="Times New Roman"/>
                      </a:endParaRPr>
                    </a:p>
                  </a:txBody>
                  <a:tcPr marL="68580" marR="68580" marT="0" marB="0"/>
                </a:tc>
                <a:tc>
                  <a:txBody>
                    <a:bodyPr/>
                    <a:lstStyle/>
                    <a:p>
                      <a:r>
                        <a:rPr lang="it-IT" sz="1200">
                          <a:effectLst/>
                        </a:rPr>
                        <a:t>5</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r>
              <a:tr h="0">
                <a:tc>
                  <a:txBody>
                    <a:bodyPr/>
                    <a:lstStyle/>
                    <a:p>
                      <a:r>
                        <a:rPr lang="it-IT" sz="1200">
                          <a:effectLst/>
                        </a:rPr>
                        <a:t>3</a:t>
                      </a:r>
                      <a:endParaRPr lang="it-IT" sz="1200">
                        <a:effectLst/>
                        <a:latin typeface="Times New Roman"/>
                        <a:ea typeface="Times New Roman"/>
                      </a:endParaRPr>
                    </a:p>
                  </a:txBody>
                  <a:tcPr marL="68580" marR="68580" marT="0" marB="0"/>
                </a:tc>
                <a:tc>
                  <a:txBody>
                    <a:bodyPr/>
                    <a:lstStyle/>
                    <a:p>
                      <a:r>
                        <a:rPr lang="it-IT" sz="1200">
                          <a:effectLst/>
                        </a:rPr>
                        <a:t>Sviluppo bersagli UCx </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c>
                  <a:txBody>
                    <a:bodyPr/>
                    <a:lstStyle/>
                    <a:p>
                      <a:pPr algn="just"/>
                      <a:r>
                        <a:rPr lang="it-IT" sz="1200">
                          <a:effectLst/>
                        </a:rPr>
                        <a:t> </a:t>
                      </a:r>
                      <a:endParaRPr lang="it-IT" sz="1200">
                        <a:effectLst/>
                        <a:latin typeface="Times New Roman"/>
                        <a:ea typeface="Times New Roman"/>
                      </a:endParaRPr>
                    </a:p>
                  </a:txBody>
                  <a:tcPr marL="68580" marR="68580" marT="0" marB="0"/>
                </a:tc>
              </a:tr>
              <a:tr h="0">
                <a:tc>
                  <a:txBody>
                    <a:bodyPr/>
                    <a:lstStyle/>
                    <a:p>
                      <a:r>
                        <a:rPr lang="it-IT" sz="1200">
                          <a:effectLst/>
                        </a:rPr>
                        <a:t>4</a:t>
                      </a:r>
                      <a:endParaRPr lang="it-IT" sz="1200">
                        <a:effectLst/>
                        <a:latin typeface="Times New Roman"/>
                        <a:ea typeface="Times New Roman"/>
                      </a:endParaRPr>
                    </a:p>
                  </a:txBody>
                  <a:tcPr marL="68580" marR="68580" marT="0" marB="0"/>
                </a:tc>
                <a:tc>
                  <a:txBody>
                    <a:bodyPr/>
                    <a:lstStyle/>
                    <a:p>
                      <a:r>
                        <a:rPr lang="it-IT" sz="1200">
                          <a:effectLst/>
                        </a:rPr>
                        <a:t>Sorgente ISOL</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r>
              <a:tr h="0">
                <a:tc>
                  <a:txBody>
                    <a:bodyPr/>
                    <a:lstStyle/>
                    <a:p>
                      <a:r>
                        <a:rPr lang="it-IT" sz="1200">
                          <a:effectLst/>
                        </a:rPr>
                        <a:t>5</a:t>
                      </a:r>
                      <a:endParaRPr lang="it-IT" sz="1200">
                        <a:effectLst/>
                        <a:latin typeface="Times New Roman"/>
                        <a:ea typeface="Times New Roman"/>
                      </a:endParaRPr>
                    </a:p>
                  </a:txBody>
                  <a:tcPr marL="68580" marR="68580" marT="0" marB="0"/>
                </a:tc>
                <a:tc>
                  <a:txBody>
                    <a:bodyPr/>
                    <a:lstStyle/>
                    <a:p>
                      <a:r>
                        <a:rPr lang="it-IT" sz="1200">
                          <a:effectLst/>
                        </a:rPr>
                        <a:t>LASER per ionizzazione </a:t>
                      </a:r>
                      <a:endParaRPr lang="it-IT" sz="1200">
                        <a:effectLst/>
                        <a:latin typeface="Times New Roman"/>
                        <a:ea typeface="Times New Roman"/>
                      </a:endParaRPr>
                    </a:p>
                  </a:txBody>
                  <a:tcPr marL="68580" marR="68580" marT="0" marB="0"/>
                </a:tc>
                <a:tc>
                  <a:txBody>
                    <a:bodyPr/>
                    <a:lstStyle/>
                    <a:p>
                      <a:r>
                        <a:rPr lang="it-IT" sz="1200">
                          <a:effectLst/>
                        </a:rPr>
                        <a:t> </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r>
              <a:tr h="0">
                <a:tc>
                  <a:txBody>
                    <a:bodyPr/>
                    <a:lstStyle/>
                    <a:p>
                      <a:r>
                        <a:rPr lang="it-IT" sz="1200">
                          <a:effectLst/>
                        </a:rPr>
                        <a:t>6</a:t>
                      </a:r>
                      <a:endParaRPr lang="it-IT" sz="1200">
                        <a:effectLst/>
                        <a:latin typeface="Times New Roman"/>
                        <a:ea typeface="Times New Roman"/>
                      </a:endParaRPr>
                    </a:p>
                  </a:txBody>
                  <a:tcPr marL="68580" marR="68580" marT="0" marB="0"/>
                </a:tc>
                <a:tc>
                  <a:txBody>
                    <a:bodyPr/>
                    <a:lstStyle/>
                    <a:p>
                      <a:r>
                        <a:rPr lang="it-IT" sz="1200">
                          <a:effectLst/>
                        </a:rPr>
                        <a:t>Charge Breeder e ECR</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r>
              <a:tr h="0">
                <a:tc>
                  <a:txBody>
                    <a:bodyPr/>
                    <a:lstStyle/>
                    <a:p>
                      <a:r>
                        <a:rPr lang="it-IT" sz="1200">
                          <a:effectLst/>
                        </a:rPr>
                        <a:t>7</a:t>
                      </a:r>
                      <a:endParaRPr lang="it-IT" sz="1200">
                        <a:effectLst/>
                        <a:latin typeface="Times New Roman"/>
                        <a:ea typeface="Times New Roman"/>
                      </a:endParaRPr>
                    </a:p>
                  </a:txBody>
                  <a:tcPr marL="68580" marR="68580" marT="0" marB="0"/>
                </a:tc>
                <a:tc>
                  <a:txBody>
                    <a:bodyPr/>
                    <a:lstStyle/>
                    <a:p>
                      <a:r>
                        <a:rPr lang="it-IT" sz="1200">
                          <a:effectLst/>
                        </a:rPr>
                        <a:t>Beam Cooler e separazione in massa</a:t>
                      </a:r>
                      <a:endParaRPr lang="it-IT" sz="1200">
                        <a:effectLst/>
                        <a:latin typeface="Times New Roman"/>
                        <a:ea typeface="Times New Roman"/>
                      </a:endParaRPr>
                    </a:p>
                  </a:txBody>
                  <a:tcPr marL="68580" marR="68580" marT="0" marB="0"/>
                </a:tc>
                <a:tc>
                  <a:txBody>
                    <a:bodyPr/>
                    <a:lstStyle/>
                    <a:p>
                      <a:r>
                        <a:rPr lang="it-IT" sz="1200">
                          <a:effectLst/>
                        </a:rPr>
                        <a:t>2</a:t>
                      </a:r>
                      <a:endParaRPr lang="it-IT" sz="1200">
                        <a:effectLst/>
                        <a:latin typeface="Times New Roman"/>
                        <a:ea typeface="Times New Roman"/>
                      </a:endParaRPr>
                    </a:p>
                  </a:txBody>
                  <a:tcPr marL="68580" marR="68580" marT="0" marB="0"/>
                </a:tc>
                <a:tc>
                  <a:txBody>
                    <a:bodyPr/>
                    <a:lstStyle/>
                    <a:p>
                      <a:r>
                        <a:rPr lang="it-IT" sz="1200">
                          <a:effectLst/>
                        </a:rPr>
                        <a:t> </a:t>
                      </a:r>
                      <a:endParaRPr lang="it-IT" sz="1200">
                        <a:effectLst/>
                        <a:latin typeface="Times New Roman"/>
                        <a:ea typeface="Times New Roman"/>
                      </a:endParaRPr>
                    </a:p>
                  </a:txBody>
                  <a:tcPr marL="68580" marR="68580" marT="0" marB="0"/>
                </a:tc>
              </a:tr>
              <a:tr h="0">
                <a:tc>
                  <a:txBody>
                    <a:bodyPr/>
                    <a:lstStyle/>
                    <a:p>
                      <a:r>
                        <a:rPr lang="it-IT" sz="1200">
                          <a:effectLst/>
                        </a:rPr>
                        <a:t>8</a:t>
                      </a:r>
                      <a:endParaRPr lang="it-IT" sz="1200">
                        <a:effectLst/>
                        <a:latin typeface="Times New Roman"/>
                        <a:ea typeface="Times New Roman"/>
                      </a:endParaRPr>
                    </a:p>
                  </a:txBody>
                  <a:tcPr marL="68580" marR="68580" marT="0" marB="0"/>
                </a:tc>
                <a:tc>
                  <a:txBody>
                    <a:bodyPr/>
                    <a:lstStyle/>
                    <a:p>
                      <a:r>
                        <a:rPr lang="it-IT" sz="1200">
                          <a:effectLst/>
                        </a:rPr>
                        <a:t>Impianti vuoto e recupero gas</a:t>
                      </a:r>
                      <a:endParaRPr lang="it-IT" sz="1200">
                        <a:effectLst/>
                        <a:latin typeface="Times New Roman"/>
                        <a:ea typeface="Times New Roman"/>
                      </a:endParaRPr>
                    </a:p>
                  </a:txBody>
                  <a:tcPr marL="68580" marR="68580" marT="0" marB="0"/>
                </a:tc>
                <a:tc>
                  <a:txBody>
                    <a:bodyPr/>
                    <a:lstStyle/>
                    <a:p>
                      <a:r>
                        <a:rPr lang="it-IT" sz="1200">
                          <a:effectLst/>
                        </a:rPr>
                        <a:t> </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r>
              <a:tr h="0">
                <a:tc>
                  <a:txBody>
                    <a:bodyPr/>
                    <a:lstStyle/>
                    <a:p>
                      <a:r>
                        <a:rPr lang="it-IT" sz="1200">
                          <a:effectLst/>
                        </a:rPr>
                        <a:t>9</a:t>
                      </a:r>
                      <a:endParaRPr lang="it-IT" sz="1200">
                        <a:effectLst/>
                        <a:latin typeface="Times New Roman"/>
                        <a:ea typeface="Times New Roman"/>
                      </a:endParaRPr>
                    </a:p>
                  </a:txBody>
                  <a:tcPr marL="68580" marR="68580" marT="0" marB="0"/>
                </a:tc>
                <a:tc>
                  <a:txBody>
                    <a:bodyPr/>
                    <a:lstStyle/>
                    <a:p>
                      <a:r>
                        <a:rPr lang="it-IT" sz="1200">
                          <a:effectLst/>
                        </a:rPr>
                        <a:t>Handling bersaglio</a:t>
                      </a:r>
                      <a:endParaRPr lang="it-IT" sz="1200">
                        <a:effectLst/>
                        <a:latin typeface="Times New Roman"/>
                        <a:ea typeface="Times New Roman"/>
                      </a:endParaRPr>
                    </a:p>
                  </a:txBody>
                  <a:tcPr marL="68580" marR="68580" marT="0" marB="0"/>
                </a:tc>
                <a:tc>
                  <a:txBody>
                    <a:bodyPr/>
                    <a:lstStyle/>
                    <a:p>
                      <a:r>
                        <a:rPr lang="it-IT" sz="1200">
                          <a:effectLst/>
                        </a:rPr>
                        <a:t>2</a:t>
                      </a:r>
                      <a:endParaRPr lang="it-IT" sz="1200">
                        <a:effectLst/>
                        <a:latin typeface="Times New Roman"/>
                        <a:ea typeface="Times New Roman"/>
                      </a:endParaRPr>
                    </a:p>
                  </a:txBody>
                  <a:tcPr marL="68580" marR="68580" marT="0" marB="0"/>
                </a:tc>
                <a:tc>
                  <a:txBody>
                    <a:bodyPr/>
                    <a:lstStyle/>
                    <a:p>
                      <a:r>
                        <a:rPr lang="it-IT" sz="1200">
                          <a:effectLst/>
                        </a:rPr>
                        <a:t> </a:t>
                      </a:r>
                      <a:endParaRPr lang="it-IT" sz="1200">
                        <a:effectLst/>
                        <a:latin typeface="Times New Roman"/>
                        <a:ea typeface="Times New Roman"/>
                      </a:endParaRPr>
                    </a:p>
                  </a:txBody>
                  <a:tcPr marL="68580" marR="68580" marT="0" marB="0"/>
                </a:tc>
              </a:tr>
              <a:tr h="0">
                <a:tc>
                  <a:txBody>
                    <a:bodyPr/>
                    <a:lstStyle/>
                    <a:p>
                      <a:r>
                        <a:rPr lang="it-IT" sz="1200">
                          <a:effectLst/>
                        </a:rPr>
                        <a:t>10</a:t>
                      </a:r>
                      <a:endParaRPr lang="it-IT" sz="1200">
                        <a:effectLst/>
                        <a:latin typeface="Times New Roman"/>
                        <a:ea typeface="Times New Roman"/>
                      </a:endParaRPr>
                    </a:p>
                  </a:txBody>
                  <a:tcPr marL="68580" marR="68580" marT="0" marB="0"/>
                </a:tc>
                <a:tc>
                  <a:txBody>
                    <a:bodyPr/>
                    <a:lstStyle/>
                    <a:p>
                      <a:r>
                        <a:rPr lang="it-IT" sz="1200">
                          <a:effectLst/>
                        </a:rPr>
                        <a:t>Ciclotrone</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r>
              <a:tr h="0">
                <a:tc>
                  <a:txBody>
                    <a:bodyPr/>
                    <a:lstStyle/>
                    <a:p>
                      <a:r>
                        <a:rPr lang="it-IT" sz="1200">
                          <a:effectLst/>
                        </a:rPr>
                        <a:t>11</a:t>
                      </a:r>
                      <a:endParaRPr lang="it-IT" sz="1200">
                        <a:effectLst/>
                        <a:latin typeface="Times New Roman"/>
                        <a:ea typeface="Times New Roman"/>
                      </a:endParaRPr>
                    </a:p>
                  </a:txBody>
                  <a:tcPr marL="68580" marR="68580" marT="0" marB="0"/>
                </a:tc>
                <a:tc>
                  <a:txBody>
                    <a:bodyPr/>
                    <a:lstStyle/>
                    <a:p>
                      <a:r>
                        <a:rPr lang="it-IT" sz="1200" dirty="0">
                          <a:effectLst/>
                        </a:rPr>
                        <a:t>Infrastrutture </a:t>
                      </a:r>
                      <a:endParaRPr lang="it-IT" sz="1200" dirty="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c>
                  <a:txBody>
                    <a:bodyPr/>
                    <a:lstStyle/>
                    <a:p>
                      <a:r>
                        <a:rPr lang="it-IT" sz="1200">
                          <a:effectLst/>
                        </a:rPr>
                        <a:t> </a:t>
                      </a:r>
                      <a:endParaRPr lang="it-IT" sz="1200">
                        <a:effectLst/>
                        <a:latin typeface="Times New Roman"/>
                        <a:ea typeface="Times New Roman"/>
                      </a:endParaRPr>
                    </a:p>
                  </a:txBody>
                  <a:tcPr marL="68580" marR="68580" marT="0" marB="0"/>
                </a:tc>
              </a:tr>
              <a:tr h="0">
                <a:tc>
                  <a:txBody>
                    <a:bodyPr/>
                    <a:lstStyle/>
                    <a:p>
                      <a:r>
                        <a:rPr lang="it-IT" sz="1200">
                          <a:effectLst/>
                        </a:rPr>
                        <a:t>12</a:t>
                      </a:r>
                      <a:endParaRPr lang="it-IT" sz="1200">
                        <a:effectLst/>
                        <a:latin typeface="Times New Roman"/>
                        <a:ea typeface="Times New Roman"/>
                      </a:endParaRPr>
                    </a:p>
                  </a:txBody>
                  <a:tcPr marL="68580" marR="68580" marT="0" marB="0"/>
                </a:tc>
                <a:tc>
                  <a:txBody>
                    <a:bodyPr/>
                    <a:lstStyle/>
                    <a:p>
                      <a:r>
                        <a:rPr lang="it-IT" sz="1200">
                          <a:effectLst/>
                        </a:rPr>
                        <a:t>Progettazione Meccanica </a:t>
                      </a:r>
                      <a:endParaRPr lang="it-IT" sz="1200">
                        <a:effectLst/>
                        <a:latin typeface="Times New Roman"/>
                        <a:ea typeface="Times New Roman"/>
                      </a:endParaRPr>
                    </a:p>
                  </a:txBody>
                  <a:tcPr marL="68580" marR="68580" marT="0" marB="0"/>
                </a:tc>
                <a:tc>
                  <a:txBody>
                    <a:bodyPr/>
                    <a:lstStyle/>
                    <a:p>
                      <a:r>
                        <a:rPr lang="it-IT" sz="1200">
                          <a:effectLst/>
                        </a:rPr>
                        <a:t>3</a:t>
                      </a:r>
                      <a:endParaRPr lang="it-IT" sz="1200">
                        <a:effectLst/>
                        <a:latin typeface="Times New Roman"/>
                        <a:ea typeface="Times New Roman"/>
                      </a:endParaRPr>
                    </a:p>
                  </a:txBody>
                  <a:tcPr marL="68580" marR="68580" marT="0" marB="0"/>
                </a:tc>
                <a:tc>
                  <a:txBody>
                    <a:bodyPr/>
                    <a:lstStyle/>
                    <a:p>
                      <a:r>
                        <a:rPr lang="it-IT" sz="1200">
                          <a:effectLst/>
                        </a:rPr>
                        <a:t> </a:t>
                      </a:r>
                      <a:endParaRPr lang="it-IT" sz="1200">
                        <a:effectLst/>
                        <a:latin typeface="Times New Roman"/>
                        <a:ea typeface="Times New Roman"/>
                      </a:endParaRPr>
                    </a:p>
                  </a:txBody>
                  <a:tcPr marL="68580" marR="68580" marT="0" marB="0"/>
                </a:tc>
              </a:tr>
              <a:tr h="0">
                <a:tc>
                  <a:txBody>
                    <a:bodyPr/>
                    <a:lstStyle/>
                    <a:p>
                      <a:r>
                        <a:rPr lang="it-IT" sz="1200">
                          <a:effectLst/>
                        </a:rPr>
                        <a:t>13</a:t>
                      </a:r>
                      <a:endParaRPr lang="it-IT" sz="1200">
                        <a:effectLst/>
                        <a:latin typeface="Times New Roman"/>
                        <a:ea typeface="Times New Roman"/>
                      </a:endParaRPr>
                    </a:p>
                  </a:txBody>
                  <a:tcPr marL="68580" marR="68580" marT="0" marB="0"/>
                </a:tc>
                <a:tc>
                  <a:txBody>
                    <a:bodyPr/>
                    <a:lstStyle/>
                    <a:p>
                      <a:r>
                        <a:rPr lang="it-IT" sz="1200">
                          <a:effectLst/>
                        </a:rPr>
                        <a:t>Meccanica</a:t>
                      </a:r>
                      <a:endParaRPr lang="it-IT" sz="1200">
                        <a:effectLst/>
                        <a:latin typeface="Times New Roman"/>
                        <a:ea typeface="Times New Roman"/>
                      </a:endParaRPr>
                    </a:p>
                  </a:txBody>
                  <a:tcPr marL="68580" marR="68580" marT="0" marB="0"/>
                </a:tc>
                <a:tc>
                  <a:txBody>
                    <a:bodyPr/>
                    <a:lstStyle/>
                    <a:p>
                      <a:r>
                        <a:rPr lang="it-IT" sz="1200">
                          <a:effectLst/>
                        </a:rPr>
                        <a:t>2</a:t>
                      </a:r>
                      <a:endParaRPr lang="it-IT" sz="1200">
                        <a:effectLst/>
                        <a:latin typeface="Times New Roman"/>
                        <a:ea typeface="Times New Roman"/>
                      </a:endParaRPr>
                    </a:p>
                  </a:txBody>
                  <a:tcPr marL="68580" marR="68580" marT="0" marB="0"/>
                </a:tc>
                <a:tc>
                  <a:txBody>
                    <a:bodyPr/>
                    <a:lstStyle/>
                    <a:p>
                      <a:r>
                        <a:rPr lang="it-IT" sz="1200">
                          <a:effectLst/>
                        </a:rPr>
                        <a:t> </a:t>
                      </a:r>
                      <a:endParaRPr lang="it-IT" sz="1200">
                        <a:effectLst/>
                        <a:latin typeface="Times New Roman"/>
                        <a:ea typeface="Times New Roman"/>
                      </a:endParaRPr>
                    </a:p>
                  </a:txBody>
                  <a:tcPr marL="68580" marR="68580" marT="0" marB="0"/>
                </a:tc>
              </a:tr>
              <a:tr h="0">
                <a:tc>
                  <a:txBody>
                    <a:bodyPr/>
                    <a:lstStyle/>
                    <a:p>
                      <a:r>
                        <a:rPr lang="it-IT" sz="1200">
                          <a:effectLst/>
                        </a:rPr>
                        <a:t> </a:t>
                      </a:r>
                      <a:endParaRPr lang="it-IT" sz="1200">
                        <a:effectLst/>
                        <a:latin typeface="Times New Roman"/>
                        <a:ea typeface="Times New Roman"/>
                      </a:endParaRPr>
                    </a:p>
                  </a:txBody>
                  <a:tcPr marL="68580" marR="68580" marT="0" marB="0"/>
                </a:tc>
                <a:tc>
                  <a:txBody>
                    <a:bodyPr/>
                    <a:lstStyle/>
                    <a:p>
                      <a:r>
                        <a:rPr lang="it-IT" sz="1200">
                          <a:effectLst/>
                        </a:rPr>
                        <a:t>Altri (TapeSystem)</a:t>
                      </a:r>
                      <a:endParaRPr lang="it-IT" sz="1200">
                        <a:effectLst/>
                        <a:latin typeface="Times New Roman"/>
                        <a:ea typeface="Times New Roman"/>
                      </a:endParaRPr>
                    </a:p>
                  </a:txBody>
                  <a:tcPr marL="68580" marR="68580" marT="0" marB="0"/>
                </a:tc>
                <a:tc>
                  <a:txBody>
                    <a:bodyPr/>
                    <a:lstStyle/>
                    <a:p>
                      <a:r>
                        <a:rPr lang="it-IT" sz="1200">
                          <a:effectLst/>
                        </a:rPr>
                        <a:t>1</a:t>
                      </a:r>
                      <a:endParaRPr lang="it-IT" sz="1200">
                        <a:effectLst/>
                        <a:latin typeface="Times New Roman"/>
                        <a:ea typeface="Times New Roman"/>
                      </a:endParaRPr>
                    </a:p>
                  </a:txBody>
                  <a:tcPr marL="68580" marR="68580" marT="0" marB="0"/>
                </a:tc>
                <a:tc>
                  <a:txBody>
                    <a:bodyPr/>
                    <a:lstStyle/>
                    <a:p>
                      <a:r>
                        <a:rPr lang="it-IT" sz="1200">
                          <a:effectLst/>
                        </a:rPr>
                        <a:t> </a:t>
                      </a:r>
                      <a:endParaRPr lang="it-IT" sz="1200">
                        <a:effectLst/>
                        <a:latin typeface="Times New Roman"/>
                        <a:ea typeface="Times New Roman"/>
                      </a:endParaRPr>
                    </a:p>
                  </a:txBody>
                  <a:tcPr marL="68580" marR="68580" marT="0" marB="0"/>
                </a:tc>
              </a:tr>
              <a:tr h="0">
                <a:tc>
                  <a:txBody>
                    <a:bodyPr/>
                    <a:lstStyle/>
                    <a:p>
                      <a:r>
                        <a:rPr lang="it-IT" sz="1200">
                          <a:effectLst/>
                        </a:rPr>
                        <a:t> </a:t>
                      </a:r>
                      <a:endParaRPr lang="it-IT" sz="1200">
                        <a:effectLst/>
                        <a:latin typeface="Times New Roman"/>
                        <a:ea typeface="Times New Roman"/>
                      </a:endParaRPr>
                    </a:p>
                  </a:txBody>
                  <a:tcPr marL="68580" marR="68580" marT="0" marB="0"/>
                </a:tc>
                <a:tc>
                  <a:txBody>
                    <a:bodyPr/>
                    <a:lstStyle/>
                    <a:p>
                      <a:r>
                        <a:rPr lang="it-IT" sz="1200">
                          <a:effectLst/>
                        </a:rPr>
                        <a:t> </a:t>
                      </a:r>
                      <a:endParaRPr lang="it-IT" sz="1200">
                        <a:effectLst/>
                        <a:latin typeface="Times New Roman"/>
                        <a:ea typeface="Times New Roman"/>
                      </a:endParaRPr>
                    </a:p>
                  </a:txBody>
                  <a:tcPr marL="68580" marR="68580" marT="0" marB="0"/>
                </a:tc>
                <a:tc>
                  <a:txBody>
                    <a:bodyPr/>
                    <a:lstStyle/>
                    <a:p>
                      <a:r>
                        <a:rPr lang="it-IT" sz="1200">
                          <a:effectLst/>
                        </a:rPr>
                        <a:t>21</a:t>
                      </a:r>
                      <a:endParaRPr lang="it-IT" sz="1200">
                        <a:effectLst/>
                        <a:latin typeface="Times New Roman"/>
                        <a:ea typeface="Times New Roman"/>
                      </a:endParaRPr>
                    </a:p>
                  </a:txBody>
                  <a:tcPr marL="68580" marR="68580" marT="0" marB="0"/>
                </a:tc>
                <a:tc>
                  <a:txBody>
                    <a:bodyPr/>
                    <a:lstStyle/>
                    <a:p>
                      <a:r>
                        <a:rPr lang="it-IT" sz="1200" dirty="0">
                          <a:effectLst/>
                        </a:rPr>
                        <a:t>8</a:t>
                      </a:r>
                      <a:endParaRPr lang="it-IT" sz="1200" dirty="0">
                        <a:effectLst/>
                        <a:latin typeface="Times New Roman"/>
                        <a:ea typeface="Times New Roman"/>
                      </a:endParaRPr>
                    </a:p>
                  </a:txBody>
                  <a:tcPr marL="68580" marR="68580"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94595012"/>
              </p:ext>
            </p:extLst>
          </p:nvPr>
        </p:nvGraphicFramePr>
        <p:xfrm>
          <a:off x="4355976" y="1412776"/>
          <a:ext cx="3240360" cy="1752600"/>
        </p:xfrm>
        <a:graphic>
          <a:graphicData uri="http://schemas.openxmlformats.org/drawingml/2006/table">
            <a:tbl>
              <a:tblPr firstRow="1" firstCol="1" bandRow="1">
                <a:tableStyleId>{5C22544A-7EE6-4342-B048-85BDC9FD1C3A}</a:tableStyleId>
              </a:tblPr>
              <a:tblGrid>
                <a:gridCol w="1486025"/>
                <a:gridCol w="1754335"/>
              </a:tblGrid>
              <a:tr h="190500">
                <a:tc>
                  <a:txBody>
                    <a:bodyPr/>
                    <a:lstStyle/>
                    <a:p>
                      <a:pPr algn="r">
                        <a:lnSpc>
                          <a:spcPct val="115000"/>
                        </a:lnSpc>
                        <a:spcAft>
                          <a:spcPts val="0"/>
                        </a:spcAft>
                      </a:pPr>
                      <a:r>
                        <a:rPr lang="it-IT" sz="2000" dirty="0" smtClean="0">
                          <a:effectLst/>
                          <a:latin typeface="Calibri"/>
                          <a:ea typeface="Calibri"/>
                          <a:cs typeface="Times New Roman"/>
                        </a:rPr>
                        <a:t>anno</a:t>
                      </a:r>
                      <a:endParaRPr lang="it-IT" sz="20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it-IT" sz="2000" dirty="0" smtClean="0">
                          <a:effectLst/>
                          <a:latin typeface="+mn-lt"/>
                          <a:ea typeface="+mn-ea"/>
                          <a:cs typeface="+mn-cs"/>
                        </a:rPr>
                        <a:t>keuro</a:t>
                      </a:r>
                      <a:endParaRPr lang="it-IT" sz="2000" dirty="0">
                        <a:effectLst/>
                        <a:latin typeface="Calibri"/>
                        <a:ea typeface="Calibri"/>
                        <a:cs typeface="Times New Roman"/>
                      </a:endParaRPr>
                    </a:p>
                  </a:txBody>
                  <a:tcPr marL="44450" marR="44450" marT="0" marB="0" anchor="b"/>
                </a:tc>
              </a:tr>
              <a:tr h="190500">
                <a:tc>
                  <a:txBody>
                    <a:bodyPr/>
                    <a:lstStyle/>
                    <a:p>
                      <a:pPr algn="r">
                        <a:lnSpc>
                          <a:spcPct val="115000"/>
                        </a:lnSpc>
                        <a:spcAft>
                          <a:spcPts val="0"/>
                        </a:spcAft>
                      </a:pPr>
                      <a:r>
                        <a:rPr lang="it-IT" sz="2000" dirty="0" smtClean="0">
                          <a:effectLst/>
                          <a:latin typeface="Calibri"/>
                          <a:ea typeface="Calibri"/>
                          <a:cs typeface="Times New Roman"/>
                        </a:rPr>
                        <a:t>2015</a:t>
                      </a:r>
                      <a:endParaRPr lang="it-IT" sz="2000" dirty="0">
                        <a:effectLst/>
                        <a:latin typeface="Calibri"/>
                        <a:ea typeface="Calibri"/>
                        <a:cs typeface="Times New Roman"/>
                      </a:endParaRPr>
                    </a:p>
                  </a:txBody>
                  <a:tcPr marL="44450" marR="44450" marT="0" marB="0" anchor="b"/>
                </a:tc>
                <a:tc>
                  <a:txBody>
                    <a:bodyPr/>
                    <a:lstStyle/>
                    <a:p>
                      <a:pPr algn="r">
                        <a:lnSpc>
                          <a:spcPct val="115000"/>
                        </a:lnSpc>
                        <a:spcAft>
                          <a:spcPts val="0"/>
                        </a:spcAft>
                      </a:pPr>
                      <a:r>
                        <a:rPr lang="it-IT" sz="2000" dirty="0" smtClean="0">
                          <a:effectLst/>
                          <a:latin typeface="Calibri"/>
                          <a:ea typeface="Calibri"/>
                          <a:cs typeface="Times New Roman"/>
                        </a:rPr>
                        <a:t>430</a:t>
                      </a:r>
                      <a:endParaRPr lang="it-IT" sz="2000" dirty="0">
                        <a:effectLst/>
                        <a:latin typeface="Calibri"/>
                        <a:ea typeface="Calibri"/>
                        <a:cs typeface="Times New Roman"/>
                      </a:endParaRPr>
                    </a:p>
                  </a:txBody>
                  <a:tcPr marL="44450" marR="44450" marT="0" marB="0" anchor="b"/>
                </a:tc>
              </a:tr>
              <a:tr h="190500">
                <a:tc>
                  <a:txBody>
                    <a:bodyPr/>
                    <a:lstStyle/>
                    <a:p>
                      <a:pPr algn="r">
                        <a:lnSpc>
                          <a:spcPct val="115000"/>
                        </a:lnSpc>
                        <a:spcAft>
                          <a:spcPts val="0"/>
                        </a:spcAft>
                      </a:pPr>
                      <a:r>
                        <a:rPr lang="it-IT" sz="2000">
                          <a:effectLst/>
                        </a:rPr>
                        <a:t>2016</a:t>
                      </a:r>
                      <a:endParaRPr lang="it-IT" sz="20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it-IT" sz="2000">
                          <a:effectLst/>
                        </a:rPr>
                        <a:t>252</a:t>
                      </a:r>
                      <a:endParaRPr lang="it-IT" sz="2000">
                        <a:effectLst/>
                        <a:latin typeface="Calibri"/>
                        <a:ea typeface="Calibri"/>
                        <a:cs typeface="Times New Roman"/>
                      </a:endParaRPr>
                    </a:p>
                  </a:txBody>
                  <a:tcPr marL="44450" marR="44450" marT="0" marB="0" anchor="b"/>
                </a:tc>
              </a:tr>
              <a:tr h="190500">
                <a:tc>
                  <a:txBody>
                    <a:bodyPr/>
                    <a:lstStyle/>
                    <a:p>
                      <a:pPr algn="r">
                        <a:lnSpc>
                          <a:spcPct val="115000"/>
                        </a:lnSpc>
                        <a:spcAft>
                          <a:spcPts val="0"/>
                        </a:spcAft>
                      </a:pPr>
                      <a:r>
                        <a:rPr lang="it-IT" sz="2000">
                          <a:effectLst/>
                        </a:rPr>
                        <a:t>2017</a:t>
                      </a:r>
                      <a:endParaRPr lang="it-IT" sz="20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it-IT" sz="2000">
                          <a:effectLst/>
                        </a:rPr>
                        <a:t>117</a:t>
                      </a:r>
                      <a:endParaRPr lang="it-IT" sz="2000">
                        <a:effectLst/>
                        <a:latin typeface="Calibri"/>
                        <a:ea typeface="Calibri"/>
                        <a:cs typeface="Times New Roman"/>
                      </a:endParaRPr>
                    </a:p>
                  </a:txBody>
                  <a:tcPr marL="44450" marR="44450" marT="0" marB="0" anchor="b"/>
                </a:tc>
              </a:tr>
              <a:tr h="190500">
                <a:tc>
                  <a:txBody>
                    <a:bodyPr/>
                    <a:lstStyle/>
                    <a:p>
                      <a:pPr algn="r">
                        <a:lnSpc>
                          <a:spcPct val="115000"/>
                        </a:lnSpc>
                        <a:spcAft>
                          <a:spcPts val="0"/>
                        </a:spcAft>
                      </a:pPr>
                      <a:r>
                        <a:rPr lang="it-IT" sz="2000">
                          <a:effectLst/>
                        </a:rPr>
                        <a:t>2018</a:t>
                      </a:r>
                      <a:endParaRPr lang="it-IT" sz="2000">
                        <a:effectLst/>
                        <a:latin typeface="Calibri"/>
                        <a:ea typeface="Calibri"/>
                        <a:cs typeface="Times New Roman"/>
                      </a:endParaRPr>
                    </a:p>
                  </a:txBody>
                  <a:tcPr marL="44450" marR="44450" marT="0" marB="0" anchor="b"/>
                </a:tc>
                <a:tc>
                  <a:txBody>
                    <a:bodyPr/>
                    <a:lstStyle/>
                    <a:p>
                      <a:pPr algn="r">
                        <a:lnSpc>
                          <a:spcPct val="115000"/>
                        </a:lnSpc>
                        <a:spcAft>
                          <a:spcPts val="0"/>
                        </a:spcAft>
                      </a:pPr>
                      <a:r>
                        <a:rPr lang="it-IT" sz="2000" dirty="0">
                          <a:effectLst/>
                        </a:rPr>
                        <a:t>138</a:t>
                      </a:r>
                      <a:endParaRPr lang="it-IT" sz="2000" dirty="0">
                        <a:effectLst/>
                        <a:latin typeface="Calibri"/>
                        <a:ea typeface="Calibri"/>
                        <a:cs typeface="Times New Roman"/>
                      </a:endParaRPr>
                    </a:p>
                  </a:txBody>
                  <a:tcPr marL="44450" marR="44450" marT="0" marB="0" anchor="b"/>
                </a:tc>
              </a:tr>
            </a:tbl>
          </a:graphicData>
        </a:graphic>
      </p:graphicFrame>
      <p:sp>
        <p:nvSpPr>
          <p:cNvPr id="4" name="Rectangle 1"/>
          <p:cNvSpPr>
            <a:spLocks noChangeArrowheads="1"/>
          </p:cNvSpPr>
          <p:nvPr/>
        </p:nvSpPr>
        <p:spPr bwMode="auto">
          <a:xfrm>
            <a:off x="683568" y="1538425"/>
            <a:ext cx="357796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Personale in formazione (Borse e Assegni)</a:t>
            </a:r>
          </a:p>
          <a:p>
            <a:pPr marL="0" marR="0" lvl="0" indent="0" algn="l" defTabSz="914400" rtl="0" eaLnBrk="0" fontAlgn="base" latinLnBrk="0" hangingPunct="0">
              <a:lnSpc>
                <a:spcPct val="100000"/>
              </a:lnSpc>
              <a:spcBef>
                <a:spcPct val="0"/>
              </a:spcBef>
              <a:spcAft>
                <a:spcPct val="0"/>
              </a:spcAft>
              <a:buClrTx/>
              <a:buSzTx/>
              <a:buFontTx/>
              <a:buNone/>
              <a:tabLst/>
            </a:pPr>
            <a:r>
              <a:rPr lang="it-IT" altLang="it-IT" sz="1400" dirty="0" smtClean="0">
                <a:latin typeface="Arial" pitchFamily="34" charset="0"/>
                <a:ea typeface="Times New Roman" pitchFamily="18" charset="0"/>
                <a:cs typeface="Arial" pitchFamily="34" charset="0"/>
              </a:rPr>
              <a:t>Fondi Direttore LNL</a:t>
            </a:r>
            <a:r>
              <a:rPr kumimoji="0" lang="it-IT" altLang="it-IT"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it-IT" alt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COSTI personale formazione (k€):</a:t>
            </a:r>
            <a:endParaRPr kumimoji="0" lang="it-IT" alt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043608" y="260648"/>
            <a:ext cx="5688632" cy="646331"/>
          </a:xfrm>
          <a:prstGeom prst="rect">
            <a:avLst/>
          </a:prstGeom>
        </p:spPr>
        <p:txBody>
          <a:bodyPr wrap="square">
            <a:spAutoFit/>
          </a:bodyPr>
          <a:lstStyle/>
          <a:p>
            <a:pPr lvl="0" algn="ctr" fontAlgn="base">
              <a:spcBef>
                <a:spcPct val="0"/>
              </a:spcBef>
              <a:spcAft>
                <a:spcPct val="0"/>
              </a:spcAft>
            </a:pPr>
            <a:r>
              <a:rPr lang="it-IT" altLang="it-IT" b="1" dirty="0">
                <a:latin typeface="Arial" pitchFamily="34" charset="0"/>
                <a:ea typeface="Times New Roman" pitchFamily="18" charset="0"/>
                <a:cs typeface="Arial" pitchFamily="34" charset="0"/>
              </a:rPr>
              <a:t>Personale </a:t>
            </a:r>
            <a:r>
              <a:rPr lang="it-IT" altLang="it-IT" b="1" dirty="0" smtClean="0">
                <a:latin typeface="Arial" pitchFamily="34" charset="0"/>
                <a:ea typeface="Times New Roman" pitchFamily="18" charset="0"/>
                <a:cs typeface="Arial" pitchFamily="34" charset="0"/>
              </a:rPr>
              <a:t>in formazione e a Tempo Determinato per </a:t>
            </a:r>
            <a:r>
              <a:rPr lang="it-IT" altLang="it-IT" b="1" dirty="0">
                <a:latin typeface="Arial" pitchFamily="34" charset="0"/>
                <a:ea typeface="Times New Roman" pitchFamily="18" charset="0"/>
                <a:cs typeface="Arial" pitchFamily="34" charset="0"/>
              </a:rPr>
              <a:t>la realizzazione del progetto</a:t>
            </a:r>
            <a:endParaRPr lang="it-IT" altLang="it-IT" sz="1000" dirty="0">
              <a:latin typeface="Arial" pitchFamily="34" charset="0"/>
              <a:cs typeface="Arial" pitchFamily="34" charset="0"/>
            </a:endParaRPr>
          </a:p>
        </p:txBody>
      </p:sp>
      <p:sp>
        <p:nvSpPr>
          <p:cNvPr id="7" name="TextBox 6"/>
          <p:cNvSpPr txBox="1"/>
          <p:nvPr/>
        </p:nvSpPr>
        <p:spPr>
          <a:xfrm>
            <a:off x="6300192" y="4077072"/>
            <a:ext cx="2448272" cy="1477328"/>
          </a:xfrm>
          <a:prstGeom prst="rect">
            <a:avLst/>
          </a:prstGeom>
          <a:noFill/>
        </p:spPr>
        <p:txBody>
          <a:bodyPr wrap="square" rtlCol="0">
            <a:spAutoFit/>
          </a:bodyPr>
          <a:lstStyle/>
          <a:p>
            <a:r>
              <a:rPr lang="it-IT" dirty="0" smtClean="0"/>
              <a:t>Piano del direttore per il personale a Tempo Determinato  da mantenere su fondi esterni fino al 2018</a:t>
            </a:r>
            <a:endParaRPr lang="it-IT" dirty="0"/>
          </a:p>
        </p:txBody>
      </p:sp>
    </p:spTree>
    <p:extLst>
      <p:ext uri="{BB962C8B-B14F-4D97-AF65-F5344CB8AC3E}">
        <p14:creationId xmlns:p14="http://schemas.microsoft.com/office/powerpoint/2010/main" val="923292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5" name="Title 1"/>
          <p:cNvSpPr>
            <a:spLocks noGrp="1"/>
          </p:cNvSpPr>
          <p:nvPr>
            <p:ph type="title" idx="4294967295"/>
          </p:nvPr>
        </p:nvSpPr>
        <p:spPr>
          <a:xfrm>
            <a:off x="0" y="-122238"/>
            <a:ext cx="8229600" cy="762001"/>
          </a:xfrm>
        </p:spPr>
        <p:txBody>
          <a:bodyPr/>
          <a:lstStyle/>
          <a:p>
            <a:r>
              <a:rPr lang="en-US" sz="3200" smtClean="0">
                <a:solidFill>
                  <a:schemeClr val="accent1"/>
                </a:solidFill>
              </a:rPr>
              <a:t>High Power SPES Target (70 MeV)</a:t>
            </a:r>
          </a:p>
        </p:txBody>
      </p:sp>
      <p:graphicFrame>
        <p:nvGraphicFramePr>
          <p:cNvPr id="45" name="Table 44"/>
          <p:cNvGraphicFramePr>
            <a:graphicFrameLocks noGrp="1"/>
          </p:cNvGraphicFramePr>
          <p:nvPr/>
        </p:nvGraphicFramePr>
        <p:xfrm>
          <a:off x="250825" y="765175"/>
          <a:ext cx="8640959" cy="1630680"/>
        </p:xfrm>
        <a:graphic>
          <a:graphicData uri="http://schemas.openxmlformats.org/drawingml/2006/table">
            <a:tbl>
              <a:tblPr firstRow="1" bandRow="1">
                <a:tableStyleId>{5C22544A-7EE6-4342-B048-85BDC9FD1C3A}</a:tableStyleId>
              </a:tblPr>
              <a:tblGrid>
                <a:gridCol w="2160240"/>
                <a:gridCol w="1008112"/>
                <a:gridCol w="1152128"/>
                <a:gridCol w="1440160"/>
                <a:gridCol w="981084"/>
                <a:gridCol w="1899235"/>
              </a:tblGrid>
              <a:tr h="370840">
                <a:tc>
                  <a:txBody>
                    <a:bodyPr/>
                    <a:lstStyle/>
                    <a:p>
                      <a:endParaRPr lang="it-IT" sz="1400" dirty="0"/>
                    </a:p>
                  </a:txBody>
                  <a:tcPr/>
                </a:tc>
                <a:tc>
                  <a:txBody>
                    <a:bodyPr/>
                    <a:lstStyle/>
                    <a:p>
                      <a:r>
                        <a:rPr lang="it-IT" sz="1400" dirty="0" smtClean="0"/>
                        <a:t>Proton Energy</a:t>
                      </a:r>
                      <a:endParaRPr lang="it-IT" sz="1400" dirty="0"/>
                    </a:p>
                  </a:txBody>
                  <a:tcPr/>
                </a:tc>
                <a:tc>
                  <a:txBody>
                    <a:bodyPr/>
                    <a:lstStyle/>
                    <a:p>
                      <a:r>
                        <a:rPr lang="it-IT" sz="1400" dirty="0" smtClean="0"/>
                        <a:t>Proton current</a:t>
                      </a:r>
                      <a:endParaRPr lang="it-IT" sz="1400" dirty="0"/>
                    </a:p>
                  </a:txBody>
                  <a:tcPr/>
                </a:tc>
                <a:tc>
                  <a:txBody>
                    <a:bodyPr/>
                    <a:lstStyle/>
                    <a:p>
                      <a:r>
                        <a:rPr lang="it-IT" sz="1400" dirty="0" smtClean="0"/>
                        <a:t>UCx</a:t>
                      </a:r>
                      <a:r>
                        <a:rPr lang="it-IT" sz="1400" baseline="0" dirty="0" smtClean="0"/>
                        <a:t> target</a:t>
                      </a:r>
                      <a:endParaRPr lang="it-IT" sz="1400" dirty="0"/>
                    </a:p>
                  </a:txBody>
                  <a:tcPr/>
                </a:tc>
                <a:tc>
                  <a:txBody>
                    <a:bodyPr/>
                    <a:lstStyle/>
                    <a:p>
                      <a:r>
                        <a:rPr lang="it-IT" sz="1400" dirty="0" smtClean="0"/>
                        <a:t>Target power</a:t>
                      </a:r>
                      <a:endParaRPr lang="it-IT" sz="1400" dirty="0"/>
                    </a:p>
                  </a:txBody>
                  <a:tcPr/>
                </a:tc>
                <a:tc>
                  <a:txBody>
                    <a:bodyPr/>
                    <a:lstStyle/>
                    <a:p>
                      <a:r>
                        <a:rPr lang="it-IT" sz="1400" dirty="0" smtClean="0"/>
                        <a:t>In-target Fission/s</a:t>
                      </a:r>
                      <a:endParaRPr lang="it-IT" sz="1400" dirty="0"/>
                    </a:p>
                  </a:txBody>
                  <a:tcPr/>
                </a:tc>
              </a:tr>
              <a:tr h="370840">
                <a:tc>
                  <a:txBody>
                    <a:bodyPr/>
                    <a:lstStyle/>
                    <a:p>
                      <a:r>
                        <a:rPr lang="it-IT" sz="1400" dirty="0" smtClean="0"/>
                        <a:t>SPES</a:t>
                      </a:r>
                      <a:endParaRPr lang="it-IT" sz="1400" dirty="0"/>
                    </a:p>
                  </a:txBody>
                  <a:tcPr/>
                </a:tc>
                <a:tc>
                  <a:txBody>
                    <a:bodyPr/>
                    <a:lstStyle/>
                    <a:p>
                      <a:r>
                        <a:rPr lang="it-IT" sz="1400" dirty="0" smtClean="0"/>
                        <a:t>40 MeV</a:t>
                      </a:r>
                      <a:endParaRPr lang="it-IT"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0.2 mA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30 gr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8 kW</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10E13 f/s</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Up-grade</a:t>
                      </a:r>
                      <a:r>
                        <a:rPr lang="it-IT" sz="1400" baseline="0" dirty="0" smtClean="0"/>
                        <a:t> u</a:t>
                      </a:r>
                      <a:r>
                        <a:rPr lang="it-IT" sz="1400" dirty="0" smtClean="0"/>
                        <a:t>nder study</a:t>
                      </a:r>
                      <a:endParaRPr lang="it-IT" sz="1400" dirty="0"/>
                    </a:p>
                  </a:txBody>
                  <a:tcPr/>
                </a:tc>
                <a:tc>
                  <a:txBody>
                    <a:bodyPr/>
                    <a:lstStyle/>
                    <a:p>
                      <a:r>
                        <a:rPr lang="it-IT" sz="1400" dirty="0" smtClean="0"/>
                        <a:t>70 MeV</a:t>
                      </a:r>
                      <a:endParaRPr lang="it-IT"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0.15 mA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60 gr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10 kW</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2x10E13 f/s</a:t>
                      </a:r>
                    </a:p>
                  </a:txBody>
                  <a:tcPr/>
                </a:tc>
              </a:tr>
              <a:tr h="370840">
                <a:tc>
                  <a:txBody>
                    <a:bodyPr/>
                    <a:lstStyle/>
                    <a:p>
                      <a:r>
                        <a:rPr lang="it-IT" sz="1400" dirty="0" smtClean="0"/>
                        <a:t>Up-grade to be</a:t>
                      </a:r>
                      <a:r>
                        <a:rPr lang="it-IT" sz="1400" baseline="0" dirty="0" smtClean="0"/>
                        <a:t> </a:t>
                      </a:r>
                      <a:r>
                        <a:rPr lang="it-IT" sz="1400" dirty="0" smtClean="0"/>
                        <a:t>evaluated</a:t>
                      </a:r>
                      <a:endParaRPr lang="it-IT" sz="1400" dirty="0"/>
                    </a:p>
                  </a:txBody>
                  <a:tcPr/>
                </a:tc>
                <a:tc>
                  <a:txBody>
                    <a:bodyPr/>
                    <a:lstStyle/>
                    <a:p>
                      <a:r>
                        <a:rPr lang="it-IT" sz="1400" dirty="0" smtClean="0"/>
                        <a:t>70 MeV</a:t>
                      </a:r>
                      <a:endParaRPr lang="it-IT" sz="1400" dirty="0"/>
                    </a:p>
                  </a:txBody>
                  <a:tcPr/>
                </a:tc>
                <a:tc>
                  <a:txBody>
                    <a:bodyPr/>
                    <a:lstStyle/>
                    <a:p>
                      <a:r>
                        <a:rPr lang="it-IT" sz="1400" dirty="0" smtClean="0"/>
                        <a:t>0.3 mA</a:t>
                      </a:r>
                      <a:endParaRPr lang="it-IT" sz="1400" dirty="0"/>
                    </a:p>
                  </a:txBody>
                  <a:tcPr/>
                </a:tc>
                <a:tc>
                  <a:txBody>
                    <a:bodyPr/>
                    <a:lstStyle/>
                    <a:p>
                      <a:r>
                        <a:rPr lang="it-IT" sz="1400" dirty="0" smtClean="0"/>
                        <a:t>60 gr</a:t>
                      </a:r>
                      <a:endParaRPr lang="it-IT" sz="1400" dirty="0"/>
                    </a:p>
                  </a:txBody>
                  <a:tcPr/>
                </a:tc>
                <a:tc>
                  <a:txBody>
                    <a:bodyPr/>
                    <a:lstStyle/>
                    <a:p>
                      <a:r>
                        <a:rPr lang="it-IT" sz="1400" dirty="0" smtClean="0"/>
                        <a:t>20 kW</a:t>
                      </a:r>
                      <a:endParaRPr lang="it-IT"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t>4x10E13 f/s</a:t>
                      </a:r>
                    </a:p>
                  </a:txBody>
                  <a:tcPr/>
                </a:tc>
              </a:tr>
            </a:tbl>
          </a:graphicData>
        </a:graphic>
      </p:graphicFrame>
      <p:grpSp>
        <p:nvGrpSpPr>
          <p:cNvPr id="6203" name="Group 6"/>
          <p:cNvGrpSpPr>
            <a:grpSpLocks/>
          </p:cNvGrpSpPr>
          <p:nvPr/>
        </p:nvGrpSpPr>
        <p:grpSpPr bwMode="auto">
          <a:xfrm>
            <a:off x="0" y="3228975"/>
            <a:ext cx="3527425" cy="2806700"/>
            <a:chOff x="107991" y="3646428"/>
            <a:chExt cx="3959953" cy="3017899"/>
          </a:xfrm>
        </p:grpSpPr>
        <p:grpSp>
          <p:nvGrpSpPr>
            <p:cNvPr id="6208" name="Group 109"/>
            <p:cNvGrpSpPr>
              <a:grpSpLocks/>
            </p:cNvGrpSpPr>
            <p:nvPr/>
          </p:nvGrpSpPr>
          <p:grpSpPr bwMode="auto">
            <a:xfrm>
              <a:off x="107991" y="3646428"/>
              <a:ext cx="3959953" cy="3017899"/>
              <a:chOff x="464" y="242"/>
              <a:chExt cx="5413" cy="2367"/>
            </a:xfrm>
          </p:grpSpPr>
          <p:graphicFrame>
            <p:nvGraphicFramePr>
              <p:cNvPr id="6164" name="Object 20"/>
              <p:cNvGraphicFramePr>
                <a:graphicFrameLocks noChangeAspect="1"/>
              </p:cNvGraphicFramePr>
              <p:nvPr/>
            </p:nvGraphicFramePr>
            <p:xfrm>
              <a:off x="464" y="280"/>
              <a:ext cx="5413" cy="2329"/>
            </p:xfrm>
            <a:graphic>
              <a:graphicData uri="http://schemas.openxmlformats.org/presentationml/2006/ole">
                <mc:AlternateContent xmlns:mc="http://schemas.openxmlformats.org/markup-compatibility/2006">
                  <mc:Choice xmlns:v="urn:schemas-microsoft-com:vml" Requires="v">
                    <p:oleObj spid="_x0000_s1076" name="Chart" r:id="rId3" imgW="5819792" imgH="3086028" progId="Excel.Sheet.8">
                      <p:embed/>
                    </p:oleObj>
                  </mc:Choice>
                  <mc:Fallback>
                    <p:oleObj name="Chart" r:id="rId3" imgW="5819792" imgH="3086028"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 y="280"/>
                            <a:ext cx="5413" cy="232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11" name="Rectangle 107"/>
              <p:cNvSpPr>
                <a:spLocks noChangeArrowheads="1"/>
              </p:cNvSpPr>
              <p:nvPr/>
            </p:nvSpPr>
            <p:spPr bwMode="auto">
              <a:xfrm>
                <a:off x="1054" y="242"/>
                <a:ext cx="1727" cy="1632"/>
              </a:xfrm>
              <a:prstGeom prst="rect">
                <a:avLst/>
              </a:prstGeom>
              <a:gradFill rotWithShape="1">
                <a:gsLst>
                  <a:gs pos="0">
                    <a:srgbClr val="99FF66">
                      <a:alpha val="21001"/>
                    </a:srgbClr>
                  </a:gs>
                  <a:gs pos="100000">
                    <a:srgbClr val="ABFF81">
                      <a:alpha val="50998"/>
                    </a:srgbClr>
                  </a:gs>
                </a:gsLst>
                <a:path path="shape">
                  <a:fillToRect l="50000" t="50000" r="50000" b="50000"/>
                </a:path>
              </a:gradFill>
              <a:ln w="9525">
                <a:noFill/>
                <a:miter lim="800000"/>
                <a:headEnd/>
                <a:tailEnd/>
              </a:ln>
            </p:spPr>
            <p:txBody>
              <a:bodyPr anchor="ctr">
                <a:spAutoFit/>
              </a:bodyPr>
              <a:lstStyle/>
              <a:p>
                <a:endParaRPr lang="it-IT">
                  <a:latin typeface="Calibri" pitchFamily="34" charset="0"/>
                </a:endParaRPr>
              </a:p>
            </p:txBody>
          </p:sp>
          <p:sp>
            <p:nvSpPr>
              <p:cNvPr id="6212" name="Rectangle 108" descr="80%"/>
              <p:cNvSpPr>
                <a:spLocks noChangeArrowheads="1"/>
              </p:cNvSpPr>
              <p:nvPr/>
            </p:nvSpPr>
            <p:spPr bwMode="auto">
              <a:xfrm>
                <a:off x="2781" y="277"/>
                <a:ext cx="2898" cy="1632"/>
              </a:xfrm>
              <a:prstGeom prst="rect">
                <a:avLst/>
              </a:prstGeom>
              <a:pattFill prst="pct80">
                <a:fgClr>
                  <a:srgbClr val="FF3300">
                    <a:alpha val="27058"/>
                  </a:srgbClr>
                </a:fgClr>
                <a:bgClr>
                  <a:srgbClr val="FFFFFF">
                    <a:alpha val="27058"/>
                  </a:srgbClr>
                </a:bgClr>
              </a:pattFill>
              <a:ln w="9525">
                <a:noFill/>
                <a:miter lim="800000"/>
                <a:headEnd/>
                <a:tailEnd/>
              </a:ln>
            </p:spPr>
            <p:txBody>
              <a:bodyPr anchor="ctr">
                <a:spAutoFit/>
              </a:bodyPr>
              <a:lstStyle/>
              <a:p>
                <a:endParaRPr lang="it-IT">
                  <a:latin typeface="Calibri" pitchFamily="34" charset="0"/>
                </a:endParaRPr>
              </a:p>
            </p:txBody>
          </p:sp>
        </p:grpSp>
        <p:sp>
          <p:nvSpPr>
            <p:cNvPr id="6209" name="TextBox 5131"/>
            <p:cNvSpPr txBox="1">
              <a:spLocks noChangeArrowheads="1"/>
            </p:cNvSpPr>
            <p:nvPr/>
          </p:nvSpPr>
          <p:spPr bwMode="auto">
            <a:xfrm>
              <a:off x="557240" y="4134263"/>
              <a:ext cx="734496" cy="369332"/>
            </a:xfrm>
            <a:prstGeom prst="rect">
              <a:avLst/>
            </a:prstGeom>
            <a:noFill/>
            <a:ln w="9525">
              <a:noFill/>
              <a:miter lim="800000"/>
              <a:headEnd/>
              <a:tailEnd/>
            </a:ln>
          </p:spPr>
          <p:txBody>
            <a:bodyPr wrap="none">
              <a:spAutoFit/>
            </a:bodyPr>
            <a:lstStyle/>
            <a:p>
              <a:r>
                <a:rPr lang="it-IT">
                  <a:latin typeface="Calibri" pitchFamily="34" charset="0"/>
                </a:rPr>
                <a:t>dump</a:t>
              </a:r>
            </a:p>
          </p:txBody>
        </p:sp>
        <p:sp>
          <p:nvSpPr>
            <p:cNvPr id="6210" name="TextBox 5132"/>
            <p:cNvSpPr txBox="1">
              <a:spLocks noChangeArrowheads="1"/>
            </p:cNvSpPr>
            <p:nvPr/>
          </p:nvSpPr>
          <p:spPr bwMode="auto">
            <a:xfrm>
              <a:off x="1811149" y="4139787"/>
              <a:ext cx="744627" cy="369332"/>
            </a:xfrm>
            <a:prstGeom prst="rect">
              <a:avLst/>
            </a:prstGeom>
            <a:noFill/>
            <a:ln w="9525">
              <a:noFill/>
              <a:miter lim="800000"/>
              <a:headEnd/>
              <a:tailEnd/>
            </a:ln>
          </p:spPr>
          <p:txBody>
            <a:bodyPr wrap="none">
              <a:spAutoFit/>
            </a:bodyPr>
            <a:lstStyle/>
            <a:p>
              <a:r>
                <a:rPr lang="it-IT">
                  <a:latin typeface="Calibri" pitchFamily="34" charset="0"/>
                </a:rPr>
                <a:t>target</a:t>
              </a:r>
            </a:p>
          </p:txBody>
        </p:sp>
      </p:grpSp>
      <p:grpSp>
        <p:nvGrpSpPr>
          <p:cNvPr id="6204" name="Group 5"/>
          <p:cNvGrpSpPr>
            <a:grpSpLocks/>
          </p:cNvGrpSpPr>
          <p:nvPr/>
        </p:nvGrpSpPr>
        <p:grpSpPr bwMode="auto">
          <a:xfrm>
            <a:off x="3689350" y="2519363"/>
            <a:ext cx="5221288" cy="3609975"/>
            <a:chOff x="4211960" y="3646428"/>
            <a:chExt cx="4572000" cy="2743200"/>
          </a:xfrm>
        </p:grpSpPr>
        <p:graphicFrame>
          <p:nvGraphicFramePr>
            <p:cNvPr id="21" name="Grafico 3"/>
            <p:cNvGraphicFramePr>
              <a:graphicFrameLocks/>
            </p:cNvGraphicFramePr>
            <p:nvPr/>
          </p:nvGraphicFramePr>
          <p:xfrm>
            <a:off x="4211960" y="3646428"/>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6206" name="TextBox 3"/>
            <p:cNvSpPr txBox="1">
              <a:spLocks noChangeArrowheads="1"/>
            </p:cNvSpPr>
            <p:nvPr/>
          </p:nvSpPr>
          <p:spPr bwMode="auto">
            <a:xfrm>
              <a:off x="5004048" y="4246126"/>
              <a:ext cx="1604478" cy="461665"/>
            </a:xfrm>
            <a:prstGeom prst="rect">
              <a:avLst/>
            </a:prstGeom>
            <a:noFill/>
            <a:ln w="9525">
              <a:noFill/>
              <a:miter lim="800000"/>
              <a:headEnd/>
              <a:tailEnd/>
            </a:ln>
          </p:spPr>
          <p:txBody>
            <a:bodyPr wrap="none">
              <a:spAutoFit/>
            </a:bodyPr>
            <a:lstStyle/>
            <a:p>
              <a:r>
                <a:rPr lang="it-IT" sz="1200">
                  <a:latin typeface="Calibri" pitchFamily="34" charset="0"/>
                </a:rPr>
                <a:t>Disk: 0,9 mm</a:t>
              </a:r>
            </a:p>
            <a:p>
              <a:r>
                <a:rPr lang="it-IT" sz="1200">
                  <a:latin typeface="Calibri" pitchFamily="34" charset="0"/>
                </a:rPr>
                <a:t>UCx density: 4,2 g/cm</a:t>
              </a:r>
              <a:r>
                <a:rPr lang="it-IT" sz="1200" baseline="30000">
                  <a:latin typeface="Calibri" pitchFamily="34" charset="0"/>
                </a:rPr>
                <a:t>2</a:t>
              </a:r>
            </a:p>
          </p:txBody>
        </p:sp>
        <p:sp>
          <p:nvSpPr>
            <p:cNvPr id="5" name="Oval 4"/>
            <p:cNvSpPr/>
            <p:nvPr/>
          </p:nvSpPr>
          <p:spPr>
            <a:xfrm>
              <a:off x="4356529" y="4188071"/>
              <a:ext cx="647781" cy="18939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Tree>
    <p:extLst>
      <p:ext uri="{BB962C8B-B14F-4D97-AF65-F5344CB8AC3E}">
        <p14:creationId xmlns:p14="http://schemas.microsoft.com/office/powerpoint/2010/main" val="2222441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008"/>
          <a:stretch/>
        </p:blipFill>
        <p:spPr bwMode="auto">
          <a:xfrm rot="16200000">
            <a:off x="2855471" y="-1862578"/>
            <a:ext cx="3542200" cy="897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606996" y="1957482"/>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TextBox 7"/>
          <p:cNvSpPr txBox="1"/>
          <p:nvPr/>
        </p:nvSpPr>
        <p:spPr>
          <a:xfrm>
            <a:off x="2267744" y="940077"/>
            <a:ext cx="1564211" cy="369332"/>
          </a:xfrm>
          <a:prstGeom prst="rect">
            <a:avLst/>
          </a:prstGeom>
          <a:noFill/>
        </p:spPr>
        <p:txBody>
          <a:bodyPr wrap="none" rtlCol="0">
            <a:spAutoFit/>
          </a:bodyPr>
          <a:lstStyle/>
          <a:p>
            <a:r>
              <a:rPr lang="it-IT" dirty="0" smtClean="0"/>
              <a:t>Existing facility</a:t>
            </a:r>
            <a:endParaRPr lang="en-US" dirty="0"/>
          </a:p>
        </p:txBody>
      </p:sp>
      <p:sp>
        <p:nvSpPr>
          <p:cNvPr id="9" name="TextBox 8"/>
          <p:cNvSpPr txBox="1"/>
          <p:nvPr/>
        </p:nvSpPr>
        <p:spPr>
          <a:xfrm>
            <a:off x="1675915" y="1772816"/>
            <a:ext cx="591829" cy="369332"/>
          </a:xfrm>
          <a:prstGeom prst="rect">
            <a:avLst/>
          </a:prstGeom>
          <a:noFill/>
        </p:spPr>
        <p:txBody>
          <a:bodyPr wrap="none" rtlCol="0">
            <a:spAutoFit/>
          </a:bodyPr>
          <a:lstStyle/>
          <a:p>
            <a:r>
              <a:rPr lang="it-IT" dirty="0" smtClean="0">
                <a:solidFill>
                  <a:schemeClr val="bg1">
                    <a:lumMod val="65000"/>
                  </a:schemeClr>
                </a:solidFill>
              </a:rPr>
              <a:t>ALPI</a:t>
            </a:r>
            <a:endParaRPr lang="en-US" dirty="0">
              <a:solidFill>
                <a:schemeClr val="bg1">
                  <a:lumMod val="65000"/>
                </a:schemeClr>
              </a:solidFill>
            </a:endParaRPr>
          </a:p>
        </p:txBody>
      </p:sp>
      <p:sp>
        <p:nvSpPr>
          <p:cNvPr id="10" name="TextBox 9"/>
          <p:cNvSpPr txBox="1"/>
          <p:nvPr/>
        </p:nvSpPr>
        <p:spPr>
          <a:xfrm>
            <a:off x="4314496" y="1137188"/>
            <a:ext cx="1184940" cy="369332"/>
          </a:xfrm>
          <a:prstGeom prst="rect">
            <a:avLst/>
          </a:prstGeom>
          <a:noFill/>
        </p:spPr>
        <p:txBody>
          <a:bodyPr wrap="none" rtlCol="0">
            <a:spAutoFit/>
          </a:bodyPr>
          <a:lstStyle/>
          <a:p>
            <a:r>
              <a:rPr lang="it-IT" dirty="0" smtClean="0">
                <a:solidFill>
                  <a:schemeClr val="bg1">
                    <a:lumMod val="65000"/>
                  </a:schemeClr>
                </a:solidFill>
              </a:rPr>
              <a:t>3° Exp.Hall</a:t>
            </a:r>
            <a:endParaRPr lang="en-US" dirty="0">
              <a:solidFill>
                <a:schemeClr val="bg1">
                  <a:lumMod val="65000"/>
                </a:schemeClr>
              </a:solidFill>
            </a:endParaRPr>
          </a:p>
        </p:txBody>
      </p:sp>
      <p:sp>
        <p:nvSpPr>
          <p:cNvPr id="12" name="TextBox 11"/>
          <p:cNvSpPr txBox="1"/>
          <p:nvPr/>
        </p:nvSpPr>
        <p:spPr>
          <a:xfrm>
            <a:off x="1281961" y="3528884"/>
            <a:ext cx="985783" cy="369332"/>
          </a:xfrm>
          <a:prstGeom prst="rect">
            <a:avLst/>
          </a:prstGeom>
          <a:noFill/>
        </p:spPr>
        <p:txBody>
          <a:bodyPr wrap="none" rtlCol="0">
            <a:spAutoFit/>
          </a:bodyPr>
          <a:lstStyle/>
          <a:p>
            <a:r>
              <a:rPr lang="it-IT" dirty="0" smtClean="0">
                <a:solidFill>
                  <a:schemeClr val="bg1">
                    <a:lumMod val="65000"/>
                  </a:schemeClr>
                </a:solidFill>
              </a:rPr>
              <a:t>Tandem </a:t>
            </a:r>
            <a:endParaRPr lang="en-US" dirty="0">
              <a:solidFill>
                <a:schemeClr val="bg1">
                  <a:lumMod val="65000"/>
                </a:schemeClr>
              </a:solidFill>
            </a:endParaRPr>
          </a:p>
        </p:txBody>
      </p:sp>
      <p:sp>
        <p:nvSpPr>
          <p:cNvPr id="14" name="Rectangle 1"/>
          <p:cNvSpPr txBox="1">
            <a:spLocks noChangeArrowheads="1"/>
          </p:cNvSpPr>
          <p:nvPr/>
        </p:nvSpPr>
        <p:spPr>
          <a:xfrm>
            <a:off x="0" y="-82550"/>
            <a:ext cx="6400800" cy="1063625"/>
          </a:xfrm>
          <a:prstGeom prst="rect">
            <a:avLst/>
          </a:prstGeom>
        </p:spPr>
        <p:txBody>
          <a:bodyPr vert="horz" lIns="91440" tIns="35268"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it-IT" sz="3600" b="1" dirty="0" smtClean="0"/>
              <a:t>Infrastructures</a:t>
            </a:r>
            <a:endParaRPr lang="en-US" sz="3600" b="1" dirty="0" smtClean="0"/>
          </a:p>
        </p:txBody>
      </p:sp>
      <p:sp>
        <p:nvSpPr>
          <p:cNvPr id="15" name="Rectangle 14"/>
          <p:cNvSpPr/>
          <p:nvPr/>
        </p:nvSpPr>
        <p:spPr>
          <a:xfrm>
            <a:off x="6606996" y="2780928"/>
            <a:ext cx="485283" cy="440664"/>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4" name="Oval 3"/>
          <p:cNvSpPr/>
          <p:nvPr/>
        </p:nvSpPr>
        <p:spPr>
          <a:xfrm>
            <a:off x="7380312" y="2492896"/>
            <a:ext cx="144016" cy="1338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extBox 18"/>
          <p:cNvSpPr txBox="1"/>
          <p:nvPr/>
        </p:nvSpPr>
        <p:spPr>
          <a:xfrm>
            <a:off x="7345506" y="2669427"/>
            <a:ext cx="301686" cy="369332"/>
          </a:xfrm>
          <a:prstGeom prst="rect">
            <a:avLst/>
          </a:prstGeom>
          <a:solidFill>
            <a:srgbClr val="FFFF00"/>
          </a:solidFill>
        </p:spPr>
        <p:txBody>
          <a:bodyPr wrap="none" rtlCol="0">
            <a:spAutoFit/>
          </a:bodyPr>
          <a:lstStyle/>
          <a:p>
            <a:r>
              <a:rPr lang="it-IT" dirty="0">
                <a:solidFill>
                  <a:srgbClr val="FF0000"/>
                </a:solidFill>
              </a:rPr>
              <a:t>2</a:t>
            </a:r>
            <a:endParaRPr lang="en-US" dirty="0">
              <a:solidFill>
                <a:srgbClr val="FF0000"/>
              </a:solidFill>
            </a:endParaRPr>
          </a:p>
        </p:txBody>
      </p:sp>
      <p:grpSp>
        <p:nvGrpSpPr>
          <p:cNvPr id="25" name="Group 11"/>
          <p:cNvGrpSpPr/>
          <p:nvPr/>
        </p:nvGrpSpPr>
        <p:grpSpPr>
          <a:xfrm>
            <a:off x="3879939" y="2444322"/>
            <a:ext cx="2132221" cy="1808557"/>
            <a:chOff x="7434935" y="3079111"/>
            <a:chExt cx="3072901" cy="2423020"/>
          </a:xfrm>
        </p:grpSpPr>
        <p:pic>
          <p:nvPicPr>
            <p:cNvPr id="26" name="Picture 6" descr="C:\Documents and Settings\alberto\Documenti\foto\laboratori\target\H_700+IS_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4935" y="3079111"/>
              <a:ext cx="3072901" cy="230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
            <p:cNvSpPr txBox="1"/>
            <p:nvPr/>
          </p:nvSpPr>
          <p:spPr>
            <a:xfrm>
              <a:off x="7694869" y="4801145"/>
              <a:ext cx="2501651" cy="700986"/>
            </a:xfrm>
            <a:prstGeom prst="rect">
              <a:avLst/>
            </a:prstGeom>
            <a:noFill/>
          </p:spPr>
          <p:txBody>
            <a:bodyPr wrap="square" rtlCol="0">
              <a:spAutoFit/>
            </a:bodyPr>
            <a:lstStyle/>
            <a:p>
              <a:r>
                <a:rPr lang="en-US" sz="1400" dirty="0" smtClean="0">
                  <a:solidFill>
                    <a:schemeClr val="bg1"/>
                  </a:solidFill>
                </a:rPr>
                <a:t>Target under operation at 2000</a:t>
              </a:r>
              <a:r>
                <a:rPr lang="en-US" sz="1400" baseline="30000" dirty="0" smtClean="0">
                  <a:solidFill>
                    <a:schemeClr val="bg1"/>
                  </a:solidFill>
                </a:rPr>
                <a:t>o</a:t>
              </a:r>
              <a:r>
                <a:rPr lang="en-US" sz="1400" dirty="0" smtClean="0">
                  <a:solidFill>
                    <a:schemeClr val="bg1"/>
                  </a:solidFill>
                </a:rPr>
                <a:t>C</a:t>
              </a:r>
              <a:endParaRPr lang="en-US" sz="1400" dirty="0">
                <a:solidFill>
                  <a:schemeClr val="bg1"/>
                </a:solidFill>
              </a:endParaRPr>
            </a:p>
          </p:txBody>
        </p:sp>
      </p:grpSp>
      <p:sp>
        <p:nvSpPr>
          <p:cNvPr id="23" name="TextBox 22"/>
          <p:cNvSpPr txBox="1"/>
          <p:nvPr/>
        </p:nvSpPr>
        <p:spPr>
          <a:xfrm>
            <a:off x="3204194" y="1660158"/>
            <a:ext cx="301686" cy="369332"/>
          </a:xfrm>
          <a:prstGeom prst="rect">
            <a:avLst/>
          </a:prstGeom>
          <a:solidFill>
            <a:srgbClr val="FFFF00"/>
          </a:solidFill>
        </p:spPr>
        <p:txBody>
          <a:bodyPr wrap="none" rtlCol="0">
            <a:spAutoFit/>
          </a:bodyPr>
          <a:lstStyle/>
          <a:p>
            <a:r>
              <a:rPr lang="it-IT" dirty="0" smtClean="0">
                <a:solidFill>
                  <a:srgbClr val="FF0000"/>
                </a:solidFill>
              </a:rPr>
              <a:t>5</a:t>
            </a:r>
            <a:endParaRPr lang="en-US" dirty="0">
              <a:solidFill>
                <a:srgbClr val="FF0000"/>
              </a:solidFill>
            </a:endParaRPr>
          </a:p>
        </p:txBody>
      </p:sp>
      <p:sp>
        <p:nvSpPr>
          <p:cNvPr id="11" name="Rectangle 10"/>
          <p:cNvSpPr/>
          <p:nvPr/>
        </p:nvSpPr>
        <p:spPr>
          <a:xfrm>
            <a:off x="143644" y="783600"/>
            <a:ext cx="5812409" cy="3321443"/>
          </a:xfrm>
          <a:prstGeom prst="rect">
            <a:avLst/>
          </a:prstGeom>
          <a:solidFill>
            <a:schemeClr val="accent2">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TextBox 21"/>
          <p:cNvSpPr txBox="1"/>
          <p:nvPr/>
        </p:nvSpPr>
        <p:spPr>
          <a:xfrm>
            <a:off x="5757587" y="2018067"/>
            <a:ext cx="301686" cy="369332"/>
          </a:xfrm>
          <a:prstGeom prst="rect">
            <a:avLst/>
          </a:prstGeom>
          <a:solidFill>
            <a:srgbClr val="FFFF00"/>
          </a:solidFill>
        </p:spPr>
        <p:txBody>
          <a:bodyPr wrap="none" rtlCol="0">
            <a:spAutoFit/>
          </a:bodyPr>
          <a:lstStyle/>
          <a:p>
            <a:r>
              <a:rPr lang="it-IT" dirty="0" smtClean="0">
                <a:solidFill>
                  <a:srgbClr val="FF0000"/>
                </a:solidFill>
              </a:rPr>
              <a:t>4</a:t>
            </a:r>
            <a:endParaRPr lang="en-US" dirty="0">
              <a:solidFill>
                <a:srgbClr val="FF0000"/>
              </a:solidFill>
            </a:endParaRPr>
          </a:p>
        </p:txBody>
      </p:sp>
      <p:grpSp>
        <p:nvGrpSpPr>
          <p:cNvPr id="20" name="Group 19"/>
          <p:cNvGrpSpPr/>
          <p:nvPr/>
        </p:nvGrpSpPr>
        <p:grpSpPr>
          <a:xfrm>
            <a:off x="236240" y="2584397"/>
            <a:ext cx="2615228" cy="1653539"/>
            <a:chOff x="3298647" y="2624125"/>
            <a:chExt cx="2615228" cy="1653539"/>
          </a:xfrm>
        </p:grpSpPr>
        <p:grpSp>
          <p:nvGrpSpPr>
            <p:cNvPr id="18" name="Group 17"/>
            <p:cNvGrpSpPr/>
            <p:nvPr/>
          </p:nvGrpSpPr>
          <p:grpSpPr>
            <a:xfrm>
              <a:off x="3298647" y="2624125"/>
              <a:ext cx="2615228" cy="1653539"/>
              <a:chOff x="2291738" y="2374649"/>
              <a:chExt cx="2615228" cy="1653539"/>
            </a:xfrm>
            <a:solidFill>
              <a:schemeClr val="bg1"/>
            </a:solidFill>
          </p:grpSpPr>
          <p:sp>
            <p:nvSpPr>
              <p:cNvPr id="16" name="Rectangle 15"/>
              <p:cNvSpPr/>
              <p:nvPr/>
            </p:nvSpPr>
            <p:spPr>
              <a:xfrm>
                <a:off x="2291738" y="2374649"/>
                <a:ext cx="2615228" cy="1653539"/>
              </a:xfrm>
              <a:prstGeom prst="rect">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211" y="2397391"/>
                <a:ext cx="2065169" cy="160407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734011" y="3038759"/>
                <a:ext cx="1172955" cy="276999"/>
              </a:xfrm>
              <a:prstGeom prst="rect">
                <a:avLst/>
              </a:prstGeom>
              <a:grpFill/>
            </p:spPr>
            <p:txBody>
              <a:bodyPr wrap="square" rtlCol="0">
                <a:spAutoFit/>
              </a:bodyPr>
              <a:lstStyle/>
              <a:p>
                <a:r>
                  <a:rPr lang="it-IT" sz="1200" dirty="0" smtClean="0"/>
                  <a:t>Control system </a:t>
                </a:r>
                <a:endParaRPr lang="it-IT" sz="1200" dirty="0"/>
              </a:p>
            </p:txBody>
          </p:sp>
          <p:pic>
            <p:nvPicPr>
              <p:cNvPr id="28" name="Picture 10"/>
              <p:cNvPicPr>
                <a:picLocks noChangeAspect="1" noChangeArrowheads="1"/>
              </p:cNvPicPr>
              <p:nvPr/>
            </p:nvPicPr>
            <p:blipFill>
              <a:blip r:embed="rId5" cstate="print"/>
              <a:srcRect/>
              <a:stretch>
                <a:fillRect/>
              </a:stretch>
            </p:blipFill>
            <p:spPr bwMode="auto">
              <a:xfrm>
                <a:off x="3873528" y="2556440"/>
                <a:ext cx="567013" cy="446050"/>
              </a:xfrm>
              <a:prstGeom prst="rect">
                <a:avLst/>
              </a:prstGeom>
              <a:grpFill/>
              <a:ln w="9525">
                <a:noFill/>
                <a:miter lim="800000"/>
                <a:headEnd/>
                <a:tailEnd/>
              </a:ln>
            </p:spPr>
          </p:pic>
        </p:grpSp>
        <p:sp>
          <p:nvSpPr>
            <p:cNvPr id="24" name="TextBox 23"/>
            <p:cNvSpPr txBox="1"/>
            <p:nvPr/>
          </p:nvSpPr>
          <p:spPr>
            <a:xfrm>
              <a:off x="5381210" y="3560624"/>
              <a:ext cx="301686" cy="369332"/>
            </a:xfrm>
            <a:prstGeom prst="rect">
              <a:avLst/>
            </a:prstGeom>
            <a:solidFill>
              <a:srgbClr val="FFFF00"/>
            </a:solidFill>
          </p:spPr>
          <p:txBody>
            <a:bodyPr wrap="none" rtlCol="0">
              <a:spAutoFit/>
            </a:bodyPr>
            <a:lstStyle/>
            <a:p>
              <a:r>
                <a:rPr lang="it-IT" dirty="0" smtClean="0">
                  <a:solidFill>
                    <a:srgbClr val="FF0000"/>
                  </a:solidFill>
                </a:rPr>
                <a:t>6</a:t>
              </a:r>
              <a:endParaRPr lang="en-US" dirty="0">
                <a:solidFill>
                  <a:srgbClr val="FF0000"/>
                </a:solidFill>
              </a:endParaRPr>
            </a:p>
          </p:txBody>
        </p:sp>
      </p:grpSp>
      <p:sp>
        <p:nvSpPr>
          <p:cNvPr id="21" name="TextBox 20"/>
          <p:cNvSpPr txBox="1"/>
          <p:nvPr/>
        </p:nvSpPr>
        <p:spPr>
          <a:xfrm>
            <a:off x="5710474" y="2648576"/>
            <a:ext cx="301686" cy="369332"/>
          </a:xfrm>
          <a:prstGeom prst="rect">
            <a:avLst/>
          </a:prstGeom>
          <a:solidFill>
            <a:srgbClr val="FFFF00"/>
          </a:solidFill>
        </p:spPr>
        <p:txBody>
          <a:bodyPr wrap="none" rtlCol="0">
            <a:spAutoFit/>
          </a:bodyPr>
          <a:lstStyle/>
          <a:p>
            <a:r>
              <a:rPr lang="it-IT" dirty="0">
                <a:solidFill>
                  <a:srgbClr val="FF0000"/>
                </a:solidFill>
              </a:rPr>
              <a:t>3</a:t>
            </a:r>
            <a:endParaRPr lang="en-US" dirty="0">
              <a:solidFill>
                <a:srgbClr val="FF0000"/>
              </a:solidFill>
            </a:endParaRPr>
          </a:p>
        </p:txBody>
      </p:sp>
      <p:sp>
        <p:nvSpPr>
          <p:cNvPr id="30" name="TextBox 20"/>
          <p:cNvSpPr txBox="1"/>
          <p:nvPr/>
        </p:nvSpPr>
        <p:spPr>
          <a:xfrm>
            <a:off x="6423875" y="1331476"/>
            <a:ext cx="301686" cy="369332"/>
          </a:xfrm>
          <a:prstGeom prst="rect">
            <a:avLst/>
          </a:prstGeom>
          <a:solidFill>
            <a:srgbClr val="FFFF00"/>
          </a:solidFill>
        </p:spPr>
        <p:txBody>
          <a:bodyPr wrap="none" rtlCol="0">
            <a:spAutoFit/>
          </a:bodyPr>
          <a:lstStyle/>
          <a:p>
            <a:r>
              <a:rPr lang="it-IT" dirty="0">
                <a:solidFill>
                  <a:srgbClr val="FF0000"/>
                </a:solidFill>
              </a:rPr>
              <a:t>3</a:t>
            </a:r>
            <a:endParaRPr lang="en-US" dirty="0">
              <a:solidFill>
                <a:srgbClr val="FF0000"/>
              </a:solidFill>
            </a:endParaRPr>
          </a:p>
        </p:txBody>
      </p:sp>
      <p:pic>
        <p:nvPicPr>
          <p:cNvPr id="17" name="Picture 16" descr="\\napp2\spes\Task2_EdiliziaServizi\layout\MarcoRigato\2013\prospettoSPES_edifici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43" t="21611" r="16604" b="13394"/>
          <a:stretch/>
        </p:blipFill>
        <p:spPr bwMode="auto">
          <a:xfrm>
            <a:off x="3846928" y="2559587"/>
            <a:ext cx="5338576" cy="30694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52121" y="3632653"/>
            <a:ext cx="340158"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sz="2400" b="1" dirty="0" smtClean="0">
                <a:solidFill>
                  <a:schemeClr val="bg1"/>
                </a:solidFill>
              </a:rPr>
              <a:t>1</a:t>
            </a:r>
            <a:endParaRPr lang="en-US" sz="24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585842781"/>
              </p:ext>
            </p:extLst>
          </p:nvPr>
        </p:nvGraphicFramePr>
        <p:xfrm>
          <a:off x="0" y="4268780"/>
          <a:ext cx="5554097" cy="2589220"/>
        </p:xfrm>
        <a:graphic>
          <a:graphicData uri="http://schemas.openxmlformats.org/drawingml/2006/table">
            <a:tbl>
              <a:tblPr firstRow="1" bandRow="1">
                <a:tableStyleId>{5C22544A-7EE6-4342-B048-85BDC9FD1C3A}</a:tableStyleId>
              </a:tblPr>
              <a:tblGrid>
                <a:gridCol w="280908"/>
                <a:gridCol w="5273189"/>
              </a:tblGrid>
              <a:tr h="196294">
                <a:tc>
                  <a:txBody>
                    <a:bodyPr/>
                    <a:lstStyle/>
                    <a:p>
                      <a:endParaRPr lang="en-US" sz="1400" dirty="0"/>
                    </a:p>
                  </a:txBody>
                  <a:tcPr/>
                </a:tc>
                <a:tc>
                  <a:txBody>
                    <a:bodyPr/>
                    <a:lstStyle/>
                    <a:p>
                      <a:r>
                        <a:rPr lang="en-US" sz="1400" dirty="0" smtClean="0"/>
                        <a:t>SPES sub-systems</a:t>
                      </a:r>
                      <a:endParaRPr lang="en-US" sz="1400" dirty="0"/>
                    </a:p>
                  </a:txBody>
                  <a:tcPr/>
                </a:tc>
              </a:tr>
              <a:tr h="202357">
                <a:tc>
                  <a:txBody>
                    <a:bodyPr/>
                    <a:lstStyle/>
                    <a:p>
                      <a:r>
                        <a:rPr lang="it-IT" sz="1400" b="1" dirty="0" smtClean="0"/>
                        <a:t>1</a:t>
                      </a:r>
                    </a:p>
                  </a:txBody>
                  <a:tcPr/>
                </a:tc>
                <a:tc>
                  <a:txBody>
                    <a:bodyPr/>
                    <a:lstStyle/>
                    <a:p>
                      <a:r>
                        <a:rPr lang="en-US" sz="1400" b="1" dirty="0" smtClean="0"/>
                        <a:t>Building and infrastructures with </a:t>
                      </a:r>
                      <a:r>
                        <a:rPr lang="it-IT" sz="1400" b="1" dirty="0" smtClean="0"/>
                        <a:t>2 ISOL bunkers for radioactive beam and application area for</a:t>
                      </a:r>
                      <a:r>
                        <a:rPr lang="it-IT" sz="1400" b="1" baseline="0" dirty="0" smtClean="0"/>
                        <a:t> radioisotopes and neutrons</a:t>
                      </a:r>
                      <a:endParaRPr lang="en-US" sz="1400" b="1" dirty="0"/>
                    </a:p>
                  </a:txBody>
                  <a:tcPr/>
                </a:tc>
              </a:tr>
              <a:tr h="202357">
                <a:tc>
                  <a:txBody>
                    <a:bodyPr/>
                    <a:lstStyle/>
                    <a:p>
                      <a:r>
                        <a:rPr lang="it-IT" sz="1400" dirty="0" smtClean="0">
                          <a:solidFill>
                            <a:schemeClr val="bg2">
                              <a:lumMod val="50000"/>
                            </a:schemeClr>
                          </a:solidFill>
                        </a:rPr>
                        <a:t>2</a:t>
                      </a:r>
                    </a:p>
                  </a:txBody>
                  <a:tcPr/>
                </a:tc>
                <a:tc>
                  <a:txBody>
                    <a:bodyPr/>
                    <a:lstStyle/>
                    <a:p>
                      <a:r>
                        <a:rPr lang="it-IT" sz="1400" dirty="0" smtClean="0">
                          <a:solidFill>
                            <a:schemeClr val="bg2">
                              <a:lumMod val="50000"/>
                            </a:schemeClr>
                          </a:solidFill>
                        </a:rPr>
                        <a:t>Cyclotron 70</a:t>
                      </a:r>
                      <a:r>
                        <a:rPr lang="it-IT" sz="1400" baseline="0" dirty="0" smtClean="0">
                          <a:solidFill>
                            <a:schemeClr val="bg2">
                              <a:lumMod val="50000"/>
                            </a:schemeClr>
                          </a:solidFill>
                        </a:rPr>
                        <a:t> MeV protons with 2 independent exits</a:t>
                      </a:r>
                      <a:endParaRPr lang="en-US" sz="1400" dirty="0">
                        <a:solidFill>
                          <a:schemeClr val="bg2">
                            <a:lumMod val="50000"/>
                          </a:schemeClr>
                        </a:solidFill>
                      </a:endParaRPr>
                    </a:p>
                  </a:txBody>
                  <a:tcPr/>
                </a:tc>
              </a:tr>
              <a:tr h="333700">
                <a:tc>
                  <a:txBody>
                    <a:bodyPr/>
                    <a:lstStyle/>
                    <a:p>
                      <a:r>
                        <a:rPr lang="it-IT" sz="1400" dirty="0" smtClean="0">
                          <a:solidFill>
                            <a:schemeClr val="bg2">
                              <a:lumMod val="50000"/>
                            </a:schemeClr>
                          </a:solidFill>
                        </a:rPr>
                        <a:t>3</a:t>
                      </a:r>
                      <a:endParaRPr lang="en-US" sz="1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smtClean="0">
                          <a:solidFill>
                            <a:schemeClr val="bg2">
                              <a:lumMod val="50000"/>
                            </a:schemeClr>
                          </a:solidFill>
                        </a:rPr>
                        <a:t>ISOL UCx target designed for 10</a:t>
                      </a:r>
                      <a:r>
                        <a:rPr lang="it-IT" sz="1400" baseline="30000" dirty="0" smtClean="0">
                          <a:solidFill>
                            <a:schemeClr val="bg2">
                              <a:lumMod val="50000"/>
                            </a:schemeClr>
                          </a:solidFill>
                        </a:rPr>
                        <a:t>13</a:t>
                      </a:r>
                      <a:r>
                        <a:rPr lang="it-IT" sz="1400" dirty="0" smtClean="0">
                          <a:solidFill>
                            <a:schemeClr val="bg2">
                              <a:lumMod val="50000"/>
                            </a:schemeClr>
                          </a:solidFill>
                        </a:rPr>
                        <a:t> f/s</a:t>
                      </a:r>
                      <a:endParaRPr lang="en-US" sz="1400" dirty="0" smtClean="0">
                        <a:solidFill>
                          <a:schemeClr val="bg2">
                            <a:lumMod val="50000"/>
                          </a:schemeClr>
                        </a:solidFill>
                      </a:endParaRPr>
                    </a:p>
                  </a:txBody>
                  <a:tcPr/>
                </a:tc>
              </a:tr>
              <a:tr h="202357">
                <a:tc>
                  <a:txBody>
                    <a:bodyPr/>
                    <a:lstStyle/>
                    <a:p>
                      <a:r>
                        <a:rPr lang="it-IT" sz="1400" dirty="0" smtClean="0">
                          <a:solidFill>
                            <a:schemeClr val="bg2">
                              <a:lumMod val="50000"/>
                            </a:schemeClr>
                          </a:solidFill>
                        </a:rPr>
                        <a:t>4</a:t>
                      </a:r>
                      <a:endParaRPr lang="en-US" sz="1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2">
                              <a:lumMod val="50000"/>
                            </a:schemeClr>
                          </a:solidFill>
                        </a:rPr>
                        <a:t>Beam</a:t>
                      </a:r>
                      <a:r>
                        <a:rPr lang="en-US" sz="1400" baseline="0" dirty="0" smtClean="0">
                          <a:solidFill>
                            <a:schemeClr val="bg2">
                              <a:lumMod val="50000"/>
                            </a:schemeClr>
                          </a:solidFill>
                        </a:rPr>
                        <a:t> transport with </a:t>
                      </a:r>
                      <a:r>
                        <a:rPr lang="it-IT" sz="1400" dirty="0" smtClean="0">
                          <a:solidFill>
                            <a:schemeClr val="bg2">
                              <a:lumMod val="50000"/>
                            </a:schemeClr>
                          </a:solidFill>
                        </a:rPr>
                        <a:t>High Resolution Mass Separation</a:t>
                      </a:r>
                      <a:endParaRPr lang="en-US" sz="1400" dirty="0" smtClean="0">
                        <a:solidFill>
                          <a:schemeClr val="bg2">
                            <a:lumMod val="50000"/>
                          </a:schemeClr>
                        </a:solidFill>
                      </a:endParaRPr>
                    </a:p>
                  </a:txBody>
                  <a:tcPr/>
                </a:tc>
              </a:tr>
              <a:tr h="333700">
                <a:tc>
                  <a:txBody>
                    <a:bodyPr/>
                    <a:lstStyle/>
                    <a:p>
                      <a:r>
                        <a:rPr lang="it-IT" sz="1400" dirty="0" smtClean="0">
                          <a:solidFill>
                            <a:schemeClr val="bg2">
                              <a:lumMod val="50000"/>
                            </a:schemeClr>
                          </a:solidFill>
                        </a:rPr>
                        <a:t>5</a:t>
                      </a:r>
                      <a:endParaRPr lang="en-US" sz="1400" dirty="0">
                        <a:solidFill>
                          <a:schemeClr val="bg2">
                            <a:lumMod val="50000"/>
                          </a:schemeClr>
                        </a:solidFill>
                      </a:endParaRPr>
                    </a:p>
                  </a:txBody>
                  <a:tcPr/>
                </a:tc>
                <a:tc>
                  <a:txBody>
                    <a:bodyPr/>
                    <a:lstStyle/>
                    <a:p>
                      <a:r>
                        <a:rPr lang="it-IT" sz="1400" dirty="0" smtClean="0">
                          <a:solidFill>
                            <a:schemeClr val="bg2">
                              <a:lumMod val="50000"/>
                            </a:schemeClr>
                          </a:solidFill>
                        </a:rPr>
                        <a:t>Reacceleration</a:t>
                      </a:r>
                      <a:r>
                        <a:rPr lang="it-IT" sz="1400" baseline="0" dirty="0" smtClean="0">
                          <a:solidFill>
                            <a:schemeClr val="bg2">
                              <a:lumMod val="50000"/>
                            </a:schemeClr>
                          </a:solidFill>
                        </a:rPr>
                        <a:t> with ALPI </a:t>
                      </a:r>
                      <a:r>
                        <a:rPr lang="it-IT" sz="1400" baseline="0" dirty="0" err="1" smtClean="0">
                          <a:solidFill>
                            <a:schemeClr val="bg2">
                              <a:lumMod val="50000"/>
                            </a:schemeClr>
                          </a:solidFill>
                        </a:rPr>
                        <a:t>superconducting</a:t>
                      </a:r>
                      <a:r>
                        <a:rPr lang="it-IT" sz="1400" baseline="0" dirty="0" smtClean="0">
                          <a:solidFill>
                            <a:schemeClr val="bg2">
                              <a:lumMod val="50000"/>
                            </a:schemeClr>
                          </a:solidFill>
                        </a:rPr>
                        <a:t> linac </a:t>
                      </a:r>
                    </a:p>
                    <a:p>
                      <a:r>
                        <a:rPr lang="it-IT" sz="1400" baseline="0" dirty="0" smtClean="0">
                          <a:solidFill>
                            <a:schemeClr val="bg2">
                              <a:lumMod val="50000"/>
                            </a:schemeClr>
                          </a:solidFill>
                        </a:rPr>
                        <a:t>(10A MeV A=130)</a:t>
                      </a:r>
                      <a:endParaRPr lang="en-US" sz="1400" dirty="0">
                        <a:solidFill>
                          <a:schemeClr val="bg2">
                            <a:lumMod val="50000"/>
                          </a:schemeClr>
                        </a:solidFill>
                      </a:endParaRPr>
                    </a:p>
                  </a:txBody>
                  <a:tcPr/>
                </a:tc>
              </a:tr>
              <a:tr h="202357">
                <a:tc>
                  <a:txBody>
                    <a:bodyPr/>
                    <a:lstStyle/>
                    <a:p>
                      <a:r>
                        <a:rPr lang="it-IT" sz="1400" dirty="0" smtClean="0">
                          <a:solidFill>
                            <a:schemeClr val="bg2">
                              <a:lumMod val="50000"/>
                            </a:schemeClr>
                          </a:solidFill>
                        </a:rPr>
                        <a:t>6</a:t>
                      </a:r>
                      <a:endParaRPr lang="en-US" sz="1400" dirty="0">
                        <a:solidFill>
                          <a:schemeClr val="bg2">
                            <a:lumMod val="50000"/>
                          </a:schemeClr>
                        </a:solidFill>
                      </a:endParaRPr>
                    </a:p>
                  </a:txBody>
                  <a:tcPr/>
                </a:tc>
                <a:tc>
                  <a:txBody>
                    <a:bodyPr/>
                    <a:lstStyle/>
                    <a:p>
                      <a:r>
                        <a:rPr lang="en-US" sz="1400" dirty="0" smtClean="0">
                          <a:solidFill>
                            <a:schemeClr val="bg2">
                              <a:lumMod val="50000"/>
                            </a:schemeClr>
                          </a:solidFill>
                        </a:rPr>
                        <a:t>Radioprotection,</a:t>
                      </a:r>
                      <a:r>
                        <a:rPr lang="en-US" sz="1400" baseline="0" dirty="0" smtClean="0">
                          <a:solidFill>
                            <a:schemeClr val="bg2">
                              <a:lumMod val="50000"/>
                            </a:schemeClr>
                          </a:solidFill>
                        </a:rPr>
                        <a:t> safety &amp; controls</a:t>
                      </a:r>
                      <a:endParaRPr lang="en-US" sz="1400" dirty="0">
                        <a:solidFill>
                          <a:schemeClr val="bg2">
                            <a:lumMod val="50000"/>
                          </a:schemeClr>
                        </a:solidFill>
                      </a:endParaRPr>
                    </a:p>
                  </a:txBody>
                  <a:tcPr/>
                </a:tc>
              </a:tr>
            </a:tbl>
          </a:graphicData>
        </a:graphic>
      </p:graphicFrame>
    </p:spTree>
    <p:extLst>
      <p:ext uri="{BB962C8B-B14F-4D97-AF65-F5344CB8AC3E}">
        <p14:creationId xmlns:p14="http://schemas.microsoft.com/office/powerpoint/2010/main" val="31914963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a:xfrm>
            <a:off x="58615" y="-97937"/>
            <a:ext cx="9036050" cy="647701"/>
          </a:xfrm>
        </p:spPr>
        <p:txBody>
          <a:bodyPr/>
          <a:lstStyle/>
          <a:p>
            <a:r>
              <a:rPr lang="en-US" sz="2800" smtClean="0">
                <a:solidFill>
                  <a:srgbClr val="0070C0"/>
                </a:solidFill>
              </a:rPr>
              <a:t>Energy of SPES Post-Accelerator as function of A/q</a:t>
            </a:r>
          </a:p>
        </p:txBody>
      </p:sp>
      <p:sp>
        <p:nvSpPr>
          <p:cNvPr id="23554" name="CasellaDiTesto 3"/>
          <p:cNvSpPr txBox="1">
            <a:spLocks noChangeArrowheads="1"/>
          </p:cNvSpPr>
          <p:nvPr/>
        </p:nvSpPr>
        <p:spPr bwMode="auto">
          <a:xfrm>
            <a:off x="712788" y="541129"/>
            <a:ext cx="7106625" cy="1015663"/>
          </a:xfrm>
          <a:prstGeom prst="rect">
            <a:avLst/>
          </a:prstGeom>
          <a:noFill/>
          <a:ln w="9525">
            <a:noFill/>
            <a:miter lim="800000"/>
            <a:headEnd/>
            <a:tailEnd/>
          </a:ln>
        </p:spPr>
        <p:txBody>
          <a:bodyPr wrap="none">
            <a:spAutoFit/>
          </a:bodyPr>
          <a:lstStyle/>
          <a:p>
            <a:r>
              <a:rPr lang="it-IT" sz="2000" b="1" dirty="0">
                <a:latin typeface="Calibri" pitchFamily="34" charset="0"/>
              </a:rPr>
              <a:t>Preliminary results for ALPI </a:t>
            </a:r>
            <a:r>
              <a:rPr lang="it-IT" sz="2000" b="1" dirty="0" smtClean="0">
                <a:latin typeface="Calibri" pitchFamily="34" charset="0"/>
              </a:rPr>
              <a:t>upgraded performances </a:t>
            </a:r>
          </a:p>
          <a:p>
            <a:r>
              <a:rPr lang="it-IT" sz="2000" dirty="0" smtClean="0">
                <a:solidFill>
                  <a:srgbClr val="FF0000"/>
                </a:solidFill>
                <a:latin typeface="Calibri" pitchFamily="34" charset="0"/>
              </a:rPr>
              <a:t>Low </a:t>
            </a:r>
            <a:r>
              <a:rPr lang="it-IT" sz="2000" dirty="0">
                <a:solidFill>
                  <a:srgbClr val="FF0000"/>
                </a:solidFill>
                <a:latin typeface="Calibri" pitchFamily="34" charset="0"/>
              </a:rPr>
              <a:t>Beta=5 MV/m, Medium Beta=5.5 MV/m, High Beta=5.5 MV/m</a:t>
            </a:r>
          </a:p>
          <a:p>
            <a:r>
              <a:rPr lang="it-IT" sz="2000" dirty="0">
                <a:solidFill>
                  <a:srgbClr val="0070C0"/>
                </a:solidFill>
                <a:latin typeface="Calibri" pitchFamily="34" charset="0"/>
              </a:rPr>
              <a:t>Low Beta=5 MV/m, Medium Beta=4.3 MV/m, High Beta=5.5 MV/m</a:t>
            </a:r>
          </a:p>
        </p:txBody>
      </p:sp>
      <p:grpSp>
        <p:nvGrpSpPr>
          <p:cNvPr id="23555" name="Group 7"/>
          <p:cNvGrpSpPr>
            <a:grpSpLocks/>
          </p:cNvGrpSpPr>
          <p:nvPr/>
        </p:nvGrpSpPr>
        <p:grpSpPr bwMode="auto">
          <a:xfrm>
            <a:off x="1277938" y="1628626"/>
            <a:ext cx="6083300" cy="4697413"/>
            <a:chOff x="1277634" y="1115932"/>
            <a:chExt cx="6083577" cy="4697854"/>
          </a:xfrm>
        </p:grpSpPr>
        <p:pic>
          <p:nvPicPr>
            <p:cNvPr id="23560" name="Picture 2"/>
            <p:cNvPicPr>
              <a:picLocks noChangeAspect="1"/>
            </p:cNvPicPr>
            <p:nvPr/>
          </p:nvPicPr>
          <p:blipFill>
            <a:blip r:embed="rId2"/>
            <a:srcRect/>
            <a:stretch>
              <a:fillRect/>
            </a:stretch>
          </p:blipFill>
          <p:spPr bwMode="auto">
            <a:xfrm>
              <a:off x="1277634" y="1115932"/>
              <a:ext cx="6083577" cy="4697854"/>
            </a:xfrm>
            <a:prstGeom prst="rect">
              <a:avLst/>
            </a:prstGeom>
            <a:noFill/>
            <a:ln w="9525">
              <a:noFill/>
              <a:miter lim="800000"/>
              <a:headEnd/>
              <a:tailEnd/>
            </a:ln>
          </p:spPr>
        </p:pic>
        <p:sp>
          <p:nvSpPr>
            <p:cNvPr id="23561" name="TextBox 4"/>
            <p:cNvSpPr txBox="1">
              <a:spLocks noChangeArrowheads="1"/>
            </p:cNvSpPr>
            <p:nvPr/>
          </p:nvSpPr>
          <p:spPr bwMode="auto">
            <a:xfrm>
              <a:off x="3791072" y="2054362"/>
              <a:ext cx="1780616" cy="369332"/>
            </a:xfrm>
            <a:prstGeom prst="rect">
              <a:avLst/>
            </a:prstGeom>
            <a:noFill/>
            <a:ln w="9525">
              <a:noFill/>
              <a:miter lim="800000"/>
              <a:headEnd/>
              <a:tailEnd/>
            </a:ln>
          </p:spPr>
          <p:txBody>
            <a:bodyPr wrap="none">
              <a:spAutoFit/>
            </a:bodyPr>
            <a:lstStyle/>
            <a:p>
              <a:r>
                <a:rPr lang="it-IT">
                  <a:solidFill>
                    <a:srgbClr val="FF0000"/>
                  </a:solidFill>
                  <a:latin typeface="Calibri" pitchFamily="34" charset="0"/>
                </a:rPr>
                <a:t>EBIS charge state</a:t>
              </a:r>
            </a:p>
          </p:txBody>
        </p:sp>
        <p:sp>
          <p:nvSpPr>
            <p:cNvPr id="23562" name="TextBox 8"/>
            <p:cNvSpPr txBox="1">
              <a:spLocks noChangeArrowheads="1"/>
            </p:cNvSpPr>
            <p:nvPr/>
          </p:nvSpPr>
          <p:spPr bwMode="auto">
            <a:xfrm>
              <a:off x="2802079" y="4354651"/>
              <a:ext cx="1901354" cy="369332"/>
            </a:xfrm>
            <a:prstGeom prst="rect">
              <a:avLst/>
            </a:prstGeom>
            <a:noFill/>
            <a:ln w="9525">
              <a:noFill/>
              <a:miter lim="800000"/>
              <a:headEnd/>
              <a:tailEnd/>
            </a:ln>
          </p:spPr>
          <p:txBody>
            <a:bodyPr wrap="none">
              <a:spAutoFit/>
            </a:bodyPr>
            <a:lstStyle/>
            <a:p>
              <a:r>
                <a:rPr lang="it-IT" dirty="0">
                  <a:solidFill>
                    <a:srgbClr val="0070C0"/>
                  </a:solidFill>
                  <a:latin typeface="Calibri" pitchFamily="34" charset="0"/>
                </a:rPr>
                <a:t>ECRIS charge state</a:t>
              </a:r>
            </a:p>
          </p:txBody>
        </p:sp>
        <p:sp>
          <p:nvSpPr>
            <p:cNvPr id="23563" name="TextBox 9"/>
            <p:cNvSpPr txBox="1">
              <a:spLocks noChangeArrowheads="1"/>
            </p:cNvSpPr>
            <p:nvPr/>
          </p:nvSpPr>
          <p:spPr bwMode="auto">
            <a:xfrm>
              <a:off x="2699792" y="1598603"/>
              <a:ext cx="792088" cy="246221"/>
            </a:xfrm>
            <a:prstGeom prst="rect">
              <a:avLst/>
            </a:prstGeom>
            <a:solidFill>
              <a:schemeClr val="bg1"/>
            </a:solidFill>
            <a:ln w="9525">
              <a:noFill/>
              <a:miter lim="800000"/>
              <a:headEnd/>
              <a:tailEnd/>
            </a:ln>
          </p:spPr>
          <p:txBody>
            <a:bodyPr>
              <a:spAutoFit/>
            </a:bodyPr>
            <a:lstStyle/>
            <a:p>
              <a:r>
                <a:rPr lang="it-IT" sz="1000">
                  <a:solidFill>
                    <a:srgbClr val="FF0000"/>
                  </a:solidFill>
                  <a:latin typeface="Calibri" pitchFamily="34" charset="0"/>
                </a:rPr>
                <a:t>132Sn 27+</a:t>
              </a:r>
            </a:p>
          </p:txBody>
        </p:sp>
        <p:sp>
          <p:nvSpPr>
            <p:cNvPr id="23564" name="TextBox 10"/>
            <p:cNvSpPr txBox="1">
              <a:spLocks noChangeArrowheads="1"/>
            </p:cNvSpPr>
            <p:nvPr/>
          </p:nvSpPr>
          <p:spPr bwMode="auto">
            <a:xfrm>
              <a:off x="5364088" y="4293096"/>
              <a:ext cx="792088" cy="246221"/>
            </a:xfrm>
            <a:prstGeom prst="rect">
              <a:avLst/>
            </a:prstGeom>
            <a:solidFill>
              <a:schemeClr val="bg1"/>
            </a:solidFill>
            <a:ln w="9525">
              <a:noFill/>
              <a:miter lim="800000"/>
              <a:headEnd/>
              <a:tailEnd/>
            </a:ln>
          </p:spPr>
          <p:txBody>
            <a:bodyPr>
              <a:spAutoFit/>
            </a:bodyPr>
            <a:lstStyle/>
            <a:p>
              <a:r>
                <a:rPr lang="it-IT" sz="1000">
                  <a:solidFill>
                    <a:srgbClr val="0070C0"/>
                  </a:solidFill>
                  <a:latin typeface="Calibri" pitchFamily="34" charset="0"/>
                </a:rPr>
                <a:t>132Sn 21+</a:t>
              </a:r>
            </a:p>
          </p:txBody>
        </p:sp>
      </p:grpSp>
      <p:sp>
        <p:nvSpPr>
          <p:cNvPr id="12" name="Rectangle 11"/>
          <p:cNvSpPr/>
          <p:nvPr/>
        </p:nvSpPr>
        <p:spPr>
          <a:xfrm>
            <a:off x="6804025" y="3644751"/>
            <a:ext cx="144463" cy="144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23557" name="TextBox 12"/>
          <p:cNvSpPr txBox="1">
            <a:spLocks noChangeArrowheads="1"/>
          </p:cNvSpPr>
          <p:nvPr/>
        </p:nvSpPr>
        <p:spPr bwMode="auto">
          <a:xfrm>
            <a:off x="7164388" y="3532039"/>
            <a:ext cx="1270000" cy="369887"/>
          </a:xfrm>
          <a:prstGeom prst="rect">
            <a:avLst/>
          </a:prstGeom>
          <a:solidFill>
            <a:schemeClr val="bg1"/>
          </a:solidFill>
          <a:ln w="9525">
            <a:noFill/>
            <a:miter lim="800000"/>
            <a:headEnd/>
            <a:tailEnd/>
          </a:ln>
        </p:spPr>
        <p:txBody>
          <a:bodyPr wrap="none">
            <a:spAutoFit/>
          </a:bodyPr>
          <a:lstStyle/>
          <a:p>
            <a:r>
              <a:rPr lang="it-IT">
                <a:solidFill>
                  <a:srgbClr val="0070C0"/>
                </a:solidFill>
                <a:latin typeface="Calibri" pitchFamily="34" charset="0"/>
              </a:rPr>
              <a:t>Actual SPES</a:t>
            </a:r>
          </a:p>
        </p:txBody>
      </p:sp>
      <p:sp>
        <p:nvSpPr>
          <p:cNvPr id="14" name="Rectangle 13"/>
          <p:cNvSpPr/>
          <p:nvPr/>
        </p:nvSpPr>
        <p:spPr>
          <a:xfrm>
            <a:off x="6804025" y="3284389"/>
            <a:ext cx="144463" cy="1444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23559" name="TextBox 15"/>
          <p:cNvSpPr txBox="1">
            <a:spLocks noChangeArrowheads="1"/>
          </p:cNvSpPr>
          <p:nvPr/>
        </p:nvSpPr>
        <p:spPr bwMode="auto">
          <a:xfrm>
            <a:off x="7164388" y="3419475"/>
            <a:ext cx="1601787" cy="369888"/>
          </a:xfrm>
          <a:prstGeom prst="rect">
            <a:avLst/>
          </a:prstGeom>
          <a:solidFill>
            <a:schemeClr val="bg1"/>
          </a:solidFill>
          <a:ln w="9525">
            <a:noFill/>
            <a:miter lim="800000"/>
            <a:headEnd/>
            <a:tailEnd/>
          </a:ln>
        </p:spPr>
        <p:txBody>
          <a:bodyPr wrap="none">
            <a:spAutoFit/>
          </a:bodyPr>
          <a:lstStyle/>
          <a:p>
            <a:r>
              <a:rPr lang="it-IT">
                <a:solidFill>
                  <a:srgbClr val="FF0000"/>
                </a:solidFill>
                <a:latin typeface="Calibri" pitchFamily="34" charset="0"/>
              </a:rPr>
              <a:t>Upgraded SPES</a:t>
            </a:r>
          </a:p>
        </p:txBody>
      </p:sp>
      <p:sp>
        <p:nvSpPr>
          <p:cNvPr id="2" name="Rectangle 1"/>
          <p:cNvSpPr/>
          <p:nvPr/>
        </p:nvSpPr>
        <p:spPr>
          <a:xfrm>
            <a:off x="6533304" y="3792666"/>
            <a:ext cx="2152256" cy="369332"/>
          </a:xfrm>
          <a:prstGeom prst="rect">
            <a:avLst/>
          </a:prstGeom>
        </p:spPr>
        <p:txBody>
          <a:bodyPr wrap="none">
            <a:spAutoFit/>
          </a:bodyPr>
          <a:lstStyle/>
          <a:p>
            <a:r>
              <a:rPr lang="it-IT" dirty="0" smtClean="0">
                <a:latin typeface="Calibri" pitchFamily="34" charset="0"/>
              </a:rPr>
              <a:t>(2 </a:t>
            </a:r>
            <a:r>
              <a:rPr lang="it-IT" dirty="0">
                <a:latin typeface="Calibri" pitchFamily="34" charset="0"/>
              </a:rPr>
              <a:t>cavities as </a:t>
            </a:r>
            <a:r>
              <a:rPr lang="it-IT" dirty="0" smtClean="0">
                <a:latin typeface="Calibri" pitchFamily="34" charset="0"/>
              </a:rPr>
              <a:t>margin)</a:t>
            </a:r>
            <a:endParaRPr lang="it-IT" dirty="0">
              <a:solidFill>
                <a:srgbClr val="FF0000"/>
              </a:solidFill>
              <a:latin typeface="Calibri" pitchFamily="34" charset="0"/>
            </a:endParaRPr>
          </a:p>
        </p:txBody>
      </p:sp>
    </p:spTree>
    <p:extLst>
      <p:ext uri="{BB962C8B-B14F-4D97-AF65-F5344CB8AC3E}">
        <p14:creationId xmlns:p14="http://schemas.microsoft.com/office/powerpoint/2010/main" val="1868780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825844485"/>
              </p:ext>
            </p:extLst>
          </p:nvPr>
        </p:nvGraphicFramePr>
        <p:xfrm>
          <a:off x="2357422" y="1124744"/>
          <a:ext cx="4286281" cy="3657600"/>
        </p:xfrm>
        <a:graphic>
          <a:graphicData uri="http://schemas.openxmlformats.org/drawingml/2006/table">
            <a:tbl>
              <a:tblPr firstRow="1" bandRow="1">
                <a:tableStyleId>{5C22544A-7EE6-4342-B048-85BDC9FD1C3A}</a:tableStyleId>
              </a:tblPr>
              <a:tblGrid>
                <a:gridCol w="2175127"/>
                <a:gridCol w="2111154"/>
              </a:tblGrid>
              <a:tr h="294682">
                <a:tc>
                  <a:txBody>
                    <a:bodyPr/>
                    <a:lstStyle/>
                    <a:p>
                      <a:pPr algn="ctr"/>
                      <a:r>
                        <a:rPr lang="it-IT" sz="2400" dirty="0" err="1" smtClean="0"/>
                        <a:t>Radioisotope</a:t>
                      </a:r>
                      <a:endParaRPr lang="it-IT" sz="2400" dirty="0"/>
                    </a:p>
                  </a:txBody>
                  <a:tcPr/>
                </a:tc>
                <a:tc>
                  <a:txBody>
                    <a:bodyPr/>
                    <a:lstStyle/>
                    <a:p>
                      <a:pPr algn="ctr"/>
                      <a:r>
                        <a:rPr lang="it-IT" sz="2400" dirty="0" err="1" smtClean="0"/>
                        <a:t>Half-life</a:t>
                      </a:r>
                      <a:endParaRPr lang="it-IT" sz="2400" dirty="0"/>
                    </a:p>
                  </a:txBody>
                  <a:tcPr/>
                </a:tc>
              </a:tr>
              <a:tr h="294682">
                <a:tc>
                  <a:txBody>
                    <a:bodyPr/>
                    <a:lstStyle/>
                    <a:p>
                      <a:pPr algn="ctr"/>
                      <a:r>
                        <a:rPr lang="it-IT" sz="2400" dirty="0" smtClean="0"/>
                        <a:t>Fe-52</a:t>
                      </a:r>
                      <a:endParaRPr lang="it-IT" sz="2400" dirty="0"/>
                    </a:p>
                  </a:txBody>
                  <a:tcPr/>
                </a:tc>
                <a:tc>
                  <a:txBody>
                    <a:bodyPr/>
                    <a:lstStyle/>
                    <a:p>
                      <a:pPr algn="ctr"/>
                      <a:r>
                        <a:rPr lang="it-IT" sz="2400" dirty="0" smtClean="0"/>
                        <a:t>8.3 h</a:t>
                      </a:r>
                      <a:endParaRPr lang="it-IT" sz="2400" dirty="0"/>
                    </a:p>
                  </a:txBody>
                  <a:tcPr/>
                </a:tc>
              </a:tr>
              <a:tr h="294682">
                <a:tc>
                  <a:txBody>
                    <a:bodyPr/>
                    <a:lstStyle/>
                    <a:p>
                      <a:pPr algn="ctr"/>
                      <a:r>
                        <a:rPr lang="it-IT" sz="2400" dirty="0" smtClean="0"/>
                        <a:t>Cu-64</a:t>
                      </a:r>
                      <a:endParaRPr lang="it-IT" sz="2400" dirty="0"/>
                    </a:p>
                  </a:txBody>
                  <a:tcPr/>
                </a:tc>
                <a:tc>
                  <a:txBody>
                    <a:bodyPr/>
                    <a:lstStyle/>
                    <a:p>
                      <a:pPr algn="ctr"/>
                      <a:r>
                        <a:rPr lang="it-IT" sz="2400" dirty="0" smtClean="0"/>
                        <a:t>12.7 h</a:t>
                      </a:r>
                      <a:endParaRPr lang="it-IT" sz="2400" dirty="0"/>
                    </a:p>
                  </a:txBody>
                  <a:tcPr/>
                </a:tc>
              </a:tr>
              <a:tr h="294682">
                <a:tc>
                  <a:txBody>
                    <a:bodyPr/>
                    <a:lstStyle/>
                    <a:p>
                      <a:pPr algn="ctr"/>
                      <a:r>
                        <a:rPr lang="it-IT" sz="2400" dirty="0" smtClean="0"/>
                        <a:t>Cu-67</a:t>
                      </a:r>
                      <a:endParaRPr lang="it-IT" sz="2400" dirty="0"/>
                    </a:p>
                  </a:txBody>
                  <a:tcPr/>
                </a:tc>
                <a:tc>
                  <a:txBody>
                    <a:bodyPr/>
                    <a:lstStyle/>
                    <a:p>
                      <a:pPr algn="ctr"/>
                      <a:r>
                        <a:rPr lang="it-IT" sz="2400" dirty="0" smtClean="0"/>
                        <a:t>2.58 d</a:t>
                      </a:r>
                      <a:endParaRPr lang="it-IT" sz="2400" dirty="0"/>
                    </a:p>
                  </a:txBody>
                  <a:tcPr/>
                </a:tc>
              </a:tr>
              <a:tr h="294682">
                <a:tc>
                  <a:txBody>
                    <a:bodyPr/>
                    <a:lstStyle/>
                    <a:p>
                      <a:pPr algn="ctr"/>
                      <a:r>
                        <a:rPr lang="it-IT" sz="2400" dirty="0" smtClean="0"/>
                        <a:t>Sr-82</a:t>
                      </a:r>
                      <a:endParaRPr lang="it-IT" sz="2400" dirty="0"/>
                    </a:p>
                  </a:txBody>
                  <a:tcPr/>
                </a:tc>
                <a:tc>
                  <a:txBody>
                    <a:bodyPr/>
                    <a:lstStyle/>
                    <a:p>
                      <a:pPr algn="ctr"/>
                      <a:r>
                        <a:rPr lang="it-IT" sz="2400" dirty="0" smtClean="0"/>
                        <a:t>25.4 d</a:t>
                      </a:r>
                      <a:endParaRPr lang="it-IT" sz="2400" dirty="0"/>
                    </a:p>
                  </a:txBody>
                  <a:tcPr/>
                </a:tc>
              </a:tr>
              <a:tr h="294682">
                <a:tc>
                  <a:txBody>
                    <a:bodyPr/>
                    <a:lstStyle/>
                    <a:p>
                      <a:pPr algn="ctr"/>
                      <a:r>
                        <a:rPr lang="it-IT" sz="2400" dirty="0" smtClean="0"/>
                        <a:t>Ge-68</a:t>
                      </a:r>
                      <a:endParaRPr lang="it-IT" sz="2400" dirty="0"/>
                    </a:p>
                  </a:txBody>
                  <a:tcPr/>
                </a:tc>
                <a:tc>
                  <a:txBody>
                    <a:bodyPr/>
                    <a:lstStyle/>
                    <a:p>
                      <a:pPr algn="ctr"/>
                      <a:r>
                        <a:rPr lang="it-IT" sz="2400" dirty="0" smtClean="0"/>
                        <a:t>270.8 d</a:t>
                      </a:r>
                      <a:endParaRPr lang="it-IT" sz="2400" dirty="0"/>
                    </a:p>
                  </a:txBody>
                  <a:tcPr/>
                </a:tc>
              </a:tr>
              <a:tr h="294682">
                <a:tc>
                  <a:txBody>
                    <a:bodyPr/>
                    <a:lstStyle/>
                    <a:p>
                      <a:pPr algn="ctr"/>
                      <a:r>
                        <a:rPr lang="it-IT" sz="2400" dirty="0" smtClean="0"/>
                        <a:t>I-124</a:t>
                      </a:r>
                      <a:endParaRPr lang="it-IT" sz="2400" dirty="0"/>
                    </a:p>
                  </a:txBody>
                  <a:tcPr/>
                </a:tc>
                <a:tc>
                  <a:txBody>
                    <a:bodyPr/>
                    <a:lstStyle/>
                    <a:p>
                      <a:pPr algn="ctr"/>
                      <a:r>
                        <a:rPr lang="it-IT" sz="2400" dirty="0" smtClean="0"/>
                        <a:t>4.18 d</a:t>
                      </a:r>
                      <a:endParaRPr lang="it-IT" sz="2400" dirty="0"/>
                    </a:p>
                  </a:txBody>
                  <a:tcPr/>
                </a:tc>
              </a:tr>
              <a:tr h="294682">
                <a:tc>
                  <a:txBody>
                    <a:bodyPr/>
                    <a:lstStyle/>
                    <a:p>
                      <a:pPr algn="ctr"/>
                      <a:r>
                        <a:rPr lang="it-IT" sz="2400" dirty="0" smtClean="0"/>
                        <a:t>Ac-225</a:t>
                      </a:r>
                    </a:p>
                  </a:txBody>
                  <a:tcPr/>
                </a:tc>
                <a:tc>
                  <a:txBody>
                    <a:bodyPr/>
                    <a:lstStyle/>
                    <a:p>
                      <a:pPr algn="ctr"/>
                      <a:r>
                        <a:rPr lang="it-IT" sz="2400" dirty="0" smtClean="0"/>
                        <a:t>10 d</a:t>
                      </a:r>
                    </a:p>
                  </a:txBody>
                  <a:tcPr/>
                </a:tc>
              </a:tr>
            </a:tbl>
          </a:graphicData>
        </a:graphic>
      </p:graphicFrame>
      <p:sp>
        <p:nvSpPr>
          <p:cNvPr id="6" name="Rettangolo 5"/>
          <p:cNvSpPr/>
          <p:nvPr/>
        </p:nvSpPr>
        <p:spPr>
          <a:xfrm>
            <a:off x="1285852" y="5253007"/>
            <a:ext cx="6572296" cy="1200329"/>
          </a:xfrm>
          <a:prstGeom prst="rect">
            <a:avLst/>
          </a:prstGeom>
        </p:spPr>
        <p:txBody>
          <a:bodyPr wrap="square">
            <a:spAutoFit/>
          </a:bodyPr>
          <a:lstStyle/>
          <a:p>
            <a:pPr algn="ctr"/>
            <a:r>
              <a:rPr lang="it-IT" sz="2400" dirty="0" smtClean="0">
                <a:cs typeface="Arial" pitchFamily="34" charset="0"/>
              </a:rPr>
              <a:t>Some radionuclides of interest for nuclear medicine. They can be produced by means of the cyclotron of the SPES-</a:t>
            </a:r>
            <a:r>
              <a:rPr lang="it-IT" sz="2400" dirty="0" smtClean="0">
                <a:latin typeface="Symbol" panose="05050102010706020507" pitchFamily="18" charset="2"/>
                <a:cs typeface="Arial" pitchFamily="34" charset="0"/>
              </a:rPr>
              <a:t>a</a:t>
            </a:r>
            <a:r>
              <a:rPr lang="it-IT" sz="2400" dirty="0" smtClean="0">
                <a:cs typeface="Arial" pitchFamily="34" charset="0"/>
              </a:rPr>
              <a:t> phase</a:t>
            </a:r>
            <a:endParaRPr lang="it-IT" sz="2400" dirty="0">
              <a:cs typeface="Arial" pitchFamily="34" charset="0"/>
            </a:endParaRPr>
          </a:p>
        </p:txBody>
      </p:sp>
      <p:sp>
        <p:nvSpPr>
          <p:cNvPr id="5" name="Segnaposto numero diapositiva 4"/>
          <p:cNvSpPr>
            <a:spLocks noGrp="1"/>
          </p:cNvSpPr>
          <p:nvPr>
            <p:ph type="sldNum" sz="quarter" idx="12"/>
          </p:nvPr>
        </p:nvSpPr>
        <p:spPr/>
        <p:txBody>
          <a:bodyPr/>
          <a:lstStyle/>
          <a:p>
            <a:fld id="{63852D22-1DA6-4919-BFC1-D55624F417CF}" type="slidenum">
              <a:rPr lang="it-IT" smtClean="0"/>
              <a:pPr/>
              <a:t>61</a:t>
            </a:fld>
            <a:endParaRPr lang="it-IT"/>
          </a:p>
        </p:txBody>
      </p:sp>
      <p:sp>
        <p:nvSpPr>
          <p:cNvPr id="3" name="Freccia a destra 2"/>
          <p:cNvSpPr/>
          <p:nvPr/>
        </p:nvSpPr>
        <p:spPr>
          <a:xfrm>
            <a:off x="1285852" y="209096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a:off x="1289336" y="244031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1285852" y="28830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p:cNvSpPr/>
          <p:nvPr/>
        </p:nvSpPr>
        <p:spPr>
          <a:xfrm>
            <a:off x="1289336" y="3232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9"/>
          <p:cNvSpPr>
            <a:spLocks noGrp="1"/>
          </p:cNvSpPr>
          <p:nvPr>
            <p:ph type="title"/>
          </p:nvPr>
        </p:nvSpPr>
        <p:spPr/>
        <p:txBody>
          <a:bodyPr>
            <a:normAutofit/>
          </a:bodyPr>
          <a:lstStyle/>
          <a:p>
            <a:r>
              <a:rPr lang="it-IT" b="1" dirty="0" smtClean="0"/>
              <a:t>LARAMED Products</a:t>
            </a:r>
            <a:endParaRPr lang="it-IT" b="1" dirty="0"/>
          </a:p>
        </p:txBody>
      </p:sp>
    </p:spTree>
    <p:extLst>
      <p:ext uri="{BB962C8B-B14F-4D97-AF65-F5344CB8AC3E}">
        <p14:creationId xmlns:p14="http://schemas.microsoft.com/office/powerpoint/2010/main" val="6044440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6024" y="980728"/>
            <a:ext cx="5796136" cy="5256584"/>
          </a:xfrm>
        </p:spPr>
        <p:txBody>
          <a:bodyPr>
            <a:noAutofit/>
          </a:bodyPr>
          <a:lstStyle/>
          <a:p>
            <a:r>
              <a:rPr lang="it-IT" sz="2400" dirty="0" smtClean="0"/>
              <a:t>In the last few years a new radiopharmaceutical has been developed, labelled with Cu‐64 e Cu‐67, that selectively concentrates in hypoxic cells</a:t>
            </a:r>
          </a:p>
          <a:p>
            <a:r>
              <a:rPr lang="it-IT" sz="2400" dirty="0" smtClean="0"/>
              <a:t>The new molecule ([64/67Cu]ATSM ) has proved to be particularly useful in </a:t>
            </a:r>
            <a:r>
              <a:rPr lang="it-IT" sz="2400" b="1" dirty="0" smtClean="0"/>
              <a:t>diagnosys and therapy</a:t>
            </a:r>
            <a:r>
              <a:rPr lang="it-IT" sz="2400" dirty="0" smtClean="0"/>
              <a:t> of prostatic neoplasies, where the tracer [</a:t>
            </a:r>
            <a:r>
              <a:rPr lang="it-IT" sz="2400" baseline="30000" dirty="0" smtClean="0"/>
              <a:t>18</a:t>
            </a:r>
            <a:r>
              <a:rPr lang="it-IT" sz="2400" dirty="0" smtClean="0"/>
              <a:t>F]FDG cannot be used. </a:t>
            </a:r>
          </a:p>
          <a:p>
            <a:r>
              <a:rPr lang="it-IT" sz="2400" dirty="0" smtClean="0"/>
              <a:t>A cyclotron of medium-high energy is an effective tool to increase the production yields of Cu‐64 and, consequently, enhance the availability of [</a:t>
            </a:r>
            <a:r>
              <a:rPr lang="it-IT" sz="2400" baseline="30000" dirty="0" smtClean="0"/>
              <a:t>64</a:t>
            </a:r>
            <a:r>
              <a:rPr lang="it-IT" sz="2400" dirty="0" smtClean="0"/>
              <a:t>Cu]ATSM </a:t>
            </a:r>
            <a:endParaRPr lang="it-IT" sz="2400" dirty="0"/>
          </a:p>
        </p:txBody>
      </p:sp>
      <p:pic>
        <p:nvPicPr>
          <p:cNvPr id="1026" name="Picture 2"/>
          <p:cNvPicPr>
            <a:picLocks noChangeAspect="1" noChangeArrowheads="1"/>
          </p:cNvPicPr>
          <p:nvPr/>
        </p:nvPicPr>
        <p:blipFill>
          <a:blip r:embed="rId2" cstate="print"/>
          <a:srcRect/>
          <a:stretch>
            <a:fillRect/>
          </a:stretch>
        </p:blipFill>
        <p:spPr bwMode="auto">
          <a:xfrm>
            <a:off x="6156176" y="3816424"/>
            <a:ext cx="2786869" cy="2276872"/>
          </a:xfrm>
          <a:prstGeom prst="rect">
            <a:avLst/>
          </a:prstGeom>
          <a:noFill/>
          <a:ln w="9525">
            <a:noFill/>
            <a:miter lim="800000"/>
            <a:headEnd/>
            <a:tailEnd/>
          </a:ln>
        </p:spPr>
      </p:pic>
      <p:sp>
        <p:nvSpPr>
          <p:cNvPr id="5" name="CasellaDiTesto 4"/>
          <p:cNvSpPr txBox="1"/>
          <p:nvPr/>
        </p:nvSpPr>
        <p:spPr>
          <a:xfrm>
            <a:off x="6588224" y="5795972"/>
            <a:ext cx="1791324" cy="400110"/>
          </a:xfrm>
          <a:prstGeom prst="rect">
            <a:avLst/>
          </a:prstGeom>
          <a:noFill/>
        </p:spPr>
        <p:txBody>
          <a:bodyPr wrap="none" rtlCol="0">
            <a:spAutoFit/>
          </a:bodyPr>
          <a:lstStyle/>
          <a:p>
            <a:r>
              <a:rPr lang="it-IT" sz="2000" dirty="0" smtClean="0"/>
              <a:t>[</a:t>
            </a:r>
            <a:r>
              <a:rPr lang="it-IT" sz="2000" baseline="30000" dirty="0" smtClean="0"/>
              <a:t>64/67</a:t>
            </a:r>
            <a:r>
              <a:rPr lang="it-IT" sz="2000" dirty="0" smtClean="0"/>
              <a:t>Cu]ATSM </a:t>
            </a:r>
            <a:endParaRPr lang="it-IT" sz="2000" dirty="0"/>
          </a:p>
        </p:txBody>
      </p:sp>
      <p:graphicFrame>
        <p:nvGraphicFramePr>
          <p:cNvPr id="11" name="Tabella 10"/>
          <p:cNvGraphicFramePr>
            <a:graphicFrameLocks noGrp="1"/>
          </p:cNvGraphicFramePr>
          <p:nvPr>
            <p:extLst>
              <p:ext uri="{D42A27DB-BD31-4B8C-83A1-F6EECF244321}">
                <p14:modId xmlns:p14="http://schemas.microsoft.com/office/powerpoint/2010/main" val="529036469"/>
              </p:ext>
            </p:extLst>
          </p:nvPr>
        </p:nvGraphicFramePr>
        <p:xfrm>
          <a:off x="6084168" y="1052734"/>
          <a:ext cx="2915817" cy="2592290"/>
        </p:xfrm>
        <a:graphic>
          <a:graphicData uri="http://schemas.openxmlformats.org/drawingml/2006/table">
            <a:tbl>
              <a:tblPr firstRow="1" bandRow="1">
                <a:tableStyleId>{5C22544A-7EE6-4342-B048-85BDC9FD1C3A}</a:tableStyleId>
              </a:tblPr>
              <a:tblGrid>
                <a:gridCol w="971939"/>
                <a:gridCol w="971939"/>
                <a:gridCol w="971939"/>
              </a:tblGrid>
              <a:tr h="518458">
                <a:tc>
                  <a:txBody>
                    <a:bodyPr/>
                    <a:lstStyle/>
                    <a:p>
                      <a:r>
                        <a:rPr lang="it-IT" dirty="0" smtClean="0"/>
                        <a:t>Isotope</a:t>
                      </a:r>
                      <a:endParaRPr lang="it-IT" dirty="0"/>
                    </a:p>
                  </a:txBody>
                  <a:tcPr/>
                </a:tc>
                <a:tc>
                  <a:txBody>
                    <a:bodyPr/>
                    <a:lstStyle/>
                    <a:p>
                      <a:r>
                        <a:rPr lang="it-IT" dirty="0" smtClean="0"/>
                        <a:t>Cu-64</a:t>
                      </a:r>
                      <a:endParaRPr lang="it-IT" dirty="0"/>
                    </a:p>
                  </a:txBody>
                  <a:tcPr/>
                </a:tc>
                <a:tc>
                  <a:txBody>
                    <a:bodyPr/>
                    <a:lstStyle/>
                    <a:p>
                      <a:r>
                        <a:rPr lang="it-IT" dirty="0" smtClean="0"/>
                        <a:t>Cu-67</a:t>
                      </a:r>
                      <a:endParaRPr lang="it-IT" dirty="0"/>
                    </a:p>
                  </a:txBody>
                  <a:tcPr/>
                </a:tc>
              </a:tr>
              <a:tr h="5184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latin typeface="Symbol" pitchFamily="18" charset="2"/>
                        </a:rPr>
                        <a:t>t</a:t>
                      </a:r>
                      <a:r>
                        <a:rPr lang="it-IT" dirty="0" smtClean="0"/>
                        <a:t> </a:t>
                      </a:r>
                      <a:r>
                        <a:rPr lang="it-IT" baseline="-25000" dirty="0" smtClean="0"/>
                        <a:t>1/2</a:t>
                      </a:r>
                    </a:p>
                  </a:txBody>
                  <a:tcPr/>
                </a:tc>
                <a:tc>
                  <a:txBody>
                    <a:bodyPr/>
                    <a:lstStyle/>
                    <a:p>
                      <a:r>
                        <a:rPr lang="it-IT" dirty="0" smtClean="0"/>
                        <a:t>12.7h</a:t>
                      </a:r>
                      <a:endParaRPr lang="it-IT" dirty="0"/>
                    </a:p>
                  </a:txBody>
                  <a:tcPr/>
                </a:tc>
                <a:tc>
                  <a:txBody>
                    <a:bodyPr/>
                    <a:lstStyle/>
                    <a:p>
                      <a:r>
                        <a:rPr lang="it-IT" dirty="0" smtClean="0"/>
                        <a:t>2.5d</a:t>
                      </a:r>
                      <a:endParaRPr lang="it-IT" dirty="0"/>
                    </a:p>
                  </a:txBody>
                  <a:tcPr/>
                </a:tc>
              </a:tr>
              <a:tr h="5184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EC</a:t>
                      </a:r>
                    </a:p>
                  </a:txBody>
                  <a:tcPr/>
                </a:tc>
                <a:tc>
                  <a:txBody>
                    <a:bodyPr/>
                    <a:lstStyle/>
                    <a:p>
                      <a:r>
                        <a:rPr lang="it-IT" dirty="0" smtClean="0"/>
                        <a:t>41%</a:t>
                      </a:r>
                      <a:endParaRPr lang="it-IT" dirty="0"/>
                    </a:p>
                  </a:txBody>
                  <a:tcPr/>
                </a:tc>
                <a:tc>
                  <a:txBody>
                    <a:bodyPr/>
                    <a:lstStyle/>
                    <a:p>
                      <a:r>
                        <a:rPr lang="it-IT" dirty="0" smtClean="0"/>
                        <a:t>-</a:t>
                      </a:r>
                      <a:endParaRPr lang="it-IT" dirty="0"/>
                    </a:p>
                  </a:txBody>
                  <a:tcPr/>
                </a:tc>
              </a:tr>
              <a:tr h="5184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smtClean="0">
                          <a:latin typeface="Symbol" pitchFamily="18" charset="2"/>
                        </a:rPr>
                        <a:t>b</a:t>
                      </a:r>
                      <a:r>
                        <a:rPr lang="it-IT" dirty="0" err="1" smtClean="0"/>
                        <a:t>+</a:t>
                      </a:r>
                      <a:endParaRPr lang="it-IT" dirty="0" smtClean="0"/>
                    </a:p>
                  </a:txBody>
                  <a:tcPr/>
                </a:tc>
                <a:tc>
                  <a:txBody>
                    <a:bodyPr/>
                    <a:lstStyle/>
                    <a:p>
                      <a:r>
                        <a:rPr lang="it-IT" dirty="0" smtClean="0"/>
                        <a:t>19%</a:t>
                      </a:r>
                      <a:endParaRPr lang="it-IT" dirty="0"/>
                    </a:p>
                  </a:txBody>
                  <a:tcPr/>
                </a:tc>
                <a:tc>
                  <a:txBody>
                    <a:bodyPr/>
                    <a:lstStyle/>
                    <a:p>
                      <a:r>
                        <a:rPr lang="it-IT" dirty="0" smtClean="0"/>
                        <a:t>-</a:t>
                      </a:r>
                      <a:endParaRPr lang="it-IT" dirty="0"/>
                    </a:p>
                  </a:txBody>
                  <a:tcPr/>
                </a:tc>
              </a:tr>
              <a:tr h="518458">
                <a:tc>
                  <a:txBody>
                    <a:bodyPr/>
                    <a:lstStyle/>
                    <a:p>
                      <a:r>
                        <a:rPr lang="it-IT" dirty="0" smtClean="0">
                          <a:latin typeface="Symbol" pitchFamily="18" charset="2"/>
                        </a:rPr>
                        <a:t>b</a:t>
                      </a:r>
                      <a:r>
                        <a:rPr lang="it-IT" dirty="0" smtClean="0">
                          <a:latin typeface="+mn-lt"/>
                        </a:rPr>
                        <a:t>-</a:t>
                      </a:r>
                      <a:endParaRPr lang="it-IT" dirty="0" smtClean="0"/>
                    </a:p>
                  </a:txBody>
                  <a:tcPr/>
                </a:tc>
                <a:tc>
                  <a:txBody>
                    <a:bodyPr/>
                    <a:lstStyle/>
                    <a:p>
                      <a:r>
                        <a:rPr lang="it-IT" dirty="0" smtClean="0"/>
                        <a:t>39%</a:t>
                      </a:r>
                      <a:endParaRPr lang="it-IT" dirty="0"/>
                    </a:p>
                  </a:txBody>
                  <a:tcPr/>
                </a:tc>
                <a:tc>
                  <a:txBody>
                    <a:bodyPr/>
                    <a:lstStyle/>
                    <a:p>
                      <a:r>
                        <a:rPr lang="it-IT" dirty="0" smtClean="0"/>
                        <a:t>100%</a:t>
                      </a:r>
                      <a:endParaRPr lang="it-IT" dirty="0"/>
                    </a:p>
                  </a:txBody>
                  <a:tcPr/>
                </a:tc>
              </a:tr>
            </a:tbl>
          </a:graphicData>
        </a:graphic>
      </p:graphicFrame>
      <p:sp>
        <p:nvSpPr>
          <p:cNvPr id="8" name="Title 9"/>
          <p:cNvSpPr txBox="1">
            <a:spLocks/>
          </p:cNvSpPr>
          <p:nvPr/>
        </p:nvSpPr>
        <p:spPr>
          <a:xfrm>
            <a:off x="662880" y="116632"/>
            <a:ext cx="8229600" cy="646331"/>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a:solidFill>
                  <a:schemeClr val="tx1"/>
                </a:solidFill>
                <a:latin typeface="+mj-lt"/>
                <a:ea typeface="+mj-ea"/>
                <a:cs typeface="+mj-cs"/>
              </a:defRPr>
            </a:lvl1pPr>
          </a:lstStyle>
          <a:p>
            <a:r>
              <a:rPr lang="it-IT" sz="3600" b="1" baseline="30000" dirty="0"/>
              <a:t>64</a:t>
            </a:r>
            <a:r>
              <a:rPr lang="it-IT" sz="3600" b="1" dirty="0" smtClean="0"/>
              <a:t>Cu and </a:t>
            </a:r>
            <a:r>
              <a:rPr lang="it-IT" sz="3600" b="1" baseline="30000" dirty="0" smtClean="0"/>
              <a:t>67</a:t>
            </a:r>
            <a:r>
              <a:rPr lang="it-IT" sz="3600" b="1" dirty="0" smtClean="0"/>
              <a:t>Cu</a:t>
            </a:r>
            <a:endParaRPr lang="it-IT" sz="3600" b="1" dirty="0"/>
          </a:p>
        </p:txBody>
      </p:sp>
    </p:spTree>
    <p:extLst>
      <p:ext uri="{BB962C8B-B14F-4D97-AF65-F5344CB8AC3E}">
        <p14:creationId xmlns:p14="http://schemas.microsoft.com/office/powerpoint/2010/main" val="3949405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919261"/>
            <a:ext cx="4320480" cy="2221707"/>
          </a:xfrm>
        </p:spPr>
        <p:txBody>
          <a:bodyPr>
            <a:noAutofit/>
          </a:bodyPr>
          <a:lstStyle/>
          <a:p>
            <a:pPr algn="just"/>
            <a:r>
              <a:rPr lang="it-IT" sz="2400" dirty="0" smtClean="0"/>
              <a:t>Together with F‐18 e C‐11, recently, the request of </a:t>
            </a:r>
            <a:r>
              <a:rPr lang="it-IT" sz="2400" dirty="0"/>
              <a:t>the β</a:t>
            </a:r>
            <a:r>
              <a:rPr lang="it-IT" sz="2400" baseline="30000" dirty="0" smtClean="0"/>
              <a:t>+</a:t>
            </a:r>
            <a:r>
              <a:rPr lang="it-IT" sz="2400" dirty="0" smtClean="0"/>
              <a:t> emitter radionuclide </a:t>
            </a:r>
            <a:r>
              <a:rPr lang="it-IT" sz="2400" baseline="30000" dirty="0"/>
              <a:t>68</a:t>
            </a:r>
            <a:r>
              <a:rPr lang="it-IT" sz="2400" dirty="0" smtClean="0"/>
              <a:t>Ga has grown exponentially.</a:t>
            </a:r>
          </a:p>
          <a:p>
            <a:pPr algn="just"/>
            <a:r>
              <a:rPr lang="it-IT" sz="2400" dirty="0"/>
              <a:t>This interest is based on the fact that </a:t>
            </a:r>
            <a:r>
              <a:rPr lang="it-IT" sz="2400" dirty="0" smtClean="0"/>
              <a:t>Ga‐68 proved to be</a:t>
            </a:r>
          </a:p>
        </p:txBody>
      </p:sp>
      <p:graphicFrame>
        <p:nvGraphicFramePr>
          <p:cNvPr id="4" name="Tabella 3"/>
          <p:cNvGraphicFramePr>
            <a:graphicFrameLocks noGrp="1"/>
          </p:cNvGraphicFramePr>
          <p:nvPr>
            <p:extLst>
              <p:ext uri="{D42A27DB-BD31-4B8C-83A1-F6EECF244321}">
                <p14:modId xmlns:p14="http://schemas.microsoft.com/office/powerpoint/2010/main" val="3544382636"/>
              </p:ext>
            </p:extLst>
          </p:nvPr>
        </p:nvGraphicFramePr>
        <p:xfrm>
          <a:off x="4932040" y="878592"/>
          <a:ext cx="3096345" cy="2118360"/>
        </p:xfrm>
        <a:graphic>
          <a:graphicData uri="http://schemas.openxmlformats.org/drawingml/2006/table">
            <a:tbl>
              <a:tblPr firstRow="1" bandRow="1">
                <a:tableStyleId>{5C22544A-7EE6-4342-B048-85BDC9FD1C3A}</a:tableStyleId>
              </a:tblPr>
              <a:tblGrid>
                <a:gridCol w="1008113"/>
                <a:gridCol w="1008112"/>
                <a:gridCol w="1080120"/>
              </a:tblGrid>
              <a:tr h="370840">
                <a:tc>
                  <a:txBody>
                    <a:bodyPr/>
                    <a:lstStyle/>
                    <a:p>
                      <a:r>
                        <a:rPr lang="it-IT" dirty="0" smtClean="0"/>
                        <a:t>Isotope                                                     </a:t>
                      </a:r>
                      <a:endParaRPr lang="it-IT" dirty="0"/>
                    </a:p>
                  </a:txBody>
                  <a:tcPr/>
                </a:tc>
                <a:tc>
                  <a:txBody>
                    <a:bodyPr/>
                    <a:lstStyle/>
                    <a:p>
                      <a:r>
                        <a:rPr lang="it-IT" dirty="0" smtClean="0"/>
                        <a:t>Ge-68</a:t>
                      </a:r>
                      <a:endParaRPr lang="it-IT" dirty="0"/>
                    </a:p>
                  </a:txBody>
                  <a:tcPr/>
                </a:tc>
                <a:tc>
                  <a:txBody>
                    <a:bodyPr/>
                    <a:lstStyle/>
                    <a:p>
                      <a:r>
                        <a:rPr lang="it-IT" dirty="0" smtClean="0"/>
                        <a:t>   Ga-68</a:t>
                      </a:r>
                      <a:endParaRPr lang="it-IT"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latin typeface="Symbol" pitchFamily="18" charset="2"/>
                        </a:rPr>
                        <a:t>t</a:t>
                      </a:r>
                      <a:r>
                        <a:rPr lang="it-IT" dirty="0" smtClean="0"/>
                        <a:t> </a:t>
                      </a:r>
                      <a:r>
                        <a:rPr lang="it-IT" baseline="-25000" dirty="0" smtClean="0"/>
                        <a:t>1/2</a:t>
                      </a:r>
                    </a:p>
                  </a:txBody>
                  <a:tcPr/>
                </a:tc>
                <a:tc>
                  <a:txBody>
                    <a:bodyPr/>
                    <a:lstStyle/>
                    <a:p>
                      <a:r>
                        <a:rPr lang="it-IT" dirty="0" smtClean="0"/>
                        <a:t>271d</a:t>
                      </a:r>
                      <a:endParaRPr lang="it-IT" dirty="0"/>
                    </a:p>
                  </a:txBody>
                  <a:tcPr/>
                </a:tc>
                <a:tc>
                  <a:txBody>
                    <a:bodyPr/>
                    <a:lstStyle/>
                    <a:p>
                      <a:r>
                        <a:rPr lang="it-IT" dirty="0" smtClean="0"/>
                        <a:t>68m</a:t>
                      </a:r>
                      <a:endParaRPr lang="it-IT" dirty="0"/>
                    </a:p>
                  </a:txBody>
                  <a:tcPr/>
                </a:tc>
              </a:tr>
              <a:tr h="3384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EC</a:t>
                      </a:r>
                    </a:p>
                  </a:txBody>
                  <a:tcPr/>
                </a:tc>
                <a:tc>
                  <a:txBody>
                    <a:bodyPr/>
                    <a:lstStyle/>
                    <a:p>
                      <a:r>
                        <a:rPr lang="it-IT" dirty="0" smtClean="0"/>
                        <a:t>-</a:t>
                      </a:r>
                      <a:endParaRPr lang="it-IT" dirty="0"/>
                    </a:p>
                  </a:txBody>
                  <a:tcPr/>
                </a:tc>
                <a:tc>
                  <a:txBody>
                    <a:bodyPr/>
                    <a:lstStyle/>
                    <a:p>
                      <a:r>
                        <a:rPr lang="it-IT" dirty="0" smtClean="0"/>
                        <a:t>-</a:t>
                      </a:r>
                      <a:endParaRPr lang="it-IT"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smtClean="0">
                          <a:latin typeface="Symbol" pitchFamily="18" charset="2"/>
                        </a:rPr>
                        <a:t>b</a:t>
                      </a:r>
                      <a:r>
                        <a:rPr lang="it-IT" dirty="0" err="1" smtClean="0"/>
                        <a:t>+</a:t>
                      </a:r>
                      <a:endParaRPr lang="it-IT" dirty="0" smtClean="0"/>
                    </a:p>
                  </a:txBody>
                  <a:tcPr/>
                </a:tc>
                <a:tc>
                  <a:txBody>
                    <a:bodyPr/>
                    <a:lstStyle/>
                    <a:p>
                      <a:r>
                        <a:rPr lang="it-IT" dirty="0" smtClean="0"/>
                        <a:t>-</a:t>
                      </a:r>
                      <a:endParaRPr lang="it-IT" dirty="0"/>
                    </a:p>
                  </a:txBody>
                  <a:tcPr/>
                </a:tc>
                <a:tc>
                  <a:txBody>
                    <a:bodyPr/>
                    <a:lstStyle/>
                    <a:p>
                      <a:r>
                        <a:rPr lang="it-IT" dirty="0" smtClean="0"/>
                        <a:t>100%</a:t>
                      </a:r>
                      <a:endParaRPr lang="it-IT" dirty="0"/>
                    </a:p>
                  </a:txBody>
                  <a:tcPr/>
                </a:tc>
              </a:tr>
              <a:tr h="370840">
                <a:tc>
                  <a:txBody>
                    <a:bodyPr/>
                    <a:lstStyle/>
                    <a:p>
                      <a:r>
                        <a:rPr lang="it-IT" dirty="0" smtClean="0">
                          <a:latin typeface="Symbol" pitchFamily="18" charset="2"/>
                        </a:rPr>
                        <a:t>b</a:t>
                      </a:r>
                      <a:r>
                        <a:rPr lang="it-IT" dirty="0" smtClean="0">
                          <a:latin typeface="+mn-lt"/>
                        </a:rPr>
                        <a:t>-</a:t>
                      </a:r>
                      <a:endParaRPr lang="it-IT" dirty="0" smtClean="0"/>
                    </a:p>
                  </a:txBody>
                  <a:tcPr/>
                </a:tc>
                <a:tc>
                  <a:txBody>
                    <a:bodyPr/>
                    <a:lstStyle/>
                    <a:p>
                      <a:r>
                        <a:rPr lang="it-IT" dirty="0" smtClean="0"/>
                        <a:t>100% in Ga-68</a:t>
                      </a:r>
                      <a:endParaRPr lang="it-IT" dirty="0"/>
                    </a:p>
                  </a:txBody>
                  <a:tcPr/>
                </a:tc>
                <a:tc>
                  <a:txBody>
                    <a:bodyPr/>
                    <a:lstStyle/>
                    <a:p>
                      <a:r>
                        <a:rPr lang="it-IT" dirty="0" smtClean="0"/>
                        <a:t>-</a:t>
                      </a:r>
                      <a:endParaRPr lang="it-IT" dirty="0"/>
                    </a:p>
                  </a:txBody>
                  <a:tcPr/>
                </a:tc>
              </a:tr>
            </a:tbl>
          </a:graphicData>
        </a:graphic>
      </p:graphicFrame>
      <p:sp>
        <p:nvSpPr>
          <p:cNvPr id="5" name="Freccia a destra 4"/>
          <p:cNvSpPr/>
          <p:nvPr/>
        </p:nvSpPr>
        <p:spPr>
          <a:xfrm>
            <a:off x="6689936" y="960732"/>
            <a:ext cx="546360" cy="1886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6" name="Title 5"/>
          <p:cNvSpPr>
            <a:spLocks noGrp="1"/>
          </p:cNvSpPr>
          <p:nvPr>
            <p:ph type="title"/>
          </p:nvPr>
        </p:nvSpPr>
        <p:spPr/>
        <p:txBody>
          <a:bodyPr>
            <a:normAutofit/>
          </a:bodyPr>
          <a:lstStyle/>
          <a:p>
            <a:r>
              <a:rPr lang="it-IT" b="1" baseline="30000" dirty="0" smtClean="0"/>
              <a:t>68</a:t>
            </a:r>
            <a:r>
              <a:rPr lang="it-IT" b="1" dirty="0" smtClean="0"/>
              <a:t>Ge/</a:t>
            </a:r>
            <a:r>
              <a:rPr lang="it-IT" b="1" baseline="30000" dirty="0"/>
              <a:t>68</a:t>
            </a:r>
            <a:r>
              <a:rPr lang="it-IT" b="1" dirty="0" smtClean="0"/>
              <a:t>Ga</a:t>
            </a:r>
            <a:endParaRPr lang="it-IT" b="1" dirty="0"/>
          </a:p>
        </p:txBody>
      </p:sp>
      <p:sp>
        <p:nvSpPr>
          <p:cNvPr id="8" name="Segnaposto contenuto 2"/>
          <p:cNvSpPr txBox="1">
            <a:spLocks/>
          </p:cNvSpPr>
          <p:nvPr/>
        </p:nvSpPr>
        <p:spPr>
          <a:xfrm>
            <a:off x="251520" y="3221360"/>
            <a:ext cx="7920880" cy="30159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58775" indent="0" algn="just">
              <a:buNone/>
            </a:pPr>
            <a:r>
              <a:rPr lang="it-IT" sz="2400" dirty="0"/>
              <a:t>v</a:t>
            </a:r>
            <a:r>
              <a:rPr lang="it-IT" sz="2400" dirty="0" smtClean="0"/>
              <a:t>ery useful being stably labeled to small peptidic biomolecules , used in the diagnosys of many pathologies of peptide receptor tissues.</a:t>
            </a:r>
          </a:p>
          <a:p>
            <a:pPr algn="just"/>
            <a:r>
              <a:rPr lang="it-IT" sz="2400" dirty="0" smtClean="0"/>
              <a:t>The production, by means of medium-high energy cyclotrons, will provide an effective solution to the problem of availability of the generator nuclide </a:t>
            </a:r>
            <a:r>
              <a:rPr lang="it-IT" sz="2400" baseline="30000" dirty="0" smtClean="0"/>
              <a:t>68</a:t>
            </a:r>
            <a:r>
              <a:rPr lang="it-IT" sz="2400" dirty="0" smtClean="0"/>
              <a:t>Ge, whose production, </a:t>
            </a:r>
            <a:r>
              <a:rPr lang="it-IT" sz="2400" dirty="0"/>
              <a:t>with the methods used </a:t>
            </a:r>
            <a:r>
              <a:rPr lang="it-IT" sz="2400" dirty="0" smtClean="0"/>
              <a:t>nowadays, is insufficient.</a:t>
            </a:r>
            <a:endParaRPr lang="it-IT" sz="2400" dirty="0"/>
          </a:p>
        </p:txBody>
      </p:sp>
    </p:spTree>
    <p:extLst>
      <p:ext uri="{BB962C8B-B14F-4D97-AF65-F5344CB8AC3E}">
        <p14:creationId xmlns:p14="http://schemas.microsoft.com/office/powerpoint/2010/main" val="36788630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baseline="30000" dirty="0" smtClean="0"/>
              <a:t>82</a:t>
            </a:r>
            <a:r>
              <a:rPr lang="it-IT" sz="3600" b="1" dirty="0" smtClean="0"/>
              <a:t>Sr/</a:t>
            </a:r>
            <a:r>
              <a:rPr lang="it-IT" sz="3600" b="1" baseline="30000" dirty="0"/>
              <a:t>82</a:t>
            </a:r>
            <a:r>
              <a:rPr lang="it-IT" sz="3600" b="1" dirty="0" smtClean="0"/>
              <a:t>Rb</a:t>
            </a:r>
            <a:endParaRPr lang="it-IT" sz="3600" b="1" dirty="0"/>
          </a:p>
        </p:txBody>
      </p:sp>
      <p:sp>
        <p:nvSpPr>
          <p:cNvPr id="3" name="Segnaposto contenuto 2"/>
          <p:cNvSpPr>
            <a:spLocks noGrp="1"/>
          </p:cNvSpPr>
          <p:nvPr>
            <p:ph idx="1"/>
          </p:nvPr>
        </p:nvSpPr>
        <p:spPr>
          <a:xfrm>
            <a:off x="230832" y="4663677"/>
            <a:ext cx="8229600" cy="4525963"/>
          </a:xfrm>
        </p:spPr>
        <p:txBody>
          <a:bodyPr>
            <a:normAutofit/>
          </a:bodyPr>
          <a:lstStyle/>
          <a:p>
            <a:r>
              <a:rPr lang="it-IT" sz="2400" dirty="0" smtClean="0"/>
              <a:t>This radioisotope is actually produced in low energy cyclotrons, that do not allow high yields  due to low energy and intensities .</a:t>
            </a:r>
            <a:endParaRPr lang="it-IT" sz="2400" dirty="0"/>
          </a:p>
        </p:txBody>
      </p:sp>
      <p:graphicFrame>
        <p:nvGraphicFramePr>
          <p:cNvPr id="4" name="Tabella 3"/>
          <p:cNvGraphicFramePr>
            <a:graphicFrameLocks noGrp="1"/>
          </p:cNvGraphicFramePr>
          <p:nvPr>
            <p:extLst>
              <p:ext uri="{D42A27DB-BD31-4B8C-83A1-F6EECF244321}">
                <p14:modId xmlns:p14="http://schemas.microsoft.com/office/powerpoint/2010/main" val="2799340741"/>
              </p:ext>
            </p:extLst>
          </p:nvPr>
        </p:nvGraphicFramePr>
        <p:xfrm>
          <a:off x="5364087" y="1412776"/>
          <a:ext cx="2952329" cy="2262376"/>
        </p:xfrm>
        <a:graphic>
          <a:graphicData uri="http://schemas.openxmlformats.org/drawingml/2006/table">
            <a:tbl>
              <a:tblPr firstRow="1" bandRow="1">
                <a:tableStyleId>{5C22544A-7EE6-4342-B048-85BDC9FD1C3A}</a:tableStyleId>
              </a:tblPr>
              <a:tblGrid>
                <a:gridCol w="936104"/>
                <a:gridCol w="936104"/>
                <a:gridCol w="1080121"/>
              </a:tblGrid>
              <a:tr h="395104">
                <a:tc>
                  <a:txBody>
                    <a:bodyPr/>
                    <a:lstStyle/>
                    <a:p>
                      <a:r>
                        <a:rPr lang="it-IT" dirty="0" smtClean="0"/>
                        <a:t>Isotope</a:t>
                      </a:r>
                      <a:endParaRPr lang="it-IT" dirty="0"/>
                    </a:p>
                  </a:txBody>
                  <a:tcPr/>
                </a:tc>
                <a:tc>
                  <a:txBody>
                    <a:bodyPr/>
                    <a:lstStyle/>
                    <a:p>
                      <a:r>
                        <a:rPr lang="it-IT" dirty="0" smtClean="0"/>
                        <a:t>Sr-82</a:t>
                      </a:r>
                      <a:endParaRPr lang="it-IT" dirty="0"/>
                    </a:p>
                  </a:txBody>
                  <a:tcPr/>
                </a:tc>
                <a:tc>
                  <a:txBody>
                    <a:bodyPr/>
                    <a:lstStyle/>
                    <a:p>
                      <a:r>
                        <a:rPr lang="it-IT" dirty="0" smtClean="0"/>
                        <a:t>    Rb-82</a:t>
                      </a:r>
                      <a:endParaRPr lang="it-IT" dirty="0"/>
                    </a:p>
                  </a:txBody>
                  <a:tcPr/>
                </a:tc>
              </a:tr>
              <a:tr h="395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latin typeface="Symbol" pitchFamily="18" charset="2"/>
                        </a:rPr>
                        <a:t>t</a:t>
                      </a:r>
                      <a:r>
                        <a:rPr lang="it-IT" dirty="0" smtClean="0"/>
                        <a:t> </a:t>
                      </a:r>
                      <a:r>
                        <a:rPr lang="it-IT" baseline="-25000" dirty="0" smtClean="0"/>
                        <a:t>1/2</a:t>
                      </a:r>
                    </a:p>
                  </a:txBody>
                  <a:tcPr/>
                </a:tc>
                <a:tc>
                  <a:txBody>
                    <a:bodyPr/>
                    <a:lstStyle/>
                    <a:p>
                      <a:r>
                        <a:rPr lang="it-IT" dirty="0" smtClean="0"/>
                        <a:t>25d</a:t>
                      </a:r>
                      <a:endParaRPr lang="it-IT" dirty="0"/>
                    </a:p>
                  </a:txBody>
                  <a:tcPr/>
                </a:tc>
                <a:tc>
                  <a:txBody>
                    <a:bodyPr/>
                    <a:lstStyle/>
                    <a:p>
                      <a:r>
                        <a:rPr lang="it-IT" dirty="0" smtClean="0"/>
                        <a:t>1.27m</a:t>
                      </a:r>
                      <a:endParaRPr lang="it-IT" dirty="0"/>
                    </a:p>
                  </a:txBody>
                  <a:tcPr/>
                </a:tc>
              </a:tr>
              <a:tr h="681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EC</a:t>
                      </a:r>
                    </a:p>
                  </a:txBody>
                  <a:tcPr/>
                </a:tc>
                <a:tc>
                  <a:txBody>
                    <a:bodyPr/>
                    <a:lstStyle/>
                    <a:p>
                      <a:r>
                        <a:rPr lang="it-IT" dirty="0" smtClean="0"/>
                        <a:t>100% in Rb82</a:t>
                      </a:r>
                      <a:endParaRPr lang="it-IT" dirty="0"/>
                    </a:p>
                  </a:txBody>
                  <a:tcPr/>
                </a:tc>
                <a:tc>
                  <a:txBody>
                    <a:bodyPr/>
                    <a:lstStyle/>
                    <a:p>
                      <a:r>
                        <a:rPr lang="it-IT" dirty="0" smtClean="0"/>
                        <a:t>-</a:t>
                      </a:r>
                      <a:endParaRPr lang="it-IT" dirty="0"/>
                    </a:p>
                  </a:txBody>
                  <a:tcPr/>
                </a:tc>
              </a:tr>
              <a:tr h="395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smtClean="0">
                          <a:latin typeface="Symbol" pitchFamily="18" charset="2"/>
                        </a:rPr>
                        <a:t>b</a:t>
                      </a:r>
                      <a:r>
                        <a:rPr lang="it-IT" dirty="0" err="1" smtClean="0"/>
                        <a:t>+</a:t>
                      </a:r>
                      <a:endParaRPr lang="it-IT" dirty="0" smtClean="0"/>
                    </a:p>
                  </a:txBody>
                  <a:tcPr/>
                </a:tc>
                <a:tc>
                  <a:txBody>
                    <a:bodyPr/>
                    <a:lstStyle/>
                    <a:p>
                      <a:r>
                        <a:rPr lang="it-IT" dirty="0" smtClean="0"/>
                        <a:t>-</a:t>
                      </a:r>
                      <a:endParaRPr lang="it-IT" dirty="0"/>
                    </a:p>
                  </a:txBody>
                  <a:tcPr/>
                </a:tc>
                <a:tc>
                  <a:txBody>
                    <a:bodyPr/>
                    <a:lstStyle/>
                    <a:p>
                      <a:r>
                        <a:rPr lang="it-IT" dirty="0" smtClean="0"/>
                        <a:t>100%</a:t>
                      </a:r>
                      <a:endParaRPr lang="it-IT" dirty="0"/>
                    </a:p>
                  </a:txBody>
                  <a:tcPr/>
                </a:tc>
              </a:tr>
              <a:tr h="395104">
                <a:tc>
                  <a:txBody>
                    <a:bodyPr/>
                    <a:lstStyle/>
                    <a:p>
                      <a:r>
                        <a:rPr lang="it-IT" dirty="0" smtClean="0">
                          <a:latin typeface="Symbol" pitchFamily="18" charset="2"/>
                        </a:rPr>
                        <a:t>b</a:t>
                      </a:r>
                      <a:r>
                        <a:rPr lang="it-IT" dirty="0" smtClean="0">
                          <a:latin typeface="+mn-lt"/>
                        </a:rPr>
                        <a:t>-</a:t>
                      </a:r>
                      <a:endParaRPr lang="it-IT" dirty="0" smtClean="0"/>
                    </a:p>
                  </a:txBody>
                  <a:tcPr/>
                </a:tc>
                <a:tc>
                  <a:txBody>
                    <a:bodyPr/>
                    <a:lstStyle/>
                    <a:p>
                      <a:r>
                        <a:rPr lang="it-IT" dirty="0" smtClean="0"/>
                        <a:t>-</a:t>
                      </a:r>
                      <a:endParaRPr lang="it-IT" dirty="0"/>
                    </a:p>
                  </a:txBody>
                  <a:tcPr/>
                </a:tc>
                <a:tc>
                  <a:txBody>
                    <a:bodyPr/>
                    <a:lstStyle/>
                    <a:p>
                      <a:r>
                        <a:rPr lang="it-IT" dirty="0" smtClean="0"/>
                        <a:t>-</a:t>
                      </a:r>
                      <a:endParaRPr lang="it-IT" dirty="0"/>
                    </a:p>
                  </a:txBody>
                  <a:tcPr/>
                </a:tc>
              </a:tr>
            </a:tbl>
          </a:graphicData>
        </a:graphic>
      </p:graphicFrame>
      <p:sp>
        <p:nvSpPr>
          <p:cNvPr id="5" name="Freccia a destra 4"/>
          <p:cNvSpPr/>
          <p:nvPr/>
        </p:nvSpPr>
        <p:spPr>
          <a:xfrm>
            <a:off x="6977968" y="1514912"/>
            <a:ext cx="546360" cy="18864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6" name="Segnaposto contenuto 2"/>
          <p:cNvSpPr txBox="1">
            <a:spLocks/>
          </p:cNvSpPr>
          <p:nvPr/>
        </p:nvSpPr>
        <p:spPr>
          <a:xfrm>
            <a:off x="251520" y="919261"/>
            <a:ext cx="4320480" cy="2221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it-IT" sz="2400" dirty="0" smtClean="0"/>
              <a:t>The ion Rb</a:t>
            </a:r>
            <a:r>
              <a:rPr lang="it-IT" sz="2400" baseline="30000" dirty="0" smtClean="0"/>
              <a:t>+</a:t>
            </a:r>
            <a:r>
              <a:rPr lang="it-IT" sz="2400" dirty="0" smtClean="0"/>
              <a:t> is a biologic analog of K</a:t>
            </a:r>
            <a:r>
              <a:rPr lang="it-IT" sz="2400" baseline="30000" dirty="0" smtClean="0"/>
              <a:t>+</a:t>
            </a:r>
            <a:r>
              <a:rPr lang="it-IT" sz="2400" dirty="0" smtClean="0"/>
              <a:t>, fundamental in the heart cell operation.</a:t>
            </a:r>
          </a:p>
          <a:p>
            <a:pPr algn="just"/>
            <a:r>
              <a:rPr lang="it-IT" sz="2400" dirty="0" smtClean="0"/>
              <a:t>Once administered by intravenous injection, Rb+  is assembled in the myocardium and, when sustituted with a </a:t>
            </a:r>
            <a:r>
              <a:rPr lang="it-IT" sz="2400" dirty="0" smtClean="0">
                <a:latin typeface="Symbol" panose="05050102010706020507" pitchFamily="18" charset="2"/>
              </a:rPr>
              <a:t>g</a:t>
            </a:r>
            <a:r>
              <a:rPr lang="it-IT" sz="2400" dirty="0" smtClean="0"/>
              <a:t> emitter radioisotope, it can be use as tracer to study the cardiac operation.</a:t>
            </a:r>
          </a:p>
        </p:txBody>
      </p:sp>
    </p:spTree>
    <p:extLst>
      <p:ext uri="{BB962C8B-B14F-4D97-AF65-F5344CB8AC3E}">
        <p14:creationId xmlns:p14="http://schemas.microsoft.com/office/powerpoint/2010/main" val="3445899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203105" y="1387070"/>
            <a:ext cx="4617367" cy="4850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1803094" y="4441439"/>
            <a:ext cx="730521" cy="369332"/>
          </a:xfrm>
          <a:prstGeom prst="rect">
            <a:avLst/>
          </a:prstGeom>
          <a:noFill/>
        </p:spPr>
        <p:txBody>
          <a:bodyPr wrap="none" rtlCol="0">
            <a:spAutoFit/>
          </a:bodyPr>
          <a:lstStyle/>
          <a:p>
            <a:r>
              <a:rPr lang="it-IT" dirty="0" smtClean="0"/>
              <a:t>Today</a:t>
            </a:r>
          </a:p>
        </p:txBody>
      </p:sp>
      <p:sp>
        <p:nvSpPr>
          <p:cNvPr id="26" name="TextBox 25"/>
          <p:cNvSpPr txBox="1"/>
          <p:nvPr/>
        </p:nvSpPr>
        <p:spPr>
          <a:xfrm>
            <a:off x="1594192" y="1506477"/>
            <a:ext cx="1427378" cy="369332"/>
          </a:xfrm>
          <a:prstGeom prst="rect">
            <a:avLst/>
          </a:prstGeom>
          <a:noFill/>
        </p:spPr>
        <p:txBody>
          <a:bodyPr wrap="none" rtlCol="0">
            <a:spAutoFit/>
          </a:bodyPr>
          <a:lstStyle/>
          <a:p>
            <a:r>
              <a:rPr lang="it-IT" dirty="0" smtClean="0"/>
              <a:t>One year ago</a:t>
            </a:r>
          </a:p>
        </p:txBody>
      </p:sp>
      <p:sp>
        <p:nvSpPr>
          <p:cNvPr id="12" name="Freeform 11"/>
          <p:cNvSpPr/>
          <p:nvPr/>
        </p:nvSpPr>
        <p:spPr>
          <a:xfrm rot="16200000">
            <a:off x="4899902" y="3119741"/>
            <a:ext cx="1123436" cy="1101081"/>
          </a:xfrm>
          <a:custGeom>
            <a:avLst/>
            <a:gdLst>
              <a:gd name="connsiteX0" fmla="*/ 16378 w 1169928"/>
              <a:gd name="connsiteY0" fmla="*/ 0 h 1097280"/>
              <a:gd name="connsiteX1" fmla="*/ 16378 w 1169928"/>
              <a:gd name="connsiteY1" fmla="*/ 0 h 1097280"/>
              <a:gd name="connsiteX2" fmla="*/ 2310 w 1169928"/>
              <a:gd name="connsiteY2" fmla="*/ 464234 h 1097280"/>
              <a:gd name="connsiteX3" fmla="*/ 607221 w 1169928"/>
              <a:gd name="connsiteY3" fmla="*/ 478302 h 1097280"/>
              <a:gd name="connsiteX4" fmla="*/ 607221 w 1169928"/>
              <a:gd name="connsiteY4" fmla="*/ 829994 h 1097280"/>
              <a:gd name="connsiteX5" fmla="*/ 733830 w 1169928"/>
              <a:gd name="connsiteY5" fmla="*/ 928468 h 1097280"/>
              <a:gd name="connsiteX6" fmla="*/ 860439 w 1169928"/>
              <a:gd name="connsiteY6" fmla="*/ 928468 h 1097280"/>
              <a:gd name="connsiteX7" fmla="*/ 1071455 w 1169928"/>
              <a:gd name="connsiteY7" fmla="*/ 1097280 h 1097280"/>
              <a:gd name="connsiteX8" fmla="*/ 1169928 w 1169928"/>
              <a:gd name="connsiteY8" fmla="*/ 1083212 h 1097280"/>
              <a:gd name="connsiteX9" fmla="*/ 1169928 w 1169928"/>
              <a:gd name="connsiteY9" fmla="*/ 42203 h 1097280"/>
              <a:gd name="connsiteX10" fmla="*/ 16378 w 1169928"/>
              <a:gd name="connsiteY10" fmla="*/ 0 h 1097280"/>
              <a:gd name="connsiteX0" fmla="*/ 33967 w 1169928"/>
              <a:gd name="connsiteY0" fmla="*/ 83131 h 1097280"/>
              <a:gd name="connsiteX1" fmla="*/ 16378 w 1169928"/>
              <a:gd name="connsiteY1" fmla="*/ 0 h 1097280"/>
              <a:gd name="connsiteX2" fmla="*/ 2310 w 1169928"/>
              <a:gd name="connsiteY2" fmla="*/ 464234 h 1097280"/>
              <a:gd name="connsiteX3" fmla="*/ 607221 w 1169928"/>
              <a:gd name="connsiteY3" fmla="*/ 478302 h 1097280"/>
              <a:gd name="connsiteX4" fmla="*/ 607221 w 1169928"/>
              <a:gd name="connsiteY4" fmla="*/ 829994 h 1097280"/>
              <a:gd name="connsiteX5" fmla="*/ 733830 w 1169928"/>
              <a:gd name="connsiteY5" fmla="*/ 928468 h 1097280"/>
              <a:gd name="connsiteX6" fmla="*/ 860439 w 1169928"/>
              <a:gd name="connsiteY6" fmla="*/ 928468 h 1097280"/>
              <a:gd name="connsiteX7" fmla="*/ 1071455 w 1169928"/>
              <a:gd name="connsiteY7" fmla="*/ 1097280 h 1097280"/>
              <a:gd name="connsiteX8" fmla="*/ 1169928 w 1169928"/>
              <a:gd name="connsiteY8" fmla="*/ 1083212 h 1097280"/>
              <a:gd name="connsiteX9" fmla="*/ 1169928 w 1169928"/>
              <a:gd name="connsiteY9" fmla="*/ 42203 h 1097280"/>
              <a:gd name="connsiteX10" fmla="*/ 33967 w 1169928"/>
              <a:gd name="connsiteY10" fmla="*/ 83131 h 1097280"/>
              <a:gd name="connsiteX0" fmla="*/ 385730 w 1169928"/>
              <a:gd name="connsiteY0" fmla="*/ 66509 h 1097280"/>
              <a:gd name="connsiteX1" fmla="*/ 16378 w 1169928"/>
              <a:gd name="connsiteY1" fmla="*/ 0 h 1097280"/>
              <a:gd name="connsiteX2" fmla="*/ 2310 w 1169928"/>
              <a:gd name="connsiteY2" fmla="*/ 464234 h 1097280"/>
              <a:gd name="connsiteX3" fmla="*/ 607221 w 1169928"/>
              <a:gd name="connsiteY3" fmla="*/ 478302 h 1097280"/>
              <a:gd name="connsiteX4" fmla="*/ 607221 w 1169928"/>
              <a:gd name="connsiteY4" fmla="*/ 829994 h 1097280"/>
              <a:gd name="connsiteX5" fmla="*/ 733830 w 1169928"/>
              <a:gd name="connsiteY5" fmla="*/ 928468 h 1097280"/>
              <a:gd name="connsiteX6" fmla="*/ 860439 w 1169928"/>
              <a:gd name="connsiteY6" fmla="*/ 928468 h 1097280"/>
              <a:gd name="connsiteX7" fmla="*/ 1071455 w 1169928"/>
              <a:gd name="connsiteY7" fmla="*/ 1097280 h 1097280"/>
              <a:gd name="connsiteX8" fmla="*/ 1169928 w 1169928"/>
              <a:gd name="connsiteY8" fmla="*/ 1083212 h 1097280"/>
              <a:gd name="connsiteX9" fmla="*/ 1169928 w 1169928"/>
              <a:gd name="connsiteY9" fmla="*/ 42203 h 1097280"/>
              <a:gd name="connsiteX10" fmla="*/ 385730 w 1169928"/>
              <a:gd name="connsiteY10" fmla="*/ 66509 h 1097280"/>
              <a:gd name="connsiteX0" fmla="*/ 1169928 w 1169928"/>
              <a:gd name="connsiteY0" fmla="*/ 42203 h 1097280"/>
              <a:gd name="connsiteX1" fmla="*/ 16378 w 1169928"/>
              <a:gd name="connsiteY1" fmla="*/ 0 h 1097280"/>
              <a:gd name="connsiteX2" fmla="*/ 2310 w 1169928"/>
              <a:gd name="connsiteY2" fmla="*/ 464234 h 1097280"/>
              <a:gd name="connsiteX3" fmla="*/ 607221 w 1169928"/>
              <a:gd name="connsiteY3" fmla="*/ 478302 h 1097280"/>
              <a:gd name="connsiteX4" fmla="*/ 607221 w 1169928"/>
              <a:gd name="connsiteY4" fmla="*/ 829994 h 1097280"/>
              <a:gd name="connsiteX5" fmla="*/ 733830 w 1169928"/>
              <a:gd name="connsiteY5" fmla="*/ 928468 h 1097280"/>
              <a:gd name="connsiteX6" fmla="*/ 860439 w 1169928"/>
              <a:gd name="connsiteY6" fmla="*/ 928468 h 1097280"/>
              <a:gd name="connsiteX7" fmla="*/ 1071455 w 1169928"/>
              <a:gd name="connsiteY7" fmla="*/ 1097280 h 1097280"/>
              <a:gd name="connsiteX8" fmla="*/ 1169928 w 1169928"/>
              <a:gd name="connsiteY8" fmla="*/ 1083212 h 1097280"/>
              <a:gd name="connsiteX9" fmla="*/ 1169928 w 1169928"/>
              <a:gd name="connsiteY9" fmla="*/ 42203 h 1097280"/>
              <a:gd name="connsiteX0" fmla="*/ 1167618 w 1167618"/>
              <a:gd name="connsiteY0" fmla="*/ 0 h 1055077"/>
              <a:gd name="connsiteX1" fmla="*/ 49244 w 1167618"/>
              <a:gd name="connsiteY1" fmla="*/ 7677 h 1055077"/>
              <a:gd name="connsiteX2" fmla="*/ 0 w 1167618"/>
              <a:gd name="connsiteY2" fmla="*/ 422031 h 1055077"/>
              <a:gd name="connsiteX3" fmla="*/ 604911 w 1167618"/>
              <a:gd name="connsiteY3" fmla="*/ 436099 h 1055077"/>
              <a:gd name="connsiteX4" fmla="*/ 604911 w 1167618"/>
              <a:gd name="connsiteY4" fmla="*/ 787791 h 1055077"/>
              <a:gd name="connsiteX5" fmla="*/ 731520 w 1167618"/>
              <a:gd name="connsiteY5" fmla="*/ 886265 h 1055077"/>
              <a:gd name="connsiteX6" fmla="*/ 858129 w 1167618"/>
              <a:gd name="connsiteY6" fmla="*/ 886265 h 1055077"/>
              <a:gd name="connsiteX7" fmla="*/ 1069145 w 1167618"/>
              <a:gd name="connsiteY7" fmla="*/ 1055077 h 1055077"/>
              <a:gd name="connsiteX8" fmla="*/ 1167618 w 1167618"/>
              <a:gd name="connsiteY8" fmla="*/ 1041009 h 1055077"/>
              <a:gd name="connsiteX9" fmla="*/ 1167618 w 1167618"/>
              <a:gd name="connsiteY9" fmla="*/ 0 h 1055077"/>
              <a:gd name="connsiteX0" fmla="*/ 1167618 w 1167618"/>
              <a:gd name="connsiteY0" fmla="*/ 0 h 1055077"/>
              <a:gd name="connsiteX1" fmla="*/ 49244 w 1167618"/>
              <a:gd name="connsiteY1" fmla="*/ 24303 h 1055077"/>
              <a:gd name="connsiteX2" fmla="*/ 0 w 1167618"/>
              <a:gd name="connsiteY2" fmla="*/ 422031 h 1055077"/>
              <a:gd name="connsiteX3" fmla="*/ 604911 w 1167618"/>
              <a:gd name="connsiteY3" fmla="*/ 436099 h 1055077"/>
              <a:gd name="connsiteX4" fmla="*/ 604911 w 1167618"/>
              <a:gd name="connsiteY4" fmla="*/ 787791 h 1055077"/>
              <a:gd name="connsiteX5" fmla="*/ 731520 w 1167618"/>
              <a:gd name="connsiteY5" fmla="*/ 886265 h 1055077"/>
              <a:gd name="connsiteX6" fmla="*/ 858129 w 1167618"/>
              <a:gd name="connsiteY6" fmla="*/ 886265 h 1055077"/>
              <a:gd name="connsiteX7" fmla="*/ 1069145 w 1167618"/>
              <a:gd name="connsiteY7" fmla="*/ 1055077 h 1055077"/>
              <a:gd name="connsiteX8" fmla="*/ 1167618 w 1167618"/>
              <a:gd name="connsiteY8" fmla="*/ 1041009 h 1055077"/>
              <a:gd name="connsiteX9" fmla="*/ 1167618 w 1167618"/>
              <a:gd name="connsiteY9" fmla="*/ 0 h 1055077"/>
              <a:gd name="connsiteX0" fmla="*/ 1196075 w 1196075"/>
              <a:gd name="connsiteY0" fmla="*/ 0 h 1055077"/>
              <a:gd name="connsiteX1" fmla="*/ 7350 w 1196075"/>
              <a:gd name="connsiteY1" fmla="*/ 24303 h 1055077"/>
              <a:gd name="connsiteX2" fmla="*/ 28457 w 1196075"/>
              <a:gd name="connsiteY2" fmla="*/ 422031 h 1055077"/>
              <a:gd name="connsiteX3" fmla="*/ 633368 w 1196075"/>
              <a:gd name="connsiteY3" fmla="*/ 436099 h 1055077"/>
              <a:gd name="connsiteX4" fmla="*/ 633368 w 1196075"/>
              <a:gd name="connsiteY4" fmla="*/ 787791 h 1055077"/>
              <a:gd name="connsiteX5" fmla="*/ 759977 w 1196075"/>
              <a:gd name="connsiteY5" fmla="*/ 886265 h 1055077"/>
              <a:gd name="connsiteX6" fmla="*/ 886586 w 1196075"/>
              <a:gd name="connsiteY6" fmla="*/ 886265 h 1055077"/>
              <a:gd name="connsiteX7" fmla="*/ 1097602 w 1196075"/>
              <a:gd name="connsiteY7" fmla="*/ 1055077 h 1055077"/>
              <a:gd name="connsiteX8" fmla="*/ 1196075 w 1196075"/>
              <a:gd name="connsiteY8" fmla="*/ 1041009 h 1055077"/>
              <a:gd name="connsiteX9" fmla="*/ 1196075 w 1196075"/>
              <a:gd name="connsiteY9" fmla="*/ 0 h 1055077"/>
              <a:gd name="connsiteX0" fmla="*/ 1167618 w 1167618"/>
              <a:gd name="connsiteY0" fmla="*/ 0 h 1055077"/>
              <a:gd name="connsiteX1" fmla="*/ 49246 w 1167618"/>
              <a:gd name="connsiteY1" fmla="*/ 57557 h 1055077"/>
              <a:gd name="connsiteX2" fmla="*/ 0 w 1167618"/>
              <a:gd name="connsiteY2" fmla="*/ 422031 h 1055077"/>
              <a:gd name="connsiteX3" fmla="*/ 604911 w 1167618"/>
              <a:gd name="connsiteY3" fmla="*/ 436099 h 1055077"/>
              <a:gd name="connsiteX4" fmla="*/ 604911 w 1167618"/>
              <a:gd name="connsiteY4" fmla="*/ 787791 h 1055077"/>
              <a:gd name="connsiteX5" fmla="*/ 731520 w 1167618"/>
              <a:gd name="connsiteY5" fmla="*/ 886265 h 1055077"/>
              <a:gd name="connsiteX6" fmla="*/ 858129 w 1167618"/>
              <a:gd name="connsiteY6" fmla="*/ 886265 h 1055077"/>
              <a:gd name="connsiteX7" fmla="*/ 1069145 w 1167618"/>
              <a:gd name="connsiteY7" fmla="*/ 1055077 h 1055077"/>
              <a:gd name="connsiteX8" fmla="*/ 1167618 w 1167618"/>
              <a:gd name="connsiteY8" fmla="*/ 1041009 h 1055077"/>
              <a:gd name="connsiteX9" fmla="*/ 1167618 w 1167618"/>
              <a:gd name="connsiteY9" fmla="*/ 0 h 1055077"/>
              <a:gd name="connsiteX0" fmla="*/ 1167618 w 1167618"/>
              <a:gd name="connsiteY0" fmla="*/ 0 h 1055077"/>
              <a:gd name="connsiteX1" fmla="*/ 49246 w 1167618"/>
              <a:gd name="connsiteY1" fmla="*/ 57557 h 1055077"/>
              <a:gd name="connsiteX2" fmla="*/ 0 w 1167618"/>
              <a:gd name="connsiteY2" fmla="*/ 422031 h 1055077"/>
              <a:gd name="connsiteX3" fmla="*/ 604911 w 1167618"/>
              <a:gd name="connsiteY3" fmla="*/ 436099 h 1055077"/>
              <a:gd name="connsiteX4" fmla="*/ 604911 w 1167618"/>
              <a:gd name="connsiteY4" fmla="*/ 787791 h 1055077"/>
              <a:gd name="connsiteX5" fmla="*/ 731520 w 1167618"/>
              <a:gd name="connsiteY5" fmla="*/ 886265 h 1055077"/>
              <a:gd name="connsiteX6" fmla="*/ 858129 w 1167618"/>
              <a:gd name="connsiteY6" fmla="*/ 886265 h 1055077"/>
              <a:gd name="connsiteX7" fmla="*/ 1069145 w 1167618"/>
              <a:gd name="connsiteY7" fmla="*/ 1055077 h 1055077"/>
              <a:gd name="connsiteX8" fmla="*/ 1167618 w 1167618"/>
              <a:gd name="connsiteY8" fmla="*/ 1041009 h 1055077"/>
              <a:gd name="connsiteX9" fmla="*/ 1167618 w 1167618"/>
              <a:gd name="connsiteY9" fmla="*/ 0 h 1055077"/>
              <a:gd name="connsiteX0" fmla="*/ 1171137 w 1171137"/>
              <a:gd name="connsiteY0" fmla="*/ 0 h 1055077"/>
              <a:gd name="connsiteX1" fmla="*/ 0 w 1171137"/>
              <a:gd name="connsiteY1" fmla="*/ 57557 h 1055077"/>
              <a:gd name="connsiteX2" fmla="*/ 3519 w 1171137"/>
              <a:gd name="connsiteY2" fmla="*/ 422031 h 1055077"/>
              <a:gd name="connsiteX3" fmla="*/ 608430 w 1171137"/>
              <a:gd name="connsiteY3" fmla="*/ 436099 h 1055077"/>
              <a:gd name="connsiteX4" fmla="*/ 608430 w 1171137"/>
              <a:gd name="connsiteY4" fmla="*/ 787791 h 1055077"/>
              <a:gd name="connsiteX5" fmla="*/ 735039 w 1171137"/>
              <a:gd name="connsiteY5" fmla="*/ 886265 h 1055077"/>
              <a:gd name="connsiteX6" fmla="*/ 861648 w 1171137"/>
              <a:gd name="connsiteY6" fmla="*/ 886265 h 1055077"/>
              <a:gd name="connsiteX7" fmla="*/ 1072664 w 1171137"/>
              <a:gd name="connsiteY7" fmla="*/ 1055077 h 1055077"/>
              <a:gd name="connsiteX8" fmla="*/ 1171137 w 1171137"/>
              <a:gd name="connsiteY8" fmla="*/ 1041009 h 1055077"/>
              <a:gd name="connsiteX9" fmla="*/ 1171137 w 1171137"/>
              <a:gd name="connsiteY9" fmla="*/ 0 h 1055077"/>
              <a:gd name="connsiteX0" fmla="*/ 1184151 w 1184151"/>
              <a:gd name="connsiteY0" fmla="*/ 0 h 1055077"/>
              <a:gd name="connsiteX1" fmla="*/ 0 w 1184151"/>
              <a:gd name="connsiteY1" fmla="*/ 16552 h 1055077"/>
              <a:gd name="connsiteX2" fmla="*/ 16533 w 1184151"/>
              <a:gd name="connsiteY2" fmla="*/ 422031 h 1055077"/>
              <a:gd name="connsiteX3" fmla="*/ 621444 w 1184151"/>
              <a:gd name="connsiteY3" fmla="*/ 436099 h 1055077"/>
              <a:gd name="connsiteX4" fmla="*/ 621444 w 1184151"/>
              <a:gd name="connsiteY4" fmla="*/ 787791 h 1055077"/>
              <a:gd name="connsiteX5" fmla="*/ 748053 w 1184151"/>
              <a:gd name="connsiteY5" fmla="*/ 886265 h 1055077"/>
              <a:gd name="connsiteX6" fmla="*/ 874662 w 1184151"/>
              <a:gd name="connsiteY6" fmla="*/ 886265 h 1055077"/>
              <a:gd name="connsiteX7" fmla="*/ 1085678 w 1184151"/>
              <a:gd name="connsiteY7" fmla="*/ 1055077 h 1055077"/>
              <a:gd name="connsiteX8" fmla="*/ 1184151 w 1184151"/>
              <a:gd name="connsiteY8" fmla="*/ 1041009 h 1055077"/>
              <a:gd name="connsiteX9" fmla="*/ 1184151 w 1184151"/>
              <a:gd name="connsiteY9" fmla="*/ 0 h 1055077"/>
              <a:gd name="connsiteX0" fmla="*/ 1184151 w 1184151"/>
              <a:gd name="connsiteY0" fmla="*/ 0 h 1055077"/>
              <a:gd name="connsiteX1" fmla="*/ 0 w 1184151"/>
              <a:gd name="connsiteY1" fmla="*/ 16552 h 1055077"/>
              <a:gd name="connsiteX2" fmla="*/ 16533 w 1184151"/>
              <a:gd name="connsiteY2" fmla="*/ 422031 h 1055077"/>
              <a:gd name="connsiteX3" fmla="*/ 621444 w 1184151"/>
              <a:gd name="connsiteY3" fmla="*/ 436099 h 1055077"/>
              <a:gd name="connsiteX4" fmla="*/ 621444 w 1184151"/>
              <a:gd name="connsiteY4" fmla="*/ 787791 h 1055077"/>
              <a:gd name="connsiteX5" fmla="*/ 748053 w 1184151"/>
              <a:gd name="connsiteY5" fmla="*/ 886265 h 1055077"/>
              <a:gd name="connsiteX6" fmla="*/ 874662 w 1184151"/>
              <a:gd name="connsiteY6" fmla="*/ 886265 h 1055077"/>
              <a:gd name="connsiteX7" fmla="*/ 1085678 w 1184151"/>
              <a:gd name="connsiteY7" fmla="*/ 1055077 h 1055077"/>
              <a:gd name="connsiteX8" fmla="*/ 1184151 w 1184151"/>
              <a:gd name="connsiteY8" fmla="*/ 1041009 h 1055077"/>
              <a:gd name="connsiteX9" fmla="*/ 1184151 w 1184151"/>
              <a:gd name="connsiteY9" fmla="*/ 0 h 1055077"/>
              <a:gd name="connsiteX0" fmla="*/ 1184151 w 1184151"/>
              <a:gd name="connsiteY0" fmla="*/ 0 h 1055077"/>
              <a:gd name="connsiteX1" fmla="*/ 0 w 1184151"/>
              <a:gd name="connsiteY1" fmla="*/ 16552 h 1055077"/>
              <a:gd name="connsiteX2" fmla="*/ 3520 w 1184151"/>
              <a:gd name="connsiteY2" fmla="*/ 442533 h 1055077"/>
              <a:gd name="connsiteX3" fmla="*/ 621444 w 1184151"/>
              <a:gd name="connsiteY3" fmla="*/ 436099 h 1055077"/>
              <a:gd name="connsiteX4" fmla="*/ 621444 w 1184151"/>
              <a:gd name="connsiteY4" fmla="*/ 787791 h 1055077"/>
              <a:gd name="connsiteX5" fmla="*/ 748053 w 1184151"/>
              <a:gd name="connsiteY5" fmla="*/ 886265 h 1055077"/>
              <a:gd name="connsiteX6" fmla="*/ 874662 w 1184151"/>
              <a:gd name="connsiteY6" fmla="*/ 886265 h 1055077"/>
              <a:gd name="connsiteX7" fmla="*/ 1085678 w 1184151"/>
              <a:gd name="connsiteY7" fmla="*/ 1055077 h 1055077"/>
              <a:gd name="connsiteX8" fmla="*/ 1184151 w 1184151"/>
              <a:gd name="connsiteY8" fmla="*/ 1041009 h 1055077"/>
              <a:gd name="connsiteX9" fmla="*/ 1184151 w 1184151"/>
              <a:gd name="connsiteY9" fmla="*/ 0 h 1055077"/>
              <a:gd name="connsiteX0" fmla="*/ 1188489 w 1188489"/>
              <a:gd name="connsiteY0" fmla="*/ 0 h 1055077"/>
              <a:gd name="connsiteX1" fmla="*/ 0 w 1188489"/>
              <a:gd name="connsiteY1" fmla="*/ 150 h 1055077"/>
              <a:gd name="connsiteX2" fmla="*/ 7858 w 1188489"/>
              <a:gd name="connsiteY2" fmla="*/ 442533 h 1055077"/>
              <a:gd name="connsiteX3" fmla="*/ 625782 w 1188489"/>
              <a:gd name="connsiteY3" fmla="*/ 436099 h 1055077"/>
              <a:gd name="connsiteX4" fmla="*/ 625782 w 1188489"/>
              <a:gd name="connsiteY4" fmla="*/ 787791 h 1055077"/>
              <a:gd name="connsiteX5" fmla="*/ 752391 w 1188489"/>
              <a:gd name="connsiteY5" fmla="*/ 886265 h 1055077"/>
              <a:gd name="connsiteX6" fmla="*/ 879000 w 1188489"/>
              <a:gd name="connsiteY6" fmla="*/ 886265 h 1055077"/>
              <a:gd name="connsiteX7" fmla="*/ 1090016 w 1188489"/>
              <a:gd name="connsiteY7" fmla="*/ 1055077 h 1055077"/>
              <a:gd name="connsiteX8" fmla="*/ 1188489 w 1188489"/>
              <a:gd name="connsiteY8" fmla="*/ 1041009 h 1055077"/>
              <a:gd name="connsiteX9" fmla="*/ 1188489 w 1188489"/>
              <a:gd name="connsiteY9" fmla="*/ 0 h 10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8489" h="1055077">
                <a:moveTo>
                  <a:pt x="1188489" y="0"/>
                </a:moveTo>
                <a:lnTo>
                  <a:pt x="0" y="150"/>
                </a:lnTo>
                <a:cubicBezTo>
                  <a:pt x="6274" y="277295"/>
                  <a:pt x="7858" y="71850"/>
                  <a:pt x="7858" y="442533"/>
                </a:cubicBezTo>
                <a:lnTo>
                  <a:pt x="625782" y="436099"/>
                </a:lnTo>
                <a:lnTo>
                  <a:pt x="625782" y="787791"/>
                </a:lnTo>
                <a:lnTo>
                  <a:pt x="752391" y="886265"/>
                </a:lnTo>
                <a:lnTo>
                  <a:pt x="879000" y="886265"/>
                </a:lnTo>
                <a:lnTo>
                  <a:pt x="1090016" y="1055077"/>
                </a:lnTo>
                <a:lnTo>
                  <a:pt x="1188489" y="1041009"/>
                </a:lnTo>
                <a:lnTo>
                  <a:pt x="1188489" y="0"/>
                </a:lnTo>
                <a:close/>
              </a:path>
            </a:pathLst>
          </a:cu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6200000">
            <a:off x="5892523" y="3248632"/>
            <a:ext cx="1327450" cy="369332"/>
          </a:xfrm>
          <a:prstGeom prst="rect">
            <a:avLst/>
          </a:prstGeom>
          <a:noFill/>
        </p:spPr>
        <p:txBody>
          <a:bodyPr wrap="none" rtlCol="0">
            <a:spAutoFit/>
          </a:bodyPr>
          <a:lstStyle/>
          <a:p>
            <a:r>
              <a:rPr lang="it-IT" dirty="0"/>
              <a:t>cyclotron</a:t>
            </a:r>
            <a:endParaRPr lang="en-US" dirty="0"/>
          </a:p>
        </p:txBody>
      </p:sp>
      <p:sp>
        <p:nvSpPr>
          <p:cNvPr id="14" name="Figura a mano libera 15"/>
          <p:cNvSpPr/>
          <p:nvPr/>
        </p:nvSpPr>
        <p:spPr>
          <a:xfrm rot="16200000">
            <a:off x="5595630" y="908484"/>
            <a:ext cx="1876583" cy="3308465"/>
          </a:xfrm>
          <a:custGeom>
            <a:avLst/>
            <a:gdLst>
              <a:gd name="connsiteX0" fmla="*/ 399011 w 1945178"/>
              <a:gd name="connsiteY0" fmla="*/ 33251 h 3308465"/>
              <a:gd name="connsiteX1" fmla="*/ 1945178 w 1945178"/>
              <a:gd name="connsiteY1" fmla="*/ 0 h 3308465"/>
              <a:gd name="connsiteX2" fmla="*/ 1936865 w 1945178"/>
              <a:gd name="connsiteY2" fmla="*/ 3308465 h 3308465"/>
              <a:gd name="connsiteX3" fmla="*/ 0 w 1945178"/>
              <a:gd name="connsiteY3" fmla="*/ 3300153 h 3308465"/>
              <a:gd name="connsiteX4" fmla="*/ 8312 w 1945178"/>
              <a:gd name="connsiteY4" fmla="*/ 2518756 h 3308465"/>
              <a:gd name="connsiteX5" fmla="*/ 432261 w 1945178"/>
              <a:gd name="connsiteY5" fmla="*/ 2269374 h 3308465"/>
              <a:gd name="connsiteX6" fmla="*/ 399011 w 1945178"/>
              <a:gd name="connsiteY6" fmla="*/ 33251 h 330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5178" h="3308465">
                <a:moveTo>
                  <a:pt x="399011" y="33251"/>
                </a:moveTo>
                <a:lnTo>
                  <a:pt x="1945178" y="0"/>
                </a:lnTo>
                <a:lnTo>
                  <a:pt x="1936865" y="3308465"/>
                </a:lnTo>
                <a:lnTo>
                  <a:pt x="0" y="3300153"/>
                </a:lnTo>
                <a:cubicBezTo>
                  <a:pt x="2771" y="3039687"/>
                  <a:pt x="5541" y="2779222"/>
                  <a:pt x="8312" y="2518756"/>
                </a:cubicBezTo>
                <a:lnTo>
                  <a:pt x="432261" y="2269374"/>
                </a:lnTo>
                <a:lnTo>
                  <a:pt x="399011" y="33251"/>
                </a:lnTo>
                <a:close/>
              </a:path>
            </a:pathLst>
          </a:custGeom>
          <a:solidFill>
            <a:schemeClr val="accent6">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p:cNvSpPr txBox="1"/>
          <p:nvPr/>
        </p:nvSpPr>
        <p:spPr>
          <a:xfrm>
            <a:off x="5382946" y="1624425"/>
            <a:ext cx="2078086" cy="923330"/>
          </a:xfrm>
          <a:prstGeom prst="rect">
            <a:avLst/>
          </a:prstGeom>
          <a:noFill/>
        </p:spPr>
        <p:txBody>
          <a:bodyPr wrap="square" rtlCol="0">
            <a:spAutoFit/>
          </a:bodyPr>
          <a:lstStyle/>
          <a:p>
            <a:pPr algn="ctr"/>
            <a:r>
              <a:rPr lang="it-IT" dirty="0"/>
              <a:t>LARAMED Radioisotope production area</a:t>
            </a:r>
            <a:endParaRPr lang="en-US" dirty="0"/>
          </a:p>
        </p:txBody>
      </p:sp>
      <p:sp>
        <p:nvSpPr>
          <p:cNvPr id="8" name="TextBox 7"/>
          <p:cNvSpPr txBox="1"/>
          <p:nvPr/>
        </p:nvSpPr>
        <p:spPr>
          <a:xfrm>
            <a:off x="4610611" y="3068960"/>
            <a:ext cx="1257533" cy="830997"/>
          </a:xfrm>
          <a:prstGeom prst="rect">
            <a:avLst/>
          </a:prstGeom>
          <a:noFill/>
        </p:spPr>
        <p:txBody>
          <a:bodyPr wrap="square" rtlCol="0">
            <a:spAutoFit/>
          </a:bodyPr>
          <a:lstStyle/>
          <a:p>
            <a:pPr algn="ctr"/>
            <a:r>
              <a:rPr lang="it-IT" sz="1600" dirty="0"/>
              <a:t>NEPIR</a:t>
            </a:r>
          </a:p>
          <a:p>
            <a:pPr algn="ctr"/>
            <a:r>
              <a:rPr lang="it-IT" sz="1600" dirty="0"/>
              <a:t>Neutron area</a:t>
            </a:r>
            <a:endParaRPr lang="en-US" sz="1600" dirty="0"/>
          </a:p>
        </p:txBody>
      </p:sp>
      <p:sp>
        <p:nvSpPr>
          <p:cNvPr id="25" name="TextBox 24"/>
          <p:cNvSpPr txBox="1"/>
          <p:nvPr/>
        </p:nvSpPr>
        <p:spPr>
          <a:xfrm>
            <a:off x="2015717" y="5124196"/>
            <a:ext cx="184731" cy="369332"/>
          </a:xfrm>
          <a:prstGeom prst="rect">
            <a:avLst/>
          </a:prstGeom>
          <a:noFill/>
        </p:spPr>
        <p:txBody>
          <a:bodyPr wrap="none" rtlCol="0">
            <a:spAutoFit/>
          </a:bodyPr>
          <a:lstStyle/>
          <a:p>
            <a:endParaRPr lang="en-US" dirty="0"/>
          </a:p>
        </p:txBody>
      </p:sp>
      <p:sp>
        <p:nvSpPr>
          <p:cNvPr id="2" name="TextBox 1"/>
          <p:cNvSpPr txBox="1"/>
          <p:nvPr/>
        </p:nvSpPr>
        <p:spPr>
          <a:xfrm>
            <a:off x="5148063" y="775147"/>
            <a:ext cx="2662588" cy="369332"/>
          </a:xfrm>
          <a:prstGeom prst="rect">
            <a:avLst/>
          </a:prstGeom>
          <a:noFill/>
        </p:spPr>
        <p:txBody>
          <a:bodyPr wrap="none" rtlCol="0">
            <a:spAutoFit/>
          </a:bodyPr>
          <a:lstStyle/>
          <a:p>
            <a:r>
              <a:rPr lang="it-IT" dirty="0" smtClean="0"/>
              <a:t>SPES building construction</a:t>
            </a:r>
            <a:endParaRPr lang="en-US" dirty="0"/>
          </a:p>
        </p:txBody>
      </p:sp>
      <p:pic>
        <p:nvPicPr>
          <p:cNvPr id="28" name="Picture 2" descr="http://www.lnl.infn.it/~gestimp/speslive.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4393" y="332656"/>
            <a:ext cx="4175022" cy="31312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PES area live"/>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64469" y="3534293"/>
            <a:ext cx="4288489" cy="321636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481006" y="188640"/>
            <a:ext cx="2860142" cy="523220"/>
          </a:xfrm>
          <a:prstGeom prst="rect">
            <a:avLst/>
          </a:prstGeom>
          <a:solidFill>
            <a:schemeClr val="bg1"/>
          </a:solidFill>
        </p:spPr>
        <p:txBody>
          <a:bodyPr wrap="none" rtlCol="0">
            <a:spAutoFit/>
          </a:bodyPr>
          <a:lstStyle/>
          <a:p>
            <a:r>
              <a:rPr lang="it-IT" sz="2800" b="1" dirty="0" smtClean="0"/>
              <a:t>WORK in progress</a:t>
            </a:r>
            <a:endParaRPr lang="it-IT" sz="2800" b="1" dirty="0"/>
          </a:p>
        </p:txBody>
      </p:sp>
      <p:sp>
        <p:nvSpPr>
          <p:cNvPr id="6" name="Rectangle 5"/>
          <p:cNvSpPr/>
          <p:nvPr/>
        </p:nvSpPr>
        <p:spPr>
          <a:xfrm>
            <a:off x="4915779" y="4221088"/>
            <a:ext cx="3308466" cy="1429248"/>
          </a:xfrm>
          <a:prstGeom prst="rect">
            <a:avLst/>
          </a:prstGeom>
          <a:solidFill>
            <a:srgbClr val="FF0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sellaDiTesto 15"/>
          <p:cNvSpPr txBox="1"/>
          <p:nvPr/>
        </p:nvSpPr>
        <p:spPr>
          <a:xfrm>
            <a:off x="4716016" y="5877272"/>
            <a:ext cx="4211474" cy="923330"/>
          </a:xfrm>
          <a:prstGeom prst="rect">
            <a:avLst/>
          </a:prstGeom>
          <a:solidFill>
            <a:schemeClr val="bg2">
              <a:lumMod val="75000"/>
            </a:schemeClr>
          </a:solidFill>
        </p:spPr>
        <p:txBody>
          <a:bodyPr wrap="none" rtlCol="0">
            <a:spAutoFit/>
          </a:bodyPr>
          <a:lstStyle/>
          <a:p>
            <a:r>
              <a:rPr lang="it-IT" b="1" u="sng" dirty="0" smtClean="0"/>
              <a:t>Milestones to accept cyclotron :  </a:t>
            </a:r>
          </a:p>
          <a:p>
            <a:r>
              <a:rPr lang="it-IT" dirty="0" smtClean="0"/>
              <a:t>1.  Delivery of building </a:t>
            </a:r>
            <a:r>
              <a:rPr lang="it-IT" b="1" dirty="0" err="1" smtClean="0"/>
              <a:t>Feb</a:t>
            </a:r>
            <a:r>
              <a:rPr lang="it-IT" b="1" dirty="0" smtClean="0"/>
              <a:t> 28, 2015</a:t>
            </a:r>
          </a:p>
          <a:p>
            <a:r>
              <a:rPr lang="it-IT" dirty="0" smtClean="0"/>
              <a:t>2.  Delivery of </a:t>
            </a:r>
            <a:r>
              <a:rPr lang="it-IT" dirty="0" err="1" smtClean="0"/>
              <a:t>infrastructures</a:t>
            </a:r>
            <a:r>
              <a:rPr lang="it-IT" dirty="0" smtClean="0"/>
              <a:t> </a:t>
            </a:r>
            <a:r>
              <a:rPr lang="it-IT" b="1" dirty="0" err="1" smtClean="0"/>
              <a:t>Apr</a:t>
            </a:r>
            <a:r>
              <a:rPr lang="it-IT" b="1" dirty="0" smtClean="0"/>
              <a:t> 30, 2015</a:t>
            </a:r>
            <a:endParaRPr lang="it-IT" b="1" dirty="0"/>
          </a:p>
        </p:txBody>
      </p:sp>
      <p:sp>
        <p:nvSpPr>
          <p:cNvPr id="10" name="TextBox 9"/>
          <p:cNvSpPr txBox="1"/>
          <p:nvPr/>
        </p:nvSpPr>
        <p:spPr>
          <a:xfrm>
            <a:off x="5733081" y="4149080"/>
            <a:ext cx="1594350" cy="369332"/>
          </a:xfrm>
          <a:prstGeom prst="rect">
            <a:avLst/>
          </a:prstGeom>
          <a:noFill/>
        </p:spPr>
        <p:txBody>
          <a:bodyPr wrap="square" rtlCol="0">
            <a:spAutoFit/>
          </a:bodyPr>
          <a:lstStyle/>
          <a:p>
            <a:pPr algn="ctr"/>
            <a:r>
              <a:rPr lang="it-IT" b="1" dirty="0" smtClean="0">
                <a:solidFill>
                  <a:schemeClr val="tx1">
                    <a:lumMod val="95000"/>
                    <a:lumOff val="5000"/>
                  </a:schemeClr>
                </a:solidFill>
              </a:rPr>
              <a:t>ISOL facility</a:t>
            </a:r>
            <a:endParaRPr lang="en-US" b="1" dirty="0">
              <a:solidFill>
                <a:schemeClr val="tx1">
                  <a:lumMod val="95000"/>
                  <a:lumOff val="5000"/>
                </a:schemeClr>
              </a:solidFill>
            </a:endParaRPr>
          </a:p>
        </p:txBody>
      </p:sp>
    </p:spTree>
    <p:extLst>
      <p:ext uri="{BB962C8B-B14F-4D97-AF65-F5344CB8AC3E}">
        <p14:creationId xmlns:p14="http://schemas.microsoft.com/office/powerpoint/2010/main" val="640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it-IT" smtClean="0"/>
              <a:t>LARAMED Project @ LNL</a:t>
            </a:r>
            <a:endParaRPr lang="it-IT" dirty="0"/>
          </a:p>
        </p:txBody>
      </p:sp>
      <p:sp>
        <p:nvSpPr>
          <p:cNvPr id="5" name="TextBox 4"/>
          <p:cNvSpPr txBox="1"/>
          <p:nvPr/>
        </p:nvSpPr>
        <p:spPr>
          <a:xfrm>
            <a:off x="179512" y="2060848"/>
            <a:ext cx="4896544" cy="4093428"/>
          </a:xfrm>
          <a:prstGeom prst="rect">
            <a:avLst/>
          </a:prstGeom>
          <a:noFill/>
        </p:spPr>
        <p:txBody>
          <a:bodyPr wrap="square" lIns="90000" rtlCol="0">
            <a:spAutoFit/>
          </a:bodyPr>
          <a:lstStyle/>
          <a:p>
            <a:r>
              <a:rPr lang="it-IT" sz="2000" dirty="0" smtClean="0">
                <a:solidFill>
                  <a:srgbClr val="FF0000"/>
                </a:solidFill>
              </a:rPr>
              <a:t>Joint Research </a:t>
            </a:r>
            <a:r>
              <a:rPr lang="it-IT" sz="2000" dirty="0">
                <a:solidFill>
                  <a:srgbClr val="FF0000"/>
                </a:solidFill>
              </a:rPr>
              <a:t>lab of INFN, CNR, Universities and </a:t>
            </a:r>
            <a:r>
              <a:rPr lang="it-IT" sz="2000" dirty="0" smtClean="0">
                <a:solidFill>
                  <a:srgbClr val="FF0000"/>
                </a:solidFill>
              </a:rPr>
              <a:t>external companies:</a:t>
            </a:r>
            <a:endParaRPr lang="it-IT" sz="2000" dirty="0" smtClean="0">
              <a:solidFill>
                <a:srgbClr val="FF0000"/>
              </a:solidFill>
            </a:endParaRPr>
          </a:p>
          <a:p>
            <a:pPr marL="285750" indent="-285750">
              <a:buFont typeface="Arial" panose="020B0604020202020204" pitchFamily="34" charset="0"/>
              <a:buChar char="•"/>
            </a:pPr>
            <a:r>
              <a:rPr lang="it-IT" sz="2000" dirty="0" smtClean="0"/>
              <a:t>Measurement of cross section through targets activation</a:t>
            </a:r>
          </a:p>
          <a:p>
            <a:pPr marL="285750" indent="-285750">
              <a:buFont typeface="Arial" panose="020B0604020202020204" pitchFamily="34" charset="0"/>
              <a:buChar char="•"/>
            </a:pPr>
            <a:r>
              <a:rPr lang="it-IT" sz="2000" dirty="0" smtClean="0"/>
              <a:t>High power targets tests</a:t>
            </a:r>
          </a:p>
          <a:p>
            <a:pPr marL="285750" indent="-285750">
              <a:buFont typeface="Arial" panose="020B0604020202020204" pitchFamily="34" charset="0"/>
              <a:buChar char="•"/>
            </a:pPr>
            <a:r>
              <a:rPr lang="it-IT" sz="2000" dirty="0" smtClean="0"/>
              <a:t>Radioisotopes/radiopharmaceuticals </a:t>
            </a:r>
            <a:r>
              <a:rPr lang="it-IT" sz="2000" dirty="0"/>
              <a:t>Production </a:t>
            </a:r>
            <a:r>
              <a:rPr lang="it-IT" sz="2000" dirty="0" smtClean="0"/>
              <a:t>test facility (</a:t>
            </a:r>
            <a:r>
              <a:rPr lang="it-IT" sz="2000" baseline="30000" dirty="0" smtClean="0"/>
              <a:t>99m</a:t>
            </a:r>
            <a:r>
              <a:rPr lang="it-IT" sz="2000" dirty="0" smtClean="0"/>
              <a:t>Tc, </a:t>
            </a:r>
            <a:r>
              <a:rPr lang="it-IT" sz="2000" baseline="30000" dirty="0" smtClean="0"/>
              <a:t>64</a:t>
            </a:r>
            <a:r>
              <a:rPr lang="it-IT" sz="2000" dirty="0" smtClean="0"/>
              <a:t>Cu, </a:t>
            </a:r>
            <a:r>
              <a:rPr lang="it-IT" sz="2000" baseline="30000" dirty="0" smtClean="0"/>
              <a:t>67</a:t>
            </a:r>
            <a:r>
              <a:rPr lang="it-IT" sz="2000" dirty="0" smtClean="0"/>
              <a:t>Cu</a:t>
            </a:r>
            <a:r>
              <a:rPr lang="it-IT" sz="2000" dirty="0"/>
              <a:t>, </a:t>
            </a:r>
            <a:r>
              <a:rPr lang="it-IT" sz="2000" baseline="30000" dirty="0" smtClean="0"/>
              <a:t>82</a:t>
            </a:r>
            <a:r>
              <a:rPr lang="it-IT" sz="2000" dirty="0" smtClean="0"/>
              <a:t>Sr, ...)</a:t>
            </a:r>
          </a:p>
          <a:p>
            <a:endParaRPr lang="it-IT" sz="2000" dirty="0"/>
          </a:p>
          <a:p>
            <a:r>
              <a:rPr lang="it-IT" sz="2000" dirty="0" smtClean="0">
                <a:solidFill>
                  <a:srgbClr val="FF0000"/>
                </a:solidFill>
              </a:rPr>
              <a:t>Production laboratory in conjunction with external companies:</a:t>
            </a:r>
          </a:p>
          <a:p>
            <a:r>
              <a:rPr lang="it-IT" sz="2000" dirty="0" smtClean="0"/>
              <a:t>	Selected isotopes of medical interest</a:t>
            </a:r>
            <a:endParaRPr lang="it-IT" sz="2000" dirty="0"/>
          </a:p>
          <a:p>
            <a:pPr marL="285750" indent="-285750">
              <a:buFont typeface="Arial" panose="020B0604020202020204" pitchFamily="34" charset="0"/>
              <a:buChar char="•"/>
            </a:pPr>
            <a:endParaRPr lang="it-IT" sz="2000" dirty="0"/>
          </a:p>
        </p:txBody>
      </p:sp>
      <p:sp>
        <p:nvSpPr>
          <p:cNvPr id="6" name="Title 1"/>
          <p:cNvSpPr>
            <a:spLocks noGrp="1"/>
          </p:cNvSpPr>
          <p:nvPr>
            <p:ph type="title"/>
          </p:nvPr>
        </p:nvSpPr>
        <p:spPr>
          <a:xfrm>
            <a:off x="662880" y="116632"/>
            <a:ext cx="8229600" cy="646331"/>
          </a:xfrm>
        </p:spPr>
        <p:txBody>
          <a:bodyPr>
            <a:normAutofit fontScale="90000"/>
          </a:bodyPr>
          <a:lstStyle/>
          <a:p>
            <a:r>
              <a:rPr lang="it-IT" dirty="0" smtClean="0"/>
              <a:t>LARAMED </a:t>
            </a:r>
            <a:r>
              <a:rPr lang="it-IT" dirty="0" smtClean="0"/>
              <a:t>Project</a:t>
            </a:r>
            <a:endParaRPr lang="it-IT" dirty="0"/>
          </a:p>
        </p:txBody>
      </p:sp>
      <p:sp>
        <p:nvSpPr>
          <p:cNvPr id="2" name="TextBox 1"/>
          <p:cNvSpPr txBox="1"/>
          <p:nvPr/>
        </p:nvSpPr>
        <p:spPr>
          <a:xfrm>
            <a:off x="2339752" y="764704"/>
            <a:ext cx="3178499" cy="461665"/>
          </a:xfrm>
          <a:prstGeom prst="rect">
            <a:avLst/>
          </a:prstGeom>
          <a:noFill/>
        </p:spPr>
        <p:txBody>
          <a:bodyPr wrap="none" rtlCol="0">
            <a:spAutoFit/>
          </a:bodyPr>
          <a:lstStyle/>
          <a:p>
            <a:r>
              <a:rPr lang="it-IT" sz="2400" b="1" dirty="0" smtClean="0"/>
              <a:t>Funded with 6.8 Meuro</a:t>
            </a:r>
            <a:endParaRPr lang="en-US" sz="2400" b="1" dirty="0"/>
          </a:p>
        </p:txBody>
      </p:sp>
      <p:sp>
        <p:nvSpPr>
          <p:cNvPr id="3" name="TextBox 2"/>
          <p:cNvSpPr txBox="1"/>
          <p:nvPr/>
        </p:nvSpPr>
        <p:spPr>
          <a:xfrm>
            <a:off x="5541278" y="2420888"/>
            <a:ext cx="3456384" cy="3170099"/>
          </a:xfrm>
          <a:prstGeom prst="rect">
            <a:avLst/>
          </a:prstGeom>
          <a:noFill/>
        </p:spPr>
        <p:txBody>
          <a:bodyPr wrap="square" rtlCol="0">
            <a:spAutoFit/>
          </a:bodyPr>
          <a:lstStyle/>
          <a:p>
            <a:r>
              <a:rPr lang="it-IT" sz="2000" dirty="0" smtClean="0">
                <a:solidFill>
                  <a:srgbClr val="FF0000"/>
                </a:solidFill>
              </a:rPr>
              <a:t>STATUS:</a:t>
            </a:r>
          </a:p>
          <a:p>
            <a:pPr marL="285750" indent="-285750">
              <a:buFont typeface="Arial" panose="020B0604020202020204" pitchFamily="34" charset="0"/>
              <a:buChar char="•"/>
            </a:pPr>
            <a:r>
              <a:rPr lang="it-IT" sz="2000" dirty="0" smtClean="0"/>
              <a:t>Building and infrastructures development</a:t>
            </a:r>
          </a:p>
          <a:p>
            <a:pPr marL="285750" indent="-285750">
              <a:buFont typeface="Arial" panose="020B0604020202020204" pitchFamily="34" charset="0"/>
              <a:buChar char="•"/>
            </a:pPr>
            <a:r>
              <a:rPr lang="it-IT" sz="2000" dirty="0" smtClean="0"/>
              <a:t>Design of radiochemistry labs</a:t>
            </a:r>
          </a:p>
          <a:p>
            <a:pPr marL="285750" indent="-285750">
              <a:buFont typeface="Arial" panose="020B0604020202020204" pitchFamily="34" charset="0"/>
              <a:buChar char="•"/>
            </a:pPr>
            <a:r>
              <a:rPr lang="it-IT" sz="2000" dirty="0" smtClean="0"/>
              <a:t>Design of beam line and target management</a:t>
            </a:r>
          </a:p>
          <a:p>
            <a:pPr marL="285750" indent="-285750">
              <a:buFont typeface="Arial" panose="020B0604020202020204" pitchFamily="34" charset="0"/>
              <a:buChar char="•"/>
            </a:pPr>
            <a:r>
              <a:rPr lang="it-IT" sz="2000" dirty="0" smtClean="0"/>
              <a:t>Contract with company for radioisotopes production to be finalized</a:t>
            </a:r>
            <a:endParaRPr lang="en-US" sz="2000" dirty="0"/>
          </a:p>
        </p:txBody>
      </p:sp>
    </p:spTree>
    <p:extLst>
      <p:ext uri="{BB962C8B-B14F-4D97-AF65-F5344CB8AC3E}">
        <p14:creationId xmlns:p14="http://schemas.microsoft.com/office/powerpoint/2010/main" val="2264587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Temporary A3-A4 installation </a:t>
            </a:r>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4260"/>
            <a:ext cx="6845300"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24812" y="3134095"/>
            <a:ext cx="1931882" cy="1754326"/>
          </a:xfrm>
          <a:prstGeom prst="rect">
            <a:avLst/>
          </a:prstGeom>
          <a:noFill/>
        </p:spPr>
        <p:txBody>
          <a:bodyPr wrap="square" rtlCol="0">
            <a:spAutoFit/>
          </a:bodyPr>
          <a:lstStyle/>
          <a:p>
            <a:r>
              <a:rPr lang="it-IT" dirty="0" smtClean="0"/>
              <a:t>Operation allowed by SPES alpha authorization (500</a:t>
            </a:r>
            <a:r>
              <a:rPr lang="it-IT" dirty="0" smtClean="0">
                <a:latin typeface="Symbol" panose="05050102010706020507" pitchFamily="18" charset="2"/>
              </a:rPr>
              <a:t>m</a:t>
            </a:r>
            <a:r>
              <a:rPr lang="it-IT" dirty="0" smtClean="0"/>
              <a:t>A, 70MeV in the limit of rad.prot. rules)</a:t>
            </a:r>
            <a:endParaRPr lang="en-US" dirty="0"/>
          </a:p>
        </p:txBody>
      </p:sp>
    </p:spTree>
    <p:extLst>
      <p:ext uri="{BB962C8B-B14F-4D97-AF65-F5344CB8AC3E}">
        <p14:creationId xmlns:p14="http://schemas.microsoft.com/office/powerpoint/2010/main" val="2746368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3289</TotalTime>
  <Words>5739</Words>
  <Application>Microsoft Office PowerPoint</Application>
  <PresentationFormat>On-screen Show (4:3)</PresentationFormat>
  <Paragraphs>1308</Paragraphs>
  <Slides>64</Slides>
  <Notes>29</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Chart</vt:lpstr>
      <vt:lpstr>SPES status</vt:lpstr>
      <vt:lpstr>PowerPoint Presentation</vt:lpstr>
      <vt:lpstr>PowerPoint Presentation</vt:lpstr>
      <vt:lpstr>PowerPoint Presentation</vt:lpstr>
      <vt:lpstr>PowerPoint Presentation</vt:lpstr>
      <vt:lpstr>PowerPoint Presentation</vt:lpstr>
      <vt:lpstr>PowerPoint Presentation</vt:lpstr>
      <vt:lpstr>LARAMED Project</vt:lpstr>
      <vt:lpstr>Temporary A3-A4 installation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HRMS 1+beam line and sinergies with LNS </vt:lpstr>
      <vt:lpstr>Collaboration agreement with LPSC (Grenoble) for the SPES Charge Breeder</vt:lpstr>
      <vt:lpstr>PowerPoint Presentation</vt:lpstr>
      <vt:lpstr>PowerPoint Presentation</vt:lpstr>
      <vt:lpstr>PowerPoint Presentation</vt:lpstr>
      <vt:lpstr>PowerPoint Presentation</vt:lpstr>
      <vt:lpstr>PowerPoint Presentation</vt:lpstr>
      <vt:lpstr>PowerPoint Presentation</vt:lpstr>
      <vt:lpstr>SPES Safety TAC  Nov 19-20, 2014</vt:lpstr>
      <vt:lpstr>Planning for final SPES Safety System development</vt:lpstr>
      <vt:lpstr>PowerPoint Presentation</vt:lpstr>
      <vt:lpstr>Schedule updated in «Project»  (750 tasks)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SPES personnel plan</vt:lpstr>
      <vt:lpstr>   Personnel for cyclotron operation and management   </vt:lpstr>
      <vt:lpstr>Management Challenges and Weaknesses</vt:lpstr>
      <vt:lpstr>PowerPoint Presentation</vt:lpstr>
      <vt:lpstr>PowerPoint Presentation</vt:lpstr>
      <vt:lpstr>PowerPoint Presentation</vt:lpstr>
      <vt:lpstr>PowerPoint Presentation</vt:lpstr>
      <vt:lpstr>Beam Diagnostics</vt:lpstr>
      <vt:lpstr>PowerPoint Presentation</vt:lpstr>
      <vt:lpstr>SC Resonator Improvements on ALPI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SPES Project Organization</vt:lpstr>
      <vt:lpstr>Project Structure</vt:lpstr>
      <vt:lpstr>Alignment between LNL structure and Project structure</vt:lpstr>
      <vt:lpstr>PowerPoint Presentation</vt:lpstr>
      <vt:lpstr>High Power SPES Target (70 MeV)</vt:lpstr>
      <vt:lpstr>Energy of SPES Post-Accelerator as function of A/q</vt:lpstr>
      <vt:lpstr>LARAMED Products</vt:lpstr>
      <vt:lpstr>PowerPoint Presentation</vt:lpstr>
      <vt:lpstr>68Ge/68Ga</vt:lpstr>
      <vt:lpstr>82Sr/82Rb</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SPES status</dc:title>
  <dc:creator>gianfranco prete</dc:creator>
  <cp:lastModifiedBy>gianfranco prete</cp:lastModifiedBy>
  <cp:revision>140</cp:revision>
  <dcterms:created xsi:type="dcterms:W3CDTF">2014-11-24T16:45:05Z</dcterms:created>
  <dcterms:modified xsi:type="dcterms:W3CDTF">2014-12-04T02:19:12Z</dcterms:modified>
</cp:coreProperties>
</file>