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320" r:id="rId4"/>
    <p:sldId id="327" r:id="rId5"/>
    <p:sldId id="258" r:id="rId6"/>
    <p:sldId id="259" r:id="rId7"/>
    <p:sldId id="314" r:id="rId8"/>
    <p:sldId id="261" r:id="rId9"/>
    <p:sldId id="262" r:id="rId10"/>
    <p:sldId id="263" r:id="rId11"/>
    <p:sldId id="266" r:id="rId12"/>
    <p:sldId id="326" r:id="rId13"/>
    <p:sldId id="316" r:id="rId14"/>
    <p:sldId id="323" r:id="rId15"/>
    <p:sldId id="322" r:id="rId16"/>
    <p:sldId id="267" r:id="rId17"/>
    <p:sldId id="270" r:id="rId18"/>
    <p:sldId id="321" r:id="rId19"/>
    <p:sldId id="271" r:id="rId20"/>
    <p:sldId id="274" r:id="rId21"/>
    <p:sldId id="324" r:id="rId22"/>
    <p:sldId id="276" r:id="rId23"/>
    <p:sldId id="325" r:id="rId24"/>
    <p:sldId id="280" r:id="rId25"/>
    <p:sldId id="281" r:id="rId26"/>
    <p:sldId id="282" r:id="rId27"/>
    <p:sldId id="285" r:id="rId28"/>
    <p:sldId id="310" r:id="rId29"/>
    <p:sldId id="311" r:id="rId30"/>
    <p:sldId id="313" r:id="rId31"/>
    <p:sldId id="295" r:id="rId32"/>
    <p:sldId id="318" r:id="rId33"/>
    <p:sldId id="298" r:id="rId34"/>
    <p:sldId id="299" r:id="rId35"/>
    <p:sldId id="319" r:id="rId36"/>
    <p:sldId id="303" r:id="rId37"/>
    <p:sldId id="309" r:id="rId38"/>
    <p:sldId id="307" r:id="rId39"/>
    <p:sldId id="308" r:id="rId40"/>
  </p:sldIdLst>
  <p:sldSz cx="9144000" cy="5715000" type="screen16x10"/>
  <p:notesSz cx="6858000" cy="9144000"/>
  <p:defaultTextStyle>
    <a:lvl1pPr defTabSz="423443">
      <a:defRPr sz="1700">
        <a:latin typeface="Calibri"/>
        <a:ea typeface="Calibri"/>
        <a:cs typeface="Calibri"/>
        <a:sym typeface="Calibri"/>
      </a:defRPr>
    </a:lvl1pPr>
    <a:lvl2pPr indent="385923" defTabSz="423443">
      <a:defRPr sz="1700">
        <a:latin typeface="Calibri"/>
        <a:ea typeface="Calibri"/>
        <a:cs typeface="Calibri"/>
        <a:sym typeface="Calibri"/>
      </a:defRPr>
    </a:lvl2pPr>
    <a:lvl3pPr indent="771845" defTabSz="423443">
      <a:defRPr sz="1700">
        <a:latin typeface="Calibri"/>
        <a:ea typeface="Calibri"/>
        <a:cs typeface="Calibri"/>
        <a:sym typeface="Calibri"/>
      </a:defRPr>
    </a:lvl3pPr>
    <a:lvl4pPr indent="1157766" defTabSz="423443">
      <a:defRPr sz="1700">
        <a:latin typeface="Calibri"/>
        <a:ea typeface="Calibri"/>
        <a:cs typeface="Calibri"/>
        <a:sym typeface="Calibri"/>
      </a:defRPr>
    </a:lvl4pPr>
    <a:lvl5pPr indent="1543690" defTabSz="423443">
      <a:defRPr sz="1700">
        <a:latin typeface="Calibri"/>
        <a:ea typeface="Calibri"/>
        <a:cs typeface="Calibri"/>
        <a:sym typeface="Calibri"/>
      </a:defRPr>
    </a:lvl5pPr>
    <a:lvl6pPr indent="1929613" defTabSz="423443">
      <a:defRPr sz="1700">
        <a:latin typeface="Calibri"/>
        <a:ea typeface="Calibri"/>
        <a:cs typeface="Calibri"/>
        <a:sym typeface="Calibri"/>
      </a:defRPr>
    </a:lvl6pPr>
    <a:lvl7pPr indent="2315535" defTabSz="423443">
      <a:defRPr sz="1700">
        <a:latin typeface="Calibri"/>
        <a:ea typeface="Calibri"/>
        <a:cs typeface="Calibri"/>
        <a:sym typeface="Calibri"/>
      </a:defRPr>
    </a:lvl7pPr>
    <a:lvl8pPr indent="2701457" defTabSz="423443">
      <a:defRPr sz="1700">
        <a:latin typeface="Calibri"/>
        <a:ea typeface="Calibri"/>
        <a:cs typeface="Calibri"/>
        <a:sym typeface="Calibri"/>
      </a:defRPr>
    </a:lvl8pPr>
    <a:lvl9pPr indent="3087379" defTabSz="423443">
      <a:defRPr sz="1700">
        <a:latin typeface="Calibri"/>
        <a:ea typeface="Calibri"/>
        <a:cs typeface="Calibri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CACC"/>
          </a:solidFill>
        </a:fill>
      </a:tcStyle>
    </a:wholeTbl>
    <a:band2H>
      <a:tcTxStyle/>
      <a:tcStyle>
        <a:tcBdr/>
        <a:fill>
          <a:solidFill>
            <a:srgbClr val="FBE6E7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B112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B112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B112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2CACB"/>
          </a:solidFill>
        </a:fill>
      </a:tcStyle>
    </a:wholeTbl>
    <a:band2H>
      <a:tcTxStyle/>
      <a:tcStyle>
        <a:tcBdr/>
        <a:fill>
          <a:solidFill>
            <a:srgbClr val="EAE6E7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660922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660922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660922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AF5E4"/>
          </a:solidFill>
        </a:fill>
      </a:tcStyle>
    </a:wholeTbl>
    <a:band2H>
      <a:tcTxStyle/>
      <a:tcStyle>
        <a:tcBdr/>
        <a:fill>
          <a:solidFill>
            <a:srgbClr val="FDFAF2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3E4B2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3E4B2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3E4B2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112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112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28" autoAdjust="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232" y="-104"/>
      </p:cViewPr>
      <p:guideLst>
        <p:guide orient="horz" pos="1721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0607316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680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243FE83-0AB4-A049-81C3-CEF49831714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75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D9D02E5-564F-5743-BBED-54896273A9DE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7A28C41-95B7-9743-B8D8-380AFFFA67F2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65539" name="ノート プレースホルダー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kumimoji="1" lang="ja-JP" altLang="en-US">
              <a:cs typeface="ＭＳ Ｐゴシック" charset="0"/>
            </a:endParaRPr>
          </a:p>
        </p:txBody>
      </p:sp>
      <p:sp>
        <p:nvSpPr>
          <p:cNvPr id="65540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E832FDA1-AD5F-124C-87D6-E93CCD9628CD}" type="slidenum">
              <a:rPr kumimoji="1" lang="ja-JP" altLang="en-US" sz="1200" smtClean="0">
                <a:cs typeface="ＭＳ Ｐゴシック" charset="0"/>
              </a:rPr>
              <a:pPr>
                <a:defRPr/>
              </a:pPr>
              <a:t>36</a:t>
            </a:fld>
            <a:endParaRPr kumimoji="1" lang="ja-JP" altLang="en-US" sz="1200" smtClean="0"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831273" y="2188585"/>
            <a:ext cx="7481455" cy="28892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SzTx/>
              <a:buFontTx/>
              <a:buNone/>
              <a:defRPr sz="2700">
                <a:solidFill>
                  <a:srgbClr val="660922"/>
                </a:solidFill>
              </a:defRPr>
            </a:lvl1pPr>
            <a:lvl2pPr marL="0" indent="424514">
              <a:spcBef>
                <a:spcPts val="600"/>
              </a:spcBef>
              <a:buSzTx/>
              <a:buFontTx/>
              <a:buNone/>
              <a:defRPr sz="2700">
                <a:solidFill>
                  <a:srgbClr val="660922"/>
                </a:solidFill>
              </a:defRPr>
            </a:lvl2pPr>
            <a:lvl3pPr marL="0" indent="849029">
              <a:spcBef>
                <a:spcPts val="600"/>
              </a:spcBef>
              <a:buSzTx/>
              <a:buFontTx/>
              <a:buNone/>
              <a:defRPr sz="2700">
                <a:solidFill>
                  <a:srgbClr val="660922"/>
                </a:solidFill>
              </a:defRPr>
            </a:lvl3pPr>
            <a:lvl4pPr marL="0" indent="1273543">
              <a:spcBef>
                <a:spcPts val="600"/>
              </a:spcBef>
              <a:buSzTx/>
              <a:buFontTx/>
              <a:buNone/>
              <a:defRPr sz="2700">
                <a:solidFill>
                  <a:srgbClr val="660922"/>
                </a:solidFill>
              </a:defRPr>
            </a:lvl4pPr>
            <a:lvl5pPr marL="0" indent="1698058">
              <a:spcBef>
                <a:spcPts val="600"/>
              </a:spcBef>
              <a:buSzTx/>
              <a:buFontTx/>
              <a:buNone/>
              <a:defRPr sz="2700">
                <a:solidFill>
                  <a:srgbClr val="660922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660922"/>
                </a:solidFill>
              </a:rPr>
              <a:t>Textebene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660922"/>
                </a:solidFill>
              </a:rPr>
              <a:t>Textebene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660922"/>
                </a:solidFill>
              </a:rPr>
              <a:t>Textebene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660922"/>
                </a:solidFill>
              </a:rPr>
              <a:t>Textebene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660922"/>
                </a:solidFill>
              </a:rPr>
              <a:t>Textebene 5</a:t>
            </a:r>
          </a:p>
        </p:txBody>
      </p:sp>
      <p:sp>
        <p:nvSpPr>
          <p:cNvPr id="10" name="Shape 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body" idx="1"/>
          </p:nvPr>
        </p:nvSpPr>
        <p:spPr>
          <a:xfrm>
            <a:off x="831273" y="1343514"/>
            <a:ext cx="3671455" cy="46490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SzTx/>
              <a:buFontTx/>
              <a:buNone/>
              <a:defRPr sz="1700"/>
            </a:lvl1pPr>
            <a:lvl2pPr marL="0" indent="424514">
              <a:buSzTx/>
              <a:buFontTx/>
              <a:buNone/>
              <a:defRPr sz="1700"/>
            </a:lvl2pPr>
            <a:lvl3pPr marL="0" indent="849029">
              <a:buSzTx/>
              <a:buFontTx/>
              <a:buNone/>
              <a:defRPr sz="1700"/>
            </a:lvl3pPr>
            <a:lvl4pPr marL="0" indent="1273543">
              <a:buSzTx/>
              <a:buFontTx/>
              <a:buNone/>
              <a:defRPr sz="1700"/>
            </a:lvl4pPr>
            <a:lvl5pPr marL="0" indent="1698058">
              <a:buSzTx/>
              <a:buFontTx/>
              <a:buNone/>
              <a:defRPr sz="1700"/>
            </a:lvl5pPr>
          </a:lstStyle>
          <a:p>
            <a:pPr lvl="0">
              <a:defRPr sz="1800"/>
            </a:pPr>
            <a:r>
              <a:rPr sz="1700"/>
              <a:t>Textebene 1</a:t>
            </a:r>
          </a:p>
          <a:p>
            <a:pPr lvl="1">
              <a:defRPr sz="1800"/>
            </a:pPr>
            <a:r>
              <a:rPr sz="1700"/>
              <a:t>Textebene 2</a:t>
            </a:r>
          </a:p>
          <a:p>
            <a:pPr lvl="2">
              <a:defRPr sz="1800"/>
            </a:pPr>
            <a:r>
              <a:rPr sz="1700"/>
              <a:t>Textebene 3</a:t>
            </a:r>
          </a:p>
          <a:p>
            <a:pPr lvl="3">
              <a:defRPr sz="1800"/>
            </a:pPr>
            <a:r>
              <a:rPr sz="1700"/>
              <a:t>Textebene 4</a:t>
            </a:r>
          </a:p>
          <a:p>
            <a:pPr lvl="4">
              <a:defRPr sz="1800"/>
            </a:pPr>
            <a:r>
              <a:rPr sz="1700"/>
              <a:t>Textebene 5</a:t>
            </a:r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831273" y="853080"/>
            <a:ext cx="7481455" cy="490435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pPr lvl="0">
              <a:defRPr sz="1800"/>
            </a:pPr>
            <a:r>
              <a:rPr sz="2500"/>
              <a:t>Titeltext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3" y="5371669"/>
            <a:ext cx="2133023" cy="153888"/>
          </a:xfrm>
        </p:spPr>
        <p:txBody>
          <a:bodyPr/>
          <a:lstStyle>
            <a:lvl1pPr>
              <a:defRPr/>
            </a:lvl1pPr>
          </a:lstStyle>
          <a:p>
            <a:fld id="{A2472228-E164-9243-B9B3-EEA31051DC5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334000"/>
            <a:ext cx="4140475" cy="19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defRPr sz="1100" b="0">
                <a:solidFill>
                  <a:schemeClr val="accent3"/>
                </a:solidFill>
              </a:defRPr>
            </a:lvl1pPr>
          </a:lstStyle>
          <a:p>
            <a:r>
              <a:rPr lang="es-ES_tradnl" dirty="0" smtClean="0"/>
              <a:t>B. </a:t>
            </a:r>
            <a:r>
              <a:rPr lang="es-ES_tradnl" sz="1000" dirty="0" err="1" smtClean="0">
                <a:latin typeface="Arial"/>
                <a:cs typeface="Arial"/>
              </a:rPr>
              <a:t>List</a:t>
            </a:r>
            <a:r>
              <a:rPr lang="es-ES_tradnl" dirty="0" smtClean="0"/>
              <a:t>, International Linear </a:t>
            </a:r>
            <a:r>
              <a:rPr lang="es-ES_tradnl" dirty="0" err="1" smtClean="0"/>
              <a:t>Collider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077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1273" y="5371669"/>
            <a:ext cx="2133023" cy="153888"/>
          </a:xfrm>
        </p:spPr>
        <p:txBody>
          <a:bodyPr/>
          <a:lstStyle>
            <a:lvl1pPr>
              <a:defRPr/>
            </a:lvl1pPr>
          </a:lstStyle>
          <a:p>
            <a:fld id="{A2472228-E164-9243-B9B3-EEA31051DC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334000"/>
            <a:ext cx="4140475" cy="19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defRPr sz="1100" b="0">
                <a:solidFill>
                  <a:schemeClr val="accent3"/>
                </a:solidFill>
              </a:defRPr>
            </a:lvl1pPr>
          </a:lstStyle>
          <a:p>
            <a:r>
              <a:rPr lang="es-ES_tradnl" dirty="0" smtClean="0"/>
              <a:t>B. </a:t>
            </a:r>
            <a:r>
              <a:rPr lang="es-ES_tradnl" sz="1000" dirty="0" err="1" smtClean="0">
                <a:latin typeface="Arial"/>
                <a:cs typeface="Arial"/>
              </a:rPr>
              <a:t>List</a:t>
            </a:r>
            <a:r>
              <a:rPr lang="es-ES_tradnl" dirty="0" smtClean="0"/>
              <a:t>, International Linear </a:t>
            </a:r>
            <a:r>
              <a:rPr lang="es-ES_tradnl" dirty="0" err="1" smtClean="0"/>
              <a:t>Collider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028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831273" y="2182872"/>
            <a:ext cx="7516091" cy="14895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24514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849029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273543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698058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Textebene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Textebene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Textebene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Textebene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Textebene 5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831273" y="853080"/>
            <a:ext cx="7481455" cy="1329794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pPr lvl="0">
              <a:defRPr sz="1800"/>
            </a:pPr>
            <a:r>
              <a:rPr sz="2500"/>
              <a:t>Titeltext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831273" y="853080"/>
            <a:ext cx="7481455" cy="480420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pPr lvl="0">
              <a:defRPr sz="1800"/>
            </a:pPr>
            <a:r>
              <a:rPr sz="2500"/>
              <a:t>Titeltext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831273" y="1343514"/>
            <a:ext cx="7481455" cy="3490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SzTx/>
              <a:buFontTx/>
              <a:buNone/>
              <a:defRPr sz="1700"/>
            </a:lvl1pPr>
            <a:lvl2pPr marL="0" indent="424514">
              <a:buSzTx/>
              <a:buFontTx/>
              <a:buNone/>
              <a:defRPr sz="1700"/>
            </a:lvl2pPr>
            <a:lvl3pPr marL="0" indent="849029">
              <a:buSzTx/>
              <a:buFontTx/>
              <a:buNone/>
              <a:defRPr sz="1700"/>
            </a:lvl3pPr>
            <a:lvl4pPr marL="0" indent="1273543">
              <a:buSzTx/>
              <a:buFontTx/>
              <a:buNone/>
              <a:defRPr sz="1700"/>
            </a:lvl4pPr>
            <a:lvl5pPr marL="0" indent="1698058">
              <a:buSzTx/>
              <a:buFontTx/>
              <a:buNone/>
              <a:defRPr sz="1700"/>
            </a:lvl5pPr>
          </a:lstStyle>
          <a:p>
            <a:pPr lvl="0">
              <a:defRPr sz="1800"/>
            </a:pPr>
            <a:r>
              <a:rPr sz="1700" dirty="0"/>
              <a:t>Textebene 1</a:t>
            </a:r>
          </a:p>
          <a:p>
            <a:pPr lvl="1">
              <a:defRPr sz="1800"/>
            </a:pPr>
            <a:r>
              <a:rPr sz="1700" dirty="0"/>
              <a:t>Textebene 2</a:t>
            </a:r>
          </a:p>
          <a:p>
            <a:pPr lvl="2">
              <a:defRPr sz="1800"/>
            </a:pPr>
            <a:r>
              <a:rPr sz="1700" dirty="0"/>
              <a:t>Textebene 3</a:t>
            </a:r>
          </a:p>
          <a:p>
            <a:pPr lvl="3">
              <a:defRPr sz="1800"/>
            </a:pPr>
            <a:r>
              <a:rPr sz="1700" dirty="0"/>
              <a:t>Textebene 4</a:t>
            </a:r>
          </a:p>
          <a:p>
            <a:pPr lvl="4">
              <a:defRPr sz="1800"/>
            </a:pPr>
            <a:r>
              <a:rPr sz="1700" dirty="0"/>
              <a:t>Textebene 5</a:t>
            </a:r>
          </a:p>
        </p:txBody>
      </p:sp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31273" y="853080"/>
            <a:ext cx="7481455" cy="490435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pPr lvl="0">
              <a:defRPr sz="1800"/>
            </a:pPr>
            <a:r>
              <a:rPr sz="2500"/>
              <a:t>Titeltext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831273" y="859494"/>
            <a:ext cx="2634241" cy="545201"/>
          </a:xfrm>
          <a:prstGeom prst="rect">
            <a:avLst/>
          </a:prstGeom>
        </p:spPr>
        <p:txBody>
          <a:bodyPr anchor="b"/>
          <a:lstStyle>
            <a:lvl1pPr>
              <a:defRPr sz="1400"/>
            </a:lvl1pPr>
          </a:lstStyle>
          <a:p>
            <a:pPr lvl="0">
              <a:defRPr sz="1800"/>
            </a:pPr>
            <a:r>
              <a:rPr sz="1400"/>
              <a:t>Titeltext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3575051" y="859496"/>
            <a:ext cx="4737678" cy="4142750"/>
          </a:xfrm>
          <a:prstGeom prst="rect">
            <a:avLst/>
          </a:prstGeom>
        </p:spPr>
        <p:txBody>
          <a:bodyPr/>
          <a:lstStyle>
            <a:lvl1pPr marL="317581" indent="-317581">
              <a:spcBef>
                <a:spcPts val="600"/>
              </a:spcBef>
              <a:defRPr sz="2500"/>
            </a:lvl1pPr>
            <a:lvl2pPr marL="755094" indent="-331652">
              <a:spcBef>
                <a:spcPts val="600"/>
              </a:spcBef>
              <a:defRPr sz="2500"/>
            </a:lvl2pPr>
            <a:lvl3pPr marL="1160920" indent="-311354">
              <a:spcBef>
                <a:spcPts val="600"/>
              </a:spcBef>
              <a:defRPr sz="2500"/>
            </a:lvl3pPr>
            <a:lvl4pPr marL="1625877" indent="-352868">
              <a:spcBef>
                <a:spcPts val="600"/>
              </a:spcBef>
              <a:buChar char="–"/>
              <a:defRPr sz="2500"/>
            </a:lvl4pPr>
            <a:lvl5pPr marL="2050660" indent="-352868">
              <a:spcBef>
                <a:spcPts val="600"/>
              </a:spcBef>
              <a:defRPr sz="2500"/>
            </a:lvl5pPr>
          </a:lstStyle>
          <a:p>
            <a:pPr lvl="0">
              <a:defRPr sz="1800"/>
            </a:pPr>
            <a:r>
              <a:rPr sz="2500"/>
              <a:t>Textebene 1</a:t>
            </a:r>
          </a:p>
          <a:p>
            <a:pPr lvl="1">
              <a:defRPr sz="1800"/>
            </a:pPr>
            <a:r>
              <a:rPr sz="2500"/>
              <a:t>Textebene 2</a:t>
            </a:r>
          </a:p>
          <a:p>
            <a:pPr lvl="2">
              <a:defRPr sz="1800"/>
            </a:pPr>
            <a:r>
              <a:rPr sz="2500"/>
              <a:t>Textebene 3</a:t>
            </a:r>
          </a:p>
          <a:p>
            <a:pPr lvl="3">
              <a:defRPr sz="1800"/>
            </a:pPr>
            <a:r>
              <a:rPr sz="2500"/>
              <a:t>Textebene 4</a:t>
            </a:r>
          </a:p>
          <a:p>
            <a:pPr lvl="4">
              <a:defRPr sz="1800"/>
            </a:pPr>
            <a:r>
              <a:rPr sz="2500"/>
              <a:t>Textebene 5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1792288" y="805858"/>
            <a:ext cx="5486401" cy="1901033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2000"/>
              <a:t>Titeltext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xfrm>
            <a:off x="1792288" y="2706890"/>
            <a:ext cx="5486401" cy="22175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buSzTx/>
              <a:buFontTx/>
              <a:buNone/>
              <a:defRPr sz="1200"/>
            </a:lvl1pPr>
            <a:lvl2pPr marL="0" indent="424514">
              <a:spcBef>
                <a:spcPts val="200"/>
              </a:spcBef>
              <a:buSzTx/>
              <a:buFontTx/>
              <a:buNone/>
              <a:defRPr sz="1200"/>
            </a:lvl2pPr>
            <a:lvl3pPr marL="0" indent="849029">
              <a:spcBef>
                <a:spcPts val="200"/>
              </a:spcBef>
              <a:buSzTx/>
              <a:buFontTx/>
              <a:buNone/>
              <a:defRPr sz="1200"/>
            </a:lvl3pPr>
            <a:lvl4pPr marL="0" indent="1273543">
              <a:spcBef>
                <a:spcPts val="200"/>
              </a:spcBef>
              <a:buSzTx/>
              <a:buFontTx/>
              <a:buNone/>
              <a:defRPr sz="1200"/>
            </a:lvl4pPr>
            <a:lvl5pPr marL="0" indent="1698058">
              <a:spcBef>
                <a:spcPts val="200"/>
              </a:spcBef>
              <a:buSzTx/>
              <a:buFontTx/>
              <a:buNone/>
              <a:defRPr sz="1200"/>
            </a:lvl5pPr>
          </a:lstStyle>
          <a:p>
            <a:pPr lvl="0">
              <a:defRPr sz="1800"/>
            </a:pPr>
            <a:r>
              <a:rPr sz="1200"/>
              <a:t>Textebene 1</a:t>
            </a:r>
          </a:p>
          <a:p>
            <a:pPr lvl="1">
              <a:defRPr sz="1800"/>
            </a:pPr>
            <a:r>
              <a:rPr sz="1200"/>
              <a:t>Textebene 2</a:t>
            </a:r>
          </a:p>
          <a:p>
            <a:pPr lvl="2">
              <a:defRPr sz="1800"/>
            </a:pPr>
            <a:r>
              <a:rPr sz="1200"/>
              <a:t>Textebene 3</a:t>
            </a:r>
          </a:p>
          <a:p>
            <a:pPr lvl="3">
              <a:defRPr sz="1800"/>
            </a:pPr>
            <a:r>
              <a:rPr sz="1200"/>
              <a:t>Textebene 4</a:t>
            </a:r>
          </a:p>
          <a:p>
            <a:pPr lvl="4">
              <a:defRPr sz="1800"/>
            </a:pPr>
            <a:r>
              <a:rPr sz="1200"/>
              <a:t>Textebene 5</a:t>
            </a:r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545" y="0"/>
            <a:ext cx="9155546" cy="5724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831273" y="1491288"/>
            <a:ext cx="7481455" cy="3575753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 marL="428803" indent="-428803">
              <a:defRPr>
                <a:latin typeface="Arial"/>
                <a:ea typeface="Arial"/>
                <a:cs typeface="Arial"/>
                <a:sym typeface="Arial"/>
              </a:defRPr>
            </a:lvl2pPr>
            <a:lvl3pPr marL="752750" indent="-366827"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2000"/>
              <a:t>Textebene 1</a:t>
            </a:r>
          </a:p>
          <a:p>
            <a:pPr lvl="1">
              <a:defRPr sz="1800"/>
            </a:pPr>
            <a:r>
              <a:rPr sz="2000"/>
              <a:t>Textebene 2</a:t>
            </a:r>
          </a:p>
          <a:p>
            <a:pPr lvl="2">
              <a:defRPr sz="1800"/>
            </a:pPr>
            <a:r>
              <a:rPr sz="2000"/>
              <a:t>Textebene 3</a:t>
            </a:r>
          </a:p>
          <a:p>
            <a:pPr lvl="3">
              <a:defRPr sz="1800"/>
            </a:pPr>
            <a:r>
              <a:rPr sz="2000"/>
              <a:t>Textebene 4</a:t>
            </a:r>
          </a:p>
          <a:p>
            <a:pPr lvl="4">
              <a:defRPr sz="1800"/>
            </a:pPr>
            <a:r>
              <a:rPr sz="2000"/>
              <a:t>Textebene 5</a:t>
            </a:r>
          </a:p>
        </p:txBody>
      </p:sp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831273" y="853080"/>
            <a:ext cx="7481455" cy="638208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pPr lvl="0">
              <a:defRPr sz="1800"/>
            </a:pPr>
            <a:r>
              <a:rPr sz="2500"/>
              <a:t>Titeltext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body" idx="1"/>
          </p:nvPr>
        </p:nvSpPr>
        <p:spPr>
          <a:xfrm>
            <a:off x="845126" y="1539394"/>
            <a:ext cx="3574474" cy="3475810"/>
          </a:xfrm>
          <a:prstGeom prst="rect">
            <a:avLst/>
          </a:prstGeom>
        </p:spPr>
        <p:txBody>
          <a:bodyPr/>
          <a:lstStyle>
            <a:lvl1pPr marL="317581" indent="-317581">
              <a:spcBef>
                <a:spcPts val="600"/>
              </a:spcBef>
              <a:defRPr sz="2500"/>
            </a:lvl1pPr>
            <a:lvl2pPr marL="482403" indent="-482403">
              <a:spcBef>
                <a:spcPts val="600"/>
              </a:spcBef>
              <a:defRPr sz="2500"/>
            </a:lvl2pPr>
            <a:lvl3pPr marL="910102" indent="-423679">
              <a:spcBef>
                <a:spcPts val="600"/>
              </a:spcBef>
              <a:defRPr sz="2500"/>
            </a:lvl3pPr>
            <a:lvl4pPr marL="1176081" indent="-404236">
              <a:spcBef>
                <a:spcPts val="600"/>
              </a:spcBef>
              <a:defRPr sz="2500"/>
            </a:lvl4pPr>
            <a:lvl5pPr marL="1386909" indent="-321601">
              <a:spcBef>
                <a:spcPts val="600"/>
              </a:spcBef>
              <a:defRPr sz="2500"/>
            </a:lvl5pPr>
          </a:lstStyle>
          <a:p>
            <a:pPr lvl="0">
              <a:defRPr sz="1800"/>
            </a:pPr>
            <a:r>
              <a:rPr sz="2500"/>
              <a:t>Textebene 1</a:t>
            </a:r>
          </a:p>
          <a:p>
            <a:pPr lvl="1">
              <a:defRPr sz="1800"/>
            </a:pPr>
            <a:r>
              <a:rPr sz="2500"/>
              <a:t>Textebene 2</a:t>
            </a:r>
          </a:p>
          <a:p>
            <a:pPr lvl="2">
              <a:defRPr sz="1800"/>
            </a:pPr>
            <a:r>
              <a:rPr sz="2500"/>
              <a:t>Textebene 3</a:t>
            </a:r>
          </a:p>
          <a:p>
            <a:pPr lvl="3">
              <a:defRPr sz="1800"/>
            </a:pPr>
            <a:r>
              <a:rPr sz="2500"/>
              <a:t>Textebene 4</a:t>
            </a:r>
          </a:p>
          <a:p>
            <a:pPr lvl="4">
              <a:defRPr sz="1800"/>
            </a:pPr>
            <a:r>
              <a:rPr sz="2500"/>
              <a:t>Textebene 5</a:t>
            </a:r>
          </a:p>
        </p:txBody>
      </p:sp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831273" y="853080"/>
            <a:ext cx="7481455" cy="686314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pPr lvl="0">
              <a:defRPr sz="1800"/>
            </a:pPr>
            <a:r>
              <a:rPr sz="2500"/>
              <a:t>Titeltext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09262" y="164763"/>
            <a:ext cx="2459183" cy="384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2.png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831273" y="529167"/>
            <a:ext cx="7481455" cy="4685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3.png" descr="N:\Fermi\ILCRedesign\ilccolor.tif"/>
          <p:cNvPicPr/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8279158" y="69806"/>
            <a:ext cx="764779" cy="49989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831273" y="811093"/>
            <a:ext cx="7481455" cy="4230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 sz="1800"/>
            </a:pPr>
            <a:r>
              <a:rPr sz="2000"/>
              <a:t>Textebene 1</a:t>
            </a:r>
          </a:p>
          <a:p>
            <a:pPr lvl="1">
              <a:defRPr sz="1800"/>
            </a:pPr>
            <a:r>
              <a:rPr sz="2000"/>
              <a:t>Textebene 2</a:t>
            </a:r>
          </a:p>
          <a:p>
            <a:pPr lvl="2">
              <a:defRPr sz="1800"/>
            </a:pPr>
            <a:r>
              <a:rPr sz="2000"/>
              <a:t>Textebene 3</a:t>
            </a:r>
          </a:p>
          <a:p>
            <a:pPr lvl="3">
              <a:defRPr sz="1800"/>
            </a:pPr>
            <a:r>
              <a:rPr sz="2000"/>
              <a:t>Textebene 4</a:t>
            </a:r>
          </a:p>
          <a:p>
            <a:pPr lvl="4">
              <a:defRPr sz="1800"/>
            </a:pPr>
            <a:r>
              <a:rPr sz="2000"/>
              <a:t>Textebene 5</a:t>
            </a:r>
          </a:p>
        </p:txBody>
      </p:sp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2788377" y="113983"/>
            <a:ext cx="5328080" cy="415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 sz="1800"/>
            </a:pPr>
            <a:r>
              <a:rPr sz="2000"/>
              <a:t>Titeltext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831273" y="5380840"/>
            <a:ext cx="2133023" cy="13554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63082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8" name="Shape 7"/>
          <p:cNvSpPr txBox="1">
            <a:spLocks/>
          </p:cNvSpPr>
          <p:nvPr userDrawn="1"/>
        </p:nvSpPr>
        <p:spPr>
          <a:xfrm>
            <a:off x="2984408" y="5371669"/>
            <a:ext cx="2936499" cy="153888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defTabSz="423443">
              <a:defRPr sz="1000">
                <a:solidFill>
                  <a:srgbClr val="63082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385923" defTabSz="423443">
              <a:defRPr sz="1700">
                <a:latin typeface="Calibri"/>
                <a:ea typeface="Calibri"/>
                <a:cs typeface="Calibri"/>
                <a:sym typeface="Calibri"/>
              </a:defRPr>
            </a:lvl2pPr>
            <a:lvl3pPr indent="771845" defTabSz="423443">
              <a:defRPr sz="1700">
                <a:latin typeface="Calibri"/>
                <a:ea typeface="Calibri"/>
                <a:cs typeface="Calibri"/>
                <a:sym typeface="Calibri"/>
              </a:defRPr>
            </a:lvl3pPr>
            <a:lvl4pPr indent="1157766" defTabSz="423443">
              <a:defRPr sz="1700">
                <a:latin typeface="Calibri"/>
                <a:ea typeface="Calibri"/>
                <a:cs typeface="Calibri"/>
                <a:sym typeface="Calibri"/>
              </a:defRPr>
            </a:lvl4pPr>
            <a:lvl5pPr indent="1543690" defTabSz="423443">
              <a:defRPr sz="1700">
                <a:latin typeface="Calibri"/>
                <a:ea typeface="Calibri"/>
                <a:cs typeface="Calibri"/>
                <a:sym typeface="Calibri"/>
              </a:defRPr>
            </a:lvl5pPr>
            <a:lvl6pPr indent="1929613" defTabSz="423443">
              <a:defRPr sz="1700">
                <a:latin typeface="Calibri"/>
                <a:ea typeface="Calibri"/>
                <a:cs typeface="Calibri"/>
                <a:sym typeface="Calibri"/>
              </a:defRPr>
            </a:lvl6pPr>
            <a:lvl7pPr indent="2315535" defTabSz="423443">
              <a:defRPr sz="1700">
                <a:latin typeface="Calibri"/>
                <a:ea typeface="Calibri"/>
                <a:cs typeface="Calibri"/>
                <a:sym typeface="Calibri"/>
              </a:defRPr>
            </a:lvl7pPr>
            <a:lvl8pPr indent="2701457" defTabSz="423443">
              <a:defRPr sz="1700">
                <a:latin typeface="Calibri"/>
                <a:ea typeface="Calibri"/>
                <a:cs typeface="Calibri"/>
                <a:sym typeface="Calibri"/>
              </a:defRPr>
            </a:lvl8pPr>
            <a:lvl9pPr indent="3087379" defTabSz="423443">
              <a:defRPr sz="17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 smtClean="0"/>
              <a:t>B. List: The</a:t>
            </a:r>
            <a:r>
              <a:rPr lang="en-US" baseline="0" dirty="0" smtClean="0"/>
              <a:t> International Linear Collider</a:t>
            </a:r>
            <a:endParaRPr lang="en-US" dirty="0"/>
          </a:p>
        </p:txBody>
      </p:sp>
      <p:sp>
        <p:nvSpPr>
          <p:cNvPr id="9" name="Shape 7"/>
          <p:cNvSpPr txBox="1">
            <a:spLocks/>
          </p:cNvSpPr>
          <p:nvPr userDrawn="1"/>
        </p:nvSpPr>
        <p:spPr>
          <a:xfrm>
            <a:off x="5400889" y="5371669"/>
            <a:ext cx="2936499" cy="153888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defTabSz="423443">
              <a:defRPr sz="1000">
                <a:solidFill>
                  <a:srgbClr val="63082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385923" defTabSz="423443">
              <a:defRPr sz="1700">
                <a:latin typeface="Calibri"/>
                <a:ea typeface="Calibri"/>
                <a:cs typeface="Calibri"/>
                <a:sym typeface="Calibri"/>
              </a:defRPr>
            </a:lvl2pPr>
            <a:lvl3pPr indent="771845" defTabSz="423443">
              <a:defRPr sz="1700">
                <a:latin typeface="Calibri"/>
                <a:ea typeface="Calibri"/>
                <a:cs typeface="Calibri"/>
                <a:sym typeface="Calibri"/>
              </a:defRPr>
            </a:lvl3pPr>
            <a:lvl4pPr indent="1157766" defTabSz="423443">
              <a:defRPr sz="1700">
                <a:latin typeface="Calibri"/>
                <a:ea typeface="Calibri"/>
                <a:cs typeface="Calibri"/>
                <a:sym typeface="Calibri"/>
              </a:defRPr>
            </a:lvl4pPr>
            <a:lvl5pPr indent="1543690" defTabSz="423443">
              <a:defRPr sz="1700">
                <a:latin typeface="Calibri"/>
                <a:ea typeface="Calibri"/>
                <a:cs typeface="Calibri"/>
                <a:sym typeface="Calibri"/>
              </a:defRPr>
            </a:lvl5pPr>
            <a:lvl6pPr indent="1929613" defTabSz="423443">
              <a:defRPr sz="1700">
                <a:latin typeface="Calibri"/>
                <a:ea typeface="Calibri"/>
                <a:cs typeface="Calibri"/>
                <a:sym typeface="Calibri"/>
              </a:defRPr>
            </a:lvl6pPr>
            <a:lvl7pPr indent="2315535" defTabSz="423443">
              <a:defRPr sz="1700">
                <a:latin typeface="Calibri"/>
                <a:ea typeface="Calibri"/>
                <a:cs typeface="Calibri"/>
                <a:sym typeface="Calibri"/>
              </a:defRPr>
            </a:lvl7pPr>
            <a:lvl8pPr indent="2701457" defTabSz="423443">
              <a:defRPr sz="1700">
                <a:latin typeface="Calibri"/>
                <a:ea typeface="Calibri"/>
                <a:cs typeface="Calibri"/>
                <a:sym typeface="Calibri"/>
              </a:defRPr>
            </a:lvl8pPr>
            <a:lvl9pPr indent="3087379" defTabSz="423443">
              <a:defRPr sz="17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/>
            <a:r>
              <a:rPr lang="en-US" dirty="0" smtClean="0"/>
              <a:t>XVII Roma </a:t>
            </a:r>
            <a:r>
              <a:rPr lang="en-US" dirty="0" err="1" smtClean="0"/>
              <a:t>Tre</a:t>
            </a:r>
            <a:r>
              <a:rPr lang="en-US" dirty="0" smtClean="0"/>
              <a:t> Topical Seminar 10.12.2014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5" r:id="rId4"/>
    <p:sldLayoutId id="2147483657" r:id="rId5"/>
    <p:sldLayoutId id="2147483658" r:id="rId6"/>
    <p:sldLayoutId id="2147483660" r:id="rId7"/>
    <p:sldLayoutId id="2147483662" r:id="rId8"/>
    <p:sldLayoutId id="2147483664" r:id="rId9"/>
    <p:sldLayoutId id="2147483665" r:id="rId10"/>
    <p:sldLayoutId id="2147483666" r:id="rId11"/>
    <p:sldLayoutId id="2147483667" r:id="rId12"/>
  </p:sldLayoutIdLst>
  <p:transition xmlns:p14="http://schemas.microsoft.com/office/powerpoint/2010/main" spd="med"/>
  <p:txStyles>
    <p:titleStyle>
      <a:lvl1pPr defTabSz="423443">
        <a:defRPr sz="2000">
          <a:latin typeface="Arial Bold"/>
          <a:ea typeface="Arial Bold"/>
          <a:cs typeface="Arial Bold"/>
          <a:sym typeface="Arial Bold"/>
        </a:defRPr>
      </a:lvl1pPr>
      <a:lvl2pPr defTabSz="423443">
        <a:defRPr sz="2000">
          <a:latin typeface="Arial Bold"/>
          <a:ea typeface="Arial Bold"/>
          <a:cs typeface="Arial Bold"/>
          <a:sym typeface="Arial Bold"/>
        </a:defRPr>
      </a:lvl2pPr>
      <a:lvl3pPr defTabSz="423443">
        <a:defRPr sz="2000">
          <a:latin typeface="Arial Bold"/>
          <a:ea typeface="Arial Bold"/>
          <a:cs typeface="Arial Bold"/>
          <a:sym typeface="Arial Bold"/>
        </a:defRPr>
      </a:lvl3pPr>
      <a:lvl4pPr defTabSz="423443">
        <a:defRPr sz="2000">
          <a:latin typeface="Arial Bold"/>
          <a:ea typeface="Arial Bold"/>
          <a:cs typeface="Arial Bold"/>
          <a:sym typeface="Arial Bold"/>
        </a:defRPr>
      </a:lvl4pPr>
      <a:lvl5pPr defTabSz="423443">
        <a:defRPr sz="2000">
          <a:latin typeface="Arial Bold"/>
          <a:ea typeface="Arial Bold"/>
          <a:cs typeface="Arial Bold"/>
          <a:sym typeface="Arial Bold"/>
        </a:defRPr>
      </a:lvl5pPr>
      <a:lvl6pPr indent="385923" defTabSz="423443">
        <a:defRPr sz="2000">
          <a:latin typeface="Arial Bold"/>
          <a:ea typeface="Arial Bold"/>
          <a:cs typeface="Arial Bold"/>
          <a:sym typeface="Arial Bold"/>
        </a:defRPr>
      </a:lvl6pPr>
      <a:lvl7pPr indent="771844" defTabSz="423443">
        <a:defRPr sz="2000">
          <a:latin typeface="Arial Bold"/>
          <a:ea typeface="Arial Bold"/>
          <a:cs typeface="Arial Bold"/>
          <a:sym typeface="Arial Bold"/>
        </a:defRPr>
      </a:lvl7pPr>
      <a:lvl8pPr indent="1157767" defTabSz="423443">
        <a:defRPr sz="2000">
          <a:latin typeface="Arial Bold"/>
          <a:ea typeface="Arial Bold"/>
          <a:cs typeface="Arial Bold"/>
          <a:sym typeface="Arial Bold"/>
        </a:defRPr>
      </a:lvl8pPr>
      <a:lvl9pPr indent="1543689" defTabSz="423443">
        <a:defRPr sz="2000">
          <a:latin typeface="Arial Bold"/>
          <a:ea typeface="Arial Bold"/>
          <a:cs typeface="Arial Bold"/>
          <a:sym typeface="Arial Bold"/>
        </a:defRPr>
      </a:lvl9pPr>
    </p:titleStyle>
    <p:bodyStyle>
      <a:lvl1pPr marL="317581" indent="-317581" defTabSz="423443">
        <a:spcBef>
          <a:spcPts val="400"/>
        </a:spcBef>
        <a:buSzPct val="100000"/>
        <a:buFont typeface="Arial"/>
        <a:buChar char="•"/>
        <a:defRPr sz="2000">
          <a:latin typeface="Arial Bold"/>
          <a:ea typeface="Arial Bold"/>
          <a:cs typeface="Arial Bold"/>
          <a:sym typeface="Arial Bold"/>
        </a:defRPr>
      </a:lvl1pPr>
      <a:lvl2pPr marL="666740" indent="-454027" defTabSz="423443">
        <a:spcBef>
          <a:spcPts val="400"/>
        </a:spcBef>
        <a:buSzPct val="100000"/>
        <a:buFont typeface="Arial"/>
        <a:buChar char="•"/>
        <a:defRPr sz="2000">
          <a:latin typeface="Arial Bold"/>
          <a:ea typeface="Arial Bold"/>
          <a:cs typeface="Arial Bold"/>
          <a:sym typeface="Arial Bold"/>
        </a:defRPr>
      </a:lvl2pPr>
      <a:lvl3pPr marL="731172" indent="-345249" defTabSz="423443">
        <a:spcBef>
          <a:spcPts val="400"/>
        </a:spcBef>
        <a:buSzPct val="100000"/>
        <a:buFont typeface="Arial"/>
        <a:buChar char="‒"/>
        <a:defRPr sz="2000">
          <a:latin typeface="Arial Bold"/>
          <a:ea typeface="Arial Bold"/>
          <a:cs typeface="Arial Bold"/>
          <a:sym typeface="Arial Bold"/>
        </a:defRPr>
      </a:lvl3pPr>
      <a:lvl4pPr marL="1059946" indent="-380562" defTabSz="423443">
        <a:spcBef>
          <a:spcPts val="400"/>
        </a:spcBef>
        <a:buSzPct val="100000"/>
        <a:buFont typeface="Arial"/>
        <a:buChar char="‒"/>
        <a:defRPr sz="2000">
          <a:latin typeface="Arial Bold"/>
          <a:ea typeface="Arial Bold"/>
          <a:cs typeface="Arial Bold"/>
          <a:sym typeface="Arial Bold"/>
        </a:defRPr>
      </a:lvl4pPr>
      <a:lvl5pPr marL="1222088" indent="-257281" defTabSz="423443">
        <a:spcBef>
          <a:spcPts val="400"/>
        </a:spcBef>
        <a:buSzPct val="100000"/>
        <a:buFont typeface="Arial"/>
        <a:buChar char="»"/>
        <a:defRPr sz="2000">
          <a:latin typeface="Arial Bold"/>
          <a:ea typeface="Arial Bold"/>
          <a:cs typeface="Arial Bold"/>
          <a:sym typeface="Arial Bold"/>
        </a:defRPr>
      </a:lvl5pPr>
      <a:lvl6pPr marL="2346002" indent="-223428" defTabSz="423443">
        <a:spcBef>
          <a:spcPts val="400"/>
        </a:spcBef>
        <a:buSzPct val="100000"/>
        <a:buFont typeface="Arial"/>
        <a:buChar char="•"/>
        <a:defRPr sz="2000">
          <a:latin typeface="Arial Bold"/>
          <a:ea typeface="Arial Bold"/>
          <a:cs typeface="Arial Bold"/>
          <a:sym typeface="Arial Bold"/>
        </a:defRPr>
      </a:lvl6pPr>
      <a:lvl7pPr marL="2770517" indent="-223428" defTabSz="423443">
        <a:spcBef>
          <a:spcPts val="400"/>
        </a:spcBef>
        <a:buSzPct val="100000"/>
        <a:buFont typeface="Arial"/>
        <a:buChar char="•"/>
        <a:defRPr sz="2000">
          <a:latin typeface="Arial Bold"/>
          <a:ea typeface="Arial Bold"/>
          <a:cs typeface="Arial Bold"/>
          <a:sym typeface="Arial Bold"/>
        </a:defRPr>
      </a:lvl7pPr>
      <a:lvl8pPr marL="3195032" indent="-223428" defTabSz="423443">
        <a:spcBef>
          <a:spcPts val="400"/>
        </a:spcBef>
        <a:buSzPct val="100000"/>
        <a:buFont typeface="Arial"/>
        <a:buChar char="•"/>
        <a:defRPr sz="2000">
          <a:latin typeface="Arial Bold"/>
          <a:ea typeface="Arial Bold"/>
          <a:cs typeface="Arial Bold"/>
          <a:sym typeface="Arial Bold"/>
        </a:defRPr>
      </a:lvl8pPr>
      <a:lvl9pPr marL="3619547" indent="-223428" defTabSz="423443">
        <a:spcBef>
          <a:spcPts val="400"/>
        </a:spcBef>
        <a:buSzPct val="100000"/>
        <a:buFont typeface="Arial"/>
        <a:buChar char="•"/>
        <a:defRPr sz="2000">
          <a:latin typeface="Arial Bold"/>
          <a:ea typeface="Arial Bold"/>
          <a:cs typeface="Arial Bold"/>
          <a:sym typeface="Arial Bold"/>
        </a:defRPr>
      </a:lvl9pPr>
    </p:bodyStyle>
    <p:otherStyle>
      <a:lvl1pPr defTabSz="423443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385923" defTabSz="423443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771845" defTabSz="423443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157766" defTabSz="423443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543690" defTabSz="423443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1929613" defTabSz="423443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2315535" defTabSz="423443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2701457" defTabSz="423443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3087379" defTabSz="423443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6.emf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png"/><Relationship Id="rId3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jpe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47.jpeg"/><Relationship Id="rId5" Type="http://schemas.openxmlformats.org/officeDocument/2006/relationships/image" Target="../media/image52.jpeg"/><Relationship Id="rId6" Type="http://schemas.openxmlformats.org/officeDocument/2006/relationships/oleObject" Target="???" TargetMode="External"/><Relationship Id="rId7" Type="http://schemas.openxmlformats.org/officeDocument/2006/relationships/image" Target="../media/image5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2.jpg"/><Relationship Id="rId3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5.png"/><Relationship Id="rId3" Type="http://schemas.openxmlformats.org/officeDocument/2006/relationships/image" Target="../media/image76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jpeg"/><Relationship Id="rId5" Type="http://schemas.openxmlformats.org/officeDocument/2006/relationships/image" Target="../media/image79.jpeg"/><Relationship Id="rId6" Type="http://schemas.openxmlformats.org/officeDocument/2006/relationships/image" Target="../media/image80.jpeg"/><Relationship Id="rId7" Type="http://schemas.openxmlformats.org/officeDocument/2006/relationships/image" Target="../media/image81.jpeg"/><Relationship Id="rId8" Type="http://schemas.openxmlformats.org/officeDocument/2006/relationships/image" Target="../media/image82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emf"/><Relationship Id="rId12" Type="http://schemas.openxmlformats.org/officeDocument/2006/relationships/image" Target="../media/image18.emf"/><Relationship Id="rId13" Type="http://schemas.openxmlformats.org/officeDocument/2006/relationships/image" Target="../media/image19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emf"/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8" Type="http://schemas.openxmlformats.org/officeDocument/2006/relationships/image" Target="../media/image14.emf"/><Relationship Id="rId9" Type="http://schemas.openxmlformats.org/officeDocument/2006/relationships/image" Target="../media/image15.emf"/><Relationship Id="rId10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4294967295"/>
          </p:nvPr>
        </p:nvSpPr>
        <p:spPr>
          <a:xfrm>
            <a:off x="1051076" y="3401264"/>
            <a:ext cx="7640882" cy="1808528"/>
          </a:xfrm>
        </p:spPr>
        <p:txBody>
          <a:bodyPr/>
          <a:lstStyle/>
          <a:p>
            <a:pPr marL="212713" lvl="1" indent="0" algn="r">
              <a:buNone/>
            </a:pPr>
            <a:r>
              <a:rPr lang="en-US" b="1" dirty="0" smtClean="0">
                <a:solidFill>
                  <a:schemeClr val="bg1"/>
                </a:solidFill>
              </a:rPr>
              <a:t>Benno List</a:t>
            </a:r>
          </a:p>
          <a:p>
            <a:pPr marL="212713" lvl="1" indent="0" algn="r">
              <a:buNone/>
            </a:pPr>
            <a:r>
              <a:rPr lang="en-US" b="1" dirty="0" smtClean="0">
                <a:solidFill>
                  <a:schemeClr val="bg1"/>
                </a:solidFill>
              </a:rPr>
              <a:t>DESY –IPP– </a:t>
            </a:r>
          </a:p>
          <a:p>
            <a:pPr marL="212713" lvl="1" indent="0" algn="r">
              <a:buNone/>
            </a:pPr>
            <a:endParaRPr lang="en-US" b="1" dirty="0">
              <a:solidFill>
                <a:schemeClr val="bg1"/>
              </a:solidFill>
            </a:endParaRPr>
          </a:p>
          <a:p>
            <a:pPr marL="212713" lvl="1" indent="0" algn="r">
              <a:buNone/>
            </a:pPr>
            <a:r>
              <a:rPr lang="en-US" dirty="0" smtClean="0">
                <a:solidFill>
                  <a:schemeClr val="bg1"/>
                </a:solidFill>
              </a:rPr>
              <a:t>XVII </a:t>
            </a:r>
            <a:r>
              <a:rPr lang="en-US" dirty="0">
                <a:solidFill>
                  <a:schemeClr val="bg1"/>
                </a:solidFill>
              </a:rPr>
              <a:t>Roma </a:t>
            </a:r>
            <a:r>
              <a:rPr lang="en-US" dirty="0" err="1">
                <a:solidFill>
                  <a:schemeClr val="bg1"/>
                </a:solidFill>
              </a:rPr>
              <a:t>Tre</a:t>
            </a:r>
            <a:r>
              <a:rPr lang="en-US" dirty="0">
                <a:solidFill>
                  <a:schemeClr val="bg1"/>
                </a:solidFill>
              </a:rPr>
              <a:t> Topical Seminar on </a:t>
            </a:r>
            <a:r>
              <a:rPr lang="en-US" dirty="0" err="1">
                <a:solidFill>
                  <a:schemeClr val="bg1"/>
                </a:solidFill>
              </a:rPr>
              <a:t>Subnuclear</a:t>
            </a:r>
            <a:r>
              <a:rPr lang="en-US" dirty="0">
                <a:solidFill>
                  <a:schemeClr val="bg1"/>
                </a:solidFill>
              </a:rPr>
              <a:t> Physics: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Higgs potential and physics at future colliders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marL="212713" lvl="1" indent="0" algn="r">
              <a:buNone/>
            </a:pPr>
            <a:r>
              <a:rPr lang="en-US" dirty="0" smtClean="0">
                <a:solidFill>
                  <a:schemeClr val="bg1"/>
                </a:solidFill>
              </a:rPr>
              <a:t>Dec 10, 2014 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34291" y="802874"/>
            <a:ext cx="5594639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2344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The International Linear Collider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33881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an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Collider?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24749"/>
            <a:ext cx="7772400" cy="4045751"/>
          </a:xfrm>
        </p:spPr>
        <p:txBody>
          <a:bodyPr/>
          <a:lstStyle/>
          <a:p>
            <a:r>
              <a:rPr lang="en-US" dirty="0" smtClean="0"/>
              <a:t>To measure the </a:t>
            </a:r>
            <a:r>
              <a:rPr lang="en-US" dirty="0" smtClean="0">
                <a:solidFill>
                  <a:srgbClr val="FF0000"/>
                </a:solidFill>
              </a:rPr>
              <a:t>Higgs</a:t>
            </a:r>
            <a:r>
              <a:rPr lang="en-US" dirty="0" smtClean="0"/>
              <a:t> properties</a:t>
            </a:r>
          </a:p>
          <a:p>
            <a:r>
              <a:rPr lang="en-US" dirty="0" smtClean="0"/>
              <a:t>To measure the </a:t>
            </a:r>
            <a:r>
              <a:rPr lang="en-US" dirty="0" smtClean="0">
                <a:solidFill>
                  <a:srgbClr val="FF0000"/>
                </a:solidFill>
              </a:rPr>
              <a:t>Top</a:t>
            </a:r>
            <a:r>
              <a:rPr lang="en-US" dirty="0" smtClean="0"/>
              <a:t> properties</a:t>
            </a:r>
          </a:p>
          <a:p>
            <a:r>
              <a:rPr lang="en-US" dirty="0" smtClean="0"/>
              <a:t>To constrain SUSY / BSM by </a:t>
            </a:r>
            <a:r>
              <a:rPr lang="en-US" dirty="0" smtClean="0">
                <a:solidFill>
                  <a:srgbClr val="FF0000"/>
                </a:solidFill>
              </a:rPr>
              <a:t>precision</a:t>
            </a:r>
            <a:r>
              <a:rPr lang="en-US" dirty="0" smtClean="0"/>
              <a:t> measurements</a:t>
            </a:r>
            <a:endParaRPr lang="en-US" dirty="0"/>
          </a:p>
          <a:p>
            <a:r>
              <a:rPr lang="en-US" dirty="0" smtClean="0"/>
              <a:t>To look for new particles: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Discovery</a:t>
            </a:r>
            <a:r>
              <a:rPr lang="en-US" dirty="0" smtClean="0"/>
              <a:t> potential is </a:t>
            </a:r>
            <a:r>
              <a:rPr lang="en-US" u="sng" dirty="0" smtClean="0"/>
              <a:t>complementary</a:t>
            </a:r>
            <a:r>
              <a:rPr lang="en-US" dirty="0" smtClean="0"/>
              <a:t> to LHC, not inferior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2228-E164-9243-B9B3-EEA31051DC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687" r="2343" b="-6013"/>
          <a:stretch/>
        </p:blipFill>
        <p:spPr>
          <a:xfrm>
            <a:off x="5806309" y="3277824"/>
            <a:ext cx="2310148" cy="1917773"/>
          </a:xfrm>
          <a:prstGeom prst="rect">
            <a:avLst/>
          </a:prstGeom>
          <a:effectLst>
            <a:outerShdw blurRad="101600" dist="76200" dir="2700000" algn="tl" rotWithShape="0">
              <a:srgbClr val="000000">
                <a:alpha val="8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 Higgs Factory?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488" y="825500"/>
            <a:ext cx="8687611" cy="4445000"/>
          </a:xfrm>
        </p:spPr>
        <p:txBody>
          <a:bodyPr/>
          <a:lstStyle/>
          <a:p>
            <a:r>
              <a:rPr lang="en-US" sz="1800" dirty="0" smtClean="0"/>
              <a:t>Establish </a:t>
            </a:r>
            <a:r>
              <a:rPr lang="en-US" sz="1800" dirty="0" smtClean="0"/>
              <a:t>the Higgs mechanism:</a:t>
            </a:r>
            <a:endParaRPr lang="en-US" sz="1800" dirty="0" smtClean="0"/>
          </a:p>
          <a:p>
            <a:pPr lvl="1"/>
            <a:r>
              <a:rPr lang="en-US" sz="1600" dirty="0" smtClean="0">
                <a:sym typeface="Wingdings"/>
              </a:rPr>
              <a:t>Measure </a:t>
            </a:r>
            <a:r>
              <a:rPr lang="en-US" sz="1600" dirty="0" smtClean="0">
                <a:sym typeface="Wingdings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branching ratios </a:t>
            </a:r>
            <a:r>
              <a:rPr lang="en-US" sz="1600" dirty="0" smtClean="0">
                <a:sym typeface="Wingdings"/>
              </a:rPr>
              <a:t>and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absolute width</a:t>
            </a:r>
            <a:r>
              <a:rPr lang="en-US" sz="1600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1600" u="sng" dirty="0" smtClean="0">
                <a:solidFill>
                  <a:srgbClr val="FF0000"/>
                </a:solidFill>
                <a:sym typeface="Wingdings"/>
              </a:rPr>
              <a:t>model independently</a:t>
            </a:r>
            <a:r>
              <a:rPr lang="en-US" sz="1600" u="sng" dirty="0" smtClean="0">
                <a:sym typeface="Wingdings"/>
              </a:rPr>
              <a:t/>
            </a:r>
            <a:br>
              <a:rPr lang="en-US" sz="1600" u="sng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 recoil mass method: </a:t>
            </a:r>
            <a:r>
              <a:rPr lang="en-US" sz="1600" dirty="0" err="1" smtClean="0">
                <a:sym typeface="Wingdings"/>
              </a:rPr>
              <a:t>e</a:t>
            </a:r>
            <a:r>
              <a:rPr lang="en-US" sz="1600" baseline="30000" dirty="0" err="1" smtClean="0">
                <a:sym typeface="Wingdings"/>
              </a:rPr>
              <a:t>+</a:t>
            </a:r>
            <a:r>
              <a:rPr lang="en-US" sz="1600" dirty="0" err="1" smtClean="0">
                <a:sym typeface="Wingdings"/>
              </a:rPr>
              <a:t>e</a:t>
            </a:r>
            <a:r>
              <a:rPr lang="en-US" sz="1600" baseline="30000" dirty="0" smtClean="0">
                <a:sym typeface="Wingdings"/>
              </a:rPr>
              <a:t>-</a:t>
            </a:r>
            <a:r>
              <a:rPr lang="en-US" sz="1600" dirty="0" smtClean="0">
                <a:sym typeface="Wingdings"/>
              </a:rPr>
              <a:t>  </a:t>
            </a:r>
            <a:r>
              <a:rPr lang="en-US" sz="1600" dirty="0" err="1" smtClean="0">
                <a:sym typeface="Wingdings"/>
              </a:rPr>
              <a:t>Zh</a:t>
            </a:r>
            <a:r>
              <a:rPr lang="en-US" sz="1600" dirty="0" smtClean="0">
                <a:sym typeface="Wingdings"/>
              </a:rPr>
              <a:t>  𝓁</a:t>
            </a:r>
            <a:r>
              <a:rPr lang="en-US" sz="1600" baseline="30000" dirty="0">
                <a:sym typeface="Wingdings"/>
              </a:rPr>
              <a:t>+</a:t>
            </a:r>
            <a:r>
              <a:rPr lang="en-US" sz="1600" dirty="0" smtClean="0">
                <a:sym typeface="Wingdings"/>
              </a:rPr>
              <a:t>𝓁</a:t>
            </a:r>
            <a:r>
              <a:rPr lang="en-US" sz="1600" baseline="30000" dirty="0" smtClean="0">
                <a:sym typeface="Wingdings"/>
              </a:rPr>
              <a:t>-</a:t>
            </a:r>
            <a:r>
              <a:rPr lang="en-US" sz="1600" dirty="0" smtClean="0">
                <a:sym typeface="Wingdings"/>
              </a:rPr>
              <a:t> X  Includes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invisible</a:t>
            </a:r>
            <a:r>
              <a:rPr lang="en-US" sz="1600" dirty="0" smtClean="0">
                <a:sym typeface="Wingdings"/>
              </a:rPr>
              <a:t> decays</a:t>
            </a:r>
            <a:r>
              <a:rPr lang="en-US" sz="1600" dirty="0" smtClean="0">
                <a:sym typeface="Wingdings"/>
              </a:rPr>
              <a:t>!</a:t>
            </a:r>
          </a:p>
          <a:p>
            <a:pPr lvl="1"/>
            <a:r>
              <a:rPr lang="en-US" sz="1600" dirty="0" smtClean="0">
                <a:sym typeface="Wingdings"/>
              </a:rPr>
              <a:t>Measure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mass</a:t>
            </a:r>
            <a:r>
              <a:rPr lang="en-US" sz="1600" dirty="0" smtClean="0">
                <a:sym typeface="Wingdings"/>
              </a:rPr>
              <a:t>: input to branching ratio prediction</a:t>
            </a:r>
            <a:endParaRPr lang="en-US" sz="1600" dirty="0" smtClean="0">
              <a:sym typeface="Wingdings"/>
            </a:endParaRPr>
          </a:p>
          <a:p>
            <a:pPr lvl="1"/>
            <a:r>
              <a:rPr lang="en-US" sz="1600" dirty="0" smtClean="0">
                <a:sym typeface="Wingdings"/>
              </a:rPr>
              <a:t>Measure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Top-Higgs coupling </a:t>
            </a:r>
            <a:r>
              <a:rPr lang="en-US" sz="1600" dirty="0" smtClean="0">
                <a:sym typeface="Wingdings"/>
              </a:rPr>
              <a:t>in </a:t>
            </a:r>
            <a:r>
              <a:rPr lang="en-US" sz="1600" dirty="0" err="1">
                <a:sym typeface="Wingdings"/>
              </a:rPr>
              <a:t>e</a:t>
            </a:r>
            <a:r>
              <a:rPr lang="en-US" sz="1600" baseline="30000" dirty="0" err="1">
                <a:sym typeface="Wingdings"/>
              </a:rPr>
              <a:t>+</a:t>
            </a:r>
            <a:r>
              <a:rPr lang="en-US" sz="1600" dirty="0" err="1">
                <a:sym typeface="Wingdings"/>
              </a:rPr>
              <a:t>e</a:t>
            </a:r>
            <a:r>
              <a:rPr lang="en-US" sz="1600" baseline="30000" dirty="0">
                <a:sym typeface="Wingdings"/>
              </a:rPr>
              <a:t>-</a:t>
            </a:r>
            <a:r>
              <a:rPr lang="en-US" sz="1600" dirty="0" smtClean="0">
                <a:sym typeface="Wingdings"/>
              </a:rPr>
              <a:t>  </a:t>
            </a:r>
            <a:r>
              <a:rPr lang="en-US" sz="1600" dirty="0" err="1" smtClean="0">
                <a:sym typeface="Wingdings"/>
              </a:rPr>
              <a:t>tth</a:t>
            </a:r>
            <a:endParaRPr lang="en-US" sz="1600" dirty="0" smtClean="0">
              <a:sym typeface="Wingdings"/>
            </a:endParaRPr>
          </a:p>
          <a:p>
            <a:pPr lvl="1"/>
            <a:r>
              <a:rPr lang="en-US" sz="1600" dirty="0" smtClean="0">
                <a:sym typeface="Wingdings"/>
              </a:rPr>
              <a:t>Measure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Higgs self-coupling</a:t>
            </a:r>
            <a:r>
              <a:rPr lang="en-US" sz="1600" dirty="0" smtClean="0">
                <a:sym typeface="Wingdings"/>
              </a:rPr>
              <a:t>: </a:t>
            </a:r>
            <a:r>
              <a:rPr lang="en-US" sz="1600" dirty="0" err="1">
                <a:sym typeface="Wingdings"/>
              </a:rPr>
              <a:t>e</a:t>
            </a:r>
            <a:r>
              <a:rPr lang="en-US" sz="1600" baseline="30000" dirty="0" err="1">
                <a:sym typeface="Wingdings"/>
              </a:rPr>
              <a:t>+</a:t>
            </a:r>
            <a:r>
              <a:rPr lang="en-US" sz="1600" dirty="0" err="1">
                <a:sym typeface="Wingdings"/>
              </a:rPr>
              <a:t>e</a:t>
            </a:r>
            <a:r>
              <a:rPr lang="en-US" sz="1600" baseline="30000" dirty="0">
                <a:sym typeface="Wingdings"/>
              </a:rPr>
              <a:t>-</a:t>
            </a:r>
            <a:r>
              <a:rPr lang="en-US" sz="1600" dirty="0" smtClean="0">
                <a:sym typeface="Wingdings"/>
              </a:rPr>
              <a:t> </a:t>
            </a:r>
            <a:r>
              <a:rPr lang="en-US" sz="1600" dirty="0" err="1" smtClean="0">
                <a:sym typeface="Wingdings"/>
              </a:rPr>
              <a:t>Zhh</a:t>
            </a:r>
            <a:r>
              <a:rPr lang="en-US" sz="1600" dirty="0" smtClean="0">
                <a:sym typeface="Wingdings"/>
              </a:rPr>
              <a:t> – needs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energies &gt;= 500 </a:t>
            </a:r>
            <a:r>
              <a:rPr lang="en-US" sz="1600" dirty="0" err="1" smtClean="0">
                <a:solidFill>
                  <a:srgbClr val="FF0000"/>
                </a:solidFill>
                <a:sym typeface="Wingdings"/>
              </a:rPr>
              <a:t>GeV</a:t>
            </a:r>
            <a:endParaRPr lang="en-US" sz="1600" dirty="0" smtClean="0">
              <a:solidFill>
                <a:srgbClr val="FF0000"/>
              </a:solidFill>
              <a:sym typeface="Wingdings"/>
            </a:endParaRPr>
          </a:p>
          <a:p>
            <a:pPr lvl="1"/>
            <a:r>
              <a:rPr lang="en-US" sz="1600" dirty="0" smtClean="0">
                <a:sym typeface="Wingdings"/>
              </a:rPr>
              <a:t>Measure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CP quantum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numbers</a:t>
            </a:r>
            <a:endParaRPr lang="en-US" sz="1800" dirty="0" smtClean="0">
              <a:solidFill>
                <a:srgbClr val="FF0000"/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2228-E164-9243-B9B3-EEA31051DC5A}" type="slidenum">
              <a:rPr lang="en-US" smtClean="0"/>
              <a:t>11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06309" y="5132000"/>
            <a:ext cx="3150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Le </a:t>
            </a:r>
            <a:r>
              <a:rPr lang="en-US" sz="1200" dirty="0" err="1" smtClean="0"/>
              <a:t>Diberder</a:t>
            </a:r>
            <a:r>
              <a:rPr lang="en-US" sz="1200" dirty="0" smtClean="0"/>
              <a:t> et al, arXiv:1210.0202 (2012).</a:t>
            </a:r>
            <a:endParaRPr lang="en-US" sz="1200" dirty="0"/>
          </a:p>
        </p:txBody>
      </p:sp>
      <p:pic>
        <p:nvPicPr>
          <p:cNvPr id="19" name="図 3" descr="HiggsRecoilSemiM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26" y="3277824"/>
            <a:ext cx="1958118" cy="1779457"/>
          </a:xfrm>
          <a:prstGeom prst="rect">
            <a:avLst/>
          </a:prstGeom>
          <a:solidFill>
            <a:srgbClr val="FFFFFF"/>
          </a:solidFill>
          <a:effectLst>
            <a:outerShdw blurRad="101600" dist="76200" dir="2700000" algn="tl" rotWithShape="0">
              <a:srgbClr val="000000">
                <a:alpha val="80000"/>
              </a:srgbClr>
            </a:outerShdw>
          </a:effectLst>
        </p:spPr>
      </p:pic>
      <p:pic>
        <p:nvPicPr>
          <p:cNvPr id="22" name="図 5" descr="mssm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913" y="3277824"/>
            <a:ext cx="2134813" cy="1830897"/>
          </a:xfrm>
          <a:prstGeom prst="rect">
            <a:avLst/>
          </a:prstGeom>
          <a:effectLst>
            <a:outerShdw blurRad="101600" dist="76200" dir="2700000" algn="tl" rotWithShape="0">
              <a:srgbClr val="000000">
                <a:alpha val="8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06476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687" r="2343" b="-6013"/>
          <a:stretch/>
        </p:blipFill>
        <p:spPr>
          <a:xfrm>
            <a:off x="5806309" y="3277824"/>
            <a:ext cx="2310148" cy="1917773"/>
          </a:xfrm>
          <a:prstGeom prst="rect">
            <a:avLst/>
          </a:prstGeom>
          <a:effectLst>
            <a:outerShdw blurRad="101600" dist="76200" dir="2700000" algn="tl" rotWithShape="0">
              <a:srgbClr val="000000">
                <a:alpha val="8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 Higgs Factory?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488" y="825500"/>
            <a:ext cx="8687611" cy="4445000"/>
          </a:xfrm>
        </p:spPr>
        <p:txBody>
          <a:bodyPr/>
          <a:lstStyle/>
          <a:p>
            <a:r>
              <a:rPr lang="en-US" sz="1800" dirty="0" smtClean="0"/>
              <a:t>Establish </a:t>
            </a:r>
            <a:r>
              <a:rPr lang="en-US" sz="1800" dirty="0" smtClean="0"/>
              <a:t>the Higgs mechanism:</a:t>
            </a:r>
            <a:endParaRPr lang="en-US" sz="1800" dirty="0" smtClean="0"/>
          </a:p>
          <a:p>
            <a:pPr lvl="1"/>
            <a:r>
              <a:rPr lang="en-US" sz="1600" dirty="0" smtClean="0">
                <a:sym typeface="Wingdings"/>
              </a:rPr>
              <a:t>Measure </a:t>
            </a:r>
            <a:r>
              <a:rPr lang="en-US" sz="1600" dirty="0" smtClean="0">
                <a:sym typeface="Wingdings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branching ratios </a:t>
            </a:r>
            <a:r>
              <a:rPr lang="en-US" sz="1600" dirty="0" smtClean="0">
                <a:sym typeface="Wingdings"/>
              </a:rPr>
              <a:t>and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absolute width</a:t>
            </a:r>
            <a:r>
              <a:rPr lang="en-US" sz="1600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1600" u="sng" dirty="0" smtClean="0">
                <a:solidFill>
                  <a:srgbClr val="FF0000"/>
                </a:solidFill>
                <a:sym typeface="Wingdings"/>
              </a:rPr>
              <a:t>model independently</a:t>
            </a:r>
            <a:r>
              <a:rPr lang="en-US" sz="1600" u="sng" dirty="0" smtClean="0">
                <a:sym typeface="Wingdings"/>
              </a:rPr>
              <a:t/>
            </a:r>
            <a:br>
              <a:rPr lang="en-US" sz="1600" u="sng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 recoil mass method: </a:t>
            </a:r>
            <a:r>
              <a:rPr lang="en-US" sz="1600" dirty="0" err="1" smtClean="0">
                <a:sym typeface="Wingdings"/>
              </a:rPr>
              <a:t>e</a:t>
            </a:r>
            <a:r>
              <a:rPr lang="en-US" sz="1600" baseline="30000" dirty="0" err="1" smtClean="0">
                <a:sym typeface="Wingdings"/>
              </a:rPr>
              <a:t>+</a:t>
            </a:r>
            <a:r>
              <a:rPr lang="en-US" sz="1600" dirty="0" err="1" smtClean="0">
                <a:sym typeface="Wingdings"/>
              </a:rPr>
              <a:t>e</a:t>
            </a:r>
            <a:r>
              <a:rPr lang="en-US" sz="1600" baseline="30000" dirty="0" smtClean="0">
                <a:sym typeface="Wingdings"/>
              </a:rPr>
              <a:t>-</a:t>
            </a:r>
            <a:r>
              <a:rPr lang="en-US" sz="1600" dirty="0" smtClean="0">
                <a:sym typeface="Wingdings"/>
              </a:rPr>
              <a:t>  </a:t>
            </a:r>
            <a:r>
              <a:rPr lang="en-US" sz="1600" dirty="0" err="1" smtClean="0">
                <a:sym typeface="Wingdings"/>
              </a:rPr>
              <a:t>Zh</a:t>
            </a:r>
            <a:r>
              <a:rPr lang="en-US" sz="1600" dirty="0" smtClean="0">
                <a:sym typeface="Wingdings"/>
              </a:rPr>
              <a:t>  𝓁</a:t>
            </a:r>
            <a:r>
              <a:rPr lang="en-US" sz="1600" baseline="30000" dirty="0">
                <a:sym typeface="Wingdings"/>
              </a:rPr>
              <a:t>+</a:t>
            </a:r>
            <a:r>
              <a:rPr lang="en-US" sz="1600" dirty="0" smtClean="0">
                <a:sym typeface="Wingdings"/>
              </a:rPr>
              <a:t>𝓁</a:t>
            </a:r>
            <a:r>
              <a:rPr lang="en-US" sz="1600" baseline="30000" dirty="0" smtClean="0">
                <a:sym typeface="Wingdings"/>
              </a:rPr>
              <a:t>-</a:t>
            </a:r>
            <a:r>
              <a:rPr lang="en-US" sz="1600" dirty="0" smtClean="0">
                <a:sym typeface="Wingdings"/>
              </a:rPr>
              <a:t> X  Includes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invisible</a:t>
            </a:r>
            <a:r>
              <a:rPr lang="en-US" sz="1600" dirty="0" smtClean="0">
                <a:sym typeface="Wingdings"/>
              </a:rPr>
              <a:t> decays</a:t>
            </a:r>
            <a:r>
              <a:rPr lang="en-US" sz="1600" dirty="0" smtClean="0">
                <a:sym typeface="Wingdings"/>
              </a:rPr>
              <a:t>!</a:t>
            </a:r>
          </a:p>
          <a:p>
            <a:pPr lvl="1"/>
            <a:r>
              <a:rPr lang="en-US" sz="1600" dirty="0" smtClean="0">
                <a:sym typeface="Wingdings"/>
              </a:rPr>
              <a:t>Measure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mass</a:t>
            </a:r>
            <a:r>
              <a:rPr lang="en-US" sz="1600" dirty="0" smtClean="0">
                <a:sym typeface="Wingdings"/>
              </a:rPr>
              <a:t>: input to branching ratio prediction</a:t>
            </a:r>
            <a:endParaRPr lang="en-US" sz="1600" dirty="0" smtClean="0">
              <a:sym typeface="Wingdings"/>
            </a:endParaRPr>
          </a:p>
          <a:p>
            <a:pPr lvl="1"/>
            <a:r>
              <a:rPr lang="en-US" sz="1600" dirty="0" smtClean="0">
                <a:sym typeface="Wingdings"/>
              </a:rPr>
              <a:t>Measure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Top-Higgs coupling </a:t>
            </a:r>
            <a:r>
              <a:rPr lang="en-US" sz="1600" dirty="0" smtClean="0">
                <a:sym typeface="Wingdings"/>
              </a:rPr>
              <a:t>in </a:t>
            </a:r>
            <a:r>
              <a:rPr lang="en-US" sz="1600" dirty="0" err="1">
                <a:sym typeface="Wingdings"/>
              </a:rPr>
              <a:t>e</a:t>
            </a:r>
            <a:r>
              <a:rPr lang="en-US" sz="1600" baseline="30000" dirty="0" err="1">
                <a:sym typeface="Wingdings"/>
              </a:rPr>
              <a:t>+</a:t>
            </a:r>
            <a:r>
              <a:rPr lang="en-US" sz="1600" dirty="0" err="1">
                <a:sym typeface="Wingdings"/>
              </a:rPr>
              <a:t>e</a:t>
            </a:r>
            <a:r>
              <a:rPr lang="en-US" sz="1600" baseline="30000" dirty="0">
                <a:sym typeface="Wingdings"/>
              </a:rPr>
              <a:t>-</a:t>
            </a:r>
            <a:r>
              <a:rPr lang="en-US" sz="1600" dirty="0" smtClean="0">
                <a:sym typeface="Wingdings"/>
              </a:rPr>
              <a:t>  </a:t>
            </a:r>
            <a:r>
              <a:rPr lang="en-US" sz="1600" dirty="0" err="1" smtClean="0">
                <a:sym typeface="Wingdings"/>
              </a:rPr>
              <a:t>tth</a:t>
            </a:r>
            <a:endParaRPr lang="en-US" sz="1600" dirty="0" smtClean="0">
              <a:sym typeface="Wingdings"/>
            </a:endParaRPr>
          </a:p>
          <a:p>
            <a:pPr lvl="1"/>
            <a:r>
              <a:rPr lang="en-US" sz="1600" dirty="0" smtClean="0">
                <a:sym typeface="Wingdings"/>
              </a:rPr>
              <a:t>Measure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Higgs self-coupling</a:t>
            </a:r>
            <a:r>
              <a:rPr lang="en-US" sz="1600" dirty="0" smtClean="0">
                <a:sym typeface="Wingdings"/>
              </a:rPr>
              <a:t>: </a:t>
            </a:r>
            <a:r>
              <a:rPr lang="en-US" sz="1600" dirty="0" err="1">
                <a:sym typeface="Wingdings"/>
              </a:rPr>
              <a:t>e</a:t>
            </a:r>
            <a:r>
              <a:rPr lang="en-US" sz="1600" baseline="30000" dirty="0" err="1">
                <a:sym typeface="Wingdings"/>
              </a:rPr>
              <a:t>+</a:t>
            </a:r>
            <a:r>
              <a:rPr lang="en-US" sz="1600" dirty="0" err="1">
                <a:sym typeface="Wingdings"/>
              </a:rPr>
              <a:t>e</a:t>
            </a:r>
            <a:r>
              <a:rPr lang="en-US" sz="1600" baseline="30000" dirty="0">
                <a:sym typeface="Wingdings"/>
              </a:rPr>
              <a:t>-</a:t>
            </a:r>
            <a:r>
              <a:rPr lang="en-US" sz="1600" dirty="0" smtClean="0">
                <a:sym typeface="Wingdings"/>
              </a:rPr>
              <a:t> </a:t>
            </a:r>
            <a:r>
              <a:rPr lang="en-US" sz="1600" dirty="0" err="1" smtClean="0">
                <a:sym typeface="Wingdings"/>
              </a:rPr>
              <a:t>Zhh</a:t>
            </a:r>
            <a:r>
              <a:rPr lang="en-US" sz="1600" dirty="0" smtClean="0">
                <a:sym typeface="Wingdings"/>
              </a:rPr>
              <a:t> – needs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energies &gt;= 500 </a:t>
            </a:r>
            <a:r>
              <a:rPr lang="en-US" sz="1600" dirty="0" err="1" smtClean="0">
                <a:solidFill>
                  <a:srgbClr val="FF0000"/>
                </a:solidFill>
                <a:sym typeface="Wingdings"/>
              </a:rPr>
              <a:t>GeV</a:t>
            </a:r>
            <a:endParaRPr lang="en-US" sz="1600" dirty="0" smtClean="0">
              <a:solidFill>
                <a:srgbClr val="FF0000"/>
              </a:solidFill>
              <a:sym typeface="Wingdings"/>
            </a:endParaRPr>
          </a:p>
          <a:p>
            <a:pPr lvl="1"/>
            <a:r>
              <a:rPr lang="en-US" sz="1600" dirty="0" smtClean="0">
                <a:sym typeface="Wingdings"/>
              </a:rPr>
              <a:t>Measure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CP quantum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numbers</a:t>
            </a:r>
            <a:endParaRPr lang="en-US" sz="1800" dirty="0" smtClean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 rot="19444432">
            <a:off x="6196307" y="3855039"/>
            <a:ext cx="1925790" cy="623324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/>
                <a:ea typeface="ＭＳ Ｐゴシック" charset="0"/>
                <a:cs typeface="Arial Black"/>
              </a:rPr>
              <a:t>Quantum </a:t>
            </a:r>
          </a:p>
          <a:p>
            <a:pPr marL="0" marR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rgbClr val="FF0000"/>
                </a:solidFill>
                <a:latin typeface="Arial Black"/>
                <a:ea typeface="ＭＳ Ｐゴシック" charset="0"/>
                <a:cs typeface="Arial Black"/>
              </a:rPr>
              <a:t>numbers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 Black"/>
              <a:ea typeface="ＭＳ Ｐゴシック" charset="0"/>
              <a:cs typeface="Arial Black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2228-E164-9243-B9B3-EEA31051DC5A}" type="slidenum">
              <a:rPr lang="en-US" smtClean="0"/>
              <a:t>12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06309" y="5132000"/>
            <a:ext cx="3150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Le </a:t>
            </a:r>
            <a:r>
              <a:rPr lang="en-US" sz="1200" dirty="0" err="1" smtClean="0"/>
              <a:t>Diberder</a:t>
            </a:r>
            <a:r>
              <a:rPr lang="en-US" sz="1200" dirty="0" smtClean="0"/>
              <a:t> et al, arXiv:1210.0202 (2012).</a:t>
            </a:r>
            <a:endParaRPr lang="en-US" sz="1200" dirty="0"/>
          </a:p>
        </p:txBody>
      </p:sp>
      <p:pic>
        <p:nvPicPr>
          <p:cNvPr id="19" name="図 3" descr="HiggsRecoilSemiM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26" y="3277824"/>
            <a:ext cx="1958118" cy="1779457"/>
          </a:xfrm>
          <a:prstGeom prst="rect">
            <a:avLst/>
          </a:prstGeom>
          <a:solidFill>
            <a:srgbClr val="FFFFFF"/>
          </a:solidFill>
          <a:effectLst>
            <a:outerShdw blurRad="101600" dist="76200" dir="2700000" algn="tl" rotWithShape="0">
              <a:srgbClr val="000000">
                <a:alpha val="80000"/>
              </a:srgbClr>
            </a:outerShdw>
          </a:effectLst>
        </p:spPr>
      </p:pic>
      <p:sp>
        <p:nvSpPr>
          <p:cNvPr id="15" name="Rectangle 14"/>
          <p:cNvSpPr/>
          <p:nvPr/>
        </p:nvSpPr>
        <p:spPr bwMode="auto">
          <a:xfrm rot="19302037">
            <a:off x="903405" y="3926458"/>
            <a:ext cx="1717584" cy="587897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/>
                <a:ea typeface="ＭＳ Ｐゴシック" charset="0"/>
                <a:cs typeface="Arial Black"/>
              </a:rPr>
              <a:t>Mass and</a:t>
            </a:r>
            <a:br>
              <a:rPr kumimoji="0" lang="en-US" sz="18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/>
                <a:ea typeface="ＭＳ Ｐゴシック" charset="0"/>
                <a:cs typeface="Arial Black"/>
              </a:rPr>
            </a:br>
            <a:r>
              <a:rPr kumimoji="0" lang="en-US" sz="180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 Black"/>
                <a:ea typeface="ＭＳ Ｐゴシック" charset="0"/>
                <a:cs typeface="Arial Black"/>
              </a:rPr>
              <a:t>Zh</a:t>
            </a:r>
            <a:r>
              <a:rPr kumimoji="0" lang="en-US" sz="18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/>
                <a:ea typeface="ＭＳ Ｐゴシック" charset="0"/>
                <a:cs typeface="Arial Black"/>
              </a:rPr>
              <a:t> coupling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 Black"/>
              <a:ea typeface="ＭＳ Ｐゴシック" charset="0"/>
              <a:cs typeface="Arial Black"/>
            </a:endParaRPr>
          </a:p>
        </p:txBody>
      </p:sp>
      <p:pic>
        <p:nvPicPr>
          <p:cNvPr id="22" name="図 5" descr="mssm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913" y="3277824"/>
            <a:ext cx="2134813" cy="1830897"/>
          </a:xfrm>
          <a:prstGeom prst="rect">
            <a:avLst/>
          </a:prstGeom>
          <a:effectLst>
            <a:outerShdw blurRad="101600" dist="76200" dir="2700000" algn="tl" rotWithShape="0">
              <a:srgbClr val="000000">
                <a:alpha val="80000"/>
              </a:srgbClr>
            </a:outerShdw>
          </a:effectLst>
        </p:spPr>
      </p:pic>
      <p:sp>
        <p:nvSpPr>
          <p:cNvPr id="17" name="Rectangle 16"/>
          <p:cNvSpPr/>
          <p:nvPr/>
        </p:nvSpPr>
        <p:spPr bwMode="auto">
          <a:xfrm rot="19476425">
            <a:off x="3408990" y="3955092"/>
            <a:ext cx="1895644" cy="587898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/>
                <a:ea typeface="ＭＳ Ｐゴシック" charset="0"/>
                <a:cs typeface="Arial Black"/>
              </a:rPr>
              <a:t>Branching Ratios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 Black"/>
              <a:ea typeface="ＭＳ Ｐゴシック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245129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</a:t>
            </a:r>
            <a:r>
              <a:rPr lang="en-US" dirty="0" smtClean="0"/>
              <a:t>Couplings: SM or other Higgs?</a:t>
            </a:r>
            <a:endParaRPr lang="en-US" dirty="0"/>
          </a:p>
        </p:txBody>
      </p:sp>
      <p:pic>
        <p:nvPicPr>
          <p:cNvPr id="4" name="図 3" descr="HiggsModelIndepende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08" y="809450"/>
            <a:ext cx="3266265" cy="310496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21118" y="3914418"/>
            <a:ext cx="3132771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 smtClean="0">
                <a:latin typeface="Arial"/>
                <a:ea typeface="ヒラギノ角ゴ Pro W3"/>
                <a:cs typeface="Arial"/>
              </a:rPr>
              <a:t>ILC 250: </a:t>
            </a:r>
            <a:r>
              <a:rPr lang="en-US" altLang="ja-JP" sz="1050" dirty="0" err="1" smtClean="0">
                <a:latin typeface="Arial"/>
                <a:ea typeface="ヒラギノ角ゴ Pro W3"/>
                <a:cs typeface="Arial"/>
              </a:rPr>
              <a:t>Lumi</a:t>
            </a:r>
            <a:r>
              <a:rPr lang="en-US" altLang="ja-JP" sz="1050" dirty="0" smtClean="0">
                <a:latin typeface="Arial"/>
                <a:ea typeface="ヒラギノ角ゴ Pro W3"/>
                <a:cs typeface="Arial"/>
              </a:rPr>
              <a:t> 417 </a:t>
            </a:r>
            <a:r>
              <a:rPr lang="en-US" altLang="ja-JP" sz="1050" dirty="0">
                <a:latin typeface="Arial"/>
                <a:ea typeface="ヒラギノ角ゴ Pro W3"/>
                <a:cs typeface="Arial"/>
              </a:rPr>
              <a:t>fb-1, </a:t>
            </a:r>
            <a:r>
              <a:rPr lang="en-US" altLang="ja-JP" sz="1050" dirty="0" err="1">
                <a:latin typeface="Arial"/>
                <a:ea typeface="ヒラギノ角ゴ Pro W3"/>
                <a:cs typeface="Arial"/>
              </a:rPr>
              <a:t>sqrt</a:t>
            </a:r>
            <a:r>
              <a:rPr lang="en-US" altLang="ja-JP" sz="1050" dirty="0">
                <a:latin typeface="Arial"/>
                <a:ea typeface="ヒラギノ角ゴ Pro W3"/>
                <a:cs typeface="Arial"/>
              </a:rPr>
              <a:t>(s) = 250 </a:t>
            </a:r>
            <a:r>
              <a:rPr lang="en-US" altLang="ja-JP" sz="1050" dirty="0" err="1" smtClean="0">
                <a:latin typeface="Arial"/>
                <a:ea typeface="ヒラギノ角ゴ Pro W3"/>
                <a:cs typeface="Arial"/>
              </a:rPr>
              <a:t>GeV</a:t>
            </a:r>
            <a:endParaRPr lang="en-US" altLang="ja-JP" sz="1050" dirty="0" smtClean="0">
              <a:latin typeface="Arial"/>
              <a:ea typeface="ヒラギノ角ゴ Pro W3"/>
              <a:cs typeface="Arial"/>
            </a:endParaRPr>
          </a:p>
          <a:p>
            <a:r>
              <a:rPr lang="en-US" altLang="ja-JP" sz="1050" dirty="0" smtClean="0">
                <a:latin typeface="Arial"/>
                <a:ea typeface="ヒラギノ角ゴ Pro W3"/>
                <a:cs typeface="Arial"/>
              </a:rPr>
              <a:t>ILC 500:</a:t>
            </a:r>
            <a:r>
              <a:rPr lang="en-US" altLang="ja-JP" sz="1050" dirty="0">
                <a:latin typeface="Arial"/>
                <a:ea typeface="ヒラギノ角ゴ Pro W3"/>
                <a:cs typeface="Arial"/>
              </a:rPr>
              <a:t> </a:t>
            </a:r>
            <a:r>
              <a:rPr lang="en-US" altLang="ja-JP" sz="1050" dirty="0" err="1" smtClean="0">
                <a:latin typeface="Arial"/>
                <a:ea typeface="ヒラギノ角ゴ Pro W3"/>
                <a:cs typeface="Arial"/>
              </a:rPr>
              <a:t>Lumi</a:t>
            </a:r>
            <a:r>
              <a:rPr lang="en-US" altLang="ja-JP" sz="1050" dirty="0" smtClean="0">
                <a:latin typeface="Arial"/>
                <a:ea typeface="ヒラギノ角ゴ Pro W3"/>
                <a:cs typeface="Arial"/>
              </a:rPr>
              <a:t> 833 </a:t>
            </a:r>
            <a:r>
              <a:rPr lang="en-US" altLang="ja-JP" sz="1050" dirty="0">
                <a:latin typeface="Arial"/>
                <a:ea typeface="ヒラギノ角ゴ Pro W3"/>
                <a:cs typeface="Arial"/>
              </a:rPr>
              <a:t>fb-1, </a:t>
            </a:r>
            <a:r>
              <a:rPr lang="en-US" altLang="ja-JP" sz="1050" dirty="0" err="1">
                <a:latin typeface="Arial"/>
                <a:ea typeface="ヒラギノ角ゴ Pro W3"/>
                <a:cs typeface="Arial"/>
              </a:rPr>
              <a:t>sqrt</a:t>
            </a:r>
            <a:r>
              <a:rPr lang="en-US" altLang="ja-JP" sz="1050" dirty="0">
                <a:latin typeface="Arial"/>
                <a:ea typeface="ヒラギノ角ゴ Pro W3"/>
                <a:cs typeface="Arial"/>
              </a:rPr>
              <a:t>(s) = 500 </a:t>
            </a:r>
            <a:r>
              <a:rPr lang="en-US" altLang="ja-JP" sz="1050" dirty="0" smtClean="0">
                <a:latin typeface="Arial"/>
                <a:ea typeface="ヒラギノ角ゴ Pro W3"/>
                <a:cs typeface="Arial"/>
              </a:rPr>
              <a:t>GeV</a:t>
            </a:r>
            <a:endParaRPr lang="en-US" altLang="ja-JP" sz="1050" dirty="0">
              <a:latin typeface="Arial"/>
              <a:ea typeface="ヒラギノ角ゴ Pro W3"/>
              <a:cs typeface="Arial"/>
            </a:endParaRPr>
          </a:p>
          <a:p>
            <a:endParaRPr lang="en-US" altLang="ja-JP" sz="1050" dirty="0">
              <a:latin typeface="Arial"/>
              <a:ea typeface="ヒラギノ角ゴ Pro W3"/>
              <a:cs typeface="Arial"/>
            </a:endParaRPr>
          </a:p>
          <a:p>
            <a:r>
              <a:rPr lang="en-US" altLang="ja-JP" sz="1050" dirty="0" smtClean="0">
                <a:latin typeface="Arial"/>
                <a:ea typeface="ヒラギノ角ゴ Pro W3"/>
                <a:cs typeface="Arial"/>
              </a:rPr>
              <a:t>ILC 250up: </a:t>
            </a:r>
            <a:r>
              <a:rPr kumimoji="1" lang="en-US" altLang="ja-JP" sz="1050" dirty="0" err="1" smtClean="0">
                <a:latin typeface="Arial"/>
                <a:ea typeface="ヒラギノ角ゴ Pro W3"/>
                <a:cs typeface="Arial"/>
              </a:rPr>
              <a:t>Lumi</a:t>
            </a:r>
            <a:r>
              <a:rPr kumimoji="1" lang="en-US" altLang="ja-JP" sz="1050" dirty="0" smtClean="0">
                <a:latin typeface="Arial"/>
                <a:ea typeface="ヒラギノ角ゴ Pro W3"/>
                <a:cs typeface="Arial"/>
              </a:rPr>
              <a:t> 1920 fb-1, </a:t>
            </a:r>
            <a:r>
              <a:rPr kumimoji="1" lang="en-US" altLang="ja-JP" sz="1050" dirty="0" err="1" smtClean="0">
                <a:latin typeface="Arial"/>
                <a:ea typeface="ヒラギノ角ゴ Pro W3"/>
                <a:cs typeface="Arial"/>
              </a:rPr>
              <a:t>sqrt</a:t>
            </a:r>
            <a:r>
              <a:rPr kumimoji="1" lang="en-US" altLang="ja-JP" sz="1050" dirty="0" smtClean="0">
                <a:latin typeface="Arial"/>
                <a:ea typeface="ヒラギノ角ゴ Pro W3"/>
                <a:cs typeface="Arial"/>
              </a:rPr>
              <a:t>(s) = 250 </a:t>
            </a:r>
            <a:r>
              <a:rPr kumimoji="1" lang="en-US" altLang="ja-JP" sz="1050" dirty="0" err="1" smtClean="0">
                <a:latin typeface="Arial"/>
                <a:ea typeface="ヒラギノ角ゴ Pro W3"/>
                <a:cs typeface="Arial"/>
              </a:rPr>
              <a:t>GeV</a:t>
            </a:r>
            <a:endParaRPr kumimoji="1" lang="en-US" altLang="ja-JP" sz="1050" dirty="0" smtClean="0">
              <a:latin typeface="Arial"/>
              <a:ea typeface="ヒラギノ角ゴ Pro W3"/>
              <a:cs typeface="Arial"/>
            </a:endParaRPr>
          </a:p>
          <a:p>
            <a:r>
              <a:rPr lang="en-US" altLang="ja-JP" sz="1050" dirty="0" smtClean="0">
                <a:latin typeface="Arial"/>
                <a:ea typeface="ヒラギノ角ゴ Pro W3"/>
                <a:cs typeface="Arial"/>
              </a:rPr>
              <a:t>ILC 500up:</a:t>
            </a:r>
            <a:r>
              <a:rPr lang="en-US" altLang="ja-JP" sz="1050" dirty="0">
                <a:latin typeface="Arial"/>
                <a:ea typeface="ヒラギノ角ゴ Pro W3"/>
                <a:cs typeface="Arial"/>
              </a:rPr>
              <a:t> </a:t>
            </a:r>
            <a:r>
              <a:rPr kumimoji="1" lang="en-US" altLang="ja-JP" sz="1050" dirty="0" err="1" smtClean="0">
                <a:latin typeface="Arial"/>
                <a:ea typeface="ヒラギノ角ゴ Pro W3"/>
                <a:cs typeface="Arial"/>
              </a:rPr>
              <a:t>Lumi</a:t>
            </a:r>
            <a:r>
              <a:rPr kumimoji="1" lang="en-US" altLang="ja-JP" sz="1050" dirty="0" smtClean="0">
                <a:latin typeface="Arial"/>
                <a:ea typeface="ヒラギノ角ゴ Pro W3"/>
                <a:cs typeface="Arial"/>
              </a:rPr>
              <a:t> </a:t>
            </a:r>
            <a:r>
              <a:rPr lang="en-US" altLang="ja-JP" sz="1050" dirty="0" smtClean="0">
                <a:latin typeface="Arial"/>
                <a:ea typeface="ヒラギノ角ゴ Pro W3"/>
                <a:cs typeface="Arial"/>
              </a:rPr>
              <a:t>267</a:t>
            </a:r>
            <a:r>
              <a:rPr kumimoji="1" lang="en-US" altLang="ja-JP" sz="1050" dirty="0" smtClean="0">
                <a:latin typeface="Arial"/>
                <a:ea typeface="ヒラギノ角ゴ Pro W3"/>
                <a:cs typeface="Arial"/>
              </a:rPr>
              <a:t>0 fb-1, </a:t>
            </a:r>
            <a:r>
              <a:rPr kumimoji="1" lang="en-US" altLang="ja-JP" sz="1050" dirty="0" err="1" smtClean="0">
                <a:latin typeface="Arial"/>
                <a:ea typeface="ヒラギノ角ゴ Pro W3"/>
                <a:cs typeface="Arial"/>
              </a:rPr>
              <a:t>sqrt</a:t>
            </a:r>
            <a:r>
              <a:rPr kumimoji="1" lang="en-US" altLang="ja-JP" sz="1050" dirty="0" smtClean="0">
                <a:latin typeface="Arial"/>
                <a:ea typeface="ヒラギノ角ゴ Pro W3"/>
                <a:cs typeface="Arial"/>
              </a:rPr>
              <a:t>(s) = 500 GeV</a:t>
            </a:r>
            <a:endParaRPr lang="en-US" altLang="ja-JP" sz="1050" dirty="0" smtClean="0">
              <a:latin typeface="Arial"/>
              <a:ea typeface="ヒラギノ角ゴ Pro W3"/>
              <a:cs typeface="Arial"/>
            </a:endParaRPr>
          </a:p>
          <a:p>
            <a:endParaRPr lang="en-US" altLang="ja-JP" sz="1050" dirty="0" smtClean="0">
              <a:latin typeface="Arial"/>
              <a:ea typeface="ヒラギノ角ゴ Pro W3"/>
              <a:cs typeface="Arial"/>
            </a:endParaRPr>
          </a:p>
          <a:p>
            <a:r>
              <a:rPr lang="en-US" altLang="ja-JP" sz="1050" dirty="0" smtClean="0">
                <a:latin typeface="Arial"/>
                <a:ea typeface="ヒラギノ角ゴ Pro W3"/>
                <a:cs typeface="Arial"/>
              </a:rPr>
              <a:t>ILC 1000up: </a:t>
            </a:r>
            <a:r>
              <a:rPr lang="en-US" altLang="ja-JP" sz="1050" dirty="0" err="1" smtClean="0">
                <a:latin typeface="Arial"/>
                <a:ea typeface="ヒラギノ角ゴ Pro W3"/>
                <a:cs typeface="Arial"/>
              </a:rPr>
              <a:t>Lumi</a:t>
            </a:r>
            <a:r>
              <a:rPr lang="en-US" altLang="ja-JP" sz="1050" dirty="0" smtClean="0">
                <a:latin typeface="Arial"/>
                <a:ea typeface="ヒラギノ角ゴ Pro W3"/>
                <a:cs typeface="Arial"/>
              </a:rPr>
              <a:t> 4170 fb-1, </a:t>
            </a:r>
            <a:r>
              <a:rPr lang="en-US" altLang="ja-JP" sz="1050" dirty="0" err="1" smtClean="0">
                <a:latin typeface="Arial"/>
                <a:ea typeface="ヒラギノ角ゴ Pro W3"/>
                <a:cs typeface="Arial"/>
              </a:rPr>
              <a:t>sqrt</a:t>
            </a:r>
            <a:r>
              <a:rPr lang="en-US" altLang="ja-JP" sz="1050" dirty="0" smtClean="0">
                <a:latin typeface="Arial"/>
                <a:ea typeface="ヒラギノ角ゴ Pro W3"/>
                <a:cs typeface="Arial"/>
              </a:rPr>
              <a:t>(s) = 1 TeV</a:t>
            </a:r>
            <a:endParaRPr lang="en-US" altLang="ja-JP" sz="1050" dirty="0">
              <a:latin typeface="Arial"/>
              <a:ea typeface="ヒラギノ角ゴ Pro W3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49259" y="953469"/>
            <a:ext cx="4381391" cy="61555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2344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7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Measure couplings</a:t>
            </a:r>
            <a:r>
              <a:rPr kumimoji="0" lang="en-US" sz="17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directly, model independent,</a:t>
            </a:r>
            <a:br>
              <a:rPr kumimoji="0" lang="en-US" sz="17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7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and separately!</a:t>
            </a:r>
            <a:endParaRPr kumimoji="0" lang="en-US" sz="17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51254" y="809450"/>
            <a:ext cx="7343386" cy="4125109"/>
            <a:chOff x="851254" y="809450"/>
            <a:chExt cx="7343386" cy="4125109"/>
          </a:xfrm>
        </p:grpSpPr>
        <p:grpSp>
          <p:nvGrpSpPr>
            <p:cNvPr id="7" name="Group 6"/>
            <p:cNvGrpSpPr/>
            <p:nvPr/>
          </p:nvGrpSpPr>
          <p:grpSpPr>
            <a:xfrm>
              <a:off x="3991608" y="1569020"/>
              <a:ext cx="4203032" cy="3365539"/>
              <a:chOff x="4722996" y="731227"/>
              <a:chExt cx="3657600" cy="3109283"/>
            </a:xfrm>
          </p:grpSpPr>
          <p:pic>
            <p:nvPicPr>
              <p:cNvPr id="8" name="図 13" descr="SM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2996" y="731227"/>
                <a:ext cx="3657600" cy="3109283"/>
              </a:xfrm>
              <a:prstGeom prst="rect">
                <a:avLst/>
              </a:prstGeom>
            </p:spPr>
          </p:pic>
          <p:sp>
            <p:nvSpPr>
              <p:cNvPr id="9" name="テキスト ボックス 6"/>
              <p:cNvSpPr txBox="1"/>
              <p:nvPr/>
            </p:nvSpPr>
            <p:spPr>
              <a:xfrm>
                <a:off x="5515989" y="2918253"/>
                <a:ext cx="249314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b="1" dirty="0" smtClean="0">
                    <a:latin typeface="Arial"/>
                    <a:ea typeface="ヒラギノ角ゴ Pro W3"/>
                    <a:cs typeface="Arial"/>
                  </a:rPr>
                  <a:t>Standard Model</a:t>
                </a:r>
                <a:endParaRPr kumimoji="1" lang="ja-JP" altLang="en-US" sz="2400" b="1" dirty="0" smtClean="0">
                  <a:latin typeface="Arial"/>
                  <a:ea typeface="ヒラギノ角ゴ Pro W3"/>
                  <a:cs typeface="Arial"/>
                </a:endParaRPr>
              </a:p>
            </p:txBody>
          </p:sp>
        </p:grpSp>
        <p:sp>
          <p:nvSpPr>
            <p:cNvPr id="3" name="Oval 2"/>
            <p:cNvSpPr/>
            <p:nvPr/>
          </p:nvSpPr>
          <p:spPr>
            <a:xfrm>
              <a:off x="851254" y="809450"/>
              <a:ext cx="1451318" cy="655935"/>
            </a:xfrm>
            <a:prstGeom prst="ellipse">
              <a:avLst/>
            </a:prstGeom>
            <a:noFill/>
            <a:ln w="25400" cap="flat">
              <a:solidFill>
                <a:srgbClr val="EB112D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23443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2302572" y="1339780"/>
              <a:ext cx="2600282" cy="1870110"/>
            </a:xfrm>
            <a:prstGeom prst="straightConnector1">
              <a:avLst/>
            </a:prstGeom>
            <a:noFill/>
            <a:ln w="25400" cap="flat">
              <a:solidFill>
                <a:srgbClr val="EB112D"/>
              </a:solidFill>
              <a:prstDash val="solid"/>
              <a:bevel/>
              <a:tailEnd type="arrow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48332179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</a:t>
            </a:r>
            <a:r>
              <a:rPr lang="en-US" dirty="0" smtClean="0"/>
              <a:t>Couplings: SM or other Higgs?</a:t>
            </a:r>
            <a:endParaRPr lang="en-US" dirty="0"/>
          </a:p>
        </p:txBody>
      </p:sp>
      <p:pic>
        <p:nvPicPr>
          <p:cNvPr id="4" name="図 3" descr="HiggsModelIndepende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08" y="809450"/>
            <a:ext cx="3266265" cy="310496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21118" y="3914418"/>
            <a:ext cx="3132771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 smtClean="0">
                <a:latin typeface="Arial"/>
                <a:ea typeface="ヒラギノ角ゴ Pro W3"/>
                <a:cs typeface="Arial"/>
              </a:rPr>
              <a:t>ILC 250: </a:t>
            </a:r>
            <a:r>
              <a:rPr lang="en-US" altLang="ja-JP" sz="1050" dirty="0" err="1" smtClean="0">
                <a:latin typeface="Arial"/>
                <a:ea typeface="ヒラギノ角ゴ Pro W3"/>
                <a:cs typeface="Arial"/>
              </a:rPr>
              <a:t>Lumi</a:t>
            </a:r>
            <a:r>
              <a:rPr lang="en-US" altLang="ja-JP" sz="1050" dirty="0" smtClean="0">
                <a:latin typeface="Arial"/>
                <a:ea typeface="ヒラギノ角ゴ Pro W3"/>
                <a:cs typeface="Arial"/>
              </a:rPr>
              <a:t> 417 </a:t>
            </a:r>
            <a:r>
              <a:rPr lang="en-US" altLang="ja-JP" sz="1050" dirty="0">
                <a:latin typeface="Arial"/>
                <a:ea typeface="ヒラギノ角ゴ Pro W3"/>
                <a:cs typeface="Arial"/>
              </a:rPr>
              <a:t>fb-1, </a:t>
            </a:r>
            <a:r>
              <a:rPr lang="en-US" altLang="ja-JP" sz="1050" dirty="0" err="1">
                <a:latin typeface="Arial"/>
                <a:ea typeface="ヒラギノ角ゴ Pro W3"/>
                <a:cs typeface="Arial"/>
              </a:rPr>
              <a:t>sqrt</a:t>
            </a:r>
            <a:r>
              <a:rPr lang="en-US" altLang="ja-JP" sz="1050" dirty="0">
                <a:latin typeface="Arial"/>
                <a:ea typeface="ヒラギノ角ゴ Pro W3"/>
                <a:cs typeface="Arial"/>
              </a:rPr>
              <a:t>(s) = 250 </a:t>
            </a:r>
            <a:r>
              <a:rPr lang="en-US" altLang="ja-JP" sz="1050" dirty="0" err="1" smtClean="0">
                <a:latin typeface="Arial"/>
                <a:ea typeface="ヒラギノ角ゴ Pro W3"/>
                <a:cs typeface="Arial"/>
              </a:rPr>
              <a:t>GeV</a:t>
            </a:r>
            <a:endParaRPr lang="en-US" altLang="ja-JP" sz="1050" dirty="0" smtClean="0">
              <a:latin typeface="Arial"/>
              <a:ea typeface="ヒラギノ角ゴ Pro W3"/>
              <a:cs typeface="Arial"/>
            </a:endParaRPr>
          </a:p>
          <a:p>
            <a:r>
              <a:rPr lang="en-US" altLang="ja-JP" sz="1050" dirty="0" smtClean="0">
                <a:latin typeface="Arial"/>
                <a:ea typeface="ヒラギノ角ゴ Pro W3"/>
                <a:cs typeface="Arial"/>
              </a:rPr>
              <a:t>ILC 500:</a:t>
            </a:r>
            <a:r>
              <a:rPr lang="en-US" altLang="ja-JP" sz="1050" dirty="0">
                <a:latin typeface="Arial"/>
                <a:ea typeface="ヒラギノ角ゴ Pro W3"/>
                <a:cs typeface="Arial"/>
              </a:rPr>
              <a:t> </a:t>
            </a:r>
            <a:r>
              <a:rPr lang="en-US" altLang="ja-JP" sz="1050" dirty="0" err="1" smtClean="0">
                <a:latin typeface="Arial"/>
                <a:ea typeface="ヒラギノ角ゴ Pro W3"/>
                <a:cs typeface="Arial"/>
              </a:rPr>
              <a:t>Lumi</a:t>
            </a:r>
            <a:r>
              <a:rPr lang="en-US" altLang="ja-JP" sz="1050" dirty="0" smtClean="0">
                <a:latin typeface="Arial"/>
                <a:ea typeface="ヒラギノ角ゴ Pro W3"/>
                <a:cs typeface="Arial"/>
              </a:rPr>
              <a:t> 833 </a:t>
            </a:r>
            <a:r>
              <a:rPr lang="en-US" altLang="ja-JP" sz="1050" dirty="0">
                <a:latin typeface="Arial"/>
                <a:ea typeface="ヒラギノ角ゴ Pro W3"/>
                <a:cs typeface="Arial"/>
              </a:rPr>
              <a:t>fb-1, </a:t>
            </a:r>
            <a:r>
              <a:rPr lang="en-US" altLang="ja-JP" sz="1050" dirty="0" err="1">
                <a:latin typeface="Arial"/>
                <a:ea typeface="ヒラギノ角ゴ Pro W3"/>
                <a:cs typeface="Arial"/>
              </a:rPr>
              <a:t>sqrt</a:t>
            </a:r>
            <a:r>
              <a:rPr lang="en-US" altLang="ja-JP" sz="1050" dirty="0">
                <a:latin typeface="Arial"/>
                <a:ea typeface="ヒラギノ角ゴ Pro W3"/>
                <a:cs typeface="Arial"/>
              </a:rPr>
              <a:t>(s) = 500 </a:t>
            </a:r>
            <a:r>
              <a:rPr lang="en-US" altLang="ja-JP" sz="1050" dirty="0" smtClean="0">
                <a:latin typeface="Arial"/>
                <a:ea typeface="ヒラギノ角ゴ Pro W3"/>
                <a:cs typeface="Arial"/>
              </a:rPr>
              <a:t>GeV</a:t>
            </a:r>
            <a:endParaRPr lang="en-US" altLang="ja-JP" sz="1050" dirty="0">
              <a:latin typeface="Arial"/>
              <a:ea typeface="ヒラギノ角ゴ Pro W3"/>
              <a:cs typeface="Arial"/>
            </a:endParaRPr>
          </a:p>
          <a:p>
            <a:endParaRPr lang="en-US" altLang="ja-JP" sz="1050" dirty="0">
              <a:latin typeface="Arial"/>
              <a:ea typeface="ヒラギノ角ゴ Pro W3"/>
              <a:cs typeface="Arial"/>
            </a:endParaRPr>
          </a:p>
          <a:p>
            <a:r>
              <a:rPr lang="en-US" altLang="ja-JP" sz="1050" dirty="0" smtClean="0">
                <a:latin typeface="Arial"/>
                <a:ea typeface="ヒラギノ角ゴ Pro W3"/>
                <a:cs typeface="Arial"/>
              </a:rPr>
              <a:t>ILC 250up: </a:t>
            </a:r>
            <a:r>
              <a:rPr kumimoji="1" lang="en-US" altLang="ja-JP" sz="1050" dirty="0" err="1" smtClean="0">
                <a:latin typeface="Arial"/>
                <a:ea typeface="ヒラギノ角ゴ Pro W3"/>
                <a:cs typeface="Arial"/>
              </a:rPr>
              <a:t>Lumi</a:t>
            </a:r>
            <a:r>
              <a:rPr kumimoji="1" lang="en-US" altLang="ja-JP" sz="1050" dirty="0" smtClean="0">
                <a:latin typeface="Arial"/>
                <a:ea typeface="ヒラギノ角ゴ Pro W3"/>
                <a:cs typeface="Arial"/>
              </a:rPr>
              <a:t> 1920 fb-1, </a:t>
            </a:r>
            <a:r>
              <a:rPr kumimoji="1" lang="en-US" altLang="ja-JP" sz="1050" dirty="0" err="1" smtClean="0">
                <a:latin typeface="Arial"/>
                <a:ea typeface="ヒラギノ角ゴ Pro W3"/>
                <a:cs typeface="Arial"/>
              </a:rPr>
              <a:t>sqrt</a:t>
            </a:r>
            <a:r>
              <a:rPr kumimoji="1" lang="en-US" altLang="ja-JP" sz="1050" dirty="0" smtClean="0">
                <a:latin typeface="Arial"/>
                <a:ea typeface="ヒラギノ角ゴ Pro W3"/>
                <a:cs typeface="Arial"/>
              </a:rPr>
              <a:t>(s) = 250 </a:t>
            </a:r>
            <a:r>
              <a:rPr kumimoji="1" lang="en-US" altLang="ja-JP" sz="1050" dirty="0" err="1" smtClean="0">
                <a:latin typeface="Arial"/>
                <a:ea typeface="ヒラギノ角ゴ Pro W3"/>
                <a:cs typeface="Arial"/>
              </a:rPr>
              <a:t>GeV</a:t>
            </a:r>
            <a:endParaRPr kumimoji="1" lang="en-US" altLang="ja-JP" sz="1050" dirty="0" smtClean="0">
              <a:latin typeface="Arial"/>
              <a:ea typeface="ヒラギノ角ゴ Pro W3"/>
              <a:cs typeface="Arial"/>
            </a:endParaRPr>
          </a:p>
          <a:p>
            <a:r>
              <a:rPr lang="en-US" altLang="ja-JP" sz="1050" dirty="0" smtClean="0">
                <a:latin typeface="Arial"/>
                <a:ea typeface="ヒラギノ角ゴ Pro W3"/>
                <a:cs typeface="Arial"/>
              </a:rPr>
              <a:t>ILC 500up:</a:t>
            </a:r>
            <a:r>
              <a:rPr lang="en-US" altLang="ja-JP" sz="1050" dirty="0">
                <a:latin typeface="Arial"/>
                <a:ea typeface="ヒラギノ角ゴ Pro W3"/>
                <a:cs typeface="Arial"/>
              </a:rPr>
              <a:t> </a:t>
            </a:r>
            <a:r>
              <a:rPr kumimoji="1" lang="en-US" altLang="ja-JP" sz="1050" dirty="0" err="1" smtClean="0">
                <a:latin typeface="Arial"/>
                <a:ea typeface="ヒラギノ角ゴ Pro W3"/>
                <a:cs typeface="Arial"/>
              </a:rPr>
              <a:t>Lumi</a:t>
            </a:r>
            <a:r>
              <a:rPr kumimoji="1" lang="en-US" altLang="ja-JP" sz="1050" dirty="0" smtClean="0">
                <a:latin typeface="Arial"/>
                <a:ea typeface="ヒラギノ角ゴ Pro W3"/>
                <a:cs typeface="Arial"/>
              </a:rPr>
              <a:t> </a:t>
            </a:r>
            <a:r>
              <a:rPr lang="en-US" altLang="ja-JP" sz="1050" dirty="0" smtClean="0">
                <a:latin typeface="Arial"/>
                <a:ea typeface="ヒラギノ角ゴ Pro W3"/>
                <a:cs typeface="Arial"/>
              </a:rPr>
              <a:t>267</a:t>
            </a:r>
            <a:r>
              <a:rPr kumimoji="1" lang="en-US" altLang="ja-JP" sz="1050" dirty="0" smtClean="0">
                <a:latin typeface="Arial"/>
                <a:ea typeface="ヒラギノ角ゴ Pro W3"/>
                <a:cs typeface="Arial"/>
              </a:rPr>
              <a:t>0 fb-1, </a:t>
            </a:r>
            <a:r>
              <a:rPr kumimoji="1" lang="en-US" altLang="ja-JP" sz="1050" dirty="0" err="1" smtClean="0">
                <a:latin typeface="Arial"/>
                <a:ea typeface="ヒラギノ角ゴ Pro W3"/>
                <a:cs typeface="Arial"/>
              </a:rPr>
              <a:t>sqrt</a:t>
            </a:r>
            <a:r>
              <a:rPr kumimoji="1" lang="en-US" altLang="ja-JP" sz="1050" dirty="0" smtClean="0">
                <a:latin typeface="Arial"/>
                <a:ea typeface="ヒラギノ角ゴ Pro W3"/>
                <a:cs typeface="Arial"/>
              </a:rPr>
              <a:t>(s) = 500 GeV</a:t>
            </a:r>
            <a:endParaRPr lang="en-US" altLang="ja-JP" sz="1050" dirty="0" smtClean="0">
              <a:latin typeface="Arial"/>
              <a:ea typeface="ヒラギノ角ゴ Pro W3"/>
              <a:cs typeface="Arial"/>
            </a:endParaRPr>
          </a:p>
          <a:p>
            <a:endParaRPr lang="en-US" altLang="ja-JP" sz="1050" dirty="0" smtClean="0">
              <a:latin typeface="Arial"/>
              <a:ea typeface="ヒラギノ角ゴ Pro W3"/>
              <a:cs typeface="Arial"/>
            </a:endParaRPr>
          </a:p>
          <a:p>
            <a:r>
              <a:rPr lang="en-US" altLang="ja-JP" sz="1050" dirty="0" smtClean="0">
                <a:latin typeface="Arial"/>
                <a:ea typeface="ヒラギノ角ゴ Pro W3"/>
                <a:cs typeface="Arial"/>
              </a:rPr>
              <a:t>ILC 1000up: </a:t>
            </a:r>
            <a:r>
              <a:rPr lang="en-US" altLang="ja-JP" sz="1050" dirty="0" err="1" smtClean="0">
                <a:latin typeface="Arial"/>
                <a:ea typeface="ヒラギノ角ゴ Pro W3"/>
                <a:cs typeface="Arial"/>
              </a:rPr>
              <a:t>Lumi</a:t>
            </a:r>
            <a:r>
              <a:rPr lang="en-US" altLang="ja-JP" sz="1050" dirty="0" smtClean="0">
                <a:latin typeface="Arial"/>
                <a:ea typeface="ヒラギノ角ゴ Pro W3"/>
                <a:cs typeface="Arial"/>
              </a:rPr>
              <a:t> 4170 fb-1, </a:t>
            </a:r>
            <a:r>
              <a:rPr lang="en-US" altLang="ja-JP" sz="1050" dirty="0" err="1" smtClean="0">
                <a:latin typeface="Arial"/>
                <a:ea typeface="ヒラギノ角ゴ Pro W3"/>
                <a:cs typeface="Arial"/>
              </a:rPr>
              <a:t>sqrt</a:t>
            </a:r>
            <a:r>
              <a:rPr lang="en-US" altLang="ja-JP" sz="1050" dirty="0" smtClean="0">
                <a:latin typeface="Arial"/>
                <a:ea typeface="ヒラギノ角ゴ Pro W3"/>
                <a:cs typeface="Arial"/>
              </a:rPr>
              <a:t>(s) = 1 TeV</a:t>
            </a:r>
            <a:endParaRPr lang="en-US" altLang="ja-JP" sz="1050" dirty="0">
              <a:latin typeface="Arial"/>
              <a:ea typeface="ヒラギノ角ゴ Pro W3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49259" y="953469"/>
            <a:ext cx="4381391" cy="61555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2344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7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Measure couplings</a:t>
            </a:r>
            <a:r>
              <a:rPr kumimoji="0" lang="en-US" sz="17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directly, model independent,</a:t>
            </a:r>
            <a:br>
              <a:rPr kumimoji="0" lang="en-US" sz="17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7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and separately!</a:t>
            </a:r>
            <a:endParaRPr kumimoji="0" lang="en-US" sz="17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51254" y="809450"/>
            <a:ext cx="7343386" cy="4125109"/>
            <a:chOff x="851254" y="809450"/>
            <a:chExt cx="7343386" cy="4125109"/>
          </a:xfrm>
        </p:grpSpPr>
        <p:grpSp>
          <p:nvGrpSpPr>
            <p:cNvPr id="7" name="Group 6"/>
            <p:cNvGrpSpPr/>
            <p:nvPr/>
          </p:nvGrpSpPr>
          <p:grpSpPr>
            <a:xfrm>
              <a:off x="3991608" y="1569020"/>
              <a:ext cx="4203032" cy="3365539"/>
              <a:chOff x="4722996" y="731227"/>
              <a:chExt cx="3657600" cy="3109283"/>
            </a:xfrm>
          </p:grpSpPr>
          <p:pic>
            <p:nvPicPr>
              <p:cNvPr id="8" name="図 13" descr="SM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2996" y="731227"/>
                <a:ext cx="3657600" cy="3109283"/>
              </a:xfrm>
              <a:prstGeom prst="rect">
                <a:avLst/>
              </a:prstGeom>
            </p:spPr>
          </p:pic>
          <p:sp>
            <p:nvSpPr>
              <p:cNvPr id="9" name="テキスト ボックス 6"/>
              <p:cNvSpPr txBox="1"/>
              <p:nvPr/>
            </p:nvSpPr>
            <p:spPr>
              <a:xfrm>
                <a:off x="5515989" y="2918253"/>
                <a:ext cx="249314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b="1" dirty="0" smtClean="0">
                    <a:latin typeface="Arial"/>
                    <a:ea typeface="ヒラギノ角ゴ Pro W3"/>
                    <a:cs typeface="Arial"/>
                  </a:rPr>
                  <a:t>Standard Model</a:t>
                </a:r>
                <a:endParaRPr kumimoji="1" lang="ja-JP" altLang="en-US" sz="2400" b="1" dirty="0" smtClean="0">
                  <a:latin typeface="Arial"/>
                  <a:ea typeface="ヒラギノ角ゴ Pro W3"/>
                  <a:cs typeface="Arial"/>
                </a:endParaRPr>
              </a:p>
            </p:txBody>
          </p:sp>
        </p:grpSp>
        <p:sp>
          <p:nvSpPr>
            <p:cNvPr id="3" name="Oval 2"/>
            <p:cNvSpPr/>
            <p:nvPr/>
          </p:nvSpPr>
          <p:spPr>
            <a:xfrm>
              <a:off x="851254" y="809450"/>
              <a:ext cx="1451318" cy="655935"/>
            </a:xfrm>
            <a:prstGeom prst="ellipse">
              <a:avLst/>
            </a:prstGeom>
            <a:noFill/>
            <a:ln w="25400" cap="flat">
              <a:solidFill>
                <a:srgbClr val="EB112D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23443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2302572" y="1339780"/>
              <a:ext cx="2600282" cy="1870110"/>
            </a:xfrm>
            <a:prstGeom prst="straightConnector1">
              <a:avLst/>
            </a:prstGeom>
            <a:noFill/>
            <a:ln w="25400" cap="flat">
              <a:solidFill>
                <a:srgbClr val="EB112D"/>
              </a:solidFill>
              <a:prstDash val="solid"/>
              <a:bevel/>
              <a:tailEnd type="arrow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0" name="Group 9"/>
          <p:cNvGrpSpPr/>
          <p:nvPr/>
        </p:nvGrpSpPr>
        <p:grpSpPr>
          <a:xfrm>
            <a:off x="3991608" y="1569020"/>
            <a:ext cx="4203032" cy="3365539"/>
            <a:chOff x="1062794" y="3672421"/>
            <a:chExt cx="3657600" cy="3109283"/>
          </a:xfrm>
        </p:grpSpPr>
        <p:pic>
          <p:nvPicPr>
            <p:cNvPr id="11" name="図 5" descr="mssm6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794" y="3672421"/>
              <a:ext cx="3657600" cy="3109283"/>
            </a:xfrm>
            <a:prstGeom prst="rect">
              <a:avLst/>
            </a:prstGeom>
          </p:spPr>
        </p:pic>
        <p:sp>
          <p:nvSpPr>
            <p:cNvPr id="12" name="テキスト ボックス 7"/>
            <p:cNvSpPr txBox="1"/>
            <p:nvPr/>
          </p:nvSpPr>
          <p:spPr>
            <a:xfrm>
              <a:off x="1799242" y="5691977"/>
              <a:ext cx="25186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dirty="0" smtClean="0">
                  <a:latin typeface="Arial"/>
                  <a:ea typeface="ヒラギノ角ゴ Pro W3"/>
                  <a:cs typeface="Arial"/>
                </a:rPr>
                <a:t>Supersymmetry</a:t>
              </a:r>
            </a:p>
            <a:p>
              <a:pPr algn="ctr"/>
              <a:r>
                <a:rPr lang="en-US" altLang="ja-JP" sz="1600" b="1" dirty="0" smtClean="0">
                  <a:latin typeface="Arial"/>
                  <a:ea typeface="ヒラギノ角ゴ Pro W3"/>
                  <a:cs typeface="Arial"/>
                </a:rPr>
                <a:t>(MSSM)</a:t>
              </a:r>
              <a:endParaRPr kumimoji="1" lang="ja-JP" altLang="en-US" sz="1600" b="1" dirty="0" smtClean="0">
                <a:latin typeface="Arial"/>
                <a:ea typeface="ヒラギノ角ゴ Pro W3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33661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</a:t>
            </a:r>
            <a:r>
              <a:rPr lang="en-US" dirty="0" smtClean="0"/>
              <a:t>Couplings: SM or other Higgs?</a:t>
            </a:r>
            <a:endParaRPr lang="en-US" dirty="0"/>
          </a:p>
        </p:txBody>
      </p:sp>
      <p:pic>
        <p:nvPicPr>
          <p:cNvPr id="4" name="図 3" descr="HiggsModelIndepende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08" y="809450"/>
            <a:ext cx="3266265" cy="310496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21118" y="3914418"/>
            <a:ext cx="3132771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 smtClean="0">
                <a:latin typeface="Arial"/>
                <a:ea typeface="ヒラギノ角ゴ Pro W3"/>
                <a:cs typeface="Arial"/>
              </a:rPr>
              <a:t>ILC 250: </a:t>
            </a:r>
            <a:r>
              <a:rPr lang="en-US" altLang="ja-JP" sz="1050" dirty="0" err="1" smtClean="0">
                <a:latin typeface="Arial"/>
                <a:ea typeface="ヒラギノ角ゴ Pro W3"/>
                <a:cs typeface="Arial"/>
              </a:rPr>
              <a:t>Lumi</a:t>
            </a:r>
            <a:r>
              <a:rPr lang="en-US" altLang="ja-JP" sz="1050" dirty="0" smtClean="0">
                <a:latin typeface="Arial"/>
                <a:ea typeface="ヒラギノ角ゴ Pro W3"/>
                <a:cs typeface="Arial"/>
              </a:rPr>
              <a:t> 417 </a:t>
            </a:r>
            <a:r>
              <a:rPr lang="en-US" altLang="ja-JP" sz="1050" dirty="0">
                <a:latin typeface="Arial"/>
                <a:ea typeface="ヒラギノ角ゴ Pro W3"/>
                <a:cs typeface="Arial"/>
              </a:rPr>
              <a:t>fb-1, </a:t>
            </a:r>
            <a:r>
              <a:rPr lang="en-US" altLang="ja-JP" sz="1050" dirty="0" err="1">
                <a:latin typeface="Arial"/>
                <a:ea typeface="ヒラギノ角ゴ Pro W3"/>
                <a:cs typeface="Arial"/>
              </a:rPr>
              <a:t>sqrt</a:t>
            </a:r>
            <a:r>
              <a:rPr lang="en-US" altLang="ja-JP" sz="1050" dirty="0">
                <a:latin typeface="Arial"/>
                <a:ea typeface="ヒラギノ角ゴ Pro W3"/>
                <a:cs typeface="Arial"/>
              </a:rPr>
              <a:t>(s) = 250 </a:t>
            </a:r>
            <a:r>
              <a:rPr lang="en-US" altLang="ja-JP" sz="1050" dirty="0" err="1" smtClean="0">
                <a:latin typeface="Arial"/>
                <a:ea typeface="ヒラギノ角ゴ Pro W3"/>
                <a:cs typeface="Arial"/>
              </a:rPr>
              <a:t>GeV</a:t>
            </a:r>
            <a:endParaRPr lang="en-US" altLang="ja-JP" sz="1050" dirty="0" smtClean="0">
              <a:latin typeface="Arial"/>
              <a:ea typeface="ヒラギノ角ゴ Pro W3"/>
              <a:cs typeface="Arial"/>
            </a:endParaRPr>
          </a:p>
          <a:p>
            <a:r>
              <a:rPr lang="en-US" altLang="ja-JP" sz="1050" dirty="0" smtClean="0">
                <a:latin typeface="Arial"/>
                <a:ea typeface="ヒラギノ角ゴ Pro W3"/>
                <a:cs typeface="Arial"/>
              </a:rPr>
              <a:t>ILC 500:</a:t>
            </a:r>
            <a:r>
              <a:rPr lang="en-US" altLang="ja-JP" sz="1050" dirty="0">
                <a:latin typeface="Arial"/>
                <a:ea typeface="ヒラギノ角ゴ Pro W3"/>
                <a:cs typeface="Arial"/>
              </a:rPr>
              <a:t> </a:t>
            </a:r>
            <a:r>
              <a:rPr lang="en-US" altLang="ja-JP" sz="1050" dirty="0" err="1" smtClean="0">
                <a:latin typeface="Arial"/>
                <a:ea typeface="ヒラギノ角ゴ Pro W3"/>
                <a:cs typeface="Arial"/>
              </a:rPr>
              <a:t>Lumi</a:t>
            </a:r>
            <a:r>
              <a:rPr lang="en-US" altLang="ja-JP" sz="1050" dirty="0" smtClean="0">
                <a:latin typeface="Arial"/>
                <a:ea typeface="ヒラギノ角ゴ Pro W3"/>
                <a:cs typeface="Arial"/>
              </a:rPr>
              <a:t> 833 </a:t>
            </a:r>
            <a:r>
              <a:rPr lang="en-US" altLang="ja-JP" sz="1050" dirty="0">
                <a:latin typeface="Arial"/>
                <a:ea typeface="ヒラギノ角ゴ Pro W3"/>
                <a:cs typeface="Arial"/>
              </a:rPr>
              <a:t>fb-1, </a:t>
            </a:r>
            <a:r>
              <a:rPr lang="en-US" altLang="ja-JP" sz="1050" dirty="0" err="1">
                <a:latin typeface="Arial"/>
                <a:ea typeface="ヒラギノ角ゴ Pro W3"/>
                <a:cs typeface="Arial"/>
              </a:rPr>
              <a:t>sqrt</a:t>
            </a:r>
            <a:r>
              <a:rPr lang="en-US" altLang="ja-JP" sz="1050" dirty="0">
                <a:latin typeface="Arial"/>
                <a:ea typeface="ヒラギノ角ゴ Pro W3"/>
                <a:cs typeface="Arial"/>
              </a:rPr>
              <a:t>(s) = 500 </a:t>
            </a:r>
            <a:r>
              <a:rPr lang="en-US" altLang="ja-JP" sz="1050" dirty="0" smtClean="0">
                <a:latin typeface="Arial"/>
                <a:ea typeface="ヒラギノ角ゴ Pro W3"/>
                <a:cs typeface="Arial"/>
              </a:rPr>
              <a:t>GeV</a:t>
            </a:r>
            <a:endParaRPr lang="en-US" altLang="ja-JP" sz="1050" dirty="0">
              <a:latin typeface="Arial"/>
              <a:ea typeface="ヒラギノ角ゴ Pro W3"/>
              <a:cs typeface="Arial"/>
            </a:endParaRPr>
          </a:p>
          <a:p>
            <a:endParaRPr lang="en-US" altLang="ja-JP" sz="1050" dirty="0">
              <a:latin typeface="Arial"/>
              <a:ea typeface="ヒラギノ角ゴ Pro W3"/>
              <a:cs typeface="Arial"/>
            </a:endParaRPr>
          </a:p>
          <a:p>
            <a:r>
              <a:rPr lang="en-US" altLang="ja-JP" sz="1050" dirty="0" smtClean="0">
                <a:latin typeface="Arial"/>
                <a:ea typeface="ヒラギノ角ゴ Pro W3"/>
                <a:cs typeface="Arial"/>
              </a:rPr>
              <a:t>ILC 250up: </a:t>
            </a:r>
            <a:r>
              <a:rPr kumimoji="1" lang="en-US" altLang="ja-JP" sz="1050" dirty="0" err="1" smtClean="0">
                <a:latin typeface="Arial"/>
                <a:ea typeface="ヒラギノ角ゴ Pro W3"/>
                <a:cs typeface="Arial"/>
              </a:rPr>
              <a:t>Lumi</a:t>
            </a:r>
            <a:r>
              <a:rPr kumimoji="1" lang="en-US" altLang="ja-JP" sz="1050" dirty="0" smtClean="0">
                <a:latin typeface="Arial"/>
                <a:ea typeface="ヒラギノ角ゴ Pro W3"/>
                <a:cs typeface="Arial"/>
              </a:rPr>
              <a:t> 1920 fb-1, </a:t>
            </a:r>
            <a:r>
              <a:rPr kumimoji="1" lang="en-US" altLang="ja-JP" sz="1050" dirty="0" err="1" smtClean="0">
                <a:latin typeface="Arial"/>
                <a:ea typeface="ヒラギノ角ゴ Pro W3"/>
                <a:cs typeface="Arial"/>
              </a:rPr>
              <a:t>sqrt</a:t>
            </a:r>
            <a:r>
              <a:rPr kumimoji="1" lang="en-US" altLang="ja-JP" sz="1050" dirty="0" smtClean="0">
                <a:latin typeface="Arial"/>
                <a:ea typeface="ヒラギノ角ゴ Pro W3"/>
                <a:cs typeface="Arial"/>
              </a:rPr>
              <a:t>(s) = 250 </a:t>
            </a:r>
            <a:r>
              <a:rPr kumimoji="1" lang="en-US" altLang="ja-JP" sz="1050" dirty="0" err="1" smtClean="0">
                <a:latin typeface="Arial"/>
                <a:ea typeface="ヒラギノ角ゴ Pro W3"/>
                <a:cs typeface="Arial"/>
              </a:rPr>
              <a:t>GeV</a:t>
            </a:r>
            <a:endParaRPr kumimoji="1" lang="en-US" altLang="ja-JP" sz="1050" dirty="0" smtClean="0">
              <a:latin typeface="Arial"/>
              <a:ea typeface="ヒラギノ角ゴ Pro W3"/>
              <a:cs typeface="Arial"/>
            </a:endParaRPr>
          </a:p>
          <a:p>
            <a:r>
              <a:rPr lang="en-US" altLang="ja-JP" sz="1050" dirty="0" smtClean="0">
                <a:latin typeface="Arial"/>
                <a:ea typeface="ヒラギノ角ゴ Pro W3"/>
                <a:cs typeface="Arial"/>
              </a:rPr>
              <a:t>ILC 500up:</a:t>
            </a:r>
            <a:r>
              <a:rPr lang="en-US" altLang="ja-JP" sz="1050" dirty="0">
                <a:latin typeface="Arial"/>
                <a:ea typeface="ヒラギノ角ゴ Pro W3"/>
                <a:cs typeface="Arial"/>
              </a:rPr>
              <a:t> </a:t>
            </a:r>
            <a:r>
              <a:rPr kumimoji="1" lang="en-US" altLang="ja-JP" sz="1050" dirty="0" err="1" smtClean="0">
                <a:latin typeface="Arial"/>
                <a:ea typeface="ヒラギノ角ゴ Pro W3"/>
                <a:cs typeface="Arial"/>
              </a:rPr>
              <a:t>Lumi</a:t>
            </a:r>
            <a:r>
              <a:rPr kumimoji="1" lang="en-US" altLang="ja-JP" sz="1050" dirty="0" smtClean="0">
                <a:latin typeface="Arial"/>
                <a:ea typeface="ヒラギノ角ゴ Pro W3"/>
                <a:cs typeface="Arial"/>
              </a:rPr>
              <a:t> </a:t>
            </a:r>
            <a:r>
              <a:rPr lang="en-US" altLang="ja-JP" sz="1050" dirty="0" smtClean="0">
                <a:latin typeface="Arial"/>
                <a:ea typeface="ヒラギノ角ゴ Pro W3"/>
                <a:cs typeface="Arial"/>
              </a:rPr>
              <a:t>267</a:t>
            </a:r>
            <a:r>
              <a:rPr kumimoji="1" lang="en-US" altLang="ja-JP" sz="1050" dirty="0" smtClean="0">
                <a:latin typeface="Arial"/>
                <a:ea typeface="ヒラギノ角ゴ Pro W3"/>
                <a:cs typeface="Arial"/>
              </a:rPr>
              <a:t>0 fb-1, </a:t>
            </a:r>
            <a:r>
              <a:rPr kumimoji="1" lang="en-US" altLang="ja-JP" sz="1050" dirty="0" err="1" smtClean="0">
                <a:latin typeface="Arial"/>
                <a:ea typeface="ヒラギノ角ゴ Pro W3"/>
                <a:cs typeface="Arial"/>
              </a:rPr>
              <a:t>sqrt</a:t>
            </a:r>
            <a:r>
              <a:rPr kumimoji="1" lang="en-US" altLang="ja-JP" sz="1050" dirty="0" smtClean="0">
                <a:latin typeface="Arial"/>
                <a:ea typeface="ヒラギノ角ゴ Pro W3"/>
                <a:cs typeface="Arial"/>
              </a:rPr>
              <a:t>(s) = 500 GeV</a:t>
            </a:r>
            <a:endParaRPr lang="en-US" altLang="ja-JP" sz="1050" dirty="0" smtClean="0">
              <a:latin typeface="Arial"/>
              <a:ea typeface="ヒラギノ角ゴ Pro W3"/>
              <a:cs typeface="Arial"/>
            </a:endParaRPr>
          </a:p>
          <a:p>
            <a:endParaRPr lang="en-US" altLang="ja-JP" sz="1050" dirty="0" smtClean="0">
              <a:latin typeface="Arial"/>
              <a:ea typeface="ヒラギノ角ゴ Pro W3"/>
              <a:cs typeface="Arial"/>
            </a:endParaRPr>
          </a:p>
          <a:p>
            <a:r>
              <a:rPr lang="en-US" altLang="ja-JP" sz="1050" dirty="0" smtClean="0">
                <a:latin typeface="Arial"/>
                <a:ea typeface="ヒラギノ角ゴ Pro W3"/>
                <a:cs typeface="Arial"/>
              </a:rPr>
              <a:t>ILC 1000up: </a:t>
            </a:r>
            <a:r>
              <a:rPr lang="en-US" altLang="ja-JP" sz="1050" dirty="0" err="1" smtClean="0">
                <a:latin typeface="Arial"/>
                <a:ea typeface="ヒラギノ角ゴ Pro W3"/>
                <a:cs typeface="Arial"/>
              </a:rPr>
              <a:t>Lumi</a:t>
            </a:r>
            <a:r>
              <a:rPr lang="en-US" altLang="ja-JP" sz="1050" dirty="0" smtClean="0">
                <a:latin typeface="Arial"/>
                <a:ea typeface="ヒラギノ角ゴ Pro W3"/>
                <a:cs typeface="Arial"/>
              </a:rPr>
              <a:t> 4170 fb-1, </a:t>
            </a:r>
            <a:r>
              <a:rPr lang="en-US" altLang="ja-JP" sz="1050" dirty="0" err="1" smtClean="0">
                <a:latin typeface="Arial"/>
                <a:ea typeface="ヒラギノ角ゴ Pro W3"/>
                <a:cs typeface="Arial"/>
              </a:rPr>
              <a:t>sqrt</a:t>
            </a:r>
            <a:r>
              <a:rPr lang="en-US" altLang="ja-JP" sz="1050" dirty="0" smtClean="0">
                <a:latin typeface="Arial"/>
                <a:ea typeface="ヒラギノ角ゴ Pro W3"/>
                <a:cs typeface="Arial"/>
              </a:rPr>
              <a:t>(s) = 1 TeV</a:t>
            </a:r>
            <a:endParaRPr lang="en-US" altLang="ja-JP" sz="1050" dirty="0">
              <a:latin typeface="Arial"/>
              <a:ea typeface="ヒラギノ角ゴ Pro W3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49259" y="953469"/>
            <a:ext cx="4381391" cy="61555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2344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7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Measure couplings</a:t>
            </a:r>
            <a:r>
              <a:rPr kumimoji="0" lang="en-US" sz="17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directly, model independent,</a:t>
            </a:r>
            <a:br>
              <a:rPr kumimoji="0" lang="en-US" sz="17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7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and separately!</a:t>
            </a:r>
            <a:endParaRPr kumimoji="0" lang="en-US" sz="17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51254" y="809450"/>
            <a:ext cx="7343386" cy="4125109"/>
            <a:chOff x="851254" y="809450"/>
            <a:chExt cx="7343386" cy="4125109"/>
          </a:xfrm>
        </p:grpSpPr>
        <p:grpSp>
          <p:nvGrpSpPr>
            <p:cNvPr id="7" name="Group 6"/>
            <p:cNvGrpSpPr/>
            <p:nvPr/>
          </p:nvGrpSpPr>
          <p:grpSpPr>
            <a:xfrm>
              <a:off x="3991608" y="1569020"/>
              <a:ext cx="4203032" cy="3365539"/>
              <a:chOff x="4722996" y="731227"/>
              <a:chExt cx="3657600" cy="3109283"/>
            </a:xfrm>
          </p:grpSpPr>
          <p:pic>
            <p:nvPicPr>
              <p:cNvPr id="8" name="図 13" descr="SM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2996" y="731227"/>
                <a:ext cx="3657600" cy="3109283"/>
              </a:xfrm>
              <a:prstGeom prst="rect">
                <a:avLst/>
              </a:prstGeom>
            </p:spPr>
          </p:pic>
          <p:sp>
            <p:nvSpPr>
              <p:cNvPr id="9" name="テキスト ボックス 6"/>
              <p:cNvSpPr txBox="1"/>
              <p:nvPr/>
            </p:nvSpPr>
            <p:spPr>
              <a:xfrm>
                <a:off x="5515989" y="2918253"/>
                <a:ext cx="249314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b="1" dirty="0" smtClean="0">
                    <a:latin typeface="Arial"/>
                    <a:ea typeface="ヒラギノ角ゴ Pro W3"/>
                    <a:cs typeface="Arial"/>
                  </a:rPr>
                  <a:t>Standard Model</a:t>
                </a:r>
                <a:endParaRPr kumimoji="1" lang="ja-JP" altLang="en-US" sz="2400" b="1" dirty="0" smtClean="0">
                  <a:latin typeface="Arial"/>
                  <a:ea typeface="ヒラギノ角ゴ Pro W3"/>
                  <a:cs typeface="Arial"/>
                </a:endParaRPr>
              </a:p>
            </p:txBody>
          </p:sp>
        </p:grpSp>
        <p:sp>
          <p:nvSpPr>
            <p:cNvPr id="3" name="Oval 2"/>
            <p:cNvSpPr/>
            <p:nvPr/>
          </p:nvSpPr>
          <p:spPr>
            <a:xfrm>
              <a:off x="851254" y="809450"/>
              <a:ext cx="1451318" cy="655935"/>
            </a:xfrm>
            <a:prstGeom prst="ellipse">
              <a:avLst/>
            </a:prstGeom>
            <a:noFill/>
            <a:ln w="25400" cap="flat">
              <a:solidFill>
                <a:srgbClr val="EB112D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23443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2302572" y="1339780"/>
              <a:ext cx="2600282" cy="1870110"/>
            </a:xfrm>
            <a:prstGeom prst="straightConnector1">
              <a:avLst/>
            </a:prstGeom>
            <a:noFill/>
            <a:ln w="25400" cap="flat">
              <a:solidFill>
                <a:srgbClr val="EB112D"/>
              </a:solidFill>
              <a:prstDash val="solid"/>
              <a:bevel/>
              <a:tailEnd type="arrow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0" name="Group 9"/>
          <p:cNvGrpSpPr/>
          <p:nvPr/>
        </p:nvGrpSpPr>
        <p:grpSpPr>
          <a:xfrm>
            <a:off x="3991608" y="1569020"/>
            <a:ext cx="4203032" cy="3365539"/>
            <a:chOff x="1062794" y="3672421"/>
            <a:chExt cx="3657600" cy="3109283"/>
          </a:xfrm>
        </p:grpSpPr>
        <p:pic>
          <p:nvPicPr>
            <p:cNvPr id="11" name="図 5" descr="mssm6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794" y="3672421"/>
              <a:ext cx="3657600" cy="3109283"/>
            </a:xfrm>
            <a:prstGeom prst="rect">
              <a:avLst/>
            </a:prstGeom>
          </p:spPr>
        </p:pic>
        <p:sp>
          <p:nvSpPr>
            <p:cNvPr id="12" name="テキスト ボックス 7"/>
            <p:cNvSpPr txBox="1"/>
            <p:nvPr/>
          </p:nvSpPr>
          <p:spPr>
            <a:xfrm>
              <a:off x="1799242" y="5691977"/>
              <a:ext cx="25186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dirty="0" smtClean="0">
                  <a:latin typeface="Arial"/>
                  <a:ea typeface="ヒラギノ角ゴ Pro W3"/>
                  <a:cs typeface="Arial"/>
                </a:rPr>
                <a:t>Supersymmetry</a:t>
              </a:r>
            </a:p>
            <a:p>
              <a:pPr algn="ctr"/>
              <a:r>
                <a:rPr lang="en-US" altLang="ja-JP" sz="1600" b="1" dirty="0" smtClean="0">
                  <a:latin typeface="Arial"/>
                  <a:ea typeface="ヒラギノ角ゴ Pro W3"/>
                  <a:cs typeface="Arial"/>
                </a:rPr>
                <a:t>(MSSM)</a:t>
              </a:r>
              <a:endParaRPr kumimoji="1" lang="ja-JP" altLang="en-US" sz="1600" b="1" dirty="0" smtClean="0">
                <a:latin typeface="Arial"/>
                <a:ea typeface="ヒラギノ角ゴ Pro W3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991608" y="1569020"/>
            <a:ext cx="4203032" cy="3365539"/>
            <a:chOff x="4720394" y="3672421"/>
            <a:chExt cx="3657600" cy="3109283"/>
          </a:xfrm>
        </p:grpSpPr>
        <p:pic>
          <p:nvPicPr>
            <p:cNvPr id="14" name="図 3" descr="MCHM5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0394" y="3672421"/>
              <a:ext cx="3657600" cy="3109283"/>
            </a:xfrm>
            <a:prstGeom prst="rect">
              <a:avLst/>
            </a:prstGeom>
          </p:spPr>
        </p:pic>
        <p:sp>
          <p:nvSpPr>
            <p:cNvPr id="15" name="テキスト ボックス 8"/>
            <p:cNvSpPr txBox="1"/>
            <p:nvPr/>
          </p:nvSpPr>
          <p:spPr>
            <a:xfrm>
              <a:off x="5381212" y="4296424"/>
              <a:ext cx="27154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dirty="0" smtClean="0">
                  <a:latin typeface="Arial"/>
                  <a:ea typeface="ヒラギノ角ゴ Pro W3"/>
                  <a:cs typeface="Arial"/>
                </a:rPr>
                <a:t>Composite Higgs</a:t>
              </a:r>
              <a:endParaRPr kumimoji="1" lang="en-US" altLang="ja-JP" sz="2400" b="1" dirty="0" smtClean="0">
                <a:latin typeface="Arial"/>
                <a:ea typeface="ヒラギノ角ゴ Pro W3"/>
                <a:cs typeface="Arial"/>
              </a:endParaRPr>
            </a:p>
            <a:p>
              <a:pPr algn="ctr"/>
              <a:r>
                <a:rPr lang="en-US" altLang="ja-JP" sz="1600" b="1" dirty="0" smtClean="0">
                  <a:latin typeface="Arial"/>
                  <a:ea typeface="ヒラギノ角ゴ Pro W3"/>
                  <a:cs typeface="Arial"/>
                </a:rPr>
                <a:t>(MCHM5)</a:t>
              </a:r>
              <a:endParaRPr kumimoji="1" lang="ja-JP" altLang="en-US" sz="1600" b="1" dirty="0" smtClean="0">
                <a:latin typeface="Arial"/>
                <a:ea typeface="ヒラギノ角ゴ Pro W3"/>
                <a:cs typeface="Arial"/>
              </a:endParaRPr>
            </a:p>
          </p:txBody>
        </p:sp>
        <p:cxnSp>
          <p:nvCxnSpPr>
            <p:cNvPr id="16" name="直線コネクタ 12"/>
            <p:cNvCxnSpPr/>
            <p:nvPr/>
          </p:nvCxnSpPr>
          <p:spPr>
            <a:xfrm>
              <a:off x="5932786" y="5539917"/>
              <a:ext cx="645614" cy="0"/>
            </a:xfrm>
            <a:prstGeom prst="line">
              <a:avLst/>
            </a:prstGeom>
            <a:ln w="19050" cmpd="sng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4"/>
            <p:cNvCxnSpPr/>
            <p:nvPr/>
          </p:nvCxnSpPr>
          <p:spPr>
            <a:xfrm>
              <a:off x="7119782" y="5316596"/>
              <a:ext cx="685800" cy="0"/>
            </a:xfrm>
            <a:prstGeom prst="line">
              <a:avLst/>
            </a:prstGeom>
            <a:ln w="19050" cmpd="sng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5"/>
            <p:cNvCxnSpPr/>
            <p:nvPr/>
          </p:nvCxnSpPr>
          <p:spPr>
            <a:xfrm>
              <a:off x="5520562" y="5315714"/>
              <a:ext cx="351191" cy="0"/>
            </a:xfrm>
            <a:prstGeom prst="line">
              <a:avLst/>
            </a:prstGeom>
            <a:ln w="19050" cmpd="sng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6"/>
            <p:cNvCxnSpPr/>
            <p:nvPr/>
          </p:nvCxnSpPr>
          <p:spPr>
            <a:xfrm>
              <a:off x="5935705" y="5314832"/>
              <a:ext cx="1129339" cy="0"/>
            </a:xfrm>
            <a:prstGeom prst="line">
              <a:avLst/>
            </a:prstGeom>
            <a:ln w="19050" cmpd="sng">
              <a:solidFill>
                <a:srgbClr val="00009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8146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4296" y="131382"/>
            <a:ext cx="3706546" cy="525517"/>
          </a:xfrm>
        </p:spPr>
        <p:txBody>
          <a:bodyPr/>
          <a:lstStyle/>
          <a:p>
            <a:r>
              <a:rPr lang="en-US" dirty="0" smtClean="0"/>
              <a:t>Why </a:t>
            </a:r>
            <a:r>
              <a:rPr lang="en-US" dirty="0" smtClean="0"/>
              <a:t>top physics after LHC?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25500"/>
            <a:ext cx="8047915" cy="4445000"/>
          </a:xfrm>
        </p:spPr>
        <p:txBody>
          <a:bodyPr/>
          <a:lstStyle/>
          <a:p>
            <a:r>
              <a:rPr lang="en-US" sz="1800" dirty="0" smtClean="0"/>
              <a:t>Top mass: Fundamental SM parameter, </a:t>
            </a:r>
            <a:br>
              <a:rPr lang="en-US" sz="1800" dirty="0" smtClean="0"/>
            </a:br>
            <a:r>
              <a:rPr lang="en-US" sz="1800" dirty="0" smtClean="0"/>
              <a:t>leading contribution to </a:t>
            </a:r>
            <a:r>
              <a:rPr lang="en-US" sz="1800" dirty="0" err="1" smtClean="0"/>
              <a:t>radiative</a:t>
            </a:r>
            <a:r>
              <a:rPr lang="en-US" sz="1800" dirty="0" smtClean="0"/>
              <a:t> corrections</a:t>
            </a:r>
            <a:endParaRPr lang="en-US" sz="1800" dirty="0"/>
          </a:p>
          <a:p>
            <a:r>
              <a:rPr lang="en-US" sz="1800" b="1" dirty="0" smtClean="0"/>
              <a:t>Threshold scan </a:t>
            </a:r>
            <a:r>
              <a:rPr lang="en-US" sz="1800" dirty="0" smtClean="0"/>
              <a:t>measures mass in a </a:t>
            </a:r>
            <a:r>
              <a:rPr lang="en-US" sz="1800" dirty="0" smtClean="0">
                <a:solidFill>
                  <a:srgbClr val="FF0000"/>
                </a:solidFill>
              </a:rPr>
              <a:t>theoretically very clean way</a:t>
            </a:r>
            <a:r>
              <a:rPr lang="en-US" sz="1800" dirty="0" smtClean="0"/>
              <a:t> </a:t>
            </a:r>
            <a:br>
              <a:rPr lang="en-US" sz="1800" dirty="0" smtClean="0"/>
            </a:br>
            <a:r>
              <a:rPr lang="en-US" sz="1800" dirty="0" smtClean="0">
                <a:sym typeface="Wingdings"/>
              </a:rPr>
              <a:t> gets rid of QCD uncertainties (~0.5 </a:t>
            </a:r>
            <a:r>
              <a:rPr lang="en-US" sz="1800" dirty="0" err="1" smtClean="0">
                <a:sym typeface="Wingdings"/>
              </a:rPr>
              <a:t>GeV</a:t>
            </a:r>
            <a:r>
              <a:rPr lang="en-US" sz="1800" dirty="0" smtClean="0">
                <a:sym typeface="Wingdings"/>
              </a:rPr>
              <a:t>)</a:t>
            </a:r>
            <a:endParaRPr lang="en-US" sz="1800" dirty="0" smtClean="0"/>
          </a:p>
          <a:p>
            <a:r>
              <a:rPr lang="en-US" sz="1800" dirty="0" smtClean="0"/>
              <a:t>Input for </a:t>
            </a:r>
            <a:r>
              <a:rPr lang="en-US" sz="1800" dirty="0" err="1" smtClean="0"/>
              <a:t>radiative</a:t>
            </a:r>
            <a:r>
              <a:rPr lang="en-US" sz="1800" dirty="0" smtClean="0"/>
              <a:t> correction measurements!</a:t>
            </a:r>
            <a:endParaRPr lang="en-US" sz="2000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2228-E164-9243-B9B3-EEA31051DC5A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56120" y="2723180"/>
            <a:ext cx="2336115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performance:</a:t>
            </a:r>
          </a:p>
          <a:p>
            <a:r>
              <a:rPr lang="en-US" dirty="0" smtClean="0"/>
              <a:t>Mass*: 27MeV (0.019%)</a:t>
            </a:r>
          </a:p>
          <a:p>
            <a:r>
              <a:rPr lang="en-US" dirty="0" smtClean="0"/>
              <a:t>Width: 22MeV (1.7%)</a:t>
            </a:r>
          </a:p>
          <a:p>
            <a:endParaRPr lang="en-US" dirty="0"/>
          </a:p>
          <a:p>
            <a:endParaRPr lang="en-US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351548" y="2297206"/>
            <a:ext cx="3404572" cy="2795196"/>
            <a:chOff x="351548" y="2723180"/>
            <a:chExt cx="3404572" cy="2369222"/>
          </a:xfrm>
        </p:grpSpPr>
        <p:pic>
          <p:nvPicPr>
            <p:cNvPr id="7" name="図 4" descr="ttbar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548" y="2723180"/>
              <a:ext cx="3404572" cy="236302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84642" y="4815405"/>
              <a:ext cx="2079654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23443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Seidel et</a:t>
              </a:r>
              <a:r>
                <a:rPr kumimoji="0" lang="en-US" sz="1200" b="0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al., EPJ </a:t>
              </a:r>
              <a:r>
                <a:rPr kumimoji="0" lang="en-US" sz="1200" b="1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C73</a:t>
              </a:r>
              <a:r>
                <a:rPr kumimoji="0" lang="en-US" sz="1200" b="0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(2013)2530 </a:t>
              </a: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" name="図 5" descr="topmas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938" y="2442308"/>
            <a:ext cx="2827824" cy="251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42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Interesting Energies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Higgs </a:t>
            </a:r>
            <a:r>
              <a:rPr lang="en-US" dirty="0" smtClean="0"/>
              <a:t>recoil: 250GeV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Higgs and </a:t>
            </a:r>
            <a:r>
              <a:rPr lang="en-US" dirty="0" err="1" smtClean="0"/>
              <a:t>tt</a:t>
            </a:r>
            <a:r>
              <a:rPr lang="en-US" dirty="0" smtClean="0"/>
              <a:t> threshold: 350 </a:t>
            </a:r>
            <a:r>
              <a:rPr lang="en-US" dirty="0" err="1" smtClean="0"/>
              <a:t>GeV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Htt</a:t>
            </a:r>
            <a:r>
              <a:rPr lang="en-US" dirty="0" smtClean="0"/>
              <a:t> coupling, Higgs self coupling:</a:t>
            </a:r>
            <a:br>
              <a:rPr lang="en-US" dirty="0" smtClean="0"/>
            </a:br>
            <a:r>
              <a:rPr lang="en-US" dirty="0" smtClean="0"/>
              <a:t> ≥ </a:t>
            </a:r>
            <a:r>
              <a:rPr lang="en-US" dirty="0" smtClean="0"/>
              <a:t>500 </a:t>
            </a:r>
            <a:r>
              <a:rPr lang="en-US" dirty="0" err="1" smtClean="0"/>
              <a:t>GeV</a:t>
            </a:r>
            <a:r>
              <a:rPr lang="en-US" dirty="0" smtClean="0"/>
              <a:t> – 1000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⇒ Higgs + Top provide physics case for machine with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initial </a:t>
            </a:r>
            <a:r>
              <a:rPr lang="en-US" b="1" dirty="0" smtClean="0">
                <a:solidFill>
                  <a:srgbClr val="FF0000"/>
                </a:solidFill>
              </a:rPr>
              <a:t>~500 – 550GeV</a:t>
            </a:r>
            <a:r>
              <a:rPr lang="en-US" dirty="0" smtClean="0"/>
              <a:t> </a:t>
            </a:r>
            <a:r>
              <a:rPr lang="en-US" dirty="0" smtClean="0"/>
              <a:t>energy </a:t>
            </a:r>
            <a:r>
              <a:rPr lang="en-US" dirty="0" smtClean="0"/>
              <a:t>reach  → </a:t>
            </a:r>
            <a:r>
              <a:rPr lang="en-US" dirty="0" smtClean="0"/>
              <a:t>the ILC!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2228-E164-9243-B9B3-EEA31051DC5A}" type="slidenum">
              <a:rPr lang="en-US" smtClean="0"/>
              <a:t>17</a:t>
            </a:fld>
            <a:endParaRPr lang="en-US"/>
          </a:p>
        </p:txBody>
      </p:sp>
      <p:pic>
        <p:nvPicPr>
          <p:cNvPr id="5" name="図 3" descr="HiggsRecoilSemiM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529167"/>
            <a:ext cx="1762765" cy="1601928"/>
          </a:xfrm>
          <a:prstGeom prst="rect">
            <a:avLst/>
          </a:prstGeom>
          <a:solidFill>
            <a:srgbClr val="FFFFFF"/>
          </a:solidFill>
          <a:effectLst>
            <a:outerShdw blurRad="101600" dist="76200" dir="2700000" algn="tl" rotWithShape="0">
              <a:srgbClr val="000000">
                <a:alpha val="80000"/>
              </a:srgbClr>
            </a:outerShdw>
          </a:effectLst>
        </p:spPr>
      </p:pic>
      <p:pic>
        <p:nvPicPr>
          <p:cNvPr id="7" name="図 4" descr="ttba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59" y="1466957"/>
            <a:ext cx="1938015" cy="1692382"/>
          </a:xfrm>
          <a:prstGeom prst="rect">
            <a:avLst/>
          </a:prstGeom>
          <a:solidFill>
            <a:srgbClr val="FFFFFF"/>
          </a:solidFill>
          <a:effectLst>
            <a:outerShdw blurRad="101600" dist="76200" dir="2700000" algn="tl" rotWithShape="0">
              <a:srgbClr val="000000">
                <a:alpha val="8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124" y="2265978"/>
            <a:ext cx="2031335" cy="1576743"/>
          </a:xfrm>
          <a:prstGeom prst="rect">
            <a:avLst/>
          </a:prstGeom>
          <a:solidFill>
            <a:srgbClr val="FFFFFF"/>
          </a:solidFill>
          <a:effectLst>
            <a:outerShdw blurRad="101600" dist="76200" dir="2700000" algn="tl" rotWithShape="0">
              <a:srgbClr val="000000">
                <a:alpha val="8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8996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1273" y="1491288"/>
            <a:ext cx="4689885" cy="3575753"/>
          </a:xfrm>
        </p:spPr>
        <p:txBody>
          <a:bodyPr/>
          <a:lstStyle/>
          <a:p>
            <a:r>
              <a:rPr lang="en-US" dirty="0" err="1" smtClean="0"/>
              <a:t>Htt</a:t>
            </a:r>
            <a:r>
              <a:rPr lang="en-US" dirty="0" smtClean="0"/>
              <a:t> coupling has a very sharp</a:t>
            </a:r>
            <a:br>
              <a:rPr lang="en-US" dirty="0" smtClean="0"/>
            </a:br>
            <a:r>
              <a:rPr lang="en-US" dirty="0" smtClean="0"/>
              <a:t>threshold at 475GeV</a:t>
            </a:r>
          </a:p>
          <a:p>
            <a:r>
              <a:rPr lang="en-US" dirty="0" smtClean="0"/>
              <a:t>Need to reach &gt;=500GeV</a:t>
            </a:r>
            <a:br>
              <a:rPr lang="en-US" dirty="0" smtClean="0"/>
            </a:br>
            <a:r>
              <a:rPr lang="en-US" dirty="0" smtClean="0"/>
              <a:t>with high confidence</a:t>
            </a:r>
          </a:p>
          <a:p>
            <a:r>
              <a:rPr lang="en-US" dirty="0" smtClean="0"/>
              <a:t>A machine that delivers 500GeV at 95%CL can most probably reach 550GeV or more</a:t>
            </a:r>
            <a:br>
              <a:rPr lang="en-US" dirty="0" smtClean="0"/>
            </a:br>
            <a:r>
              <a:rPr lang="en-US" dirty="0" smtClean="0"/>
              <a:t>(may require some funds though…)</a:t>
            </a:r>
          </a:p>
          <a:p>
            <a:r>
              <a:rPr lang="en-US" dirty="0" smtClean="0"/>
              <a:t>Discussions about performance reserve are ongoing: stay tuned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Reach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088" y="591428"/>
            <a:ext cx="2909636" cy="2258489"/>
          </a:xfrm>
          <a:prstGeom prst="rect">
            <a:avLst/>
          </a:prstGeom>
          <a:solidFill>
            <a:srgbClr val="FFFFFF"/>
          </a:solidFill>
          <a:effectLst>
            <a:outerShdw blurRad="101600" dist="76200" dir="2700000" algn="tl" rotWithShape="0">
              <a:srgbClr val="000000">
                <a:alpha val="80000"/>
              </a:srgbClr>
            </a:outerShdw>
          </a:effectLst>
        </p:spPr>
      </p:pic>
      <p:pic>
        <p:nvPicPr>
          <p:cNvPr id="7" name="Picture 6" descr="tth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" t="4919" r="6732" b="2184"/>
          <a:stretch/>
        </p:blipFill>
        <p:spPr>
          <a:xfrm>
            <a:off x="5647730" y="3000920"/>
            <a:ext cx="2766504" cy="2066121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  <a:effectLst>
            <a:outerShdw blurRad="101600" dist="76200" dir="2700000" algn="tl" rotWithShape="0">
              <a:srgbClr val="000000">
                <a:alpha val="8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9294189"/>
      </p:ext>
    </p:extLst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continue precision physics?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Radiative</a:t>
            </a:r>
            <a:r>
              <a:rPr lang="en-US" dirty="0" smtClean="0"/>
              <a:t> corrections gave us </a:t>
            </a:r>
          </a:p>
          <a:p>
            <a:pPr lvl="1"/>
            <a:r>
              <a:rPr lang="en-US" sz="1800" dirty="0" smtClean="0"/>
              <a:t>the Top mass before the Top discovery</a:t>
            </a:r>
          </a:p>
          <a:p>
            <a:pPr lvl="1"/>
            <a:r>
              <a:rPr lang="en-US" sz="1800" dirty="0" smtClean="0"/>
              <a:t>bounds for the Higgs mass before the Higgs discovery</a:t>
            </a:r>
          </a:p>
          <a:p>
            <a:r>
              <a:rPr lang="en-US" dirty="0" smtClean="0"/>
              <a:t>With known Top and Higgs masses, we constrain whatever lies beyond the SM!</a:t>
            </a:r>
            <a:endParaRPr lang="en-US" dirty="0"/>
          </a:p>
        </p:txBody>
      </p:sp>
      <p:pic>
        <p:nvPicPr>
          <p:cNvPr id="26" name="Picture 8" descr="seite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3954" y="2623777"/>
            <a:ext cx="2911256" cy="2476437"/>
          </a:xfrm>
          <a:prstGeom prst="rect">
            <a:avLst/>
          </a:prstGeom>
          <a:noFill/>
          <a:ln/>
        </p:spPr>
      </p:pic>
      <p:pic>
        <p:nvPicPr>
          <p:cNvPr id="27" name="Picture 10" descr="mhiggs_2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7909" y="2564902"/>
            <a:ext cx="2760569" cy="23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2228-E164-9243-B9B3-EEA31051DC5A}" type="slidenum">
              <a:rPr lang="en-US" smtClean="0"/>
              <a:t>19</a:t>
            </a:fld>
            <a:endParaRPr lang="en-US"/>
          </a:p>
        </p:txBody>
      </p:sp>
      <p:pic>
        <p:nvPicPr>
          <p:cNvPr id="8" name="図 5" descr="MWmt14.1256pm31-h.17334pm76.80385.cl-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8" r="7924" b="4132"/>
          <a:stretch/>
        </p:blipFill>
        <p:spPr>
          <a:xfrm>
            <a:off x="5998478" y="2509119"/>
            <a:ext cx="2815557" cy="268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56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2-06-12 at 10.10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9584"/>
            <a:ext cx="9144000" cy="38485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International Linear Collider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A linear </a:t>
            </a:r>
            <a:r>
              <a:rPr lang="en-US" sz="1800" dirty="0" err="1" smtClean="0"/>
              <a:t>e</a:t>
            </a:r>
            <a:r>
              <a:rPr lang="en-US" sz="1800" baseline="30000" dirty="0" err="1" smtClean="0"/>
              <a:t>+</a:t>
            </a:r>
            <a:r>
              <a:rPr lang="en-US" sz="1800" dirty="0" err="1" smtClean="0"/>
              <a:t>e</a:t>
            </a:r>
            <a:r>
              <a:rPr lang="en-US" sz="1800" baseline="30000" dirty="0" smtClean="0"/>
              <a:t>-</a:t>
            </a:r>
            <a:r>
              <a:rPr lang="en-US" sz="1800" dirty="0" smtClean="0"/>
              <a:t> collider with 500GeV CM energy, upgradeable to 1TeV</a:t>
            </a:r>
          </a:p>
          <a:p>
            <a:r>
              <a:rPr lang="en-US" sz="1800" dirty="0" smtClean="0"/>
              <a:t>Acceleration with superconducting RF cavities</a:t>
            </a:r>
          </a:p>
          <a:p>
            <a:r>
              <a:rPr lang="en-US" sz="1800" dirty="0" smtClean="0"/>
              <a:t>Polarized beams</a:t>
            </a:r>
          </a:p>
          <a:p>
            <a:r>
              <a:rPr lang="en-US" sz="1800" dirty="0" smtClean="0"/>
              <a:t>Designed by a worldwide collaboration</a:t>
            </a:r>
          </a:p>
          <a:p>
            <a:r>
              <a:rPr lang="en-US" sz="1800" dirty="0" smtClean="0"/>
              <a:t>About 31km long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2228-E164-9243-B9B3-EEA31051DC5A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_tradnl" dirty="0" smtClean="0"/>
              <a:t>B. </a:t>
            </a:r>
            <a:r>
              <a:rPr lang="es-ES_tradnl" dirty="0" err="1" smtClean="0"/>
              <a:t>List</a:t>
            </a:r>
            <a:r>
              <a:rPr lang="es-ES_tradnl" dirty="0" smtClean="0"/>
              <a:t>, International Linear </a:t>
            </a:r>
            <a:r>
              <a:rPr lang="es-ES_tradnl" dirty="0" err="1" smtClean="0"/>
              <a:t>Collider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31081" y="4687669"/>
            <a:ext cx="2335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2"/>
                </a:solidFill>
              </a:rPr>
              <a:t>For more information:</a:t>
            </a:r>
            <a:br>
              <a:rPr lang="en-US" sz="1800" dirty="0" smtClean="0">
                <a:solidFill>
                  <a:schemeClr val="accent2"/>
                </a:solidFill>
              </a:rPr>
            </a:br>
            <a:r>
              <a:rPr lang="en-US" sz="1800" dirty="0" err="1" smtClean="0">
                <a:solidFill>
                  <a:schemeClr val="accent2"/>
                </a:solidFill>
              </a:rPr>
              <a:t>www.linearcollider.org</a:t>
            </a:r>
            <a:endParaRPr lang="en-US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715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ILC Precision: </a:t>
            </a:r>
            <a:r>
              <a:rPr lang="en-US" dirty="0" err="1" smtClean="0"/>
              <a:t>Gfitter</a:t>
            </a:r>
            <a:r>
              <a:rPr lang="en-US" dirty="0" smtClean="0"/>
              <a:t> Projection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2228-E164-9243-B9B3-EEA31051DC5A}" type="slidenum">
              <a:rPr lang="en-US" smtClean="0"/>
              <a:t>20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rcRect l="-1210" r="-1210"/>
          <a:stretch>
            <a:fillRect/>
          </a:stretch>
        </p:blipFill>
        <p:spPr>
          <a:xfrm>
            <a:off x="1066423" y="648051"/>
            <a:ext cx="6706169" cy="4395728"/>
          </a:xfrm>
        </p:spPr>
      </p:pic>
      <p:sp>
        <p:nvSpPr>
          <p:cNvPr id="8" name="TextBox 7"/>
          <p:cNvSpPr txBox="1"/>
          <p:nvPr/>
        </p:nvSpPr>
        <p:spPr>
          <a:xfrm>
            <a:off x="831273" y="4912757"/>
            <a:ext cx="21480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Gfitter</a:t>
            </a:r>
            <a:r>
              <a:rPr lang="en-US" sz="1200" dirty="0" smtClean="0"/>
              <a:t> group, EPJC </a:t>
            </a:r>
            <a:r>
              <a:rPr lang="en-US" sz="1200" b="1" dirty="0" smtClean="0"/>
              <a:t>74</a:t>
            </a:r>
            <a:r>
              <a:rPr lang="en-US" sz="1200" dirty="0" smtClean="0"/>
              <a:t>(2014)9.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738408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ILC Precision: </a:t>
            </a:r>
            <a:r>
              <a:rPr lang="en-US" dirty="0" err="1" smtClean="0"/>
              <a:t>Gfitter</a:t>
            </a:r>
            <a:r>
              <a:rPr lang="en-US" dirty="0" smtClean="0"/>
              <a:t> Projection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2228-E164-9243-B9B3-EEA31051DC5A}" type="slidenum">
              <a:rPr lang="en-US" smtClean="0"/>
              <a:t>21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rcRect l="-1210" r="-1210"/>
          <a:stretch>
            <a:fillRect/>
          </a:stretch>
        </p:blipFill>
        <p:spPr>
          <a:xfrm>
            <a:off x="1066423" y="648051"/>
            <a:ext cx="6706169" cy="4395728"/>
          </a:xfrm>
        </p:spPr>
      </p:pic>
      <p:sp>
        <p:nvSpPr>
          <p:cNvPr id="8" name="TextBox 7"/>
          <p:cNvSpPr txBox="1"/>
          <p:nvPr/>
        </p:nvSpPr>
        <p:spPr>
          <a:xfrm>
            <a:off x="831273" y="4912757"/>
            <a:ext cx="21480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Gfitter</a:t>
            </a:r>
            <a:r>
              <a:rPr lang="en-US" sz="1200" dirty="0" smtClean="0"/>
              <a:t> group, EPJC </a:t>
            </a:r>
            <a:r>
              <a:rPr lang="en-US" sz="1200" b="1" dirty="0" smtClean="0"/>
              <a:t>74</a:t>
            </a:r>
            <a:r>
              <a:rPr lang="en-US" sz="1200" dirty="0" smtClean="0"/>
              <a:t>(2014)9.</a:t>
            </a:r>
            <a:endParaRPr lang="en-US" sz="1200" dirty="0"/>
          </a:p>
        </p:txBody>
      </p:sp>
      <p:pic>
        <p:nvPicPr>
          <p:cNvPr id="3" name="Picture 2" descr="gfitter-mt-mw-transp-cro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50" y="1722510"/>
            <a:ext cx="2437069" cy="18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75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3658290" y="2636590"/>
            <a:ext cx="5131198" cy="1652626"/>
            <a:chOff x="3658290" y="2636590"/>
            <a:chExt cx="5131198" cy="1652626"/>
          </a:xfrm>
        </p:grpSpPr>
        <p:pic>
          <p:nvPicPr>
            <p:cNvPr id="13" name="図 3" descr="FT-LSP_Gluino_20jm_Efficiency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8290" y="2636590"/>
              <a:ext cx="2448638" cy="1628955"/>
            </a:xfrm>
            <a:prstGeom prst="rect">
              <a:avLst/>
            </a:prstGeom>
          </p:spPr>
        </p:pic>
        <p:pic>
          <p:nvPicPr>
            <p:cNvPr id="18" name="図 5" descr="FT-LSP_X1+_20jm_Efficiency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721" y="2660173"/>
              <a:ext cx="2347767" cy="1619174"/>
            </a:xfrm>
            <a:prstGeom prst="rect">
              <a:avLst/>
            </a:prstGeom>
          </p:spPr>
        </p:pic>
        <p:sp>
          <p:nvSpPr>
            <p:cNvPr id="24" name="TextBox 8"/>
            <p:cNvSpPr txBox="1"/>
            <p:nvPr/>
          </p:nvSpPr>
          <p:spPr>
            <a:xfrm>
              <a:off x="5354846" y="4035300"/>
              <a:ext cx="191318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schemeClr val="tx1"/>
                  </a:solidFill>
                  <a:latin typeface="Arial"/>
                  <a:cs typeface="Arial"/>
                </a:rPr>
                <a:t>Cahill-Rowley, Hewett, Rizzo</a:t>
              </a:r>
              <a:endParaRPr lang="en-US" sz="105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the </a:t>
            </a:r>
            <a:r>
              <a:rPr lang="en-US" dirty="0" smtClean="0"/>
              <a:t>Standard Model?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Dark Matter: </a:t>
            </a:r>
            <a:br>
              <a:rPr lang="en-US" dirty="0" smtClean="0"/>
            </a:br>
            <a:r>
              <a:rPr lang="en-US" dirty="0" smtClean="0"/>
              <a:t>Wino / </a:t>
            </a:r>
            <a:r>
              <a:rPr lang="en-US" dirty="0" err="1" smtClean="0"/>
              <a:t>Higgsino</a:t>
            </a:r>
            <a:r>
              <a:rPr lang="en-US" dirty="0" smtClean="0"/>
              <a:t>-like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 smtClean="0"/>
              <a:t>pMSSM</a:t>
            </a:r>
            <a:r>
              <a:rPr lang="en-US" dirty="0" smtClean="0"/>
              <a:t> with </a:t>
            </a:r>
            <a:br>
              <a:rPr lang="en-US" dirty="0" smtClean="0"/>
            </a:br>
            <a:r>
              <a:rPr lang="en-US" dirty="0" smtClean="0"/>
              <a:t>low fine-tuning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Models with small</a:t>
            </a:r>
            <a:br>
              <a:rPr lang="en-US" dirty="0" smtClean="0"/>
            </a:br>
            <a:r>
              <a:rPr lang="en-US" dirty="0" smtClean="0"/>
              <a:t>NLSP/LSP mass diff.</a:t>
            </a:r>
            <a:endParaRPr lang="en-US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901" y="1504450"/>
            <a:ext cx="1366476" cy="108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3447278" y="639602"/>
            <a:ext cx="5503453" cy="2106142"/>
            <a:chOff x="3447278" y="639602"/>
            <a:chExt cx="5503453" cy="2106142"/>
          </a:xfrm>
        </p:grpSpPr>
        <p:pic>
          <p:nvPicPr>
            <p:cNvPr id="5" name="図 5" descr="dm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278" y="639602"/>
              <a:ext cx="2659650" cy="2106142"/>
            </a:xfrm>
            <a:prstGeom prst="rect">
              <a:avLst/>
            </a:prstGeom>
          </p:spPr>
        </p:pic>
        <p:pic>
          <p:nvPicPr>
            <p:cNvPr id="6" name="図 6" descr="Comparison_with_LHC_Axial-vector_D8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439" y="639602"/>
              <a:ext cx="2639292" cy="1894518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1703390" y="3367646"/>
            <a:ext cx="5848904" cy="667654"/>
            <a:chOff x="1703390" y="3436666"/>
            <a:chExt cx="5848904" cy="667654"/>
          </a:xfrm>
        </p:grpSpPr>
        <p:sp>
          <p:nvSpPr>
            <p:cNvPr id="14" name="正方形/長方形 10"/>
            <p:cNvSpPr/>
            <p:nvPr/>
          </p:nvSpPr>
          <p:spPr>
            <a:xfrm>
              <a:off x="4030215" y="3530355"/>
              <a:ext cx="1713315" cy="563644"/>
            </a:xfrm>
            <a:prstGeom prst="rect">
              <a:avLst/>
            </a:prstGeom>
            <a:solidFill>
              <a:srgbClr val="008000">
                <a:alpha val="50000"/>
              </a:srgbClr>
            </a:solidFill>
            <a:ln w="762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2"/>
            <p:cNvSpPr txBox="1"/>
            <p:nvPr/>
          </p:nvSpPr>
          <p:spPr>
            <a:xfrm>
              <a:off x="1703390" y="3679908"/>
              <a:ext cx="1519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 smtClean="0">
                  <a:solidFill>
                    <a:srgbClr val="008000"/>
                  </a:solidFill>
                  <a:latin typeface="Arial"/>
                  <a:ea typeface="ヒラギノ角ゴ Pro W3"/>
                  <a:cs typeface="Arial"/>
                </a:rPr>
                <a:t>ILC 500 GeV</a:t>
              </a:r>
              <a:endParaRPr kumimoji="1" lang="ja-JP" altLang="en-US" sz="1800" dirty="0" smtClean="0">
                <a:solidFill>
                  <a:srgbClr val="008000"/>
                </a:solidFill>
                <a:latin typeface="Arial"/>
                <a:ea typeface="ヒラギノ角ゴ Pro W3"/>
                <a:cs typeface="Arial"/>
              </a:endParaRPr>
            </a:p>
          </p:txBody>
        </p:sp>
        <p:sp>
          <p:nvSpPr>
            <p:cNvPr id="19" name="直角三角形 7"/>
            <p:cNvSpPr/>
            <p:nvPr/>
          </p:nvSpPr>
          <p:spPr>
            <a:xfrm flipH="1">
              <a:off x="6435683" y="3436666"/>
              <a:ext cx="1116611" cy="667654"/>
            </a:xfrm>
            <a:prstGeom prst="rtTriangle">
              <a:avLst/>
            </a:prstGeom>
            <a:solidFill>
              <a:srgbClr val="008000">
                <a:alpha val="50000"/>
              </a:srgbClr>
            </a:solidFill>
            <a:ln w="762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707289" y="2801350"/>
            <a:ext cx="6726272" cy="1233949"/>
            <a:chOff x="1707289" y="2870370"/>
            <a:chExt cx="6726272" cy="1233949"/>
          </a:xfrm>
        </p:grpSpPr>
        <p:sp>
          <p:nvSpPr>
            <p:cNvPr id="15" name="正方形/長方形 15"/>
            <p:cNvSpPr/>
            <p:nvPr/>
          </p:nvSpPr>
          <p:spPr>
            <a:xfrm>
              <a:off x="4030215" y="2870370"/>
              <a:ext cx="1713315" cy="653775"/>
            </a:xfrm>
            <a:prstGeom prst="rect">
              <a:avLst/>
            </a:prstGeom>
            <a:solidFill>
              <a:srgbClr val="FF6600">
                <a:alpha val="50000"/>
              </a:srgbClr>
            </a:solidFill>
            <a:ln w="762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ボックス 14"/>
            <p:cNvSpPr txBox="1"/>
            <p:nvPr/>
          </p:nvSpPr>
          <p:spPr>
            <a:xfrm>
              <a:off x="1707289" y="3393487"/>
              <a:ext cx="1223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 smtClean="0">
                  <a:solidFill>
                    <a:srgbClr val="FF6600"/>
                  </a:solidFill>
                  <a:latin typeface="Arial"/>
                  <a:ea typeface="ヒラギノ角ゴ Pro W3"/>
                  <a:cs typeface="Arial"/>
                </a:rPr>
                <a:t>ILC 1 TeV</a:t>
              </a:r>
              <a:endParaRPr kumimoji="1" lang="ja-JP" altLang="en-US" sz="1800" dirty="0" smtClean="0">
                <a:solidFill>
                  <a:srgbClr val="FF6600"/>
                </a:solidFill>
                <a:latin typeface="Arial"/>
                <a:ea typeface="ヒラギノ角ゴ Pro W3"/>
                <a:cs typeface="Arial"/>
              </a:endParaRPr>
            </a:p>
          </p:txBody>
        </p:sp>
        <p:sp>
          <p:nvSpPr>
            <p:cNvPr id="20" name="正方形/長方形 16"/>
            <p:cNvSpPr/>
            <p:nvPr/>
          </p:nvSpPr>
          <p:spPr>
            <a:xfrm>
              <a:off x="7552294" y="2914412"/>
              <a:ext cx="881267" cy="1189907"/>
            </a:xfrm>
            <a:prstGeom prst="rect">
              <a:avLst/>
            </a:prstGeom>
            <a:solidFill>
              <a:srgbClr val="FF6600">
                <a:alpha val="50000"/>
              </a:srgbClr>
            </a:solidFill>
            <a:ln w="762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768873" y="4279347"/>
            <a:ext cx="4676110" cy="1339235"/>
            <a:chOff x="3768873" y="4279347"/>
            <a:chExt cx="4676110" cy="1339235"/>
          </a:xfrm>
        </p:grpSpPr>
        <p:pic>
          <p:nvPicPr>
            <p:cNvPr id="25" name="droppedImage.pn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768873" y="4279347"/>
              <a:ext cx="4676110" cy="120843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6" name="Rectangle 25"/>
            <p:cNvSpPr/>
            <p:nvPr/>
          </p:nvSpPr>
          <p:spPr>
            <a:xfrm>
              <a:off x="4138666" y="5356972"/>
              <a:ext cx="27637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 sz="1800"/>
              </a:pPr>
              <a:r>
                <a:rPr lang="en-US" sz="1050" dirty="0" smtClean="0">
                  <a:latin typeface="Arial"/>
                  <a:cs typeface="Arial"/>
                </a:rPr>
                <a:t>Berggren et al., </a:t>
              </a:r>
              <a:r>
                <a:rPr lang="en-US" altLang="ja-JP" sz="1050" dirty="0" smtClean="0">
                  <a:latin typeface="Arial"/>
                  <a:cs typeface="Arial"/>
                </a:rPr>
                <a:t>EPJ </a:t>
              </a:r>
              <a:r>
                <a:rPr lang="en-US" altLang="ja-JP" sz="1050" b="1" dirty="0">
                  <a:latin typeface="Arial"/>
                  <a:cs typeface="Arial"/>
                </a:rPr>
                <a:t>C73</a:t>
              </a:r>
              <a:r>
                <a:rPr lang="en-US" altLang="ja-JP" sz="1050" dirty="0">
                  <a:latin typeface="Arial"/>
                  <a:cs typeface="Arial"/>
                </a:rPr>
                <a:t> (2013) 2660 </a:t>
              </a:r>
              <a:endParaRPr 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9933521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3658290" y="2636590"/>
            <a:ext cx="5131198" cy="1652626"/>
            <a:chOff x="3658290" y="2636590"/>
            <a:chExt cx="5131198" cy="1652626"/>
          </a:xfrm>
        </p:grpSpPr>
        <p:pic>
          <p:nvPicPr>
            <p:cNvPr id="13" name="図 3" descr="FT-LSP_Gluino_20jm_Efficiency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8290" y="2636590"/>
              <a:ext cx="2448638" cy="1628955"/>
            </a:xfrm>
            <a:prstGeom prst="rect">
              <a:avLst/>
            </a:prstGeom>
          </p:spPr>
        </p:pic>
        <p:pic>
          <p:nvPicPr>
            <p:cNvPr id="18" name="図 5" descr="FT-LSP_X1+_20jm_Efficiency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721" y="2660173"/>
              <a:ext cx="2347767" cy="1619174"/>
            </a:xfrm>
            <a:prstGeom prst="rect">
              <a:avLst/>
            </a:prstGeom>
          </p:spPr>
        </p:pic>
        <p:sp>
          <p:nvSpPr>
            <p:cNvPr id="24" name="TextBox 8"/>
            <p:cNvSpPr txBox="1"/>
            <p:nvPr/>
          </p:nvSpPr>
          <p:spPr>
            <a:xfrm>
              <a:off x="5354846" y="4035300"/>
              <a:ext cx="191318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schemeClr val="tx1"/>
                  </a:solidFill>
                  <a:latin typeface="Arial"/>
                  <a:cs typeface="Arial"/>
                </a:rPr>
                <a:t>Cahill-Rowley, Hewett, Rizzo</a:t>
              </a:r>
              <a:endParaRPr lang="en-US" sz="105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the </a:t>
            </a:r>
            <a:r>
              <a:rPr lang="en-US" dirty="0" smtClean="0"/>
              <a:t>Standard Model?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Dark Matter: </a:t>
            </a:r>
            <a:br>
              <a:rPr lang="en-US" dirty="0" smtClean="0"/>
            </a:br>
            <a:r>
              <a:rPr lang="en-US" dirty="0" smtClean="0"/>
              <a:t>Wino / </a:t>
            </a:r>
            <a:r>
              <a:rPr lang="en-US" dirty="0" err="1" smtClean="0"/>
              <a:t>Higgsino</a:t>
            </a:r>
            <a:r>
              <a:rPr lang="en-US" dirty="0" smtClean="0"/>
              <a:t>-like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 smtClean="0"/>
              <a:t>pMSSM</a:t>
            </a:r>
            <a:r>
              <a:rPr lang="en-US" dirty="0" smtClean="0"/>
              <a:t> with </a:t>
            </a:r>
            <a:br>
              <a:rPr lang="en-US" dirty="0" smtClean="0"/>
            </a:br>
            <a:r>
              <a:rPr lang="en-US" dirty="0" smtClean="0"/>
              <a:t>low fine-tuning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Models with small</a:t>
            </a:r>
            <a:br>
              <a:rPr lang="en-US" dirty="0" smtClean="0"/>
            </a:br>
            <a:r>
              <a:rPr lang="en-US" dirty="0" smtClean="0"/>
              <a:t>NLSP/LSP mass diff.</a:t>
            </a:r>
            <a:endParaRPr lang="en-US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901" y="1504450"/>
            <a:ext cx="1366476" cy="108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3447278" y="639602"/>
            <a:ext cx="5503453" cy="2106142"/>
            <a:chOff x="3447278" y="639602"/>
            <a:chExt cx="5503453" cy="2106142"/>
          </a:xfrm>
        </p:grpSpPr>
        <p:pic>
          <p:nvPicPr>
            <p:cNvPr id="5" name="図 5" descr="dm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278" y="639602"/>
              <a:ext cx="2659650" cy="2106142"/>
            </a:xfrm>
            <a:prstGeom prst="rect">
              <a:avLst/>
            </a:prstGeom>
          </p:spPr>
        </p:pic>
        <p:pic>
          <p:nvPicPr>
            <p:cNvPr id="6" name="図 6" descr="Comparison_with_LHC_Axial-vector_D8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439" y="639602"/>
              <a:ext cx="2639292" cy="1894518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1703390" y="3367646"/>
            <a:ext cx="5848904" cy="667654"/>
            <a:chOff x="1703390" y="3436666"/>
            <a:chExt cx="5848904" cy="667654"/>
          </a:xfrm>
        </p:grpSpPr>
        <p:sp>
          <p:nvSpPr>
            <p:cNvPr id="14" name="正方形/長方形 10"/>
            <p:cNvSpPr/>
            <p:nvPr/>
          </p:nvSpPr>
          <p:spPr>
            <a:xfrm>
              <a:off x="4030215" y="3530355"/>
              <a:ext cx="1713315" cy="563644"/>
            </a:xfrm>
            <a:prstGeom prst="rect">
              <a:avLst/>
            </a:prstGeom>
            <a:solidFill>
              <a:srgbClr val="008000">
                <a:alpha val="50000"/>
              </a:srgbClr>
            </a:solidFill>
            <a:ln w="762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2"/>
            <p:cNvSpPr txBox="1"/>
            <p:nvPr/>
          </p:nvSpPr>
          <p:spPr>
            <a:xfrm>
              <a:off x="1703390" y="3679908"/>
              <a:ext cx="1519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 smtClean="0">
                  <a:solidFill>
                    <a:srgbClr val="008000"/>
                  </a:solidFill>
                  <a:latin typeface="Arial"/>
                  <a:ea typeface="ヒラギノ角ゴ Pro W3"/>
                  <a:cs typeface="Arial"/>
                </a:rPr>
                <a:t>ILC 500 GeV</a:t>
              </a:r>
              <a:endParaRPr kumimoji="1" lang="ja-JP" altLang="en-US" sz="1800" dirty="0" smtClean="0">
                <a:solidFill>
                  <a:srgbClr val="008000"/>
                </a:solidFill>
                <a:latin typeface="Arial"/>
                <a:ea typeface="ヒラギノ角ゴ Pro W3"/>
                <a:cs typeface="Arial"/>
              </a:endParaRPr>
            </a:p>
          </p:txBody>
        </p:sp>
        <p:sp>
          <p:nvSpPr>
            <p:cNvPr id="19" name="直角三角形 7"/>
            <p:cNvSpPr/>
            <p:nvPr/>
          </p:nvSpPr>
          <p:spPr>
            <a:xfrm flipH="1">
              <a:off x="6435683" y="3436666"/>
              <a:ext cx="1116611" cy="667654"/>
            </a:xfrm>
            <a:prstGeom prst="rtTriangle">
              <a:avLst/>
            </a:prstGeom>
            <a:solidFill>
              <a:srgbClr val="008000">
                <a:alpha val="50000"/>
              </a:srgbClr>
            </a:solidFill>
            <a:ln w="762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707289" y="2801350"/>
            <a:ext cx="6726272" cy="1233949"/>
            <a:chOff x="1707289" y="2870370"/>
            <a:chExt cx="6726272" cy="1233949"/>
          </a:xfrm>
        </p:grpSpPr>
        <p:sp>
          <p:nvSpPr>
            <p:cNvPr id="15" name="正方形/長方形 15"/>
            <p:cNvSpPr/>
            <p:nvPr/>
          </p:nvSpPr>
          <p:spPr>
            <a:xfrm>
              <a:off x="4030215" y="2870370"/>
              <a:ext cx="1713315" cy="653775"/>
            </a:xfrm>
            <a:prstGeom prst="rect">
              <a:avLst/>
            </a:prstGeom>
            <a:solidFill>
              <a:srgbClr val="FF6600">
                <a:alpha val="50000"/>
              </a:srgbClr>
            </a:solidFill>
            <a:ln w="762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ボックス 14"/>
            <p:cNvSpPr txBox="1"/>
            <p:nvPr/>
          </p:nvSpPr>
          <p:spPr>
            <a:xfrm>
              <a:off x="1707289" y="3393487"/>
              <a:ext cx="1223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 smtClean="0">
                  <a:solidFill>
                    <a:srgbClr val="FF6600"/>
                  </a:solidFill>
                  <a:latin typeface="Arial"/>
                  <a:ea typeface="ヒラギノ角ゴ Pro W3"/>
                  <a:cs typeface="Arial"/>
                </a:rPr>
                <a:t>ILC 1 TeV</a:t>
              </a:r>
              <a:endParaRPr kumimoji="1" lang="ja-JP" altLang="en-US" sz="1800" dirty="0" smtClean="0">
                <a:solidFill>
                  <a:srgbClr val="FF6600"/>
                </a:solidFill>
                <a:latin typeface="Arial"/>
                <a:ea typeface="ヒラギノ角ゴ Pro W3"/>
                <a:cs typeface="Arial"/>
              </a:endParaRPr>
            </a:p>
          </p:txBody>
        </p:sp>
        <p:sp>
          <p:nvSpPr>
            <p:cNvPr id="20" name="正方形/長方形 16"/>
            <p:cNvSpPr/>
            <p:nvPr/>
          </p:nvSpPr>
          <p:spPr>
            <a:xfrm>
              <a:off x="7552294" y="2914412"/>
              <a:ext cx="881267" cy="1189907"/>
            </a:xfrm>
            <a:prstGeom prst="rect">
              <a:avLst/>
            </a:prstGeom>
            <a:solidFill>
              <a:srgbClr val="FF6600">
                <a:alpha val="50000"/>
              </a:srgbClr>
            </a:solidFill>
            <a:ln w="762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768873" y="4279347"/>
            <a:ext cx="4676110" cy="1339235"/>
            <a:chOff x="3768873" y="4279347"/>
            <a:chExt cx="4676110" cy="1339235"/>
          </a:xfrm>
        </p:grpSpPr>
        <p:pic>
          <p:nvPicPr>
            <p:cNvPr id="25" name="droppedImage.pn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768873" y="4279347"/>
              <a:ext cx="4676110" cy="120843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6" name="Rectangle 25"/>
            <p:cNvSpPr/>
            <p:nvPr/>
          </p:nvSpPr>
          <p:spPr>
            <a:xfrm>
              <a:off x="4138666" y="5356972"/>
              <a:ext cx="27637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 sz="1800"/>
              </a:pPr>
              <a:r>
                <a:rPr lang="en-US" sz="1050" dirty="0" smtClean="0">
                  <a:latin typeface="Arial"/>
                  <a:cs typeface="Arial"/>
                </a:rPr>
                <a:t>Berggren et al., </a:t>
              </a:r>
              <a:r>
                <a:rPr lang="en-US" altLang="ja-JP" sz="1050" dirty="0" smtClean="0">
                  <a:latin typeface="Arial"/>
                  <a:cs typeface="Arial"/>
                </a:rPr>
                <a:t>EPJ </a:t>
              </a:r>
              <a:r>
                <a:rPr lang="en-US" altLang="ja-JP" sz="1050" b="1" dirty="0">
                  <a:latin typeface="Arial"/>
                  <a:cs typeface="Arial"/>
                </a:rPr>
                <a:t>C73</a:t>
              </a:r>
              <a:r>
                <a:rPr lang="en-US" altLang="ja-JP" sz="1050" dirty="0">
                  <a:latin typeface="Arial"/>
                  <a:cs typeface="Arial"/>
                </a:rPr>
                <a:t> (2013) 2660 </a:t>
              </a:r>
              <a:endParaRPr lang="en-US" sz="1050" dirty="0"/>
            </a:p>
          </p:txBody>
        </p:sp>
      </p:grpSp>
      <p:sp>
        <p:nvSpPr>
          <p:cNvPr id="27" name="Rectangle 26"/>
          <p:cNvSpPr/>
          <p:nvPr/>
        </p:nvSpPr>
        <p:spPr bwMode="auto">
          <a:xfrm rot="20227904">
            <a:off x="2497704" y="2475243"/>
            <a:ext cx="4254622" cy="1064674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/>
                <a:ea typeface="ＭＳ Ｐゴシック" charset="0"/>
                <a:cs typeface="Arial Black"/>
              </a:rPr>
              <a:t>Plenty to do, even</a:t>
            </a:r>
            <a:r>
              <a:rPr kumimoji="0" lang="en-US" sz="280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/>
                <a:ea typeface="ＭＳ Ｐゴシック" charset="0"/>
                <a:cs typeface="Arial Black"/>
              </a:rPr>
              <a:t> after HL-LHC!</a:t>
            </a:r>
            <a:endParaRPr kumimoji="0" lang="en-US" sz="280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 Black"/>
              <a:ea typeface="ＭＳ Ｐゴシック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0442270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Superconducting?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Linear accelerator:</a:t>
            </a:r>
            <a:br>
              <a:rPr lang="en-US" dirty="0" smtClean="0"/>
            </a:br>
            <a:r>
              <a:rPr lang="en-US" dirty="0" smtClean="0"/>
              <a:t>Accelerate electrons in a </a:t>
            </a:r>
            <a:br>
              <a:rPr lang="en-US" dirty="0" smtClean="0"/>
            </a:br>
            <a:r>
              <a:rPr lang="en-US" dirty="0" smtClean="0"/>
              <a:t>long string of </a:t>
            </a:r>
            <a:r>
              <a:rPr lang="en-US" dirty="0" err="1" smtClean="0"/>
              <a:t>Rfcavities</a:t>
            </a:r>
            <a:endParaRPr lang="en-US" dirty="0" smtClean="0"/>
          </a:p>
          <a:p>
            <a:r>
              <a:rPr lang="en-US" dirty="0" smtClean="0"/>
              <a:t>Gradient: 31.5MV/m</a:t>
            </a:r>
            <a:br>
              <a:rPr lang="en-US" dirty="0" smtClean="0"/>
            </a:br>
            <a:r>
              <a:rPr lang="en-US" dirty="0" smtClean="0">
                <a:sym typeface="Wingdings"/>
              </a:rPr>
              <a:t> need 15.8km for 500GeV!</a:t>
            </a:r>
          </a:p>
          <a:p>
            <a:endParaRPr lang="en-US" sz="1600" dirty="0"/>
          </a:p>
          <a:p>
            <a:r>
              <a:rPr lang="en-US" dirty="0" smtClean="0"/>
              <a:t>For given total power</a:t>
            </a:r>
            <a:br>
              <a:rPr lang="en-US" dirty="0" smtClean="0"/>
            </a:br>
            <a:r>
              <a:rPr lang="en-US" dirty="0" smtClean="0"/>
              <a:t>(electricity bill!), luminosity</a:t>
            </a:r>
            <a:br>
              <a:rPr lang="en-US" dirty="0" smtClean="0"/>
            </a:br>
            <a:r>
              <a:rPr lang="en-US" dirty="0" smtClean="0"/>
              <a:t>proportional to efficiency</a:t>
            </a:r>
          </a:p>
          <a:p>
            <a:r>
              <a:rPr lang="en-US" dirty="0" smtClean="0"/>
              <a:t>ILC: ~160MW @ 500GeV</a:t>
            </a:r>
          </a:p>
          <a:p>
            <a:endParaRPr lang="en-US" sz="1600" dirty="0"/>
          </a:p>
          <a:p>
            <a:r>
              <a:rPr lang="en-US" dirty="0" smtClean="0"/>
              <a:t>Superconducting cavities</a:t>
            </a:r>
            <a:br>
              <a:rPr lang="en-US" dirty="0" smtClean="0"/>
            </a:br>
            <a:r>
              <a:rPr lang="en-US" dirty="0" err="1" smtClean="0"/>
              <a:t>maximise</a:t>
            </a:r>
            <a:r>
              <a:rPr lang="en-US" dirty="0" smtClean="0"/>
              <a:t> RF-to-beam efficiency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2228-E164-9243-B9B3-EEA31051DC5A}" type="slidenum">
              <a:rPr lang="en-US" smtClean="0"/>
              <a:t>24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314548" y="629703"/>
            <a:ext cx="3829454" cy="2316096"/>
            <a:chOff x="3435298" y="906550"/>
            <a:chExt cx="3829454" cy="2779315"/>
          </a:xfrm>
        </p:grpSpPr>
        <p:sp>
          <p:nvSpPr>
            <p:cNvPr id="7" name="TextBox 6"/>
            <p:cNvSpPr txBox="1"/>
            <p:nvPr/>
          </p:nvSpPr>
          <p:spPr>
            <a:xfrm rot="16200000">
              <a:off x="5675039" y="2096153"/>
              <a:ext cx="27793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http://</a:t>
              </a:r>
              <a:r>
                <a:rPr lang="en-US" sz="1000" dirty="0" err="1"/>
                <a:t>www.supraconductivite.fr</a:t>
              </a:r>
              <a:r>
                <a:rPr lang="en-US" sz="1000" dirty="0"/>
                <a:t>/media</a:t>
              </a:r>
              <a:r>
                <a:rPr lang="en-US" sz="1000" dirty="0" smtClean="0"/>
                <a:t>/</a:t>
              </a:r>
              <a:br>
                <a:rPr lang="en-US" sz="1000" dirty="0" smtClean="0"/>
              </a:br>
              <a:r>
                <a:rPr lang="en-US" sz="1000" dirty="0"/>
                <a:t>images/</a:t>
              </a:r>
              <a:r>
                <a:rPr lang="en-US" sz="1000" dirty="0" smtClean="0"/>
                <a:t>Applications</a:t>
              </a:r>
              <a:r>
                <a:rPr lang="en-US" sz="1000" dirty="0"/>
                <a:t>/image037.png</a:t>
              </a:r>
            </a:p>
          </p:txBody>
        </p:sp>
        <p:pic>
          <p:nvPicPr>
            <p:cNvPr id="8" name="Picture 7" descr="cavity-rf-field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18"/>
            <a:stretch/>
          </p:blipFill>
          <p:spPr>
            <a:xfrm>
              <a:off x="3435298" y="1065306"/>
              <a:ext cx="3485787" cy="2327835"/>
            </a:xfrm>
            <a:prstGeom prst="rect">
              <a:avLst/>
            </a:prstGeom>
          </p:spPr>
        </p:pic>
      </p:grpSp>
      <p:pic>
        <p:nvPicPr>
          <p:cNvPr id="10" name="Picture 13" descr="DE0083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547" y="2767721"/>
            <a:ext cx="3843338" cy="54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5720709"/>
              </p:ext>
            </p:extLst>
          </p:nvPr>
        </p:nvGraphicFramePr>
        <p:xfrm>
          <a:off x="5277792" y="3486766"/>
          <a:ext cx="3866209" cy="1654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Equation" r:id="rId5" imgW="939800" imgH="482600" progId="Equation.3">
                  <p:embed/>
                </p:oleObj>
              </mc:Choice>
              <mc:Fallback>
                <p:oleObj name="Equation" r:id="rId5" imgW="9398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77792" y="3486766"/>
                        <a:ext cx="3866209" cy="1654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5794018" y="3341318"/>
            <a:ext cx="1300356" cy="941820"/>
            <a:chOff x="5794018" y="4009581"/>
            <a:chExt cx="1300356" cy="1130184"/>
          </a:xfrm>
        </p:grpSpPr>
        <p:sp>
          <p:nvSpPr>
            <p:cNvPr id="12" name="Oval 11"/>
            <p:cNvSpPr/>
            <p:nvPr/>
          </p:nvSpPr>
          <p:spPr bwMode="auto">
            <a:xfrm>
              <a:off x="6169441" y="4422588"/>
              <a:ext cx="718443" cy="717177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 Unicode MS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94018" y="4009581"/>
              <a:ext cx="1300356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RF efficiency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686406" y="3341318"/>
            <a:ext cx="1438014" cy="930356"/>
            <a:chOff x="6169441" y="4023338"/>
            <a:chExt cx="1438014" cy="1116427"/>
          </a:xfrm>
        </p:grpSpPr>
        <p:sp>
          <p:nvSpPr>
            <p:cNvPr id="16" name="Oval 15"/>
            <p:cNvSpPr/>
            <p:nvPr/>
          </p:nvSpPr>
          <p:spPr bwMode="auto">
            <a:xfrm>
              <a:off x="6169441" y="4422588"/>
              <a:ext cx="1008300" cy="717177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 Unicode MS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85139" y="4023338"/>
              <a:ext cx="1022316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RF power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9433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2228-E164-9243-B9B3-EEA31051DC5A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 descr="07_ILC_rendering_image(landscape)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" t="10863" b="19853"/>
          <a:stretch/>
        </p:blipFill>
        <p:spPr>
          <a:xfrm>
            <a:off x="0" y="614959"/>
            <a:ext cx="9144000" cy="44917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6211" y="1239598"/>
            <a:ext cx="4237789" cy="4011755"/>
          </a:xfrm>
        </p:spPr>
        <p:txBody>
          <a:bodyPr/>
          <a:lstStyle/>
          <a:p>
            <a:r>
              <a:rPr lang="en-US" sz="1800" dirty="0" smtClean="0">
                <a:solidFill>
                  <a:srgbClr val="FFFFFF"/>
                </a:solidFill>
              </a:rPr>
              <a:t>… will it look like?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… can one get the energy? </a:t>
            </a:r>
            <a:br>
              <a:rPr lang="en-US" sz="1800" dirty="0" smtClean="0">
                <a:solidFill>
                  <a:srgbClr val="FFFFFF"/>
                </a:solidFill>
              </a:rPr>
            </a:br>
            <a:r>
              <a:rPr lang="en-US" sz="1800" dirty="0" smtClean="0">
                <a:solidFill>
                  <a:srgbClr val="FFFFFF"/>
                </a:solidFill>
                <a:sym typeface="Wingdings"/>
              </a:rPr>
              <a:t> Superconducting RF technology</a:t>
            </a:r>
            <a:endParaRPr lang="en-US" sz="1800" dirty="0" smtClean="0">
              <a:solidFill>
                <a:srgbClr val="FFFFFF"/>
              </a:solidFill>
            </a:endParaRPr>
          </a:p>
          <a:p>
            <a:r>
              <a:rPr lang="en-US" sz="1800" dirty="0" smtClean="0">
                <a:solidFill>
                  <a:srgbClr val="FFFFFF"/>
                </a:solidFill>
              </a:rPr>
              <a:t>… can one get the luminosity?</a:t>
            </a:r>
            <a:br>
              <a:rPr lang="en-US" sz="1800" dirty="0" smtClean="0">
                <a:solidFill>
                  <a:srgbClr val="FFFFFF"/>
                </a:solidFill>
              </a:rPr>
            </a:br>
            <a:r>
              <a:rPr lang="en-US" sz="1800" dirty="0" smtClean="0">
                <a:solidFill>
                  <a:srgbClr val="FFFFFF"/>
                </a:solidFill>
                <a:sym typeface="Wingdings"/>
              </a:rPr>
              <a:t> low emittance beams, final focus</a:t>
            </a:r>
            <a:endParaRPr lang="en-US" sz="1800" dirty="0" smtClean="0">
              <a:solidFill>
                <a:srgbClr val="FFFFFF"/>
              </a:solidFill>
            </a:endParaRPr>
          </a:p>
          <a:p>
            <a:r>
              <a:rPr lang="en-US" sz="1800" dirty="0" smtClean="0">
                <a:solidFill>
                  <a:srgbClr val="FFFFFF"/>
                </a:solidFill>
              </a:rPr>
              <a:t>… can one do measurements?</a:t>
            </a:r>
            <a:br>
              <a:rPr lang="en-US" sz="1800" dirty="0" smtClean="0">
                <a:solidFill>
                  <a:srgbClr val="FFFFFF"/>
                </a:solidFill>
              </a:rPr>
            </a:br>
            <a:r>
              <a:rPr lang="en-US" sz="1800" dirty="0" smtClean="0">
                <a:solidFill>
                  <a:srgbClr val="FFFFFF"/>
                </a:solidFill>
                <a:sym typeface="Wingdings"/>
              </a:rPr>
              <a:t> the </a:t>
            </a:r>
            <a:r>
              <a:rPr lang="en-US" sz="1800" dirty="0" smtClean="0">
                <a:solidFill>
                  <a:srgbClr val="FFFFFF"/>
                </a:solidFill>
                <a:sym typeface="Wingdings"/>
              </a:rPr>
              <a:t>experiments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… much will it cost?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65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ja-JP" sz="2400" dirty="0" smtClean="0">
                <a:latin typeface="Arial" charset="0"/>
              </a:rPr>
              <a:t>How will the ILC look like?</a:t>
            </a:r>
            <a:endParaRPr lang="en-US" altLang="ja-JP" sz="2400" dirty="0">
              <a:latin typeface="Arial" charset="0"/>
            </a:endParaRPr>
          </a:p>
        </p:txBody>
      </p:sp>
      <p:sp>
        <p:nvSpPr>
          <p:cNvPr id="19459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2D8B05A-5E80-A34D-8F6B-53C4EB28E81B}" type="slidenum">
              <a:rPr lang="en-US" sz="1400"/>
              <a:pPr/>
              <a:t>26</a:t>
            </a:fld>
            <a:endParaRPr lang="en-US" sz="1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06" y="665864"/>
            <a:ext cx="2667000" cy="5072358"/>
          </a:xfrm>
          <a:prstGeom prst="rect">
            <a:avLst/>
          </a:prstGeom>
        </p:spPr>
      </p:pic>
      <p:pic>
        <p:nvPicPr>
          <p:cNvPr id="19463" name="Picture 5" descr="T4CM_iso_full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62" y="665864"/>
            <a:ext cx="2433638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3" descr="DE0083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66221" y="3338024"/>
            <a:ext cx="3202782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Content Placeholder 7"/>
          <p:cNvSpPr txBox="1">
            <a:spLocks/>
          </p:cNvSpPr>
          <p:nvPr/>
        </p:nvSpPr>
        <p:spPr bwMode="auto">
          <a:xfrm>
            <a:off x="2618955" y="849914"/>
            <a:ext cx="4964994" cy="47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20000"/>
              </a:spcBef>
              <a:buFontTx/>
              <a:buChar char="•"/>
            </a:pPr>
            <a:r>
              <a:rPr lang="en-US" sz="1600" dirty="0">
                <a:solidFill>
                  <a:srgbClr val="23346C"/>
                </a:solidFill>
                <a:cs typeface="Arial Unicode MS" charset="0"/>
              </a:rPr>
              <a:t>200-500 </a:t>
            </a:r>
            <a:r>
              <a:rPr lang="en-US" sz="1600" dirty="0" err="1">
                <a:solidFill>
                  <a:srgbClr val="23346C"/>
                </a:solidFill>
                <a:cs typeface="Arial Unicode MS" charset="0"/>
              </a:rPr>
              <a:t>GeV</a:t>
            </a:r>
            <a:r>
              <a:rPr lang="en-US" sz="1600" dirty="0">
                <a:solidFill>
                  <a:srgbClr val="23346C"/>
                </a:solidFill>
                <a:cs typeface="Arial Unicode MS" charset="0"/>
              </a:rPr>
              <a:t> </a:t>
            </a:r>
            <a:r>
              <a:rPr lang="en-US" sz="1600" dirty="0" err="1">
                <a:solidFill>
                  <a:srgbClr val="23346C"/>
                </a:solidFill>
                <a:cs typeface="Arial Unicode MS" charset="0"/>
              </a:rPr>
              <a:t>E</a:t>
            </a:r>
            <a:r>
              <a:rPr lang="en-US" sz="1600" baseline="-25000" dirty="0" err="1">
                <a:solidFill>
                  <a:srgbClr val="23346C"/>
                </a:solidFill>
                <a:cs typeface="Arial Unicode MS" charset="0"/>
              </a:rPr>
              <a:t>cm</a:t>
            </a:r>
            <a:r>
              <a:rPr lang="en-US" sz="1600" dirty="0">
                <a:solidFill>
                  <a:srgbClr val="23346C"/>
                </a:solidFill>
                <a:cs typeface="Arial Unicode MS" charset="0"/>
              </a:rPr>
              <a:t> </a:t>
            </a:r>
            <a:r>
              <a:rPr lang="en-US" sz="1600" dirty="0" err="1">
                <a:solidFill>
                  <a:srgbClr val="23346C"/>
                </a:solidFill>
                <a:cs typeface="Arial Unicode MS" charset="0"/>
              </a:rPr>
              <a:t>e</a:t>
            </a:r>
            <a:r>
              <a:rPr lang="en-US" sz="1600" baseline="30000" dirty="0" err="1">
                <a:solidFill>
                  <a:srgbClr val="23346C"/>
                </a:solidFill>
                <a:cs typeface="Arial Unicode MS" charset="0"/>
              </a:rPr>
              <a:t>+</a:t>
            </a:r>
            <a:r>
              <a:rPr lang="en-US" sz="1600" dirty="0" err="1">
                <a:solidFill>
                  <a:srgbClr val="23346C"/>
                </a:solidFill>
                <a:cs typeface="Arial Unicode MS" charset="0"/>
              </a:rPr>
              <a:t>e</a:t>
            </a:r>
            <a:r>
              <a:rPr lang="en-US" sz="1600" baseline="30000" dirty="0">
                <a:solidFill>
                  <a:srgbClr val="23346C"/>
                </a:solidFill>
                <a:latin typeface="Symbol" charset="0"/>
                <a:cs typeface="Symbol" charset="0"/>
              </a:rPr>
              <a:t>-</a:t>
            </a:r>
            <a:r>
              <a:rPr lang="en-US" sz="1600" dirty="0">
                <a:solidFill>
                  <a:srgbClr val="23346C"/>
                </a:solidFill>
                <a:cs typeface="Arial Unicode MS" charset="0"/>
              </a:rPr>
              <a:t> collider </a:t>
            </a:r>
            <a:br>
              <a:rPr lang="en-US" sz="1600" dirty="0">
                <a:solidFill>
                  <a:srgbClr val="23346C"/>
                </a:solidFill>
                <a:cs typeface="Arial Unicode MS" charset="0"/>
              </a:rPr>
            </a:br>
            <a:r>
              <a:rPr lang="en-US" sz="1600" dirty="0">
                <a:solidFill>
                  <a:srgbClr val="23346C"/>
                </a:solidFill>
                <a:cs typeface="Arial Unicode MS" charset="0"/>
              </a:rPr>
              <a:t>L ~2×10</a:t>
            </a:r>
            <a:r>
              <a:rPr lang="en-US" sz="1600" baseline="30000" dirty="0">
                <a:solidFill>
                  <a:srgbClr val="23346C"/>
                </a:solidFill>
                <a:cs typeface="Arial Unicode MS" charset="0"/>
              </a:rPr>
              <a:t>34</a:t>
            </a:r>
            <a:r>
              <a:rPr lang="en-US" sz="1600" dirty="0">
                <a:solidFill>
                  <a:srgbClr val="23346C"/>
                </a:solidFill>
                <a:cs typeface="Arial Unicode MS" charset="0"/>
              </a:rPr>
              <a:t> cm</a:t>
            </a:r>
            <a:r>
              <a:rPr lang="en-US" sz="1600" baseline="30000" dirty="0">
                <a:solidFill>
                  <a:srgbClr val="23346C"/>
                </a:solidFill>
                <a:cs typeface="Arial Unicode MS" charset="0"/>
              </a:rPr>
              <a:t>-2</a:t>
            </a:r>
            <a:r>
              <a:rPr lang="en-US" sz="1600" dirty="0">
                <a:solidFill>
                  <a:srgbClr val="23346C"/>
                </a:solidFill>
                <a:cs typeface="Arial Unicode MS" charset="0"/>
              </a:rPr>
              <a:t>s</a:t>
            </a:r>
            <a:r>
              <a:rPr lang="en-US" sz="1600" baseline="30000" dirty="0">
                <a:solidFill>
                  <a:srgbClr val="23346C"/>
                </a:solidFill>
                <a:cs typeface="Arial Unicode MS" charset="0"/>
              </a:rPr>
              <a:t>-1</a:t>
            </a:r>
          </a:p>
          <a:p>
            <a:pPr fontAlgn="base">
              <a:spcBef>
                <a:spcPct val="20000"/>
              </a:spcBef>
              <a:buFontTx/>
              <a:buChar char="•"/>
            </a:pPr>
            <a:endParaRPr lang="en-US" sz="1200" b="1" dirty="0">
              <a:solidFill>
                <a:srgbClr val="C9DA2B"/>
              </a:solidFill>
              <a:cs typeface="Arial Unicode MS" charset="0"/>
            </a:endParaRPr>
          </a:p>
          <a:p>
            <a:pPr fontAlgn="base">
              <a:spcBef>
                <a:spcPct val="20000"/>
              </a:spcBef>
              <a:buFontTx/>
              <a:buChar char="•"/>
            </a:pPr>
            <a:r>
              <a:rPr lang="en-US" sz="1600" dirty="0" smtClean="0">
                <a:solidFill>
                  <a:srgbClr val="23346C"/>
                </a:solidFill>
                <a:cs typeface="Arial Unicode MS" charset="0"/>
              </a:rPr>
              <a:t>Superconducting “</a:t>
            </a:r>
            <a:r>
              <a:rPr lang="en-US" sz="1600" dirty="0">
                <a:solidFill>
                  <a:srgbClr val="23346C"/>
                </a:solidFill>
                <a:cs typeface="Arial Unicode MS" charset="0"/>
              </a:rPr>
              <a:t>TESLA” Technology</a:t>
            </a:r>
          </a:p>
          <a:p>
            <a:pPr marL="0" indent="0" fontAlgn="base">
              <a:spcBef>
                <a:spcPct val="20000"/>
              </a:spcBef>
            </a:pPr>
            <a:endParaRPr lang="en-US" sz="1200" dirty="0" smtClean="0">
              <a:solidFill>
                <a:srgbClr val="23346C"/>
              </a:solidFill>
              <a:cs typeface="Arial Unicode MS" charset="0"/>
            </a:endParaRPr>
          </a:p>
          <a:p>
            <a:pPr fontAlgn="base">
              <a:spcBef>
                <a:spcPct val="20000"/>
              </a:spcBef>
              <a:buFontTx/>
              <a:buChar char="•"/>
            </a:pPr>
            <a:r>
              <a:rPr lang="en-US" sz="1600" dirty="0" smtClean="0">
                <a:solidFill>
                  <a:srgbClr val="23346C"/>
                </a:solidFill>
                <a:cs typeface="Arial Unicode MS" charset="0"/>
              </a:rPr>
              <a:t>30km long main tunnel</a:t>
            </a:r>
          </a:p>
          <a:p>
            <a:pPr lvl="1" fontAlgn="base">
              <a:spcBef>
                <a:spcPct val="20000"/>
              </a:spcBef>
              <a:buFontTx/>
              <a:buChar char="•"/>
            </a:pPr>
            <a:r>
              <a:rPr lang="en-US" sz="1600" dirty="0" smtClean="0">
                <a:solidFill>
                  <a:schemeClr val="accent1"/>
                </a:solidFill>
                <a:cs typeface="Arial Unicode MS" charset="0"/>
              </a:rPr>
              <a:t>21km Main </a:t>
            </a:r>
            <a:r>
              <a:rPr lang="en-US" sz="1600" dirty="0" err="1" smtClean="0">
                <a:solidFill>
                  <a:schemeClr val="accent1"/>
                </a:solidFill>
                <a:cs typeface="Arial Unicode MS" charset="0"/>
              </a:rPr>
              <a:t>Linac</a:t>
            </a:r>
            <a:endParaRPr lang="en-US" sz="1600" dirty="0" smtClean="0">
              <a:solidFill>
                <a:schemeClr val="accent1"/>
              </a:solidFill>
              <a:cs typeface="Arial Unicode MS" charset="0"/>
            </a:endParaRPr>
          </a:p>
          <a:p>
            <a:pPr lvl="1" fontAlgn="base">
              <a:spcBef>
                <a:spcPct val="20000"/>
              </a:spcBef>
              <a:buFontTx/>
              <a:buChar char="•"/>
            </a:pPr>
            <a:r>
              <a:rPr lang="en-US" sz="1600" dirty="0" smtClean="0">
                <a:solidFill>
                  <a:schemeClr val="accent1"/>
                </a:solidFill>
                <a:cs typeface="Arial Unicode MS" charset="0"/>
              </a:rPr>
              <a:t>4.5km </a:t>
            </a:r>
            <a:r>
              <a:rPr lang="en-US" sz="1600" dirty="0">
                <a:solidFill>
                  <a:schemeClr val="accent1"/>
                </a:solidFill>
                <a:cs typeface="Arial Unicode MS" charset="0"/>
              </a:rPr>
              <a:t>i</a:t>
            </a:r>
            <a:r>
              <a:rPr lang="en-US" sz="1600" dirty="0" smtClean="0">
                <a:solidFill>
                  <a:schemeClr val="accent1"/>
                </a:solidFill>
                <a:cs typeface="Arial Unicode MS" charset="0"/>
              </a:rPr>
              <a:t>nteraction region</a:t>
            </a:r>
          </a:p>
          <a:p>
            <a:pPr fontAlgn="base">
              <a:spcBef>
                <a:spcPct val="20000"/>
              </a:spcBef>
              <a:buFontTx/>
              <a:buChar char="•"/>
            </a:pPr>
            <a:endParaRPr lang="en-US" sz="1200" dirty="0" smtClean="0">
              <a:solidFill>
                <a:srgbClr val="23346C"/>
              </a:solidFill>
              <a:cs typeface="Arial Unicode MS" charset="0"/>
            </a:endParaRPr>
          </a:p>
          <a:p>
            <a:pPr fontAlgn="base">
              <a:spcBef>
                <a:spcPct val="20000"/>
              </a:spcBef>
              <a:buFontTx/>
              <a:buChar char="•"/>
            </a:pPr>
            <a:r>
              <a:rPr lang="en-US" sz="1600" dirty="0" smtClean="0">
                <a:solidFill>
                  <a:srgbClr val="23346C"/>
                </a:solidFill>
                <a:cs typeface="Arial Unicode MS" charset="0"/>
              </a:rPr>
              <a:t>Positron production from </a:t>
            </a:r>
            <a:r>
              <a:rPr lang="en-US" sz="1600" dirty="0" err="1" smtClean="0">
                <a:solidFill>
                  <a:srgbClr val="23346C"/>
                </a:solidFill>
                <a:cs typeface="Arial Unicode MS" charset="0"/>
              </a:rPr>
              <a:t>undulator</a:t>
            </a:r>
            <a:r>
              <a:rPr lang="en-US" sz="1600" dirty="0" smtClean="0">
                <a:solidFill>
                  <a:srgbClr val="23346C"/>
                </a:solidFill>
                <a:cs typeface="Arial Unicode MS" charset="0"/>
              </a:rPr>
              <a:t> radiation (polarized source!)</a:t>
            </a:r>
          </a:p>
          <a:p>
            <a:pPr fontAlgn="base">
              <a:spcBef>
                <a:spcPct val="20000"/>
              </a:spcBef>
              <a:buFontTx/>
              <a:buChar char="•"/>
            </a:pPr>
            <a:endParaRPr lang="en-US" sz="1200" dirty="0" smtClean="0">
              <a:solidFill>
                <a:srgbClr val="23346C"/>
              </a:solidFill>
              <a:cs typeface="Arial Unicode MS" charset="0"/>
            </a:endParaRPr>
          </a:p>
          <a:p>
            <a:pPr fontAlgn="base">
              <a:spcBef>
                <a:spcPct val="20000"/>
              </a:spcBef>
              <a:buFontTx/>
              <a:buChar char="•"/>
            </a:pPr>
            <a:r>
              <a:rPr lang="en-US" sz="1600" dirty="0" smtClean="0">
                <a:solidFill>
                  <a:srgbClr val="23346C"/>
                </a:solidFill>
                <a:cs typeface="Arial Unicode MS" charset="0"/>
              </a:rPr>
              <a:t>3.2km central damping ring</a:t>
            </a:r>
          </a:p>
          <a:p>
            <a:pPr marL="0" indent="0" fontAlgn="base">
              <a:spcBef>
                <a:spcPct val="20000"/>
              </a:spcBef>
            </a:pPr>
            <a:endParaRPr lang="en-US" sz="1200" dirty="0">
              <a:solidFill>
                <a:srgbClr val="23346C"/>
              </a:solidFill>
              <a:cs typeface="Arial Unicode MS" charset="0"/>
            </a:endParaRPr>
          </a:p>
          <a:p>
            <a:pPr fontAlgn="base">
              <a:spcBef>
                <a:spcPct val="20000"/>
              </a:spcBef>
              <a:buFontTx/>
              <a:buChar char="•"/>
            </a:pPr>
            <a:r>
              <a:rPr lang="en-US" sz="1600" dirty="0" smtClean="0">
                <a:solidFill>
                  <a:srgbClr val="23346C"/>
                </a:solidFill>
                <a:cs typeface="Arial Unicode MS" charset="0"/>
              </a:rPr>
              <a:t>14mrad crossing angle</a:t>
            </a:r>
            <a:endParaRPr lang="en-US" sz="1600" dirty="0">
              <a:solidFill>
                <a:srgbClr val="23346C"/>
              </a:solidFill>
              <a:cs typeface="Arial Unicode MS" charset="0"/>
            </a:endParaRPr>
          </a:p>
          <a:p>
            <a:pPr fontAlgn="base">
              <a:spcBef>
                <a:spcPct val="20000"/>
              </a:spcBef>
              <a:buFontTx/>
              <a:buChar char="•"/>
            </a:pPr>
            <a:endParaRPr lang="en-US" dirty="0">
              <a:solidFill>
                <a:srgbClr val="23346C"/>
              </a:solidFill>
              <a:cs typeface="Arial Unicode MS" charset="0"/>
            </a:endParaRPr>
          </a:p>
          <a:p>
            <a:pPr lvl="1" fontAlgn="base">
              <a:spcBef>
                <a:spcPct val="20000"/>
              </a:spcBef>
              <a:buFontTx/>
              <a:buChar char="–"/>
            </a:pPr>
            <a:endParaRPr lang="en-US" sz="1600" b="1" dirty="0">
              <a:solidFill>
                <a:schemeClr val="folHlink"/>
              </a:solidFill>
              <a:cs typeface="Arial Unicode MS" charset="0"/>
            </a:endParaRPr>
          </a:p>
          <a:p>
            <a:pPr fontAlgn="base">
              <a:spcBef>
                <a:spcPct val="20000"/>
              </a:spcBef>
              <a:buFontTx/>
              <a:buChar char="•"/>
            </a:pPr>
            <a:endParaRPr lang="en-US" dirty="0">
              <a:solidFill>
                <a:srgbClr val="23346C"/>
              </a:solidFill>
              <a:cs typeface="Arial Unicode MS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26974" y="1664709"/>
            <a:ext cx="1597226" cy="2782438"/>
            <a:chOff x="1526974" y="1997650"/>
            <a:chExt cx="1597226" cy="3338926"/>
          </a:xfrm>
        </p:grpSpPr>
        <p:cxnSp>
          <p:nvCxnSpPr>
            <p:cNvPr id="5" name="Straight Arrow Connector 4"/>
            <p:cNvCxnSpPr/>
            <p:nvPr/>
          </p:nvCxnSpPr>
          <p:spPr bwMode="auto">
            <a:xfrm flipH="1" flipV="1">
              <a:off x="1526974" y="1997650"/>
              <a:ext cx="1597226" cy="1198588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/>
            <p:cNvCxnSpPr/>
            <p:nvPr/>
          </p:nvCxnSpPr>
          <p:spPr bwMode="auto">
            <a:xfrm flipH="1">
              <a:off x="1526974" y="3196238"/>
              <a:ext cx="1597226" cy="2140338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19" name="Straight Arrow Connector 18"/>
          <p:cNvCxnSpPr/>
          <p:nvPr/>
        </p:nvCxnSpPr>
        <p:spPr bwMode="auto">
          <a:xfrm flipH="1">
            <a:off x="1327180" y="2860842"/>
            <a:ext cx="1797020" cy="50044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1327180" y="2520844"/>
            <a:ext cx="1291775" cy="84044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1869472" y="3151054"/>
            <a:ext cx="749483" cy="91294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 flipH="1" flipV="1">
            <a:off x="1250950" y="3151054"/>
            <a:ext cx="1368005" cy="146105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1458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 descr="A superconducting TESLA cavity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69053"/>
            <a:ext cx="8424862" cy="119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z="2800" dirty="0" smtClean="0">
                <a:latin typeface="Arial" charset="0"/>
              </a:rPr>
              <a:t>How to get the energy</a:t>
            </a:r>
            <a:endParaRPr lang="en-US" altLang="ja-JP" sz="2800" dirty="0">
              <a:latin typeface="Arial" charset="0"/>
            </a:endParaRPr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407B525-7FAA-9E46-9295-9BF279EDC478}" type="slidenum">
              <a:rPr lang="en-US" sz="1400"/>
              <a:pPr/>
              <a:t>27</a:t>
            </a:fld>
            <a:endParaRPr lang="en-US" sz="140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39751" y="2006340"/>
            <a:ext cx="8208963" cy="1800608"/>
            <a:chOff x="539552" y="1974408"/>
            <a:chExt cx="8208912" cy="2161029"/>
          </a:xfrm>
        </p:grpSpPr>
        <p:pic>
          <p:nvPicPr>
            <p:cNvPr id="11" name="Picture 6" descr="http://www.interactions.org/imagebank/images/KE0065M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09402" y="2438164"/>
              <a:ext cx="3394054" cy="1697273"/>
            </a:xfrm>
            <a:prstGeom prst="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</p:pic>
        <p:cxnSp>
          <p:nvCxnSpPr>
            <p:cNvPr id="23564" name="Straight Connector 13"/>
            <p:cNvCxnSpPr>
              <a:cxnSpLocks noChangeShapeType="1"/>
            </p:cNvCxnSpPr>
            <p:nvPr/>
          </p:nvCxnSpPr>
          <p:spPr bwMode="auto">
            <a:xfrm>
              <a:off x="539552" y="1974408"/>
              <a:ext cx="832048" cy="109725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65" name="Straight Connector 15"/>
            <p:cNvCxnSpPr>
              <a:cxnSpLocks noChangeShapeType="1"/>
            </p:cNvCxnSpPr>
            <p:nvPr/>
          </p:nvCxnSpPr>
          <p:spPr bwMode="auto">
            <a:xfrm flipV="1">
              <a:off x="2133600" y="2046416"/>
              <a:ext cx="6614864" cy="102525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1371600" y="2837250"/>
            <a:ext cx="762000" cy="190500"/>
          </a:xfrm>
          <a:prstGeom prst="ellipse">
            <a:avLst/>
          </a:prstGeom>
          <a:solidFill>
            <a:srgbClr val="99E6FF">
              <a:alpha val="16078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609601" y="2880212"/>
            <a:ext cx="8102119" cy="2780627"/>
            <a:chOff x="609600" y="3139482"/>
            <a:chExt cx="8102119" cy="3338916"/>
          </a:xfrm>
        </p:grpSpPr>
        <p:graphicFrame>
          <p:nvGraphicFramePr>
            <p:cNvPr id="14" name="コンテンツ プレースホルダ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28849921"/>
                </p:ext>
              </p:extLst>
            </p:nvPr>
          </p:nvGraphicFramePr>
          <p:xfrm>
            <a:off x="4985504" y="3139482"/>
            <a:ext cx="3726215" cy="3338916"/>
          </p:xfrm>
          <a:graphic>
            <a:graphicData uri="http://schemas.openxmlformats.org/drawingml/2006/table">
              <a:tbl>
                <a:tblPr>
                  <a:tableStyleId>{284E427A-3D55-4303-BF80-6455036E1DE7}</a:tableStyleId>
                </a:tblPr>
                <a:tblGrid>
                  <a:gridCol w="2236420"/>
                  <a:gridCol w="1489795"/>
                </a:tblGrid>
                <a:tr h="307154">
                  <a:tc>
                    <a:txBody>
                      <a:bodyPr/>
                      <a:lstStyle/>
                      <a:p>
                        <a:pPr marL="0" marR="0" lvl="0" indent="0" algn="l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1" lang="en-US" altLang="ja-JP" sz="1500" u="none" strike="noStrike" cap="none" normalizeH="0" baseline="0" dirty="0">
                            <a:ln>
                              <a:noFill/>
                            </a:ln>
                            <a:effectLst/>
                          </a:rPr>
                          <a:t>Parameter</a:t>
                        </a:r>
                        <a:endParaRPr kumimoji="1" lang="ja-JP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endParaRPr>
                      </a:p>
                    </a:txBody>
                    <a:tcPr marL="76810" marR="76810" marT="38395" marB="38395" horzOverflow="overflow"/>
                  </a:tc>
                  <a:tc>
                    <a:txBody>
                      <a:bodyPr/>
                      <a:lstStyle/>
                      <a:p>
                        <a:pPr marL="0" marR="0" lvl="0" indent="0" algn="ctr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1" lang="en-US" altLang="ja-JP" sz="1500" u="none" strike="noStrike" cap="none" normalizeH="0" baseline="0" dirty="0">
                            <a:ln>
                              <a:noFill/>
                            </a:ln>
                            <a:effectLst/>
                          </a:rPr>
                          <a:t>Value</a:t>
                        </a:r>
                        <a:endParaRPr kumimoji="1" lang="ja-JP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endParaRPr>
                      </a:p>
                    </a:txBody>
                    <a:tcPr marL="76810" marR="76810" marT="38395" marB="38395" horzOverflow="overflow"/>
                  </a:tc>
                </a:tr>
                <a:tr h="489323">
                  <a:tc>
                    <a:txBody>
                      <a:bodyPr/>
                      <a:lstStyle/>
                      <a:p>
                        <a:pPr marL="0" marR="0" lvl="0" indent="0" algn="l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1" lang="en-US" altLang="ja-JP" sz="20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Av. field gradient</a:t>
                        </a:r>
                        <a:endParaRPr kumimoji="1" lang="ja-JP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endParaRPr>
                      </a:p>
                    </a:txBody>
                    <a:tcPr marL="76810" marR="76810" marT="38395" marB="38395" horzOverflow="overflow"/>
                  </a:tc>
                  <a:tc>
                    <a:txBody>
                      <a:bodyPr/>
                      <a:lstStyle/>
                      <a:p>
                        <a:pPr marL="0" marR="0" lvl="0" indent="0" algn="ctr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1" lang="en-US" altLang="ja-JP" sz="2000" u="none" strike="noStrike" cap="none" normalizeH="0" baseline="0" dirty="0">
                            <a:ln>
                              <a:noFill/>
                            </a:ln>
                            <a:effectLst/>
                          </a:rPr>
                          <a:t>31.5 MV/m</a:t>
                        </a:r>
                        <a:endParaRPr kumimoji="1" lang="ja-JP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endParaRPr>
                      </a:p>
                    </a:txBody>
                    <a:tcPr marL="76810" marR="76810" marT="38395" marB="38395" horzOverflow="overflow"/>
                  </a:tc>
                </a:tr>
                <a:tr h="396827">
                  <a:tc>
                    <a:txBody>
                      <a:bodyPr/>
                      <a:lstStyle/>
                      <a:p>
                        <a:pPr marL="0" marR="0" lvl="0" indent="0" algn="l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1" lang="de-DE" altLang="ja-JP" sz="1700" u="none" strike="noStrike" cap="none" normalizeH="0" baseline="0" dirty="0" err="1" smtClean="0">
                            <a:ln>
                              <a:noFill/>
                            </a:ln>
                            <a:effectLst/>
                          </a:rPr>
                          <a:t>Length</a:t>
                        </a:r>
                        <a:endParaRPr kumimoji="1" lang="ja-JP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endParaRPr>
                      </a:p>
                    </a:txBody>
                    <a:tcPr marL="76810" marR="76810" marT="38395" marB="38395" horzOverflow="overflow"/>
                  </a:tc>
                  <a:tc>
                    <a:txBody>
                      <a:bodyPr/>
                      <a:lstStyle/>
                      <a:p>
                        <a:pPr marL="0" marR="0" lvl="0" indent="0" algn="ctr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1" lang="de-DE" altLang="ja-JP" sz="21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1.3026 m</a:t>
                        </a:r>
                        <a:endParaRPr kumimoji="1" lang="ja-JP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endParaRPr>
                      </a:p>
                    </a:txBody>
                    <a:tcPr marL="76810" marR="76810" marT="38395" marB="38395" horzOverflow="overflow"/>
                  </a:tc>
                </a:tr>
                <a:tr h="396827">
                  <a:tc>
                    <a:txBody>
                      <a:bodyPr/>
                      <a:lstStyle/>
                      <a:p>
                        <a:pPr marL="0" marR="0" lvl="0" indent="0" algn="l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1" lang="de-DE" altLang="ja-JP" sz="1700" u="none" strike="noStrike" cap="none" normalizeH="0" baseline="0" dirty="0" err="1" smtClean="0">
                            <a:ln>
                              <a:noFill/>
                            </a:ln>
                            <a:effectLst/>
                          </a:rPr>
                          <a:t>Frequency</a:t>
                        </a:r>
                        <a:endParaRPr kumimoji="1" lang="ja-JP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endParaRPr>
                      </a:p>
                    </a:txBody>
                    <a:tcPr marL="76810" marR="76810" marT="38395" marB="38395" horzOverflow="overflow"/>
                  </a:tc>
                  <a:tc>
                    <a:txBody>
                      <a:bodyPr/>
                      <a:lstStyle/>
                      <a:p>
                        <a:pPr marL="0" marR="0" lvl="0" indent="0" algn="ctr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1" lang="de-DE" altLang="ja-JP" sz="21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1.3 GHz</a:t>
                        </a:r>
                        <a:endParaRPr kumimoji="1" lang="de-DE" altLang="ja-JP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endParaRPr>
                      </a:p>
                    </a:txBody>
                    <a:tcPr marL="76810" marR="76810" marT="38395" marB="38395" horzOverflow="overflow"/>
                  </a:tc>
                </a:tr>
                <a:tr h="396827">
                  <a:tc>
                    <a:txBody>
                      <a:bodyPr/>
                      <a:lstStyle/>
                      <a:p>
                        <a:pPr marL="0" marR="0" lvl="0" indent="0" algn="l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1" lang="de-DE" altLang="ja-JP" sz="17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Quality </a:t>
                        </a:r>
                        <a:r>
                          <a:rPr kumimoji="1" lang="de-DE" altLang="ja-JP" sz="1700" u="none" strike="noStrike" cap="none" normalizeH="0" baseline="0" dirty="0" err="1" smtClean="0">
                            <a:ln>
                              <a:noFill/>
                            </a:ln>
                            <a:effectLst/>
                          </a:rPr>
                          <a:t>factor</a:t>
                        </a:r>
                        <a:r>
                          <a:rPr kumimoji="1" lang="de-DE" altLang="ja-JP" sz="17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 Q</a:t>
                        </a:r>
                        <a:r>
                          <a:rPr kumimoji="1" lang="de-DE" altLang="ja-JP" sz="1700" u="none" strike="noStrike" cap="none" normalizeH="0" baseline="-25000" dirty="0" smtClean="0">
                            <a:ln>
                              <a:noFill/>
                            </a:ln>
                            <a:effectLst/>
                          </a:rPr>
                          <a:t>0</a:t>
                        </a:r>
                        <a:endParaRPr kumimoji="1" lang="ja-JP" altLang="en-US" sz="17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endParaRPr>
                      </a:p>
                    </a:txBody>
                    <a:tcPr marL="76810" marR="76810" marT="38395" marB="38395" horzOverflow="overflow"/>
                  </a:tc>
                  <a:tc>
                    <a:txBody>
                      <a:bodyPr/>
                      <a:lstStyle/>
                      <a:p>
                        <a:pPr marL="0" marR="0" lvl="0" indent="0" algn="ctr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1" lang="de-DE" altLang="ja-JP" sz="21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&gt; 10</a:t>
                        </a:r>
                        <a:r>
                          <a:rPr kumimoji="1" lang="de-DE" altLang="ja-JP" sz="2100" u="none" strike="noStrike" cap="none" normalizeH="0" baseline="30000" dirty="0" smtClean="0">
                            <a:ln>
                              <a:noFill/>
                            </a:ln>
                            <a:effectLst/>
                          </a:rPr>
                          <a:t>10</a:t>
                        </a:r>
                        <a:endParaRPr kumimoji="1" lang="de-DE" altLang="ja-JP" sz="21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endParaRPr>
                      </a:p>
                    </a:txBody>
                    <a:tcPr marL="76810" marR="76810" marT="38395" marB="38395" horzOverflow="overflow"/>
                  </a:tc>
                </a:tr>
                <a:tr h="396827">
                  <a:tc>
                    <a:txBody>
                      <a:bodyPr/>
                      <a:lstStyle/>
                      <a:p>
                        <a:pPr marL="0" marR="0" lvl="0" indent="0" algn="l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1" lang="en-US" altLang="ja-JP" sz="1700" u="none" strike="noStrike" cap="none" normalizeH="0" baseline="0" dirty="0">
                            <a:ln>
                              <a:noFill/>
                            </a:ln>
                            <a:effectLst/>
                          </a:rPr>
                          <a:t># 9-cell </a:t>
                        </a:r>
                        <a:r>
                          <a:rPr kumimoji="1" lang="en-US" altLang="ja-JP" sz="17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cavities</a:t>
                        </a:r>
                        <a:endParaRPr kumimoji="1" lang="ja-JP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endParaRPr>
                      </a:p>
                    </a:txBody>
                    <a:tcPr marL="76810" marR="76810" marT="38395" marB="38395" horzOverflow="overflow"/>
                  </a:tc>
                  <a:tc>
                    <a:txBody>
                      <a:bodyPr/>
                      <a:lstStyle/>
                      <a:p>
                        <a:pPr marL="0" marR="0" lvl="0" indent="0" algn="ctr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1" lang="en-US" altLang="ja-JP" sz="21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16024</a:t>
                        </a:r>
                        <a:endParaRPr kumimoji="1" lang="ja-JP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endParaRPr>
                      </a:p>
                    </a:txBody>
                    <a:tcPr marL="76810" marR="76810" marT="38395" marB="38395" horzOverflow="overflow"/>
                  </a:tc>
                </a:tr>
                <a:tr h="396827">
                  <a:tc>
                    <a:txBody>
                      <a:bodyPr/>
                      <a:lstStyle/>
                      <a:p>
                        <a:pPr marL="0" marR="0" lvl="0" indent="0" algn="l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1" lang="en-US" altLang="ja-JP" sz="1700" u="none" strike="noStrike" cap="none" normalizeH="0" baseline="0" dirty="0">
                            <a:ln>
                              <a:noFill/>
                            </a:ln>
                            <a:effectLst/>
                          </a:rPr>
                          <a:t># </a:t>
                        </a:r>
                        <a:r>
                          <a:rPr kumimoji="1" lang="en-US" altLang="ja-JP" sz="1700" u="none" strike="noStrike" cap="none" normalizeH="0" baseline="0" dirty="0" err="1" smtClean="0">
                            <a:ln>
                              <a:noFill/>
                            </a:ln>
                            <a:effectLst/>
                          </a:rPr>
                          <a:t>cryomodules</a:t>
                        </a:r>
                        <a:endParaRPr kumimoji="1" lang="ja-JP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endParaRPr>
                      </a:p>
                    </a:txBody>
                    <a:tcPr marL="76810" marR="76810" marT="38395" marB="38395" horzOverflow="overflow"/>
                  </a:tc>
                  <a:tc>
                    <a:txBody>
                      <a:bodyPr/>
                      <a:lstStyle/>
                      <a:p>
                        <a:pPr marL="0" marR="0" lvl="0" indent="0" algn="ctr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1" lang="en-US" altLang="ja-JP" sz="21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1855</a:t>
                        </a:r>
                        <a:endParaRPr kumimoji="1" lang="ja-JP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endParaRPr>
                      </a:p>
                    </a:txBody>
                    <a:tcPr marL="76810" marR="76810" marT="38395" marB="38395" horzOverflow="overflow"/>
                  </a:tc>
                </a:tr>
              </a:tbl>
            </a:graphicData>
          </a:graphic>
        </p:graphicFrame>
        <p:graphicFrame>
          <p:nvGraphicFramePr>
            <p:cNvPr id="23562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40062351"/>
                </p:ext>
              </p:extLst>
            </p:nvPr>
          </p:nvGraphicFramePr>
          <p:xfrm>
            <a:off x="609600" y="4343400"/>
            <a:ext cx="3414713" cy="182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5" name="Word 文書" r:id="rId6" imgW="10717460" imgH="5739683" progId="Word.Document.12">
                    <p:link updateAutomatic="1"/>
                  </p:oleObj>
                </mc:Choice>
                <mc:Fallback>
                  <p:oleObj name="Word 文書" r:id="rId6" imgW="10717460" imgH="5739683" progId="Word.Document.12">
                    <p:link updateAutomatic="1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600" y="4343400"/>
                          <a:ext cx="3414713" cy="182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" name="Straight Arrow Connector 4"/>
          <p:cNvCxnSpPr/>
          <p:nvPr/>
        </p:nvCxnSpPr>
        <p:spPr bwMode="auto">
          <a:xfrm>
            <a:off x="395289" y="1169053"/>
            <a:ext cx="835342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lg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4139763" y="861276"/>
            <a:ext cx="63484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1.3m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85504" y="2485170"/>
            <a:ext cx="317600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Superconducting “TESLA” Cavities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356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“ILC-Type” Cryomodules around the World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346729" y="870250"/>
            <a:ext cx="4398366" cy="2802038"/>
            <a:chOff x="346729" y="870250"/>
            <a:chExt cx="4398366" cy="2802038"/>
          </a:xfrm>
        </p:grpSpPr>
        <p:pic>
          <p:nvPicPr>
            <p:cNvPr id="4" name="Picture 3" descr="flash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" y="870250"/>
              <a:ext cx="4398366" cy="243480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46729" y="3318347"/>
              <a:ext cx="3503609" cy="353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23443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DESY FLASH: in operation for 15 years!</a:t>
              </a:r>
              <a:endParaRPr kumimoji="0" lang="en-US" sz="17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511740" y="2074314"/>
            <a:ext cx="4160591" cy="3115934"/>
            <a:chOff x="1464278" y="1848302"/>
            <a:chExt cx="4160591" cy="31159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4278" y="1848302"/>
              <a:ext cx="4160591" cy="248508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464278" y="4348685"/>
              <a:ext cx="3477873" cy="615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23443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100 Cryomodules for European XFEL – </a:t>
              </a:r>
              <a:br>
                <a:rPr kumimoji="0" lang="en-US" sz="17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</a:br>
              <a:r>
                <a:rPr kumimoji="0" lang="en-US" sz="17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installation has started</a:t>
              </a:r>
              <a:r>
                <a:rPr kumimoji="0" lang="en-US" sz="1700" b="0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kumimoji="0" lang="en-US" sz="17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405" y="1784112"/>
            <a:ext cx="4162926" cy="277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3375866" y="633606"/>
            <a:ext cx="4588259" cy="2881416"/>
            <a:chOff x="3963030" y="619877"/>
            <a:chExt cx="3987477" cy="2225292"/>
          </a:xfrm>
        </p:grpSpPr>
        <p:sp>
          <p:nvSpPr>
            <p:cNvPr id="10" name="TextBox 9"/>
            <p:cNvSpPr txBox="1"/>
            <p:nvPr/>
          </p:nvSpPr>
          <p:spPr>
            <a:xfrm>
              <a:off x="3963030" y="2491228"/>
              <a:ext cx="3149026" cy="3539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23443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35 cryomodules for LCLS-II at SLAC</a:t>
              </a:r>
              <a:endParaRPr kumimoji="0" lang="en-US" sz="17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63030" y="619877"/>
              <a:ext cx="3987477" cy="1871350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4989613" y="1530454"/>
            <a:ext cx="4058577" cy="3413485"/>
            <a:chOff x="4989613" y="1530454"/>
            <a:chExt cx="4058577" cy="3413485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613" y="1530454"/>
              <a:ext cx="4058577" cy="3044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6781310" y="4589998"/>
              <a:ext cx="2266880" cy="353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23443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STF2:</a:t>
              </a:r>
              <a:r>
                <a:rPr kumimoji="0" lang="en-US" sz="1700" b="0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Test Facility at KEK</a:t>
              </a:r>
              <a:endParaRPr kumimoji="0" lang="en-US" sz="17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4405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Performance: Recent Results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530325" y="1009892"/>
            <a:ext cx="3586132" cy="3893372"/>
            <a:chOff x="6083825" y="1162904"/>
            <a:chExt cx="3586132" cy="3893372"/>
          </a:xfrm>
        </p:grpSpPr>
        <p:pic>
          <p:nvPicPr>
            <p:cNvPr id="4" name="Picture 3" descr="Screen Shot 2014-12-08 at 13.46.18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3825" y="1162904"/>
              <a:ext cx="3586132" cy="350865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107661" y="4533058"/>
              <a:ext cx="3103572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23443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Cavities in </a:t>
              </a:r>
              <a:r>
                <a:rPr kumimoji="0" lang="en-US" sz="16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Cryomodule</a:t>
              </a:r>
              <a:r>
                <a:rPr kumimoji="0" lang="en-US" sz="16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CM-2</a:t>
              </a:r>
              <a:r>
                <a:rPr kumimoji="0" lang="en-US" sz="1600" b="0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(FNAL)</a:t>
              </a:r>
              <a:endPara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indent="0" algn="l" defTabSz="423443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Harms, TTC meeting, KEK 2014</a:t>
              </a: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36245" y="1005960"/>
            <a:ext cx="4317916" cy="3520237"/>
            <a:chOff x="236245" y="1005960"/>
            <a:chExt cx="4317916" cy="3520237"/>
          </a:xfrm>
        </p:grpSpPr>
        <p:grpSp>
          <p:nvGrpSpPr>
            <p:cNvPr id="8" name="Group 7"/>
            <p:cNvGrpSpPr/>
            <p:nvPr/>
          </p:nvGrpSpPr>
          <p:grpSpPr>
            <a:xfrm>
              <a:off x="236245" y="1005960"/>
              <a:ext cx="4294080" cy="3520237"/>
              <a:chOff x="236245" y="1005960"/>
              <a:chExt cx="4294080" cy="352023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6245" y="1005960"/>
                <a:ext cx="4294080" cy="3068080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672133" y="4002979"/>
                <a:ext cx="3122407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23443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600" dirty="0" smtClean="0">
                    <a:solidFill>
                      <a:srgbClr val="000000"/>
                    </a:solidFill>
                  </a:rPr>
                  <a:t>Module series production for E-XFEL</a:t>
                </a:r>
              </a:p>
              <a:p>
                <a:pPr marL="0" marR="0" indent="0" algn="l" defTabSz="423443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dirty="0" err="1" smtClean="0">
                    <a:solidFill>
                      <a:srgbClr val="000000"/>
                    </a:solidFill>
                  </a:rPr>
                  <a:t>Reschke</a:t>
                </a:r>
                <a:r>
                  <a:rPr lang="en-US" sz="1200" dirty="0" smtClean="0">
                    <a:solidFill>
                      <a:srgbClr val="000000"/>
                    </a:solidFill>
                  </a:rPr>
                  <a:t>, TTC meeting KEK 2014</a:t>
                </a:r>
                <a:endPara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Calibri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4054621" y="2142169"/>
              <a:ext cx="499540" cy="673253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23443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3998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Running Scenarios</a:t>
            </a:r>
            <a:endParaRPr lang="en-US" dirty="0"/>
          </a:p>
        </p:txBody>
      </p:sp>
      <p:pic>
        <p:nvPicPr>
          <p:cNvPr id="4" name="Picture 3" descr="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11" y="1235246"/>
            <a:ext cx="2256526" cy="2042923"/>
          </a:xfrm>
          <a:prstGeom prst="rect">
            <a:avLst/>
          </a:prstGeom>
          <a:solidFill>
            <a:srgbClr val="FFFFFF"/>
          </a:solidFill>
          <a:ln>
            <a:solidFill>
              <a:srgbClr val="A7A7A7"/>
            </a:solidFill>
          </a:ln>
          <a:effectLst>
            <a:outerShdw blurRad="101600" dist="76200" dir="2700000" algn="tl" rotWithShape="0">
              <a:srgbClr val="000000">
                <a:alpha val="80000"/>
              </a:srgbClr>
            </a:outerShdw>
          </a:effectLst>
        </p:spPr>
      </p:pic>
      <p:pic>
        <p:nvPicPr>
          <p:cNvPr id="5" name="Picture 4" descr="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216" y="1235246"/>
            <a:ext cx="2198421" cy="2042923"/>
          </a:xfrm>
          <a:prstGeom prst="rect">
            <a:avLst/>
          </a:prstGeom>
          <a:solidFill>
            <a:srgbClr val="FFFFFF"/>
          </a:solidFill>
          <a:ln>
            <a:solidFill>
              <a:srgbClr val="A7A7A7"/>
            </a:solidFill>
          </a:ln>
          <a:effectLst>
            <a:outerShdw blurRad="101600" dist="76200" dir="2700000" algn="tl" rotWithShape="0">
              <a:srgbClr val="000000">
                <a:alpha val="80000"/>
              </a:srgbClr>
            </a:outerShdw>
          </a:effectLst>
        </p:spPr>
      </p:pic>
      <p:pic>
        <p:nvPicPr>
          <p:cNvPr id="6" name="Picture 5" descr="C-25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416" y="1235246"/>
            <a:ext cx="2176622" cy="2042923"/>
          </a:xfrm>
          <a:prstGeom prst="rect">
            <a:avLst/>
          </a:prstGeom>
          <a:solidFill>
            <a:srgbClr val="FFFFFF"/>
          </a:solidFill>
          <a:ln>
            <a:solidFill>
              <a:srgbClr val="A7A7A7"/>
            </a:solidFill>
          </a:ln>
          <a:effectLst>
            <a:outerShdw blurRad="101600" dist="76200" dir="2700000" algn="tl" rotWithShape="0">
              <a:srgbClr val="000000">
                <a:alpha val="80000"/>
              </a:srgbClr>
            </a:outerShdw>
          </a:effectLst>
        </p:spPr>
      </p:pic>
      <p:pic>
        <p:nvPicPr>
          <p:cNvPr id="8" name="Picture 7" descr="C-50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17" y="1235245"/>
            <a:ext cx="2294009" cy="2042923"/>
          </a:xfrm>
          <a:prstGeom prst="rect">
            <a:avLst/>
          </a:prstGeom>
          <a:solidFill>
            <a:srgbClr val="FFFFFF"/>
          </a:solidFill>
          <a:ln>
            <a:solidFill>
              <a:srgbClr val="A7A7A7"/>
            </a:solidFill>
          </a:ln>
          <a:effectLst>
            <a:outerShdw blurRad="101600" dist="76200" dir="2700000" algn="tl" rotWithShape="0">
              <a:srgbClr val="000000">
                <a:alpha val="80000"/>
              </a:srgbClr>
            </a:outerShdw>
          </a:effectLst>
        </p:spPr>
      </p:pic>
      <p:pic>
        <p:nvPicPr>
          <p:cNvPr id="9" name="Picture 8" descr="D-500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604" y="1235245"/>
            <a:ext cx="2262459" cy="2042922"/>
          </a:xfrm>
          <a:prstGeom prst="rect">
            <a:avLst/>
          </a:prstGeom>
          <a:solidFill>
            <a:srgbClr val="FFFFFF"/>
          </a:solidFill>
          <a:ln>
            <a:solidFill>
              <a:srgbClr val="A7A7A7"/>
            </a:solidFill>
          </a:ln>
          <a:effectLst>
            <a:outerShdw blurRad="101600" dist="76200" dir="2700000" algn="tl" rotWithShape="0">
              <a:srgbClr val="000000">
                <a:alpha val="80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05" y="811093"/>
            <a:ext cx="7825124" cy="4230030"/>
          </a:xfrm>
        </p:spPr>
        <p:txBody>
          <a:bodyPr/>
          <a:lstStyle/>
          <a:p>
            <a:r>
              <a:rPr lang="en-US" dirty="0" smtClean="0"/>
              <a:t>Joint Parameters WG (Physics/Detectors and Machine) studies many running scenarios</a:t>
            </a:r>
            <a:br>
              <a:rPr lang="en-US" dirty="0" smtClean="0"/>
            </a:br>
            <a:r>
              <a:rPr lang="en-US" dirty="0" smtClean="0"/>
              <a:t>-&gt; work in progress</a:t>
            </a:r>
          </a:p>
          <a:p>
            <a:r>
              <a:rPr lang="en-US" dirty="0" smtClean="0"/>
              <a:t>Investigated time </a:t>
            </a:r>
            <a:br>
              <a:rPr lang="en-US" dirty="0" smtClean="0"/>
            </a:br>
            <a:r>
              <a:rPr lang="en-US" dirty="0" smtClean="0"/>
              <a:t>evolution</a:t>
            </a:r>
            <a:r>
              <a:rPr lang="en-US" dirty="0"/>
              <a:t> </a:t>
            </a:r>
            <a:r>
              <a:rPr lang="en-US" dirty="0" smtClean="0"/>
              <a:t>of physics </a:t>
            </a:r>
            <a:br>
              <a:rPr lang="en-US" dirty="0" smtClean="0"/>
            </a:br>
            <a:r>
              <a:rPr lang="en-US" dirty="0" smtClean="0"/>
              <a:t>results</a:t>
            </a:r>
          </a:p>
          <a:p>
            <a:r>
              <a:rPr lang="en-US" dirty="0" smtClean="0"/>
              <a:t>~25 years of</a:t>
            </a:r>
            <a:r>
              <a:rPr lang="en-US" dirty="0"/>
              <a:t> </a:t>
            </a:r>
            <a:r>
              <a:rPr lang="en-US" dirty="0" smtClean="0"/>
              <a:t>running </a:t>
            </a:r>
            <a:br>
              <a:rPr lang="en-US" dirty="0" smtClean="0"/>
            </a:br>
            <a:r>
              <a:rPr lang="en-US" dirty="0" smtClean="0"/>
              <a:t>before 1TeV upgrade,</a:t>
            </a:r>
            <a:br>
              <a:rPr lang="en-US" dirty="0" smtClean="0"/>
            </a:br>
            <a:r>
              <a:rPr lang="en-US" dirty="0" smtClean="0"/>
              <a:t>incl. </a:t>
            </a:r>
            <a:r>
              <a:rPr lang="en-US" dirty="0" err="1" smtClean="0"/>
              <a:t>lumi</a:t>
            </a:r>
            <a:r>
              <a:rPr lang="en-US" dirty="0" smtClean="0"/>
              <a:t> upgrades</a:t>
            </a:r>
          </a:p>
          <a:p>
            <a:r>
              <a:rPr lang="en-US" dirty="0" smtClean="0"/>
              <a:t>Baseline: Start with “500GeV” machine (no long 250GeV run)</a:t>
            </a:r>
          </a:p>
          <a:p>
            <a:r>
              <a:rPr lang="en-US" dirty="0" smtClean="0"/>
              <a:t>Example: “D500” scenario:</a:t>
            </a:r>
            <a:br>
              <a:rPr lang="en-US" dirty="0" smtClean="0"/>
            </a:br>
            <a:r>
              <a:rPr lang="en-US" dirty="0" smtClean="0"/>
              <a:t>0.5ab</a:t>
            </a:r>
            <a:r>
              <a:rPr lang="en-US" baseline="30000" dirty="0" smtClean="0"/>
              <a:t>-1</a:t>
            </a:r>
            <a:r>
              <a:rPr lang="en-US" dirty="0" smtClean="0"/>
              <a:t> @250 and 300,</a:t>
            </a:r>
            <a:br>
              <a:rPr lang="en-US" dirty="0" smtClean="0"/>
            </a:br>
            <a:r>
              <a:rPr lang="en-US" dirty="0" smtClean="0"/>
              <a:t>5.5ab</a:t>
            </a:r>
            <a:r>
              <a:rPr lang="en-US" baseline="30000" dirty="0" smtClean="0"/>
              <a:t>-1 </a:t>
            </a:r>
            <a:r>
              <a:rPr lang="en-US" dirty="0" smtClean="0"/>
              <a:t>@ 500GeV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17" name="Picture 16" descr="D-500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12"/>
          <a:stretch/>
        </p:blipFill>
        <p:spPr>
          <a:xfrm>
            <a:off x="3954045" y="4080711"/>
            <a:ext cx="4711700" cy="1271588"/>
          </a:xfrm>
          <a:prstGeom prst="rect">
            <a:avLst/>
          </a:prstGeom>
          <a:solidFill>
            <a:srgbClr val="FFFFFF"/>
          </a:solidFill>
          <a:ln>
            <a:solidFill>
              <a:srgbClr val="A7A7A7"/>
            </a:solidFill>
          </a:ln>
          <a:effectLst>
            <a:outerShdw blurRad="101600" dist="76200" dir="2700000" algn="tl" rotWithShape="0">
              <a:srgbClr val="000000">
                <a:alpha val="8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55031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5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Luminosity Challenge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Design: </a:t>
            </a:r>
            <a:r>
              <a:rPr lang="en-US" dirty="0">
                <a:latin typeface="Apple Chancery"/>
                <a:cs typeface="Apple Chancery"/>
              </a:rPr>
              <a:t>L</a:t>
            </a:r>
            <a:r>
              <a:rPr lang="en-US" dirty="0">
                <a:cs typeface="Apple Chancery"/>
              </a:rPr>
              <a:t>=1.74･10</a:t>
            </a:r>
            <a:r>
              <a:rPr lang="en-US" baseline="30000" dirty="0">
                <a:cs typeface="Apple Chancery"/>
              </a:rPr>
              <a:t>34</a:t>
            </a:r>
            <a:r>
              <a:rPr lang="en-US" dirty="0">
                <a:cs typeface="Apple Chancery"/>
              </a:rPr>
              <a:t> cm</a:t>
            </a:r>
            <a:r>
              <a:rPr lang="en-US" baseline="30000" dirty="0">
                <a:cs typeface="Apple Chancery"/>
              </a:rPr>
              <a:t>-2</a:t>
            </a:r>
            <a:r>
              <a:rPr lang="en-US" dirty="0">
                <a:cs typeface="Apple Chancery"/>
              </a:rPr>
              <a:t>s</a:t>
            </a:r>
            <a:r>
              <a:rPr lang="en-US" baseline="30000" dirty="0">
                <a:cs typeface="Apple Chancery"/>
              </a:rPr>
              <a:t>-1 </a:t>
            </a:r>
            <a:r>
              <a:rPr lang="en-US" dirty="0">
                <a:cs typeface="Apple Chancery"/>
              </a:rPr>
              <a:t> </a:t>
            </a:r>
            <a:r>
              <a:rPr lang="en-US" dirty="0" smtClean="0">
                <a:cs typeface="Apple Chancery"/>
              </a:rPr>
              <a:t>requires a very small </a:t>
            </a:r>
            <a:r>
              <a:rPr lang="en-US" dirty="0" err="1" smtClean="0">
                <a:cs typeface="Apple Chancery"/>
              </a:rPr>
              <a:t>beamspot</a:t>
            </a:r>
            <a:r>
              <a:rPr lang="en-US" dirty="0" smtClean="0">
                <a:cs typeface="Apple Chancery"/>
              </a:rPr>
              <a:t> </a:t>
            </a:r>
            <a:endParaRPr lang="en-US" dirty="0">
              <a:cs typeface="Apple Chancery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5801" y="4177390"/>
            <a:ext cx="7879781" cy="1082345"/>
            <a:chOff x="685801" y="3987817"/>
            <a:chExt cx="7879781" cy="1082345"/>
          </a:xfrm>
        </p:grpSpPr>
        <p:sp>
          <p:nvSpPr>
            <p:cNvPr id="3" name="Oval 2"/>
            <p:cNvSpPr/>
            <p:nvPr/>
          </p:nvSpPr>
          <p:spPr bwMode="auto">
            <a:xfrm>
              <a:off x="685801" y="4340252"/>
              <a:ext cx="4314427" cy="241125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 Unicode MS" charset="0"/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 bwMode="auto">
            <a:xfrm>
              <a:off x="685801" y="4969857"/>
              <a:ext cx="4314427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" name="TextBox 4"/>
            <p:cNvSpPr txBox="1"/>
            <p:nvPr/>
          </p:nvSpPr>
          <p:spPr>
            <a:xfrm>
              <a:off x="2434212" y="4608497"/>
              <a:ext cx="12161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1000nm</a:t>
              </a:r>
              <a:endParaRPr lang="en-US" dirty="0"/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>
              <a:off x="5183442" y="4340252"/>
              <a:ext cx="0" cy="24112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8" name="TextBox 7"/>
            <p:cNvSpPr txBox="1"/>
            <p:nvPr/>
          </p:nvSpPr>
          <p:spPr>
            <a:xfrm>
              <a:off x="5183442" y="4340252"/>
              <a:ext cx="9042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12nm</a:t>
              </a:r>
              <a:endParaRPr lang="en-US" dirty="0"/>
            </a:p>
          </p:txBody>
        </p:sp>
        <p:pic>
          <p:nvPicPr>
            <p:cNvPr id="11" name="Picture 10" descr="Picture-Of-Dna-Strand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1" r="24468"/>
            <a:stretch/>
          </p:blipFill>
          <p:spPr>
            <a:xfrm rot="5400000">
              <a:off x="6485534" y="4075590"/>
              <a:ext cx="425723" cy="95504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258301" y="4399225"/>
              <a:ext cx="130728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DNA: 2.5 nm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81114" y="3987817"/>
              <a:ext cx="145439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ILC Beam Spot</a:t>
              </a:r>
              <a:endParaRPr lang="en-US" dirty="0"/>
            </a:p>
          </p:txBody>
        </p:sp>
      </p:grpSp>
      <p:pic>
        <p:nvPicPr>
          <p:cNvPr id="17" name="Picture 22" descr="100_01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416" y="1307582"/>
            <a:ext cx="2665808" cy="1991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776416" y="3459655"/>
            <a:ext cx="2724293" cy="877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2344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7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Small Emittance</a:t>
            </a:r>
          </a:p>
          <a:p>
            <a:pPr marL="0" marR="0" indent="0" algn="l" defTabSz="42344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7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CESR-TA Facility at Cornell:</a:t>
            </a:r>
            <a:br>
              <a:rPr kumimoji="0" lang="en-US" sz="17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7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Validate Damping Ring design</a:t>
            </a:r>
            <a:endParaRPr kumimoji="0" lang="en-US" sz="17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03773" y="1307582"/>
            <a:ext cx="1900541" cy="2091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3903773" y="3459655"/>
            <a:ext cx="1870568" cy="877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2344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7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Sharp Focus</a:t>
            </a:r>
          </a:p>
          <a:p>
            <a:pPr marL="0" marR="0" indent="0" algn="l" defTabSz="42344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7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ATF2 Facility at KEK:</a:t>
            </a:r>
            <a:br>
              <a:rPr kumimoji="0" lang="en-US" sz="17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7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Validate Final Focus</a:t>
            </a:r>
            <a:endParaRPr kumimoji="0" lang="en-US" sz="17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7656" y="1307582"/>
            <a:ext cx="2817405" cy="157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6087656" y="3080115"/>
            <a:ext cx="2917824" cy="5078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2344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ATF2: 50nm Beam Size at 1.3GeV! </a:t>
            </a:r>
          </a:p>
          <a:p>
            <a:pPr marL="0" marR="0" indent="0" algn="l" defTabSz="42344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K. Kubo, IPAC14</a:t>
            </a:r>
            <a:r>
              <a:rPr kumimoji="0" lang="en-US" sz="11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(WEZA01)</a:t>
            </a:r>
            <a:r>
              <a:rPr kumimoji="0" lang="en-US" sz="11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en-US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5417273"/>
      </p:ext>
    </p:extLst>
  </p:cSld>
  <p:clrMapOvr>
    <a:masterClrMapping/>
  </p:clrMapOvr>
  <p:transition xmlns:p14="http://schemas.microsoft.com/office/powerpoint/2010/main"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detect the particles?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863" y="825500"/>
            <a:ext cx="8600950" cy="4445000"/>
          </a:xfrm>
        </p:spPr>
        <p:txBody>
          <a:bodyPr/>
          <a:lstStyle/>
          <a:p>
            <a:r>
              <a:rPr lang="en-US" dirty="0" smtClean="0"/>
              <a:t>Two Detectors: ILD and </a:t>
            </a:r>
            <a:r>
              <a:rPr lang="en-US" dirty="0" err="1" smtClean="0"/>
              <a:t>SiD</a:t>
            </a:r>
            <a:r>
              <a:rPr lang="en-US" dirty="0" smtClean="0"/>
              <a:t>, sharing one interaction region</a:t>
            </a:r>
          </a:p>
          <a:p>
            <a:r>
              <a:rPr lang="en-US" dirty="0" smtClean="0"/>
              <a:t>Clean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environment permits low-mass, precision trackers </a:t>
            </a:r>
            <a:r>
              <a:rPr lang="en-US" dirty="0" smtClean="0">
                <a:sym typeface="Wingdings"/>
              </a:rPr>
              <a:t> Excellent performance expected</a:t>
            </a:r>
            <a:endParaRPr lang="en-US" dirty="0" smtClean="0"/>
          </a:p>
          <a:p>
            <a:endParaRPr lang="en-US" sz="2400" dirty="0" smtClean="0"/>
          </a:p>
        </p:txBody>
      </p:sp>
      <p:pic>
        <p:nvPicPr>
          <p:cNvPr id="7" name="Picture 6" descr="Screen Shot 2012-06-06 at 23.39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55" y="1907516"/>
            <a:ext cx="4433290" cy="3362984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2228-E164-9243-B9B3-EEA31051DC5A}" type="slidenum">
              <a:rPr lang="en-US" smtClean="0"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3862" y="2617481"/>
            <a:ext cx="46537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ILD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457" r="14059" b="17911"/>
          <a:stretch/>
        </p:blipFill>
        <p:spPr>
          <a:xfrm>
            <a:off x="4688874" y="1907517"/>
            <a:ext cx="4130674" cy="33629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46561" y="2771369"/>
            <a:ext cx="46899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032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Detectors: Challenges and Opportunities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60882" y="1105101"/>
            <a:ext cx="2940906" cy="2327127"/>
            <a:chOff x="8597" y="2628603"/>
            <a:chExt cx="2940906" cy="2792552"/>
          </a:xfrm>
        </p:grpSpPr>
        <p:pic>
          <p:nvPicPr>
            <p:cNvPr id="8" name="Picture 7" descr="ww-zz-separatio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7" y="2628603"/>
              <a:ext cx="2940906" cy="279255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525188" y="3280075"/>
              <a:ext cx="926193" cy="738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</a:t>
              </a:r>
              <a:r>
                <a:rPr lang="en-US" baseline="30000" dirty="0" smtClean="0"/>
                <a:t>+</a:t>
              </a:r>
              <a:r>
                <a:rPr lang="en-US" dirty="0" smtClean="0"/>
                <a:t>W</a:t>
              </a:r>
              <a:r>
                <a:rPr lang="en-US" baseline="30000" dirty="0" smtClean="0"/>
                <a:t>-</a:t>
              </a:r>
              <a:br>
                <a:rPr lang="en-US" baseline="30000" dirty="0" smtClean="0"/>
              </a:br>
              <a:r>
                <a:rPr lang="en-US" dirty="0" smtClean="0">
                  <a:sym typeface="Wingdings"/>
                </a:rPr>
                <a:t> 4 jets</a:t>
              </a:r>
              <a:endParaRPr lang="en-US" baseline="30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12241" y="4035788"/>
              <a:ext cx="926193" cy="9479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</a:t>
              </a:r>
              <a:r>
                <a:rPr lang="en-US" baseline="30000" dirty="0" smtClean="0"/>
                <a:t>0</a:t>
              </a:r>
              <a:r>
                <a:rPr lang="en-US" dirty="0" smtClean="0"/>
                <a:t>Z</a:t>
              </a:r>
              <a:r>
                <a:rPr lang="en-US" baseline="30000" dirty="0" smtClean="0"/>
                <a:t>0 </a:t>
              </a:r>
              <a:br>
                <a:rPr lang="en-US" baseline="30000" dirty="0" smtClean="0"/>
              </a:br>
              <a:r>
                <a:rPr lang="en-US" dirty="0" smtClean="0">
                  <a:sym typeface="Wingdings"/>
                </a:rPr>
                <a:t> </a:t>
              </a:r>
              <a:r>
                <a:rPr lang="en-US" dirty="0">
                  <a:sym typeface="Wingdings"/>
                </a:rPr>
                <a:t>4 jets</a:t>
              </a:r>
              <a:endParaRPr lang="en-US" baseline="30000" dirty="0"/>
            </a:p>
            <a:p>
              <a:endParaRPr lang="en-US" baseline="30000" dirty="0"/>
            </a:p>
          </p:txBody>
        </p:sp>
      </p:grpSp>
      <p:pic>
        <p:nvPicPr>
          <p:cNvPr id="12" name="Picture 11" descr="ld-vertex-concept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3432228"/>
            <a:ext cx="2400497" cy="14006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8219" y="1159094"/>
            <a:ext cx="2729078" cy="22085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9950" y="543543"/>
            <a:ext cx="2490423" cy="61555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2344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7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Jet energy resolution</a:t>
            </a:r>
            <a:br>
              <a:rPr kumimoji="0" lang="en-US" sz="17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7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-&gt; particle</a:t>
            </a:r>
            <a:r>
              <a:rPr kumimoji="0" lang="en-US" sz="17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flow </a:t>
            </a:r>
            <a:r>
              <a:rPr kumimoji="0" lang="en-US" sz="17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calorimetry</a:t>
            </a:r>
            <a:endParaRPr kumimoji="0" lang="en-US" sz="17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68219" y="575768"/>
            <a:ext cx="2596660" cy="61555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2344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7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Jet </a:t>
            </a:r>
            <a:r>
              <a:rPr kumimoji="0" lang="en-US" sz="17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flavour</a:t>
            </a:r>
            <a:r>
              <a:rPr kumimoji="0" lang="en-US" sz="17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tagging</a:t>
            </a:r>
            <a:br>
              <a:rPr kumimoji="0" lang="en-US" sz="17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7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-&gt;</a:t>
            </a:r>
            <a:r>
              <a:rPr kumimoji="0" lang="en-US" sz="17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super-thin pixel detectors</a:t>
            </a:r>
            <a:endParaRPr kumimoji="0" lang="en-US" sz="17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7651" y="1191319"/>
            <a:ext cx="2443303" cy="195986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07651" y="575768"/>
            <a:ext cx="2578564" cy="61555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2344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7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Extremely good tracking</a:t>
            </a:r>
            <a:br>
              <a:rPr kumimoji="0" lang="en-US" sz="17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7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-&gt;</a:t>
            </a:r>
            <a:r>
              <a:rPr kumimoji="0" lang="en-US" sz="17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TPC or thin silicon tracker</a:t>
            </a:r>
            <a:endParaRPr kumimoji="0" lang="en-US" sz="17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52041"/>
          <a:stretch/>
        </p:blipFill>
        <p:spPr>
          <a:xfrm>
            <a:off x="6307651" y="3432228"/>
            <a:ext cx="2696800" cy="156771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49950" y="3294971"/>
            <a:ext cx="2818269" cy="2155853"/>
            <a:chOff x="5767532" y="3257607"/>
            <a:chExt cx="3376468" cy="327056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67532" y="3257607"/>
              <a:ext cx="3376468" cy="293653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092932" y="6195769"/>
              <a:ext cx="17178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M. Thomson, </a:t>
              </a:r>
              <a:r>
                <a:rPr lang="en-US" sz="1200" dirty="0" err="1" smtClean="0"/>
                <a:t>Calor</a:t>
              </a:r>
              <a:r>
                <a:rPr lang="en-US" sz="1200" dirty="0" smtClean="0"/>
                <a:t> 2010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19432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does it cost?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E</a:t>
            </a:r>
            <a:r>
              <a:rPr lang="en-US" sz="2400" dirty="0" smtClean="0"/>
              <a:t>stimate </a:t>
            </a:r>
            <a:r>
              <a:rPr lang="en-US" sz="2400" dirty="0" smtClean="0"/>
              <a:t>in 2013 Technical Design Report:</a:t>
            </a:r>
            <a:br>
              <a:rPr lang="en-US" sz="2400" dirty="0" smtClean="0"/>
            </a:br>
            <a:r>
              <a:rPr lang="en-US" sz="2400" dirty="0"/>
              <a:t>7.8 ･10</a:t>
            </a:r>
            <a:r>
              <a:rPr lang="en-US" sz="2400" baseline="30000" dirty="0"/>
              <a:t>9</a:t>
            </a:r>
            <a:r>
              <a:rPr lang="en-US" sz="2400" dirty="0"/>
              <a:t> $ + 14k years labor </a:t>
            </a:r>
            <a:r>
              <a:rPr lang="en-US" sz="2400" dirty="0" smtClean="0"/>
              <a:t> (7% increase</a:t>
            </a:r>
            <a:r>
              <a:rPr lang="en-US" sz="2400" dirty="0" smtClean="0"/>
              <a:t>)</a:t>
            </a:r>
            <a:endParaRPr lang="en-US" sz="2400" dirty="0" smtClean="0"/>
          </a:p>
          <a:p>
            <a:r>
              <a:rPr lang="en-US" sz="2400" dirty="0" smtClean="0"/>
              <a:t>Dominated by Main </a:t>
            </a:r>
            <a:r>
              <a:rPr lang="en-US" sz="2400" dirty="0" err="1" smtClean="0"/>
              <a:t>Linac</a:t>
            </a:r>
            <a:endParaRPr lang="en-US" sz="2400" dirty="0"/>
          </a:p>
          <a:p>
            <a:r>
              <a:rPr lang="en-US" sz="1800" dirty="0" smtClean="0"/>
              <a:t>Also read the fine print:</a:t>
            </a:r>
            <a:br>
              <a:rPr lang="en-US" sz="1800" dirty="0" smtClean="0"/>
            </a:br>
            <a:r>
              <a:rPr lang="en-US" sz="1800" dirty="0" smtClean="0"/>
              <a:t>This number does not include costs for accelerator, lab, site activation</a:t>
            </a:r>
            <a:endParaRPr lang="en-US" sz="18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2228-E164-9243-B9B3-EEA31051DC5A}" type="slidenum">
              <a:rPr lang="en-US" smtClean="0"/>
              <a:t>33</a:t>
            </a:fld>
            <a:endParaRPr lang="en-US"/>
          </a:p>
        </p:txBody>
      </p:sp>
      <p:pic>
        <p:nvPicPr>
          <p:cNvPr id="8" name="Picture 7" descr="Stacks_of_money whi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134365"/>
            <a:ext cx="2606200" cy="1979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71" y="3134365"/>
            <a:ext cx="3705759" cy="213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56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2228-E164-9243-B9B3-EEA31051DC5A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 descr="13_ILC_bird_view_imag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64"/>
          <a:stretch/>
        </p:blipFill>
        <p:spPr>
          <a:xfrm>
            <a:off x="0" y="668420"/>
            <a:ext cx="9144000" cy="449179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73" y="1350211"/>
            <a:ext cx="7481455" cy="3690912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When </a:t>
            </a:r>
            <a:r>
              <a:rPr lang="en-US" dirty="0" smtClean="0">
                <a:solidFill>
                  <a:srgbClr val="FFFFFF"/>
                </a:solidFill>
              </a:rPr>
              <a:t>can ILC be built?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… and Where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38161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ILC Timeline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75" t="4582" r="4089"/>
          <a:stretch/>
        </p:blipFill>
        <p:spPr bwMode="auto">
          <a:xfrm>
            <a:off x="156931" y="669891"/>
            <a:ext cx="8806001" cy="483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テキスト ボックス 1"/>
          <p:cNvSpPr txBox="1"/>
          <p:nvPr/>
        </p:nvSpPr>
        <p:spPr>
          <a:xfrm>
            <a:off x="3312019" y="4248176"/>
            <a:ext cx="2548924" cy="707803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none" lIns="91355" tIns="45679" rIns="91355" bIns="45679" rtlCol="0">
            <a:spAutoFit/>
          </a:bodyPr>
          <a:lstStyle/>
          <a:p>
            <a:pPr defTabSz="456600"/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Expecting</a:t>
            </a:r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~ (</a:t>
            </a:r>
            <a:r>
              <a:rPr lang="en-US" altLang="ja-JP" sz="2000" dirty="0" smtClean="0">
                <a:solidFill>
                  <a:srgbClr val="3366FF"/>
                </a:solidFill>
                <a:latin typeface="Calibri"/>
                <a:ea typeface="ＭＳ Ｐゴシック"/>
              </a:rPr>
              <a:t>2+</a:t>
            </a:r>
            <a:r>
              <a:rPr lang="en-US" altLang="ja-JP" sz="2000" dirty="0">
                <a:solidFill>
                  <a:srgbClr val="3366FF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000" dirty="0" smtClean="0">
                <a:solidFill>
                  <a:srgbClr val="3366FF"/>
                </a:solidFill>
                <a:latin typeface="Calibri"/>
                <a:ea typeface="ＭＳ Ｐゴシック"/>
              </a:rPr>
              <a:t>4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) year</a:t>
            </a:r>
          </a:p>
          <a:p>
            <a:pPr defTabSz="456600"/>
            <a:r>
              <a:rPr lang="en-US" altLang="ja-JP" sz="2000" dirty="0" smtClean="0">
                <a:solidFill>
                  <a:srgbClr val="FF0000"/>
                </a:solidFill>
                <a:latin typeface="Calibri"/>
                <a:ea typeface="ＭＳ Ｐゴシック"/>
              </a:rPr>
              <a:t>Being re-studied </a:t>
            </a:r>
            <a:r>
              <a:rPr lang="ja-JP" altLang="en-US" sz="2000" dirty="0">
                <a:solidFill>
                  <a:srgbClr val="FF0000"/>
                </a:solidFill>
                <a:latin typeface="Calibri"/>
                <a:ea typeface="ＭＳ Ｐゴシック"/>
              </a:rPr>
              <a:t>　</a:t>
            </a:r>
          </a:p>
        </p:txBody>
      </p:sp>
      <p:sp>
        <p:nvSpPr>
          <p:cNvPr id="7" name="テキスト ボックス 5"/>
          <p:cNvSpPr txBox="1"/>
          <p:nvPr/>
        </p:nvSpPr>
        <p:spPr>
          <a:xfrm>
            <a:off x="3054099" y="3616998"/>
            <a:ext cx="2856321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FF00"/>
                </a:solidFill>
              </a:rPr>
              <a:t>Preparation Phase</a:t>
            </a:r>
            <a:endParaRPr kumimoji="1" lang="ja-JP" altLang="en-US" sz="2800" dirty="0">
              <a:solidFill>
                <a:srgbClr val="FFFF00"/>
              </a:solidFill>
            </a:endParaRPr>
          </a:p>
        </p:txBody>
      </p:sp>
      <p:sp>
        <p:nvSpPr>
          <p:cNvPr id="8" name="上矢印 6"/>
          <p:cNvSpPr/>
          <p:nvPr/>
        </p:nvSpPr>
        <p:spPr>
          <a:xfrm>
            <a:off x="3180224" y="4385223"/>
            <a:ext cx="303044" cy="732511"/>
          </a:xfrm>
          <a:prstGeom prst="up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7"/>
          <p:cNvSpPr txBox="1"/>
          <p:nvPr/>
        </p:nvSpPr>
        <p:spPr>
          <a:xfrm>
            <a:off x="2738610" y="5135699"/>
            <a:ext cx="1928733" cy="369332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We are here, 2014</a:t>
            </a:r>
            <a:endParaRPr kumimoji="1" lang="ja-JP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3483268" y="1460750"/>
            <a:ext cx="1324738" cy="877161"/>
          </a:xfrm>
          <a:prstGeom prst="rect">
            <a:avLst/>
          </a:prstGeom>
          <a:solidFill>
            <a:schemeClr val="accent2"/>
          </a:soli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2344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7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Japan:</a:t>
            </a:r>
            <a:r>
              <a:rPr kumimoji="0" lang="en-US" sz="17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kumimoji="0" lang="en-US" sz="17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7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MEXT </a:t>
            </a:r>
            <a:br>
              <a:rPr kumimoji="0" lang="en-US" sz="17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7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Review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232616" y="1266394"/>
            <a:ext cx="1150780" cy="1071517"/>
            <a:chOff x="4232616" y="1266394"/>
            <a:chExt cx="1150780" cy="1071517"/>
          </a:xfrm>
        </p:grpSpPr>
        <p:pic>
          <p:nvPicPr>
            <p:cNvPr id="10" name="Picture 9" descr="ToreiiGate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616" y="1266394"/>
              <a:ext cx="1150780" cy="107151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540851" y="1722360"/>
              <a:ext cx="534309" cy="615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23443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Apr</a:t>
              </a:r>
              <a:br>
                <a:rPr kumimoji="0" lang="en-US" sz="17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</a:br>
              <a:r>
                <a:rPr kumimoji="0" lang="en-US" sz="17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2016</a:t>
              </a:r>
              <a:endParaRPr kumimoji="0" lang="en-US" sz="17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4004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タイトル 1"/>
          <p:cNvSpPr>
            <a:spLocks noGrp="1"/>
          </p:cNvSpPr>
          <p:nvPr>
            <p:ph type="title"/>
          </p:nvPr>
        </p:nvSpPr>
        <p:spPr>
          <a:xfrm>
            <a:off x="2964296" y="87313"/>
            <a:ext cx="5849504" cy="755386"/>
          </a:xfrm>
        </p:spPr>
        <p:txBody>
          <a:bodyPr/>
          <a:lstStyle/>
          <a:p>
            <a:r>
              <a:rPr lang="en-US" altLang="ja-JP" dirty="0" smtClean="0">
                <a:latin typeface="Arial" charset="0"/>
                <a:cs typeface="ＭＳ Ｐゴシック" charset="0"/>
              </a:rPr>
              <a:t>Candidate Sites in Japan</a:t>
            </a:r>
            <a:endParaRPr kumimoji="1" lang="ja-JP" altLang="en-US" dirty="0">
              <a:latin typeface="Arial" charset="0"/>
              <a:cs typeface="ＭＳ Ｐゴシック" charset="0"/>
            </a:endParaRPr>
          </a:p>
        </p:txBody>
      </p:sp>
      <p:pic>
        <p:nvPicPr>
          <p:cNvPr id="48130" name="コンテンツ プレースホルダー 21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8" b="-133"/>
          <a:stretch>
            <a:fillRect/>
          </a:stretch>
        </p:blipFill>
        <p:spPr>
          <a:xfrm>
            <a:off x="390525" y="973667"/>
            <a:ext cx="8180388" cy="3376083"/>
          </a:xfrm>
          <a:ln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8131" name="コンテンツ プレースホルダー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6"/>
          <a:stretch>
            <a:fillRect/>
          </a:stretch>
        </p:blipFill>
        <p:spPr bwMode="auto">
          <a:xfrm>
            <a:off x="1806576" y="1373188"/>
            <a:ext cx="1522413" cy="88900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コンテンツ プレースホルダー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9700" y="2034646"/>
            <a:ext cx="1282700" cy="1243542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図 8" descr="IMG_1153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2661" y="3841114"/>
            <a:ext cx="1801139" cy="1124771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5" name="図 9" descr="DSC02653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964" y="1389062"/>
            <a:ext cx="1417637" cy="885032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7" name="図 11" descr="DSC02810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1253" y="3841114"/>
            <a:ext cx="1691936" cy="1057939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1E01-CFF9-374C-90C0-378C39CD55E6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36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_tradnl" smtClean="0"/>
              <a:t>IVICFA Easter Workshop Valencia 26.3.2013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729844" y="686092"/>
            <a:ext cx="4299857" cy="4502388"/>
            <a:chOff x="4729844" y="686092"/>
            <a:chExt cx="4299857" cy="4502388"/>
          </a:xfrm>
        </p:grpSpPr>
        <p:sp>
          <p:nvSpPr>
            <p:cNvPr id="5" name="Rounded Rectangle 4"/>
            <p:cNvSpPr/>
            <p:nvPr/>
          </p:nvSpPr>
          <p:spPr>
            <a:xfrm>
              <a:off x="4729844" y="686092"/>
              <a:ext cx="4299857" cy="4502388"/>
            </a:xfrm>
            <a:prstGeom prst="roundRect">
              <a:avLst/>
            </a:prstGeom>
            <a:noFill/>
            <a:ln w="57150" cap="flat" cmpd="sng">
              <a:solidFill>
                <a:srgbClr val="EB112D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23443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364470" y="842699"/>
              <a:ext cx="2156999" cy="61555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l" rtl="0" latinLnBrk="1" hangingPunct="0"/>
              <a:r>
                <a:rPr kumimoji="0" lang="en-US" sz="24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Preferred Site</a:t>
              </a:r>
              <a:br>
                <a:rPr kumimoji="0" lang="en-US" sz="24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hu-HU" sz="1000" dirty="0">
                  <a:solidFill>
                    <a:srgbClr val="000000"/>
                  </a:solidFill>
                </a:rPr>
                <a:t>http://ilc-str.jp/topics/2013/08281826/</a:t>
              </a:r>
              <a:endPara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994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ILC on the World’s Roadmaps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8173" r="18725" b="281"/>
          <a:stretch/>
        </p:blipFill>
        <p:spPr>
          <a:xfrm>
            <a:off x="275121" y="1392493"/>
            <a:ext cx="3633897" cy="310776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01600" dist="76200" dir="2700000" algn="tl" rotWithShape="0">
              <a:srgbClr val="000000">
                <a:alpha val="8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75121" y="684329"/>
            <a:ext cx="2425276" cy="61555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2344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7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Japan, Oct 2012</a:t>
            </a:r>
            <a:br>
              <a:rPr kumimoji="0" lang="en-US" sz="17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7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Statement by JAHEP</a:t>
            </a:r>
            <a:r>
              <a:rPr kumimoji="0" lang="en-US" sz="17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panel</a:t>
            </a:r>
            <a:endParaRPr kumimoji="0" lang="en-US" sz="17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788377" y="1434352"/>
            <a:ext cx="3541059" cy="3312125"/>
            <a:chOff x="3062941" y="684329"/>
            <a:chExt cx="3541059" cy="3312125"/>
          </a:xfrm>
        </p:grpSpPr>
        <p:sp>
          <p:nvSpPr>
            <p:cNvPr id="12" name="Rectangle 11"/>
            <p:cNvSpPr/>
            <p:nvPr/>
          </p:nvSpPr>
          <p:spPr>
            <a:xfrm>
              <a:off x="3062941" y="684329"/>
              <a:ext cx="3541059" cy="33121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23443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25484" y="1434352"/>
              <a:ext cx="3080893" cy="2110441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101600" dist="76200" dir="2700000" algn="tl" rotWithShape="0">
                <a:srgbClr val="000000">
                  <a:alpha val="80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3325484" y="711246"/>
              <a:ext cx="2753247" cy="615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23443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European Strategy</a:t>
              </a:r>
              <a:r>
                <a:rPr kumimoji="0" lang="en-US" sz="1700" b="0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kumimoji="0" lang="en-US" sz="17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for Particle </a:t>
              </a:r>
            </a:p>
            <a:p>
              <a:pPr marL="0" marR="0" indent="0" algn="l" defTabSz="423443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Physics, Update 2013</a:t>
              </a:r>
              <a:endParaRPr kumimoji="0" lang="en-US" sz="17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25484" y="3750235"/>
              <a:ext cx="1977462" cy="2462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l" rtl="0" latinLnBrk="1" hangingPunct="0"/>
              <a:r>
                <a:rPr lang="en-US" sz="1000" dirty="0">
                  <a:solidFill>
                    <a:srgbClr val="000000"/>
                  </a:solidFill>
                </a:rPr>
                <a:t>http://</a:t>
              </a:r>
              <a:r>
                <a:rPr lang="en-US" sz="1000" dirty="0" err="1">
                  <a:solidFill>
                    <a:srgbClr val="000000"/>
                  </a:solidFill>
                </a:rPr>
                <a:t>cds.cern.ch</a:t>
              </a:r>
              <a:r>
                <a:rPr lang="en-US" sz="1000" dirty="0">
                  <a:solidFill>
                    <a:srgbClr val="000000"/>
                  </a:solidFill>
                </a:rPr>
                <a:t>/record/1551933</a:t>
              </a:r>
              <a:r>
                <a:rPr lang="en-US" sz="1000" dirty="0" smtClean="0">
                  <a:solidFill>
                    <a:srgbClr val="000000"/>
                  </a:solidFill>
                </a:rPr>
                <a:t>/</a:t>
              </a:r>
              <a:endPara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616285" y="684329"/>
            <a:ext cx="3141920" cy="4680000"/>
            <a:chOff x="8116458" y="946109"/>
            <a:chExt cx="3141920" cy="4680000"/>
          </a:xfrm>
        </p:grpSpPr>
        <p:sp>
          <p:nvSpPr>
            <p:cNvPr id="14" name="Rectangle 13"/>
            <p:cNvSpPr/>
            <p:nvPr/>
          </p:nvSpPr>
          <p:spPr>
            <a:xfrm>
              <a:off x="8116458" y="946109"/>
              <a:ext cx="3141920" cy="468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23443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7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42169" y="2051001"/>
              <a:ext cx="2736873" cy="3175000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101600" dist="76200" dir="2700000" algn="tl" rotWithShape="0">
                <a:srgbClr val="000000">
                  <a:alpha val="80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8242169" y="5226001"/>
              <a:ext cx="3016208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l" rtl="0" latinLnBrk="1" hangingPunct="0"/>
              <a:r>
                <a:rPr lang="en-US" sz="1000" dirty="0">
                  <a:solidFill>
                    <a:srgbClr val="000000"/>
                  </a:solidFill>
                </a:rPr>
                <a:t>http://</a:t>
              </a:r>
              <a:r>
                <a:rPr lang="en-US" sz="1000" dirty="0" err="1">
                  <a:solidFill>
                    <a:srgbClr val="000000"/>
                  </a:solidFill>
                </a:rPr>
                <a:t>www.usparticlephysics.org</a:t>
              </a:r>
              <a:r>
                <a:rPr lang="en-US" sz="1000" dirty="0">
                  <a:solidFill>
                    <a:srgbClr val="000000"/>
                  </a:solidFill>
                </a:rPr>
                <a:t>/p5/</a:t>
              </a:r>
              <a:r>
                <a:rPr lang="en-US" sz="1000" dirty="0" err="1">
                  <a:solidFill>
                    <a:srgbClr val="000000"/>
                  </a:solidFill>
                </a:rPr>
                <a:t>pdf</a:t>
              </a:r>
              <a:r>
                <a:rPr lang="en-US" sz="1000" dirty="0" smtClean="0">
                  <a:solidFill>
                    <a:srgbClr val="000000"/>
                  </a:solidFill>
                </a:rPr>
                <a:t>/</a:t>
              </a:r>
              <a:br>
                <a:rPr lang="en-US" sz="1000" dirty="0" smtClean="0">
                  <a:solidFill>
                    <a:srgbClr val="000000"/>
                  </a:solidFill>
                </a:rPr>
              </a:br>
              <a:r>
                <a:rPr lang="en-US" sz="1000" dirty="0" smtClean="0">
                  <a:solidFill>
                    <a:srgbClr val="000000"/>
                  </a:solidFill>
                </a:rPr>
                <a:t>BuildingForDiscovery_P5Report2014_BriefSummary.pdf</a:t>
              </a:r>
              <a:endPara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151707" y="1022688"/>
              <a:ext cx="3106671" cy="8771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l" rtl="0" latinLnBrk="1" hangingPunct="0"/>
              <a:r>
                <a:rPr kumimoji="0" lang="en-US" sz="17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America:</a:t>
              </a:r>
              <a:r>
                <a:rPr kumimoji="0" lang="en-US" sz="1700" b="0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br>
                <a:rPr kumimoji="0" lang="en-US" sz="1700" b="0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dirty="0" smtClean="0"/>
                <a:t>Report </a:t>
              </a:r>
              <a:r>
                <a:rPr lang="en-US" dirty="0"/>
                <a:t>of the </a:t>
              </a:r>
              <a:r>
                <a:rPr lang="en-US" dirty="0" smtClean="0"/>
                <a:t>Particle Physics</a:t>
              </a:r>
              <a:br>
                <a:rPr lang="en-US" dirty="0" smtClean="0"/>
              </a:br>
              <a:r>
                <a:rPr lang="en-US" dirty="0" smtClean="0"/>
                <a:t> Project Prioritization </a:t>
              </a:r>
              <a:r>
                <a:rPr lang="en-US" dirty="0"/>
                <a:t>Panel (P5) </a:t>
              </a:r>
              <a:endParaRPr kumimoji="0" lang="en-US" sz="17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6343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566"/>
            <a:ext cx="8257674" cy="4075206"/>
          </a:xfrm>
        </p:spPr>
        <p:txBody>
          <a:bodyPr/>
          <a:lstStyle/>
          <a:p>
            <a:r>
              <a:rPr lang="en-US" sz="2400" dirty="0" smtClean="0"/>
              <a:t>ILC has a strong physics case as precision machine:</a:t>
            </a:r>
          </a:p>
          <a:p>
            <a:pPr lvl="1"/>
            <a:r>
              <a:rPr lang="en-US" sz="2000" dirty="0" smtClean="0"/>
              <a:t>Complementary to LHC</a:t>
            </a:r>
          </a:p>
          <a:p>
            <a:pPr lvl="1"/>
            <a:r>
              <a:rPr lang="en-US" sz="2000" dirty="0" smtClean="0"/>
              <a:t>Ideal to study light Higgs and Top</a:t>
            </a:r>
          </a:p>
          <a:p>
            <a:pPr lvl="1"/>
            <a:r>
              <a:rPr lang="en-US" sz="2000" dirty="0" smtClean="0"/>
              <a:t>Explores what lies behind the Standard Model,</a:t>
            </a:r>
            <a:br>
              <a:rPr lang="en-US" sz="2000" dirty="0" smtClean="0"/>
            </a:br>
            <a:r>
              <a:rPr lang="en-US" sz="2000" dirty="0" smtClean="0"/>
              <a:t>by indirect constraints, additional measurements, or discoveries</a:t>
            </a:r>
          </a:p>
          <a:p>
            <a:pPr lvl="1"/>
            <a:r>
              <a:rPr lang="en-US" dirty="0" smtClean="0"/>
              <a:t>Energies above the Top threshold are vital for that </a:t>
            </a:r>
            <a:r>
              <a:rPr lang="en-US" dirty="0" err="1" smtClean="0"/>
              <a:t>programme</a:t>
            </a:r>
            <a:endParaRPr lang="en-US" sz="2000" dirty="0" smtClean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ILC is ready to be built today</a:t>
            </a:r>
          </a:p>
          <a:p>
            <a:endParaRPr lang="en-US" sz="2400" dirty="0" smtClean="0"/>
          </a:p>
          <a:p>
            <a:r>
              <a:rPr lang="en-US" sz="2400" dirty="0" smtClean="0"/>
              <a:t>Strong movement in Japan in favor of ILC,</a:t>
            </a:r>
            <a:r>
              <a:rPr lang="en-US" sz="2400" dirty="0" smtClean="0">
                <a:sym typeface="Wingdings"/>
              </a:rPr>
              <a:t> </a:t>
            </a:r>
            <a:br>
              <a:rPr lang="en-US" sz="2400" dirty="0" smtClean="0">
                <a:sym typeface="Wingdings"/>
              </a:rPr>
            </a:br>
            <a:r>
              <a:rPr lang="en-US" sz="2400" dirty="0" smtClean="0">
                <a:sym typeface="Wingdings"/>
              </a:rPr>
              <a:t>supported by European and US roadmaps!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2228-E164-9243-B9B3-EEA31051DC5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30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Many thanks to </a:t>
            </a:r>
            <a:r>
              <a:rPr lang="en-US" dirty="0" err="1" smtClean="0"/>
              <a:t>Karsten</a:t>
            </a:r>
            <a:r>
              <a:rPr lang="en-US" dirty="0" smtClean="0"/>
              <a:t> </a:t>
            </a:r>
            <a:r>
              <a:rPr lang="en-US" dirty="0" err="1" smtClean="0"/>
              <a:t>Büßer</a:t>
            </a:r>
            <a:r>
              <a:rPr lang="en-US" dirty="0" smtClean="0"/>
              <a:t>, </a:t>
            </a:r>
            <a:r>
              <a:rPr lang="en-US" dirty="0" err="1" smtClean="0"/>
              <a:t>Eckhard</a:t>
            </a:r>
            <a:r>
              <a:rPr lang="en-US" dirty="0" smtClean="0"/>
              <a:t> </a:t>
            </a:r>
            <a:r>
              <a:rPr lang="en-US" dirty="0" err="1" smtClean="0"/>
              <a:t>Elsen</a:t>
            </a:r>
            <a:r>
              <a:rPr lang="en-US" dirty="0" smtClean="0"/>
              <a:t>, Brian Foster, Jenny </a:t>
            </a:r>
            <a:r>
              <a:rPr lang="en-US" dirty="0"/>
              <a:t>List, </a:t>
            </a:r>
            <a:r>
              <a:rPr lang="en-US" dirty="0" err="1"/>
              <a:t>Gudrid</a:t>
            </a:r>
            <a:r>
              <a:rPr lang="en-US" dirty="0"/>
              <a:t> </a:t>
            </a:r>
            <a:r>
              <a:rPr lang="en-US" dirty="0" err="1" smtClean="0"/>
              <a:t>Moortgat</a:t>
            </a:r>
            <a:r>
              <a:rPr lang="en-US" dirty="0" smtClean="0"/>
              <a:t>-Pick, Nicholas J. Walker and Georg </a:t>
            </a:r>
            <a:r>
              <a:rPr lang="en-US" dirty="0" err="1" smtClean="0"/>
              <a:t>Weiglein</a:t>
            </a:r>
            <a:r>
              <a:rPr lang="en-US" dirty="0" smtClean="0"/>
              <a:t> for their help in the preparation of this talk.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Additional Material taken from talks by J. </a:t>
            </a:r>
            <a:r>
              <a:rPr lang="en-US" dirty="0" err="1" smtClean="0"/>
              <a:t>Brau</a:t>
            </a:r>
            <a:r>
              <a:rPr lang="en-US" dirty="0" smtClean="0"/>
              <a:t>, F. Simon, K. </a:t>
            </a:r>
            <a:r>
              <a:rPr lang="en-US" dirty="0" err="1" smtClean="0"/>
              <a:t>Fujii</a:t>
            </a:r>
            <a:r>
              <a:rPr lang="en-US" dirty="0" smtClean="0"/>
              <a:t>, T. Tanabe, and many others.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A2472228-E164-9243-B9B3-EEA31051DC5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2911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Running Scenarios</a:t>
            </a:r>
            <a:endParaRPr lang="en-US" dirty="0"/>
          </a:p>
        </p:txBody>
      </p:sp>
      <p:pic>
        <p:nvPicPr>
          <p:cNvPr id="4" name="Picture 3" descr="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11" y="1235246"/>
            <a:ext cx="2256526" cy="2042923"/>
          </a:xfrm>
          <a:prstGeom prst="rect">
            <a:avLst/>
          </a:prstGeom>
          <a:solidFill>
            <a:srgbClr val="FFFFFF"/>
          </a:solidFill>
          <a:ln>
            <a:solidFill>
              <a:srgbClr val="A7A7A7"/>
            </a:solidFill>
          </a:ln>
          <a:effectLst>
            <a:outerShdw blurRad="101600" dist="76200" dir="2700000" algn="tl" rotWithShape="0">
              <a:srgbClr val="000000">
                <a:alpha val="80000"/>
              </a:srgbClr>
            </a:outerShdw>
          </a:effectLst>
        </p:spPr>
      </p:pic>
      <p:pic>
        <p:nvPicPr>
          <p:cNvPr id="5" name="Picture 4" descr="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216" y="1235246"/>
            <a:ext cx="2198421" cy="2042923"/>
          </a:xfrm>
          <a:prstGeom prst="rect">
            <a:avLst/>
          </a:prstGeom>
          <a:solidFill>
            <a:srgbClr val="FFFFFF"/>
          </a:solidFill>
          <a:ln>
            <a:solidFill>
              <a:srgbClr val="A7A7A7"/>
            </a:solidFill>
          </a:ln>
          <a:effectLst>
            <a:outerShdw blurRad="101600" dist="76200" dir="2700000" algn="tl" rotWithShape="0">
              <a:srgbClr val="000000">
                <a:alpha val="80000"/>
              </a:srgbClr>
            </a:outerShdw>
          </a:effectLst>
        </p:spPr>
      </p:pic>
      <p:pic>
        <p:nvPicPr>
          <p:cNvPr id="6" name="Picture 5" descr="C-25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416" y="1235246"/>
            <a:ext cx="2176622" cy="2042923"/>
          </a:xfrm>
          <a:prstGeom prst="rect">
            <a:avLst/>
          </a:prstGeom>
          <a:solidFill>
            <a:srgbClr val="FFFFFF"/>
          </a:solidFill>
          <a:ln>
            <a:solidFill>
              <a:srgbClr val="A7A7A7"/>
            </a:solidFill>
          </a:ln>
          <a:effectLst>
            <a:outerShdw blurRad="101600" dist="76200" dir="2700000" algn="tl" rotWithShape="0">
              <a:srgbClr val="000000">
                <a:alpha val="80000"/>
              </a:srgbClr>
            </a:outerShdw>
          </a:effectLst>
        </p:spPr>
      </p:pic>
      <p:pic>
        <p:nvPicPr>
          <p:cNvPr id="8" name="Picture 7" descr="C-50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17" y="1235245"/>
            <a:ext cx="2294009" cy="2042923"/>
          </a:xfrm>
          <a:prstGeom prst="rect">
            <a:avLst/>
          </a:prstGeom>
          <a:solidFill>
            <a:srgbClr val="FFFFFF"/>
          </a:solidFill>
          <a:ln>
            <a:solidFill>
              <a:srgbClr val="A7A7A7"/>
            </a:solidFill>
          </a:ln>
          <a:effectLst>
            <a:outerShdw blurRad="101600" dist="76200" dir="2700000" algn="tl" rotWithShape="0">
              <a:srgbClr val="000000">
                <a:alpha val="80000"/>
              </a:srgbClr>
            </a:outerShdw>
          </a:effectLst>
        </p:spPr>
      </p:pic>
      <p:pic>
        <p:nvPicPr>
          <p:cNvPr id="9" name="Picture 8" descr="D-500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604" y="1235245"/>
            <a:ext cx="2262459" cy="2042922"/>
          </a:xfrm>
          <a:prstGeom prst="rect">
            <a:avLst/>
          </a:prstGeom>
          <a:solidFill>
            <a:srgbClr val="FFFFFF"/>
          </a:solidFill>
          <a:ln>
            <a:solidFill>
              <a:srgbClr val="A7A7A7"/>
            </a:solidFill>
          </a:ln>
          <a:effectLst>
            <a:outerShdw blurRad="101600" dist="76200" dir="2700000" algn="tl" rotWithShape="0">
              <a:srgbClr val="000000">
                <a:alpha val="80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05" y="811093"/>
            <a:ext cx="7825124" cy="4230030"/>
          </a:xfrm>
        </p:spPr>
        <p:txBody>
          <a:bodyPr/>
          <a:lstStyle/>
          <a:p>
            <a:r>
              <a:rPr lang="en-US" dirty="0" smtClean="0"/>
              <a:t>Joint Parameters WG (Physics/Detectors and Machine) studies many running scenarios</a:t>
            </a:r>
            <a:br>
              <a:rPr lang="en-US" dirty="0" smtClean="0"/>
            </a:br>
            <a:r>
              <a:rPr lang="en-US" dirty="0" smtClean="0"/>
              <a:t>-&gt; work in progress</a:t>
            </a:r>
          </a:p>
          <a:p>
            <a:r>
              <a:rPr lang="en-US" dirty="0" smtClean="0"/>
              <a:t>Investigated time </a:t>
            </a:r>
            <a:br>
              <a:rPr lang="en-US" dirty="0" smtClean="0"/>
            </a:br>
            <a:r>
              <a:rPr lang="en-US" dirty="0" smtClean="0"/>
              <a:t>evolution</a:t>
            </a:r>
            <a:r>
              <a:rPr lang="en-US" dirty="0"/>
              <a:t> </a:t>
            </a:r>
            <a:r>
              <a:rPr lang="en-US" dirty="0" smtClean="0"/>
              <a:t>of physics </a:t>
            </a:r>
            <a:br>
              <a:rPr lang="en-US" dirty="0" smtClean="0"/>
            </a:br>
            <a:r>
              <a:rPr lang="en-US" dirty="0" smtClean="0"/>
              <a:t>results</a:t>
            </a:r>
          </a:p>
          <a:p>
            <a:r>
              <a:rPr lang="en-US" dirty="0" smtClean="0"/>
              <a:t>~25 years of</a:t>
            </a:r>
            <a:r>
              <a:rPr lang="en-US" dirty="0"/>
              <a:t> </a:t>
            </a:r>
            <a:r>
              <a:rPr lang="en-US" dirty="0" smtClean="0"/>
              <a:t>running </a:t>
            </a:r>
            <a:br>
              <a:rPr lang="en-US" dirty="0" smtClean="0"/>
            </a:br>
            <a:r>
              <a:rPr lang="en-US" dirty="0" smtClean="0"/>
              <a:t>before 1TeV upgrade,</a:t>
            </a:r>
            <a:br>
              <a:rPr lang="en-US" dirty="0" smtClean="0"/>
            </a:br>
            <a:r>
              <a:rPr lang="en-US" dirty="0" smtClean="0"/>
              <a:t>incl. </a:t>
            </a:r>
            <a:r>
              <a:rPr lang="en-US" dirty="0" err="1" smtClean="0"/>
              <a:t>lumi</a:t>
            </a:r>
            <a:r>
              <a:rPr lang="en-US" dirty="0" smtClean="0"/>
              <a:t> upgrades</a:t>
            </a:r>
          </a:p>
          <a:p>
            <a:r>
              <a:rPr lang="en-US" dirty="0" smtClean="0"/>
              <a:t>Baseline: Start with “500GeV” machine (no long 250GeV run)</a:t>
            </a:r>
          </a:p>
          <a:p>
            <a:r>
              <a:rPr lang="en-US" dirty="0" smtClean="0"/>
              <a:t>Example: “D500” scenario:</a:t>
            </a:r>
            <a:br>
              <a:rPr lang="en-US" dirty="0" smtClean="0"/>
            </a:br>
            <a:r>
              <a:rPr lang="en-US" dirty="0" smtClean="0"/>
              <a:t>0.5ab</a:t>
            </a:r>
            <a:r>
              <a:rPr lang="en-US" baseline="30000" dirty="0" smtClean="0"/>
              <a:t>-1</a:t>
            </a:r>
            <a:r>
              <a:rPr lang="en-US" dirty="0" smtClean="0"/>
              <a:t> @250 and 300,</a:t>
            </a:r>
            <a:br>
              <a:rPr lang="en-US" dirty="0" smtClean="0"/>
            </a:br>
            <a:r>
              <a:rPr lang="en-US" dirty="0" smtClean="0"/>
              <a:t>5.5ab</a:t>
            </a:r>
            <a:r>
              <a:rPr lang="en-US" baseline="30000" dirty="0" smtClean="0"/>
              <a:t>-1 </a:t>
            </a:r>
            <a:r>
              <a:rPr lang="en-US" dirty="0" smtClean="0"/>
              <a:t>@ 500GeV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11" name="Picture 10" descr="CouplingEvolution_WithHadrRecE500_Hbb_fre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5161" y="1456178"/>
            <a:ext cx="1746131" cy="2432570"/>
          </a:xfrm>
          <a:prstGeom prst="rect">
            <a:avLst/>
          </a:prstGeom>
          <a:solidFill>
            <a:srgbClr val="FFFFFF"/>
          </a:solidFill>
          <a:ln>
            <a:solidFill>
              <a:srgbClr val="A7A7A7"/>
            </a:solidFill>
          </a:ln>
          <a:effectLst>
            <a:outerShdw blurRad="101600" dist="76200" dir="2700000" algn="tl" rotWithShape="0">
              <a:srgbClr val="000000">
                <a:alpha val="80000"/>
              </a:srgbClr>
            </a:outerShdw>
          </a:effectLst>
        </p:spPr>
      </p:pic>
      <p:pic>
        <p:nvPicPr>
          <p:cNvPr id="13" name="Picture 12" descr="CouplingEvolution_WithHadrRecE500_HZZ_free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36643" y="1456180"/>
            <a:ext cx="1746131" cy="2432570"/>
          </a:xfrm>
          <a:prstGeom prst="rect">
            <a:avLst/>
          </a:prstGeom>
          <a:solidFill>
            <a:srgbClr val="FFFFFF"/>
          </a:solidFill>
          <a:ln>
            <a:solidFill>
              <a:srgbClr val="A7A7A7"/>
            </a:solidFill>
          </a:ln>
          <a:effectLst>
            <a:outerShdw blurRad="101600" dist="76200" dir="2700000" algn="tl" rotWithShape="0">
              <a:srgbClr val="000000">
                <a:alpha val="80000"/>
              </a:srgbClr>
            </a:outerShdw>
          </a:effectLst>
        </p:spPr>
      </p:pic>
      <p:pic>
        <p:nvPicPr>
          <p:cNvPr id="12" name="Picture 11" descr="CouplingEvolution_WithHadrRecE500_Htt_free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8128" y="1456178"/>
            <a:ext cx="1746132" cy="2432571"/>
          </a:xfrm>
          <a:prstGeom prst="rect">
            <a:avLst/>
          </a:prstGeom>
          <a:solidFill>
            <a:srgbClr val="FFFFFF"/>
          </a:solidFill>
          <a:ln>
            <a:solidFill>
              <a:srgbClr val="A7A7A7"/>
            </a:solidFill>
          </a:ln>
          <a:effectLst>
            <a:outerShdw blurRad="101600" dist="76200" dir="2700000" algn="tl" rotWithShape="0">
              <a:srgbClr val="000000">
                <a:alpha val="80000"/>
              </a:srgbClr>
            </a:outerShdw>
          </a:effectLst>
        </p:spPr>
      </p:pic>
      <p:pic>
        <p:nvPicPr>
          <p:cNvPr id="14" name="Picture 13" descr="CouplingEvolution_WithHadrRec_D-500_free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6565" y="1436163"/>
            <a:ext cx="1746134" cy="2426612"/>
          </a:xfrm>
          <a:prstGeom prst="rect">
            <a:avLst/>
          </a:prstGeom>
          <a:solidFill>
            <a:srgbClr val="FFFFFF"/>
          </a:solidFill>
          <a:ln>
            <a:solidFill>
              <a:srgbClr val="A7A7A7"/>
            </a:solidFill>
          </a:ln>
          <a:effectLst>
            <a:outerShdw blurRad="101600" dist="76200" dir="2700000" algn="tl" rotWithShape="0">
              <a:srgbClr val="000000">
                <a:alpha val="80000"/>
              </a:srgbClr>
            </a:outerShdw>
          </a:effectLst>
        </p:spPr>
      </p:pic>
      <p:pic>
        <p:nvPicPr>
          <p:cNvPr id="15" name="Picture 14" descr="NP10y30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4133" y="1456178"/>
            <a:ext cx="1746134" cy="2432575"/>
          </a:xfrm>
          <a:prstGeom prst="rect">
            <a:avLst/>
          </a:prstGeom>
          <a:solidFill>
            <a:srgbClr val="FFFFFF"/>
          </a:solidFill>
          <a:ln>
            <a:solidFill>
              <a:srgbClr val="A7A7A7"/>
            </a:solidFill>
          </a:ln>
          <a:effectLst>
            <a:outerShdw blurRad="101600" dist="76200" dir="2700000" algn="tl" rotWithShape="0">
              <a:srgbClr val="000000">
                <a:alpha val="80000"/>
              </a:srgbClr>
            </a:outerShdw>
          </a:effectLst>
        </p:spPr>
      </p:pic>
      <p:pic>
        <p:nvPicPr>
          <p:cNvPr id="16" name="Picture 15" descr="TopCoup_D-500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17316" y="1213869"/>
            <a:ext cx="1757132" cy="2956362"/>
          </a:xfrm>
          <a:prstGeom prst="rect">
            <a:avLst/>
          </a:prstGeom>
          <a:solidFill>
            <a:srgbClr val="FFFFFF"/>
          </a:solidFill>
          <a:ln>
            <a:solidFill>
              <a:srgbClr val="A7A7A7"/>
            </a:solidFill>
          </a:ln>
          <a:effectLst>
            <a:outerShdw blurRad="101600" dist="76200" dir="2700000" algn="tl" rotWithShape="0">
              <a:srgbClr val="000000">
                <a:alpha val="80000"/>
              </a:srgbClr>
            </a:outerShdw>
          </a:effectLst>
        </p:spPr>
      </p:pic>
      <p:pic>
        <p:nvPicPr>
          <p:cNvPr id="17" name="Picture 16" descr="D-500.pdf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12"/>
          <a:stretch/>
        </p:blipFill>
        <p:spPr>
          <a:xfrm>
            <a:off x="3954045" y="4080711"/>
            <a:ext cx="4711700" cy="1271588"/>
          </a:xfrm>
          <a:prstGeom prst="rect">
            <a:avLst/>
          </a:prstGeom>
          <a:solidFill>
            <a:srgbClr val="FFFFFF"/>
          </a:solidFill>
          <a:ln>
            <a:solidFill>
              <a:srgbClr val="A7A7A7"/>
            </a:solidFill>
          </a:ln>
          <a:effectLst>
            <a:outerShdw blurRad="101600" dist="76200" dir="2700000" algn="tl" rotWithShape="0">
              <a:srgbClr val="000000">
                <a:alpha val="8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6048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5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4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4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"/>
                            </p:stCondLst>
                            <p:childTnLst>
                              <p:par>
                                <p:cTn id="5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50"/>
                            </p:stCondLst>
                            <p:childTnLst>
                              <p:par>
                                <p:cTn id="5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00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9042"/>
            <a:ext cx="7772400" cy="3661458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 smtClean="0">
                <a:latin typeface="Arial Black"/>
                <a:cs typeface="Arial Black"/>
              </a:rPr>
              <a:t>Why?</a:t>
            </a:r>
            <a:br>
              <a:rPr lang="en-US" sz="3600" dirty="0" smtClean="0">
                <a:latin typeface="Arial Black"/>
                <a:cs typeface="Arial Black"/>
              </a:rPr>
            </a:br>
            <a:endParaRPr lang="en-US" sz="3600" dirty="0" smtClean="0">
              <a:latin typeface="Arial Black"/>
              <a:cs typeface="Arial Black"/>
            </a:endParaRPr>
          </a:p>
          <a:p>
            <a:pPr marL="0" indent="0" algn="ctr">
              <a:buNone/>
            </a:pPr>
            <a:r>
              <a:rPr lang="en-US" sz="3600" dirty="0" smtClean="0">
                <a:latin typeface="Arial Black"/>
                <a:cs typeface="Arial Black"/>
              </a:rPr>
              <a:t>How?</a:t>
            </a:r>
            <a:br>
              <a:rPr lang="en-US" sz="3600" dirty="0" smtClean="0">
                <a:latin typeface="Arial Black"/>
                <a:cs typeface="Arial Black"/>
              </a:rPr>
            </a:br>
            <a:endParaRPr lang="en-US" sz="3600" dirty="0" smtClean="0">
              <a:latin typeface="Arial Black"/>
              <a:cs typeface="Arial Black"/>
            </a:endParaRPr>
          </a:p>
          <a:p>
            <a:pPr marL="0" indent="0" algn="ctr">
              <a:buNone/>
            </a:pPr>
            <a:r>
              <a:rPr lang="en-US" sz="3600" dirty="0" smtClean="0">
                <a:latin typeface="Arial Black"/>
                <a:cs typeface="Arial Black"/>
              </a:rPr>
              <a:t>When?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2228-E164-9243-B9B3-EEA31051DC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49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 international?</a:t>
            </a:r>
          </a:p>
          <a:p>
            <a:r>
              <a:rPr lang="en-US" dirty="0" smtClean="0"/>
              <a:t>… linear?</a:t>
            </a:r>
          </a:p>
          <a:p>
            <a:r>
              <a:rPr lang="en-US" dirty="0" smtClean="0"/>
              <a:t>…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collider?</a:t>
            </a:r>
            <a:br>
              <a:rPr lang="en-US" dirty="0" smtClean="0"/>
            </a:br>
            <a:r>
              <a:rPr lang="en-US" dirty="0" smtClean="0">
                <a:sym typeface="Wingdings"/>
              </a:rPr>
              <a:t> physics case</a:t>
            </a:r>
          </a:p>
          <a:p>
            <a:r>
              <a:rPr lang="en-US" dirty="0" smtClean="0">
                <a:sym typeface="Wingdings"/>
              </a:rPr>
              <a:t>… superconducting?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 how?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A2472228-E164-9243-B9B3-EEA31051DC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827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lc-global.rehearsa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7" b="8421"/>
          <a:stretch/>
        </p:blipFill>
        <p:spPr>
          <a:xfrm>
            <a:off x="2570452" y="2586806"/>
            <a:ext cx="6573549" cy="30769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International?</a:t>
            </a:r>
            <a:endParaRPr lang="en-US" dirty="0"/>
          </a:p>
        </p:txBody>
      </p:sp>
      <p:sp>
        <p:nvSpPr>
          <p:cNvPr id="5" name="コンテンツ プレースホルダー 7"/>
          <p:cNvSpPr>
            <a:spLocks noGrp="1"/>
          </p:cNvSpPr>
          <p:nvPr>
            <p:ph sz="half" idx="1"/>
          </p:nvPr>
        </p:nvSpPr>
        <p:spPr>
          <a:xfrm>
            <a:off x="362874" y="825500"/>
            <a:ext cx="6119320" cy="3082391"/>
          </a:xfrm>
        </p:spPr>
        <p:txBody>
          <a:bodyPr>
            <a:normAutofit/>
          </a:bodyPr>
          <a:lstStyle/>
          <a:p>
            <a:r>
              <a:rPr kumimoji="1" lang="en-US" altLang="ja-JP" sz="2000" dirty="0" smtClean="0"/>
              <a:t>ILC is too large for a single country, or even a 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single region</a:t>
            </a:r>
          </a:p>
          <a:p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 smtClean="0"/>
              <a:t>New paradigm:</a:t>
            </a:r>
          </a:p>
          <a:p>
            <a:r>
              <a:rPr lang="en-US" altLang="ja-JP" sz="2000" dirty="0" smtClean="0"/>
              <a:t>No central host lab</a:t>
            </a:r>
          </a:p>
          <a:p>
            <a:r>
              <a:rPr lang="en-US" altLang="ja-JP" sz="2000" dirty="0" smtClean="0"/>
              <a:t>Truly global cooperation</a:t>
            </a:r>
          </a:p>
          <a:p>
            <a:pPr marL="0" indent="0">
              <a:buNone/>
            </a:pPr>
            <a:endParaRPr lang="en-US" altLang="ja-JP" sz="2000" dirty="0" smtClean="0"/>
          </a:p>
        </p:txBody>
      </p:sp>
      <p:pic>
        <p:nvPicPr>
          <p:cNvPr id="6" name="図 52" descr="20070315_dc_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5" b="57"/>
          <a:stretch/>
        </p:blipFill>
        <p:spPr bwMode="auto">
          <a:xfrm>
            <a:off x="6482195" y="762001"/>
            <a:ext cx="2545207" cy="156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2228-E164-9243-B9B3-EEA31051DC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40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Linear?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2228-E164-9243-B9B3-EEA31051DC5A}" type="slidenum">
              <a:rPr lang="en-US" smtClean="0"/>
              <a:t>8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275170" y="1664137"/>
            <a:ext cx="3514099" cy="3291779"/>
            <a:chOff x="5047196" y="2335632"/>
            <a:chExt cx="3514099" cy="3291779"/>
          </a:xfrm>
        </p:grpSpPr>
        <p:pic>
          <p:nvPicPr>
            <p:cNvPr id="4" name="Picture 3" descr="Screen Shot 2014-12-09 at 11.20.2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7196" y="2335632"/>
              <a:ext cx="3514099" cy="329177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16681" y="4897528"/>
              <a:ext cx="2105703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23443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N. Walker, ICHEP 2014, Valencia</a:t>
              </a: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25500"/>
            <a:ext cx="7875495" cy="4445000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ircular e</a:t>
            </a:r>
            <a:r>
              <a:rPr lang="en-US" baseline="30000" dirty="0" smtClean="0"/>
              <a:t>+</a:t>
            </a:r>
            <a:r>
              <a:rPr lang="en-US" dirty="0" smtClean="0"/>
              <a:t>/e</a:t>
            </a:r>
            <a:r>
              <a:rPr lang="en-US" baseline="30000" dirty="0" smtClean="0"/>
              <a:t>-</a:t>
            </a:r>
            <a:r>
              <a:rPr lang="en-US" dirty="0" smtClean="0"/>
              <a:t> accelerator:</a:t>
            </a:r>
            <a:br>
              <a:rPr lang="en-US" dirty="0" smtClean="0"/>
            </a:br>
            <a:r>
              <a:rPr lang="en-US" dirty="0" smtClean="0"/>
              <a:t>Limiting factor is energy loss by </a:t>
            </a:r>
            <a:r>
              <a:rPr lang="en-US" dirty="0" smtClean="0">
                <a:solidFill>
                  <a:srgbClr val="FF0000"/>
                </a:solidFill>
              </a:rPr>
              <a:t>synchrotron radiation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Synchrotron radiation power: </a:t>
            </a:r>
            <a:r>
              <a:rPr lang="en-US" i="1" dirty="0" smtClean="0"/>
              <a:t>P</a:t>
            </a:r>
            <a:r>
              <a:rPr lang="en-US" i="1" dirty="0"/>
              <a:t> </a:t>
            </a:r>
            <a:r>
              <a:rPr lang="en-US" i="1" dirty="0" smtClean="0"/>
              <a:t>∝ E</a:t>
            </a:r>
            <a:r>
              <a:rPr lang="en-US" i="1" baseline="30000" dirty="0" smtClean="0"/>
              <a:t>4</a:t>
            </a:r>
            <a:r>
              <a:rPr lang="en-US" i="1" dirty="0" smtClean="0"/>
              <a:t> / R</a:t>
            </a:r>
            <a:r>
              <a:rPr lang="en-US" i="1" dirty="0"/>
              <a:t/>
            </a:r>
            <a:br>
              <a:rPr lang="en-US" i="1" dirty="0"/>
            </a:br>
            <a:r>
              <a:rPr lang="en-US" dirty="0" smtClean="0"/>
              <a:t>if circumference </a:t>
            </a:r>
            <a:r>
              <a:rPr lang="en-US" sz="1800" dirty="0"/>
              <a:t>∝ </a:t>
            </a:r>
            <a:r>
              <a:rPr lang="en-US" sz="1800" i="1" dirty="0" smtClean="0"/>
              <a:t>E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 </a:t>
            </a:r>
            <a:br>
              <a:rPr lang="en-US" sz="1800" dirty="0" smtClean="0"/>
            </a:br>
            <a:r>
              <a:rPr lang="en-US" dirty="0" smtClean="0"/>
              <a:t>-&gt; cost scales as </a:t>
            </a:r>
            <a:r>
              <a:rPr lang="en-US" dirty="0"/>
              <a:t>∝ </a:t>
            </a:r>
            <a:r>
              <a:rPr lang="en-US" i="1" dirty="0"/>
              <a:t>E</a:t>
            </a:r>
            <a:r>
              <a:rPr lang="en-US" baseline="30000" dirty="0"/>
              <a:t>2</a:t>
            </a:r>
            <a:r>
              <a:rPr lang="en-US" dirty="0"/>
              <a:t> </a:t>
            </a:r>
            <a:br>
              <a:rPr lang="en-US" dirty="0"/>
            </a:br>
            <a:endParaRPr lang="en-US" dirty="0" smtClean="0">
              <a:sym typeface="Wingdings"/>
            </a:endParaRPr>
          </a:p>
          <a:p>
            <a:pPr marL="342900" lvl="1" indent="-342900">
              <a:buFontTx/>
              <a:buChar char="•"/>
            </a:pPr>
            <a:r>
              <a:rPr lang="en-US" dirty="0" smtClean="0">
                <a:sym typeface="Wingdings"/>
              </a:rPr>
              <a:t>For a linear accelerator: cost ∝ E</a:t>
            </a:r>
          </a:p>
          <a:p>
            <a:pPr marL="342900" lvl="1" indent="-342900">
              <a:buFontTx/>
              <a:buChar char="•"/>
            </a:pPr>
            <a:r>
              <a:rPr lang="en-US" dirty="0" smtClean="0">
                <a:sym typeface="Wingdings"/>
              </a:rPr>
              <a:t>Increasing the energy: 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Just make tunnel longer!</a:t>
            </a:r>
          </a:p>
          <a:p>
            <a:pPr marL="342900" lvl="1" indent="-342900">
              <a:buFontTx/>
              <a:buChar char="•"/>
            </a:pPr>
            <a:endParaRPr lang="en-US" dirty="0">
              <a:sym typeface="Wingdings"/>
            </a:endParaRPr>
          </a:p>
          <a:p>
            <a:pPr marL="342900" lvl="1" indent="-342900">
              <a:buFontTx/>
              <a:buChar char="•"/>
            </a:pPr>
            <a:r>
              <a:rPr lang="en-US" dirty="0" smtClean="0">
                <a:sym typeface="Wingdings"/>
              </a:rPr>
              <a:t>Beyond the top pair threshold,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there are only linear colliders!</a:t>
            </a:r>
            <a:endParaRPr lang="en-US" dirty="0">
              <a:sym typeface="Wingding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281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an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pp</a:t>
            </a:r>
            <a:r>
              <a:rPr lang="en-US" dirty="0" smtClean="0"/>
              <a:t> and 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colliders are </a:t>
            </a:r>
            <a:r>
              <a:rPr lang="en-US" b="1" dirty="0" smtClean="0">
                <a:solidFill>
                  <a:srgbClr val="FF0000"/>
                </a:solidFill>
              </a:rPr>
              <a:t>complementary</a:t>
            </a:r>
            <a:r>
              <a:rPr lang="en-US" dirty="0" smtClean="0"/>
              <a:t>, </a:t>
            </a:r>
            <a:r>
              <a:rPr lang="en-US" dirty="0" smtClean="0">
                <a:solidFill>
                  <a:schemeClr val="tx2"/>
                </a:solidFill>
              </a:rPr>
              <a:t>we need</a:t>
            </a:r>
            <a:r>
              <a:rPr lang="en-US" b="1" dirty="0" smtClean="0">
                <a:solidFill>
                  <a:srgbClr val="FF0000"/>
                </a:solidFill>
              </a:rPr>
              <a:t> both</a:t>
            </a:r>
            <a:r>
              <a:rPr lang="en-US" dirty="0" smtClean="0"/>
              <a:t>: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sz="1800" dirty="0" smtClean="0"/>
              <a:t>Energy reach and precision</a:t>
            </a:r>
          </a:p>
          <a:p>
            <a:pPr lvl="1"/>
            <a:r>
              <a:rPr lang="en-US" sz="1800" dirty="0" smtClean="0"/>
              <a:t>Strong and electroweak interactions</a:t>
            </a:r>
          </a:p>
          <a:p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</a:t>
            </a:r>
            <a:r>
              <a:rPr lang="en-US" dirty="0" smtClean="0"/>
              <a:t>strong points:</a:t>
            </a:r>
          </a:p>
          <a:p>
            <a:pPr lvl="1"/>
            <a:r>
              <a:rPr lang="en-US" sz="1800" dirty="0" err="1" smtClean="0"/>
              <a:t>Pointlike</a:t>
            </a:r>
            <a:r>
              <a:rPr lang="en-US" sz="1800" dirty="0" smtClean="0"/>
              <a:t> interaction</a:t>
            </a:r>
          </a:p>
          <a:p>
            <a:pPr lvl="1"/>
            <a:r>
              <a:rPr lang="en-US" sz="1800" dirty="0" smtClean="0"/>
              <a:t>No debris from witness quarks</a:t>
            </a:r>
          </a:p>
          <a:p>
            <a:pPr lvl="1"/>
            <a:r>
              <a:rPr lang="en-US" sz="1800" dirty="0" smtClean="0"/>
              <a:t>Known </a:t>
            </a:r>
            <a:r>
              <a:rPr lang="en-US" sz="1800" dirty="0" smtClean="0">
                <a:solidFill>
                  <a:srgbClr val="FF0000"/>
                </a:solidFill>
              </a:rPr>
              <a:t>energy</a:t>
            </a:r>
            <a:r>
              <a:rPr lang="en-US" sz="1800" dirty="0" smtClean="0"/>
              <a:t> and 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>polarization</a:t>
            </a:r>
            <a:r>
              <a:rPr lang="en-US" sz="1800" dirty="0" smtClean="0"/>
              <a:t> of initial state</a:t>
            </a:r>
          </a:p>
          <a:p>
            <a:pPr lvl="1"/>
            <a:r>
              <a:rPr lang="en-US" sz="1800" dirty="0" err="1" smtClean="0"/>
              <a:t>Flavour</a:t>
            </a:r>
            <a:r>
              <a:rPr lang="en-US" sz="1800" dirty="0" smtClean="0"/>
              <a:t> democracy:</a:t>
            </a:r>
            <a:br>
              <a:rPr lang="en-US" sz="1800" dirty="0" smtClean="0"/>
            </a:br>
            <a:r>
              <a:rPr lang="en-US" sz="1800" dirty="0" smtClean="0"/>
              <a:t>no bias towards up/down,</a:t>
            </a:r>
            <a:br>
              <a:rPr lang="en-US" sz="1800" dirty="0" smtClean="0"/>
            </a:br>
            <a:r>
              <a:rPr lang="en-US" sz="1800" dirty="0" smtClean="0"/>
              <a:t>i.e. proton constituent </a:t>
            </a:r>
            <a:r>
              <a:rPr lang="en-US" sz="1800" dirty="0" err="1" smtClean="0"/>
              <a:t>flavours</a:t>
            </a:r>
            <a:r>
              <a:rPr lang="en-US" sz="1800" dirty="0" smtClean="0"/>
              <a:t> </a:t>
            </a:r>
          </a:p>
        </p:txBody>
      </p:sp>
      <p:pic>
        <p:nvPicPr>
          <p:cNvPr id="4" name="Picture 3" descr="Batman_and_Robin_fre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071" y="3228397"/>
            <a:ext cx="3776929" cy="248660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2228-E164-9243-B9B3-EEA31051DC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94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B112D"/>
      </a:accent1>
      <a:accent2>
        <a:srgbClr val="A32638"/>
      </a:accent2>
      <a:accent3>
        <a:srgbClr val="660922"/>
      </a:accent3>
      <a:accent4>
        <a:srgbClr val="6D3321"/>
      </a:accent4>
      <a:accent5>
        <a:srgbClr val="A6A6A6"/>
      </a:accent5>
      <a:accent6>
        <a:srgbClr val="F3E4B2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EB112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23443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7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EB112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23443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7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B112D"/>
      </a:accent1>
      <a:accent2>
        <a:srgbClr val="A32638"/>
      </a:accent2>
      <a:accent3>
        <a:srgbClr val="660922"/>
      </a:accent3>
      <a:accent4>
        <a:srgbClr val="6D3321"/>
      </a:accent4>
      <a:accent5>
        <a:srgbClr val="A6A6A6"/>
      </a:accent5>
      <a:accent6>
        <a:srgbClr val="F3E4B2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EB112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23443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7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EB112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23443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7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1294</Words>
  <Application>Microsoft Macintosh PowerPoint</Application>
  <PresentationFormat>On-screen Show (16:10)</PresentationFormat>
  <Paragraphs>316</Paragraphs>
  <Slides>39</Slides>
  <Notes>5</Notes>
  <HiddenSlides>6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Default</vt:lpstr>
      <vt:lpstr>???</vt:lpstr>
      <vt:lpstr>Equation</vt:lpstr>
      <vt:lpstr>PowerPoint Presentation</vt:lpstr>
      <vt:lpstr>The International Linear Collider</vt:lpstr>
      <vt:lpstr>Running Scenarios</vt:lpstr>
      <vt:lpstr>Running Scenarios</vt:lpstr>
      <vt:lpstr>Three Questions</vt:lpstr>
      <vt:lpstr>WHY</vt:lpstr>
      <vt:lpstr>Why International?</vt:lpstr>
      <vt:lpstr>Why Linear?</vt:lpstr>
      <vt:lpstr>Why an e+e- Collider?</vt:lpstr>
      <vt:lpstr>Why an e+e- Collider?</vt:lpstr>
      <vt:lpstr>Why a Higgs Factory?</vt:lpstr>
      <vt:lpstr>Why a Higgs Factory?</vt:lpstr>
      <vt:lpstr>Higgs Couplings: SM or other Higgs?</vt:lpstr>
      <vt:lpstr>Higgs Couplings: SM or other Higgs?</vt:lpstr>
      <vt:lpstr>Higgs Couplings: SM or other Higgs?</vt:lpstr>
      <vt:lpstr>Why top physics after LHC? </vt:lpstr>
      <vt:lpstr>Interesting Energies</vt:lpstr>
      <vt:lpstr>Energy Reach</vt:lpstr>
      <vt:lpstr>Why continue precision physics?</vt:lpstr>
      <vt:lpstr>ILC Precision: Gfitter Projection</vt:lpstr>
      <vt:lpstr>ILC Precision: Gfitter Projection</vt:lpstr>
      <vt:lpstr>Beyond the Standard Model? </vt:lpstr>
      <vt:lpstr>Beyond the Standard Model? </vt:lpstr>
      <vt:lpstr>Why Superconducting?</vt:lpstr>
      <vt:lpstr>HOW</vt:lpstr>
      <vt:lpstr>How will the ILC look like?</vt:lpstr>
      <vt:lpstr>How to get the energy</vt:lpstr>
      <vt:lpstr>“ILC-Type” Cryomodules around the World</vt:lpstr>
      <vt:lpstr>Module Performance: Recent Results</vt:lpstr>
      <vt:lpstr>The Luminosity Challenge</vt:lpstr>
      <vt:lpstr>How to detect the particles?</vt:lpstr>
      <vt:lpstr>Detectors: Challenges and Opportunities</vt:lpstr>
      <vt:lpstr>How much does it cost?</vt:lpstr>
      <vt:lpstr>WHEN</vt:lpstr>
      <vt:lpstr>The ILC Timeline</vt:lpstr>
      <vt:lpstr>Candidate Sites in Japan</vt:lpstr>
      <vt:lpstr>ILC on the World’s Roadmaps</vt:lpstr>
      <vt:lpstr>Take Home Message</vt:lpstr>
      <vt:lpstr>Acknowledgements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cp:lastModifiedBy>Benno List</cp:lastModifiedBy>
  <cp:revision>66</cp:revision>
  <dcterms:modified xsi:type="dcterms:W3CDTF">2014-12-10T13:41:18Z</dcterms:modified>
</cp:coreProperties>
</file>