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86" r:id="rId25"/>
    <p:sldId id="285" r:id="rId26"/>
    <p:sldId id="288" r:id="rId27"/>
    <p:sldId id="287" r:id="rId28"/>
    <p:sldId id="282" r:id="rId29"/>
    <p:sldId id="281" r:id="rId30"/>
    <p:sldId id="280" r:id="rId31"/>
    <p:sldId id="274" r:id="rId32"/>
    <p:sldId id="284" r:id="rId33"/>
    <p:sldId id="291" r:id="rId34"/>
    <p:sldId id="289" r:id="rId35"/>
    <p:sldId id="290" r:id="rId36"/>
    <p:sldId id="292" r:id="rId37"/>
    <p:sldId id="283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30" autoAdjust="0"/>
  </p:normalViewPr>
  <p:slideViewPr>
    <p:cSldViewPr snapToGrid="0">
      <p:cViewPr varScale="1">
        <p:scale>
          <a:sx n="64" d="100"/>
          <a:sy n="64" d="100"/>
        </p:scale>
        <p:origin x="1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56F93-5D0A-449C-909C-506E8C134B82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D2719-D9AF-44C8-81A7-033B1F69C6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07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D2719-D9AF-44C8-81A7-033B1F69C6A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08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95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4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30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75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1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853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76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50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87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35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4F8194-BE60-41A4-8E04-5372D24B8141}" type="datetimeFigureOut">
              <a:rPr lang="it-IT" smtClean="0"/>
              <a:t>25/03/2014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69BF2-27BC-4B62-BDF8-8E3E0F05DD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99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 userDrawn="1"/>
        </p:nvSpPr>
        <p:spPr>
          <a:xfrm>
            <a:off x="127316" y="6354504"/>
            <a:ext cx="25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paolo.milazzo@ts.infn.it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8" name="CasellaDiTesto 7"/>
          <p:cNvSpPr txBox="1"/>
          <p:nvPr userDrawn="1"/>
        </p:nvSpPr>
        <p:spPr>
          <a:xfrm>
            <a:off x="5430455" y="6356429"/>
            <a:ext cx="665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Incontro Nazionale di Fisica Nucleare 2014 – Padova, 25 marzo 2014</a:t>
            </a:r>
            <a:endParaRPr lang="it-IT" b="1" dirty="0">
              <a:solidFill>
                <a:srgbClr val="FFFF00"/>
              </a:solidFill>
            </a:endParaRPr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0" y="6250333"/>
            <a:ext cx="12192000" cy="1157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85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5151" y="978844"/>
            <a:ext cx="1099063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FFFF00"/>
                </a:solidFill>
                <a:effectLst/>
              </a:rPr>
              <a:t>Misura di </a:t>
            </a:r>
            <a:r>
              <a:rPr lang="it-IT" sz="4400" b="1" dirty="0" smtClean="0">
                <a:solidFill>
                  <a:srgbClr val="0070C0"/>
                </a:solidFill>
                <a:effectLst/>
              </a:rPr>
              <a:t>sezioni d'urto neutroniche </a:t>
            </a:r>
          </a:p>
          <a:p>
            <a:r>
              <a:rPr lang="it-IT" sz="4400" b="1" dirty="0">
                <a:solidFill>
                  <a:srgbClr val="FFFF00"/>
                </a:solidFill>
              </a:rPr>
              <a:t>a</a:t>
            </a:r>
            <a:r>
              <a:rPr lang="it-IT" sz="4400" b="1" dirty="0" smtClean="0">
                <a:solidFill>
                  <a:srgbClr val="FFFF00"/>
                </a:solidFill>
                <a:effectLst/>
              </a:rPr>
              <a:t>d alta accuratezza per l'</a:t>
            </a:r>
            <a:r>
              <a:rPr lang="it-IT" sz="4400" b="1" dirty="0" smtClean="0">
                <a:solidFill>
                  <a:schemeClr val="bg2"/>
                </a:solidFill>
                <a:effectLst/>
              </a:rPr>
              <a:t>astrofisica nucleare </a:t>
            </a:r>
            <a:r>
              <a:rPr lang="it-IT" sz="4400" b="1" dirty="0" smtClean="0">
                <a:solidFill>
                  <a:srgbClr val="FFFF00"/>
                </a:solidFill>
                <a:effectLst/>
              </a:rPr>
              <a:t>e </a:t>
            </a:r>
          </a:p>
          <a:p>
            <a:r>
              <a:rPr lang="it-IT" sz="4400" b="1" dirty="0" smtClean="0">
                <a:solidFill>
                  <a:srgbClr val="FFFF00"/>
                </a:solidFill>
                <a:effectLst/>
              </a:rPr>
              <a:t>per le </a:t>
            </a:r>
            <a:r>
              <a:rPr lang="it-IT" sz="4400" b="1" dirty="0" smtClean="0">
                <a:solidFill>
                  <a:schemeClr val="bg2"/>
                </a:solidFill>
                <a:effectLst/>
              </a:rPr>
              <a:t>tecnologie nucleari emergenti</a:t>
            </a:r>
          </a:p>
          <a:p>
            <a:endParaRPr lang="it-IT" sz="4400" b="1" dirty="0">
              <a:solidFill>
                <a:schemeClr val="bg2"/>
              </a:solidFill>
            </a:endParaRPr>
          </a:p>
          <a:p>
            <a:r>
              <a:rPr lang="it-IT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it-IT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n_TOF</a:t>
            </a:r>
            <a:r>
              <a:rPr lang="it-IT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@ CERN]</a:t>
            </a:r>
            <a:endParaRPr lang="it-IT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5"/>
          <p:cNvSpPr txBox="1">
            <a:spLocks noChangeArrowheads="1"/>
          </p:cNvSpPr>
          <p:nvPr/>
        </p:nvSpPr>
        <p:spPr bwMode="auto">
          <a:xfrm>
            <a:off x="127322" y="34727"/>
            <a:ext cx="71068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</a:rPr>
              <a:t>Il processo </a:t>
            </a:r>
            <a:r>
              <a:rPr lang="it-IT" sz="4000" b="1" dirty="0" smtClean="0">
                <a:solidFill>
                  <a:srgbClr val="FF0000"/>
                </a:solidFill>
              </a:rPr>
              <a:t>r</a:t>
            </a:r>
            <a:r>
              <a:rPr lang="it-IT" sz="3200" b="1" dirty="0" smtClean="0">
                <a:solidFill>
                  <a:schemeClr val="accent4"/>
                </a:solidFill>
              </a:rPr>
              <a:t> </a:t>
            </a:r>
            <a:r>
              <a:rPr lang="it-IT" sz="3200" b="1" dirty="0">
                <a:solidFill>
                  <a:srgbClr val="FFFF00"/>
                </a:solidFill>
              </a:rPr>
              <a:t>procede </a:t>
            </a:r>
            <a:r>
              <a:rPr lang="it-IT" sz="3200" b="1" i="1" dirty="0" smtClean="0">
                <a:solidFill>
                  <a:srgbClr val="FFFF00"/>
                </a:solidFill>
              </a:rPr>
              <a:t>per via esotica</a:t>
            </a:r>
            <a:endParaRPr lang="en-US" sz="2400" b="1" i="1" dirty="0">
              <a:solidFill>
                <a:schemeClr val="bg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4" name="Freccia a destra 3"/>
          <p:cNvSpPr/>
          <p:nvPr/>
        </p:nvSpPr>
        <p:spPr>
          <a:xfrm>
            <a:off x="6377644" y="289367"/>
            <a:ext cx="1342666" cy="3240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7733823" y="140828"/>
            <a:ext cx="43038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</a:rPr>
              <a:t>Nuclei ricchi di neutroni</a:t>
            </a:r>
            <a:endParaRPr lang="en-US" sz="2400" b="1" i="1" dirty="0">
              <a:solidFill>
                <a:schemeClr val="bg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8804" y="4700666"/>
            <a:ext cx="263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</a:rPr>
              <a:t>E</a:t>
            </a:r>
            <a:r>
              <a:rPr lang="it-IT" sz="2400" dirty="0" smtClean="0">
                <a:solidFill>
                  <a:srgbClr val="FFFF00"/>
                </a:solidFill>
              </a:rPr>
              <a:t>venti di supernova</a:t>
            </a:r>
          </a:p>
        </p:txBody>
      </p:sp>
      <p:pic>
        <p:nvPicPr>
          <p:cNvPr id="7" name="Picture 2" descr="C:\My Documents\NA\Abundances\casa_metals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69" y="4751510"/>
            <a:ext cx="1445243" cy="144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432"/>
          <a:stretch>
            <a:fillRect/>
          </a:stretch>
        </p:blipFill>
        <p:spPr bwMode="auto">
          <a:xfrm>
            <a:off x="8606358" y="4413052"/>
            <a:ext cx="3332473" cy="16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5037699" y="4681700"/>
            <a:ext cx="334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</a:rPr>
              <a:t>Emissione di materia da </a:t>
            </a:r>
          </a:p>
          <a:p>
            <a:r>
              <a:rPr lang="it-IT" sz="2400" i="1" dirty="0" err="1" smtClean="0">
                <a:solidFill>
                  <a:srgbClr val="FFFF00"/>
                </a:solidFill>
              </a:rPr>
              <a:t>neutron</a:t>
            </a:r>
            <a:r>
              <a:rPr lang="it-IT" sz="2400" i="1" dirty="0" smtClean="0">
                <a:solidFill>
                  <a:srgbClr val="FFFF00"/>
                </a:solidFill>
              </a:rPr>
              <a:t> star </a:t>
            </a:r>
            <a:r>
              <a:rPr lang="it-IT" sz="2400" i="1" dirty="0" err="1" smtClean="0">
                <a:solidFill>
                  <a:srgbClr val="FFFF00"/>
                </a:solidFill>
              </a:rPr>
              <a:t>mergers</a:t>
            </a:r>
            <a:endParaRPr lang="it-IT" sz="2400" i="1" dirty="0">
              <a:solidFill>
                <a:srgbClr val="FFFF00"/>
              </a:solidFill>
            </a:endParaRPr>
          </a:p>
        </p:txBody>
      </p:sp>
      <p:pic>
        <p:nvPicPr>
          <p:cNvPr id="11" name="Picture 5" descr="r-proce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256" y="713881"/>
            <a:ext cx="6962281" cy="388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rproc_2b_decay_selfconta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0999" y="718549"/>
            <a:ext cx="7954963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4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6" y="103096"/>
            <a:ext cx="5542228" cy="603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184498" y="117673"/>
            <a:ext cx="4887897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err="1" smtClean="0">
                <a:solidFill>
                  <a:srgbClr val="FFFF00"/>
                </a:solidFill>
              </a:rPr>
              <a:t>Nucleosintesi</a:t>
            </a:r>
            <a:endParaRPr lang="it-IT" sz="3600" i="1" dirty="0" smtClean="0">
              <a:solidFill>
                <a:srgbClr val="FFFF00"/>
              </a:solidFill>
            </a:endParaRPr>
          </a:p>
          <a:p>
            <a:r>
              <a:rPr lang="it-IT" sz="2400" i="1" dirty="0">
                <a:solidFill>
                  <a:srgbClr val="FFFF00"/>
                </a:solidFill>
              </a:rPr>
              <a:t>d</a:t>
            </a:r>
            <a:r>
              <a:rPr lang="it-IT" sz="2400" i="1" dirty="0" smtClean="0">
                <a:solidFill>
                  <a:srgbClr val="FFFF00"/>
                </a:solidFill>
              </a:rPr>
              <a:t>egli elementi più pesanti del Ferro</a:t>
            </a:r>
            <a:endParaRPr lang="it-IT" sz="2400" i="1" dirty="0">
              <a:solidFill>
                <a:srgbClr val="FFFF00"/>
              </a:solidFill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5831541" y="2123935"/>
            <a:ext cx="623166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000" b="1" dirty="0">
              <a:solidFill>
                <a:srgbClr val="FFFF00"/>
              </a:solidFill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~ ½ </a:t>
            </a:r>
            <a:r>
              <a:rPr lang="en-US" sz="4000" b="1" dirty="0" smtClean="0">
                <a:solidFill>
                  <a:srgbClr val="FFFF00"/>
                </a:solidFill>
              </a:rPr>
              <a:t>s-process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~ </a:t>
            </a:r>
            <a:r>
              <a:rPr lang="en-US" sz="4000" b="1" dirty="0">
                <a:solidFill>
                  <a:srgbClr val="FFFF00"/>
                </a:solidFill>
              </a:rPr>
              <a:t>½ </a:t>
            </a:r>
            <a:r>
              <a:rPr lang="en-US" sz="4000" b="1" dirty="0" smtClean="0">
                <a:solidFill>
                  <a:srgbClr val="FFFF00"/>
                </a:solidFill>
              </a:rPr>
              <a:t>r-process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282920"/>
              </p:ext>
            </p:extLst>
          </p:nvPr>
        </p:nvGraphicFramePr>
        <p:xfrm>
          <a:off x="6129176" y="1052190"/>
          <a:ext cx="5400600" cy="1989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120"/>
                <a:gridCol w="1080120"/>
                <a:gridCol w="1080120"/>
                <a:gridCol w="1080120"/>
                <a:gridCol w="1080120"/>
              </a:tblGrid>
              <a:tr h="102388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522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cxnSp>
        <p:nvCxnSpPr>
          <p:cNvPr id="3" name="Straight Arrow Connector 8"/>
          <p:cNvCxnSpPr/>
          <p:nvPr/>
        </p:nvCxnSpPr>
        <p:spPr>
          <a:xfrm>
            <a:off x="6633232" y="2508126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190"/>
          <p:cNvCxnSpPr/>
          <p:nvPr/>
        </p:nvCxnSpPr>
        <p:spPr>
          <a:xfrm>
            <a:off x="7857368" y="2508126"/>
            <a:ext cx="10081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20"/>
          <p:cNvCxnSpPr/>
          <p:nvPr/>
        </p:nvCxnSpPr>
        <p:spPr>
          <a:xfrm flipH="1" flipV="1">
            <a:off x="7713352" y="1500014"/>
            <a:ext cx="1152128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8"/>
          <p:cNvSpPr txBox="1"/>
          <p:nvPr/>
        </p:nvSpPr>
        <p:spPr>
          <a:xfrm>
            <a:off x="5409809" y="692150"/>
            <a:ext cx="230543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</a:rPr>
              <a:t>Breve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baseline="-25000" dirty="0" smtClean="0">
                <a:latin typeface="Calibri" panose="020F0502020204030204" pitchFamily="34" charset="0"/>
              </a:rPr>
              <a:t>1/2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|| Basso </a:t>
            </a:r>
            <a:r>
              <a:rPr lang="en-US" dirty="0" err="1" smtClean="0">
                <a:latin typeface="Symbol" panose="05050102010706020507" pitchFamily="18" charset="2"/>
              </a:rPr>
              <a:t>F</a:t>
            </a:r>
            <a:r>
              <a:rPr lang="en-US" baseline="-25000" dirty="0" err="1" smtClean="0">
                <a:latin typeface="Calibri" panose="020F0502020204030204" pitchFamily="34" charset="0"/>
              </a:rPr>
              <a:t>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6667401" y="217241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8" name="TextBox 202"/>
          <p:cNvSpPr txBox="1"/>
          <p:nvPr/>
        </p:nvSpPr>
        <p:spPr>
          <a:xfrm>
            <a:off x="7747153" y="217376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9" name="TextBox 203"/>
          <p:cNvSpPr txBox="1"/>
          <p:nvPr/>
        </p:nvSpPr>
        <p:spPr>
          <a:xfrm>
            <a:off x="8678932" y="206030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endParaRPr lang="en-GB" b="1" baseline="300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0" name="Table 2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11517"/>
              </p:ext>
            </p:extLst>
          </p:nvPr>
        </p:nvGraphicFramePr>
        <p:xfrm>
          <a:off x="6129176" y="3599582"/>
          <a:ext cx="5400600" cy="1989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120"/>
                <a:gridCol w="1080120"/>
                <a:gridCol w="1080120"/>
                <a:gridCol w="1080120"/>
                <a:gridCol w="1080120"/>
              </a:tblGrid>
              <a:tr h="102388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522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cxnSp>
        <p:nvCxnSpPr>
          <p:cNvPr id="11" name="Straight Arrow Connector 205"/>
          <p:cNvCxnSpPr/>
          <p:nvPr/>
        </p:nvCxnSpPr>
        <p:spPr>
          <a:xfrm>
            <a:off x="6633232" y="5055518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206"/>
          <p:cNvCxnSpPr/>
          <p:nvPr/>
        </p:nvCxnSpPr>
        <p:spPr>
          <a:xfrm>
            <a:off x="7857368" y="5055518"/>
            <a:ext cx="10081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08"/>
          <p:cNvSpPr txBox="1"/>
          <p:nvPr/>
        </p:nvSpPr>
        <p:spPr>
          <a:xfrm>
            <a:off x="5409806" y="3239542"/>
            <a:ext cx="439165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</a:rPr>
              <a:t>Meno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breve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baseline="-25000" dirty="0" smtClean="0">
                <a:latin typeface="Calibri" panose="020F0502020204030204" pitchFamily="34" charset="0"/>
              </a:rPr>
              <a:t>1/2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|| </a:t>
            </a:r>
            <a:r>
              <a:rPr lang="en-US" dirty="0" err="1" smtClean="0">
                <a:latin typeface="Calibri" panose="020F0502020204030204" pitchFamily="34" charset="0"/>
              </a:rPr>
              <a:t>Sufficientemente</a:t>
            </a:r>
            <a:r>
              <a:rPr lang="en-US" dirty="0" smtClean="0">
                <a:latin typeface="Calibri" panose="020F0502020204030204" pitchFamily="34" charset="0"/>
              </a:rPr>
              <a:t> alto </a:t>
            </a:r>
            <a:r>
              <a:rPr lang="en-US" dirty="0" err="1" smtClean="0">
                <a:latin typeface="Symbol" panose="05050102010706020507" pitchFamily="18" charset="2"/>
              </a:rPr>
              <a:t>F</a:t>
            </a:r>
            <a:r>
              <a:rPr lang="en-US" baseline="-25000" dirty="0" err="1" smtClean="0">
                <a:latin typeface="Calibri" panose="020F0502020204030204" pitchFamily="34" charset="0"/>
              </a:rPr>
              <a:t>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14" name="TextBox 209"/>
          <p:cNvSpPr txBox="1"/>
          <p:nvPr/>
        </p:nvSpPr>
        <p:spPr>
          <a:xfrm>
            <a:off x="6667401" y="471981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15" name="TextBox 210"/>
          <p:cNvSpPr txBox="1"/>
          <p:nvPr/>
        </p:nvSpPr>
        <p:spPr>
          <a:xfrm>
            <a:off x="7747153" y="472115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16" name="TextBox 211"/>
          <p:cNvSpPr txBox="1"/>
          <p:nvPr/>
        </p:nvSpPr>
        <p:spPr>
          <a:xfrm>
            <a:off x="8678932" y="460769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endParaRPr lang="en-GB" b="1" baseline="300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Straight Arrow Connector 212"/>
          <p:cNvCxnSpPr/>
          <p:nvPr/>
        </p:nvCxnSpPr>
        <p:spPr>
          <a:xfrm>
            <a:off x="8903687" y="5058964"/>
            <a:ext cx="10081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15"/>
          <p:cNvCxnSpPr/>
          <p:nvPr/>
        </p:nvCxnSpPr>
        <p:spPr>
          <a:xfrm flipH="1" flipV="1">
            <a:off x="9801584" y="4076526"/>
            <a:ext cx="1152128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16"/>
          <p:cNvSpPr txBox="1"/>
          <p:nvPr/>
        </p:nvSpPr>
        <p:spPr>
          <a:xfrm>
            <a:off x="10767164" y="463681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endParaRPr lang="en-GB" b="1" baseline="300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1" name="Straight Arrow Connector 217"/>
          <p:cNvCxnSpPr/>
          <p:nvPr/>
        </p:nvCxnSpPr>
        <p:spPr>
          <a:xfrm>
            <a:off x="9905491" y="5056185"/>
            <a:ext cx="10081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8"/>
          <p:cNvSpPr txBox="1"/>
          <p:nvPr/>
        </p:nvSpPr>
        <p:spPr>
          <a:xfrm>
            <a:off x="9795276" y="472181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cxnSp>
        <p:nvCxnSpPr>
          <p:cNvPr id="23" name="Straight Arrow Connector 219"/>
          <p:cNvCxnSpPr/>
          <p:nvPr/>
        </p:nvCxnSpPr>
        <p:spPr>
          <a:xfrm>
            <a:off x="7764094" y="1561389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20"/>
          <p:cNvCxnSpPr/>
          <p:nvPr/>
        </p:nvCxnSpPr>
        <p:spPr>
          <a:xfrm>
            <a:off x="8988230" y="1561389"/>
            <a:ext cx="10081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21"/>
          <p:cNvSpPr txBox="1"/>
          <p:nvPr/>
        </p:nvSpPr>
        <p:spPr>
          <a:xfrm>
            <a:off x="7750135" y="122568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26" name="TextBox 222"/>
          <p:cNvSpPr txBox="1"/>
          <p:nvPr/>
        </p:nvSpPr>
        <p:spPr>
          <a:xfrm>
            <a:off x="8841919" y="122702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cxnSp>
        <p:nvCxnSpPr>
          <p:cNvPr id="27" name="Straight Arrow Connector 223"/>
          <p:cNvCxnSpPr/>
          <p:nvPr/>
        </p:nvCxnSpPr>
        <p:spPr>
          <a:xfrm>
            <a:off x="10017608" y="1553179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25"/>
          <p:cNvSpPr txBox="1"/>
          <p:nvPr/>
        </p:nvSpPr>
        <p:spPr>
          <a:xfrm>
            <a:off x="9907393" y="121747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grpSp>
        <p:nvGrpSpPr>
          <p:cNvPr id="29" name="Group 237"/>
          <p:cNvGrpSpPr/>
          <p:nvPr/>
        </p:nvGrpSpPr>
        <p:grpSpPr>
          <a:xfrm>
            <a:off x="7677128" y="3754172"/>
            <a:ext cx="2232248" cy="1339758"/>
            <a:chOff x="3129183" y="3970742"/>
            <a:chExt cx="2232248" cy="1339758"/>
          </a:xfrm>
        </p:grpSpPr>
        <p:cxnSp>
          <p:nvCxnSpPr>
            <p:cNvPr id="30" name="Straight Arrow Connector 207"/>
            <p:cNvCxnSpPr/>
            <p:nvPr/>
          </p:nvCxnSpPr>
          <p:spPr>
            <a:xfrm flipH="1" flipV="1">
              <a:off x="3165407" y="4263976"/>
              <a:ext cx="1152128" cy="10081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213"/>
            <p:cNvSpPr txBox="1"/>
            <p:nvPr/>
          </p:nvSpPr>
          <p:spPr>
            <a:xfrm>
              <a:off x="4245527" y="494116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(</a:t>
              </a:r>
              <a:r>
                <a:rPr lang="en-US" dirty="0" err="1" smtClean="0">
                  <a:latin typeface="Calibri" panose="020F0502020204030204" pitchFamily="34" charset="0"/>
                </a:rPr>
                <a:t>n,</a:t>
              </a:r>
              <a:r>
                <a:rPr lang="en-US" dirty="0" err="1" smtClean="0">
                  <a:latin typeface="Symbol" panose="05050102010706020507" pitchFamily="18" charset="2"/>
                </a:rPr>
                <a:t>g</a:t>
              </a:r>
              <a:r>
                <a:rPr lang="en-US" dirty="0" smtClean="0">
                  <a:latin typeface="Calibri" panose="020F0502020204030204" pitchFamily="34" charset="0"/>
                </a:rPr>
                <a:t>)</a:t>
              </a:r>
              <a:endParaRPr lang="en-GB" dirty="0" smtClean="0">
                <a:latin typeface="Calibri" panose="020F0502020204030204" pitchFamily="34" charset="0"/>
              </a:endParaRPr>
            </a:p>
          </p:txBody>
        </p:sp>
        <p:cxnSp>
          <p:nvCxnSpPr>
            <p:cNvPr id="32" name="Straight Arrow Connector 227"/>
            <p:cNvCxnSpPr/>
            <p:nvPr/>
          </p:nvCxnSpPr>
          <p:spPr>
            <a:xfrm>
              <a:off x="3129183" y="4306449"/>
              <a:ext cx="122413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228"/>
            <p:cNvCxnSpPr/>
            <p:nvPr/>
          </p:nvCxnSpPr>
          <p:spPr>
            <a:xfrm>
              <a:off x="4353319" y="4306449"/>
              <a:ext cx="100811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229"/>
            <p:cNvSpPr txBox="1"/>
            <p:nvPr/>
          </p:nvSpPr>
          <p:spPr>
            <a:xfrm>
              <a:off x="3199443" y="397074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(</a:t>
              </a:r>
              <a:r>
                <a:rPr lang="en-US" dirty="0" err="1" smtClean="0">
                  <a:latin typeface="Calibri" panose="020F0502020204030204" pitchFamily="34" charset="0"/>
                </a:rPr>
                <a:t>n,</a:t>
              </a:r>
              <a:r>
                <a:rPr lang="en-US" dirty="0" err="1" smtClean="0">
                  <a:latin typeface="Symbol" panose="05050102010706020507" pitchFamily="18" charset="2"/>
                </a:rPr>
                <a:t>g</a:t>
              </a:r>
              <a:r>
                <a:rPr lang="en-US" dirty="0" smtClean="0">
                  <a:latin typeface="Calibri" panose="020F0502020204030204" pitchFamily="34" charset="0"/>
                </a:rPr>
                <a:t>)</a:t>
              </a:r>
              <a:endParaRPr lang="en-GB" dirty="0" smtClean="0">
                <a:latin typeface="Calibri" panose="020F0502020204030204" pitchFamily="34" charset="0"/>
              </a:endParaRPr>
            </a:p>
          </p:txBody>
        </p:sp>
        <p:sp>
          <p:nvSpPr>
            <p:cNvPr id="35" name="TextBox 230"/>
            <p:cNvSpPr txBox="1"/>
            <p:nvPr/>
          </p:nvSpPr>
          <p:spPr>
            <a:xfrm>
              <a:off x="4243104" y="397208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(</a:t>
              </a:r>
              <a:r>
                <a:rPr lang="en-US" dirty="0" err="1" smtClean="0">
                  <a:latin typeface="Calibri" panose="020F0502020204030204" pitchFamily="34" charset="0"/>
                </a:rPr>
                <a:t>n,</a:t>
              </a:r>
              <a:r>
                <a:rPr lang="en-US" dirty="0" err="1" smtClean="0">
                  <a:latin typeface="Symbol" panose="05050102010706020507" pitchFamily="18" charset="2"/>
                </a:rPr>
                <a:t>g</a:t>
              </a:r>
              <a:r>
                <a:rPr lang="en-US" dirty="0" smtClean="0">
                  <a:latin typeface="Calibri" panose="020F0502020204030204" pitchFamily="34" charset="0"/>
                </a:rPr>
                <a:t>)</a:t>
              </a:r>
              <a:endParaRPr lang="en-GB" dirty="0" smtClean="0">
                <a:latin typeface="Calibri" panose="020F0502020204030204" pitchFamily="34" charset="0"/>
              </a:endParaRPr>
            </a:p>
          </p:txBody>
        </p:sp>
      </p:grpSp>
      <p:cxnSp>
        <p:nvCxnSpPr>
          <p:cNvPr id="36" name="Straight Arrow Connector 231"/>
          <p:cNvCxnSpPr/>
          <p:nvPr/>
        </p:nvCxnSpPr>
        <p:spPr>
          <a:xfrm>
            <a:off x="9930642" y="4081669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32"/>
          <p:cNvSpPr txBox="1"/>
          <p:nvPr/>
        </p:nvSpPr>
        <p:spPr>
          <a:xfrm>
            <a:off x="9820427" y="374596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38" name="Rectangle 233"/>
          <p:cNvSpPr/>
          <p:nvPr/>
        </p:nvSpPr>
        <p:spPr>
          <a:xfrm>
            <a:off x="8289196" y="4607694"/>
            <a:ext cx="1046773" cy="9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asellaDiTesto 38"/>
          <p:cNvSpPr txBox="1"/>
          <p:nvPr/>
        </p:nvSpPr>
        <p:spPr>
          <a:xfrm>
            <a:off x="109915" y="117673"/>
            <a:ext cx="4413959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i="1" dirty="0" smtClean="0">
                <a:solidFill>
                  <a:srgbClr val="FFFF00"/>
                </a:solidFill>
              </a:rPr>
              <a:t>Studio delle </a:t>
            </a:r>
          </a:p>
          <a:p>
            <a:r>
              <a:rPr lang="it-IT" sz="3600" i="1" dirty="0" smtClean="0">
                <a:solidFill>
                  <a:srgbClr val="FFFF00"/>
                </a:solidFill>
              </a:rPr>
              <a:t>Condizioni stellari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105905" y="2748576"/>
            <a:ext cx="4417970" cy="120032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Punti di diramazione lungo il processo s</a:t>
            </a:r>
          </a:p>
        </p:txBody>
      </p:sp>
      <p:cxnSp>
        <p:nvCxnSpPr>
          <p:cNvPr id="41" name="Connettore 2 40"/>
          <p:cNvCxnSpPr/>
          <p:nvPr/>
        </p:nvCxnSpPr>
        <p:spPr>
          <a:xfrm flipV="1">
            <a:off x="5245768" y="228601"/>
            <a:ext cx="24064" cy="5799220"/>
          </a:xfrm>
          <a:prstGeom prst="straightConnector1">
            <a:avLst/>
          </a:prstGeom>
          <a:ln w="635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4764505" y="5751095"/>
            <a:ext cx="6941009" cy="30159"/>
          </a:xfrm>
          <a:prstGeom prst="straightConnector1">
            <a:avLst/>
          </a:prstGeom>
          <a:ln w="635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11601342" y="5653935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3399"/>
                </a:solidFill>
              </a:rPr>
              <a:t>A</a:t>
            </a:r>
            <a:endParaRPr lang="it-IT" sz="3600" b="1" dirty="0">
              <a:solidFill>
                <a:srgbClr val="FF3399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4739320" y="103352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3399"/>
                </a:solidFill>
              </a:rPr>
              <a:t>Z</a:t>
            </a:r>
            <a:endParaRPr lang="it-IT" sz="36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20" grpId="0"/>
      <p:bldP spid="22" grpId="0"/>
      <p:bldP spid="37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274" r="2362" b="8535"/>
          <a:stretch/>
        </p:blipFill>
        <p:spPr>
          <a:xfrm>
            <a:off x="2868035" y="1445467"/>
            <a:ext cx="8928000" cy="460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4984" y="1723260"/>
            <a:ext cx="2199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Possibili scenari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(in stelle massive)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4" name="Connettore 2 3"/>
          <p:cNvCxnSpPr/>
          <p:nvPr/>
        </p:nvCxnSpPr>
        <p:spPr>
          <a:xfrm flipV="1">
            <a:off x="2293472" y="1815855"/>
            <a:ext cx="589994" cy="115088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>
            <a:off x="2306975" y="2083343"/>
            <a:ext cx="576491" cy="10158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09915" y="117673"/>
            <a:ext cx="4413959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i="1" dirty="0" smtClean="0">
                <a:solidFill>
                  <a:srgbClr val="FFFF00"/>
                </a:solidFill>
              </a:rPr>
              <a:t>Studio delle </a:t>
            </a:r>
          </a:p>
          <a:p>
            <a:r>
              <a:rPr lang="it-IT" sz="3600" i="1" dirty="0" smtClean="0">
                <a:solidFill>
                  <a:srgbClr val="FFFF00"/>
                </a:solidFill>
              </a:rPr>
              <a:t>Condizioni stellari</a:t>
            </a:r>
          </a:p>
        </p:txBody>
      </p:sp>
    </p:spTree>
    <p:extLst>
      <p:ext uri="{BB962C8B-B14F-4D97-AF65-F5344CB8AC3E}">
        <p14:creationId xmlns:p14="http://schemas.microsoft.com/office/powerpoint/2010/main" val="42258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0075" y="160630"/>
            <a:ext cx="6044955" cy="2113344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3333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r="2362" b="-7779"/>
          <a:stretch/>
        </p:blipFill>
        <p:spPr bwMode="auto">
          <a:xfrm>
            <a:off x="6123670" y="2413314"/>
            <a:ext cx="6039493" cy="413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1928" y="4848279"/>
            <a:ext cx="3830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chemeClr val="bg1">
                    <a:lumMod val="85000"/>
                  </a:schemeClr>
                </a:solidFill>
              </a:rPr>
              <a:t>C.Lederer</a:t>
            </a:r>
            <a:r>
              <a:rPr lang="it-IT" sz="2400" b="1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it-IT" sz="2400" b="1" dirty="0" err="1" smtClean="0">
                <a:solidFill>
                  <a:schemeClr val="bg1">
                    <a:lumMod val="85000"/>
                  </a:schemeClr>
                </a:solidFill>
              </a:rPr>
              <a:t>C.Massimi</a:t>
            </a:r>
            <a:r>
              <a:rPr lang="it-IT" sz="2400" b="1" dirty="0" smtClean="0">
                <a:solidFill>
                  <a:schemeClr val="bg1">
                    <a:lumMod val="85000"/>
                  </a:schemeClr>
                </a:solidFill>
              </a:rPr>
              <a:t>, et al. </a:t>
            </a:r>
          </a:p>
          <a:p>
            <a:r>
              <a:rPr lang="it-IT" sz="2400" b="1" dirty="0" smtClean="0">
                <a:solidFill>
                  <a:schemeClr val="bg1">
                    <a:lumMod val="85000"/>
                  </a:schemeClr>
                </a:solidFill>
              </a:rPr>
              <a:t>PRL 110 022501 (2013)</a:t>
            </a:r>
          </a:p>
          <a:p>
            <a:r>
              <a:rPr lang="it-IT" sz="2400" b="1" dirty="0" smtClean="0">
                <a:solidFill>
                  <a:schemeClr val="bg1">
                    <a:lumMod val="85000"/>
                  </a:schemeClr>
                </a:solidFill>
              </a:rPr>
              <a:t>PRC   89 025810 (2014)</a:t>
            </a:r>
            <a:endParaRPr lang="it-IT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9" y="148598"/>
            <a:ext cx="6003350" cy="411096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1928" y="4271209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baseline="30000" dirty="0" smtClean="0">
                <a:solidFill>
                  <a:srgbClr val="FFFF00"/>
                </a:solidFill>
              </a:rPr>
              <a:t>63</a:t>
            </a:r>
            <a:r>
              <a:rPr lang="it-IT" sz="3600" b="1" dirty="0" smtClean="0">
                <a:solidFill>
                  <a:srgbClr val="FFFF00"/>
                </a:solidFill>
              </a:rPr>
              <a:t>Ni(n, </a:t>
            </a:r>
            <a:r>
              <a:rPr lang="el-GR" sz="3600" b="1" dirty="0" smtClean="0">
                <a:solidFill>
                  <a:srgbClr val="FFFF00"/>
                </a:solidFill>
              </a:rPr>
              <a:t>γ</a:t>
            </a:r>
            <a:r>
              <a:rPr lang="it-IT" sz="3600" b="1" dirty="0" smtClean="0">
                <a:solidFill>
                  <a:srgbClr val="FFFF00"/>
                </a:solidFill>
              </a:rPr>
              <a:t>)</a:t>
            </a:r>
            <a:endParaRPr lang="it-I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3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19"/>
          <p:cNvSpPr>
            <a:spLocks noChangeShapeType="1"/>
          </p:cNvSpPr>
          <p:nvPr/>
        </p:nvSpPr>
        <p:spPr bwMode="auto">
          <a:xfrm rot="-240000">
            <a:off x="288367" y="5098467"/>
            <a:ext cx="719166" cy="45719"/>
          </a:xfrm>
          <a:prstGeom prst="line">
            <a:avLst/>
          </a:prstGeom>
          <a:noFill/>
          <a:ln w="76200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sp>
        <p:nvSpPr>
          <p:cNvPr id="11" name="Text Box 142"/>
          <p:cNvSpPr txBox="1">
            <a:spLocks noChangeArrowheads="1"/>
          </p:cNvSpPr>
          <p:nvPr/>
        </p:nvSpPr>
        <p:spPr bwMode="auto">
          <a:xfrm>
            <a:off x="120194" y="5216738"/>
            <a:ext cx="1152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i="1" dirty="0" err="1">
                <a:solidFill>
                  <a:srgbClr val="FFFF00"/>
                </a:solidFill>
                <a:latin typeface="Calibri" pitchFamily="34" charset="0"/>
              </a:rPr>
              <a:t>s-Process</a:t>
            </a:r>
            <a:endParaRPr lang="it-IT" sz="14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5" name="Rectangle 172"/>
          <p:cNvSpPr>
            <a:spLocks noChangeArrowheads="1"/>
          </p:cNvSpPr>
          <p:nvPr/>
        </p:nvSpPr>
        <p:spPr bwMode="auto">
          <a:xfrm>
            <a:off x="6430486" y="480006"/>
            <a:ext cx="5468747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/>
            <a:r>
              <a:rPr lang="de-DE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La </a:t>
            </a:r>
            <a:r>
              <a:rPr lang="de-DE" sz="3200" b="1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diramazione</a:t>
            </a:r>
            <a:r>
              <a:rPr lang="de-DE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ad </a:t>
            </a:r>
            <a:r>
              <a:rPr lang="de-DE" sz="3200" b="1" dirty="0" smtClean="0">
                <a:solidFill>
                  <a:srgbClr val="FF0000"/>
                </a:solidFill>
                <a:latin typeface="+mj-lt"/>
              </a:rPr>
              <a:t>A</a:t>
            </a:r>
            <a:r>
              <a:rPr lang="de-DE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=151 (AGB)</a:t>
            </a:r>
            <a:endParaRPr lang="de-DE" sz="32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26" name="Text Box 253"/>
          <p:cNvSpPr txBox="1">
            <a:spLocks noChangeArrowheads="1"/>
          </p:cNvSpPr>
          <p:nvPr/>
        </p:nvSpPr>
        <p:spPr bwMode="auto">
          <a:xfrm>
            <a:off x="6896100" y="4796790"/>
            <a:ext cx="50880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b="1" i="1" dirty="0" smtClean="0">
                <a:solidFill>
                  <a:schemeClr val="bg1">
                    <a:lumMod val="95000"/>
                  </a:schemeClr>
                </a:solidFill>
              </a:rPr>
              <a:t>Il </a:t>
            </a:r>
            <a:r>
              <a:rPr lang="de-DE" sz="1600" b="1" i="1" baseline="30000" dirty="0" smtClean="0">
                <a:solidFill>
                  <a:schemeClr val="bg1">
                    <a:lumMod val="95000"/>
                  </a:schemeClr>
                </a:solidFill>
              </a:rPr>
              <a:t>151</a:t>
            </a:r>
            <a:r>
              <a:rPr lang="de-DE" sz="1600" b="1" i="1" dirty="0" smtClean="0">
                <a:solidFill>
                  <a:schemeClr val="bg1">
                    <a:lumMod val="95000"/>
                  </a:schemeClr>
                </a:solidFill>
              </a:rPr>
              <a:t>Sm ha un tempo di dimezzamento di 93 anni, </a:t>
            </a:r>
          </a:p>
          <a:p>
            <a:r>
              <a:rPr lang="de-DE" sz="1600" b="1" i="1" dirty="0" err="1" smtClean="0">
                <a:solidFill>
                  <a:schemeClr val="bg1">
                    <a:lumMod val="95000"/>
                  </a:schemeClr>
                </a:solidFill>
              </a:rPr>
              <a:t>che</a:t>
            </a:r>
            <a:r>
              <a:rPr lang="de-DE" sz="1600" b="1" i="1" dirty="0" smtClean="0">
                <a:solidFill>
                  <a:schemeClr val="bg1">
                    <a:lumMod val="95000"/>
                  </a:schemeClr>
                </a:solidFill>
              </a:rPr>
              <a:t> si riduce a 3 in condizioni stellari</a:t>
            </a:r>
            <a:endParaRPr lang="de-DE" sz="16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CasellaDiTesto 98"/>
          <p:cNvSpPr txBox="1">
            <a:spLocks noChangeArrowheads="1"/>
          </p:cNvSpPr>
          <p:nvPr/>
        </p:nvSpPr>
        <p:spPr bwMode="auto">
          <a:xfrm>
            <a:off x="6722372" y="1348657"/>
            <a:ext cx="4882196" cy="161582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</a:rPr>
              <a:t>Il branching </a:t>
            </a:r>
            <a:r>
              <a:rPr lang="it-IT" sz="2400" dirty="0" err="1">
                <a:solidFill>
                  <a:schemeClr val="bg1">
                    <a:lumMod val="95000"/>
                  </a:schemeClr>
                </a:solidFill>
              </a:rPr>
              <a:t>ratio</a:t>
            </a:r>
            <a:r>
              <a:rPr lang="it-IT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</a:rPr>
              <a:t>al </a:t>
            </a:r>
            <a:r>
              <a:rPr lang="it-IT" sz="2400" b="1" baseline="30000" dirty="0">
                <a:solidFill>
                  <a:srgbClr val="FFFF00"/>
                </a:solidFill>
              </a:rPr>
              <a:t>151</a:t>
            </a:r>
            <a:r>
              <a:rPr lang="it-IT" sz="2400" b="1" dirty="0">
                <a:solidFill>
                  <a:srgbClr val="FFFF00"/>
                </a:solidFill>
              </a:rPr>
              <a:t>Sm</a:t>
            </a:r>
            <a:r>
              <a:rPr lang="it-IT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</a:rPr>
              <a:t>dipende da:</a:t>
            </a:r>
          </a:p>
          <a:p>
            <a:pPr marL="260350" lvl="1" indent="-1714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</a:rPr>
              <a:t>condizioni </a:t>
            </a:r>
            <a:r>
              <a:rPr lang="it-IT" sz="2000" b="1" dirty="0" smtClean="0">
                <a:solidFill>
                  <a:srgbClr val="FFFF00"/>
                </a:solidFill>
              </a:rPr>
              <a:t>termodinamiche</a:t>
            </a:r>
            <a:r>
              <a:rPr lang="it-IT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</a:rPr>
              <a:t>dei siti stellari</a:t>
            </a:r>
            <a:r>
              <a:rPr lang="it-IT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260350" lvl="1" indent="-171450">
              <a:spcBef>
                <a:spcPts val="600"/>
              </a:spcBef>
              <a:defRPr/>
            </a:pP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</a:rPr>
              <a:t>	(temperatura, densità neutronica, …) </a:t>
            </a:r>
            <a:endParaRPr lang="it-IT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60350" lvl="1" indent="-1714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</a:rPr>
              <a:t>sezione d’urto</a:t>
            </a:r>
            <a:r>
              <a:rPr lang="it-IT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000" b="1" baseline="30000" dirty="0">
                <a:solidFill>
                  <a:srgbClr val="FFFF00"/>
                </a:solidFill>
              </a:rPr>
              <a:t>151</a:t>
            </a:r>
            <a:r>
              <a:rPr lang="it-IT" sz="2000" b="1" dirty="0">
                <a:solidFill>
                  <a:srgbClr val="FFFF00"/>
                </a:solidFill>
              </a:rPr>
              <a:t>Sm(n,</a:t>
            </a:r>
            <a:r>
              <a:rPr lang="it-IT" sz="2000" b="1" dirty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it-IT" sz="2000" b="1" dirty="0" smtClean="0">
                <a:solidFill>
                  <a:srgbClr val="FFFF00"/>
                </a:solidFill>
              </a:rPr>
              <a:t>)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28" name="Text Box 254"/>
          <p:cNvSpPr txBox="1">
            <a:spLocks noChangeArrowheads="1"/>
          </p:cNvSpPr>
          <p:nvPr/>
        </p:nvSpPr>
        <p:spPr bwMode="auto">
          <a:xfrm>
            <a:off x="192386" y="5674627"/>
            <a:ext cx="118776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Misura delle condizioni </a:t>
            </a:r>
            <a:r>
              <a:rPr lang="de-DE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termodinamiche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presso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il sito di nucleosintesi</a:t>
            </a:r>
            <a:endParaRPr lang="de-DE" sz="28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09915" y="117673"/>
            <a:ext cx="4413959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i="1" dirty="0" smtClean="0">
                <a:solidFill>
                  <a:srgbClr val="FFFF00"/>
                </a:solidFill>
              </a:rPr>
              <a:t>Studio delle </a:t>
            </a:r>
          </a:p>
          <a:p>
            <a:r>
              <a:rPr lang="it-IT" sz="3600" i="1" dirty="0" smtClean="0">
                <a:solidFill>
                  <a:srgbClr val="FFFF00"/>
                </a:solidFill>
              </a:rPr>
              <a:t>Condizioni stellari</a:t>
            </a:r>
          </a:p>
        </p:txBody>
      </p:sp>
      <p:sp>
        <p:nvSpPr>
          <p:cNvPr id="30" name="Text Box 6"/>
          <p:cNvSpPr txBox="1">
            <a:spLocks noChangeAspect="1" noChangeArrowheads="1"/>
          </p:cNvSpPr>
          <p:nvPr/>
        </p:nvSpPr>
        <p:spPr bwMode="auto">
          <a:xfrm>
            <a:off x="1070481" y="4633042"/>
            <a:ext cx="874712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150</a:t>
            </a:r>
            <a:r>
              <a:rPr lang="it-IT" sz="2400" dirty="0" smtClean="0"/>
              <a:t>Sm</a:t>
            </a:r>
            <a:endParaRPr lang="en-US" sz="1200" dirty="0"/>
          </a:p>
          <a:p>
            <a:pPr algn="l"/>
            <a:endParaRPr lang="en-US" sz="1200" dirty="0"/>
          </a:p>
        </p:txBody>
      </p:sp>
      <p:sp>
        <p:nvSpPr>
          <p:cNvPr id="31" name="Text Box 6"/>
          <p:cNvSpPr txBox="1">
            <a:spLocks noChangeAspect="1" noChangeArrowheads="1"/>
          </p:cNvSpPr>
          <p:nvPr/>
        </p:nvSpPr>
        <p:spPr bwMode="auto">
          <a:xfrm>
            <a:off x="1944776" y="4629026"/>
            <a:ext cx="874712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151</a:t>
            </a:r>
            <a:r>
              <a:rPr lang="it-IT" sz="2400" dirty="0" smtClean="0"/>
              <a:t>Sm</a:t>
            </a:r>
            <a:endParaRPr lang="en-US" sz="1200" dirty="0"/>
          </a:p>
          <a:p>
            <a:pPr algn="l"/>
            <a:endParaRPr lang="en-US" sz="1200" dirty="0"/>
          </a:p>
        </p:txBody>
      </p:sp>
      <p:sp>
        <p:nvSpPr>
          <p:cNvPr id="32" name="Text Box 6"/>
          <p:cNvSpPr txBox="1">
            <a:spLocks noChangeAspect="1" noChangeArrowheads="1"/>
          </p:cNvSpPr>
          <p:nvPr/>
        </p:nvSpPr>
        <p:spPr bwMode="auto">
          <a:xfrm>
            <a:off x="3841764" y="4625026"/>
            <a:ext cx="874712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152</a:t>
            </a:r>
            <a:r>
              <a:rPr lang="it-IT" sz="2400" dirty="0" smtClean="0"/>
              <a:t>Sm</a:t>
            </a:r>
            <a:endParaRPr lang="en-US" sz="1200" dirty="0"/>
          </a:p>
          <a:p>
            <a:pPr algn="l"/>
            <a:endParaRPr lang="en-US" sz="1200" dirty="0"/>
          </a:p>
        </p:txBody>
      </p:sp>
      <p:pic>
        <p:nvPicPr>
          <p:cNvPr id="24" name="Picture 17" descr="Pericolo Radiazio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5083" y="5067970"/>
            <a:ext cx="428596" cy="42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119"/>
          <p:cNvSpPr>
            <a:spLocks noChangeShapeType="1"/>
          </p:cNvSpPr>
          <p:nvPr/>
        </p:nvSpPr>
        <p:spPr bwMode="auto">
          <a:xfrm rot="-240000">
            <a:off x="3003494" y="5106483"/>
            <a:ext cx="719166" cy="45719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sp>
        <p:nvSpPr>
          <p:cNvPr id="34" name="Text Box 6"/>
          <p:cNvSpPr txBox="1">
            <a:spLocks noChangeAspect="1" noChangeArrowheads="1"/>
          </p:cNvSpPr>
          <p:nvPr/>
        </p:nvSpPr>
        <p:spPr bwMode="auto">
          <a:xfrm>
            <a:off x="4716060" y="4621010"/>
            <a:ext cx="874712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153</a:t>
            </a:r>
            <a:r>
              <a:rPr lang="it-IT" sz="2400" dirty="0" smtClean="0"/>
              <a:t>Sm</a:t>
            </a:r>
            <a:endParaRPr lang="en-US" sz="1200" dirty="0"/>
          </a:p>
          <a:p>
            <a:pPr algn="l"/>
            <a:endParaRPr lang="en-US" sz="1200" dirty="0"/>
          </a:p>
        </p:txBody>
      </p:sp>
      <p:sp>
        <p:nvSpPr>
          <p:cNvPr id="36" name="Line 119"/>
          <p:cNvSpPr>
            <a:spLocks noChangeShapeType="1"/>
          </p:cNvSpPr>
          <p:nvPr/>
        </p:nvSpPr>
        <p:spPr bwMode="auto">
          <a:xfrm rot="-240000" flipH="1" flipV="1">
            <a:off x="1629683" y="4026257"/>
            <a:ext cx="665825" cy="523633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sp>
        <p:nvSpPr>
          <p:cNvPr id="37" name="Text Box 6"/>
          <p:cNvSpPr txBox="1">
            <a:spLocks noChangeAspect="1" noChangeArrowheads="1"/>
          </p:cNvSpPr>
          <p:nvPr/>
        </p:nvSpPr>
        <p:spPr bwMode="auto">
          <a:xfrm>
            <a:off x="1090537" y="3064928"/>
            <a:ext cx="874712" cy="877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151</a:t>
            </a:r>
            <a:r>
              <a:rPr lang="it-IT" sz="2400" dirty="0" smtClean="0"/>
              <a:t>Eu</a:t>
            </a:r>
            <a:endParaRPr lang="en-US" sz="1200" dirty="0"/>
          </a:p>
          <a:p>
            <a:pPr algn="l"/>
            <a:endParaRPr lang="en-US" sz="1200" dirty="0"/>
          </a:p>
        </p:txBody>
      </p:sp>
      <p:sp>
        <p:nvSpPr>
          <p:cNvPr id="38" name="Text Box 6"/>
          <p:cNvSpPr txBox="1">
            <a:spLocks noChangeAspect="1" noChangeArrowheads="1"/>
          </p:cNvSpPr>
          <p:nvPr/>
        </p:nvSpPr>
        <p:spPr bwMode="auto">
          <a:xfrm>
            <a:off x="1964830" y="3072944"/>
            <a:ext cx="874712" cy="877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152</a:t>
            </a:r>
            <a:r>
              <a:rPr lang="it-IT" sz="2400" dirty="0" smtClean="0"/>
              <a:t>Eu</a:t>
            </a:r>
            <a:endParaRPr lang="en-US" sz="1200" dirty="0"/>
          </a:p>
          <a:p>
            <a:pPr algn="l"/>
            <a:endParaRPr lang="en-US" sz="1200" dirty="0"/>
          </a:p>
        </p:txBody>
      </p:sp>
      <p:sp>
        <p:nvSpPr>
          <p:cNvPr id="39" name="Line 119"/>
          <p:cNvSpPr>
            <a:spLocks noChangeShapeType="1"/>
          </p:cNvSpPr>
          <p:nvPr/>
        </p:nvSpPr>
        <p:spPr bwMode="auto">
          <a:xfrm rot="-240000" flipH="1" flipV="1">
            <a:off x="4368878" y="4046306"/>
            <a:ext cx="665825" cy="523633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sp>
        <p:nvSpPr>
          <p:cNvPr id="40" name="Text Box 6"/>
          <p:cNvSpPr txBox="1">
            <a:spLocks noChangeAspect="1" noChangeArrowheads="1"/>
          </p:cNvSpPr>
          <p:nvPr/>
        </p:nvSpPr>
        <p:spPr bwMode="auto">
          <a:xfrm>
            <a:off x="3829732" y="3084977"/>
            <a:ext cx="874712" cy="877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153</a:t>
            </a:r>
            <a:r>
              <a:rPr lang="it-IT" sz="2400" dirty="0" smtClean="0"/>
              <a:t>Eu</a:t>
            </a:r>
            <a:endParaRPr lang="en-US" sz="1200" dirty="0"/>
          </a:p>
          <a:p>
            <a:pPr algn="l"/>
            <a:endParaRPr lang="en-US" sz="1200" dirty="0"/>
          </a:p>
        </p:txBody>
      </p:sp>
      <p:sp>
        <p:nvSpPr>
          <p:cNvPr id="41" name="Text Box 6"/>
          <p:cNvSpPr txBox="1">
            <a:spLocks noChangeAspect="1" noChangeArrowheads="1"/>
          </p:cNvSpPr>
          <p:nvPr/>
        </p:nvSpPr>
        <p:spPr bwMode="auto">
          <a:xfrm>
            <a:off x="4704025" y="3080961"/>
            <a:ext cx="874712" cy="877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154</a:t>
            </a:r>
            <a:r>
              <a:rPr lang="it-IT" sz="2400" dirty="0" smtClean="0"/>
              <a:t>Eu</a:t>
            </a:r>
            <a:endParaRPr lang="en-US" sz="1200" dirty="0"/>
          </a:p>
          <a:p>
            <a:pPr algn="l"/>
            <a:endParaRPr lang="en-US" sz="1200" dirty="0"/>
          </a:p>
        </p:txBody>
      </p:sp>
      <p:sp>
        <p:nvSpPr>
          <p:cNvPr id="42" name="Line 119"/>
          <p:cNvSpPr>
            <a:spLocks noChangeShapeType="1"/>
          </p:cNvSpPr>
          <p:nvPr/>
        </p:nvSpPr>
        <p:spPr bwMode="auto">
          <a:xfrm rot="-240000" flipH="1" flipV="1">
            <a:off x="1613635" y="2494238"/>
            <a:ext cx="665825" cy="523633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sp>
        <p:nvSpPr>
          <p:cNvPr id="43" name="Text Box 6"/>
          <p:cNvSpPr txBox="1">
            <a:spLocks noChangeAspect="1" noChangeArrowheads="1"/>
          </p:cNvSpPr>
          <p:nvPr/>
        </p:nvSpPr>
        <p:spPr bwMode="auto">
          <a:xfrm>
            <a:off x="1074489" y="1532909"/>
            <a:ext cx="874712" cy="877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152</a:t>
            </a:r>
            <a:r>
              <a:rPr lang="it-IT" sz="2400" dirty="0" smtClean="0"/>
              <a:t>Gd</a:t>
            </a:r>
            <a:endParaRPr lang="en-US" sz="1200" dirty="0"/>
          </a:p>
          <a:p>
            <a:pPr algn="l"/>
            <a:endParaRPr lang="en-US" sz="1200" dirty="0"/>
          </a:p>
        </p:txBody>
      </p:sp>
      <p:sp>
        <p:nvSpPr>
          <p:cNvPr id="45" name="Line 119"/>
          <p:cNvSpPr>
            <a:spLocks noChangeShapeType="1"/>
          </p:cNvSpPr>
          <p:nvPr/>
        </p:nvSpPr>
        <p:spPr bwMode="auto">
          <a:xfrm rot="-240000" flipH="1" flipV="1">
            <a:off x="4352830" y="2514287"/>
            <a:ext cx="665825" cy="523633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sp>
        <p:nvSpPr>
          <p:cNvPr id="46" name="Text Box 6"/>
          <p:cNvSpPr txBox="1">
            <a:spLocks noChangeAspect="1" noChangeArrowheads="1"/>
          </p:cNvSpPr>
          <p:nvPr/>
        </p:nvSpPr>
        <p:spPr bwMode="auto">
          <a:xfrm>
            <a:off x="3813684" y="1552958"/>
            <a:ext cx="874712" cy="877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 smtClean="0"/>
              <a:t>154</a:t>
            </a:r>
            <a:r>
              <a:rPr lang="it-IT" sz="2400" dirty="0" smtClean="0"/>
              <a:t>Gd</a:t>
            </a:r>
            <a:endParaRPr lang="en-US" sz="1200" dirty="0"/>
          </a:p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80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/>
      <p:bldP spid="33" grpId="0" animBg="1"/>
      <p:bldP spid="36" grpId="0" animBg="1"/>
      <p:bldP spid="39" grpId="0" animBg="1"/>
      <p:bldP spid="42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76" y="1181820"/>
            <a:ext cx="4466617" cy="31387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6485" r="3200"/>
          <a:stretch>
            <a:fillRect/>
          </a:stretch>
        </p:blipFill>
        <p:spPr bwMode="auto">
          <a:xfrm>
            <a:off x="6277597" y="1192914"/>
            <a:ext cx="5666225" cy="313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692823" y="4449059"/>
            <a:ext cx="4499177" cy="1421928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it-IT" sz="2400" b="1" dirty="0">
                <a:solidFill>
                  <a:schemeClr val="bg1">
                    <a:lumMod val="85000"/>
                  </a:schemeClr>
                </a:solidFill>
              </a:rPr>
              <a:t>U </a:t>
            </a:r>
            <a:r>
              <a:rPr lang="it-IT" sz="2400" b="1" dirty="0" err="1">
                <a:solidFill>
                  <a:schemeClr val="bg1">
                    <a:lumMod val="85000"/>
                  </a:schemeClr>
                </a:solidFill>
              </a:rPr>
              <a:t>Abbondanno</a:t>
            </a:r>
            <a:r>
              <a:rPr lang="it-IT" sz="2400" b="1" dirty="0">
                <a:solidFill>
                  <a:schemeClr val="bg1">
                    <a:lumMod val="85000"/>
                  </a:schemeClr>
                </a:solidFill>
              </a:rPr>
              <a:t> et </a:t>
            </a:r>
            <a:r>
              <a:rPr lang="it-IT" sz="2400" b="1" dirty="0" smtClean="0">
                <a:solidFill>
                  <a:schemeClr val="bg1">
                    <a:lumMod val="85000"/>
                  </a:schemeClr>
                </a:solidFill>
              </a:rPr>
              <a:t>al.,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it-IT" sz="2400" b="1" dirty="0" err="1" smtClean="0">
                <a:solidFill>
                  <a:schemeClr val="bg1">
                    <a:lumMod val="85000"/>
                  </a:schemeClr>
                </a:solidFill>
              </a:rPr>
              <a:t>Phys</a:t>
            </a:r>
            <a:r>
              <a:rPr lang="it-IT" sz="2400" b="1" dirty="0">
                <a:solidFill>
                  <a:schemeClr val="bg1">
                    <a:lumMod val="85000"/>
                  </a:schemeClr>
                </a:solidFill>
              </a:rPr>
              <a:t>. Rev. Lett. 93 </a:t>
            </a:r>
            <a:r>
              <a:rPr lang="it-IT" sz="2400" b="1" dirty="0" smtClean="0">
                <a:solidFill>
                  <a:schemeClr val="bg1">
                    <a:lumMod val="85000"/>
                  </a:schemeClr>
                </a:solidFill>
              </a:rPr>
              <a:t>161103 (2004)</a:t>
            </a:r>
            <a:endParaRPr lang="it-IT" sz="2400" b="1" dirty="0">
              <a:solidFill>
                <a:schemeClr val="bg1">
                  <a:lumMod val="85000"/>
                </a:schemeClr>
              </a:solidFill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it-IT" sz="2400" b="1" dirty="0">
                <a:solidFill>
                  <a:schemeClr val="bg1">
                    <a:lumMod val="85000"/>
                  </a:schemeClr>
                </a:solidFill>
              </a:rPr>
              <a:t>S Marrone et al</a:t>
            </a:r>
            <a:r>
              <a:rPr lang="it-IT" sz="2400" b="1" dirty="0" smtClean="0">
                <a:solidFill>
                  <a:schemeClr val="bg1">
                    <a:lumMod val="85000"/>
                  </a:schemeClr>
                </a:solidFill>
              </a:rPr>
              <a:t>.,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it-IT" sz="2400" b="1" dirty="0" err="1" smtClean="0">
                <a:solidFill>
                  <a:schemeClr val="bg1">
                    <a:lumMod val="85000"/>
                  </a:schemeClr>
                </a:solidFill>
              </a:rPr>
              <a:t>Phys</a:t>
            </a:r>
            <a:r>
              <a:rPr lang="it-IT" sz="2400" b="1" dirty="0">
                <a:solidFill>
                  <a:schemeClr val="bg1">
                    <a:lumMod val="85000"/>
                  </a:schemeClr>
                </a:solidFill>
              </a:rPr>
              <a:t>. Rev. C </a:t>
            </a:r>
            <a:r>
              <a:rPr lang="it-IT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3366"/>
                  </a:outerShdw>
                </a:effectLst>
              </a:rPr>
              <a:t>73</a:t>
            </a:r>
            <a:r>
              <a:rPr lang="it-IT" sz="2400" b="1" dirty="0">
                <a:solidFill>
                  <a:schemeClr val="bg1">
                    <a:lumMod val="85000"/>
                  </a:schemeClr>
                </a:solidFill>
              </a:rPr>
              <a:t> 03604 (2006)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3362" y="4521248"/>
            <a:ext cx="7941011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1600" algn="l" eaLnBrk="0" hangingPunct="0">
              <a:spcAft>
                <a:spcPct val="40000"/>
              </a:spcAft>
            </a:pPr>
            <a:r>
              <a:rPr lang="en-US" sz="1600" b="1" i="1" dirty="0" smtClean="0">
                <a:solidFill>
                  <a:schemeClr val="bg2">
                    <a:lumMod val="90000"/>
                  </a:schemeClr>
                </a:solidFill>
                <a:latin typeface="Corbel" pitchFamily="34" charset="0"/>
              </a:rPr>
              <a:t>NON SOLO</a:t>
            </a:r>
          </a:p>
          <a:p>
            <a:pPr marL="381000" indent="-279400" eaLnBrk="0" hangingPunct="0">
              <a:spcAft>
                <a:spcPct val="40000"/>
              </a:spcAft>
              <a:buFontTx/>
              <a:buChar char="•"/>
            </a:pP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In 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Astrofisica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Nucleare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, 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importante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</a:t>
            </a:r>
            <a:r>
              <a:rPr lang="en-US" sz="1600" b="1" i="1" dirty="0">
                <a:solidFill>
                  <a:srgbClr val="FFFF00"/>
                </a:solidFill>
                <a:latin typeface="Corbel" pitchFamily="34" charset="0"/>
              </a:rPr>
              <a:t>branching </a:t>
            </a:r>
            <a:r>
              <a:rPr lang="en-US" sz="1600" b="1" i="1" dirty="0" smtClean="0">
                <a:solidFill>
                  <a:srgbClr val="FFFF00"/>
                </a:solidFill>
                <a:latin typeface="Corbel" pitchFamily="34" charset="0"/>
              </a:rPr>
              <a:t>point</a:t>
            </a:r>
          </a:p>
          <a:p>
            <a:pPr marL="101600" eaLnBrk="0" hangingPunct="0">
              <a:spcAft>
                <a:spcPct val="40000"/>
              </a:spcAft>
            </a:pPr>
            <a:r>
              <a:rPr lang="en-US" sz="1600" b="1" i="1" dirty="0" smtClean="0">
                <a:solidFill>
                  <a:schemeClr val="bg2">
                    <a:lumMod val="90000"/>
                  </a:schemeClr>
                </a:solidFill>
                <a:latin typeface="Corbel" pitchFamily="34" charset="0"/>
              </a:rPr>
              <a:t>MA ANCHE</a:t>
            </a:r>
            <a:endParaRPr lang="en-US" sz="1600" b="1" i="1" dirty="0">
              <a:solidFill>
                <a:schemeClr val="bg2">
                  <a:lumMod val="90000"/>
                </a:schemeClr>
              </a:solidFill>
              <a:latin typeface="Corbel" pitchFamily="34" charset="0"/>
            </a:endParaRPr>
          </a:p>
          <a:p>
            <a:pPr marL="381000" indent="-279400" algn="l" eaLnBrk="0" hangingPunct="0">
              <a:spcAft>
                <a:spcPct val="40000"/>
              </a:spcAft>
              <a:buFontTx/>
              <a:buChar char="•"/>
            </a:pPr>
            <a:r>
              <a:rPr lang="en-US" sz="1600" b="1" baseline="30000" dirty="0" smtClean="0">
                <a:solidFill>
                  <a:srgbClr val="FFFF00"/>
                </a:solidFill>
                <a:latin typeface="Corbel" pitchFamily="34" charset="0"/>
              </a:rPr>
              <a:t>151</a:t>
            </a:r>
            <a:r>
              <a:rPr lang="en-US" sz="1600" b="1" dirty="0" smtClean="0">
                <a:solidFill>
                  <a:srgbClr val="FFFF00"/>
                </a:solidFill>
                <a:latin typeface="Corbel" pitchFamily="34" charset="0"/>
              </a:rPr>
              <a:t>Sm </a:t>
            </a:r>
            <a:r>
              <a:rPr lang="en-US" sz="1600" b="1" dirty="0" err="1" smtClean="0">
                <a:solidFill>
                  <a:srgbClr val="FFFF00"/>
                </a:solidFill>
                <a:latin typeface="Corbel" pitchFamily="34" charset="0"/>
              </a:rPr>
              <a:t>frammento</a:t>
            </a:r>
            <a:r>
              <a:rPr lang="en-US" sz="1600" b="1" dirty="0" smtClean="0">
                <a:solidFill>
                  <a:srgbClr val="FFFF00"/>
                </a:solidFill>
                <a:latin typeface="Corbel" pitchFamily="34" charset="0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di 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fissione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(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richiesta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4.D.28 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della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HPNDRL 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della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NEA</a:t>
            </a:r>
            <a:r>
              <a:rPr lang="en-US" sz="1600" b="1" dirty="0" smtClean="0">
                <a:solidFill>
                  <a:srgbClr val="FFFF00"/>
                </a:solidFill>
                <a:latin typeface="Corbel" pitchFamily="34" charset="0"/>
              </a:rPr>
              <a:t>)</a:t>
            </a:r>
            <a:endParaRPr lang="en-US" sz="1600" b="1" dirty="0">
              <a:solidFill>
                <a:srgbClr val="FFFF00"/>
              </a:solidFill>
              <a:latin typeface="Corbel" pitchFamily="34" charset="0"/>
            </a:endParaRPr>
          </a:p>
          <a:p>
            <a:pPr marL="381000" indent="-279400" algn="l" eaLnBrk="0" hangingPunct="0">
              <a:spcAft>
                <a:spcPct val="40000"/>
              </a:spcAft>
              <a:buFontTx/>
              <a:buChar char="•"/>
            </a:pP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Necessarie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sezioni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d’urto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per </a:t>
            </a:r>
            <a:r>
              <a:rPr lang="en-US" sz="1600" b="1" dirty="0" err="1">
                <a:solidFill>
                  <a:srgbClr val="FFFF00"/>
                </a:solidFill>
                <a:latin typeface="Corbel" pitchFamily="34" charset="0"/>
              </a:rPr>
              <a:t>trasmutazione</a:t>
            </a:r>
            <a:r>
              <a:rPr lang="en-US" sz="1600" b="1" dirty="0">
                <a:solidFill>
                  <a:srgbClr val="FFFF00"/>
                </a:solidFill>
                <a:latin typeface="Corbel" pitchFamily="34" charset="0"/>
              </a:rPr>
              <a:t> con </a:t>
            </a:r>
            <a:r>
              <a:rPr lang="en-US" sz="1600" b="1" dirty="0" smtClean="0">
                <a:solidFill>
                  <a:srgbClr val="FFFF00"/>
                </a:solidFill>
                <a:latin typeface="Corbel" pitchFamily="34" charset="0"/>
              </a:rPr>
              <a:t>ADS</a:t>
            </a:r>
            <a:endParaRPr lang="en-US" sz="1600" b="1" dirty="0">
              <a:solidFill>
                <a:srgbClr val="FFFF00"/>
              </a:solidFill>
              <a:latin typeface="Corbel" pitchFamily="34" charset="0"/>
            </a:endParaRPr>
          </a:p>
        </p:txBody>
      </p:sp>
      <p:sp>
        <p:nvSpPr>
          <p:cNvPr id="6" name="Text Box 974"/>
          <p:cNvSpPr txBox="1">
            <a:spLocks noChangeArrowheads="1"/>
          </p:cNvSpPr>
          <p:nvPr/>
        </p:nvSpPr>
        <p:spPr bwMode="auto">
          <a:xfrm>
            <a:off x="831600" y="3429000"/>
            <a:ext cx="321101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≈500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risonanze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 per lo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più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nuove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  <p:sp>
        <p:nvSpPr>
          <p:cNvPr id="7" name="AutoShape 961"/>
          <p:cNvSpPr>
            <a:spLocks noChangeArrowheads="1"/>
          </p:cNvSpPr>
          <p:nvPr/>
        </p:nvSpPr>
        <p:spPr bwMode="auto">
          <a:xfrm>
            <a:off x="5027274" y="2321835"/>
            <a:ext cx="976312" cy="485775"/>
          </a:xfrm>
          <a:prstGeom prst="notched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09915" y="117673"/>
            <a:ext cx="4413959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i="1" dirty="0" smtClean="0">
                <a:solidFill>
                  <a:srgbClr val="FFFF00"/>
                </a:solidFill>
              </a:rPr>
              <a:t>Studio delle </a:t>
            </a:r>
          </a:p>
          <a:p>
            <a:r>
              <a:rPr lang="it-IT" sz="3600" i="1" dirty="0" smtClean="0">
                <a:solidFill>
                  <a:srgbClr val="FFFF00"/>
                </a:solidFill>
              </a:rPr>
              <a:t>Condizioni stellari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295533" y="409075"/>
            <a:ext cx="2220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baseline="30000" dirty="0" smtClean="0">
                <a:solidFill>
                  <a:srgbClr val="FFFF00"/>
                </a:solidFill>
              </a:rPr>
              <a:t>151</a:t>
            </a:r>
            <a:r>
              <a:rPr lang="it-IT" sz="3600" b="1" dirty="0" smtClean="0">
                <a:solidFill>
                  <a:srgbClr val="FFFF00"/>
                </a:solidFill>
              </a:rPr>
              <a:t>Sm(n, </a:t>
            </a:r>
            <a:r>
              <a:rPr lang="el-GR" sz="3600" b="1" dirty="0" smtClean="0">
                <a:solidFill>
                  <a:srgbClr val="FFFF00"/>
                </a:solidFill>
              </a:rPr>
              <a:t>γ</a:t>
            </a:r>
            <a:r>
              <a:rPr lang="it-IT" sz="3600" b="1" dirty="0" smtClean="0">
                <a:solidFill>
                  <a:srgbClr val="FFFF00"/>
                </a:solidFill>
              </a:rPr>
              <a:t>)</a:t>
            </a:r>
            <a:endParaRPr lang="it-I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6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rnuclide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8759" y="1139045"/>
            <a:ext cx="8305800" cy="47167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6200" y="5853223"/>
            <a:ext cx="9358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L’isotopo </a:t>
            </a:r>
            <a:r>
              <a:rPr lang="it-IT" sz="2000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93</a:t>
            </a:r>
            <a:r>
              <a:rPr lang="it-IT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Nb è l’unico Nb stabile, la sua abbondanza dipende strettamente da </a:t>
            </a:r>
            <a:r>
              <a:rPr lang="it-IT" sz="2000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93</a:t>
            </a:r>
            <a:r>
              <a:rPr lang="it-IT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Zr(n, </a:t>
            </a:r>
            <a:r>
              <a:rPr lang="el-GR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γ</a:t>
            </a:r>
            <a:r>
              <a:rPr lang="it-IT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  <a:endParaRPr lang="it-IT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Freccia in su 3"/>
          <p:cNvSpPr/>
          <p:nvPr/>
        </p:nvSpPr>
        <p:spPr>
          <a:xfrm rot="5400000">
            <a:off x="1284528" y="1428559"/>
            <a:ext cx="484632" cy="2861208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 descr="n3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t="-1" r="24728" b="2776"/>
          <a:stretch/>
        </p:blipFill>
        <p:spPr bwMode="auto">
          <a:xfrm>
            <a:off x="8969198" y="1347536"/>
            <a:ext cx="3071478" cy="420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300697" y="577376"/>
            <a:ext cx="4947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FF00"/>
                </a:solidFill>
              </a:rPr>
              <a:t>90,91,92,</a:t>
            </a:r>
            <a:r>
              <a:rPr lang="it-IT" sz="3600" b="1" dirty="0" smtClean="0">
                <a:solidFill>
                  <a:schemeClr val="bg2">
                    <a:lumMod val="75000"/>
                  </a:schemeClr>
                </a:solidFill>
              </a:rPr>
              <a:t>93</a:t>
            </a:r>
            <a:r>
              <a:rPr lang="it-IT" sz="3600" b="1" dirty="0" smtClean="0">
                <a:solidFill>
                  <a:srgbClr val="FFFF00"/>
                </a:solidFill>
              </a:rPr>
              <a:t>,94,96Zr(n, </a:t>
            </a:r>
            <a:r>
              <a:rPr lang="el-GR" sz="3600" b="1" dirty="0" smtClean="0">
                <a:solidFill>
                  <a:srgbClr val="FFFF00"/>
                </a:solidFill>
              </a:rPr>
              <a:t>γ</a:t>
            </a:r>
            <a:r>
              <a:rPr lang="it-IT" sz="3600" b="1" dirty="0" smtClean="0">
                <a:solidFill>
                  <a:srgbClr val="FFFF00"/>
                </a:solidFill>
              </a:rPr>
              <a:t>)</a:t>
            </a:r>
            <a:endParaRPr lang="it-IT" sz="3600" b="1" dirty="0">
              <a:solidFill>
                <a:srgbClr val="FFFF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1417968" y="1937084"/>
            <a:ext cx="610676" cy="2911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172"/>
          <p:cNvSpPr>
            <a:spLocks noChangeArrowheads="1"/>
          </p:cNvSpPr>
          <p:nvPr/>
        </p:nvSpPr>
        <p:spPr bwMode="auto">
          <a:xfrm>
            <a:off x="9093947" y="5438274"/>
            <a:ext cx="2934698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/>
            <a:r>
              <a:rPr lang="de-DE" sz="2800" b="1" dirty="0" err="1" smtClean="0">
                <a:solidFill>
                  <a:srgbClr val="FFFF00"/>
                </a:solidFill>
                <a:latin typeface="+mj-lt"/>
              </a:rPr>
              <a:t>Polveri</a:t>
            </a:r>
            <a:r>
              <a:rPr lang="de-DE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800" b="1" dirty="0" err="1" smtClean="0">
                <a:solidFill>
                  <a:srgbClr val="FFFF00"/>
                </a:solidFill>
                <a:latin typeface="+mj-lt"/>
              </a:rPr>
              <a:t>interstellari</a:t>
            </a:r>
            <a:endParaRPr lang="de-DE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3819" y="69545"/>
            <a:ext cx="4413959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i="1" dirty="0" smtClean="0">
                <a:solidFill>
                  <a:srgbClr val="FFFF00"/>
                </a:solidFill>
              </a:rPr>
              <a:t>Studio delle </a:t>
            </a:r>
          </a:p>
          <a:p>
            <a:r>
              <a:rPr lang="it-IT" sz="3600" i="1" dirty="0" smtClean="0">
                <a:solidFill>
                  <a:srgbClr val="FFFF00"/>
                </a:solidFill>
              </a:rPr>
              <a:t>Condizioni stellari</a:t>
            </a:r>
          </a:p>
        </p:txBody>
      </p:sp>
    </p:spTree>
    <p:extLst>
      <p:ext uri="{BB962C8B-B14F-4D97-AF65-F5344CB8AC3E}">
        <p14:creationId xmlns:p14="http://schemas.microsoft.com/office/powerpoint/2010/main" val="38446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73820" y="69545"/>
            <a:ext cx="3956760" cy="646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Tecnologia nucleare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493401" y="67583"/>
            <a:ext cx="7603959" cy="646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Il </a:t>
            </a:r>
            <a:r>
              <a:rPr lang="it-IT" sz="3600" i="1" dirty="0" err="1" smtClean="0">
                <a:solidFill>
                  <a:srgbClr val="FFFF00"/>
                </a:solidFill>
              </a:rPr>
              <a:t>problema:</a:t>
            </a:r>
            <a:r>
              <a:rPr lang="it-IT" sz="2200" i="1" dirty="0" err="1" smtClean="0">
                <a:solidFill>
                  <a:srgbClr val="FFFF00"/>
                </a:solidFill>
              </a:rPr>
              <a:t>la</a:t>
            </a:r>
            <a:r>
              <a:rPr lang="it-IT" sz="2200" i="1" dirty="0" smtClean="0">
                <a:solidFill>
                  <a:srgbClr val="FFFF00"/>
                </a:solidFill>
              </a:rPr>
              <a:t> domanda di energia è in continuo aumento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" y="1443783"/>
            <a:ext cx="6057506" cy="454313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5" y="1491909"/>
            <a:ext cx="5993338" cy="44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>
            <a:spLocks noChangeArrowheads="1"/>
          </p:cNvSpPr>
          <p:nvPr/>
        </p:nvSpPr>
        <p:spPr bwMode="auto">
          <a:xfrm>
            <a:off x="2273971" y="1008740"/>
            <a:ext cx="4365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Figura Nucleosintesi (frecce che si muovono)</a:t>
            </a:r>
          </a:p>
          <a:p>
            <a:endParaRPr lang="it-IT">
              <a:latin typeface="Calibri" pitchFamily="34" charset="0"/>
            </a:endParaRPr>
          </a:p>
          <a:p>
            <a:endParaRPr lang="it-IT">
              <a:latin typeface="Calibri" pitchFamily="34" charset="0"/>
            </a:endParaRPr>
          </a:p>
          <a:p>
            <a:r>
              <a:rPr lang="it-IT">
                <a:latin typeface="Calibri" pitchFamily="34" charset="0"/>
              </a:rPr>
              <a:t>Foto FIC</a:t>
            </a: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2121571" y="4613952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273971" y="4766352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71" y="695377"/>
            <a:ext cx="7199313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spect="1" noChangeArrowheads="1"/>
          </p:cNvSpPr>
          <p:nvPr/>
        </p:nvSpPr>
        <p:spPr bwMode="auto">
          <a:xfrm>
            <a:off x="2988346" y="2116815"/>
            <a:ext cx="714375" cy="7175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412709" y="2223177"/>
            <a:ext cx="1576387" cy="590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239</a:t>
            </a:r>
            <a:r>
              <a:rPr lang="it-IT" sz="1600" dirty="0"/>
              <a:t>Pu: 125 Kg/</a:t>
            </a:r>
            <a:r>
              <a:rPr lang="it-IT" sz="1600" dirty="0" err="1"/>
              <a:t>yr</a:t>
            </a:r>
            <a:endParaRPr lang="en-US" sz="1600" dirty="0"/>
          </a:p>
        </p:txBody>
      </p:sp>
      <p:sp>
        <p:nvSpPr>
          <p:cNvPr id="8" name="Text Box 8"/>
          <p:cNvSpPr txBox="1">
            <a:spLocks noChangeAspect="1" noChangeArrowheads="1"/>
          </p:cNvSpPr>
          <p:nvPr/>
        </p:nvSpPr>
        <p:spPr bwMode="auto">
          <a:xfrm>
            <a:off x="3702721" y="3580490"/>
            <a:ext cx="725488" cy="728662"/>
          </a:xfrm>
          <a:prstGeom prst="rect">
            <a:avLst/>
          </a:prstGeom>
          <a:noFill/>
          <a:ln w="50800">
            <a:solidFill>
              <a:srgbClr val="3117EF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412709" y="2937552"/>
            <a:ext cx="1576387" cy="571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237</a:t>
            </a:r>
            <a:r>
              <a:rPr lang="it-IT" sz="1600" dirty="0"/>
              <a:t>Np: 16 Kg/</a:t>
            </a:r>
            <a:r>
              <a:rPr lang="it-IT" sz="1600" dirty="0" err="1"/>
              <a:t>yr</a:t>
            </a:r>
            <a:r>
              <a:rPr lang="it-IT" sz="1600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 Box 11"/>
          <p:cNvSpPr txBox="1">
            <a:spLocks noChangeAspect="1" noChangeArrowheads="1"/>
          </p:cNvSpPr>
          <p:nvPr/>
        </p:nvSpPr>
        <p:spPr bwMode="auto">
          <a:xfrm>
            <a:off x="1559596" y="3580490"/>
            <a:ext cx="725488" cy="728662"/>
          </a:xfrm>
          <a:prstGeom prst="rect">
            <a:avLst/>
          </a:prstGeom>
          <a:noFill/>
          <a:ln w="50800">
            <a:solidFill>
              <a:srgbClr val="3117EF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11" name="Text Box 14"/>
          <p:cNvSpPr txBox="1">
            <a:spLocks noChangeAspect="1" noChangeArrowheads="1"/>
          </p:cNvSpPr>
          <p:nvPr/>
        </p:nvSpPr>
        <p:spPr bwMode="auto">
          <a:xfrm>
            <a:off x="2273971" y="2842302"/>
            <a:ext cx="714375" cy="681038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2559721" y="3089952"/>
            <a:ext cx="762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702721" y="1434190"/>
            <a:ext cx="720725" cy="684212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14" name="Text Box 17"/>
          <p:cNvSpPr txBox="1">
            <a:spLocks noChangeAspect="1" noChangeArrowheads="1"/>
          </p:cNvSpPr>
          <p:nvPr/>
        </p:nvSpPr>
        <p:spPr bwMode="auto">
          <a:xfrm>
            <a:off x="5202909" y="1434190"/>
            <a:ext cx="714375" cy="7175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15" name="Text Box 18"/>
          <p:cNvSpPr txBox="1">
            <a:spLocks noChangeAspect="1" noChangeArrowheads="1"/>
          </p:cNvSpPr>
          <p:nvPr/>
        </p:nvSpPr>
        <p:spPr bwMode="auto">
          <a:xfrm>
            <a:off x="5202909" y="719815"/>
            <a:ext cx="714375" cy="7175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7417471" y="1465940"/>
            <a:ext cx="1571625" cy="6143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241</a:t>
            </a:r>
            <a:r>
              <a:rPr lang="it-IT" sz="1600" dirty="0"/>
              <a:t>Am:11.6 Kg/</a:t>
            </a:r>
            <a:r>
              <a:rPr lang="it-IT" sz="1600" dirty="0" err="1"/>
              <a:t>yr</a:t>
            </a:r>
            <a:r>
              <a:rPr lang="it-IT" sz="1600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243</a:t>
            </a:r>
            <a:r>
              <a:rPr lang="it-IT" sz="1600" dirty="0"/>
              <a:t>Am:  4.8 Kg/</a:t>
            </a:r>
            <a:r>
              <a:rPr lang="it-IT" sz="1600" dirty="0" err="1"/>
              <a:t>yr</a:t>
            </a:r>
            <a:endParaRPr lang="en-US" sz="1600" dirty="0"/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7412709" y="722990"/>
            <a:ext cx="1576387" cy="571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244, 245</a:t>
            </a:r>
            <a:r>
              <a:rPr lang="it-IT" sz="1600" dirty="0"/>
              <a:t>Cm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/>
              <a:t>   1.5 Kg/</a:t>
            </a:r>
            <a:r>
              <a:rPr lang="it-IT" sz="1600" dirty="0" err="1"/>
              <a:t>yr</a:t>
            </a:r>
            <a:endParaRPr lang="en-US" sz="1600" dirty="0"/>
          </a:p>
        </p:txBody>
      </p:sp>
      <p:sp>
        <p:nvSpPr>
          <p:cNvPr id="18" name="Text Box 21"/>
          <p:cNvSpPr txBox="1">
            <a:spLocks noChangeAspect="1" noChangeArrowheads="1"/>
          </p:cNvSpPr>
          <p:nvPr/>
        </p:nvSpPr>
        <p:spPr bwMode="auto">
          <a:xfrm>
            <a:off x="5917284" y="722990"/>
            <a:ext cx="711200" cy="7143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1916784" y="3902752"/>
            <a:ext cx="714375" cy="19288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H="1">
            <a:off x="2416846" y="3831315"/>
            <a:ext cx="214313" cy="20716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1773909" y="5760127"/>
            <a:ext cx="744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Calibri" pitchFamily="34" charset="0"/>
              </a:rPr>
              <a:t>LLFP</a:t>
            </a:r>
            <a:endParaRPr lang="en-US" sz="24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7417471" y="5180690"/>
            <a:ext cx="1571625" cy="6143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/>
              <a:t>LLFP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/>
              <a:t>   76.2 Kg/</a:t>
            </a:r>
            <a:r>
              <a:rPr lang="it-IT" sz="1600" dirty="0" err="1"/>
              <a:t>yr</a:t>
            </a:r>
            <a:endParaRPr lang="en-US" sz="1600" dirty="0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 flipH="1" flipV="1">
            <a:off x="4059909" y="3151865"/>
            <a:ext cx="684212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 rot="60000">
            <a:off x="4131346" y="389710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rot="300000" flipV="1">
            <a:off x="2702596" y="3820202"/>
            <a:ext cx="649288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H="1" flipV="1">
            <a:off x="4090071" y="1723115"/>
            <a:ext cx="684213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4126584" y="172311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4840959" y="172311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5560096" y="172311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H="1" flipV="1">
            <a:off x="5560096" y="1002390"/>
            <a:ext cx="684213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5626771" y="1008740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 rot="240000" flipV="1">
            <a:off x="1988221" y="3828140"/>
            <a:ext cx="649288" cy="4445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3702721" y="2129515"/>
            <a:ext cx="720725" cy="7016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>
            <a:off x="4131346" y="2437490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>
            <a:off x="3412209" y="2437490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7" name="Line 27"/>
          <p:cNvSpPr>
            <a:spLocks noChangeShapeType="1"/>
          </p:cNvSpPr>
          <p:nvPr/>
        </p:nvSpPr>
        <p:spPr bwMode="auto">
          <a:xfrm flipH="1" flipV="1">
            <a:off x="3345534" y="2431140"/>
            <a:ext cx="684212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49756" y="45481"/>
            <a:ext cx="3956760" cy="646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Tecnologia nucleare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9131963" y="739164"/>
            <a:ext cx="2646470" cy="258532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Scorie radioattive</a:t>
            </a:r>
          </a:p>
          <a:p>
            <a:endParaRPr lang="it-IT" i="1" dirty="0">
              <a:solidFill>
                <a:srgbClr val="FFFF00"/>
              </a:solidFill>
            </a:endParaRPr>
          </a:p>
          <a:p>
            <a:endParaRPr lang="it-IT" i="1" dirty="0" smtClean="0">
              <a:solidFill>
                <a:srgbClr val="FFFF00"/>
              </a:solidFill>
            </a:endParaRPr>
          </a:p>
          <a:p>
            <a:r>
              <a:rPr lang="it-IT" i="1" dirty="0" smtClean="0">
                <a:solidFill>
                  <a:srgbClr val="FFFF00"/>
                </a:solidFill>
              </a:rPr>
              <a:t>quantità prodotte annualmente da un 1 GW LWR</a:t>
            </a:r>
          </a:p>
        </p:txBody>
      </p:sp>
      <p:cxnSp>
        <p:nvCxnSpPr>
          <p:cNvPr id="42" name="Connettore 4 41"/>
          <p:cNvCxnSpPr/>
          <p:nvPr/>
        </p:nvCxnSpPr>
        <p:spPr>
          <a:xfrm rot="5400000">
            <a:off x="8445359" y="3577751"/>
            <a:ext cx="1861335" cy="9453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4 50"/>
          <p:cNvCxnSpPr/>
          <p:nvPr/>
        </p:nvCxnSpPr>
        <p:spPr>
          <a:xfrm rot="10800000" flipV="1">
            <a:off x="8200903" y="3210769"/>
            <a:ext cx="1647783" cy="839640"/>
          </a:xfrm>
          <a:prstGeom prst="bentConnector3">
            <a:avLst>
              <a:gd name="adj1" fmla="val -38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1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000"/>
                            </p:stCondLst>
                            <p:childTnLst>
                              <p:par>
                                <p:cTn id="1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0"/>
                            </p:stCondLst>
                            <p:childTnLst>
                              <p:par>
                                <p:cTn id="1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9" grpId="0" animBg="1" autoUpdateAnimBg="0"/>
      <p:bldP spid="11" grpId="0" animBg="1" autoUpdateAnimBg="0"/>
      <p:bldP spid="12" grpId="0" animBg="1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/>
      <p:bldP spid="20" grpId="0" animBg="1"/>
      <p:bldP spid="21" grpId="0" autoUpdateAnimBg="0"/>
      <p:bldP spid="22" grpId="0" animBg="1" autoUpdateAnimBg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 autoUpdateAnimBg="0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0" y="833868"/>
            <a:ext cx="7883327" cy="532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4122" y="65822"/>
            <a:ext cx="8729890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dirty="0" err="1" smtClean="0">
                <a:solidFill>
                  <a:srgbClr val="FFFF00"/>
                </a:solidFill>
              </a:rPr>
              <a:t>n_TOF</a:t>
            </a:r>
            <a:r>
              <a:rPr lang="it-IT" sz="4000" b="1" dirty="0" smtClean="0">
                <a:solidFill>
                  <a:srgbClr val="FFFF00"/>
                </a:solidFill>
              </a:rPr>
              <a:t>, una </a:t>
            </a:r>
            <a:r>
              <a:rPr lang="it-IT" sz="4000" b="1" i="1" dirty="0" err="1" smtClean="0">
                <a:solidFill>
                  <a:srgbClr val="FFFF00"/>
                </a:solidFill>
              </a:rPr>
              <a:t>facility</a:t>
            </a:r>
            <a:r>
              <a:rPr lang="it-IT" sz="4000" b="1" dirty="0" smtClean="0">
                <a:solidFill>
                  <a:srgbClr val="FFFF00"/>
                </a:solidFill>
              </a:rPr>
              <a:t> per neutroni @ CERN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103376" y="1343342"/>
            <a:ext cx="3981532" cy="480131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E’ una installazione basata su 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una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sorgente</a:t>
            </a:r>
            <a:r>
              <a:rPr lang="en-US" b="1" dirty="0">
                <a:solidFill>
                  <a:srgbClr val="FFFF00"/>
                </a:solidFill>
              </a:rPr>
              <a:t> di </a:t>
            </a:r>
            <a:r>
              <a:rPr lang="en-US" b="1" dirty="0" err="1">
                <a:solidFill>
                  <a:srgbClr val="FFFF00"/>
                </a:solidFill>
              </a:rPr>
              <a:t>spallazione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  <a:p>
            <a:r>
              <a:rPr lang="en-US" b="1" dirty="0" err="1">
                <a:solidFill>
                  <a:srgbClr val="FFFF00"/>
                </a:solidFill>
              </a:rPr>
              <a:t>che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sfrutta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un </a:t>
            </a:r>
            <a:r>
              <a:rPr lang="en-US" b="1" dirty="0" err="1">
                <a:solidFill>
                  <a:srgbClr val="FFFF00"/>
                </a:solidFill>
              </a:rPr>
              <a:t>fascio</a:t>
            </a:r>
            <a:r>
              <a:rPr lang="en-US" b="1" dirty="0">
                <a:solidFill>
                  <a:srgbClr val="FFFF00"/>
                </a:solidFill>
              </a:rPr>
              <a:t> di </a:t>
            </a:r>
            <a:r>
              <a:rPr lang="en-US" b="1" dirty="0" err="1">
                <a:solidFill>
                  <a:srgbClr val="FFFF00"/>
                </a:solidFill>
              </a:rPr>
              <a:t>protoni</a:t>
            </a:r>
            <a:r>
              <a:rPr lang="en-US" b="1" dirty="0">
                <a:solidFill>
                  <a:srgbClr val="FFFF00"/>
                </a:solidFill>
              </a:rPr>
              <a:t> da 20 </a:t>
            </a:r>
            <a:r>
              <a:rPr lang="en-US" b="1" dirty="0" err="1">
                <a:solidFill>
                  <a:srgbClr val="FFFF00"/>
                </a:solidFill>
              </a:rPr>
              <a:t>GeV</a:t>
            </a:r>
            <a:r>
              <a:rPr lang="en-US" b="1" dirty="0">
                <a:solidFill>
                  <a:srgbClr val="FFFF00"/>
                </a:solidFill>
              </a:rPr>
              <a:t>/c del PS</a:t>
            </a:r>
          </a:p>
          <a:p>
            <a:endParaRPr lang="it-IT" b="1" dirty="0" smtClean="0">
              <a:solidFill>
                <a:srgbClr val="FFFF00"/>
              </a:solidFill>
            </a:endParaRPr>
          </a:p>
          <a:p>
            <a:r>
              <a:rPr lang="it-IT" b="1" dirty="0" smtClean="0">
                <a:solidFill>
                  <a:srgbClr val="FFFF00"/>
                </a:solidFill>
              </a:rPr>
              <a:t>Rende </a:t>
            </a:r>
            <a:r>
              <a:rPr lang="it-IT" b="1" dirty="0">
                <a:solidFill>
                  <a:srgbClr val="FFFF00"/>
                </a:solidFill>
              </a:rPr>
              <a:t>disponibili neutroni in un ampio spettro energetico, </a:t>
            </a:r>
          </a:p>
          <a:p>
            <a:r>
              <a:rPr lang="it-IT" b="1" dirty="0">
                <a:solidFill>
                  <a:srgbClr val="FFFF00"/>
                </a:solidFill>
              </a:rPr>
              <a:t>dal termico fino al </a:t>
            </a:r>
            <a:r>
              <a:rPr lang="it-IT" b="1" dirty="0" err="1">
                <a:solidFill>
                  <a:srgbClr val="FFFF00"/>
                </a:solidFill>
              </a:rPr>
              <a:t>GeV</a:t>
            </a:r>
            <a:r>
              <a:rPr lang="it-IT" b="1" dirty="0">
                <a:solidFill>
                  <a:srgbClr val="FFFF00"/>
                </a:solidFill>
              </a:rPr>
              <a:t>. </a:t>
            </a:r>
          </a:p>
          <a:p>
            <a:endParaRPr lang="it-IT" b="1" dirty="0">
              <a:solidFill>
                <a:srgbClr val="FFFF00"/>
              </a:solidFill>
            </a:endParaRPr>
          </a:p>
          <a:p>
            <a:r>
              <a:rPr lang="it-IT" b="1" dirty="0">
                <a:solidFill>
                  <a:srgbClr val="FFFF00"/>
                </a:solidFill>
              </a:rPr>
              <a:t>La peculiarità consiste nell’elevato </a:t>
            </a:r>
          </a:p>
          <a:p>
            <a:r>
              <a:rPr lang="it-IT" b="1" dirty="0">
                <a:solidFill>
                  <a:srgbClr val="FFFF00"/>
                </a:solidFill>
              </a:rPr>
              <a:t>flusso neutronico istantaneo e </a:t>
            </a:r>
          </a:p>
          <a:p>
            <a:r>
              <a:rPr lang="it-IT" b="1" dirty="0">
                <a:solidFill>
                  <a:srgbClr val="FFFF00"/>
                </a:solidFill>
              </a:rPr>
              <a:t>nella alta risoluzione energetica.</a:t>
            </a:r>
          </a:p>
          <a:p>
            <a:endParaRPr lang="it-IT" b="1" dirty="0">
              <a:solidFill>
                <a:srgbClr val="FFFF00"/>
              </a:solidFill>
            </a:endParaRPr>
          </a:p>
          <a:p>
            <a:r>
              <a:rPr lang="it-IT" b="1" dirty="0">
                <a:solidFill>
                  <a:srgbClr val="FFFF00"/>
                </a:solidFill>
              </a:rPr>
              <a:t>Ciò  rende possibili misure molto accurate di sezioni d’urto indotte da neutroni. </a:t>
            </a:r>
            <a:endParaRPr lang="en-US" b="1" dirty="0">
              <a:solidFill>
                <a:srgbClr val="FFFF00"/>
              </a:solidFill>
            </a:endParaRPr>
          </a:p>
          <a:p>
            <a:endParaRPr lang="it-IT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>
            <a:spLocks noChangeArrowheads="1"/>
          </p:cNvSpPr>
          <p:nvPr/>
        </p:nvSpPr>
        <p:spPr bwMode="auto">
          <a:xfrm>
            <a:off x="4523875" y="932445"/>
            <a:ext cx="4365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Figura Nucleosintesi (frecce che si muovono)</a:t>
            </a:r>
          </a:p>
          <a:p>
            <a:endParaRPr lang="it-IT">
              <a:latin typeface="Calibri" pitchFamily="34" charset="0"/>
            </a:endParaRPr>
          </a:p>
          <a:p>
            <a:endParaRPr lang="it-IT">
              <a:latin typeface="Calibri" pitchFamily="34" charset="0"/>
            </a:endParaRPr>
          </a:p>
          <a:p>
            <a:r>
              <a:rPr lang="it-IT">
                <a:latin typeface="Calibri" pitchFamily="34" charset="0"/>
              </a:rPr>
              <a:t>Foto FIC</a:t>
            </a: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4371475" y="4537658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4523875" y="4690058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0275" y="611770"/>
            <a:ext cx="7205663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spect="1" noChangeArrowheads="1"/>
          </p:cNvSpPr>
          <p:nvPr/>
        </p:nvSpPr>
        <p:spPr bwMode="auto">
          <a:xfrm>
            <a:off x="4523875" y="2766008"/>
            <a:ext cx="714375" cy="681037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 flipH="1" flipV="1">
            <a:off x="2809375" y="3813758"/>
            <a:ext cx="690563" cy="690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" name="Line 22"/>
          <p:cNvSpPr>
            <a:spLocks noChangeShapeType="1"/>
          </p:cNvSpPr>
          <p:nvPr/>
        </p:nvSpPr>
        <p:spPr bwMode="auto">
          <a:xfrm flipH="1">
            <a:off x="3263400" y="3861383"/>
            <a:ext cx="188913" cy="20002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039563" y="5718758"/>
            <a:ext cx="744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Calibri" pitchFamily="34" charset="0"/>
              </a:rPr>
              <a:t>LLFP</a:t>
            </a:r>
            <a:endParaRPr lang="en-US" sz="24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H="1" flipV="1">
            <a:off x="3523750" y="4575758"/>
            <a:ext cx="612775" cy="642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1" name="Line 28"/>
          <p:cNvSpPr>
            <a:spLocks noChangeShapeType="1"/>
          </p:cNvSpPr>
          <p:nvPr/>
        </p:nvSpPr>
        <p:spPr bwMode="auto">
          <a:xfrm rot="60000">
            <a:off x="3523750" y="3855033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rot="240000" flipV="1">
            <a:off x="3452313" y="5244095"/>
            <a:ext cx="715962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rot="300000" flipV="1">
            <a:off x="2809375" y="3818520"/>
            <a:ext cx="649288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H="1" flipV="1">
            <a:off x="4881063" y="3075570"/>
            <a:ext cx="684212" cy="7207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5" name="Line 28"/>
          <p:cNvSpPr>
            <a:spLocks noChangeShapeType="1"/>
          </p:cNvSpPr>
          <p:nvPr/>
        </p:nvSpPr>
        <p:spPr bwMode="auto">
          <a:xfrm>
            <a:off x="4238125" y="3861383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3523750" y="3861383"/>
            <a:ext cx="71438" cy="20002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>
            <a:off x="5019175" y="3861383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flipH="1">
            <a:off x="4763588" y="3932820"/>
            <a:ext cx="188912" cy="20002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023938" y="3932820"/>
            <a:ext cx="71437" cy="20002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4539750" y="5747333"/>
            <a:ext cx="744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Calibri" pitchFamily="34" charset="0"/>
              </a:rPr>
              <a:t>LLFP</a:t>
            </a:r>
            <a:endParaRPr lang="en-US" sz="24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3" name="Text Box 14"/>
          <p:cNvSpPr txBox="1">
            <a:spLocks noChangeAspect="1" noChangeArrowheads="1"/>
          </p:cNvSpPr>
          <p:nvPr/>
        </p:nvSpPr>
        <p:spPr bwMode="auto">
          <a:xfrm>
            <a:off x="2380750" y="3494670"/>
            <a:ext cx="714375" cy="681038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7724" y="21417"/>
            <a:ext cx="3956760" cy="646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Tecnologia nucleare</a:t>
            </a:r>
          </a:p>
        </p:txBody>
      </p:sp>
      <p:sp>
        <p:nvSpPr>
          <p:cNvPr id="31" name="CasellaDiTesto 19"/>
          <p:cNvSpPr txBox="1">
            <a:spLocks noChangeArrowheads="1"/>
          </p:cNvSpPr>
          <p:nvPr/>
        </p:nvSpPr>
        <p:spPr bwMode="auto">
          <a:xfrm>
            <a:off x="6003763" y="5737220"/>
            <a:ext cx="4351337" cy="3385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1600" baseline="30000" dirty="0">
                <a:latin typeface="Times" pitchFamily="18" charset="0"/>
              </a:rPr>
              <a:t>232</a:t>
            </a:r>
            <a:r>
              <a:rPr lang="it-IT" sz="1600" dirty="0">
                <a:latin typeface="Times" pitchFamily="18" charset="0"/>
              </a:rPr>
              <a:t>Th(n,</a:t>
            </a:r>
            <a:r>
              <a:rPr lang="it-IT" sz="1600" dirty="0">
                <a:latin typeface="Symbol" pitchFamily="18" charset="2"/>
              </a:rPr>
              <a:t>g</a:t>
            </a:r>
            <a:r>
              <a:rPr lang="it-IT" sz="1600" dirty="0">
                <a:latin typeface="Times" pitchFamily="18" charset="0"/>
              </a:rPr>
              <a:t>)</a:t>
            </a:r>
            <a:r>
              <a:rPr lang="it-IT" sz="1600" baseline="30000" dirty="0">
                <a:latin typeface="Times" pitchFamily="18" charset="0"/>
              </a:rPr>
              <a:t>233</a:t>
            </a:r>
            <a:r>
              <a:rPr lang="it-IT" sz="1600" dirty="0">
                <a:latin typeface="Times" pitchFamily="18" charset="0"/>
              </a:rPr>
              <a:t>Th                     </a:t>
            </a:r>
            <a:r>
              <a:rPr lang="it-IT" sz="1600" baseline="30000" dirty="0">
                <a:latin typeface="Times" pitchFamily="18" charset="0"/>
              </a:rPr>
              <a:t>233</a:t>
            </a:r>
            <a:r>
              <a:rPr lang="it-IT" sz="1600" dirty="0">
                <a:latin typeface="Times" pitchFamily="18" charset="0"/>
              </a:rPr>
              <a:t>Pa                     </a:t>
            </a:r>
            <a:r>
              <a:rPr lang="it-IT" sz="1600" baseline="30000" dirty="0">
                <a:latin typeface="Times" pitchFamily="18" charset="0"/>
              </a:rPr>
              <a:t>233</a:t>
            </a:r>
            <a:r>
              <a:rPr lang="it-IT" sz="1600" dirty="0">
                <a:latin typeface="Times" pitchFamily="18" charset="0"/>
              </a:rPr>
              <a:t>U</a:t>
            </a:r>
          </a:p>
        </p:txBody>
      </p:sp>
      <p:sp>
        <p:nvSpPr>
          <p:cNvPr id="32" name="CasellaDiTesto 20"/>
          <p:cNvSpPr txBox="1">
            <a:spLocks noChangeArrowheads="1"/>
          </p:cNvSpPr>
          <p:nvPr/>
        </p:nvSpPr>
        <p:spPr bwMode="auto">
          <a:xfrm>
            <a:off x="7353484" y="5664632"/>
            <a:ext cx="1079171" cy="30782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1400" dirty="0">
                <a:latin typeface="Symbol" pitchFamily="18" charset="2"/>
              </a:rPr>
              <a:t>b</a:t>
            </a:r>
            <a:r>
              <a:rPr lang="it-IT" sz="1400" baseline="30000" dirty="0"/>
              <a:t>-</a:t>
            </a:r>
            <a:r>
              <a:rPr lang="it-IT" sz="1400" dirty="0">
                <a:latin typeface="Times" pitchFamily="18" charset="0"/>
              </a:rPr>
              <a:t>, t</a:t>
            </a:r>
            <a:r>
              <a:rPr lang="it-IT" sz="1400" baseline="-25000" dirty="0">
                <a:latin typeface="Times" pitchFamily="18" charset="0"/>
              </a:rPr>
              <a:t>1/2</a:t>
            </a:r>
            <a:r>
              <a:rPr lang="it-IT" sz="1400" dirty="0">
                <a:latin typeface="Times" pitchFamily="18" charset="0"/>
              </a:rPr>
              <a:t>=22 m</a:t>
            </a:r>
          </a:p>
        </p:txBody>
      </p:sp>
      <p:cxnSp>
        <p:nvCxnSpPr>
          <p:cNvPr id="33" name="Connettore 2 32"/>
          <p:cNvCxnSpPr/>
          <p:nvPr/>
        </p:nvCxnSpPr>
        <p:spPr bwMode="auto">
          <a:xfrm>
            <a:off x="7488075" y="5936094"/>
            <a:ext cx="7858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4" name="Connettore 2 33"/>
          <p:cNvCxnSpPr/>
          <p:nvPr/>
        </p:nvCxnSpPr>
        <p:spPr bwMode="auto">
          <a:xfrm>
            <a:off x="8861290" y="5948796"/>
            <a:ext cx="9286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35" name="CasellaDiTesto 18"/>
          <p:cNvSpPr txBox="1">
            <a:spLocks noChangeArrowheads="1"/>
          </p:cNvSpPr>
          <p:nvPr/>
        </p:nvSpPr>
        <p:spPr bwMode="auto">
          <a:xfrm>
            <a:off x="8816476" y="5664632"/>
            <a:ext cx="1029477" cy="30782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1400" dirty="0">
                <a:latin typeface="Symbol" pitchFamily="18" charset="2"/>
              </a:rPr>
              <a:t>b</a:t>
            </a:r>
            <a:r>
              <a:rPr lang="it-IT" sz="1400" baseline="30000" dirty="0"/>
              <a:t>-</a:t>
            </a:r>
            <a:r>
              <a:rPr lang="it-IT" sz="1400" dirty="0">
                <a:latin typeface="Times" pitchFamily="18" charset="0"/>
              </a:rPr>
              <a:t>, t</a:t>
            </a:r>
            <a:r>
              <a:rPr lang="it-IT" sz="1400" baseline="-25000" dirty="0">
                <a:latin typeface="Times" pitchFamily="18" charset="0"/>
              </a:rPr>
              <a:t>1/2</a:t>
            </a:r>
            <a:r>
              <a:rPr lang="it-IT" sz="1400" dirty="0">
                <a:latin typeface="Times" pitchFamily="18" charset="0"/>
              </a:rPr>
              <a:t>=27 d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9779310" y="41469"/>
            <a:ext cx="2348531" cy="646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Alternative</a:t>
            </a:r>
          </a:p>
        </p:txBody>
      </p:sp>
    </p:spTree>
    <p:extLst>
      <p:ext uri="{BB962C8B-B14F-4D97-AF65-F5344CB8AC3E}">
        <p14:creationId xmlns:p14="http://schemas.microsoft.com/office/powerpoint/2010/main" val="37779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/>
      <p:bldP spid="8" grpId="0" animBg="1"/>
      <p:bldP spid="9" grpId="0" autoUpdateAnimBg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utoUpdateAnimBg="0"/>
      <p:bldP spid="23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724" y="21417"/>
            <a:ext cx="3956760" cy="646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Tecnologia nucleare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54" y="1561451"/>
            <a:ext cx="905414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 </a:t>
            </a:r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Reattori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nucleari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nuova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generazione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i="1" dirty="0" err="1" smtClean="0">
                <a:solidFill>
                  <a:schemeClr val="accent2"/>
                </a:solidFill>
              </a:rPr>
              <a:t>devono</a:t>
            </a:r>
            <a:r>
              <a:rPr lang="en-GB" sz="2000" b="1" i="1" dirty="0" smtClean="0">
                <a:solidFill>
                  <a:schemeClr val="accent2"/>
                </a:solidFill>
              </a:rPr>
              <a:t> </a:t>
            </a:r>
            <a:r>
              <a:rPr lang="en-GB" sz="20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soddisfare</a:t>
            </a:r>
            <a:r>
              <a:rPr lang="en-GB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una</a:t>
            </a:r>
            <a:r>
              <a:rPr lang="en-GB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serie</a:t>
            </a:r>
            <a:r>
              <a:rPr lang="en-GB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</a:t>
            </a:r>
            <a:r>
              <a:rPr lang="en-GB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criteri</a:t>
            </a:r>
            <a:r>
              <a:rPr lang="en-GB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base: </a:t>
            </a:r>
          </a:p>
          <a:p>
            <a:pPr algn="ctr"/>
            <a:endParaRPr lang="en-GB" sz="2400" b="1" i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 </a:t>
            </a:r>
            <a:r>
              <a:rPr lang="en-GB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vere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una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maggiore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efficienza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di burn-up →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decisa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riduzione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delle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scorie</a:t>
            </a:r>
            <a:endParaRPr lang="en-GB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riutilizzo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parte del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combustibile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spento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</a:p>
          <a:p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produzione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energia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bruciando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scorie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ad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alta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radiotossicità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Np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Am, Cm);</a:t>
            </a:r>
          </a:p>
          <a:p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presentare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forme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sicurezza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intrinseca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 non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consentire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la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proliferazione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nucleare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ridurre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tempi e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costi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costruzione</a:t>
            </a: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746" y="4042736"/>
            <a:ext cx="6677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rgbClr val="FFFF00"/>
                </a:solidFill>
              </a:rPr>
              <a:t>Trasmutazione delle scorie radioattive</a:t>
            </a:r>
            <a:endParaRPr lang="it-IT" sz="3200" b="1" i="1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2090" y="871938"/>
            <a:ext cx="2984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rgbClr val="FFFF00"/>
                </a:solidFill>
              </a:rPr>
              <a:t>Reattori </a:t>
            </a:r>
            <a:r>
              <a:rPr lang="it-IT" sz="3200" b="1" i="1" dirty="0" err="1" smtClean="0">
                <a:solidFill>
                  <a:srgbClr val="FFFF00"/>
                </a:solidFill>
              </a:rPr>
              <a:t>Gen</a:t>
            </a:r>
            <a:r>
              <a:rPr lang="it-IT" sz="3200" b="1" i="1" dirty="0" smtClean="0">
                <a:solidFill>
                  <a:srgbClr val="FFFF00"/>
                </a:solidFill>
              </a:rPr>
              <a:t>-IV 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53240" y="4553306"/>
            <a:ext cx="50982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Attraverso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cattura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neutronica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(n, 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γ</a:t>
            </a:r>
            <a:r>
              <a:rPr lang="it-IT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it-IT" sz="20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Per LLFF (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79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Se, 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93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Zr,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99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Tc,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121</a:t>
            </a:r>
            <a:r>
              <a:rPr lang="it-IT" sz="20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135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Cs,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151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Sm, …)</a:t>
            </a:r>
          </a:p>
          <a:p>
            <a:endParaRPr lang="it-IT" sz="2000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it-IT" sz="20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+</a:t>
            </a:r>
            <a:r>
              <a:rPr lang="it-IT" sz="2000" b="1" i="1" baseline="4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99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Tc (2.1x10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5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y)    →    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100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Tc (16 s)    →    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100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Ru</a:t>
            </a:r>
            <a:endParaRPr lang="en-GB" sz="2000" b="1" i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6666603" y="4549290"/>
            <a:ext cx="42049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Attraverso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cattura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neutronica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(n, </a:t>
            </a:r>
            <a:r>
              <a:rPr lang="el-G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γ</a:t>
            </a:r>
            <a:r>
              <a:rPr lang="it-IT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) e </a:t>
            </a:r>
          </a:p>
          <a:p>
            <a:r>
              <a:rPr lang="it-IT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fissione indotta da neutroni (n, f)</a:t>
            </a:r>
          </a:p>
          <a:p>
            <a:endParaRPr lang="it-IT" sz="20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Per Pu e Attinidi minori </a:t>
            </a:r>
          </a:p>
          <a:p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240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Pu, 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237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Np,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241,243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Am,</a:t>
            </a:r>
            <a:r>
              <a:rPr lang="it-IT" sz="2000" b="1" i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244,245</a:t>
            </a:r>
            <a:r>
              <a:rPr lang="it-IT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Cm, …)</a:t>
            </a:r>
          </a:p>
        </p:txBody>
      </p:sp>
    </p:spTree>
    <p:extLst>
      <p:ext uri="{BB962C8B-B14F-4D97-AF65-F5344CB8AC3E}">
        <p14:creationId xmlns:p14="http://schemas.microsoft.com/office/powerpoint/2010/main" val="6179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4" y="808523"/>
            <a:ext cx="6282810" cy="529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7724" y="21417"/>
            <a:ext cx="3956760" cy="646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Tecnologia nucleare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890351" y="29435"/>
            <a:ext cx="4261550" cy="1077218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@</a:t>
            </a:r>
            <a:r>
              <a:rPr lang="it-IT" sz="3600" i="1" dirty="0" err="1" smtClean="0">
                <a:solidFill>
                  <a:srgbClr val="FFFF00"/>
                </a:solidFill>
              </a:rPr>
              <a:t>n_TOF</a:t>
            </a:r>
            <a:endParaRPr lang="it-IT" sz="3600" i="1" dirty="0" smtClean="0">
              <a:solidFill>
                <a:srgbClr val="FFFF00"/>
              </a:solidFill>
            </a:endParaRPr>
          </a:p>
          <a:p>
            <a:r>
              <a:rPr lang="it-IT" sz="2800" i="1" dirty="0" smtClean="0">
                <a:solidFill>
                  <a:srgbClr val="FFFF00"/>
                </a:solidFill>
              </a:rPr>
              <a:t>e.g. il caso dell’</a:t>
            </a:r>
            <a:r>
              <a:rPr lang="it-IT" sz="2800" i="1" baseline="40000" dirty="0" smtClean="0">
                <a:solidFill>
                  <a:srgbClr val="FFFF00"/>
                </a:solidFill>
              </a:rPr>
              <a:t>243</a:t>
            </a:r>
            <a:r>
              <a:rPr lang="it-IT" sz="2800" i="1" dirty="0" smtClean="0">
                <a:solidFill>
                  <a:srgbClr val="FFFF00"/>
                </a:solidFill>
              </a:rPr>
              <a:t>Am(n, f)</a:t>
            </a:r>
            <a:endParaRPr lang="it-IT" sz="2400" i="1" dirty="0" smtClean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 rot="16200000">
            <a:off x="4263896" y="3186988"/>
            <a:ext cx="5267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chemeClr val="bg1">
                    <a:lumMod val="85000"/>
                  </a:schemeClr>
                </a:solidFill>
              </a:rPr>
              <a:t>F.Belloni</a:t>
            </a:r>
            <a:r>
              <a:rPr lang="it-IT" sz="2400" b="1" dirty="0" smtClean="0">
                <a:solidFill>
                  <a:schemeClr val="bg1">
                    <a:lumMod val="85000"/>
                  </a:schemeClr>
                </a:solidFill>
              </a:rPr>
              <a:t>, et al.  EPJ A 110 022501 (2011)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52" y="1230148"/>
            <a:ext cx="4625349" cy="47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552" y="955756"/>
            <a:ext cx="749617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6"/>
          <p:cNvSpPr>
            <a:spLocks noChangeArrowheads="1"/>
          </p:cNvSpPr>
          <p:nvPr/>
        </p:nvSpPr>
        <p:spPr bwMode="auto">
          <a:xfrm>
            <a:off x="7767896" y="4371462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2762752" y="4884819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2915152" y="5037219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4972552" y="2675019"/>
            <a:ext cx="576263" cy="504825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0"/>
          <p:cNvSpPr>
            <a:spLocks noChangeArrowheads="1"/>
          </p:cNvSpPr>
          <p:nvPr/>
        </p:nvSpPr>
        <p:spPr bwMode="auto">
          <a:xfrm>
            <a:off x="5182102" y="2789319"/>
            <a:ext cx="142875" cy="14287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reeform 11"/>
          <p:cNvSpPr>
            <a:spLocks/>
          </p:cNvSpPr>
          <p:nvPr/>
        </p:nvSpPr>
        <p:spPr bwMode="auto">
          <a:xfrm>
            <a:off x="2743702" y="4218069"/>
            <a:ext cx="3867150" cy="1752600"/>
          </a:xfrm>
          <a:custGeom>
            <a:avLst/>
            <a:gdLst>
              <a:gd name="T0" fmla="*/ 287297797 w 2436"/>
              <a:gd name="T1" fmla="*/ 1069254996 h 1007"/>
              <a:gd name="T2" fmla="*/ 90725613 w 2436"/>
              <a:gd name="T3" fmla="*/ 1378218983 h 1007"/>
              <a:gd name="T4" fmla="*/ 30241875 w 2436"/>
              <a:gd name="T5" fmla="*/ 1559961992 h 1007"/>
              <a:gd name="T6" fmla="*/ 0 w 2436"/>
              <a:gd name="T7" fmla="*/ 1814402206 h 1007"/>
              <a:gd name="T8" fmla="*/ 15120938 w 2436"/>
              <a:gd name="T9" fmla="*/ 2014320822 h 1007"/>
              <a:gd name="T10" fmla="*/ 60483751 w 2436"/>
              <a:gd name="T11" fmla="*/ 2050669423 h 1007"/>
              <a:gd name="T12" fmla="*/ 151209364 w 2436"/>
              <a:gd name="T13" fmla="*/ 2147483647 h 1007"/>
              <a:gd name="T14" fmla="*/ 60483751 w 2436"/>
              <a:gd name="T15" fmla="*/ 2147483647 h 1007"/>
              <a:gd name="T16" fmla="*/ 90725613 w 2436"/>
              <a:gd name="T17" fmla="*/ 2147483647 h 1007"/>
              <a:gd name="T18" fmla="*/ 272176865 w 2436"/>
              <a:gd name="T19" fmla="*/ 2147483647 h 1007"/>
              <a:gd name="T20" fmla="*/ 362902454 w 2436"/>
              <a:gd name="T21" fmla="*/ 2147483647 h 1007"/>
              <a:gd name="T22" fmla="*/ 529232799 w 2436"/>
              <a:gd name="T23" fmla="*/ 2147483647 h 1007"/>
              <a:gd name="T24" fmla="*/ 1043344666 w 2436"/>
              <a:gd name="T25" fmla="*/ 2147483647 h 1007"/>
              <a:gd name="T26" fmla="*/ 1663302855 w 2436"/>
              <a:gd name="T27" fmla="*/ 2147483647 h 1007"/>
              <a:gd name="T28" fmla="*/ 2147483647 w 2436"/>
              <a:gd name="T29" fmla="*/ 2147483647 h 1007"/>
              <a:gd name="T30" fmla="*/ 2147483647 w 2436"/>
              <a:gd name="T31" fmla="*/ 2147483647 h 1007"/>
              <a:gd name="T32" fmla="*/ 2147483647 w 2436"/>
              <a:gd name="T33" fmla="*/ 2147483647 h 1007"/>
              <a:gd name="T34" fmla="*/ 2147483647 w 2436"/>
              <a:gd name="T35" fmla="*/ 2147483647 h 1007"/>
              <a:gd name="T36" fmla="*/ 2147483647 w 2436"/>
              <a:gd name="T37" fmla="*/ 2147483647 h 1007"/>
              <a:gd name="T38" fmla="*/ 2147483647 w 2436"/>
              <a:gd name="T39" fmla="*/ 2147483647 h 1007"/>
              <a:gd name="T40" fmla="*/ 2147483647 w 2436"/>
              <a:gd name="T41" fmla="*/ 2147483647 h 1007"/>
              <a:gd name="T42" fmla="*/ 2147483647 w 2436"/>
              <a:gd name="T43" fmla="*/ 2147483647 h 1007"/>
              <a:gd name="T44" fmla="*/ 2147483647 w 2436"/>
              <a:gd name="T45" fmla="*/ 2147483647 h 1007"/>
              <a:gd name="T46" fmla="*/ 2147483647 w 2436"/>
              <a:gd name="T47" fmla="*/ 2141540058 h 1007"/>
              <a:gd name="T48" fmla="*/ 2147483647 w 2436"/>
              <a:gd name="T49" fmla="*/ 1887099845 h 1007"/>
              <a:gd name="T50" fmla="*/ 2147483647 w 2436"/>
              <a:gd name="T51" fmla="*/ 1687182969 h 1007"/>
              <a:gd name="T52" fmla="*/ 2147483647 w 2436"/>
              <a:gd name="T53" fmla="*/ 1323695210 h 1007"/>
              <a:gd name="T54" fmla="*/ 2147483647 w 2436"/>
              <a:gd name="T55" fmla="*/ 1123778769 h 1007"/>
              <a:gd name="T56" fmla="*/ 2147483647 w 2436"/>
              <a:gd name="T57" fmla="*/ 1032906394 h 1007"/>
              <a:gd name="T58" fmla="*/ 2147483647 w 2436"/>
              <a:gd name="T59" fmla="*/ 923860589 h 1007"/>
              <a:gd name="T60" fmla="*/ 2147483647 w 2436"/>
              <a:gd name="T61" fmla="*/ 778465963 h 1007"/>
              <a:gd name="T62" fmla="*/ 2147483647 w 2436"/>
              <a:gd name="T63" fmla="*/ 669420158 h 1007"/>
              <a:gd name="T64" fmla="*/ 2147483647 w 2436"/>
              <a:gd name="T65" fmla="*/ 414979836 h 1007"/>
              <a:gd name="T66" fmla="*/ 2147483647 w 2436"/>
              <a:gd name="T67" fmla="*/ 233236826 h 1007"/>
              <a:gd name="T68" fmla="*/ 2147483647 w 2436"/>
              <a:gd name="T69" fmla="*/ 196888170 h 1007"/>
              <a:gd name="T70" fmla="*/ 2147483647 w 2436"/>
              <a:gd name="T71" fmla="*/ 178714739 h 1007"/>
              <a:gd name="T72" fmla="*/ 2147483647 w 2436"/>
              <a:gd name="T73" fmla="*/ 269585428 h 1007"/>
              <a:gd name="T74" fmla="*/ 2147483647 w 2436"/>
              <a:gd name="T75" fmla="*/ 396806405 h 1007"/>
              <a:gd name="T76" fmla="*/ 2147483647 w 2436"/>
              <a:gd name="T77" fmla="*/ 451328437 h 1007"/>
              <a:gd name="T78" fmla="*/ 2147483647 w 2436"/>
              <a:gd name="T79" fmla="*/ 505852319 h 1007"/>
              <a:gd name="T80" fmla="*/ 2147483647 w 2436"/>
              <a:gd name="T81" fmla="*/ 360457803 h 1007"/>
              <a:gd name="T82" fmla="*/ 2147483647 w 2436"/>
              <a:gd name="T83" fmla="*/ 178714739 h 1007"/>
              <a:gd name="T84" fmla="*/ 2147483647 w 2436"/>
              <a:gd name="T85" fmla="*/ 342282632 h 1007"/>
              <a:gd name="T86" fmla="*/ 2147483647 w 2436"/>
              <a:gd name="T87" fmla="*/ 305934030 h 1007"/>
              <a:gd name="T88" fmla="*/ 2147483647 w 2436"/>
              <a:gd name="T89" fmla="*/ 178714739 h 1007"/>
              <a:gd name="T90" fmla="*/ 2147483647 w 2436"/>
              <a:gd name="T91" fmla="*/ 233236826 h 1007"/>
              <a:gd name="T92" fmla="*/ 1572577266 w 2436"/>
              <a:gd name="T93" fmla="*/ 378631234 h 1007"/>
              <a:gd name="T94" fmla="*/ 1376005158 w 2436"/>
              <a:gd name="T95" fmla="*/ 487677148 h 1007"/>
              <a:gd name="T96" fmla="*/ 544353730 w 2436"/>
              <a:gd name="T97" fmla="*/ 851163167 h 1007"/>
              <a:gd name="T98" fmla="*/ 302418728 w 2436"/>
              <a:gd name="T99" fmla="*/ 1032906394 h 1007"/>
              <a:gd name="T100" fmla="*/ 257055934 w 2436"/>
              <a:gd name="T101" fmla="*/ 1051081566 h 1007"/>
              <a:gd name="T102" fmla="*/ 287297797 w 2436"/>
              <a:gd name="T103" fmla="*/ 1069254996 h 100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36"/>
              <a:gd name="T157" fmla="*/ 0 h 1007"/>
              <a:gd name="T158" fmla="*/ 2436 w 2436"/>
              <a:gd name="T159" fmla="*/ 1007 h 100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36" h="1007">
                <a:moveTo>
                  <a:pt x="114" y="353"/>
                </a:moveTo>
                <a:cubicBezTo>
                  <a:pt x="79" y="379"/>
                  <a:pt x="68" y="423"/>
                  <a:pt x="36" y="455"/>
                </a:cubicBezTo>
                <a:cubicBezTo>
                  <a:pt x="29" y="477"/>
                  <a:pt x="18" y="492"/>
                  <a:pt x="12" y="515"/>
                </a:cubicBezTo>
                <a:cubicBezTo>
                  <a:pt x="18" y="553"/>
                  <a:pt x="17" y="565"/>
                  <a:pt x="0" y="599"/>
                </a:cubicBezTo>
                <a:cubicBezTo>
                  <a:pt x="2" y="621"/>
                  <a:pt x="0" y="644"/>
                  <a:pt x="6" y="665"/>
                </a:cubicBezTo>
                <a:cubicBezTo>
                  <a:pt x="8" y="672"/>
                  <a:pt x="19" y="672"/>
                  <a:pt x="24" y="677"/>
                </a:cubicBezTo>
                <a:cubicBezTo>
                  <a:pt x="47" y="696"/>
                  <a:pt x="46" y="698"/>
                  <a:pt x="60" y="719"/>
                </a:cubicBezTo>
                <a:cubicBezTo>
                  <a:pt x="47" y="739"/>
                  <a:pt x="37" y="759"/>
                  <a:pt x="24" y="779"/>
                </a:cubicBezTo>
                <a:cubicBezTo>
                  <a:pt x="27" y="805"/>
                  <a:pt x="17" y="838"/>
                  <a:pt x="36" y="857"/>
                </a:cubicBezTo>
                <a:cubicBezTo>
                  <a:pt x="44" y="865"/>
                  <a:pt x="94" y="883"/>
                  <a:pt x="108" y="893"/>
                </a:cubicBezTo>
                <a:cubicBezTo>
                  <a:pt x="121" y="912"/>
                  <a:pt x="117" y="947"/>
                  <a:pt x="144" y="953"/>
                </a:cubicBezTo>
                <a:cubicBezTo>
                  <a:pt x="166" y="958"/>
                  <a:pt x="188" y="957"/>
                  <a:pt x="210" y="959"/>
                </a:cubicBezTo>
                <a:cubicBezTo>
                  <a:pt x="316" y="948"/>
                  <a:pt x="255" y="952"/>
                  <a:pt x="414" y="959"/>
                </a:cubicBezTo>
                <a:cubicBezTo>
                  <a:pt x="496" y="963"/>
                  <a:pt x="660" y="971"/>
                  <a:pt x="660" y="971"/>
                </a:cubicBezTo>
                <a:cubicBezTo>
                  <a:pt x="816" y="993"/>
                  <a:pt x="748" y="984"/>
                  <a:pt x="1050" y="989"/>
                </a:cubicBezTo>
                <a:cubicBezTo>
                  <a:pt x="1070" y="996"/>
                  <a:pt x="1090" y="1000"/>
                  <a:pt x="1110" y="1007"/>
                </a:cubicBezTo>
                <a:cubicBezTo>
                  <a:pt x="1358" y="1002"/>
                  <a:pt x="1580" y="976"/>
                  <a:pt x="1830" y="971"/>
                </a:cubicBezTo>
                <a:cubicBezTo>
                  <a:pt x="1850" y="961"/>
                  <a:pt x="1886" y="945"/>
                  <a:pt x="1902" y="929"/>
                </a:cubicBezTo>
                <a:cubicBezTo>
                  <a:pt x="1932" y="899"/>
                  <a:pt x="1962" y="874"/>
                  <a:pt x="2004" y="863"/>
                </a:cubicBezTo>
                <a:cubicBezTo>
                  <a:pt x="2033" y="844"/>
                  <a:pt x="2015" y="853"/>
                  <a:pt x="2058" y="839"/>
                </a:cubicBezTo>
                <a:cubicBezTo>
                  <a:pt x="2072" y="834"/>
                  <a:pt x="2094" y="815"/>
                  <a:pt x="2094" y="815"/>
                </a:cubicBezTo>
                <a:cubicBezTo>
                  <a:pt x="2100" y="799"/>
                  <a:pt x="2101" y="780"/>
                  <a:pt x="2112" y="767"/>
                </a:cubicBezTo>
                <a:cubicBezTo>
                  <a:pt x="2117" y="761"/>
                  <a:pt x="2183" y="743"/>
                  <a:pt x="2184" y="743"/>
                </a:cubicBezTo>
                <a:cubicBezTo>
                  <a:pt x="2212" y="732"/>
                  <a:pt x="2240" y="720"/>
                  <a:pt x="2268" y="707"/>
                </a:cubicBezTo>
                <a:cubicBezTo>
                  <a:pt x="2323" y="681"/>
                  <a:pt x="2378" y="642"/>
                  <a:pt x="2436" y="623"/>
                </a:cubicBezTo>
                <a:cubicBezTo>
                  <a:pt x="2420" y="575"/>
                  <a:pt x="2346" y="571"/>
                  <a:pt x="2304" y="557"/>
                </a:cubicBezTo>
                <a:cubicBezTo>
                  <a:pt x="2272" y="510"/>
                  <a:pt x="2236" y="477"/>
                  <a:pt x="2196" y="437"/>
                </a:cubicBezTo>
                <a:cubicBezTo>
                  <a:pt x="2174" y="415"/>
                  <a:pt x="2157" y="389"/>
                  <a:pt x="2130" y="371"/>
                </a:cubicBezTo>
                <a:cubicBezTo>
                  <a:pt x="2122" y="359"/>
                  <a:pt x="2108" y="353"/>
                  <a:pt x="2100" y="341"/>
                </a:cubicBezTo>
                <a:cubicBezTo>
                  <a:pt x="2069" y="295"/>
                  <a:pt x="2121" y="335"/>
                  <a:pt x="2076" y="305"/>
                </a:cubicBezTo>
                <a:cubicBezTo>
                  <a:pt x="2048" y="263"/>
                  <a:pt x="2064" y="277"/>
                  <a:pt x="2034" y="257"/>
                </a:cubicBezTo>
                <a:cubicBezTo>
                  <a:pt x="2020" y="236"/>
                  <a:pt x="2010" y="229"/>
                  <a:pt x="1986" y="221"/>
                </a:cubicBezTo>
                <a:cubicBezTo>
                  <a:pt x="1953" y="196"/>
                  <a:pt x="1929" y="159"/>
                  <a:pt x="1896" y="137"/>
                </a:cubicBezTo>
                <a:cubicBezTo>
                  <a:pt x="1885" y="121"/>
                  <a:pt x="1854" y="85"/>
                  <a:pt x="1836" y="77"/>
                </a:cubicBezTo>
                <a:cubicBezTo>
                  <a:pt x="1824" y="72"/>
                  <a:pt x="1812" y="69"/>
                  <a:pt x="1800" y="65"/>
                </a:cubicBezTo>
                <a:cubicBezTo>
                  <a:pt x="1794" y="63"/>
                  <a:pt x="1782" y="59"/>
                  <a:pt x="1782" y="59"/>
                </a:cubicBezTo>
                <a:cubicBezTo>
                  <a:pt x="1738" y="65"/>
                  <a:pt x="1740" y="59"/>
                  <a:pt x="1704" y="89"/>
                </a:cubicBezTo>
                <a:cubicBezTo>
                  <a:pt x="1689" y="102"/>
                  <a:pt x="1676" y="117"/>
                  <a:pt x="1662" y="131"/>
                </a:cubicBezTo>
                <a:cubicBezTo>
                  <a:pt x="1656" y="137"/>
                  <a:pt x="1644" y="149"/>
                  <a:pt x="1644" y="149"/>
                </a:cubicBezTo>
                <a:cubicBezTo>
                  <a:pt x="1642" y="155"/>
                  <a:pt x="1644" y="165"/>
                  <a:pt x="1638" y="167"/>
                </a:cubicBezTo>
                <a:cubicBezTo>
                  <a:pt x="1619" y="174"/>
                  <a:pt x="1563" y="129"/>
                  <a:pt x="1548" y="119"/>
                </a:cubicBezTo>
                <a:cubicBezTo>
                  <a:pt x="1527" y="87"/>
                  <a:pt x="1520" y="69"/>
                  <a:pt x="1482" y="59"/>
                </a:cubicBezTo>
                <a:cubicBezTo>
                  <a:pt x="1394" y="0"/>
                  <a:pt x="1304" y="86"/>
                  <a:pt x="1224" y="113"/>
                </a:cubicBezTo>
                <a:cubicBezTo>
                  <a:pt x="1204" y="111"/>
                  <a:pt x="1164" y="110"/>
                  <a:pt x="1140" y="101"/>
                </a:cubicBezTo>
                <a:cubicBezTo>
                  <a:pt x="1106" y="88"/>
                  <a:pt x="1073" y="68"/>
                  <a:pt x="1038" y="59"/>
                </a:cubicBezTo>
                <a:cubicBezTo>
                  <a:pt x="989" y="63"/>
                  <a:pt x="960" y="63"/>
                  <a:pt x="918" y="77"/>
                </a:cubicBezTo>
                <a:cubicBezTo>
                  <a:pt x="844" y="151"/>
                  <a:pt x="716" y="120"/>
                  <a:pt x="624" y="125"/>
                </a:cubicBezTo>
                <a:cubicBezTo>
                  <a:pt x="596" y="134"/>
                  <a:pt x="574" y="152"/>
                  <a:pt x="546" y="161"/>
                </a:cubicBezTo>
                <a:cubicBezTo>
                  <a:pt x="462" y="245"/>
                  <a:pt x="316" y="225"/>
                  <a:pt x="216" y="281"/>
                </a:cubicBezTo>
                <a:cubicBezTo>
                  <a:pt x="183" y="299"/>
                  <a:pt x="155" y="326"/>
                  <a:pt x="120" y="341"/>
                </a:cubicBezTo>
                <a:cubicBezTo>
                  <a:pt x="114" y="343"/>
                  <a:pt x="105" y="341"/>
                  <a:pt x="102" y="347"/>
                </a:cubicBezTo>
                <a:cubicBezTo>
                  <a:pt x="100" y="351"/>
                  <a:pt x="110" y="351"/>
                  <a:pt x="114" y="353"/>
                </a:cubicBezTo>
                <a:close/>
              </a:path>
            </a:pathLst>
          </a:custGeom>
          <a:solidFill>
            <a:schemeClr val="folHlink"/>
          </a:solidFill>
          <a:ln w="38100" cap="sq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" name="Freeform 12"/>
          <p:cNvSpPr>
            <a:spLocks/>
          </p:cNvSpPr>
          <p:nvPr/>
        </p:nvSpPr>
        <p:spPr bwMode="auto">
          <a:xfrm>
            <a:off x="1429252" y="2679782"/>
            <a:ext cx="3417888" cy="2260600"/>
          </a:xfrm>
          <a:custGeom>
            <a:avLst/>
            <a:gdLst>
              <a:gd name="T0" fmla="*/ 1169352538 w 2153"/>
              <a:gd name="T1" fmla="*/ 32761239 h 1424"/>
              <a:gd name="T2" fmla="*/ 877014502 w 2153"/>
              <a:gd name="T3" fmla="*/ 163810943 h 1424"/>
              <a:gd name="T4" fmla="*/ 453628184 w 2153"/>
              <a:gd name="T5" fmla="*/ 365423424 h 1424"/>
              <a:gd name="T6" fmla="*/ 372983110 w 2153"/>
              <a:gd name="T7" fmla="*/ 486389394 h 1424"/>
              <a:gd name="T8" fmla="*/ 322580000 w 2153"/>
              <a:gd name="T9" fmla="*/ 617437474 h 1424"/>
              <a:gd name="T10" fmla="*/ 231854403 w 2153"/>
              <a:gd name="T11" fmla="*/ 748487142 h 1424"/>
              <a:gd name="T12" fmla="*/ 171370622 w 2153"/>
              <a:gd name="T13" fmla="*/ 909775697 h 1424"/>
              <a:gd name="T14" fmla="*/ 141128756 w 2153"/>
              <a:gd name="T15" fmla="*/ 1020662534 h 1424"/>
              <a:gd name="T16" fmla="*/ 70564378 w 2153"/>
              <a:gd name="T17" fmla="*/ 1413808362 h 1424"/>
              <a:gd name="T18" fmla="*/ 120967512 w 2153"/>
              <a:gd name="T19" fmla="*/ 2147483647 h 1424"/>
              <a:gd name="T20" fmla="*/ 131048134 w 2153"/>
              <a:gd name="T21" fmla="*/ 2147483647 h 1424"/>
              <a:gd name="T22" fmla="*/ 161290000 w 2153"/>
              <a:gd name="T23" fmla="*/ 2147483647 h 1424"/>
              <a:gd name="T24" fmla="*/ 211693159 w 2153"/>
              <a:gd name="T25" fmla="*/ 2147483647 h 1424"/>
              <a:gd name="T26" fmla="*/ 272176891 w 2153"/>
              <a:gd name="T27" fmla="*/ 2147483647 h 1424"/>
              <a:gd name="T28" fmla="*/ 292338134 w 2153"/>
              <a:gd name="T29" fmla="*/ 2147483647 h 1424"/>
              <a:gd name="T30" fmla="*/ 342741244 w 2153"/>
              <a:gd name="T31" fmla="*/ 2147483647 h 1424"/>
              <a:gd name="T32" fmla="*/ 816530573 w 2153"/>
              <a:gd name="T33" fmla="*/ 2147483647 h 1424"/>
              <a:gd name="T34" fmla="*/ 1683464651 w 2153"/>
              <a:gd name="T35" fmla="*/ 2147483647 h 1424"/>
              <a:gd name="T36" fmla="*/ 2147483647 w 2153"/>
              <a:gd name="T37" fmla="*/ 2147483647 h 1424"/>
              <a:gd name="T38" fmla="*/ 2147483647 w 2153"/>
              <a:gd name="T39" fmla="*/ 2147483647 h 1424"/>
              <a:gd name="T40" fmla="*/ 2147483647 w 2153"/>
              <a:gd name="T41" fmla="*/ 2147483647 h 1424"/>
              <a:gd name="T42" fmla="*/ 2147483647 w 2153"/>
              <a:gd name="T43" fmla="*/ 2147483647 h 1424"/>
              <a:gd name="T44" fmla="*/ 2147483647 w 2153"/>
              <a:gd name="T45" fmla="*/ 2147483647 h 1424"/>
              <a:gd name="T46" fmla="*/ 2147483647 w 2153"/>
              <a:gd name="T47" fmla="*/ 2147483647 h 1424"/>
              <a:gd name="T48" fmla="*/ 2147483647 w 2153"/>
              <a:gd name="T49" fmla="*/ 2147483647 h 1424"/>
              <a:gd name="T50" fmla="*/ 2147483647 w 2153"/>
              <a:gd name="T51" fmla="*/ 2147483647 h 1424"/>
              <a:gd name="T52" fmla="*/ 2147483647 w 2153"/>
              <a:gd name="T53" fmla="*/ 2147483647 h 1424"/>
              <a:gd name="T54" fmla="*/ 2147483647 w 2153"/>
              <a:gd name="T55" fmla="*/ 2147483647 h 1424"/>
              <a:gd name="T56" fmla="*/ 2147483647 w 2153"/>
              <a:gd name="T57" fmla="*/ 2147483647 h 1424"/>
              <a:gd name="T58" fmla="*/ 2147483647 w 2153"/>
              <a:gd name="T59" fmla="*/ 2147483647 h 1424"/>
              <a:gd name="T60" fmla="*/ 2147483647 w 2153"/>
              <a:gd name="T61" fmla="*/ 2147483647 h 1424"/>
              <a:gd name="T62" fmla="*/ 2147483647 w 2153"/>
              <a:gd name="T63" fmla="*/ 2147483647 h 1424"/>
              <a:gd name="T64" fmla="*/ 2147483647 w 2153"/>
              <a:gd name="T65" fmla="*/ 1877515762 h 1424"/>
              <a:gd name="T66" fmla="*/ 2147483647 w 2153"/>
              <a:gd name="T67" fmla="*/ 1806951412 h 1424"/>
              <a:gd name="T68" fmla="*/ 2147483647 w 2153"/>
              <a:gd name="T69" fmla="*/ 1665824298 h 1424"/>
              <a:gd name="T70" fmla="*/ 2147483647 w 2153"/>
              <a:gd name="T71" fmla="*/ 1565017685 h 1424"/>
              <a:gd name="T72" fmla="*/ 2147483647 w 2153"/>
              <a:gd name="T73" fmla="*/ 1423888984 h 1424"/>
              <a:gd name="T74" fmla="*/ 2147483647 w 2153"/>
              <a:gd name="T75" fmla="*/ 1171871858 h 1424"/>
              <a:gd name="T76" fmla="*/ 2147483647 w 2153"/>
              <a:gd name="T77" fmla="*/ 1060985021 h 1424"/>
              <a:gd name="T78" fmla="*/ 2147483647 w 2153"/>
              <a:gd name="T79" fmla="*/ 829132114 h 1424"/>
              <a:gd name="T80" fmla="*/ 2147483647 w 2153"/>
              <a:gd name="T81" fmla="*/ 778729006 h 1424"/>
              <a:gd name="T82" fmla="*/ 2147483647 w 2153"/>
              <a:gd name="T83" fmla="*/ 627518096 h 1424"/>
              <a:gd name="T84" fmla="*/ 2147483647 w 2153"/>
              <a:gd name="T85" fmla="*/ 516631259 h 1424"/>
              <a:gd name="T86" fmla="*/ 2147483647 w 2153"/>
              <a:gd name="T87" fmla="*/ 446068495 h 1424"/>
              <a:gd name="T88" fmla="*/ 2147483647 w 2153"/>
              <a:gd name="T89" fmla="*/ 425907252 h 1424"/>
              <a:gd name="T90" fmla="*/ 2147483647 w 2153"/>
              <a:gd name="T91" fmla="*/ 365423424 h 1424"/>
              <a:gd name="T92" fmla="*/ 2147483647 w 2153"/>
              <a:gd name="T93" fmla="*/ 315018729 h 1424"/>
              <a:gd name="T94" fmla="*/ 2147483647 w 2153"/>
              <a:gd name="T95" fmla="*/ 254534999 h 1424"/>
              <a:gd name="T96" fmla="*/ 2147483647 w 2153"/>
              <a:gd name="T97" fmla="*/ 264615621 h 1424"/>
              <a:gd name="T98" fmla="*/ 2147483647 w 2153"/>
              <a:gd name="T99" fmla="*/ 254534999 h 1424"/>
              <a:gd name="T100" fmla="*/ 1935480199 w 2153"/>
              <a:gd name="T101" fmla="*/ 204133430 h 1424"/>
              <a:gd name="T102" fmla="*/ 1643141767 w 2153"/>
              <a:gd name="T103" fmla="*/ 93246568 h 1424"/>
              <a:gd name="T104" fmla="*/ 1149191294 w 2153"/>
              <a:gd name="T105" fmla="*/ 42843448 h 1424"/>
              <a:gd name="T106" fmla="*/ 1169352538 w 2153"/>
              <a:gd name="T107" fmla="*/ 32761239 h 14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153"/>
              <a:gd name="T163" fmla="*/ 0 h 1424"/>
              <a:gd name="T164" fmla="*/ 2153 w 2153"/>
              <a:gd name="T165" fmla="*/ 1424 h 14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153" h="1424">
                <a:moveTo>
                  <a:pt x="464" y="13"/>
                </a:moveTo>
                <a:cubicBezTo>
                  <a:pt x="425" y="33"/>
                  <a:pt x="387" y="48"/>
                  <a:pt x="348" y="65"/>
                </a:cubicBezTo>
                <a:cubicBezTo>
                  <a:pt x="291" y="90"/>
                  <a:pt x="241" y="130"/>
                  <a:pt x="180" y="145"/>
                </a:cubicBezTo>
                <a:cubicBezTo>
                  <a:pt x="169" y="162"/>
                  <a:pt x="156" y="175"/>
                  <a:pt x="148" y="193"/>
                </a:cubicBezTo>
                <a:cubicBezTo>
                  <a:pt x="141" y="210"/>
                  <a:pt x="139" y="230"/>
                  <a:pt x="128" y="245"/>
                </a:cubicBezTo>
                <a:cubicBezTo>
                  <a:pt x="116" y="262"/>
                  <a:pt x="101" y="278"/>
                  <a:pt x="92" y="297"/>
                </a:cubicBezTo>
                <a:cubicBezTo>
                  <a:pt x="87" y="307"/>
                  <a:pt x="72" y="346"/>
                  <a:pt x="68" y="361"/>
                </a:cubicBezTo>
                <a:cubicBezTo>
                  <a:pt x="64" y="376"/>
                  <a:pt x="56" y="405"/>
                  <a:pt x="56" y="405"/>
                </a:cubicBezTo>
                <a:cubicBezTo>
                  <a:pt x="52" y="459"/>
                  <a:pt x="39" y="508"/>
                  <a:pt x="28" y="561"/>
                </a:cubicBezTo>
                <a:cubicBezTo>
                  <a:pt x="36" y="715"/>
                  <a:pt x="0" y="880"/>
                  <a:pt x="48" y="1025"/>
                </a:cubicBezTo>
                <a:cubicBezTo>
                  <a:pt x="49" y="1034"/>
                  <a:pt x="48" y="1045"/>
                  <a:pt x="52" y="1053"/>
                </a:cubicBezTo>
                <a:cubicBezTo>
                  <a:pt x="54" y="1057"/>
                  <a:pt x="61" y="1054"/>
                  <a:pt x="64" y="1057"/>
                </a:cubicBezTo>
                <a:cubicBezTo>
                  <a:pt x="68" y="1061"/>
                  <a:pt x="81" y="1086"/>
                  <a:pt x="84" y="1093"/>
                </a:cubicBezTo>
                <a:cubicBezTo>
                  <a:pt x="94" y="1115"/>
                  <a:pt x="95" y="1137"/>
                  <a:pt x="108" y="1157"/>
                </a:cubicBezTo>
                <a:cubicBezTo>
                  <a:pt x="110" y="1178"/>
                  <a:pt x="112" y="1211"/>
                  <a:pt x="116" y="1233"/>
                </a:cubicBezTo>
                <a:cubicBezTo>
                  <a:pt x="119" y="1246"/>
                  <a:pt x="136" y="1269"/>
                  <a:pt x="136" y="1269"/>
                </a:cubicBezTo>
                <a:cubicBezTo>
                  <a:pt x="149" y="1394"/>
                  <a:pt x="187" y="1353"/>
                  <a:pt x="324" y="1357"/>
                </a:cubicBezTo>
                <a:cubicBezTo>
                  <a:pt x="434" y="1375"/>
                  <a:pt x="562" y="1361"/>
                  <a:pt x="668" y="1357"/>
                </a:cubicBezTo>
                <a:cubicBezTo>
                  <a:pt x="816" y="1360"/>
                  <a:pt x="931" y="1367"/>
                  <a:pt x="1072" y="1385"/>
                </a:cubicBezTo>
                <a:cubicBezTo>
                  <a:pt x="1122" y="1399"/>
                  <a:pt x="1168" y="1412"/>
                  <a:pt x="1220" y="1417"/>
                </a:cubicBezTo>
                <a:cubicBezTo>
                  <a:pt x="1239" y="1423"/>
                  <a:pt x="1233" y="1424"/>
                  <a:pt x="1260" y="1413"/>
                </a:cubicBezTo>
                <a:cubicBezTo>
                  <a:pt x="1323" y="1388"/>
                  <a:pt x="1385" y="1359"/>
                  <a:pt x="1448" y="1333"/>
                </a:cubicBezTo>
                <a:cubicBezTo>
                  <a:pt x="1471" y="1323"/>
                  <a:pt x="1497" y="1319"/>
                  <a:pt x="1520" y="1309"/>
                </a:cubicBezTo>
                <a:cubicBezTo>
                  <a:pt x="1544" y="1299"/>
                  <a:pt x="1564" y="1283"/>
                  <a:pt x="1588" y="1273"/>
                </a:cubicBezTo>
                <a:cubicBezTo>
                  <a:pt x="1625" y="1257"/>
                  <a:pt x="1668" y="1251"/>
                  <a:pt x="1704" y="1233"/>
                </a:cubicBezTo>
                <a:cubicBezTo>
                  <a:pt x="1737" y="1217"/>
                  <a:pt x="1773" y="1200"/>
                  <a:pt x="1804" y="1181"/>
                </a:cubicBezTo>
                <a:cubicBezTo>
                  <a:pt x="1834" y="1162"/>
                  <a:pt x="1862" y="1136"/>
                  <a:pt x="1896" y="1125"/>
                </a:cubicBezTo>
                <a:cubicBezTo>
                  <a:pt x="1911" y="1110"/>
                  <a:pt x="1928" y="1110"/>
                  <a:pt x="1944" y="1097"/>
                </a:cubicBezTo>
                <a:cubicBezTo>
                  <a:pt x="1972" y="1074"/>
                  <a:pt x="1997" y="1045"/>
                  <a:pt x="2032" y="1033"/>
                </a:cubicBezTo>
                <a:cubicBezTo>
                  <a:pt x="2048" y="1020"/>
                  <a:pt x="2064" y="996"/>
                  <a:pt x="2084" y="989"/>
                </a:cubicBezTo>
                <a:cubicBezTo>
                  <a:pt x="2113" y="979"/>
                  <a:pt x="2101" y="986"/>
                  <a:pt x="2120" y="973"/>
                </a:cubicBezTo>
                <a:cubicBezTo>
                  <a:pt x="2147" y="932"/>
                  <a:pt x="2153" y="919"/>
                  <a:pt x="2132" y="857"/>
                </a:cubicBezTo>
                <a:cubicBezTo>
                  <a:pt x="2128" y="818"/>
                  <a:pt x="2136" y="769"/>
                  <a:pt x="2100" y="745"/>
                </a:cubicBezTo>
                <a:cubicBezTo>
                  <a:pt x="2090" y="730"/>
                  <a:pt x="2073" y="723"/>
                  <a:pt x="2056" y="717"/>
                </a:cubicBezTo>
                <a:cubicBezTo>
                  <a:pt x="2016" y="677"/>
                  <a:pt x="1963" y="678"/>
                  <a:pt x="1912" y="661"/>
                </a:cubicBezTo>
                <a:cubicBezTo>
                  <a:pt x="1897" y="638"/>
                  <a:pt x="1909" y="660"/>
                  <a:pt x="1900" y="621"/>
                </a:cubicBezTo>
                <a:cubicBezTo>
                  <a:pt x="1886" y="562"/>
                  <a:pt x="1888" y="570"/>
                  <a:pt x="1824" y="565"/>
                </a:cubicBezTo>
                <a:cubicBezTo>
                  <a:pt x="1788" y="529"/>
                  <a:pt x="1758" y="482"/>
                  <a:pt x="1708" y="465"/>
                </a:cubicBezTo>
                <a:cubicBezTo>
                  <a:pt x="1689" y="446"/>
                  <a:pt x="1659" y="436"/>
                  <a:pt x="1636" y="421"/>
                </a:cubicBezTo>
                <a:cubicBezTo>
                  <a:pt x="1611" y="404"/>
                  <a:pt x="1583" y="352"/>
                  <a:pt x="1560" y="329"/>
                </a:cubicBezTo>
                <a:cubicBezTo>
                  <a:pt x="1551" y="303"/>
                  <a:pt x="1563" y="330"/>
                  <a:pt x="1544" y="309"/>
                </a:cubicBezTo>
                <a:cubicBezTo>
                  <a:pt x="1527" y="290"/>
                  <a:pt x="1516" y="266"/>
                  <a:pt x="1496" y="249"/>
                </a:cubicBezTo>
                <a:cubicBezTo>
                  <a:pt x="1472" y="229"/>
                  <a:pt x="1434" y="215"/>
                  <a:pt x="1404" y="205"/>
                </a:cubicBezTo>
                <a:cubicBezTo>
                  <a:pt x="1391" y="185"/>
                  <a:pt x="1400" y="196"/>
                  <a:pt x="1372" y="177"/>
                </a:cubicBezTo>
                <a:cubicBezTo>
                  <a:pt x="1368" y="174"/>
                  <a:pt x="1360" y="169"/>
                  <a:pt x="1360" y="169"/>
                </a:cubicBezTo>
                <a:cubicBezTo>
                  <a:pt x="1354" y="145"/>
                  <a:pt x="1361" y="155"/>
                  <a:pt x="1332" y="145"/>
                </a:cubicBezTo>
                <a:cubicBezTo>
                  <a:pt x="1321" y="141"/>
                  <a:pt x="1316" y="131"/>
                  <a:pt x="1308" y="125"/>
                </a:cubicBezTo>
                <a:cubicBezTo>
                  <a:pt x="1288" y="110"/>
                  <a:pt x="1279" y="107"/>
                  <a:pt x="1256" y="101"/>
                </a:cubicBezTo>
                <a:cubicBezTo>
                  <a:pt x="1156" y="103"/>
                  <a:pt x="1098" y="110"/>
                  <a:pt x="1008" y="105"/>
                </a:cubicBezTo>
                <a:cubicBezTo>
                  <a:pt x="966" y="94"/>
                  <a:pt x="934" y="98"/>
                  <a:pt x="888" y="101"/>
                </a:cubicBezTo>
                <a:cubicBezTo>
                  <a:pt x="844" y="98"/>
                  <a:pt x="809" y="91"/>
                  <a:pt x="768" y="81"/>
                </a:cubicBezTo>
                <a:cubicBezTo>
                  <a:pt x="745" y="66"/>
                  <a:pt x="681" y="43"/>
                  <a:pt x="652" y="37"/>
                </a:cubicBezTo>
                <a:cubicBezTo>
                  <a:pt x="596" y="0"/>
                  <a:pt x="513" y="18"/>
                  <a:pt x="456" y="17"/>
                </a:cubicBezTo>
                <a:cubicBezTo>
                  <a:pt x="438" y="5"/>
                  <a:pt x="439" y="8"/>
                  <a:pt x="464" y="13"/>
                </a:cubicBezTo>
                <a:close/>
              </a:path>
            </a:pathLst>
          </a:custGeom>
          <a:solidFill>
            <a:schemeClr val="folHlink"/>
          </a:solidFill>
          <a:ln w="38100" cap="sq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327" y="526582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071936" y="146297"/>
            <a:ext cx="5983705" cy="187743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7x10</a:t>
            </a:r>
            <a:r>
              <a:rPr lang="en-US" sz="2000" b="1" baseline="30000" dirty="0">
                <a:solidFill>
                  <a:srgbClr val="FFFF00"/>
                </a:solidFill>
                <a:latin typeface="Calibri" panose="020F0502020204030204" pitchFamily="34" charset="0"/>
              </a:rPr>
              <a:t>12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protoni</a:t>
            </a: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/bunch 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@ 20 </a:t>
            </a:r>
            <a:r>
              <a:rPr lang="en-US" sz="20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GeV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/c </a:t>
            </a: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dal PS </a:t>
            </a: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(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6 ns time resolution)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it-IT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Spallazione su di un bersaglio di Piombo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(~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360 neutrons/proton)</a:t>
            </a:r>
          </a:p>
          <a:p>
            <a:pPr lvl="0">
              <a:spcBef>
                <a:spcPct val="20000"/>
              </a:spcBef>
              <a:buClr>
                <a:srgbClr val="CCFF33"/>
              </a:buClr>
              <a:buSzPct val="70000"/>
            </a:pP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10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5</a:t>
            </a: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 n/cm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/bunch al </a:t>
            </a:r>
            <a:r>
              <a:rPr lang="en-US" sz="20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punto</a:t>
            </a: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misura</a:t>
            </a: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37723" y="21417"/>
            <a:ext cx="5287253" cy="120032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La </a:t>
            </a:r>
            <a:r>
              <a:rPr lang="it-IT" sz="3600" i="1" dirty="0" err="1" smtClean="0">
                <a:solidFill>
                  <a:srgbClr val="FFFF00"/>
                </a:solidFill>
              </a:rPr>
              <a:t>facility</a:t>
            </a:r>
            <a:r>
              <a:rPr lang="it-IT" sz="3600" i="1" dirty="0" smtClean="0">
                <a:solidFill>
                  <a:srgbClr val="FFFF00"/>
                </a:solidFill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</a:rPr>
              <a:t>n_TOF</a:t>
            </a:r>
            <a:r>
              <a:rPr lang="it-IT" sz="3600" i="1" dirty="0" smtClean="0">
                <a:solidFill>
                  <a:srgbClr val="FFFF00"/>
                </a:solidFill>
              </a:rPr>
              <a:t> @ CERN</a:t>
            </a:r>
          </a:p>
          <a:p>
            <a:r>
              <a:rPr lang="it-IT" sz="3600" i="1" dirty="0" smtClean="0">
                <a:solidFill>
                  <a:srgbClr val="FFFF00"/>
                </a:solidFill>
              </a:rPr>
              <a:t>EAR-1</a:t>
            </a:r>
          </a:p>
        </p:txBody>
      </p:sp>
    </p:spTree>
    <p:extLst>
      <p:ext uri="{BB962C8B-B14F-4D97-AF65-F5344CB8AC3E}">
        <p14:creationId xmlns:p14="http://schemas.microsoft.com/office/powerpoint/2010/main" val="326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3912 C -0.02279 -0.02223 0.00013 -0.09885 0.04883 -0.12755 C 0.0987 -0.15625 0.1556 -0.12871 0.17539 -0.06713 C 0.19531 -0.00278 0.17292 0.06828 0.12461 0.09768 C 0.07565 0.12847 0.01888 0.10139 -0.00182 0.03912 Z " pathEditMode="relative" rAng="14760000" ptsTypes="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3912 L -0.21211 -0.230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09232 -0.124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00586"/>
              </p:ext>
            </p:extLst>
          </p:nvPr>
        </p:nvGraphicFramePr>
        <p:xfrm>
          <a:off x="272374" y="1327832"/>
          <a:ext cx="11663464" cy="4896508"/>
        </p:xfrm>
        <a:graphic>
          <a:graphicData uri="http://schemas.openxmlformats.org/drawingml/2006/table">
            <a:tbl>
              <a:tblPr/>
              <a:tblGrid>
                <a:gridCol w="3492230"/>
                <a:gridCol w="8171234"/>
              </a:tblGrid>
              <a:tr h="4546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Cosa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offre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Qual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è la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ricaduta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diretta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sulle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misure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5460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Neutroni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disponibili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in un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ampio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intervallo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energia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(1 eV &lt; E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&lt; 1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Misura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di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sezioni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d’urto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di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cattura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fino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a 1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81828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gency FB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Misura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simultanea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di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sezioni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d’urto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di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fissione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dall’eV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alle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centinaia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di MeV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5460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Elevato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flusso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istantaneo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(10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5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n/cm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/bunch)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Misura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di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piccole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sezioni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d’urto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di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cattura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81828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gency FB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Misura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campioni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disponibili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in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modeste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quantità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54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gency FB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Misura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campioni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radioattivi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546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Risoluzione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in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energia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Studio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accurato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delle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risonanze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891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Low neutron sensitivity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Basso background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Misura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accurata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sez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.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d’urto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anche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nei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casi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in cui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σ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el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σ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capture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» 1</a:t>
                      </a:r>
                      <a:endParaRPr kumimoji="0" lang="en-US" sz="2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7723" y="21417"/>
            <a:ext cx="5287253" cy="120032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La </a:t>
            </a:r>
            <a:r>
              <a:rPr lang="it-IT" sz="3600" i="1" dirty="0" err="1" smtClean="0">
                <a:solidFill>
                  <a:srgbClr val="FFFF00"/>
                </a:solidFill>
              </a:rPr>
              <a:t>facility</a:t>
            </a:r>
            <a:r>
              <a:rPr lang="it-IT" sz="3600" i="1" dirty="0" smtClean="0">
                <a:solidFill>
                  <a:srgbClr val="FFFF00"/>
                </a:solidFill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</a:rPr>
              <a:t>n_TOF</a:t>
            </a:r>
            <a:r>
              <a:rPr lang="it-IT" sz="3600" i="1" dirty="0" smtClean="0">
                <a:solidFill>
                  <a:srgbClr val="FFFF00"/>
                </a:solidFill>
              </a:rPr>
              <a:t> @ CERN</a:t>
            </a:r>
          </a:p>
          <a:p>
            <a:r>
              <a:rPr lang="it-IT" sz="3600" i="1" dirty="0" smtClean="0">
                <a:solidFill>
                  <a:srgbClr val="FFFF00"/>
                </a:solidFill>
              </a:rPr>
              <a:t>EAR-1</a:t>
            </a:r>
          </a:p>
        </p:txBody>
      </p:sp>
    </p:spTree>
    <p:extLst>
      <p:ext uri="{BB962C8B-B14F-4D97-AF65-F5344CB8AC3E}">
        <p14:creationId xmlns:p14="http://schemas.microsoft.com/office/powerpoint/2010/main" val="19518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6D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7880" y="2406317"/>
            <a:ext cx="4960467" cy="3689684"/>
          </a:xfrm>
          <a:prstGeom prst="rect">
            <a:avLst/>
          </a:prstGeom>
        </p:spPr>
      </p:pic>
      <p:pic>
        <p:nvPicPr>
          <p:cNvPr id="3" name="Picture 4" descr="TACpi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2858" y="2406317"/>
            <a:ext cx="4890416" cy="367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6"/>
          <p:cNvSpPr txBox="1"/>
          <p:nvPr/>
        </p:nvSpPr>
        <p:spPr>
          <a:xfrm>
            <a:off x="6259217" y="65893"/>
            <a:ext cx="48940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Total Absorption Calorimeter</a:t>
            </a:r>
          </a:p>
          <a:p>
            <a:endParaRPr lang="en-US" sz="2000" b="1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geometria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4</a:t>
            </a:r>
            <a:r>
              <a:rPr lang="el-GR" sz="2000" dirty="0" smtClean="0">
                <a:solidFill>
                  <a:srgbClr val="FFFF00"/>
                </a:solidFill>
                <a:cs typeface="Arial" pitchFamily="34" charset="0"/>
              </a:rPr>
              <a:t>π</a:t>
            </a:r>
            <a:endParaRPr lang="en-US" sz="2000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40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cristalli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BaF</a:t>
            </a:r>
            <a:r>
              <a:rPr lang="en-US" sz="2000" baseline="-25000" dirty="0" smtClean="0">
                <a:solidFill>
                  <a:srgbClr val="FFFF00"/>
                </a:solidFill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(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segmentazione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Buona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risoluzione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in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energia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cs typeface="Arial" pitchFamily="34" charset="0"/>
              </a:rPr>
              <a:t>Discriminazione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cs typeface="Arial" pitchFamily="34" charset="0"/>
              </a:rPr>
              <a:t>di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cs typeface="Arial" pitchFamily="34" charset="0"/>
              </a:rPr>
              <a:t>eventi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cs typeface="Arial" pitchFamily="34" charset="0"/>
              </a:rPr>
              <a:t>spuri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 e background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Utilizzato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soprattutto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per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cattura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su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attinidi</a:t>
            </a:r>
            <a:endParaRPr lang="en-US" sz="2000" dirty="0" smtClean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1129748" y="1219200"/>
            <a:ext cx="48138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Scintillatori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liquidi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cs typeface="Arial" pitchFamily="34" charset="0"/>
            </a:endParaRPr>
          </a:p>
          <a:p>
            <a:endParaRPr lang="en-US" sz="2000" b="1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per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misure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a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bassa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neutron sensitivity</a:t>
            </a:r>
            <a:endParaRPr lang="en-US" sz="2000" dirty="0" smtClean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4122" y="89886"/>
            <a:ext cx="3711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Set-up di cattura</a:t>
            </a:r>
          </a:p>
        </p:txBody>
      </p:sp>
    </p:spTree>
    <p:extLst>
      <p:ext uri="{BB962C8B-B14F-4D97-AF65-F5344CB8AC3E}">
        <p14:creationId xmlns:p14="http://schemas.microsoft.com/office/powerpoint/2010/main" val="17461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4122" y="89886"/>
            <a:ext cx="383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Set-up di fissione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0788" y="772300"/>
            <a:ext cx="5959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Parallel Plate Avalanche Counters</a:t>
            </a:r>
          </a:p>
          <a:p>
            <a:endParaRPr lang="en-US" sz="2000" b="1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Frammenti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di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fissione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rivelati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in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coincidenza</a:t>
            </a:r>
            <a:endParaRPr lang="en-GB" sz="2000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Ottima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discriminazione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delle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l-GR" sz="2000" dirty="0" smtClean="0">
                <a:solidFill>
                  <a:srgbClr val="FFFF00"/>
                </a:solidFill>
                <a:cs typeface="Arial" pitchFamily="34" charset="0"/>
              </a:rPr>
              <a:t>α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emesse</a:t>
            </a:r>
            <a:endParaRPr lang="en-GB" sz="2000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Poco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sensibile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cs typeface="Arial" pitchFamily="34" charset="0"/>
              </a:rPr>
              <a:t>ai</a:t>
            </a:r>
            <a:r>
              <a:rPr lang="en-GB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l-GR" sz="2000" dirty="0" smtClean="0">
                <a:solidFill>
                  <a:srgbClr val="FFFF00"/>
                </a:solidFill>
                <a:cs typeface="Arial" pitchFamily="34" charset="0"/>
              </a:rPr>
              <a:t>γ</a:t>
            </a:r>
            <a:endParaRPr lang="en-US" sz="2000" dirty="0">
              <a:solidFill>
                <a:srgbClr val="FFFF00"/>
              </a:solidFill>
              <a:cs typeface="Arial" pitchFamily="34" charset="0"/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566081"/>
              </p:ext>
            </p:extLst>
          </p:nvPr>
        </p:nvGraphicFramePr>
        <p:xfrm>
          <a:off x="6142764" y="3691968"/>
          <a:ext cx="2971800" cy="2230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Fotografia Photo Editor" r:id="rId3" imgW="3780952" imgH="2838846" progId="">
                  <p:embed/>
                </p:oleObj>
              </mc:Choice>
              <mc:Fallback>
                <p:oleObj name="Fotografia Photo Editor" r:id="rId3" imgW="3780952" imgH="283884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764" y="3691968"/>
                        <a:ext cx="2971800" cy="22303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3" descr="detstack"/>
          <p:cNvPicPr>
            <a:picLocks noChangeAspect="1" noChangeArrowheads="1"/>
          </p:cNvPicPr>
          <p:nvPr/>
        </p:nvPicPr>
        <p:blipFill>
          <a:blip r:embed="rId5" cstate="print"/>
          <a:srcRect l="2100" t="5570" r="2100"/>
          <a:stretch>
            <a:fillRect/>
          </a:stretch>
        </p:blipFill>
        <p:spPr bwMode="auto">
          <a:xfrm>
            <a:off x="9106540" y="3691968"/>
            <a:ext cx="3003316" cy="223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663" y="3649085"/>
            <a:ext cx="2281238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9901" y="3649084"/>
            <a:ext cx="3040729" cy="228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8"/>
          <p:cNvSpPr txBox="1"/>
          <p:nvPr/>
        </p:nvSpPr>
        <p:spPr>
          <a:xfrm>
            <a:off x="136183" y="768288"/>
            <a:ext cx="5274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Multi-sample Fission Ionization Chamber</a:t>
            </a:r>
          </a:p>
        </p:txBody>
      </p:sp>
    </p:spTree>
    <p:extLst>
      <p:ext uri="{BB962C8B-B14F-4D97-AF65-F5344CB8AC3E}">
        <p14:creationId xmlns:p14="http://schemas.microsoft.com/office/powerpoint/2010/main" val="5224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4122" y="89886"/>
            <a:ext cx="3145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Set-up (n, </a:t>
            </a:r>
            <a:r>
              <a:rPr lang="it-IT" sz="4000" b="1" i="1" dirty="0" err="1" smtClean="0">
                <a:solidFill>
                  <a:srgbClr val="FFFF00"/>
                </a:solidFill>
              </a:rPr>
              <a:t>lcp</a:t>
            </a:r>
            <a:r>
              <a:rPr lang="it-IT" sz="4000" b="1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3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86" y="3550806"/>
            <a:ext cx="3579255" cy="2529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5"/>
          <p:cNvSpPr txBox="1"/>
          <p:nvPr/>
        </p:nvSpPr>
        <p:spPr>
          <a:xfrm>
            <a:off x="75566" y="930412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MicroMegas</a:t>
            </a:r>
            <a:endParaRPr lang="en-US" sz="2800" b="1" dirty="0" smtClean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endParaRPr lang="en-US" sz="2000" b="1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Alto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guadagno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, basso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rumore</a:t>
            </a:r>
            <a:endParaRPr lang="en-US" sz="2000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Campioni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di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misura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in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parallelo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Utilizzabile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anche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per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</a:rPr>
              <a:t>misure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(n,</a:t>
            </a:r>
            <a:r>
              <a:rPr lang="it-IT" sz="2000" dirty="0">
                <a:solidFill>
                  <a:srgbClr val="FFFF00"/>
                </a:solidFill>
                <a:cs typeface="Arial" pitchFamily="34" charset="0"/>
              </a:rPr>
              <a:t>f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)</a:t>
            </a:r>
            <a:endParaRPr lang="en-US" sz="2000" b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5" name="Picture 6" descr="micromegas.jpg"/>
          <p:cNvPicPr>
            <a:picLocks noChangeAspect="1"/>
          </p:cNvPicPr>
          <p:nvPr/>
        </p:nvPicPr>
        <p:blipFill>
          <a:blip r:embed="rId3" cstate="print"/>
          <a:srcRect l="14764" t="11811" r="20669" b="19193"/>
          <a:stretch>
            <a:fillRect/>
          </a:stretch>
        </p:blipFill>
        <p:spPr>
          <a:xfrm>
            <a:off x="3681642" y="3550806"/>
            <a:ext cx="2957087" cy="2527972"/>
          </a:xfrm>
          <a:prstGeom prst="rect">
            <a:avLst/>
          </a:prstGeom>
        </p:spPr>
      </p:pic>
      <p:pic>
        <p:nvPicPr>
          <p:cNvPr id="6" name="Picture 14" descr="DSC0162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05" y="3550805"/>
            <a:ext cx="3826041" cy="254236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7926252" y="934528"/>
            <a:ext cx="3962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Diamond detectors</a:t>
            </a:r>
          </a:p>
          <a:p>
            <a:endParaRPr lang="en-US" sz="2000" b="1" dirty="0" smtClean="0">
              <a:solidFill>
                <a:srgbClr val="FFFF00"/>
              </a:solidFill>
              <a:cs typeface="Arial" pitchFamily="34" charset="0"/>
            </a:endParaRPr>
          </a:p>
          <a:p>
            <a:endParaRPr lang="en-US" sz="2000" b="1" dirty="0">
              <a:solidFill>
                <a:srgbClr val="FFFF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44956"/>
              </p:ext>
            </p:extLst>
          </p:nvPr>
        </p:nvGraphicFramePr>
        <p:xfrm>
          <a:off x="27617" y="27510"/>
          <a:ext cx="5216849" cy="6407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744"/>
                <a:gridCol w="4065105"/>
              </a:tblGrid>
              <a:tr h="358588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Isotope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Reference</a:t>
                      </a:r>
                      <a:endParaRPr lang="en-US" sz="1600" b="1" dirty="0"/>
                    </a:p>
                  </a:txBody>
                  <a:tcPr/>
                </a:tc>
              </a:tr>
              <a:tr h="1792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24,25,26</a:t>
                      </a:r>
                      <a:r>
                        <a:rPr lang="en-GB" sz="1600" b="1" baseline="0" dirty="0" smtClean="0"/>
                        <a:t>Mg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85 (2012) 044615</a:t>
                      </a:r>
                      <a:endParaRPr lang="en-US" sz="1600" b="1" dirty="0"/>
                    </a:p>
                  </a:txBody>
                  <a:tcPr/>
                </a:tc>
              </a:tr>
              <a:tr h="1792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58</a:t>
                      </a:r>
                      <a:r>
                        <a:rPr lang="en-GB" sz="1600" b="1" baseline="0" dirty="0" smtClean="0"/>
                        <a:t>Ni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dirty="0" smtClean="0"/>
                        <a:t>PRC</a:t>
                      </a:r>
                      <a:r>
                        <a:rPr lang="en-GB" sz="1600" b="1" i="0" baseline="0" dirty="0" smtClean="0"/>
                        <a:t> 89 (2014) 014605</a:t>
                      </a:r>
                      <a:endParaRPr lang="en-US" sz="1600" b="1" i="0" dirty="0" smtClean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62</a:t>
                      </a:r>
                      <a:r>
                        <a:rPr lang="en-GB" sz="1600" b="1" baseline="0" dirty="0" smtClean="0"/>
                        <a:t>Ni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dirty="0" smtClean="0"/>
                        <a:t>PRC</a:t>
                      </a:r>
                      <a:r>
                        <a:rPr lang="en-GB" sz="1600" b="1" i="0" baseline="0" dirty="0" smtClean="0"/>
                        <a:t> 89 (2014) 025810</a:t>
                      </a:r>
                      <a:endParaRPr lang="en-US" sz="1600" b="1" i="0" dirty="0" smtClean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63</a:t>
                      </a:r>
                      <a:r>
                        <a:rPr lang="en-GB" sz="1600" b="1" baseline="0" dirty="0" smtClean="0"/>
                        <a:t>Ni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PRL 110 (2013)</a:t>
                      </a:r>
                      <a:r>
                        <a:rPr lang="en-GB" sz="1600" b="1" baseline="0" dirty="0" smtClean="0"/>
                        <a:t> 022501</a:t>
                      </a:r>
                      <a:endParaRPr lang="en-US" sz="1600" b="1" i="1" dirty="0" smtClean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r>
                        <a:rPr lang="en-GB" sz="1600" b="1" baseline="30000" dirty="0" smtClean="0"/>
                        <a:t>90</a:t>
                      </a:r>
                      <a:r>
                        <a:rPr lang="en-GB" sz="1600" b="1" dirty="0" smtClean="0"/>
                        <a:t>Zr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77 (2008) 035802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91</a:t>
                      </a:r>
                      <a:r>
                        <a:rPr lang="en-GB" sz="1600" b="1" dirty="0" smtClean="0"/>
                        <a:t>Zr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78 (2008) 045804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92</a:t>
                      </a:r>
                      <a:r>
                        <a:rPr lang="en-GB" sz="1600" b="1" dirty="0" smtClean="0"/>
                        <a:t>Zr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81 (2010) 055801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93</a:t>
                      </a:r>
                      <a:r>
                        <a:rPr lang="en-GB" sz="1600" b="1" dirty="0" smtClean="0"/>
                        <a:t>Zr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PRC 87 (2013) 014622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94</a:t>
                      </a:r>
                      <a:r>
                        <a:rPr lang="en-GB" sz="1600" b="1" dirty="0" smtClean="0"/>
                        <a:t>Zr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84 (2011) 015801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96</a:t>
                      </a:r>
                      <a:r>
                        <a:rPr lang="en-GB" sz="1600" b="1" dirty="0" smtClean="0"/>
                        <a:t>Zr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84 (2011) 055802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139</a:t>
                      </a:r>
                      <a:r>
                        <a:rPr lang="en-GB" sz="1600" b="1" baseline="0" dirty="0" smtClean="0"/>
                        <a:t>La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75 (2007) 035807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151</a:t>
                      </a:r>
                      <a:r>
                        <a:rPr lang="en-GB" sz="1600" b="1" baseline="0" dirty="0" smtClean="0"/>
                        <a:t>Sm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PRL 93 (2004)</a:t>
                      </a:r>
                      <a:r>
                        <a:rPr lang="en-GB" sz="1600" b="1" baseline="0" dirty="0" smtClean="0"/>
                        <a:t> 161103 – PRC 73 (2006) 034604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186,187,188</a:t>
                      </a:r>
                      <a:r>
                        <a:rPr lang="en-GB" sz="1600" b="1" baseline="0" dirty="0" smtClean="0"/>
                        <a:t>Os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PRC 82 (2010) 015802 – PRC 82 (2010) 015804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204</a:t>
                      </a:r>
                      <a:r>
                        <a:rPr lang="en-GB" sz="1600" b="1" baseline="0" dirty="0" smtClean="0"/>
                        <a:t>Pb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75 (2007) 015806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206</a:t>
                      </a:r>
                      <a:r>
                        <a:rPr lang="en-GB" sz="1600" b="1" baseline="0" dirty="0" smtClean="0"/>
                        <a:t>Pb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76 (2007) 045805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207</a:t>
                      </a:r>
                      <a:r>
                        <a:rPr lang="en-GB" sz="1600" b="1" baseline="0" dirty="0" smtClean="0"/>
                        <a:t>Pb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74 (2006) 055802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209</a:t>
                      </a:r>
                      <a:r>
                        <a:rPr lang="en-GB" sz="1600" b="1" baseline="0" dirty="0" smtClean="0"/>
                        <a:t>Bi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74 (2006) 025807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076598"/>
              </p:ext>
            </p:extLst>
          </p:nvPr>
        </p:nvGraphicFramePr>
        <p:xfrm>
          <a:off x="6012258" y="2431583"/>
          <a:ext cx="4948262" cy="3897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157"/>
                <a:gridCol w="4065105"/>
              </a:tblGrid>
              <a:tr h="358588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Isotope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Reference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err="1" smtClean="0"/>
                        <a:t>nat</a:t>
                      </a:r>
                      <a:r>
                        <a:rPr lang="en-GB" sz="1600" b="1" baseline="0" dirty="0" err="1" smtClean="0"/>
                        <a:t>Pb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83 (2011) 044620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209</a:t>
                      </a:r>
                      <a:r>
                        <a:rPr lang="en-GB" sz="1600" b="1" baseline="0" dirty="0" smtClean="0"/>
                        <a:t>Bi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PRC 83 (2011) 044620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232</a:t>
                      </a:r>
                      <a:r>
                        <a:rPr lang="en-GB" sz="1600" b="1" baseline="0" dirty="0" smtClean="0"/>
                        <a:t>Th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PRC</a:t>
                      </a:r>
                      <a:r>
                        <a:rPr lang="en-GB" sz="1600" b="1" baseline="0" dirty="0" smtClean="0"/>
                        <a:t> 73</a:t>
                      </a:r>
                      <a:r>
                        <a:rPr lang="en-GB" sz="1600" b="1" dirty="0" smtClean="0"/>
                        <a:t> (2006)</a:t>
                      </a:r>
                      <a:r>
                        <a:rPr lang="en-GB" sz="1600" b="1" baseline="0" dirty="0" smtClean="0"/>
                        <a:t> 054610 – PRC 85 (2012) 064601</a:t>
                      </a:r>
                      <a:endParaRPr lang="en-US" sz="1600" b="1" i="1" dirty="0" smtClean="0"/>
                    </a:p>
                  </a:txBody>
                  <a:tcPr/>
                </a:tc>
              </a:tr>
              <a:tr h="179294">
                <a:tc>
                  <a:txBody>
                    <a:bodyPr/>
                    <a:lstStyle/>
                    <a:p>
                      <a:r>
                        <a:rPr lang="en-GB" sz="1600" b="1" baseline="30000" dirty="0" smtClean="0"/>
                        <a:t>233</a:t>
                      </a:r>
                      <a:r>
                        <a:rPr lang="en-GB" sz="1600" b="1" baseline="0" dirty="0" smtClean="0"/>
                        <a:t>U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80 (2009) 044604</a:t>
                      </a:r>
                      <a:r>
                        <a:rPr lang="en-GB" sz="1600" b="1" baseline="0" dirty="0" smtClean="0"/>
                        <a:t> – EPJ A 47:2 (2011)</a:t>
                      </a:r>
                      <a:endParaRPr lang="en-US" sz="1600" b="1" dirty="0"/>
                    </a:p>
                  </a:txBody>
                  <a:tcPr/>
                </a:tc>
              </a:tr>
              <a:tr h="1792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234</a:t>
                      </a:r>
                      <a:r>
                        <a:rPr lang="en-GB" sz="1600" b="1" baseline="0" dirty="0" smtClean="0"/>
                        <a:t>U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In via di </a:t>
                      </a:r>
                      <a:r>
                        <a:rPr lang="en-US" sz="1600" b="1" i="1" dirty="0" err="1" smtClean="0"/>
                        <a:t>pubblicazione</a:t>
                      </a:r>
                      <a:r>
                        <a:rPr lang="en-US" sz="1600" b="1" i="1" dirty="0" smtClean="0"/>
                        <a:t> </a:t>
                      </a:r>
                      <a:r>
                        <a:rPr lang="en-US" sz="1600" b="1" i="1" dirty="0" err="1" smtClean="0"/>
                        <a:t>su</a:t>
                      </a:r>
                      <a:r>
                        <a:rPr lang="en-US" sz="1600" b="1" i="1" dirty="0" smtClean="0"/>
                        <a:t> PRC</a:t>
                      </a:r>
                      <a:endParaRPr lang="en-US" sz="1600" b="1" i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236</a:t>
                      </a:r>
                      <a:r>
                        <a:rPr lang="en-GB" sz="1600" b="1" baseline="0" dirty="0" smtClean="0"/>
                        <a:t>U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84 (2011) 044618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237</a:t>
                      </a:r>
                      <a:r>
                        <a:rPr lang="en-GB" sz="1600" b="1" baseline="0" dirty="0" smtClean="0"/>
                        <a:t>Np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85 (2012) 044616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241</a:t>
                      </a:r>
                      <a:r>
                        <a:rPr lang="en-GB" sz="1600" b="1" baseline="0" dirty="0" smtClean="0"/>
                        <a:t>Am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EPJ A 49:2 (2013)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243</a:t>
                      </a:r>
                      <a:r>
                        <a:rPr lang="en-GB" sz="1600" b="1" baseline="0" dirty="0" smtClean="0"/>
                        <a:t>Am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EPJ</a:t>
                      </a:r>
                      <a:r>
                        <a:rPr lang="en-US" sz="1600" b="1" baseline="0" dirty="0" smtClean="0"/>
                        <a:t> A 47:160 (2011)</a:t>
                      </a:r>
                      <a:endParaRPr lang="en-US" sz="1600" b="1" dirty="0"/>
                    </a:p>
                  </a:txBody>
                  <a:tcPr/>
                </a:tc>
              </a:tr>
              <a:tr h="358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baseline="30000" dirty="0" smtClean="0"/>
                        <a:t>245</a:t>
                      </a:r>
                      <a:r>
                        <a:rPr lang="en-GB" sz="1600" b="1" baseline="0" dirty="0" smtClean="0"/>
                        <a:t>Cm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PRC 85 (2012) 034616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6693325" y="207514"/>
            <a:ext cx="29637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ASTROFISICA</a:t>
            </a:r>
          </a:p>
          <a:p>
            <a:r>
              <a:rPr lang="it-IT" sz="4000" b="1" dirty="0" smtClean="0">
                <a:solidFill>
                  <a:srgbClr val="FFFF00"/>
                </a:solidFill>
              </a:rPr>
              <a:t>TECNOLOGIA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7816482" y="1510338"/>
            <a:ext cx="760359" cy="8119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 rot="5400000">
            <a:off x="5578100" y="407046"/>
            <a:ext cx="760359" cy="8119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655350"/>
              </p:ext>
            </p:extLst>
          </p:nvPr>
        </p:nvGraphicFramePr>
        <p:xfrm>
          <a:off x="6284098" y="93365"/>
          <a:ext cx="5824321" cy="539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/>
                <a:gridCol w="556768"/>
                <a:gridCol w="1671003"/>
                <a:gridCol w="1234342"/>
                <a:gridCol w="1143008"/>
              </a:tblGrid>
              <a:tr h="370840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Energy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Range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Current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Accuracy</a:t>
                      </a:r>
                      <a:r>
                        <a:rPr lang="it-IT" sz="1400" dirty="0" smtClean="0"/>
                        <a:t> (%)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Target </a:t>
                      </a:r>
                      <a:r>
                        <a:rPr lang="it-IT" sz="1400" dirty="0" err="1" smtClean="0"/>
                        <a:t>Accuracy</a:t>
                      </a:r>
                      <a:r>
                        <a:rPr lang="it-IT" sz="1400" baseline="0" dirty="0" smtClean="0"/>
                        <a:t> (%)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 row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U238</a:t>
                      </a:r>
                      <a:endParaRPr lang="it-IT" sz="1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inel</a:t>
                      </a:r>
                      <a:endParaRPr lang="it-IT" sz="14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0.5</a:t>
                      </a:r>
                      <a:r>
                        <a:rPr lang="it-IT" sz="1400" baseline="0" dirty="0" smtClean="0">
                          <a:latin typeface="+mn-lt"/>
                        </a:rPr>
                        <a:t> ÷6.1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>
                        <a:latin typeface="+mn-lt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10</a:t>
                      </a:r>
                      <a:r>
                        <a:rPr lang="it-IT" sz="1400" baseline="0" dirty="0" smtClean="0">
                          <a:latin typeface="+mn-lt"/>
                        </a:rPr>
                        <a:t>  ÷ 20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2  ÷ 3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capt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2.04</a:t>
                      </a:r>
                      <a:r>
                        <a:rPr lang="it-IT" sz="1400" baseline="0" dirty="0" smtClean="0">
                          <a:latin typeface="+mn-lt"/>
                        </a:rPr>
                        <a:t> ÷24.8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keV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3  ÷ 9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1.5</a:t>
                      </a:r>
                      <a:r>
                        <a:rPr lang="it-IT" sz="1400" baseline="0" dirty="0" smtClean="0">
                          <a:latin typeface="+mn-lt"/>
                        </a:rPr>
                        <a:t>  ÷ 2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Pu241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fiss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454.</a:t>
                      </a:r>
                      <a:r>
                        <a:rPr lang="it-IT" sz="1400" baseline="0" dirty="0" smtClean="0">
                          <a:latin typeface="+mn-lt"/>
                        </a:rPr>
                        <a:t>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eV</a:t>
                      </a:r>
                      <a:r>
                        <a:rPr lang="it-IT" sz="1400" baseline="0" dirty="0" smtClean="0">
                          <a:latin typeface="+mn-lt"/>
                        </a:rPr>
                        <a:t> ÷1.35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8</a:t>
                      </a:r>
                      <a:r>
                        <a:rPr lang="it-IT" sz="1400" baseline="0" dirty="0" smtClean="0">
                          <a:latin typeface="+mn-lt"/>
                        </a:rPr>
                        <a:t> ÷ 20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2 ÷ 5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Pu239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capt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2.04</a:t>
                      </a:r>
                      <a:r>
                        <a:rPr lang="it-IT" sz="1400" baseline="0" dirty="0" smtClean="0">
                          <a:latin typeface="+mn-lt"/>
                        </a:rPr>
                        <a:t> ÷498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keV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7  ÷ 15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4 ÷ 7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Pu240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fiss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0.498</a:t>
                      </a:r>
                      <a:r>
                        <a:rPr lang="it-IT" sz="1400" baseline="0" dirty="0" smtClean="0">
                          <a:latin typeface="+mn-lt"/>
                        </a:rPr>
                        <a:t> ÷1.35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6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1</a:t>
                      </a:r>
                      <a:r>
                        <a:rPr lang="it-IT" sz="1400" baseline="0" dirty="0" smtClean="0">
                          <a:latin typeface="+mn-lt"/>
                        </a:rPr>
                        <a:t> ÷ 3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Pu242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fiss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0.498</a:t>
                      </a:r>
                      <a:r>
                        <a:rPr lang="it-IT" sz="1400" baseline="0" dirty="0" smtClean="0">
                          <a:latin typeface="+mn-lt"/>
                        </a:rPr>
                        <a:t> ÷2.23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19</a:t>
                      </a:r>
                      <a:r>
                        <a:rPr lang="it-IT" sz="1400" baseline="0" dirty="0" smtClean="0">
                          <a:latin typeface="+mn-lt"/>
                        </a:rPr>
                        <a:t>  ÷ 21</a:t>
                      </a:r>
                      <a:endParaRPr lang="it-IT" sz="1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3 ÷5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Pu238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fiss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0.183</a:t>
                      </a:r>
                      <a:r>
                        <a:rPr lang="it-IT" sz="1400" baseline="0" dirty="0" smtClean="0">
                          <a:latin typeface="+mn-lt"/>
                        </a:rPr>
                        <a:t> ÷1.35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17</a:t>
                      </a:r>
                      <a:endParaRPr lang="it-IT" sz="1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3 ÷5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Am242m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fiss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67.4 </a:t>
                      </a:r>
                      <a:r>
                        <a:rPr lang="it-IT" sz="1400" dirty="0" err="1" smtClean="0">
                          <a:latin typeface="+mn-lt"/>
                        </a:rPr>
                        <a:t>keV</a:t>
                      </a:r>
                      <a:r>
                        <a:rPr lang="it-IT" sz="1400" baseline="0" dirty="0" smtClean="0">
                          <a:latin typeface="+mn-lt"/>
                        </a:rPr>
                        <a:t> ÷1.35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17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3 ÷4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Am241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fiss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2.23</a:t>
                      </a:r>
                      <a:r>
                        <a:rPr lang="it-IT" sz="1400" baseline="0" dirty="0" smtClean="0">
                          <a:latin typeface="+mn-lt"/>
                        </a:rPr>
                        <a:t> ÷6.07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9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2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Am243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fiss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0.498</a:t>
                      </a:r>
                      <a:r>
                        <a:rPr lang="it-IT" sz="1400" baseline="0" dirty="0" smtClean="0">
                          <a:latin typeface="+mn-lt"/>
                        </a:rPr>
                        <a:t> ÷6.07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12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3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Cm244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fiss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0.498</a:t>
                      </a:r>
                      <a:r>
                        <a:rPr lang="it-IT" sz="1400" baseline="0" dirty="0" smtClean="0">
                          <a:latin typeface="+mn-lt"/>
                        </a:rPr>
                        <a:t> ÷1.35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50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5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Cm245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fiss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67.4</a:t>
                      </a:r>
                      <a:r>
                        <a:rPr lang="it-IT" sz="1400" baseline="0" dirty="0" smtClean="0">
                          <a:latin typeface="+mn-lt"/>
                        </a:rPr>
                        <a:t> ÷183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keV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47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7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Fe56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Inel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0.498</a:t>
                      </a:r>
                      <a:r>
                        <a:rPr lang="it-IT" sz="1400" baseline="0" dirty="0" smtClean="0">
                          <a:latin typeface="+mn-lt"/>
                        </a:rPr>
                        <a:t> ÷2.23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16</a:t>
                      </a:r>
                      <a:r>
                        <a:rPr lang="it-IT" sz="1400" baseline="0" dirty="0" smtClean="0">
                          <a:latin typeface="+mn-lt"/>
                        </a:rPr>
                        <a:t>  ÷ 25</a:t>
                      </a:r>
                      <a:endParaRPr lang="it-IT" sz="1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3</a:t>
                      </a:r>
                      <a:r>
                        <a:rPr lang="it-IT" sz="1400" baseline="0" dirty="0" smtClean="0">
                          <a:latin typeface="+mn-lt"/>
                        </a:rPr>
                        <a:t> ÷ 6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Na23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inel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0.498</a:t>
                      </a:r>
                      <a:r>
                        <a:rPr lang="it-IT" sz="1400" baseline="0" dirty="0" smtClean="0">
                          <a:latin typeface="+mn-lt"/>
                        </a:rPr>
                        <a:t> ÷1.35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28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4 ÷10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Pb206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inel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1.35</a:t>
                      </a:r>
                      <a:r>
                        <a:rPr lang="it-IT" sz="1400" baseline="0" dirty="0" smtClean="0">
                          <a:latin typeface="+mn-lt"/>
                        </a:rPr>
                        <a:t> ÷2.23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14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>
                          <a:latin typeface="+mn-lt"/>
                        </a:rPr>
                        <a:t>3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Pb207</a:t>
                      </a:r>
                      <a:endParaRPr lang="it-IT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Inel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n-lt"/>
                        </a:rPr>
                        <a:t>0.498</a:t>
                      </a:r>
                      <a:r>
                        <a:rPr lang="it-IT" sz="1400" baseline="0" dirty="0" smtClean="0">
                          <a:latin typeface="+mn-lt"/>
                        </a:rPr>
                        <a:t> ÷1.35 </a:t>
                      </a:r>
                      <a:r>
                        <a:rPr lang="it-IT" sz="1400" baseline="0" dirty="0" err="1" smtClean="0">
                          <a:latin typeface="+mn-lt"/>
                        </a:rPr>
                        <a:t>MeV</a:t>
                      </a:r>
                      <a:endParaRPr lang="it-IT" sz="1400" dirty="0" smtClean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11</a:t>
                      </a:r>
                      <a:endParaRPr lang="it-IT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n-lt"/>
                        </a:rPr>
                        <a:t>3</a:t>
                      </a: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6292425" y="38575"/>
            <a:ext cx="1722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/>
              <a:t>Target </a:t>
            </a:r>
            <a:r>
              <a:rPr lang="it-IT" sz="1600" b="1" i="1" dirty="0" err="1" smtClean="0"/>
              <a:t>Accuracies</a:t>
            </a:r>
            <a:r>
              <a:rPr lang="it-IT" sz="1600" b="1" i="1" dirty="0" smtClean="0"/>
              <a:t> </a:t>
            </a:r>
          </a:p>
          <a:p>
            <a:r>
              <a:rPr lang="it-IT" sz="1600" b="1" i="1" dirty="0" err="1" smtClean="0"/>
              <a:t>for</a:t>
            </a:r>
            <a:r>
              <a:rPr lang="it-IT" sz="1600" b="1" i="1" dirty="0" smtClean="0"/>
              <a:t> Fast </a:t>
            </a:r>
            <a:r>
              <a:rPr lang="it-IT" sz="1600" b="1" i="1" dirty="0" err="1" smtClean="0"/>
              <a:t>Reactors</a:t>
            </a:r>
            <a:endParaRPr lang="en-US" sz="900" dirty="0"/>
          </a:p>
        </p:txBody>
      </p:sp>
      <p:sp>
        <p:nvSpPr>
          <p:cNvPr id="4" name="TextBox 4"/>
          <p:cNvSpPr txBox="1"/>
          <p:nvPr/>
        </p:nvSpPr>
        <p:spPr>
          <a:xfrm>
            <a:off x="6284097" y="5576735"/>
            <a:ext cx="581145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M. </a:t>
            </a:r>
            <a:r>
              <a:rPr lang="en-US" sz="1200" b="1" dirty="0" err="1" smtClean="0"/>
              <a:t>Salvatores</a:t>
            </a:r>
            <a:r>
              <a:rPr lang="en-US" sz="1200" b="1" dirty="0"/>
              <a:t>, </a:t>
            </a:r>
            <a:r>
              <a:rPr lang="en-US" sz="1200" dirty="0"/>
              <a:t>Uncertainty and target accuracy </a:t>
            </a:r>
            <a:r>
              <a:rPr lang="en-US" sz="1200" dirty="0" smtClean="0"/>
              <a:t>assessment </a:t>
            </a:r>
            <a:r>
              <a:rPr lang="en-US" sz="1200" dirty="0"/>
              <a:t>for innovative systems using recent </a:t>
            </a:r>
            <a:r>
              <a:rPr lang="en-US" sz="1200" dirty="0" smtClean="0"/>
              <a:t>covariance </a:t>
            </a:r>
            <a:r>
              <a:rPr lang="en-US" sz="1200" dirty="0"/>
              <a:t>data </a:t>
            </a:r>
            <a:r>
              <a:rPr lang="en-US" sz="1200" dirty="0" smtClean="0"/>
              <a:t>evaluations, </a:t>
            </a:r>
            <a:r>
              <a:rPr lang="en-US" sz="1200" dirty="0" err="1"/>
              <a:t>Nucl</a:t>
            </a:r>
            <a:r>
              <a:rPr lang="en-US" sz="1200" dirty="0"/>
              <a:t>. Sc. NEA/WPEC-26 (</a:t>
            </a:r>
            <a:r>
              <a:rPr lang="en-US" sz="1200" dirty="0" smtClean="0"/>
              <a:t>2008) ISBN </a:t>
            </a:r>
            <a:r>
              <a:rPr lang="en-US" sz="1200" dirty="0"/>
              <a:t>978-92-64-99053-1</a:t>
            </a:r>
            <a:r>
              <a:rPr lang="en-US" sz="1200" dirty="0" smtClean="0"/>
              <a:t>, www.nea.fr/html/science/wpec/volume26/volume26.pdf</a:t>
            </a:r>
            <a:endParaRPr lang="en-US" sz="12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0919" y="988152"/>
            <a:ext cx="6055935" cy="137049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4" tIns="47888" rIns="95774" bIns="47888"/>
          <a:lstStyle>
            <a:lvl1pPr marL="342900" indent="-3429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SzPct val="100000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Per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dirimere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tra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modelli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stellari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proposti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serve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una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conoscenza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delle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sezioni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d’urto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cattura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con 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una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accuratezza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tra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l’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e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il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5%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per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tutti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gli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isotopi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che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vanno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dal 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12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C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al </a:t>
            </a:r>
            <a:r>
              <a:rPr lang="en-US" baseline="30000" dirty="0" smtClean="0">
                <a:solidFill>
                  <a:schemeClr val="bg1"/>
                </a:solidFill>
                <a:latin typeface="+mn-lt"/>
              </a:rPr>
              <a:t>210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Po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7" t="12451" r="4767" b="56197"/>
          <a:stretch>
            <a:fillRect/>
          </a:stretch>
        </p:blipFill>
        <p:spPr bwMode="auto">
          <a:xfrm>
            <a:off x="79438" y="2404349"/>
            <a:ext cx="6057416" cy="342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25328" y="3782651"/>
            <a:ext cx="5233684" cy="431800"/>
          </a:xfrm>
          <a:prstGeom prst="rect">
            <a:avLst/>
          </a:prstGeom>
          <a:gradFill rotWithShape="1">
            <a:gsLst>
              <a:gs pos="0">
                <a:srgbClr val="FFFF00">
                  <a:alpha val="53998"/>
                </a:srgbClr>
              </a:gs>
              <a:gs pos="100000">
                <a:srgbClr val="767600">
                  <a:alpha val="71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9pPr>
          </a:lstStyle>
          <a:p>
            <a:endParaRPr lang="it-IT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55498" y="3129759"/>
            <a:ext cx="2301410" cy="1604962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99CC"/>
                </a:solidFill>
                <a:latin typeface="Times New Roman" panose="02020603050405020304" pitchFamily="18" charset="0"/>
              </a:defRPr>
            </a:lvl9pPr>
          </a:lstStyle>
          <a:p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74122" y="89886"/>
            <a:ext cx="5828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C’è ancora MOLTO da fare!</a:t>
            </a:r>
          </a:p>
        </p:txBody>
      </p:sp>
    </p:spTree>
    <p:extLst>
      <p:ext uri="{BB962C8B-B14F-4D97-AF65-F5344CB8AC3E}">
        <p14:creationId xmlns:p14="http://schemas.microsoft.com/office/powerpoint/2010/main" val="27659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870" y="2874372"/>
            <a:ext cx="7700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Astrofisica nucleare</a:t>
            </a:r>
            <a:endParaRPr lang="it-IT" sz="72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Fumetto 2 6"/>
          <p:cNvSpPr/>
          <p:nvPr/>
        </p:nvSpPr>
        <p:spPr>
          <a:xfrm>
            <a:off x="6967961" y="231488"/>
            <a:ext cx="5000263" cy="2163656"/>
          </a:xfrm>
          <a:prstGeom prst="wedgeRoundRectCallout">
            <a:avLst>
              <a:gd name="adj1" fmla="val 3241"/>
              <a:gd name="adj2" fmla="val 8764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err="1">
                <a:solidFill>
                  <a:schemeClr val="accent6">
                    <a:lumMod val="50000"/>
                  </a:schemeClr>
                </a:solidFill>
              </a:rPr>
              <a:t>Nucleosintesi</a:t>
            </a:r>
            <a:r>
              <a:rPr lang="it-IT" sz="3200" i="1" dirty="0">
                <a:solidFill>
                  <a:schemeClr val="accent6">
                    <a:lumMod val="50000"/>
                  </a:schemeClr>
                </a:solidFill>
              </a:rPr>
              <a:t> degli elementi più pesanti del Ferro </a:t>
            </a:r>
          </a:p>
        </p:txBody>
      </p:sp>
      <p:sp>
        <p:nvSpPr>
          <p:cNvPr id="9" name="Fumetto 2 8"/>
          <p:cNvSpPr/>
          <p:nvPr/>
        </p:nvSpPr>
        <p:spPr>
          <a:xfrm>
            <a:off x="163966" y="221840"/>
            <a:ext cx="5000263" cy="2163656"/>
          </a:xfrm>
          <a:prstGeom prst="wedgeRoundRectCallout">
            <a:avLst>
              <a:gd name="adj1" fmla="val -6250"/>
              <a:gd name="adj2" fmla="val 8229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smtClean="0">
                <a:solidFill>
                  <a:schemeClr val="accent6">
                    <a:lumMod val="50000"/>
                  </a:schemeClr>
                </a:solidFill>
              </a:rPr>
              <a:t>Caratterizzazione delle condizioni stellari</a:t>
            </a:r>
            <a:endParaRPr lang="it-IT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Fumetto 2 9"/>
          <p:cNvSpPr/>
          <p:nvPr/>
        </p:nvSpPr>
        <p:spPr>
          <a:xfrm>
            <a:off x="6994965" y="4367511"/>
            <a:ext cx="5000263" cy="1720772"/>
          </a:xfrm>
          <a:prstGeom prst="wedgeRoundRectCallout">
            <a:avLst>
              <a:gd name="adj1" fmla="val 4398"/>
              <a:gd name="adj2" fmla="val -7868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err="1" smtClean="0">
                <a:solidFill>
                  <a:schemeClr val="accent6">
                    <a:lumMod val="50000"/>
                  </a:schemeClr>
                </a:solidFill>
              </a:rPr>
              <a:t>Cosmocronologia</a:t>
            </a:r>
            <a:endParaRPr lang="it-IT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Fumetto 2 7"/>
          <p:cNvSpPr/>
          <p:nvPr/>
        </p:nvSpPr>
        <p:spPr>
          <a:xfrm>
            <a:off x="171982" y="4367510"/>
            <a:ext cx="5000263" cy="1731735"/>
          </a:xfrm>
          <a:prstGeom prst="wedgeRoundRectCallout">
            <a:avLst>
              <a:gd name="adj1" fmla="val 44280"/>
              <a:gd name="adj2" fmla="val -7798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err="1" smtClean="0">
                <a:solidFill>
                  <a:schemeClr val="accent6">
                    <a:lumMod val="50000"/>
                  </a:schemeClr>
                </a:solidFill>
              </a:rPr>
              <a:t>Nucleosintesi</a:t>
            </a:r>
            <a:r>
              <a:rPr lang="it-IT" sz="3200" i="1" dirty="0" smtClean="0">
                <a:solidFill>
                  <a:schemeClr val="accent6">
                    <a:lumMod val="50000"/>
                  </a:schemeClr>
                </a:solidFill>
              </a:rPr>
              <a:t> primordiale</a:t>
            </a:r>
            <a:endParaRPr lang="it-IT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8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10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16200000">
            <a:off x="-1811836" y="1969340"/>
            <a:ext cx="4967414" cy="120032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La </a:t>
            </a:r>
            <a:r>
              <a:rPr lang="it-IT" sz="3600" i="1" dirty="0" err="1" smtClean="0">
                <a:solidFill>
                  <a:srgbClr val="FFFF00"/>
                </a:solidFill>
              </a:rPr>
              <a:t>facility</a:t>
            </a:r>
            <a:r>
              <a:rPr lang="it-IT" sz="3600" i="1" dirty="0" smtClean="0">
                <a:solidFill>
                  <a:srgbClr val="FFFF00"/>
                </a:solidFill>
              </a:rPr>
              <a:t> </a:t>
            </a:r>
            <a:r>
              <a:rPr lang="it-IT" sz="3600" i="1" dirty="0" err="1" smtClean="0">
                <a:solidFill>
                  <a:srgbClr val="FFFF00"/>
                </a:solidFill>
              </a:rPr>
              <a:t>n_TOF</a:t>
            </a:r>
            <a:r>
              <a:rPr lang="it-IT" sz="3600" i="1" dirty="0" smtClean="0">
                <a:solidFill>
                  <a:srgbClr val="FFFF00"/>
                </a:solidFill>
              </a:rPr>
              <a:t> @ CERN</a:t>
            </a:r>
          </a:p>
          <a:p>
            <a:r>
              <a:rPr lang="it-IT" sz="3600" i="1" dirty="0" smtClean="0">
                <a:solidFill>
                  <a:srgbClr val="FFFF00"/>
                </a:solidFill>
              </a:rPr>
              <a:t>EAR-2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10" y="145179"/>
            <a:ext cx="4644818" cy="597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ine Callout 2 7"/>
          <p:cNvSpPr/>
          <p:nvPr/>
        </p:nvSpPr>
        <p:spPr>
          <a:xfrm>
            <a:off x="8242821" y="552705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8826"/>
              <a:gd name="adj6" fmla="val -123577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Beam Dump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Line Callout 2 8"/>
          <p:cNvSpPr/>
          <p:nvPr/>
        </p:nvSpPr>
        <p:spPr>
          <a:xfrm>
            <a:off x="8242821" y="1368983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6912"/>
              <a:gd name="adj6" fmla="val -125211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EAR-2 Exp. Hall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Line Callout 2 9"/>
          <p:cNvSpPr/>
          <p:nvPr/>
        </p:nvSpPr>
        <p:spPr>
          <a:xfrm>
            <a:off x="8205852" y="2161071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6167"/>
              <a:gd name="adj6" fmla="val -138523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r>
              <a:rPr lang="en-GB" baseline="30000" dirty="0" smtClean="0">
                <a:solidFill>
                  <a:schemeClr val="tx1"/>
                </a:solidFill>
              </a:rPr>
              <a:t>nd</a:t>
            </a:r>
            <a:r>
              <a:rPr lang="en-GB" dirty="0" smtClean="0">
                <a:solidFill>
                  <a:schemeClr val="tx1"/>
                </a:solidFill>
              </a:rPr>
              <a:t> Collimator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Line Callout 2 10"/>
          <p:cNvSpPr/>
          <p:nvPr/>
        </p:nvSpPr>
        <p:spPr>
          <a:xfrm>
            <a:off x="8224485" y="3755507"/>
            <a:ext cx="1921028" cy="349780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-42017"/>
              <a:gd name="adj6" fmla="val -138717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</a:t>
            </a:r>
          </a:p>
        </p:txBody>
      </p:sp>
      <p:sp>
        <p:nvSpPr>
          <p:cNvPr id="8" name="Line Callout 2 11"/>
          <p:cNvSpPr/>
          <p:nvPr/>
        </p:nvSpPr>
        <p:spPr>
          <a:xfrm>
            <a:off x="8242821" y="4874847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0263"/>
              <a:gd name="adj6" fmla="val -140526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Pit Shielding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Line Callout 2 12"/>
          <p:cNvSpPr/>
          <p:nvPr/>
        </p:nvSpPr>
        <p:spPr>
          <a:xfrm>
            <a:off x="8234010" y="5450911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5195"/>
              <a:gd name="adj6" fmla="val -139967"/>
            </a:avLst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Target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3418794" y="2649436"/>
            <a:ext cx="11548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New Area</a:t>
            </a:r>
            <a:endParaRPr lang="en-US" dirty="0"/>
          </a:p>
        </p:txBody>
      </p:sp>
      <p:sp>
        <p:nvSpPr>
          <p:cNvPr id="11" name="TextBox 14"/>
          <p:cNvSpPr txBox="1"/>
          <p:nvPr/>
        </p:nvSpPr>
        <p:spPr>
          <a:xfrm>
            <a:off x="3453502" y="4671168"/>
            <a:ext cx="145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Existing Area</a:t>
            </a:r>
            <a:endParaRPr lang="en-US" dirty="0"/>
          </a:p>
        </p:txBody>
      </p:sp>
      <p:sp>
        <p:nvSpPr>
          <p:cNvPr id="15" name="Line Callout 2 18"/>
          <p:cNvSpPr/>
          <p:nvPr/>
        </p:nvSpPr>
        <p:spPr>
          <a:xfrm>
            <a:off x="8229040" y="4298783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-70811"/>
              <a:gd name="adj6" fmla="val -143560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r>
              <a:rPr lang="en-GB" baseline="30000" dirty="0" smtClean="0">
                <a:solidFill>
                  <a:schemeClr val="tx1"/>
                </a:solidFill>
              </a:rPr>
              <a:t>st</a:t>
            </a:r>
            <a:r>
              <a:rPr lang="en-GB" dirty="0" smtClean="0">
                <a:solidFill>
                  <a:schemeClr val="tx1"/>
                </a:solidFill>
              </a:rPr>
              <a:t> Collimator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Line Callout 2 19"/>
          <p:cNvSpPr/>
          <p:nvPr/>
        </p:nvSpPr>
        <p:spPr>
          <a:xfrm>
            <a:off x="8205852" y="3218663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6167"/>
              <a:gd name="adj6" fmla="val -140412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Filter Box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Line Callout 2 20"/>
          <p:cNvSpPr/>
          <p:nvPr/>
        </p:nvSpPr>
        <p:spPr>
          <a:xfrm>
            <a:off x="8205852" y="2665127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0263"/>
              <a:gd name="adj6" fmla="val -140526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</a:t>
            </a:r>
            <a:r>
              <a:rPr lang="en-GB" dirty="0" smtClean="0">
                <a:solidFill>
                  <a:schemeClr val="tx1"/>
                </a:solidFill>
              </a:rPr>
              <a:t>hielding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20" name="Group 41"/>
          <p:cNvGrpSpPr/>
          <p:nvPr/>
        </p:nvGrpSpPr>
        <p:grpSpPr>
          <a:xfrm>
            <a:off x="1869148" y="310979"/>
            <a:ext cx="3528072" cy="5821872"/>
            <a:chOff x="617804" y="816308"/>
            <a:chExt cx="3528072" cy="5821872"/>
          </a:xfrm>
        </p:grpSpPr>
        <p:cxnSp>
          <p:nvCxnSpPr>
            <p:cNvPr id="21" name="Straight Arrow Connector 2"/>
            <p:cNvCxnSpPr/>
            <p:nvPr/>
          </p:nvCxnSpPr>
          <p:spPr>
            <a:xfrm flipV="1">
              <a:off x="1337884" y="816308"/>
              <a:ext cx="0" cy="5821872"/>
            </a:xfrm>
            <a:prstGeom prst="straightConnector1">
              <a:avLst/>
            </a:prstGeom>
            <a:ln w="12700" cap="flat">
              <a:solidFill>
                <a:schemeClr val="bg1">
                  <a:lumMod val="50000"/>
                </a:schemeClr>
              </a:solidFill>
              <a:prstDash val="solid"/>
              <a:round/>
              <a:tailEnd type="arrow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7"/>
            <p:cNvCxnSpPr/>
            <p:nvPr/>
          </p:nvCxnSpPr>
          <p:spPr>
            <a:xfrm>
              <a:off x="1265876" y="6134124"/>
              <a:ext cx="288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8"/>
            <p:cNvCxnSpPr/>
            <p:nvPr/>
          </p:nvCxnSpPr>
          <p:spPr>
            <a:xfrm>
              <a:off x="1265876" y="4261916"/>
              <a:ext cx="288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9"/>
            <p:cNvCxnSpPr/>
            <p:nvPr/>
          </p:nvCxnSpPr>
          <p:spPr>
            <a:xfrm>
              <a:off x="1265876" y="2630390"/>
              <a:ext cx="288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30"/>
            <p:cNvCxnSpPr/>
            <p:nvPr/>
          </p:nvCxnSpPr>
          <p:spPr>
            <a:xfrm>
              <a:off x="1265876" y="1309588"/>
              <a:ext cx="288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35"/>
            <p:cNvSpPr txBox="1"/>
            <p:nvPr/>
          </p:nvSpPr>
          <p:spPr>
            <a:xfrm>
              <a:off x="617804" y="816308"/>
              <a:ext cx="684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h</a:t>
              </a:r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 [m]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TextBox 36"/>
            <p:cNvSpPr txBox="1"/>
            <p:nvPr/>
          </p:nvSpPr>
          <p:spPr>
            <a:xfrm>
              <a:off x="905836" y="593150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TextBox 37"/>
            <p:cNvSpPr txBox="1"/>
            <p:nvPr/>
          </p:nvSpPr>
          <p:spPr>
            <a:xfrm>
              <a:off x="761820" y="411790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9.8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38"/>
            <p:cNvSpPr txBox="1"/>
            <p:nvPr/>
          </p:nvSpPr>
          <p:spPr>
            <a:xfrm>
              <a:off x="689812" y="2461716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18.1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TextBox 40"/>
            <p:cNvSpPr txBox="1"/>
            <p:nvPr/>
          </p:nvSpPr>
          <p:spPr>
            <a:xfrm>
              <a:off x="689812" y="1093564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24.4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1" name="TextBox 45"/>
          <p:cNvSpPr txBox="1"/>
          <p:nvPr/>
        </p:nvSpPr>
        <p:spPr>
          <a:xfrm>
            <a:off x="5889747" y="5185407"/>
            <a:ext cx="1584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EAR1</a:t>
            </a:r>
            <a:endParaRPr lang="en-US" dirty="0"/>
          </a:p>
        </p:txBody>
      </p:sp>
      <p:cxnSp>
        <p:nvCxnSpPr>
          <p:cNvPr id="32" name="Straight Arrow Connector 47"/>
          <p:cNvCxnSpPr>
            <a:stCxn id="31" idx="1"/>
          </p:cNvCxnSpPr>
          <p:nvPr/>
        </p:nvCxnSpPr>
        <p:spPr>
          <a:xfrm>
            <a:off x="5889747" y="5370073"/>
            <a:ext cx="8534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971525" y="58338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19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68441" y="689241"/>
            <a:ext cx="11851107" cy="4708981"/>
          </a:xfrm>
          <a:prstGeom prst="rect">
            <a:avLst/>
          </a:prstGeom>
          <a:noFill/>
          <a:ln w="19050">
            <a:solidFill>
              <a:srgbClr val="000000">
                <a:alpha val="49020"/>
              </a:srgbClr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3600" b="1" dirty="0" smtClean="0">
                <a:solidFill>
                  <a:schemeClr val="bg2"/>
                </a:solidFill>
              </a:rPr>
              <a:t>EAR-2 offre migliori condizioni sperimentali di</a:t>
            </a:r>
            <a:r>
              <a:rPr lang="it-IT" sz="3600" b="1" dirty="0">
                <a:solidFill>
                  <a:schemeClr val="bg2"/>
                </a:solidFill>
              </a:rPr>
              <a:t> </a:t>
            </a:r>
            <a:r>
              <a:rPr lang="it-IT" sz="3600" b="1" dirty="0" smtClean="0">
                <a:solidFill>
                  <a:schemeClr val="bg2"/>
                </a:solidFill>
              </a:rPr>
              <a:t>EAR-1</a:t>
            </a:r>
            <a:r>
              <a:rPr lang="it-IT" sz="3600" b="1" dirty="0">
                <a:solidFill>
                  <a:schemeClr val="bg2"/>
                </a:solidFill>
              </a:rPr>
              <a:t> </a:t>
            </a:r>
            <a:r>
              <a:rPr lang="it-IT" sz="3600" b="1" dirty="0" smtClean="0">
                <a:solidFill>
                  <a:schemeClr val="bg2"/>
                </a:solidFill>
              </a:rPr>
              <a:t>quando</a:t>
            </a:r>
          </a:p>
          <a:p>
            <a:endParaRPr lang="it-IT" sz="2400" b="1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b="1" dirty="0" smtClean="0">
                <a:solidFill>
                  <a:srgbClr val="FFFF00"/>
                </a:solidFill>
              </a:rPr>
              <a:t>Si utilizzano ‘piccoli’ campioni: se disponibili in quantità limitate e/o presentano una alta radioattività</a:t>
            </a:r>
          </a:p>
          <a:p>
            <a:endParaRPr lang="it-IT" sz="2400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b="1" dirty="0" smtClean="0">
                <a:solidFill>
                  <a:srgbClr val="FFFF00"/>
                </a:solidFill>
              </a:rPr>
              <a:t>Si misurano campioni con sezione d’urto ‘piccola’: se il rapporto segnale/fondo è critico</a:t>
            </a:r>
          </a:p>
          <a:p>
            <a:endParaRPr lang="it-IT" sz="2400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b="1" dirty="0" smtClean="0">
                <a:solidFill>
                  <a:srgbClr val="FFFF00"/>
                </a:solidFill>
              </a:rPr>
              <a:t>Si portano a termine campagne di misure in tempi molto più brevi 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	</a:t>
            </a:r>
            <a:r>
              <a:rPr lang="it-IT" sz="2400" b="1" dirty="0" smtClean="0">
                <a:solidFill>
                  <a:srgbClr val="FFFF00"/>
                </a:solidFill>
              </a:rPr>
              <a:t>(e con misure ripetute possono essere ridotti gli errori sistematici)</a:t>
            </a:r>
          </a:p>
          <a:p>
            <a:endParaRPr lang="it-IT" sz="2400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b="1" dirty="0" smtClean="0">
                <a:solidFill>
                  <a:srgbClr val="FFFF00"/>
                </a:solidFill>
              </a:rPr>
              <a:t>Si possono mettere materiali (e.g. componenti elettroniche) molto vicino al bersaglio di spallazione (1.5 m, 10</a:t>
            </a:r>
            <a:r>
              <a:rPr lang="it-IT" sz="2400" b="1" baseline="40000" dirty="0" smtClean="0">
                <a:solidFill>
                  <a:srgbClr val="FFFF00"/>
                </a:solidFill>
              </a:rPr>
              <a:t>10</a:t>
            </a:r>
            <a:r>
              <a:rPr lang="it-IT" sz="2400" b="1" dirty="0" smtClean="0">
                <a:solidFill>
                  <a:srgbClr val="FFFF00"/>
                </a:solidFill>
              </a:rPr>
              <a:t> neutroni/</a:t>
            </a:r>
            <a:r>
              <a:rPr lang="it-IT" sz="2400" b="1" dirty="0" err="1" smtClean="0">
                <a:solidFill>
                  <a:srgbClr val="FFFF00"/>
                </a:solidFill>
              </a:rPr>
              <a:t>bunch</a:t>
            </a:r>
            <a:r>
              <a:rPr lang="it-IT" sz="2400" b="1" dirty="0" smtClean="0">
                <a:solidFill>
                  <a:srgbClr val="FFFF00"/>
                </a:solidFill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4172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637781" y="197344"/>
            <a:ext cx="3518123" cy="5509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>
                <a:solidFill>
                  <a:srgbClr val="FFFF00"/>
                </a:solidFill>
              </a:rPr>
              <a:t>Punti</a:t>
            </a:r>
            <a:r>
              <a:rPr lang="en-US" sz="2000" b="1" dirty="0" smtClean="0">
                <a:solidFill>
                  <a:srgbClr val="FFFF00"/>
                </a:solidFill>
              </a:rPr>
              <a:t> di </a:t>
            </a:r>
            <a:r>
              <a:rPr lang="en-US" sz="2000" b="1" dirty="0" err="1" smtClean="0">
                <a:solidFill>
                  <a:srgbClr val="FFFF00"/>
                </a:solidFill>
              </a:rPr>
              <a:t>diramazione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più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interessanti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lungo</a:t>
            </a:r>
            <a:r>
              <a:rPr lang="en-US" sz="2000" b="1" dirty="0" smtClean="0">
                <a:solidFill>
                  <a:srgbClr val="FFFF00"/>
                </a:solidFill>
              </a:rPr>
              <a:t> l’ </a:t>
            </a:r>
            <a:r>
              <a:rPr lang="en-US" sz="2000" b="1" i="1" dirty="0" smtClean="0">
                <a:solidFill>
                  <a:srgbClr val="FFFF00"/>
                </a:solidFill>
              </a:rPr>
              <a:t>s</a:t>
            </a:r>
            <a:r>
              <a:rPr lang="en-US" sz="2000" b="1" dirty="0" smtClean="0">
                <a:solidFill>
                  <a:srgbClr val="FFFF00"/>
                </a:solidFill>
              </a:rPr>
              <a:t>-process</a:t>
            </a:r>
            <a:endParaRPr lang="es-ES_tradnl" sz="2400" dirty="0">
              <a:solidFill>
                <a:srgbClr val="FFFF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676"/>
          <a:stretch/>
        </p:blipFill>
        <p:spPr bwMode="auto">
          <a:xfrm>
            <a:off x="47235" y="87106"/>
            <a:ext cx="8531281" cy="4271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/>
          <a:stretch/>
        </p:blipFill>
        <p:spPr bwMode="auto">
          <a:xfrm>
            <a:off x="3607722" y="956530"/>
            <a:ext cx="8449253" cy="5178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2039" y="1298449"/>
            <a:ext cx="8352928" cy="144016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8"/>
          <p:cNvSpPr/>
          <p:nvPr/>
        </p:nvSpPr>
        <p:spPr>
          <a:xfrm>
            <a:off x="3632039" y="3386680"/>
            <a:ext cx="8352928" cy="348166"/>
          </a:xfrm>
          <a:prstGeom prst="rect">
            <a:avLst/>
          </a:prstGeom>
          <a:solidFill>
            <a:srgbClr val="0070C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9"/>
          <p:cNvSpPr/>
          <p:nvPr/>
        </p:nvSpPr>
        <p:spPr>
          <a:xfrm>
            <a:off x="3632039" y="5175006"/>
            <a:ext cx="8352928" cy="144016"/>
          </a:xfrm>
          <a:prstGeom prst="rect">
            <a:avLst/>
          </a:prstGeom>
          <a:solidFill>
            <a:schemeClr val="accent2">
              <a:lumMod val="75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10"/>
          <p:cNvSpPr/>
          <p:nvPr/>
        </p:nvSpPr>
        <p:spPr>
          <a:xfrm>
            <a:off x="3641939" y="5822320"/>
            <a:ext cx="8352928" cy="144016"/>
          </a:xfrm>
          <a:prstGeom prst="rect">
            <a:avLst/>
          </a:prstGeom>
          <a:solidFill>
            <a:schemeClr val="accent2">
              <a:lumMod val="75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angle 3"/>
          <p:cNvSpPr/>
          <p:nvPr/>
        </p:nvSpPr>
        <p:spPr>
          <a:xfrm>
            <a:off x="9104647" y="956531"/>
            <a:ext cx="288032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n_TOF→ PRL 93, 161103 (2004)</a:t>
            </a:r>
            <a:endParaRPr lang="es-ES_tradnl" sz="1600" dirty="0">
              <a:latin typeface="Calibri" panose="020F0502020204030204" pitchFamily="34" charset="0"/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8971264" y="3747963"/>
            <a:ext cx="3024336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n_TOF→ PRL</a:t>
            </a:r>
            <a:r>
              <a:rPr lang="es-ES_tradnl" sz="1600" dirty="0" smtClean="0">
                <a:latin typeface="Calibri" panose="020F0502020204030204" pitchFamily="34" charset="0"/>
              </a:rPr>
              <a:t> </a:t>
            </a:r>
            <a:r>
              <a:rPr lang="es-ES_tradnl" sz="1600" dirty="0">
                <a:latin typeface="Calibri" panose="020F0502020204030204" pitchFamily="34" charset="0"/>
              </a:rPr>
              <a:t>110, </a:t>
            </a:r>
            <a:r>
              <a:rPr lang="es-ES_tradnl" sz="1600" dirty="0" smtClean="0">
                <a:latin typeface="Calibri" panose="020F0502020204030204" pitchFamily="34" charset="0"/>
              </a:rPr>
              <a:t>022501 (2013)</a:t>
            </a:r>
            <a:endParaRPr lang="es-ES_tradnl" sz="1600" dirty="0">
              <a:latin typeface="Calibri" panose="020F0502020204030204" pitchFamily="34" charset="0"/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3607722" y="5078869"/>
            <a:ext cx="8521261" cy="3359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angle 14"/>
          <p:cNvSpPr/>
          <p:nvPr/>
        </p:nvSpPr>
        <p:spPr>
          <a:xfrm>
            <a:off x="3618355" y="5726941"/>
            <a:ext cx="8521261" cy="3359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27427" y="4813468"/>
            <a:ext cx="2014194" cy="9134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baseline="30000" dirty="0" smtClean="0">
                <a:solidFill>
                  <a:srgbClr val="FFFF00"/>
                </a:solidFill>
              </a:rPr>
              <a:t>171</a:t>
            </a:r>
            <a:r>
              <a:rPr lang="en-US" sz="2800" b="1" dirty="0" smtClean="0">
                <a:solidFill>
                  <a:srgbClr val="FFFF00"/>
                </a:solidFill>
              </a:rPr>
              <a:t>Tm(n, </a:t>
            </a:r>
            <a:r>
              <a:rPr lang="el-GR" sz="2800" b="1" dirty="0" smtClean="0">
                <a:solidFill>
                  <a:srgbClr val="FFFF00"/>
                </a:solidFill>
              </a:rPr>
              <a:t>γ</a:t>
            </a:r>
            <a:r>
              <a:rPr lang="it-IT" sz="2800" b="1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sz="2800" b="1" baseline="30000" dirty="0" smtClean="0">
                <a:solidFill>
                  <a:srgbClr val="FFFF00"/>
                </a:solidFill>
              </a:rPr>
              <a:t>204</a:t>
            </a:r>
            <a:r>
              <a:rPr lang="en-US" sz="2800" b="1" dirty="0" smtClean="0">
                <a:solidFill>
                  <a:srgbClr val="FFFF00"/>
                </a:solidFill>
              </a:rPr>
              <a:t>Tl  (n</a:t>
            </a:r>
            <a:r>
              <a:rPr lang="en-US" sz="2800" b="1" dirty="0">
                <a:solidFill>
                  <a:srgbClr val="FFFF00"/>
                </a:solidFill>
              </a:rPr>
              <a:t>, </a:t>
            </a:r>
            <a:r>
              <a:rPr lang="el-GR" sz="2800" b="1" dirty="0">
                <a:solidFill>
                  <a:srgbClr val="FFFF00"/>
                </a:solidFill>
              </a:rPr>
              <a:t>γ</a:t>
            </a:r>
            <a:r>
              <a:rPr lang="it-IT" sz="2800" b="1" dirty="0">
                <a:solidFill>
                  <a:srgbClr val="FFFF00"/>
                </a:solidFill>
              </a:rPr>
              <a:t>)</a:t>
            </a:r>
          </a:p>
          <a:p>
            <a:endParaRPr lang="es-ES_tradnl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Z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" y="105363"/>
            <a:ext cx="9010650" cy="603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04T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84000" y="-74844"/>
            <a:ext cx="986322" cy="348642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/>
          <p:nvPr/>
        </p:nvSpPr>
        <p:spPr>
          <a:xfrm>
            <a:off x="11430231" y="20746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baseline="30000" dirty="0" smtClean="0">
                <a:latin typeface="Calibri" pitchFamily="34" charset="0"/>
              </a:rPr>
              <a:t>204</a:t>
            </a:r>
            <a:r>
              <a:rPr lang="en-US" altLang="en-US" sz="2400" b="1" dirty="0" smtClean="0">
                <a:latin typeface="Calibri" pitchFamily="34" charset="0"/>
              </a:rPr>
              <a:t>Tl</a:t>
            </a:r>
            <a:endParaRPr lang="en-US" altLang="en-US" sz="2400" b="1" dirty="0">
              <a:latin typeface="Calibri" pitchFamily="34" charset="0"/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11261783" y="1095313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baseline="30000" dirty="0" smtClean="0">
                <a:latin typeface="Calibri" pitchFamily="34" charset="0"/>
              </a:rPr>
              <a:t>204</a:t>
            </a:r>
            <a:r>
              <a:rPr lang="en-US" altLang="en-US" sz="2400" b="1" dirty="0" smtClean="0">
                <a:latin typeface="Calibri" pitchFamily="34" charset="0"/>
              </a:rPr>
              <a:t>Tl</a:t>
            </a:r>
            <a:endParaRPr lang="en-US" altLang="en-US" sz="2400" b="1" dirty="0">
              <a:latin typeface="Calibri" pitchFamily="34" charset="0"/>
            </a:endParaRPr>
          </a:p>
        </p:txBody>
      </p:sp>
      <p:pic>
        <p:nvPicPr>
          <p:cNvPr id="7" name="Picture 4" descr="171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41879" y="-1163999"/>
            <a:ext cx="1063678" cy="350360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/>
          <p:nvPr/>
        </p:nvSpPr>
        <p:spPr>
          <a:xfrm>
            <a:off x="11218351" y="162585"/>
            <a:ext cx="883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baseline="30000" dirty="0" smtClean="0">
                <a:latin typeface="Calibri" pitchFamily="34" charset="0"/>
              </a:rPr>
              <a:t>171</a:t>
            </a:r>
            <a:r>
              <a:rPr lang="en-US" altLang="en-US" sz="2400" b="1" dirty="0" smtClean="0">
                <a:latin typeface="Calibri" pitchFamily="34" charset="0"/>
              </a:rPr>
              <a:t>Tm</a:t>
            </a:r>
            <a:endParaRPr lang="en-GB" sz="24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094754" y="2260820"/>
            <a:ext cx="2268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Isotopi stabili irradiati 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a ILL/Grenoble 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per 60 giorni 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a 1.5x10</a:t>
            </a:r>
            <a:r>
              <a:rPr lang="it-IT" baseline="30000" dirty="0" smtClean="0">
                <a:solidFill>
                  <a:srgbClr val="FFFF00"/>
                </a:solidFill>
              </a:rPr>
              <a:t>15</a:t>
            </a:r>
            <a:r>
              <a:rPr lang="it-IT" dirty="0" smtClean="0">
                <a:solidFill>
                  <a:srgbClr val="FFFF00"/>
                </a:solidFill>
              </a:rPr>
              <a:t> n/cm</a:t>
            </a:r>
            <a:r>
              <a:rPr lang="it-IT" baseline="30000" dirty="0" smtClean="0">
                <a:solidFill>
                  <a:srgbClr val="FFFF00"/>
                </a:solidFill>
              </a:rPr>
              <a:t>2</a:t>
            </a:r>
            <a:r>
              <a:rPr lang="it-IT" dirty="0" smtClean="0">
                <a:solidFill>
                  <a:srgbClr val="FFFF00"/>
                </a:solidFill>
              </a:rPr>
              <a:t>/s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102770" y="3857014"/>
            <a:ext cx="2599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92D050"/>
                </a:solidFill>
              </a:rPr>
              <a:t>Bersaglio di </a:t>
            </a:r>
            <a:r>
              <a:rPr lang="it-IT" baseline="30000" dirty="0" smtClean="0">
                <a:solidFill>
                  <a:srgbClr val="92D050"/>
                </a:solidFill>
              </a:rPr>
              <a:t>170</a:t>
            </a:r>
            <a:r>
              <a:rPr lang="it-IT" dirty="0" smtClean="0">
                <a:solidFill>
                  <a:srgbClr val="92D050"/>
                </a:solidFill>
              </a:rPr>
              <a:t>Er</a:t>
            </a:r>
          </a:p>
          <a:p>
            <a:r>
              <a:rPr lang="it-IT" dirty="0" smtClean="0">
                <a:solidFill>
                  <a:srgbClr val="92D050"/>
                </a:solidFill>
              </a:rPr>
              <a:t>arricchito al 1.8% di </a:t>
            </a:r>
            <a:r>
              <a:rPr lang="it-IT" baseline="30000" dirty="0" smtClean="0">
                <a:solidFill>
                  <a:srgbClr val="92D050"/>
                </a:solidFill>
              </a:rPr>
              <a:t>171</a:t>
            </a:r>
            <a:r>
              <a:rPr lang="it-IT" dirty="0" smtClean="0">
                <a:solidFill>
                  <a:srgbClr val="92D050"/>
                </a:solidFill>
              </a:rPr>
              <a:t>Tm</a:t>
            </a:r>
          </a:p>
          <a:p>
            <a:r>
              <a:rPr lang="it-IT" dirty="0" smtClean="0">
                <a:solidFill>
                  <a:srgbClr val="92D050"/>
                </a:solidFill>
              </a:rPr>
              <a:t>3.6 mg </a:t>
            </a:r>
          </a:p>
          <a:p>
            <a:r>
              <a:rPr lang="it-IT" dirty="0" smtClean="0">
                <a:solidFill>
                  <a:srgbClr val="92D050"/>
                </a:solidFill>
              </a:rPr>
              <a:t>(vita media 1.9 anni)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098754" y="5044124"/>
            <a:ext cx="2535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Bersaglio di </a:t>
            </a:r>
            <a:r>
              <a:rPr lang="it-IT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203</a:t>
            </a:r>
            <a:r>
              <a:rPr lang="it-I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Tl</a:t>
            </a:r>
          </a:p>
          <a:p>
            <a:r>
              <a:rPr lang="it-I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arricchito al 5.3% di </a:t>
            </a:r>
            <a:r>
              <a:rPr lang="it-IT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204</a:t>
            </a:r>
            <a:r>
              <a:rPr lang="it-I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Tl </a:t>
            </a:r>
          </a:p>
          <a:p>
            <a:r>
              <a:rPr lang="it-I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11 mg</a:t>
            </a:r>
          </a:p>
          <a:p>
            <a:r>
              <a:rPr lang="it-I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(vita media 3.8 anni)</a:t>
            </a:r>
            <a:endParaRPr lang="it-I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Freccia circolare a sinistra 12"/>
          <p:cNvSpPr/>
          <p:nvPr/>
        </p:nvSpPr>
        <p:spPr>
          <a:xfrm>
            <a:off x="11218350" y="2796137"/>
            <a:ext cx="510669" cy="136679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circolare a sinistra 13"/>
          <p:cNvSpPr/>
          <p:nvPr/>
        </p:nvSpPr>
        <p:spPr>
          <a:xfrm>
            <a:off x="11153495" y="2744089"/>
            <a:ext cx="968029" cy="26219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 rot="20048187">
            <a:off x="45488" y="2820202"/>
            <a:ext cx="83663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Prima misura sperimentale assoluta</a:t>
            </a:r>
            <a:endParaRPr lang="it-IT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3" y="592765"/>
            <a:ext cx="7928810" cy="558851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27" y="21417"/>
            <a:ext cx="12154277" cy="52322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i="1" baseline="30000" dirty="0" smtClean="0">
                <a:solidFill>
                  <a:srgbClr val="FFFF00"/>
                </a:solidFill>
              </a:rPr>
              <a:t>26</a:t>
            </a:r>
            <a:r>
              <a:rPr lang="it-IT" sz="2800" i="1" dirty="0" smtClean="0">
                <a:solidFill>
                  <a:srgbClr val="FFFF00"/>
                </a:solidFill>
              </a:rPr>
              <a:t>Al è il maggior emettitore di raggi </a:t>
            </a:r>
            <a:r>
              <a:rPr lang="el-GR" sz="2800" i="1" dirty="0" smtClean="0">
                <a:solidFill>
                  <a:srgbClr val="FFFF00"/>
                </a:solidFill>
              </a:rPr>
              <a:t>γ</a:t>
            </a:r>
            <a:r>
              <a:rPr lang="it-IT" sz="2800" i="1" dirty="0" smtClean="0">
                <a:solidFill>
                  <a:srgbClr val="FFFF00"/>
                </a:solidFill>
              </a:rPr>
              <a:t> cosmici all’interno della nostra galassia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132228" y="961409"/>
            <a:ext cx="408650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La sua abbondanza dipende </a:t>
            </a:r>
          </a:p>
          <a:p>
            <a:r>
              <a:rPr lang="it-IT" sz="2000" dirty="0">
                <a:solidFill>
                  <a:srgbClr val="FFFF00"/>
                </a:solidFill>
              </a:rPr>
              <a:t>s</a:t>
            </a:r>
            <a:r>
              <a:rPr lang="it-IT" sz="2000" dirty="0" smtClean="0">
                <a:solidFill>
                  <a:srgbClr val="FFFF00"/>
                </a:solidFill>
              </a:rPr>
              <a:t>ignificativamente dalle reazioni</a:t>
            </a:r>
          </a:p>
          <a:p>
            <a:r>
              <a:rPr lang="it-IT" sz="2000" baseline="30000" dirty="0" smtClean="0">
                <a:solidFill>
                  <a:srgbClr val="FFFF00"/>
                </a:solidFill>
              </a:rPr>
              <a:t>26</a:t>
            </a:r>
            <a:r>
              <a:rPr lang="it-IT" sz="2000" dirty="0" smtClean="0">
                <a:solidFill>
                  <a:srgbClr val="FFFF00"/>
                </a:solidFill>
              </a:rPr>
              <a:t>Al(n, p) e </a:t>
            </a:r>
            <a:r>
              <a:rPr lang="it-IT" sz="2000" baseline="30000" dirty="0">
                <a:solidFill>
                  <a:srgbClr val="FFFF00"/>
                </a:solidFill>
              </a:rPr>
              <a:t>26</a:t>
            </a:r>
            <a:r>
              <a:rPr lang="it-IT" sz="2000" dirty="0">
                <a:solidFill>
                  <a:srgbClr val="FFFF00"/>
                </a:solidFill>
              </a:rPr>
              <a:t>Al(n, </a:t>
            </a:r>
            <a:r>
              <a:rPr lang="el-GR" sz="2000" dirty="0" smtClean="0">
                <a:solidFill>
                  <a:srgbClr val="FFFF00"/>
                </a:solidFill>
              </a:rPr>
              <a:t>α</a:t>
            </a:r>
            <a:r>
              <a:rPr lang="it-IT" sz="2000" dirty="0" smtClean="0">
                <a:solidFill>
                  <a:srgbClr val="FFFF00"/>
                </a:solidFill>
              </a:rPr>
              <a:t>) 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sz="2000" dirty="0" smtClean="0">
                <a:solidFill>
                  <a:srgbClr val="FFFF00"/>
                </a:solidFill>
              </a:rPr>
              <a:t>Discrepanze notevoli </a:t>
            </a:r>
          </a:p>
          <a:p>
            <a:r>
              <a:rPr lang="it-IT" sz="2000" dirty="0" smtClean="0">
                <a:solidFill>
                  <a:srgbClr val="FFFF00"/>
                </a:solidFill>
              </a:rPr>
              <a:t>nei pochi dati sperimentali disponibili</a:t>
            </a:r>
            <a:endParaRPr lang="it-IT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1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9756" y="45481"/>
            <a:ext cx="12066046" cy="52322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i="1" dirty="0">
                <a:solidFill>
                  <a:srgbClr val="FFFF00"/>
                </a:solidFill>
              </a:rPr>
              <a:t>I</a:t>
            </a:r>
            <a:r>
              <a:rPr lang="it-IT" sz="2400" i="1" dirty="0" smtClean="0">
                <a:solidFill>
                  <a:srgbClr val="FFFF00"/>
                </a:solidFill>
              </a:rPr>
              <a:t>l modello cosmologico standard sovrastima sensibilmente l’abbondanza misurata di </a:t>
            </a:r>
            <a:r>
              <a:rPr lang="it-IT" sz="2800" b="1" i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7</a:t>
            </a:r>
            <a:r>
              <a:rPr lang="it-IT" sz="28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Li</a:t>
            </a:r>
            <a:endParaRPr lang="it-IT" sz="2800" b="1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7772" y="679142"/>
            <a:ext cx="12066046" cy="126188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i="1" dirty="0" smtClean="0">
                <a:solidFill>
                  <a:srgbClr val="FFFF00"/>
                </a:solidFill>
              </a:rPr>
              <a:t>La soluzione nucleare passa per la completa definizione delle reazioni </a:t>
            </a:r>
          </a:p>
          <a:p>
            <a:endParaRPr lang="it-IT" sz="2400" i="1" dirty="0" smtClean="0">
              <a:solidFill>
                <a:srgbClr val="FFFF00"/>
              </a:solidFill>
            </a:endParaRPr>
          </a:p>
          <a:p>
            <a:r>
              <a:rPr lang="it-IT" sz="2800" b="1" i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7</a:t>
            </a:r>
            <a:r>
              <a:rPr lang="it-IT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Be(n, p)</a:t>
            </a:r>
            <a:r>
              <a:rPr lang="it-IT" sz="2800" b="1" i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7</a:t>
            </a:r>
            <a:r>
              <a:rPr lang="it-IT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Li ed </a:t>
            </a:r>
            <a:r>
              <a:rPr lang="it-IT" sz="2800" b="1" i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7</a:t>
            </a:r>
            <a:r>
              <a:rPr lang="it-IT" sz="28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Be(n, </a:t>
            </a:r>
            <a:r>
              <a:rPr lang="it-IT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α)</a:t>
            </a:r>
            <a:r>
              <a:rPr lang="el-GR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α</a:t>
            </a:r>
            <a:endParaRPr lang="it-IT" sz="2800" b="1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magin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187" y="2051467"/>
            <a:ext cx="5638065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8809" y="2051467"/>
            <a:ext cx="553992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610851" y="2454442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baseline="30000" dirty="0">
                <a:solidFill>
                  <a:srgbClr val="FF0000"/>
                </a:solidFill>
              </a:rPr>
              <a:t>7</a:t>
            </a:r>
            <a:r>
              <a:rPr lang="it-IT" sz="2800" b="1" i="1" dirty="0">
                <a:solidFill>
                  <a:srgbClr val="FF0000"/>
                </a:solidFill>
              </a:rPr>
              <a:t>Be(n, p)</a:t>
            </a:r>
            <a:r>
              <a:rPr lang="it-IT" sz="2800" b="1" i="1" baseline="30000" dirty="0">
                <a:solidFill>
                  <a:srgbClr val="FF0000"/>
                </a:solidFill>
              </a:rPr>
              <a:t>7</a:t>
            </a:r>
            <a:r>
              <a:rPr lang="it-IT" sz="2800" b="1" i="1" dirty="0">
                <a:solidFill>
                  <a:srgbClr val="FF0000"/>
                </a:solidFill>
              </a:rPr>
              <a:t>Li 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992219" y="4832679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baseline="30000" dirty="0">
                <a:solidFill>
                  <a:srgbClr val="00B050"/>
                </a:solidFill>
              </a:rPr>
              <a:t>7</a:t>
            </a:r>
            <a:r>
              <a:rPr lang="it-IT" sz="2800" b="1" i="1" dirty="0">
                <a:solidFill>
                  <a:srgbClr val="00B050"/>
                </a:solidFill>
              </a:rPr>
              <a:t>Be(n, </a:t>
            </a:r>
            <a:r>
              <a:rPr lang="el-GR" sz="28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α</a:t>
            </a:r>
            <a:r>
              <a:rPr lang="it-IT" sz="28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)</a:t>
            </a:r>
            <a:r>
              <a:rPr lang="el-GR" sz="28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α</a:t>
            </a:r>
            <a:r>
              <a:rPr lang="it-IT" sz="2800" b="1" i="1" dirty="0" smtClean="0">
                <a:solidFill>
                  <a:srgbClr val="00B050"/>
                </a:solidFill>
              </a:rPr>
              <a:t> </a:t>
            </a:r>
            <a:r>
              <a:rPr lang="it-IT" sz="2800" dirty="0" smtClean="0">
                <a:solidFill>
                  <a:srgbClr val="00B050"/>
                </a:solidFill>
              </a:rPr>
              <a:t> </a:t>
            </a:r>
            <a:endParaRPr lang="it-IT" sz="2800" dirty="0">
              <a:solidFill>
                <a:srgbClr val="00B05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90337" y="3724454"/>
            <a:ext cx="864339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/>
                </a:solidFill>
              </a:rPr>
              <a:t>ENDF</a:t>
            </a:r>
            <a:endParaRPr lang="it-IT" sz="2400" dirty="0">
              <a:solidFill>
                <a:schemeClr val="tx2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154791" y="3744502"/>
            <a:ext cx="715260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/>
                </a:solidFill>
              </a:rPr>
              <a:t>JEFF</a:t>
            </a:r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720390" y="393027"/>
            <a:ext cx="7162800" cy="576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rgbClr val="0F7D68"/>
              </a:buClr>
              <a:buFont typeface="Monotype Sorts" pitchFamily="2" charset="2"/>
              <a:buNone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CERN</a:t>
            </a:r>
          </a:p>
          <a:p>
            <a:pPr algn="l" eaLnBrk="0" hangingPunct="0">
              <a:spcBef>
                <a:spcPct val="40000"/>
              </a:spcBef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Technische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Universitat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Wien 				Austria</a:t>
            </a:r>
          </a:p>
          <a:p>
            <a:pPr algn="l" eaLnBrk="0" hangingPunct="0">
              <a:spcBef>
                <a:spcPct val="40000"/>
              </a:spcBef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IRMM EC-Joint Research Center,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Geel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			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Belgio</a:t>
            </a:r>
            <a:endParaRPr lang="it-IT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algn="l" eaLnBrk="0" hangingPunct="0">
              <a:spcBef>
                <a:spcPct val="40000"/>
              </a:spcBef>
            </a:pP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IN2P3 – IPN – 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Orsay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,  IN2P3 -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IReS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- Strasbourg,</a:t>
            </a:r>
          </a:p>
          <a:p>
            <a:pPr algn="l" eaLnBrk="0" hangingPunct="0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CEA –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Saclay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					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Francia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algn="l" eaLnBrk="0" hangingPunct="0">
              <a:spcBef>
                <a:spcPct val="40000"/>
              </a:spcBef>
            </a:pP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FZK – Karlsruhe					</a:t>
            </a:r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Germania</a:t>
            </a:r>
            <a:endParaRPr lang="it-IT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algn="l" eaLnBrk="0" hangingPunct="0">
              <a:spcBef>
                <a:spcPct val="40000"/>
              </a:spcBef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AstroParticle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Consortium (Athens, Thessaloniki, Thrace …)	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Grecia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algn="l" eaLnBrk="0" hangingPunct="0">
              <a:spcBef>
                <a:spcPct val="40000"/>
              </a:spcBef>
            </a:pP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INFN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Bari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,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Bologna, LNL, </a:t>
            </a:r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LNS, Trieste</a:t>
            </a:r>
            <a:endParaRPr lang="it-IT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l" eaLnBrk="0" hangingPunct="0"/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Dipartimento di Fisica Università Bologna</a:t>
            </a:r>
          </a:p>
          <a:p>
            <a:pPr algn="l" eaLnBrk="0" hangingPunct="0"/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Dipartimento di Fisica Università di Catania</a:t>
            </a:r>
          </a:p>
          <a:p>
            <a:pPr algn="l" eaLnBrk="0" hangingPunct="0"/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ENEA 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– </a:t>
            </a:r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Bologna		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			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Italia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algn="l" eaLnBrk="0" hangingPunct="0">
              <a:spcBef>
                <a:spcPct val="40000"/>
              </a:spcBef>
            </a:pP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LIP - 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Universitade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de Coimbra, ITN Lisbona		</a:t>
            </a:r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Portogallo</a:t>
            </a:r>
            <a:endParaRPr lang="it-IT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algn="l" eaLnBrk="0" hangingPunct="0">
              <a:spcBef>
                <a:spcPct val="40000"/>
              </a:spcBef>
            </a:pP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INR – 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Dubna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, IPPE – 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Obninsk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			</a:t>
            </a:r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Russia </a:t>
            </a:r>
            <a:endParaRPr lang="it-IT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algn="l" eaLnBrk="0" hangingPunct="0">
              <a:spcBef>
                <a:spcPct val="40000"/>
              </a:spcBef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CIEMAT - Madrid, IFIC – Valencia, University of</a:t>
            </a:r>
          </a:p>
          <a:p>
            <a:pPr algn="l" eaLnBrk="0" hangingPunct="0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Santiago de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Compostela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, University of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Cataluna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		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Spagna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algn="l" eaLnBrk="0" hangingPunct="0">
              <a:spcBef>
                <a:spcPct val="40000"/>
              </a:spcBef>
            </a:pPr>
            <a:r>
              <a:rPr lang="it-IT" b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University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of Basel					</a:t>
            </a:r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Svizzera</a:t>
            </a:r>
            <a:endParaRPr lang="it-IT" b="1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4"/>
          <p:cNvSpPr txBox="1"/>
          <p:nvPr/>
        </p:nvSpPr>
        <p:spPr>
          <a:xfrm rot="18590598">
            <a:off x="-547168" y="2916671"/>
            <a:ext cx="5795299" cy="715089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</a:rPr>
              <a:t>The </a:t>
            </a:r>
            <a:r>
              <a:rPr lang="en-US" sz="3600" b="1" dirty="0" err="1" smtClean="0">
                <a:solidFill>
                  <a:srgbClr val="FFFF00"/>
                </a:solidFill>
              </a:rPr>
              <a:t>n_TOF</a:t>
            </a:r>
            <a:r>
              <a:rPr lang="en-US" sz="3600" b="1" dirty="0" smtClean="0">
                <a:solidFill>
                  <a:srgbClr val="FFFF00"/>
                </a:solidFill>
              </a:rPr>
              <a:t> collaboration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70" y="1451200"/>
            <a:ext cx="2418840" cy="39928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88" y="1451200"/>
            <a:ext cx="2306664" cy="39928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-1572" b="3288"/>
          <a:stretch/>
        </p:blipFill>
        <p:spPr>
          <a:xfrm>
            <a:off x="9547870" y="1451199"/>
            <a:ext cx="2473430" cy="399282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" y="1465481"/>
            <a:ext cx="2213814" cy="397854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46" y="1451200"/>
            <a:ext cx="2227107" cy="3992822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92502" y="52129"/>
            <a:ext cx="110469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n</a:t>
            </a:r>
            <a:r>
              <a:rPr lang="en-GB" sz="4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_TOF</a:t>
            </a:r>
            <a:r>
              <a:rPr lang="en-GB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ITALIA</a:t>
            </a:r>
          </a:p>
          <a:p>
            <a:r>
              <a:rPr lang="en-GB" sz="4400" b="1" dirty="0" smtClean="0">
                <a:solidFill>
                  <a:srgbClr val="FFFF00"/>
                </a:solidFill>
                <a:latin typeface="Arial Narrow" pitchFamily="34" charset="0"/>
              </a:rPr>
              <a:t>Bari          Bologna</a:t>
            </a:r>
            <a:r>
              <a:rPr lang="en-GB" sz="4400" b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sz="4400" b="1" dirty="0" smtClean="0">
                <a:solidFill>
                  <a:srgbClr val="FFFF00"/>
                </a:solidFill>
                <a:latin typeface="Arial Narrow" pitchFamily="34" charset="0"/>
              </a:rPr>
              <a:t>  LN </a:t>
            </a:r>
            <a:r>
              <a:rPr lang="en-GB" sz="4400" b="1" dirty="0" err="1" smtClean="0">
                <a:solidFill>
                  <a:srgbClr val="FFFF00"/>
                </a:solidFill>
                <a:latin typeface="Arial Narrow" pitchFamily="34" charset="0"/>
              </a:rPr>
              <a:t>Legnaro</a:t>
            </a:r>
            <a:r>
              <a:rPr lang="en-GB" sz="4400" b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sz="4400" b="1" dirty="0" smtClean="0">
                <a:solidFill>
                  <a:srgbClr val="FFFF00"/>
                </a:solidFill>
                <a:latin typeface="Arial Narrow" pitchFamily="34" charset="0"/>
              </a:rPr>
              <a:t> LN </a:t>
            </a:r>
            <a:r>
              <a:rPr lang="en-GB" sz="4400" b="1" dirty="0" err="1" smtClean="0">
                <a:solidFill>
                  <a:srgbClr val="FFFF00"/>
                </a:solidFill>
                <a:latin typeface="Arial Narrow" pitchFamily="34" charset="0"/>
              </a:rPr>
              <a:t>Sud</a:t>
            </a:r>
            <a:r>
              <a:rPr lang="en-GB" sz="4400" b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sz="4400" b="1" dirty="0" smtClean="0">
                <a:solidFill>
                  <a:srgbClr val="FFFF00"/>
                </a:solidFill>
                <a:latin typeface="Arial Narrow" pitchFamily="34" charset="0"/>
              </a:rPr>
              <a:t>   Trieste</a:t>
            </a:r>
            <a:endParaRPr lang="en-US" sz="48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8441" y="5519869"/>
            <a:ext cx="11852860" cy="73866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err="1" smtClean="0">
                <a:solidFill>
                  <a:srgbClr val="FFFF00"/>
                </a:solidFill>
              </a:rPr>
              <a:t>M.Barbagallo</a:t>
            </a:r>
            <a:r>
              <a:rPr lang="it-IT" sz="1400" i="1" dirty="0" smtClean="0">
                <a:solidFill>
                  <a:srgbClr val="FFFF00"/>
                </a:solidFill>
              </a:rPr>
              <a:t>        </a:t>
            </a:r>
            <a:r>
              <a:rPr lang="it-IT" sz="1400" i="1" dirty="0" err="1" smtClean="0">
                <a:solidFill>
                  <a:srgbClr val="FFFF00"/>
                </a:solidFill>
              </a:rPr>
              <a:t>G.Tagliente</a:t>
            </a:r>
            <a:r>
              <a:rPr lang="it-IT" sz="1400" i="1" dirty="0" smtClean="0">
                <a:solidFill>
                  <a:srgbClr val="FFFF00"/>
                </a:solidFill>
              </a:rPr>
              <a:t>       S. Lo Meo           </a:t>
            </a:r>
            <a:r>
              <a:rPr lang="it-IT" sz="1400" i="1" dirty="0" err="1" smtClean="0">
                <a:solidFill>
                  <a:srgbClr val="FFFF00"/>
                </a:solidFill>
              </a:rPr>
              <a:t>G.Vannini</a:t>
            </a:r>
            <a:r>
              <a:rPr lang="it-IT" sz="1400" i="1" dirty="0" smtClean="0">
                <a:solidFill>
                  <a:srgbClr val="FFFF00"/>
                </a:solidFill>
              </a:rPr>
              <a:t>            P. </a:t>
            </a:r>
            <a:r>
              <a:rPr lang="it-IT" sz="1400" i="1" dirty="0" err="1" smtClean="0">
                <a:solidFill>
                  <a:srgbClr val="FFFF00"/>
                </a:solidFill>
              </a:rPr>
              <a:t>Mastinu</a:t>
            </a:r>
            <a:r>
              <a:rPr lang="it-IT" sz="1400" i="1" dirty="0" smtClean="0">
                <a:solidFill>
                  <a:srgbClr val="FFFF00"/>
                </a:solidFill>
              </a:rPr>
              <a:t>                                     L. Cosentino                                        F. Matteucci</a:t>
            </a:r>
          </a:p>
          <a:p>
            <a:r>
              <a:rPr lang="it-IT" sz="1400" i="1" dirty="0" err="1" smtClean="0">
                <a:solidFill>
                  <a:srgbClr val="FFFF00"/>
                </a:solidFill>
              </a:rPr>
              <a:t>N.Colonna</a:t>
            </a:r>
            <a:r>
              <a:rPr lang="it-IT" sz="1400" i="1" dirty="0" smtClean="0">
                <a:solidFill>
                  <a:srgbClr val="FFFF00"/>
                </a:solidFill>
              </a:rPr>
              <a:t>              V. Variale          C. Massimi         A. Ventura                                                                  P. Finocchiaro                                     PMM</a:t>
            </a:r>
          </a:p>
          <a:p>
            <a:r>
              <a:rPr lang="it-IT" sz="1400" i="1" dirty="0" err="1" smtClean="0">
                <a:solidFill>
                  <a:srgbClr val="FFFF00"/>
                </a:solidFill>
              </a:rPr>
              <a:t>M.Mastromarco</a:t>
            </a:r>
            <a:r>
              <a:rPr lang="it-IT" sz="1400" i="1" dirty="0" smtClean="0">
                <a:solidFill>
                  <a:srgbClr val="FFFF00"/>
                </a:solidFill>
              </a:rPr>
              <a:t>                               F. </a:t>
            </a:r>
            <a:r>
              <a:rPr lang="it-IT" sz="1400" i="1" dirty="0" err="1" smtClean="0">
                <a:solidFill>
                  <a:srgbClr val="FFFF00"/>
                </a:solidFill>
              </a:rPr>
              <a:t>Mingrone</a:t>
            </a:r>
            <a:r>
              <a:rPr lang="it-IT" sz="1400" i="1" dirty="0" smtClean="0">
                <a:solidFill>
                  <a:srgbClr val="FFFF00"/>
                </a:solidFill>
              </a:rPr>
              <a:t>                                                                                           </a:t>
            </a:r>
            <a:r>
              <a:rPr lang="it-IT" sz="1400" i="1" dirty="0" err="1" smtClean="0">
                <a:solidFill>
                  <a:srgbClr val="FFFF00"/>
                </a:solidFill>
              </a:rPr>
              <a:t>A.Musumarra</a:t>
            </a:r>
            <a:endParaRPr lang="it-IT" sz="1200" i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38" descr="http://www.infn.it/logo/weblogo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220" y="68316"/>
            <a:ext cx="1195336" cy="76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0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870" y="2874372"/>
            <a:ext cx="7761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Tecnologia nucleare</a:t>
            </a:r>
            <a:endParaRPr lang="it-IT" sz="72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Fumetto 2 2"/>
          <p:cNvSpPr/>
          <p:nvPr/>
        </p:nvSpPr>
        <p:spPr>
          <a:xfrm>
            <a:off x="6967961" y="231488"/>
            <a:ext cx="5000263" cy="2163656"/>
          </a:xfrm>
          <a:prstGeom prst="wedgeRoundRectCallout">
            <a:avLst>
              <a:gd name="adj1" fmla="val 3241"/>
              <a:gd name="adj2" fmla="val 8764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smtClean="0">
                <a:solidFill>
                  <a:schemeClr val="accent6">
                    <a:lumMod val="50000"/>
                  </a:schemeClr>
                </a:solidFill>
              </a:rPr>
              <a:t>Smaltimento delle scorie radioattive</a:t>
            </a:r>
            <a:endParaRPr lang="it-IT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umetto 2 3"/>
          <p:cNvSpPr/>
          <p:nvPr/>
        </p:nvSpPr>
        <p:spPr>
          <a:xfrm>
            <a:off x="163966" y="221840"/>
            <a:ext cx="5000263" cy="2163656"/>
          </a:xfrm>
          <a:prstGeom prst="wedgeRoundRectCallout">
            <a:avLst>
              <a:gd name="adj1" fmla="val -6250"/>
              <a:gd name="adj2" fmla="val 8229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smtClean="0">
                <a:solidFill>
                  <a:schemeClr val="accent6">
                    <a:lumMod val="50000"/>
                  </a:schemeClr>
                </a:solidFill>
              </a:rPr>
              <a:t>Reattori di IV Generazione</a:t>
            </a:r>
            <a:endParaRPr lang="it-IT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Fumetto 2 4"/>
          <p:cNvSpPr/>
          <p:nvPr/>
        </p:nvSpPr>
        <p:spPr>
          <a:xfrm>
            <a:off x="6994965" y="4367511"/>
            <a:ext cx="5000263" cy="1720772"/>
          </a:xfrm>
          <a:prstGeom prst="wedgeRoundRectCallout">
            <a:avLst>
              <a:gd name="adj1" fmla="val 4398"/>
              <a:gd name="adj2" fmla="val -7868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smtClean="0">
                <a:solidFill>
                  <a:schemeClr val="accent6">
                    <a:lumMod val="50000"/>
                  </a:schemeClr>
                </a:solidFill>
              </a:rPr>
              <a:t>Fusione</a:t>
            </a:r>
            <a:endParaRPr lang="it-IT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1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870" y="2874372"/>
            <a:ext cx="4108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…e ancora</a:t>
            </a:r>
            <a:endParaRPr lang="it-IT" sz="72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Fumetto 2 2"/>
          <p:cNvSpPr/>
          <p:nvPr/>
        </p:nvSpPr>
        <p:spPr>
          <a:xfrm>
            <a:off x="6967961" y="231488"/>
            <a:ext cx="5000263" cy="2163656"/>
          </a:xfrm>
          <a:prstGeom prst="wedgeRoundRectCallout">
            <a:avLst>
              <a:gd name="adj1" fmla="val 3241"/>
              <a:gd name="adj2" fmla="val 8764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smtClean="0">
                <a:solidFill>
                  <a:schemeClr val="accent6">
                    <a:lumMod val="50000"/>
                  </a:schemeClr>
                </a:solidFill>
              </a:rPr>
              <a:t>Materiali</a:t>
            </a:r>
            <a:endParaRPr lang="it-IT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umetto 2 3"/>
          <p:cNvSpPr/>
          <p:nvPr/>
        </p:nvSpPr>
        <p:spPr>
          <a:xfrm>
            <a:off x="163966" y="221840"/>
            <a:ext cx="5000263" cy="2163656"/>
          </a:xfrm>
          <a:prstGeom prst="wedgeRoundRectCallout">
            <a:avLst>
              <a:gd name="adj1" fmla="val -6250"/>
              <a:gd name="adj2" fmla="val 8229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smtClean="0">
                <a:solidFill>
                  <a:schemeClr val="accent6">
                    <a:lumMod val="50000"/>
                  </a:schemeClr>
                </a:solidFill>
              </a:rPr>
              <a:t>Fisica medica</a:t>
            </a:r>
            <a:endParaRPr lang="it-IT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Fumetto 2 4"/>
          <p:cNvSpPr/>
          <p:nvPr/>
        </p:nvSpPr>
        <p:spPr>
          <a:xfrm>
            <a:off x="6994965" y="4367511"/>
            <a:ext cx="5000263" cy="1720772"/>
          </a:xfrm>
          <a:prstGeom prst="wedgeRoundRectCallout">
            <a:avLst>
              <a:gd name="adj1" fmla="val 4398"/>
              <a:gd name="adj2" fmla="val -7868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smtClean="0">
                <a:solidFill>
                  <a:schemeClr val="accent6">
                    <a:lumMod val="50000"/>
                  </a:schemeClr>
                </a:solidFill>
              </a:rPr>
              <a:t>…e Fisica di base !!!</a:t>
            </a:r>
            <a:endParaRPr lang="it-IT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 noChangeAspect="1"/>
          </p:cNvGrpSpPr>
          <p:nvPr/>
        </p:nvGrpSpPr>
        <p:grpSpPr>
          <a:xfrm>
            <a:off x="136960" y="408185"/>
            <a:ext cx="6946739" cy="5772696"/>
            <a:chOff x="4419600" y="609600"/>
            <a:chExt cx="4038600" cy="4148459"/>
          </a:xfrm>
        </p:grpSpPr>
        <p:pic>
          <p:nvPicPr>
            <p:cNvPr id="3" name="Picture 8"/>
            <p:cNvPicPr>
              <a:picLocks noChangeAspect="1" noChangeArrowheads="1"/>
            </p:cNvPicPr>
            <p:nvPr/>
          </p:nvPicPr>
          <p:blipFill rotWithShape="1">
            <a:blip r:embed="rId2"/>
            <a:srcRect l="1852"/>
            <a:stretch/>
          </p:blipFill>
          <p:spPr bwMode="auto">
            <a:xfrm>
              <a:off x="4419600" y="609600"/>
              <a:ext cx="4038600" cy="4148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Straight Arrow Connector 18"/>
            <p:cNvCxnSpPr/>
            <p:nvPr/>
          </p:nvCxnSpPr>
          <p:spPr>
            <a:xfrm flipH="1">
              <a:off x="4953000" y="1828800"/>
              <a:ext cx="762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9"/>
            <p:cNvSpPr txBox="1"/>
            <p:nvPr/>
          </p:nvSpPr>
          <p:spPr>
            <a:xfrm>
              <a:off x="4876800" y="133350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Fusion reactions</a:t>
              </a:r>
              <a:endParaRPr lang="en-GB" sz="1400" dirty="0">
                <a:latin typeface="Calibri" panose="020F0502020204030204" pitchFamily="34" charset="0"/>
              </a:endParaRPr>
            </a:p>
          </p:txBody>
        </p:sp>
        <p:sp>
          <p:nvSpPr>
            <p:cNvPr id="6" name="TextBox 20"/>
            <p:cNvSpPr txBox="1"/>
            <p:nvPr/>
          </p:nvSpPr>
          <p:spPr>
            <a:xfrm>
              <a:off x="5743575" y="1600200"/>
              <a:ext cx="2209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Neutron capture reactions</a:t>
              </a:r>
              <a:endParaRPr lang="en-GB" sz="1400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21"/>
            <p:cNvSpPr/>
            <p:nvPr/>
          </p:nvSpPr>
          <p:spPr>
            <a:xfrm>
              <a:off x="5860675" y="2514600"/>
              <a:ext cx="2085976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</a:endParaRPr>
            </a:p>
          </p:txBody>
        </p:sp>
        <p:cxnSp>
          <p:nvCxnSpPr>
            <p:cNvPr id="8" name="Straight Arrow Connector 22"/>
            <p:cNvCxnSpPr/>
            <p:nvPr/>
          </p:nvCxnSpPr>
          <p:spPr>
            <a:xfrm flipH="1">
              <a:off x="5715000" y="1828800"/>
              <a:ext cx="22098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/>
            <p:cNvCxnSpPr/>
            <p:nvPr/>
          </p:nvCxnSpPr>
          <p:spPr>
            <a:xfrm flipV="1">
              <a:off x="5715000" y="1595110"/>
              <a:ext cx="0" cy="8432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439623"/>
              </p:ext>
            </p:extLst>
          </p:nvPr>
        </p:nvGraphicFramePr>
        <p:xfrm>
          <a:off x="6697246" y="2310482"/>
          <a:ext cx="5400600" cy="1989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120"/>
                <a:gridCol w="1080120"/>
                <a:gridCol w="1080120"/>
                <a:gridCol w="1080120"/>
                <a:gridCol w="1080120"/>
              </a:tblGrid>
              <a:tr h="102388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522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1" name="Straight Arrow Connector 8"/>
          <p:cNvCxnSpPr/>
          <p:nvPr/>
        </p:nvCxnSpPr>
        <p:spPr>
          <a:xfrm>
            <a:off x="7201302" y="3766418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90"/>
          <p:cNvCxnSpPr/>
          <p:nvPr/>
        </p:nvCxnSpPr>
        <p:spPr>
          <a:xfrm>
            <a:off x="8425438" y="3766418"/>
            <a:ext cx="10081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0"/>
          <p:cNvCxnSpPr/>
          <p:nvPr/>
        </p:nvCxnSpPr>
        <p:spPr>
          <a:xfrm flipH="1" flipV="1">
            <a:off x="8281422" y="2758306"/>
            <a:ext cx="1152128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9"/>
          <p:cNvSpPr txBox="1"/>
          <p:nvPr/>
        </p:nvSpPr>
        <p:spPr>
          <a:xfrm>
            <a:off x="7091087" y="343071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15" name="TextBox 202"/>
          <p:cNvSpPr txBox="1"/>
          <p:nvPr/>
        </p:nvSpPr>
        <p:spPr>
          <a:xfrm>
            <a:off x="8315223" y="343205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16" name="TextBox 203"/>
          <p:cNvSpPr txBox="1"/>
          <p:nvPr/>
        </p:nvSpPr>
        <p:spPr>
          <a:xfrm>
            <a:off x="9247002" y="331859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endParaRPr lang="en-GB" b="1" baseline="300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Straight Arrow Connector 219"/>
          <p:cNvCxnSpPr/>
          <p:nvPr/>
        </p:nvCxnSpPr>
        <p:spPr>
          <a:xfrm>
            <a:off x="8332164" y="2819681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20"/>
          <p:cNvCxnSpPr/>
          <p:nvPr/>
        </p:nvCxnSpPr>
        <p:spPr>
          <a:xfrm>
            <a:off x="9556300" y="2819681"/>
            <a:ext cx="10081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21"/>
          <p:cNvSpPr txBox="1"/>
          <p:nvPr/>
        </p:nvSpPr>
        <p:spPr>
          <a:xfrm>
            <a:off x="8221949" y="248397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sp>
        <p:nvSpPr>
          <p:cNvPr id="20" name="TextBox 222"/>
          <p:cNvSpPr txBox="1"/>
          <p:nvPr/>
        </p:nvSpPr>
        <p:spPr>
          <a:xfrm>
            <a:off x="9446085" y="2485315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cxnSp>
        <p:nvCxnSpPr>
          <p:cNvPr id="21" name="Straight Arrow Connector 223"/>
          <p:cNvCxnSpPr/>
          <p:nvPr/>
        </p:nvCxnSpPr>
        <p:spPr>
          <a:xfrm>
            <a:off x="10585678" y="2811471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5"/>
          <p:cNvSpPr txBox="1"/>
          <p:nvPr/>
        </p:nvSpPr>
        <p:spPr>
          <a:xfrm>
            <a:off x="10475463" y="247576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n,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GB" dirty="0" smtClean="0">
              <a:latin typeface="Calibri" panose="020F0502020204030204" pitchFamily="34" charset="0"/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6562846" y="4687747"/>
            <a:ext cx="4745620" cy="34724"/>
          </a:xfrm>
          <a:prstGeom prst="straightConnector1">
            <a:avLst/>
          </a:prstGeom>
          <a:ln w="635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 flipV="1">
            <a:off x="6724891" y="1157469"/>
            <a:ext cx="34724" cy="4352080"/>
          </a:xfrm>
          <a:prstGeom prst="straightConnector1">
            <a:avLst/>
          </a:prstGeom>
          <a:ln w="635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1204294" y="4595152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3399"/>
                </a:solidFill>
              </a:rPr>
              <a:t>A</a:t>
            </a:r>
            <a:endParaRPr lang="it-IT" sz="3600" b="1" dirty="0">
              <a:solidFill>
                <a:srgbClr val="FF3399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6344851" y="63853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3399"/>
                </a:solidFill>
              </a:rPr>
              <a:t>Z</a:t>
            </a:r>
            <a:endParaRPr lang="it-IT" sz="3600" b="1" dirty="0">
              <a:solidFill>
                <a:srgbClr val="FF3399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184498" y="418616"/>
            <a:ext cx="4887897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err="1" smtClean="0">
                <a:solidFill>
                  <a:srgbClr val="FFFF00"/>
                </a:solidFill>
              </a:rPr>
              <a:t>Nucleosintesi</a:t>
            </a:r>
            <a:endParaRPr lang="it-IT" sz="3600" i="1" dirty="0" smtClean="0">
              <a:solidFill>
                <a:srgbClr val="FFFF00"/>
              </a:solidFill>
            </a:endParaRPr>
          </a:p>
          <a:p>
            <a:r>
              <a:rPr lang="it-IT" sz="2400" i="1" dirty="0">
                <a:solidFill>
                  <a:srgbClr val="FFFF00"/>
                </a:solidFill>
              </a:rPr>
              <a:t>d</a:t>
            </a:r>
            <a:r>
              <a:rPr lang="it-IT" sz="2400" i="1" dirty="0" smtClean="0">
                <a:solidFill>
                  <a:srgbClr val="FFFF00"/>
                </a:solidFill>
              </a:rPr>
              <a:t>egli elementi più pesanti del Ferro</a:t>
            </a:r>
            <a:endParaRPr lang="it-IT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rab_vlt_big"/>
          <p:cNvPicPr>
            <a:picLocks noChangeAspect="1" noChangeArrowheads="1"/>
          </p:cNvPicPr>
          <p:nvPr/>
        </p:nvPicPr>
        <p:blipFill>
          <a:blip r:embed="rId2" cstate="print"/>
          <a:srcRect b="11696"/>
          <a:stretch>
            <a:fillRect/>
          </a:stretch>
        </p:blipFill>
        <p:spPr bwMode="auto">
          <a:xfrm>
            <a:off x="9189" y="35678"/>
            <a:ext cx="6264181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69" y="11571"/>
            <a:ext cx="6517476" cy="6225313"/>
          </a:xfrm>
          <a:prstGeom prst="rect">
            <a:avLst/>
          </a:prstGeom>
        </p:spPr>
      </p:pic>
      <p:sp>
        <p:nvSpPr>
          <p:cNvPr id="2" name="Oval 3"/>
          <p:cNvSpPr>
            <a:spLocks noChangeArrowheads="1"/>
          </p:cNvSpPr>
          <p:nvPr/>
        </p:nvSpPr>
        <p:spPr bwMode="auto">
          <a:xfrm>
            <a:off x="581005" y="169891"/>
            <a:ext cx="1560513" cy="1062038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/>
              <a:t>Big Bang</a:t>
            </a: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6273438" y="1215530"/>
            <a:ext cx="1600200" cy="108108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</a:rPr>
              <a:t>Formazione</a:t>
            </a:r>
            <a:endParaRPr lang="en-US" sz="2000" b="1" dirty="0" smtClean="0">
              <a:solidFill>
                <a:schemeClr val="tx2"/>
              </a:solidFill>
            </a:endParaRP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7808893" y="2482879"/>
            <a:ext cx="2003425" cy="1157287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</a:rPr>
              <a:t>Vita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3005522" y="3838604"/>
            <a:ext cx="2309812" cy="13049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b="1" dirty="0" err="1" smtClean="0"/>
              <a:t>Morte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(</a:t>
            </a:r>
            <a:r>
              <a:rPr lang="en-US" sz="2000" b="1" dirty="0" smtClean="0"/>
              <a:t>Supernova)</a:t>
            </a:r>
            <a:endParaRPr lang="en-US" sz="2000" b="1" dirty="0"/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3773347" y="2506691"/>
            <a:ext cx="2336921" cy="12350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err="1" smtClean="0"/>
              <a:t>Espulsione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materia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 err="1" smtClean="0"/>
              <a:t>nel</a:t>
            </a:r>
            <a:r>
              <a:rPr lang="en-US" b="1" dirty="0" smtClean="0"/>
              <a:t> mezzo </a:t>
            </a:r>
            <a:r>
              <a:rPr lang="en-US" b="1" dirty="0" err="1" smtClean="0"/>
              <a:t>interstellare</a:t>
            </a:r>
            <a:endParaRPr lang="en-US" b="1" dirty="0"/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1916939" y="5111860"/>
            <a:ext cx="1979533" cy="891619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/>
              <a:t> </a:t>
            </a:r>
            <a:r>
              <a:rPr lang="en-US" sz="2400" b="1" dirty="0" err="1" smtClean="0"/>
              <a:t>Residui</a:t>
            </a:r>
            <a:endParaRPr lang="en-US" b="1" dirty="0"/>
          </a:p>
        </p:txBody>
      </p:sp>
      <p:sp>
        <p:nvSpPr>
          <p:cNvPr id="8" name="Freeform 15"/>
          <p:cNvSpPr>
            <a:spLocks/>
          </p:cNvSpPr>
          <p:nvPr/>
        </p:nvSpPr>
        <p:spPr bwMode="auto">
          <a:xfrm rot="826143" flipH="1">
            <a:off x="3655925" y="3238945"/>
            <a:ext cx="45719" cy="607469"/>
          </a:xfrm>
          <a:custGeom>
            <a:avLst/>
            <a:gdLst/>
            <a:ahLst/>
            <a:cxnLst>
              <a:cxn ang="0">
                <a:pos x="372" y="136"/>
              </a:cxn>
              <a:cxn ang="0">
                <a:pos x="177" y="94"/>
              </a:cxn>
              <a:cxn ang="0">
                <a:pos x="0" y="0"/>
              </a:cxn>
            </a:cxnLst>
            <a:rect l="0" t="0" r="r" b="b"/>
            <a:pathLst>
              <a:path w="372" h="136">
                <a:moveTo>
                  <a:pt x="372" y="136"/>
                </a:moveTo>
                <a:cubicBezTo>
                  <a:pt x="305" y="126"/>
                  <a:pt x="239" y="117"/>
                  <a:pt x="177" y="94"/>
                </a:cubicBezTo>
                <a:cubicBezTo>
                  <a:pt x="115" y="71"/>
                  <a:pt x="57" y="35"/>
                  <a:pt x="0" y="0"/>
                </a:cubicBezTo>
              </a:path>
            </a:pathLst>
          </a:custGeom>
          <a:noFill/>
          <a:ln w="76200" cmpd="sng">
            <a:solidFill>
              <a:srgbClr val="00B05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5208568" y="1819304"/>
            <a:ext cx="860425" cy="604837"/>
          </a:xfrm>
          <a:custGeom>
            <a:avLst/>
            <a:gdLst/>
            <a:ahLst/>
            <a:cxnLst>
              <a:cxn ang="0">
                <a:pos x="0" y="381"/>
              </a:cxn>
              <a:cxn ang="0">
                <a:pos x="212" y="144"/>
              </a:cxn>
              <a:cxn ang="0">
                <a:pos x="542" y="0"/>
              </a:cxn>
            </a:cxnLst>
            <a:rect l="0" t="0" r="r" b="b"/>
            <a:pathLst>
              <a:path w="542" h="381">
                <a:moveTo>
                  <a:pt x="0" y="381"/>
                </a:moveTo>
                <a:cubicBezTo>
                  <a:pt x="61" y="294"/>
                  <a:pt x="122" y="207"/>
                  <a:pt x="212" y="144"/>
                </a:cubicBezTo>
                <a:cubicBezTo>
                  <a:pt x="302" y="81"/>
                  <a:pt x="422" y="40"/>
                  <a:pt x="542" y="0"/>
                </a:cubicBezTo>
              </a:path>
            </a:pathLst>
          </a:custGeom>
          <a:noFill/>
          <a:ln w="76200" cmpd="sng">
            <a:solidFill>
              <a:srgbClr val="00B05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7972651" y="1819304"/>
            <a:ext cx="476003" cy="617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4" y="93"/>
              </a:cxn>
              <a:cxn ang="0">
                <a:pos x="423" y="254"/>
              </a:cxn>
            </a:cxnLst>
            <a:rect l="0" t="0" r="r" b="b"/>
            <a:pathLst>
              <a:path w="423" h="254">
                <a:moveTo>
                  <a:pt x="0" y="0"/>
                </a:moveTo>
                <a:cubicBezTo>
                  <a:pt x="91" y="25"/>
                  <a:pt x="183" y="51"/>
                  <a:pt x="254" y="93"/>
                </a:cubicBezTo>
                <a:cubicBezTo>
                  <a:pt x="325" y="135"/>
                  <a:pt x="374" y="194"/>
                  <a:pt x="423" y="254"/>
                </a:cubicBezTo>
              </a:path>
            </a:pathLst>
          </a:custGeom>
          <a:noFill/>
          <a:ln w="76200" cmpd="sng">
            <a:solidFill>
              <a:srgbClr val="00B05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Freeform 18"/>
          <p:cNvSpPr>
            <a:spLocks/>
          </p:cNvSpPr>
          <p:nvPr/>
        </p:nvSpPr>
        <p:spPr bwMode="auto">
          <a:xfrm>
            <a:off x="5381808" y="3714780"/>
            <a:ext cx="3390697" cy="709612"/>
          </a:xfrm>
          <a:custGeom>
            <a:avLst/>
            <a:gdLst/>
            <a:ahLst/>
            <a:cxnLst>
              <a:cxn ang="0">
                <a:pos x="398" y="0"/>
              </a:cxn>
              <a:cxn ang="0">
                <a:pos x="262" y="271"/>
              </a:cxn>
              <a:cxn ang="0">
                <a:pos x="0" y="449"/>
              </a:cxn>
            </a:cxnLst>
            <a:rect l="0" t="0" r="r" b="b"/>
            <a:pathLst>
              <a:path w="398" h="449">
                <a:moveTo>
                  <a:pt x="398" y="0"/>
                </a:moveTo>
                <a:cubicBezTo>
                  <a:pt x="363" y="98"/>
                  <a:pt x="328" y="196"/>
                  <a:pt x="262" y="271"/>
                </a:cubicBezTo>
                <a:cubicBezTo>
                  <a:pt x="196" y="346"/>
                  <a:pt x="98" y="397"/>
                  <a:pt x="0" y="449"/>
                </a:cubicBezTo>
              </a:path>
            </a:pathLst>
          </a:custGeom>
          <a:noFill/>
          <a:ln w="76200" cmpd="sng">
            <a:solidFill>
              <a:srgbClr val="00B05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Freeform 19"/>
          <p:cNvSpPr>
            <a:spLocks/>
          </p:cNvSpPr>
          <p:nvPr/>
        </p:nvSpPr>
        <p:spPr bwMode="auto">
          <a:xfrm>
            <a:off x="2338086" y="4606060"/>
            <a:ext cx="600962" cy="472032"/>
          </a:xfrm>
          <a:custGeom>
            <a:avLst/>
            <a:gdLst/>
            <a:ahLst/>
            <a:cxnLst>
              <a:cxn ang="0">
                <a:pos x="279" y="0"/>
              </a:cxn>
              <a:cxn ang="0">
                <a:pos x="84" y="8"/>
              </a:cxn>
              <a:cxn ang="0">
                <a:pos x="0" y="34"/>
              </a:cxn>
            </a:cxnLst>
            <a:rect l="0" t="0" r="r" b="b"/>
            <a:pathLst>
              <a:path w="279" h="34">
                <a:moveTo>
                  <a:pt x="279" y="0"/>
                </a:moveTo>
                <a:cubicBezTo>
                  <a:pt x="204" y="1"/>
                  <a:pt x="130" y="2"/>
                  <a:pt x="84" y="8"/>
                </a:cubicBezTo>
                <a:cubicBezTo>
                  <a:pt x="38" y="14"/>
                  <a:pt x="19" y="24"/>
                  <a:pt x="0" y="34"/>
                </a:cubicBezTo>
              </a:path>
            </a:pathLst>
          </a:custGeom>
          <a:noFill/>
          <a:ln w="76200" cmpd="sng">
            <a:solidFill>
              <a:srgbClr val="00B05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 flipV="1">
            <a:off x="2459782" y="572618"/>
            <a:ext cx="3813588" cy="1149848"/>
          </a:xfrm>
          <a:custGeom>
            <a:avLst/>
            <a:gdLst/>
            <a:ahLst/>
            <a:cxnLst>
              <a:cxn ang="0">
                <a:pos x="0" y="135"/>
              </a:cxn>
              <a:cxn ang="0">
                <a:pos x="670" y="17"/>
              </a:cxn>
              <a:cxn ang="0">
                <a:pos x="1220" y="34"/>
              </a:cxn>
            </a:cxnLst>
            <a:rect l="0" t="0" r="r" b="b"/>
            <a:pathLst>
              <a:path w="1220" h="135">
                <a:moveTo>
                  <a:pt x="0" y="135"/>
                </a:moveTo>
                <a:cubicBezTo>
                  <a:pt x="233" y="84"/>
                  <a:pt x="467" y="34"/>
                  <a:pt x="670" y="17"/>
                </a:cubicBezTo>
                <a:cubicBezTo>
                  <a:pt x="873" y="0"/>
                  <a:pt x="1046" y="17"/>
                  <a:pt x="1220" y="34"/>
                </a:cubicBezTo>
              </a:path>
            </a:pathLst>
          </a:custGeom>
          <a:noFill/>
          <a:ln w="76200" cmpd="sng">
            <a:solidFill>
              <a:srgbClr val="00B05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331148" y="5244302"/>
            <a:ext cx="1185137" cy="73866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Black Hole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Neutron Star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White Dwarf</a:t>
            </a:r>
            <a:endParaRPr lang="en-US" sz="1400" dirty="0"/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4592618" y="1093029"/>
            <a:ext cx="970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H, He, Li</a:t>
            </a:r>
          </a:p>
        </p:txBody>
      </p:sp>
      <p:sp>
        <p:nvSpPr>
          <p:cNvPr id="18" name="Freeform 21"/>
          <p:cNvSpPr/>
          <p:nvPr/>
        </p:nvSpPr>
        <p:spPr>
          <a:xfrm>
            <a:off x="1522613" y="5748942"/>
            <a:ext cx="576000" cy="227723"/>
          </a:xfrm>
          <a:custGeom>
            <a:avLst/>
            <a:gdLst>
              <a:gd name="connsiteX0" fmla="*/ 0 w 504496"/>
              <a:gd name="connsiteY0" fmla="*/ 227723 h 227723"/>
              <a:gd name="connsiteX1" fmla="*/ 325820 w 504496"/>
              <a:gd name="connsiteY1" fmla="*/ 28027 h 227723"/>
              <a:gd name="connsiteX2" fmla="*/ 504496 w 504496"/>
              <a:gd name="connsiteY2" fmla="*/ 59558 h 227723"/>
              <a:gd name="connsiteX3" fmla="*/ 504496 w 504496"/>
              <a:gd name="connsiteY3" fmla="*/ 59558 h 227723"/>
              <a:gd name="connsiteX4" fmla="*/ 493986 w 504496"/>
              <a:gd name="connsiteY4" fmla="*/ 49048 h 22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96" h="227723">
                <a:moveTo>
                  <a:pt x="0" y="227723"/>
                </a:moveTo>
                <a:cubicBezTo>
                  <a:pt x="120868" y="141889"/>
                  <a:pt x="241737" y="56055"/>
                  <a:pt x="325820" y="28027"/>
                </a:cubicBezTo>
                <a:cubicBezTo>
                  <a:pt x="409903" y="0"/>
                  <a:pt x="504496" y="59558"/>
                  <a:pt x="504496" y="59558"/>
                </a:cubicBezTo>
                <a:lnTo>
                  <a:pt x="504496" y="59558"/>
                </a:lnTo>
                <a:lnTo>
                  <a:pt x="493986" y="49048"/>
                </a:ln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9259391" y="3253114"/>
            <a:ext cx="189481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 err="1" smtClean="0">
                <a:solidFill>
                  <a:srgbClr val="FFFF00"/>
                </a:solidFill>
              </a:rPr>
              <a:t>Nucleosintesi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4878316" y="4843520"/>
            <a:ext cx="189481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 err="1" smtClean="0">
                <a:solidFill>
                  <a:srgbClr val="FFFF00"/>
                </a:solidFill>
              </a:rPr>
              <a:t>Nucleosintesi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184498" y="117673"/>
            <a:ext cx="4887897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err="1" smtClean="0">
                <a:solidFill>
                  <a:srgbClr val="FFFF00"/>
                </a:solidFill>
              </a:rPr>
              <a:t>Nucleosintesi</a:t>
            </a:r>
            <a:endParaRPr lang="it-IT" sz="3600" i="1" dirty="0" smtClean="0">
              <a:solidFill>
                <a:srgbClr val="FFFF00"/>
              </a:solidFill>
            </a:endParaRPr>
          </a:p>
          <a:p>
            <a:r>
              <a:rPr lang="it-IT" sz="2400" i="1" dirty="0">
                <a:solidFill>
                  <a:srgbClr val="FFFF00"/>
                </a:solidFill>
              </a:rPr>
              <a:t>d</a:t>
            </a:r>
            <a:r>
              <a:rPr lang="it-IT" sz="2400" i="1" dirty="0" smtClean="0">
                <a:solidFill>
                  <a:srgbClr val="FFFF00"/>
                </a:solidFill>
              </a:rPr>
              <a:t>egli elementi più pesanti del Ferro</a:t>
            </a:r>
            <a:endParaRPr lang="it-IT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2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 b="52654"/>
          <a:stretch/>
        </p:blipFill>
        <p:spPr bwMode="auto">
          <a:xfrm>
            <a:off x="68865" y="1418646"/>
            <a:ext cx="6231668" cy="4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6424023" y="1412166"/>
            <a:ext cx="2743200" cy="1692771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3200" b="1" i="1" dirty="0">
                <a:solidFill>
                  <a:schemeClr val="bg1"/>
                </a:solidFill>
                <a:cs typeface="Arial" charset="0"/>
              </a:rPr>
              <a:t>s</a:t>
            </a:r>
            <a:r>
              <a:rPr lang="it-IT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  <a:cs typeface="Arial" charset="0"/>
              </a:rPr>
              <a:t>process</a:t>
            </a:r>
            <a:r>
              <a:rPr lang="it-IT" sz="2000" b="1" dirty="0" smtClean="0">
                <a:solidFill>
                  <a:srgbClr val="FF0000"/>
                </a:solidFill>
                <a:cs typeface="Arial" charset="0"/>
              </a:rPr>
              <a:t>  </a:t>
            </a:r>
            <a:r>
              <a:rPr lang="it-IT" sz="2000" b="1" dirty="0" smtClean="0">
                <a:solidFill>
                  <a:schemeClr val="bg1"/>
                </a:solidFill>
                <a:cs typeface="Arial" charset="0"/>
              </a:rPr>
              <a:t>[SLOW]</a:t>
            </a:r>
            <a:endParaRPr lang="it-IT" b="1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T 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≈ 10</a:t>
            </a:r>
            <a:r>
              <a:rPr lang="it-IT" b="1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8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K - n</a:t>
            </a:r>
            <a:r>
              <a:rPr lang="it-IT" b="1" baseline="-25000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n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≈10</a:t>
            </a:r>
            <a:r>
              <a:rPr lang="it-IT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8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neutroni/cm</a:t>
            </a:r>
            <a:r>
              <a:rPr lang="it-IT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3</a:t>
            </a:r>
            <a:endParaRPr lang="it-IT" b="1" baseline="30000" dirty="0">
              <a:solidFill>
                <a:schemeClr val="accent1">
                  <a:lumMod val="20000"/>
                  <a:lumOff val="80000"/>
                </a:schemeClr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Tempi di cattura 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≈ 1 </a:t>
            </a: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anno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6452802" y="4387246"/>
            <a:ext cx="3527772" cy="1415772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3200" b="1" i="1" dirty="0">
                <a:solidFill>
                  <a:srgbClr val="FF0000"/>
                </a:solidFill>
                <a:cs typeface="Arial" charset="0"/>
              </a:rPr>
              <a:t>r</a:t>
            </a:r>
            <a:r>
              <a:rPr lang="it-IT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32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  <a:cs typeface="Arial" charset="0"/>
              </a:rPr>
              <a:t>process</a:t>
            </a:r>
            <a:r>
              <a:rPr lang="it-IT" sz="2000" b="1" dirty="0" smtClean="0">
                <a:solidFill>
                  <a:srgbClr val="FFFF00"/>
                </a:solidFill>
                <a:cs typeface="Arial" charset="0"/>
              </a:rPr>
              <a:t>  </a:t>
            </a:r>
            <a:r>
              <a:rPr lang="it-IT" sz="2000" b="1" dirty="0" smtClean="0">
                <a:solidFill>
                  <a:srgbClr val="FF0000"/>
                </a:solidFill>
                <a:cs typeface="Arial" charset="0"/>
              </a:rPr>
              <a:t>[RAPID]</a:t>
            </a:r>
            <a:endParaRPr lang="it-IT" sz="2000" b="1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T 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&gt; 10</a:t>
            </a:r>
            <a:r>
              <a:rPr lang="it-IT" b="1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9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K - n</a:t>
            </a:r>
            <a:r>
              <a:rPr lang="it-IT" b="1" baseline="-25000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n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≈10</a:t>
            </a:r>
            <a:r>
              <a:rPr lang="it-IT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20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neutroni/cm</a:t>
            </a:r>
            <a:r>
              <a:rPr lang="it-IT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3</a:t>
            </a:r>
            <a:endParaRPr lang="it-IT" b="1" baseline="30000" dirty="0">
              <a:solidFill>
                <a:schemeClr val="accent1">
                  <a:lumMod val="20000"/>
                  <a:lumOff val="80000"/>
                </a:schemeClr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Tempo di esposizione ≈ secondi</a:t>
            </a:r>
            <a:endParaRPr lang="it-IT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0440" y="692176"/>
            <a:ext cx="623166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000" b="1" dirty="0">
              <a:solidFill>
                <a:srgbClr val="FFFF00"/>
              </a:solidFill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~ ½ </a:t>
            </a:r>
            <a:r>
              <a:rPr lang="en-US" sz="2400" b="1" dirty="0" smtClean="0">
                <a:solidFill>
                  <a:srgbClr val="FFFF00"/>
                </a:solidFill>
              </a:rPr>
              <a:t>s-process</a:t>
            </a:r>
            <a:r>
              <a:rPr lang="en-US" sz="2400" b="1" dirty="0">
                <a:solidFill>
                  <a:srgbClr val="FFFF00"/>
                </a:solidFill>
              </a:rPr>
              <a:t>	</a:t>
            </a:r>
            <a:r>
              <a:rPr lang="en-US" sz="2400" b="1" dirty="0" smtClean="0">
                <a:solidFill>
                  <a:srgbClr val="FFFF00"/>
                </a:solidFill>
              </a:rPr>
              <a:t>~ </a:t>
            </a:r>
            <a:r>
              <a:rPr lang="en-US" sz="2400" b="1" dirty="0">
                <a:solidFill>
                  <a:srgbClr val="FFFF00"/>
                </a:solidFill>
              </a:rPr>
              <a:t>½ </a:t>
            </a:r>
            <a:r>
              <a:rPr lang="en-US" sz="2400" b="1" dirty="0" smtClean="0">
                <a:solidFill>
                  <a:srgbClr val="FFFF00"/>
                </a:solidFill>
              </a:rPr>
              <a:t>r-process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9368265" y="1418646"/>
            <a:ext cx="2743200" cy="2677656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400" b="1" i="1" dirty="0" err="1" smtClean="0">
                <a:solidFill>
                  <a:schemeClr val="bg1"/>
                </a:solidFill>
                <a:cs typeface="Arial" charset="0"/>
              </a:rPr>
              <a:t>weak</a:t>
            </a:r>
            <a:endParaRPr lang="it-IT" b="1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60&lt;A&lt;90 </a:t>
            </a:r>
          </a:p>
          <a:p>
            <a:pPr eaLnBrk="1" hangingPunct="1">
              <a:spcBef>
                <a:spcPct val="50000"/>
              </a:spcBef>
            </a:pP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Stelle massive </a:t>
            </a:r>
            <a:r>
              <a:rPr lang="it-IT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M</a:t>
            </a:r>
            <a:r>
              <a:rPr lang="it-IT" sz="14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ʘ</a:t>
            </a: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&gt;8 </a:t>
            </a:r>
            <a:endParaRPr lang="it-IT" b="1" baseline="30000" dirty="0">
              <a:solidFill>
                <a:schemeClr val="accent1">
                  <a:lumMod val="20000"/>
                  <a:lumOff val="80000"/>
                </a:schemeClr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it-IT" sz="2400" b="1" i="1" dirty="0" err="1" smtClean="0">
                <a:solidFill>
                  <a:schemeClr val="bg1"/>
                </a:solidFill>
                <a:cs typeface="Arial" charset="0"/>
              </a:rPr>
              <a:t>main</a:t>
            </a:r>
            <a:endParaRPr lang="it-IT" b="1" dirty="0">
              <a:solidFill>
                <a:schemeClr val="bg1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90&lt;A&lt;210</a:t>
            </a: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TP/AGB 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1-3 </a:t>
            </a:r>
            <a:r>
              <a:rPr lang="it-IT" b="1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M</a:t>
            </a:r>
            <a:r>
              <a:rPr lang="it-IT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ʘ</a:t>
            </a:r>
            <a:r>
              <a:rPr lang="it-IT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endParaRPr lang="it-IT" b="1" baseline="30000" dirty="0">
              <a:solidFill>
                <a:schemeClr val="accent1">
                  <a:lumMod val="20000"/>
                  <a:lumOff val="80000"/>
                </a:schemeClr>
              </a:solidFill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184498" y="117673"/>
            <a:ext cx="4887897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err="1" smtClean="0">
                <a:solidFill>
                  <a:srgbClr val="FFFF00"/>
                </a:solidFill>
              </a:rPr>
              <a:t>Nucleosintesi</a:t>
            </a:r>
            <a:endParaRPr lang="it-IT" sz="3600" i="1" dirty="0" smtClean="0">
              <a:solidFill>
                <a:srgbClr val="FFFF00"/>
              </a:solidFill>
            </a:endParaRPr>
          </a:p>
          <a:p>
            <a:r>
              <a:rPr lang="it-IT" sz="2400" i="1" dirty="0">
                <a:solidFill>
                  <a:srgbClr val="FFFF00"/>
                </a:solidFill>
              </a:rPr>
              <a:t>d</a:t>
            </a:r>
            <a:r>
              <a:rPr lang="it-IT" sz="2400" i="1" dirty="0" smtClean="0">
                <a:solidFill>
                  <a:srgbClr val="FFFF00"/>
                </a:solidFill>
              </a:rPr>
              <a:t>egli elementi più pesanti del Ferro</a:t>
            </a:r>
            <a:endParaRPr lang="it-IT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NSynt"/>
          <p:cNvPicPr>
            <a:picLocks noChangeAspect="1" noChangeArrowheads="1"/>
          </p:cNvPicPr>
          <p:nvPr/>
        </p:nvPicPr>
        <p:blipFill>
          <a:blip r:embed="rId2" cstate="print"/>
          <a:srcRect r="3801" b="2625"/>
          <a:stretch>
            <a:fillRect/>
          </a:stretch>
        </p:blipFill>
        <p:spPr bwMode="auto">
          <a:xfrm>
            <a:off x="1446835" y="763901"/>
            <a:ext cx="5306990" cy="345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spect="1" noChangeArrowheads="1"/>
          </p:cNvSpPr>
          <p:nvPr/>
        </p:nvSpPr>
        <p:spPr bwMode="auto">
          <a:xfrm>
            <a:off x="5574313" y="4825545"/>
            <a:ext cx="874712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56</a:t>
            </a:r>
            <a:r>
              <a:rPr lang="it-IT" sz="2400"/>
              <a:t>Fe </a:t>
            </a:r>
          </a:p>
          <a:p>
            <a:pPr algn="l"/>
            <a:r>
              <a:rPr lang="en-US" sz="1200"/>
              <a:t>   91.72</a:t>
            </a:r>
          </a:p>
          <a:p>
            <a:pPr algn="l"/>
            <a:endParaRPr lang="en-US" sz="1200"/>
          </a:p>
        </p:txBody>
      </p:sp>
      <p:sp>
        <p:nvSpPr>
          <p:cNvPr id="4" name="Text Box 5"/>
          <p:cNvSpPr txBox="1">
            <a:spLocks noChangeAspect="1" noChangeArrowheads="1"/>
          </p:cNvSpPr>
          <p:nvPr/>
        </p:nvSpPr>
        <p:spPr bwMode="auto">
          <a:xfrm>
            <a:off x="6449025" y="4825545"/>
            <a:ext cx="874713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57</a:t>
            </a:r>
            <a:r>
              <a:rPr lang="it-IT" sz="2400"/>
              <a:t>Fe </a:t>
            </a:r>
          </a:p>
          <a:p>
            <a:pPr algn="l"/>
            <a:r>
              <a:rPr lang="en-US" sz="1200"/>
              <a:t>     2.2</a:t>
            </a:r>
          </a:p>
          <a:p>
            <a:pPr algn="l"/>
            <a:endParaRPr lang="en-US" sz="1200"/>
          </a:p>
        </p:txBody>
      </p:sp>
      <p:sp>
        <p:nvSpPr>
          <p:cNvPr id="5" name="Text Box 6"/>
          <p:cNvSpPr txBox="1">
            <a:spLocks noChangeAspect="1" noChangeArrowheads="1"/>
          </p:cNvSpPr>
          <p:nvPr/>
        </p:nvSpPr>
        <p:spPr bwMode="auto">
          <a:xfrm>
            <a:off x="7326913" y="4825545"/>
            <a:ext cx="874712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58</a:t>
            </a:r>
            <a:r>
              <a:rPr lang="it-IT" sz="2400"/>
              <a:t>Fe </a:t>
            </a:r>
          </a:p>
          <a:p>
            <a:pPr algn="l"/>
            <a:r>
              <a:rPr lang="en-US" sz="1200"/>
              <a:t>    0.28</a:t>
            </a:r>
          </a:p>
          <a:p>
            <a:pPr algn="l"/>
            <a:endParaRPr lang="en-US" sz="1200"/>
          </a:p>
        </p:txBody>
      </p:sp>
      <p:sp>
        <p:nvSpPr>
          <p:cNvPr id="6" name="Text Box 7"/>
          <p:cNvSpPr txBox="1">
            <a:spLocks noChangeAspect="1" noChangeArrowheads="1"/>
          </p:cNvSpPr>
          <p:nvPr/>
        </p:nvSpPr>
        <p:spPr bwMode="auto">
          <a:xfrm>
            <a:off x="7326913" y="3072945"/>
            <a:ext cx="874712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60</a:t>
            </a:r>
            <a:r>
              <a:rPr lang="it-IT" sz="2400"/>
              <a:t>Ni </a:t>
            </a:r>
          </a:p>
          <a:p>
            <a:pPr algn="l"/>
            <a:r>
              <a:rPr lang="en-US" sz="1200"/>
              <a:t>   26.223</a:t>
            </a:r>
          </a:p>
          <a:p>
            <a:pPr algn="l"/>
            <a:endParaRPr lang="en-US" sz="1200"/>
          </a:p>
        </p:txBody>
      </p:sp>
      <p:sp>
        <p:nvSpPr>
          <p:cNvPr id="7" name="Text Box 8"/>
          <p:cNvSpPr txBox="1">
            <a:spLocks noChangeAspect="1" noChangeArrowheads="1"/>
          </p:cNvSpPr>
          <p:nvPr/>
        </p:nvSpPr>
        <p:spPr bwMode="auto">
          <a:xfrm>
            <a:off x="7326913" y="3950833"/>
            <a:ext cx="874712" cy="877887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59</a:t>
            </a:r>
            <a:r>
              <a:rPr lang="it-IT" sz="2400"/>
              <a:t>Co</a:t>
            </a:r>
          </a:p>
          <a:p>
            <a:pPr algn="l"/>
            <a:r>
              <a:rPr lang="en-US" sz="1200"/>
              <a:t>     100</a:t>
            </a:r>
          </a:p>
        </p:txBody>
      </p:sp>
      <p:sp>
        <p:nvSpPr>
          <p:cNvPr id="8" name="Text Box 9"/>
          <p:cNvSpPr txBox="1">
            <a:spLocks noChangeAspect="1" noChangeArrowheads="1"/>
          </p:cNvSpPr>
          <p:nvPr/>
        </p:nvSpPr>
        <p:spPr bwMode="auto">
          <a:xfrm>
            <a:off x="8201625" y="4825545"/>
            <a:ext cx="874713" cy="877888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59</a:t>
            </a:r>
            <a:r>
              <a:rPr lang="it-IT" sz="2400"/>
              <a:t>Fe  </a:t>
            </a:r>
          </a:p>
          <a:p>
            <a:pPr algn="l"/>
            <a:r>
              <a:rPr lang="en-US" sz="1200"/>
              <a:t> 44.503 d</a:t>
            </a:r>
          </a:p>
          <a:p>
            <a:pPr algn="l"/>
            <a:endParaRPr lang="en-US" sz="1200"/>
          </a:p>
        </p:txBody>
      </p:sp>
      <p:sp>
        <p:nvSpPr>
          <p:cNvPr id="9" name="Text Box 10"/>
          <p:cNvSpPr txBox="1">
            <a:spLocks noChangeAspect="1" noChangeArrowheads="1"/>
          </p:cNvSpPr>
          <p:nvPr/>
        </p:nvSpPr>
        <p:spPr bwMode="auto">
          <a:xfrm>
            <a:off x="9079513" y="4825545"/>
            <a:ext cx="874712" cy="877888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 dirty="0"/>
              <a:t>60</a:t>
            </a:r>
            <a:r>
              <a:rPr lang="it-IT" sz="2400" dirty="0"/>
              <a:t>Fe  </a:t>
            </a:r>
          </a:p>
          <a:p>
            <a:pPr algn="l"/>
            <a:r>
              <a:rPr lang="en-US" sz="1200" dirty="0"/>
              <a:t> 1.5 10</a:t>
            </a:r>
            <a:r>
              <a:rPr lang="en-US" sz="1200" baseline="30000" dirty="0"/>
              <a:t>6</a:t>
            </a:r>
            <a:r>
              <a:rPr lang="en-US" sz="1200" dirty="0"/>
              <a:t> a</a:t>
            </a:r>
          </a:p>
          <a:p>
            <a:pPr algn="l"/>
            <a:endParaRPr lang="en-US" sz="1200" dirty="0"/>
          </a:p>
        </p:txBody>
      </p:sp>
      <p:sp>
        <p:nvSpPr>
          <p:cNvPr id="10" name="Text Box 11"/>
          <p:cNvSpPr txBox="1">
            <a:spLocks noChangeAspect="1" noChangeArrowheads="1"/>
          </p:cNvSpPr>
          <p:nvPr/>
        </p:nvSpPr>
        <p:spPr bwMode="auto">
          <a:xfrm>
            <a:off x="8201625" y="3950833"/>
            <a:ext cx="874713" cy="877887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60</a:t>
            </a:r>
            <a:r>
              <a:rPr lang="it-IT" sz="2400"/>
              <a:t>Co</a:t>
            </a:r>
          </a:p>
          <a:p>
            <a:pPr algn="l"/>
            <a:r>
              <a:rPr lang="en-US" sz="1200"/>
              <a:t>  5.272 a</a:t>
            </a:r>
          </a:p>
        </p:txBody>
      </p:sp>
      <p:sp>
        <p:nvSpPr>
          <p:cNvPr id="11" name="Text Box 12"/>
          <p:cNvSpPr txBox="1">
            <a:spLocks noChangeAspect="1" noChangeArrowheads="1"/>
          </p:cNvSpPr>
          <p:nvPr/>
        </p:nvSpPr>
        <p:spPr bwMode="auto">
          <a:xfrm>
            <a:off x="9079513" y="3950833"/>
            <a:ext cx="874712" cy="877887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61</a:t>
            </a:r>
            <a:r>
              <a:rPr lang="it-IT" sz="2400"/>
              <a:t>Co</a:t>
            </a:r>
          </a:p>
          <a:p>
            <a:pPr algn="l"/>
            <a:r>
              <a:rPr lang="en-US" sz="1200"/>
              <a:t>  1.65 h</a:t>
            </a:r>
          </a:p>
        </p:txBody>
      </p:sp>
      <p:sp>
        <p:nvSpPr>
          <p:cNvPr id="12" name="Text Box 13"/>
          <p:cNvSpPr txBox="1">
            <a:spLocks noChangeAspect="1" noChangeArrowheads="1"/>
          </p:cNvSpPr>
          <p:nvPr/>
        </p:nvSpPr>
        <p:spPr bwMode="auto">
          <a:xfrm>
            <a:off x="8201625" y="3072945"/>
            <a:ext cx="874713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61</a:t>
            </a:r>
            <a:r>
              <a:rPr lang="it-IT" sz="2400"/>
              <a:t>Ni </a:t>
            </a:r>
          </a:p>
          <a:p>
            <a:pPr algn="l"/>
            <a:r>
              <a:rPr lang="en-US" sz="1200"/>
              <a:t>   1.140</a:t>
            </a:r>
          </a:p>
          <a:p>
            <a:pPr algn="l"/>
            <a:endParaRPr lang="en-US" sz="1200"/>
          </a:p>
        </p:txBody>
      </p:sp>
      <p:sp>
        <p:nvSpPr>
          <p:cNvPr id="13" name="Text Box 14"/>
          <p:cNvSpPr txBox="1">
            <a:spLocks noChangeAspect="1" noChangeArrowheads="1"/>
          </p:cNvSpPr>
          <p:nvPr/>
        </p:nvSpPr>
        <p:spPr bwMode="auto">
          <a:xfrm>
            <a:off x="9079513" y="3072945"/>
            <a:ext cx="874712" cy="877888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62</a:t>
            </a:r>
            <a:r>
              <a:rPr lang="it-IT" sz="2400"/>
              <a:t>Ni </a:t>
            </a:r>
          </a:p>
          <a:p>
            <a:pPr algn="l"/>
            <a:r>
              <a:rPr lang="en-US" sz="1200"/>
              <a:t>  3.634</a:t>
            </a:r>
          </a:p>
          <a:p>
            <a:pPr algn="l"/>
            <a:endParaRPr lang="en-US" sz="1200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7668225" y="4331833"/>
            <a:ext cx="914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Text Box 16"/>
          <p:cNvSpPr txBox="1">
            <a:spLocks noChangeAspect="1" noChangeArrowheads="1"/>
          </p:cNvSpPr>
          <p:nvPr/>
        </p:nvSpPr>
        <p:spPr bwMode="auto">
          <a:xfrm>
            <a:off x="9954225" y="3072945"/>
            <a:ext cx="874713" cy="877888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63</a:t>
            </a:r>
            <a:r>
              <a:rPr lang="it-IT" sz="2400"/>
              <a:t>Ni </a:t>
            </a:r>
          </a:p>
          <a:p>
            <a:pPr algn="l"/>
            <a:r>
              <a:rPr lang="en-US" sz="1200"/>
              <a:t>  100 a</a:t>
            </a:r>
          </a:p>
          <a:p>
            <a:pPr algn="l"/>
            <a:endParaRPr lang="en-US" sz="1200"/>
          </a:p>
        </p:txBody>
      </p:sp>
      <p:sp>
        <p:nvSpPr>
          <p:cNvPr id="16" name="Text Box 17"/>
          <p:cNvSpPr txBox="1">
            <a:spLocks noChangeAspect="1" noChangeArrowheads="1"/>
          </p:cNvSpPr>
          <p:nvPr/>
        </p:nvSpPr>
        <p:spPr bwMode="auto">
          <a:xfrm>
            <a:off x="10832113" y="3072945"/>
            <a:ext cx="874712" cy="8778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64</a:t>
            </a:r>
            <a:r>
              <a:rPr lang="it-IT" sz="2400"/>
              <a:t>Ni </a:t>
            </a:r>
          </a:p>
          <a:p>
            <a:pPr algn="l"/>
            <a:r>
              <a:rPr lang="en-US" sz="1200"/>
              <a:t>   0.926</a:t>
            </a:r>
          </a:p>
          <a:p>
            <a:pPr algn="l"/>
            <a:endParaRPr lang="en-US" sz="1200"/>
          </a:p>
        </p:txBody>
      </p:sp>
      <p:sp>
        <p:nvSpPr>
          <p:cNvPr id="17" name="Text Box 20"/>
          <p:cNvSpPr txBox="1">
            <a:spLocks noChangeAspect="1" noChangeArrowheads="1"/>
          </p:cNvSpPr>
          <p:nvPr/>
        </p:nvSpPr>
        <p:spPr bwMode="auto">
          <a:xfrm>
            <a:off x="9079513" y="2198233"/>
            <a:ext cx="874712" cy="877887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63</a:t>
            </a:r>
            <a:r>
              <a:rPr lang="it-IT" sz="2400"/>
              <a:t>Cu</a:t>
            </a:r>
          </a:p>
          <a:p>
            <a:pPr algn="l"/>
            <a:r>
              <a:rPr lang="en-US" sz="1200"/>
              <a:t>  69.17</a:t>
            </a:r>
          </a:p>
          <a:p>
            <a:pPr algn="l"/>
            <a:endParaRPr lang="en-US" sz="1200"/>
          </a:p>
        </p:txBody>
      </p:sp>
      <p:sp>
        <p:nvSpPr>
          <p:cNvPr id="18" name="Text Box 21"/>
          <p:cNvSpPr txBox="1">
            <a:spLocks noChangeAspect="1" noChangeArrowheads="1"/>
          </p:cNvSpPr>
          <p:nvPr/>
        </p:nvSpPr>
        <p:spPr bwMode="auto">
          <a:xfrm>
            <a:off x="9954225" y="2198233"/>
            <a:ext cx="874713" cy="877887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64</a:t>
            </a:r>
            <a:r>
              <a:rPr lang="it-IT" sz="2400"/>
              <a:t>Cu </a:t>
            </a:r>
          </a:p>
          <a:p>
            <a:pPr algn="l"/>
            <a:r>
              <a:rPr lang="en-US" sz="1200"/>
              <a:t>  12.7 h</a:t>
            </a:r>
          </a:p>
          <a:p>
            <a:pPr algn="l"/>
            <a:endParaRPr lang="en-US" sz="1200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 flipV="1">
            <a:off x="7668225" y="4331833"/>
            <a:ext cx="1066800" cy="91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5991825" y="5246233"/>
            <a:ext cx="914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6906225" y="5246233"/>
            <a:ext cx="914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7820625" y="5246233"/>
            <a:ext cx="914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7515825" y="3417433"/>
            <a:ext cx="990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H="1" flipV="1">
            <a:off x="7515825" y="3417433"/>
            <a:ext cx="1066800" cy="91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Text Box 28"/>
          <p:cNvSpPr txBox="1">
            <a:spLocks noChangeAspect="1" noChangeArrowheads="1"/>
          </p:cNvSpPr>
          <p:nvPr/>
        </p:nvSpPr>
        <p:spPr bwMode="auto">
          <a:xfrm>
            <a:off x="9954225" y="4825545"/>
            <a:ext cx="874713" cy="877888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l"/>
            <a:r>
              <a:rPr lang="it-IT" sz="2400" baseline="30000"/>
              <a:t>61</a:t>
            </a:r>
            <a:r>
              <a:rPr lang="it-IT" sz="2400"/>
              <a:t>Fe  </a:t>
            </a:r>
          </a:p>
          <a:p>
            <a:pPr algn="l"/>
            <a:r>
              <a:rPr lang="en-US" sz="1200"/>
              <a:t>     6 m</a:t>
            </a:r>
          </a:p>
          <a:p>
            <a:pPr algn="l"/>
            <a:endParaRPr lang="en-US" sz="1200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>
            <a:off x="8506425" y="3417433"/>
            <a:ext cx="914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Line 30"/>
          <p:cNvSpPr>
            <a:spLocks noChangeShapeType="1"/>
          </p:cNvSpPr>
          <p:nvPr/>
        </p:nvSpPr>
        <p:spPr bwMode="auto">
          <a:xfrm>
            <a:off x="9420825" y="3417433"/>
            <a:ext cx="914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 flipH="1" flipV="1">
            <a:off x="9344625" y="2579233"/>
            <a:ext cx="99060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>
            <a:off x="9344625" y="2579233"/>
            <a:ext cx="990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4318317" y="4251168"/>
            <a:ext cx="1368708" cy="461665"/>
          </a:xfrm>
          <a:prstGeom prst="rect">
            <a:avLst/>
          </a:prstGeom>
          <a:solidFill>
            <a:schemeClr val="bg2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2400" b="1" dirty="0" err="1" smtClean="0">
                <a:latin typeface="Calibri" pitchFamily="34" charset="0"/>
                <a:sym typeface="Symbol" pitchFamily="18" charset="2"/>
              </a:rPr>
              <a:t>s-process</a:t>
            </a:r>
            <a:endParaRPr lang="en-US" sz="2400" b="1" baseline="30000" dirty="0">
              <a:latin typeface="Calibri" pitchFamily="34" charset="0"/>
            </a:endParaRPr>
          </a:p>
        </p:txBody>
      </p:sp>
      <p:sp>
        <p:nvSpPr>
          <p:cNvPr id="31" name="Line 34"/>
          <p:cNvSpPr>
            <a:spLocks noChangeShapeType="1"/>
          </p:cNvSpPr>
          <p:nvPr/>
        </p:nvSpPr>
        <p:spPr bwMode="auto">
          <a:xfrm>
            <a:off x="5687025" y="4530270"/>
            <a:ext cx="304800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127321" y="34727"/>
            <a:ext cx="1034776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</a:rPr>
              <a:t>Il processo </a:t>
            </a:r>
            <a:r>
              <a:rPr lang="it-IT" sz="4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</a:t>
            </a:r>
            <a:r>
              <a:rPr lang="it-IT" sz="3600" b="1" dirty="0">
                <a:solidFill>
                  <a:schemeClr val="accent4"/>
                </a:solidFill>
              </a:rPr>
              <a:t> </a:t>
            </a:r>
            <a:r>
              <a:rPr lang="it-IT" sz="3600" b="1" dirty="0">
                <a:solidFill>
                  <a:srgbClr val="FFFF00"/>
                </a:solidFill>
              </a:rPr>
              <a:t>procede lungo la valle </a:t>
            </a:r>
            <a:r>
              <a:rPr lang="it-IT" sz="3600" b="1" dirty="0" smtClean="0">
                <a:solidFill>
                  <a:srgbClr val="FFFF00"/>
                </a:solidFill>
              </a:rPr>
              <a:t>di stabilità</a:t>
            </a:r>
            <a:r>
              <a:rPr lang="it-IT" sz="3600" b="1" dirty="0" smtClean="0">
                <a:solidFill>
                  <a:schemeClr val="accent4"/>
                </a:solidFill>
              </a:rPr>
              <a:t> </a:t>
            </a:r>
            <a:r>
              <a:rPr lang="el-GR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 pitchFamily="34" charset="0"/>
              </a:rPr>
              <a:t>β</a:t>
            </a:r>
            <a:endParaRPr lang="en-US" sz="2800" b="1" dirty="0">
              <a:solidFill>
                <a:schemeClr val="bg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77631" y="5129517"/>
            <a:ext cx="4887897" cy="101566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i="1" dirty="0" err="1" smtClean="0">
                <a:solidFill>
                  <a:srgbClr val="FFFF00"/>
                </a:solidFill>
              </a:rPr>
              <a:t>Nucleosintesi</a:t>
            </a:r>
            <a:endParaRPr lang="it-IT" sz="3600" i="1" dirty="0" smtClean="0">
              <a:solidFill>
                <a:srgbClr val="FFFF00"/>
              </a:solidFill>
            </a:endParaRPr>
          </a:p>
          <a:p>
            <a:r>
              <a:rPr lang="it-IT" sz="2400" i="1" dirty="0">
                <a:solidFill>
                  <a:srgbClr val="FFFF00"/>
                </a:solidFill>
              </a:rPr>
              <a:t>d</a:t>
            </a:r>
            <a:r>
              <a:rPr lang="it-IT" sz="2400" i="1" dirty="0" smtClean="0">
                <a:solidFill>
                  <a:srgbClr val="FFFF00"/>
                </a:solidFill>
              </a:rPr>
              <a:t>egli elementi più pesanti del Ferro</a:t>
            </a:r>
            <a:endParaRPr lang="it-IT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1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 autoUpdateAnimBg="0"/>
      <p:bldP spid="31" grpId="0" animBg="1"/>
      <p:bldP spid="32" grpId="0" autoUpdateAnimBg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1907</Words>
  <Application>Microsoft Office PowerPoint</Application>
  <PresentationFormat>Widescreen</PresentationFormat>
  <Paragraphs>534</Paragraphs>
  <Slides>37</Slides>
  <Notes>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9" baseType="lpstr">
      <vt:lpstr>Arial</vt:lpstr>
      <vt:lpstr>Arial Narrow</vt:lpstr>
      <vt:lpstr>Calibri</vt:lpstr>
      <vt:lpstr>Calibri Light</vt:lpstr>
      <vt:lpstr>Corbel</vt:lpstr>
      <vt:lpstr>Monotype Sorts</vt:lpstr>
      <vt:lpstr>Symbol</vt:lpstr>
      <vt:lpstr>Times</vt:lpstr>
      <vt:lpstr>Times New Roman</vt:lpstr>
      <vt:lpstr>Wingdings</vt:lpstr>
      <vt:lpstr>Tema di Office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Maria</dc:creator>
  <cp:lastModifiedBy>Paolo Maria</cp:lastModifiedBy>
  <cp:revision>138</cp:revision>
  <dcterms:created xsi:type="dcterms:W3CDTF">2014-02-24T15:15:36Z</dcterms:created>
  <dcterms:modified xsi:type="dcterms:W3CDTF">2014-03-25T06:49:24Z</dcterms:modified>
</cp:coreProperties>
</file>