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1" r:id="rId3"/>
    <p:sldId id="282" r:id="rId4"/>
    <p:sldId id="275" r:id="rId5"/>
    <p:sldId id="276" r:id="rId6"/>
    <p:sldId id="257" r:id="rId7"/>
    <p:sldId id="258" r:id="rId8"/>
    <p:sldId id="259" r:id="rId9"/>
    <p:sldId id="266" r:id="rId10"/>
    <p:sldId id="261" r:id="rId11"/>
    <p:sldId id="262" r:id="rId12"/>
    <p:sldId id="260" r:id="rId13"/>
    <p:sldId id="267" r:id="rId14"/>
    <p:sldId id="268" r:id="rId15"/>
    <p:sldId id="269" r:id="rId16"/>
    <p:sldId id="265" r:id="rId17"/>
    <p:sldId id="264" r:id="rId18"/>
    <p:sldId id="263" r:id="rId19"/>
    <p:sldId id="270" r:id="rId20"/>
    <p:sldId id="274" r:id="rId21"/>
    <p:sldId id="271" r:id="rId22"/>
    <p:sldId id="272" r:id="rId23"/>
    <p:sldId id="273" r:id="rId24"/>
    <p:sldId id="277" r:id="rId25"/>
    <p:sldId id="278" r:id="rId26"/>
    <p:sldId id="279" r:id="rId27"/>
    <p:sldId id="280"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99"/>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5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543AD-D98A-4715-AE9B-588E0A5914C8}" type="datetimeFigureOut">
              <a:rPr lang="it-IT" smtClean="0"/>
              <a:t>11/03/2014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CBF5A-F871-4740-86B7-3728166C48F0}" type="slidenum">
              <a:rPr lang="it-IT" smtClean="0"/>
              <a:t>‹N›</a:t>
            </a:fld>
            <a:endParaRPr lang="it-IT"/>
          </a:p>
        </p:txBody>
      </p:sp>
    </p:spTree>
    <p:extLst>
      <p:ext uri="{BB962C8B-B14F-4D97-AF65-F5344CB8AC3E}">
        <p14:creationId xmlns:p14="http://schemas.microsoft.com/office/powerpoint/2010/main" val="2024878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FFCBF5A-F871-4740-86B7-3728166C48F0}" type="slidenum">
              <a:rPr lang="it-IT" smtClean="0"/>
              <a:t>19</a:t>
            </a:fld>
            <a:endParaRPr lang="it-IT"/>
          </a:p>
        </p:txBody>
      </p:sp>
    </p:spTree>
    <p:extLst>
      <p:ext uri="{BB962C8B-B14F-4D97-AF65-F5344CB8AC3E}">
        <p14:creationId xmlns:p14="http://schemas.microsoft.com/office/powerpoint/2010/main" val="2810854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9" descr="ntof logo.jpg"/>
          <p:cNvPicPr>
            <a:picLocks noChangeAspect="1"/>
          </p:cNvPicPr>
          <p:nvPr userDrawn="1"/>
        </p:nvPicPr>
        <p:blipFill>
          <a:blip r:embed="rId2" cstate="print"/>
          <a:stretch>
            <a:fillRect/>
          </a:stretch>
        </p:blipFill>
        <p:spPr>
          <a:xfrm>
            <a:off x="8153400" y="3788780"/>
            <a:ext cx="990600" cy="990600"/>
          </a:xfrm>
          <a:prstGeom prst="rect">
            <a:avLst/>
          </a:prstGeom>
        </p:spPr>
      </p:pic>
      <p:pic>
        <p:nvPicPr>
          <p:cNvPr id="6" name="Picture 5" descr="INFN Ts.gif"/>
          <p:cNvPicPr>
            <a:picLocks noChangeAspect="1"/>
          </p:cNvPicPr>
          <p:nvPr userDrawn="1"/>
        </p:nvPicPr>
        <p:blipFill>
          <a:blip r:embed="rId3" cstate="print"/>
          <a:stretch>
            <a:fillRect/>
          </a:stretch>
        </p:blipFill>
        <p:spPr>
          <a:xfrm>
            <a:off x="2681468" y="6066155"/>
            <a:ext cx="990600" cy="655320"/>
          </a:xfrm>
          <a:prstGeom prst="rect">
            <a:avLst/>
          </a:prstGeom>
        </p:spPr>
      </p:pic>
      <p:sp>
        <p:nvSpPr>
          <p:cNvPr id="7" name="CasellaDiTesto 6"/>
          <p:cNvSpPr txBox="1"/>
          <p:nvPr userDrawn="1"/>
        </p:nvSpPr>
        <p:spPr>
          <a:xfrm>
            <a:off x="36896" y="978844"/>
            <a:ext cx="9425209" cy="1754326"/>
          </a:xfrm>
          <a:prstGeom prst="rect">
            <a:avLst/>
          </a:prstGeom>
          <a:noFill/>
        </p:spPr>
        <p:txBody>
          <a:bodyPr wrap="none" rtlCol="0">
            <a:spAutoFit/>
          </a:bodyPr>
          <a:lstStyle/>
          <a:p>
            <a:r>
              <a:rPr lang="it-IT" sz="3600" b="1" dirty="0" smtClean="0">
                <a:solidFill>
                  <a:srgbClr val="FFFF00"/>
                </a:solidFill>
                <a:effectLst/>
              </a:rPr>
              <a:t>Misura di sezioni d'urto neutroniche </a:t>
            </a:r>
          </a:p>
          <a:p>
            <a:r>
              <a:rPr lang="it-IT" sz="3600" b="1" dirty="0" smtClean="0">
                <a:solidFill>
                  <a:srgbClr val="FFFF00"/>
                </a:solidFill>
                <a:effectLst/>
              </a:rPr>
              <a:t>per l'astrofisica nucleare e </a:t>
            </a:r>
          </a:p>
          <a:p>
            <a:r>
              <a:rPr lang="it-IT" sz="3600" b="1" dirty="0" smtClean="0">
                <a:solidFill>
                  <a:srgbClr val="FFFF00"/>
                </a:solidFill>
                <a:effectLst/>
              </a:rPr>
              <a:t>per le tecnologie nucleari presso </a:t>
            </a:r>
            <a:r>
              <a:rPr lang="it-IT" sz="3600" b="1" dirty="0" err="1" smtClean="0">
                <a:solidFill>
                  <a:srgbClr val="FFFF00"/>
                </a:solidFill>
                <a:effectLst/>
              </a:rPr>
              <a:t>n_TOF</a:t>
            </a:r>
            <a:r>
              <a:rPr lang="it-IT" sz="3600" b="1" dirty="0" smtClean="0">
                <a:solidFill>
                  <a:srgbClr val="FFFF00"/>
                </a:solidFill>
                <a:effectLst/>
              </a:rPr>
              <a:t> al CERN</a:t>
            </a:r>
            <a:endParaRPr lang="it-IT" sz="3600" dirty="0">
              <a:solidFill>
                <a:srgbClr val="FFFF00"/>
              </a:solidFill>
            </a:endParaRPr>
          </a:p>
        </p:txBody>
      </p:sp>
    </p:spTree>
    <p:extLst>
      <p:ext uri="{BB962C8B-B14F-4D97-AF65-F5344CB8AC3E}">
        <p14:creationId xmlns:p14="http://schemas.microsoft.com/office/powerpoint/2010/main" val="24910157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1825625"/>
            <a:ext cx="10515600" cy="4351338"/>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393839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17111779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cxnSp>
        <p:nvCxnSpPr>
          <p:cNvPr id="13" name="Connettore 1 12"/>
          <p:cNvCxnSpPr/>
          <p:nvPr userDrawn="1"/>
        </p:nvCxnSpPr>
        <p:spPr>
          <a:xfrm flipV="1">
            <a:off x="0" y="6411950"/>
            <a:ext cx="12192000" cy="22302"/>
          </a:xfrm>
          <a:prstGeom prst="line">
            <a:avLst/>
          </a:prstGeom>
          <a:ln w="952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197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smtClean="0"/>
              <a:t>Fare clic per modificare lo stile del titolo</a:t>
            </a:r>
            <a:endParaRPr lang="it-IT"/>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37358072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a:prstGeom prst="rect">
            <a:avLst/>
          </a:prstGeo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23280480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422094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3784126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2550120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a:prstGeom prst="rect">
            <a:avLst/>
          </a:prstGeo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15169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a:prstGeom prst="rect">
            <a:avLst/>
          </a:prstGeo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a:xfrm>
            <a:off x="838200" y="6356350"/>
            <a:ext cx="2743200" cy="365125"/>
          </a:xfrm>
          <a:prstGeom prst="rect">
            <a:avLst/>
          </a:prstGeom>
        </p:spPr>
        <p:txBody>
          <a:bodyPr/>
          <a:lstStyle/>
          <a:p>
            <a:fld id="{2997D06C-6B38-4D35-BF2C-0B62A779E0C7}" type="datetimeFigureOut">
              <a:rPr lang="it-IT" smtClean="0"/>
              <a:t>11/03/2014</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8610600" y="6356350"/>
            <a:ext cx="2743200" cy="365125"/>
          </a:xfrm>
          <a:prstGeom prst="rect">
            <a:avLst/>
          </a:prstGeom>
        </p:spPr>
        <p:txBody>
          <a:bodyPr/>
          <a:lstStyle/>
          <a:p>
            <a:fld id="{C5D5386D-3A11-4BE2-8183-EA4190D4AEEC}" type="slidenum">
              <a:rPr lang="it-IT" smtClean="0"/>
              <a:t>‹N›</a:t>
            </a:fld>
            <a:endParaRPr lang="it-IT"/>
          </a:p>
        </p:txBody>
      </p:sp>
    </p:spTree>
    <p:extLst>
      <p:ext uri="{BB962C8B-B14F-4D97-AF65-F5344CB8AC3E}">
        <p14:creationId xmlns:p14="http://schemas.microsoft.com/office/powerpoint/2010/main" val="399729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10" name="Picture 9" descr="ntof logo.jpg"/>
          <p:cNvPicPr>
            <a:picLocks noChangeAspect="1"/>
          </p:cNvPicPr>
          <p:nvPr userDrawn="1"/>
        </p:nvPicPr>
        <p:blipFill>
          <a:blip r:embed="rId13" cstate="print"/>
          <a:stretch>
            <a:fillRect/>
          </a:stretch>
        </p:blipFill>
        <p:spPr>
          <a:xfrm>
            <a:off x="11017741" y="57523"/>
            <a:ext cx="1124506" cy="1124506"/>
          </a:xfrm>
          <a:prstGeom prst="rect">
            <a:avLst/>
          </a:prstGeom>
        </p:spPr>
      </p:pic>
      <p:sp>
        <p:nvSpPr>
          <p:cNvPr id="13" name="CasellaDiTesto 12"/>
          <p:cNvSpPr txBox="1"/>
          <p:nvPr userDrawn="1"/>
        </p:nvSpPr>
        <p:spPr>
          <a:xfrm>
            <a:off x="20553" y="6472708"/>
            <a:ext cx="2513445" cy="369332"/>
          </a:xfrm>
          <a:prstGeom prst="rect">
            <a:avLst/>
          </a:prstGeom>
          <a:noFill/>
        </p:spPr>
        <p:txBody>
          <a:bodyPr wrap="none" rtlCol="0">
            <a:spAutoFit/>
          </a:bodyPr>
          <a:lstStyle/>
          <a:p>
            <a:r>
              <a:rPr lang="it-IT" b="1" dirty="0" smtClean="0">
                <a:solidFill>
                  <a:schemeClr val="accent4">
                    <a:lumMod val="60000"/>
                    <a:lumOff val="40000"/>
                  </a:schemeClr>
                </a:solidFill>
              </a:rPr>
              <a:t>paolo.milazzo@ts.infn.it</a:t>
            </a:r>
            <a:endParaRPr lang="it-IT" b="1" dirty="0">
              <a:solidFill>
                <a:schemeClr val="accent4">
                  <a:lumMod val="60000"/>
                  <a:lumOff val="40000"/>
                </a:schemeClr>
              </a:solidFill>
            </a:endParaRPr>
          </a:p>
        </p:txBody>
      </p:sp>
      <p:sp>
        <p:nvSpPr>
          <p:cNvPr id="14" name="CasellaDiTesto 13"/>
          <p:cNvSpPr txBox="1"/>
          <p:nvPr userDrawn="1"/>
        </p:nvSpPr>
        <p:spPr>
          <a:xfrm>
            <a:off x="9444640" y="6460720"/>
            <a:ext cx="2722540" cy="369332"/>
          </a:xfrm>
          <a:prstGeom prst="rect">
            <a:avLst/>
          </a:prstGeom>
          <a:noFill/>
        </p:spPr>
        <p:txBody>
          <a:bodyPr wrap="none" rtlCol="0">
            <a:spAutoFit/>
          </a:bodyPr>
          <a:lstStyle/>
          <a:p>
            <a:r>
              <a:rPr lang="it-IT" b="1" dirty="0" smtClean="0">
                <a:solidFill>
                  <a:schemeClr val="accent4">
                    <a:lumMod val="60000"/>
                    <a:lumOff val="40000"/>
                  </a:schemeClr>
                </a:solidFill>
              </a:rPr>
              <a:t>Trieste, 26 settembre 2013</a:t>
            </a:r>
            <a:endParaRPr lang="it-IT" b="1" dirty="0">
              <a:solidFill>
                <a:schemeClr val="accent4">
                  <a:lumMod val="60000"/>
                  <a:lumOff val="40000"/>
                </a:schemeClr>
              </a:solidFill>
            </a:endParaRPr>
          </a:p>
        </p:txBody>
      </p:sp>
      <p:sp>
        <p:nvSpPr>
          <p:cNvPr id="15" name="CasellaDiTesto 14"/>
          <p:cNvSpPr txBox="1"/>
          <p:nvPr userDrawn="1"/>
        </p:nvSpPr>
        <p:spPr>
          <a:xfrm>
            <a:off x="3891364" y="6469284"/>
            <a:ext cx="4477251" cy="369332"/>
          </a:xfrm>
          <a:prstGeom prst="rect">
            <a:avLst/>
          </a:prstGeom>
          <a:noFill/>
        </p:spPr>
        <p:txBody>
          <a:bodyPr wrap="none" rtlCol="0">
            <a:spAutoFit/>
          </a:bodyPr>
          <a:lstStyle/>
          <a:p>
            <a:r>
              <a:rPr lang="it-IT" b="1" dirty="0" smtClean="0">
                <a:solidFill>
                  <a:schemeClr val="accent4">
                    <a:lumMod val="60000"/>
                    <a:lumOff val="40000"/>
                  </a:schemeClr>
                </a:solidFill>
              </a:rPr>
              <a:t>XCIX Congresso</a:t>
            </a:r>
            <a:r>
              <a:rPr lang="it-IT" b="1" baseline="0" dirty="0" smtClean="0">
                <a:solidFill>
                  <a:schemeClr val="accent4">
                    <a:lumMod val="60000"/>
                    <a:lumOff val="40000"/>
                  </a:schemeClr>
                </a:solidFill>
              </a:rPr>
              <a:t> della Società Italiana di Fisica</a:t>
            </a:r>
            <a:endParaRPr lang="it-IT" b="1" dirty="0">
              <a:solidFill>
                <a:schemeClr val="accent4">
                  <a:lumMod val="60000"/>
                  <a:lumOff val="40000"/>
                </a:schemeClr>
              </a:solidFill>
            </a:endParaRPr>
          </a:p>
        </p:txBody>
      </p:sp>
      <p:cxnSp>
        <p:nvCxnSpPr>
          <p:cNvPr id="16" name="Connettore 1 15"/>
          <p:cNvCxnSpPr/>
          <p:nvPr userDrawn="1"/>
        </p:nvCxnSpPr>
        <p:spPr>
          <a:xfrm flipV="1">
            <a:off x="0" y="6411950"/>
            <a:ext cx="12192000" cy="22302"/>
          </a:xfrm>
          <a:prstGeom prst="line">
            <a:avLst/>
          </a:prstGeom>
          <a:ln w="952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572490"/>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5.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www.nea.fr/html/dbdata/hprl/hprlmain.cgi?displaydoc=CHAPTER&amp;num=5&amp;paratitle=Requirements%20for%20Medical%20and%20Industrial%20Applications" TargetMode="External"/><Relationship Id="rId18" Type="http://schemas.openxmlformats.org/officeDocument/2006/relationships/image" Target="../media/image36.jpeg"/><Relationship Id="rId3" Type="http://schemas.openxmlformats.org/officeDocument/2006/relationships/hyperlink" Target="http://www.nea.fr/html/dbdata/hprl/hprlmain.cgi" TargetMode="External"/><Relationship Id="rId7" Type="http://schemas.openxmlformats.org/officeDocument/2006/relationships/image" Target="../media/image30.png"/><Relationship Id="rId12" Type="http://schemas.openxmlformats.org/officeDocument/2006/relationships/image" Target="../media/image33.png"/><Relationship Id="rId17" Type="http://schemas.openxmlformats.org/officeDocument/2006/relationships/hyperlink" Target="http://www.nea.fr/welcome.html" TargetMode="External"/><Relationship Id="rId2" Type="http://schemas.openxmlformats.org/officeDocument/2006/relationships/image" Target="../media/image27.wmf"/><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http://www.nea.fr/html/dbdata/hprl/hprlmain.cgi?displaydoc=CHAPTER&amp;num=1&amp;paratitle=REQUIREMENTS%20FOR%20NUCLEAR%20DATA%20STANDARDS" TargetMode="External"/><Relationship Id="rId11" Type="http://schemas.openxmlformats.org/officeDocument/2006/relationships/hyperlink" Target="http://www.nea.fr/html/dbdata/hprl/hprlmain.cgi?displaydoc=CHAPTER&amp;num=4&amp;paratitle=Requirements%20for%20Fission%20Reactor%20Technology" TargetMode="External"/><Relationship Id="rId5" Type="http://schemas.openxmlformats.org/officeDocument/2006/relationships/image" Target="../media/image29.png"/><Relationship Id="rId15" Type="http://schemas.openxmlformats.org/officeDocument/2006/relationships/hyperlink" Target="http://www.nea.fr/html/dbdata/hprl/hprlmain.cgi?displaydoc=CHAPTER&amp;num=6&amp;paratitle=Requirements%20for%20Intermediate%20Energies" TargetMode="External"/><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hyperlink" Target="http://www.nea.fr/html/dbdata/hprl/hprlmain.cgi?displaydoc=CHAPTER&amp;num=3&amp;paratitle=REQUIREMENTS%20FOR%20Fusion%20Technology" TargetMode="External"/><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jpeg"/><Relationship Id="rId16" Type="http://schemas.openxmlformats.org/officeDocument/2006/relationships/image" Target="../media/image54.png"/><Relationship Id="rId20" Type="http://schemas.openxmlformats.org/officeDocument/2006/relationships/image" Target="../media/image58.gif"/><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jpe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6896" y="978844"/>
            <a:ext cx="11316431" cy="2123658"/>
          </a:xfrm>
          <a:prstGeom prst="rect">
            <a:avLst/>
          </a:prstGeom>
          <a:noFill/>
        </p:spPr>
        <p:txBody>
          <a:bodyPr wrap="none" rtlCol="0">
            <a:spAutoFit/>
          </a:bodyPr>
          <a:lstStyle/>
          <a:p>
            <a:r>
              <a:rPr lang="it-IT" sz="4400" b="1" dirty="0" smtClean="0">
                <a:solidFill>
                  <a:srgbClr val="FFFF00"/>
                </a:solidFill>
                <a:effectLst/>
              </a:rPr>
              <a:t>Misura di </a:t>
            </a:r>
            <a:r>
              <a:rPr lang="it-IT" sz="4400" b="1" dirty="0" smtClean="0">
                <a:solidFill>
                  <a:srgbClr val="0070C0"/>
                </a:solidFill>
                <a:effectLst/>
              </a:rPr>
              <a:t>sezioni d'urto neutroniche </a:t>
            </a:r>
          </a:p>
          <a:p>
            <a:r>
              <a:rPr lang="it-IT" sz="4400" b="1" dirty="0" smtClean="0">
                <a:solidFill>
                  <a:srgbClr val="FFFF00"/>
                </a:solidFill>
                <a:effectLst/>
              </a:rPr>
              <a:t>per l'</a:t>
            </a:r>
            <a:r>
              <a:rPr lang="it-IT" sz="4400" b="1" dirty="0" smtClean="0">
                <a:solidFill>
                  <a:srgbClr val="CC3300"/>
                </a:solidFill>
                <a:effectLst/>
              </a:rPr>
              <a:t>astrofisica nucleare </a:t>
            </a:r>
            <a:r>
              <a:rPr lang="it-IT" sz="4400" b="1" dirty="0" smtClean="0">
                <a:solidFill>
                  <a:srgbClr val="FFFF00"/>
                </a:solidFill>
                <a:effectLst/>
              </a:rPr>
              <a:t>e </a:t>
            </a:r>
          </a:p>
          <a:p>
            <a:r>
              <a:rPr lang="it-IT" sz="4400" b="1" dirty="0" smtClean="0">
                <a:solidFill>
                  <a:srgbClr val="FFFF00"/>
                </a:solidFill>
                <a:effectLst/>
              </a:rPr>
              <a:t>per le </a:t>
            </a:r>
            <a:r>
              <a:rPr lang="it-IT" sz="4400" b="1" dirty="0" smtClean="0">
                <a:solidFill>
                  <a:srgbClr val="CC3300"/>
                </a:solidFill>
                <a:effectLst/>
              </a:rPr>
              <a:t>tecnologie nucleari </a:t>
            </a:r>
            <a:r>
              <a:rPr lang="it-IT" sz="4400" b="1" dirty="0" smtClean="0">
                <a:solidFill>
                  <a:srgbClr val="FFFF00"/>
                </a:solidFill>
                <a:effectLst/>
              </a:rPr>
              <a:t>presso </a:t>
            </a:r>
            <a:r>
              <a:rPr lang="it-IT" sz="4400" b="1" dirty="0" err="1" smtClean="0">
                <a:solidFill>
                  <a:schemeClr val="accent6">
                    <a:lumMod val="50000"/>
                  </a:schemeClr>
                </a:solidFill>
                <a:effectLst/>
              </a:rPr>
              <a:t>n_TOF</a:t>
            </a:r>
            <a:r>
              <a:rPr lang="it-IT" sz="4400" b="1" dirty="0" smtClean="0">
                <a:solidFill>
                  <a:srgbClr val="FFFF00"/>
                </a:solidFill>
                <a:effectLst/>
              </a:rPr>
              <a:t> al </a:t>
            </a:r>
            <a:r>
              <a:rPr lang="it-IT" sz="4400" b="1" dirty="0" smtClean="0">
                <a:solidFill>
                  <a:schemeClr val="tx2">
                    <a:lumMod val="75000"/>
                  </a:schemeClr>
                </a:solidFill>
                <a:effectLst/>
              </a:rPr>
              <a:t>CERN</a:t>
            </a:r>
            <a:endParaRPr lang="it-IT" sz="4400" dirty="0">
              <a:solidFill>
                <a:schemeClr val="tx2">
                  <a:lumMod val="75000"/>
                </a:schemeClr>
              </a:solidFill>
            </a:endParaRPr>
          </a:p>
        </p:txBody>
      </p:sp>
      <p:sp>
        <p:nvSpPr>
          <p:cNvPr id="6" name="CasellaDiTesto 5"/>
          <p:cNvSpPr txBox="1"/>
          <p:nvPr/>
        </p:nvSpPr>
        <p:spPr>
          <a:xfrm>
            <a:off x="5397181" y="3378817"/>
            <a:ext cx="6379760" cy="461665"/>
          </a:xfrm>
          <a:prstGeom prst="rect">
            <a:avLst/>
          </a:prstGeom>
          <a:noFill/>
        </p:spPr>
        <p:txBody>
          <a:bodyPr wrap="none" rtlCol="0">
            <a:spAutoFit/>
          </a:bodyPr>
          <a:lstStyle/>
          <a:p>
            <a:r>
              <a:rPr lang="it-IT" sz="2400" b="1" i="1" dirty="0" smtClean="0"/>
              <a:t>Paolo Maria Milazzo per la collaborazione </a:t>
            </a:r>
            <a:r>
              <a:rPr lang="it-IT" sz="2400" b="1" i="1" dirty="0" err="1" smtClean="0"/>
              <a:t>n_TOF</a:t>
            </a:r>
            <a:endParaRPr lang="it-IT" sz="2400" b="1" i="1" dirty="0"/>
          </a:p>
        </p:txBody>
      </p:sp>
      <p:pic>
        <p:nvPicPr>
          <p:cNvPr id="7" name="Picture 5" descr="INFN Ts.gif"/>
          <p:cNvPicPr>
            <a:picLocks noChangeAspect="1"/>
          </p:cNvPicPr>
          <p:nvPr/>
        </p:nvPicPr>
        <p:blipFill>
          <a:blip r:embed="rId2" cstate="print"/>
          <a:stretch>
            <a:fillRect/>
          </a:stretch>
        </p:blipFill>
        <p:spPr>
          <a:xfrm>
            <a:off x="5491575" y="3929406"/>
            <a:ext cx="2459245" cy="1626885"/>
          </a:xfrm>
          <a:prstGeom prst="rect">
            <a:avLst/>
          </a:prstGeom>
        </p:spPr>
      </p:pic>
    </p:spTree>
    <p:extLst>
      <p:ext uri="{BB962C8B-B14F-4D97-AF65-F5344CB8AC3E}">
        <p14:creationId xmlns:p14="http://schemas.microsoft.com/office/powerpoint/2010/main" val="411944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zrnuclidechart"/>
          <p:cNvPicPr>
            <a:picLocks noChangeAspect="1" noChangeArrowheads="1"/>
          </p:cNvPicPr>
          <p:nvPr/>
        </p:nvPicPr>
        <p:blipFill>
          <a:blip r:embed="rId2" cstate="print"/>
          <a:srcRect/>
          <a:stretch>
            <a:fillRect/>
          </a:stretch>
        </p:blipFill>
        <p:spPr>
          <a:xfrm>
            <a:off x="2013034" y="1259365"/>
            <a:ext cx="8305800" cy="4716725"/>
          </a:xfrm>
          <a:prstGeom prst="rect">
            <a:avLst/>
          </a:prstGeom>
        </p:spPr>
      </p:pic>
      <p:sp>
        <p:nvSpPr>
          <p:cNvPr id="3" name="CasellaDiTesto 2"/>
          <p:cNvSpPr txBox="1"/>
          <p:nvPr/>
        </p:nvSpPr>
        <p:spPr>
          <a:xfrm>
            <a:off x="76200" y="5973543"/>
            <a:ext cx="9358909" cy="400110"/>
          </a:xfrm>
          <a:prstGeom prst="rect">
            <a:avLst/>
          </a:prstGeom>
          <a:noFill/>
        </p:spPr>
        <p:txBody>
          <a:bodyPr wrap="none" rtlCol="0">
            <a:spAutoFit/>
          </a:bodyPr>
          <a:lstStyle/>
          <a:p>
            <a:r>
              <a:rPr lang="it-IT" sz="2000" dirty="0" smtClean="0">
                <a:solidFill>
                  <a:schemeClr val="accent1">
                    <a:lumMod val="20000"/>
                    <a:lumOff val="80000"/>
                  </a:schemeClr>
                </a:solidFill>
              </a:rPr>
              <a:t>L’isotopo </a:t>
            </a:r>
            <a:r>
              <a:rPr lang="it-IT" sz="2000" baseline="30000" dirty="0" smtClean="0">
                <a:solidFill>
                  <a:schemeClr val="accent1">
                    <a:lumMod val="20000"/>
                    <a:lumOff val="80000"/>
                  </a:schemeClr>
                </a:solidFill>
              </a:rPr>
              <a:t>93</a:t>
            </a:r>
            <a:r>
              <a:rPr lang="it-IT" sz="2000" dirty="0" smtClean="0">
                <a:solidFill>
                  <a:schemeClr val="accent1">
                    <a:lumMod val="20000"/>
                    <a:lumOff val="80000"/>
                  </a:schemeClr>
                </a:solidFill>
              </a:rPr>
              <a:t>Nb è l’unico Nb stabile, la sua abbondanza dipende strettamente da </a:t>
            </a:r>
            <a:r>
              <a:rPr lang="it-IT" sz="2000" baseline="30000" dirty="0" smtClean="0">
                <a:solidFill>
                  <a:schemeClr val="accent1">
                    <a:lumMod val="20000"/>
                    <a:lumOff val="80000"/>
                  </a:schemeClr>
                </a:solidFill>
              </a:rPr>
              <a:t>93</a:t>
            </a:r>
            <a:r>
              <a:rPr lang="it-IT" sz="2000" dirty="0" smtClean="0">
                <a:solidFill>
                  <a:schemeClr val="accent1">
                    <a:lumMod val="20000"/>
                    <a:lumOff val="80000"/>
                  </a:schemeClr>
                </a:solidFill>
              </a:rPr>
              <a:t>Zr(n, </a:t>
            </a:r>
            <a:r>
              <a:rPr lang="el-GR" sz="2000" dirty="0" smtClean="0">
                <a:solidFill>
                  <a:schemeClr val="accent1">
                    <a:lumMod val="20000"/>
                    <a:lumOff val="80000"/>
                  </a:schemeClr>
                </a:solidFill>
              </a:rPr>
              <a:t>γ</a:t>
            </a:r>
            <a:r>
              <a:rPr lang="it-IT" sz="2000" dirty="0" smtClean="0">
                <a:solidFill>
                  <a:schemeClr val="accent1">
                    <a:lumMod val="20000"/>
                    <a:lumOff val="80000"/>
                  </a:schemeClr>
                </a:solidFill>
              </a:rPr>
              <a:t>)</a:t>
            </a:r>
            <a:endParaRPr lang="it-IT" sz="2000" dirty="0">
              <a:solidFill>
                <a:schemeClr val="accent1">
                  <a:lumMod val="20000"/>
                  <a:lumOff val="80000"/>
                </a:schemeClr>
              </a:solidFill>
            </a:endParaRPr>
          </a:p>
        </p:txBody>
      </p:sp>
      <p:sp>
        <p:nvSpPr>
          <p:cNvPr id="5" name="CasellaDiTesto 4"/>
          <p:cNvSpPr txBox="1"/>
          <p:nvPr/>
        </p:nvSpPr>
        <p:spPr>
          <a:xfrm>
            <a:off x="74122" y="89886"/>
            <a:ext cx="9921177"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err="1" smtClean="0">
                <a:solidFill>
                  <a:srgbClr val="FFFF00"/>
                </a:solidFill>
              </a:rPr>
              <a:t>Nucleosintesi</a:t>
            </a:r>
            <a:r>
              <a:rPr lang="it-IT" sz="3200" b="1" i="1" dirty="0" smtClean="0">
                <a:solidFill>
                  <a:srgbClr val="FFFF00"/>
                </a:solidFill>
              </a:rPr>
              <a:t> degli elementi più pesanti del Fe (s-</a:t>
            </a:r>
            <a:r>
              <a:rPr lang="it-IT" sz="3200" b="1" i="1" dirty="0" err="1" smtClean="0">
                <a:solidFill>
                  <a:srgbClr val="FFFF00"/>
                </a:solidFill>
              </a:rPr>
              <a:t>process</a:t>
            </a:r>
            <a:r>
              <a:rPr lang="it-IT" sz="3200" b="1" i="1" dirty="0" smtClean="0">
                <a:solidFill>
                  <a:srgbClr val="FFFF00"/>
                </a:solidFill>
              </a:rPr>
              <a:t>)</a:t>
            </a:r>
            <a:endParaRPr lang="it-IT" sz="3200" b="1" i="1" dirty="0">
              <a:solidFill>
                <a:srgbClr val="FFFF00"/>
              </a:solidFill>
            </a:endParaRPr>
          </a:p>
        </p:txBody>
      </p:sp>
      <p:sp>
        <p:nvSpPr>
          <p:cNvPr id="6" name="Freccia in su 5"/>
          <p:cNvSpPr/>
          <p:nvPr/>
        </p:nvSpPr>
        <p:spPr>
          <a:xfrm rot="5400000">
            <a:off x="2178019" y="818094"/>
            <a:ext cx="484632" cy="4322777"/>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su 6"/>
          <p:cNvSpPr/>
          <p:nvPr/>
        </p:nvSpPr>
        <p:spPr>
          <a:xfrm rot="16200000">
            <a:off x="10632101" y="1887598"/>
            <a:ext cx="484632" cy="2164469"/>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579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rotWithShape="1">
          <a:blip r:embed="rId2">
            <a:extLst>
              <a:ext uri="{28A0092B-C50C-407E-A947-70E740481C1C}">
                <a14:useLocalDpi xmlns:a14="http://schemas.microsoft.com/office/drawing/2010/main" val="0"/>
              </a:ext>
            </a:extLst>
          </a:blip>
          <a:srcRect t="15749" b="8662"/>
          <a:stretch/>
        </p:blipFill>
        <p:spPr>
          <a:xfrm>
            <a:off x="1620456" y="1258444"/>
            <a:ext cx="9047544" cy="5129316"/>
          </a:xfrm>
          <a:prstGeom prst="rect">
            <a:avLst/>
          </a:prstGeom>
        </p:spPr>
      </p:pic>
      <p:sp>
        <p:nvSpPr>
          <p:cNvPr id="3" name="CasellaDiTesto 2"/>
          <p:cNvSpPr txBox="1"/>
          <p:nvPr/>
        </p:nvSpPr>
        <p:spPr>
          <a:xfrm>
            <a:off x="74122" y="89886"/>
            <a:ext cx="9921177"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err="1" smtClean="0">
                <a:solidFill>
                  <a:srgbClr val="FFFF00"/>
                </a:solidFill>
              </a:rPr>
              <a:t>Nucleosintesi</a:t>
            </a:r>
            <a:r>
              <a:rPr lang="it-IT" sz="3200" b="1" i="1" dirty="0" smtClean="0">
                <a:solidFill>
                  <a:srgbClr val="FFFF00"/>
                </a:solidFill>
              </a:rPr>
              <a:t> degli elementi più pesanti del Fe (s-</a:t>
            </a:r>
            <a:r>
              <a:rPr lang="it-IT" sz="3200" b="1" i="1" dirty="0" err="1" smtClean="0">
                <a:solidFill>
                  <a:srgbClr val="FFFF00"/>
                </a:solidFill>
              </a:rPr>
              <a:t>process</a:t>
            </a:r>
            <a:r>
              <a:rPr lang="it-IT" sz="3200" b="1" i="1" dirty="0" smtClean="0">
                <a:solidFill>
                  <a:srgbClr val="FFFF00"/>
                </a:solidFill>
              </a:rPr>
              <a:t>)</a:t>
            </a:r>
            <a:endParaRPr lang="it-IT" sz="3200" b="1" i="1" dirty="0">
              <a:solidFill>
                <a:srgbClr val="FFFF00"/>
              </a:solidFill>
            </a:endParaRPr>
          </a:p>
        </p:txBody>
      </p:sp>
      <p:sp>
        <p:nvSpPr>
          <p:cNvPr id="2" name="Rettangolo 1"/>
          <p:cNvSpPr/>
          <p:nvPr/>
        </p:nvSpPr>
        <p:spPr>
          <a:xfrm>
            <a:off x="5104435" y="5139159"/>
            <a:ext cx="2071869" cy="706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5306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35"/>
          <p:cNvSpPr>
            <a:spLocks noChangeShapeType="1"/>
          </p:cNvSpPr>
          <p:nvPr/>
        </p:nvSpPr>
        <p:spPr bwMode="auto">
          <a:xfrm flipH="1" flipV="1">
            <a:off x="3730927" y="3657534"/>
            <a:ext cx="571500" cy="357187"/>
          </a:xfrm>
          <a:prstGeom prst="line">
            <a:avLst/>
          </a:prstGeom>
          <a:noFill/>
          <a:ln w="50800">
            <a:solidFill>
              <a:schemeClr val="tx1">
                <a:lumMod val="50000"/>
                <a:lumOff val="50000"/>
              </a:schemeClr>
            </a:solidFill>
            <a:round/>
            <a:headEnd/>
            <a:tailEnd type="triangle" w="med" len="med"/>
          </a:ln>
        </p:spPr>
        <p:txBody>
          <a:bodyPr/>
          <a:lstStyle/>
          <a:p>
            <a:endParaRPr lang="it-IT" dirty="0"/>
          </a:p>
        </p:txBody>
      </p:sp>
      <p:sp>
        <p:nvSpPr>
          <p:cNvPr id="4" name="Line 135"/>
          <p:cNvSpPr>
            <a:spLocks noChangeShapeType="1"/>
          </p:cNvSpPr>
          <p:nvPr/>
        </p:nvSpPr>
        <p:spPr bwMode="auto">
          <a:xfrm flipH="1" flipV="1">
            <a:off x="3730931" y="2871716"/>
            <a:ext cx="571500" cy="357187"/>
          </a:xfrm>
          <a:prstGeom prst="line">
            <a:avLst/>
          </a:prstGeom>
          <a:noFill/>
          <a:ln w="50800">
            <a:solidFill>
              <a:schemeClr val="tx1">
                <a:lumMod val="50000"/>
                <a:lumOff val="50000"/>
              </a:schemeClr>
            </a:solidFill>
            <a:round/>
            <a:headEnd/>
            <a:tailEnd type="triangle" w="med" len="med"/>
          </a:ln>
        </p:spPr>
        <p:txBody>
          <a:bodyPr/>
          <a:lstStyle/>
          <a:p>
            <a:endParaRPr lang="it-IT" dirty="0"/>
          </a:p>
        </p:txBody>
      </p:sp>
      <p:sp>
        <p:nvSpPr>
          <p:cNvPr id="5" name="Line 135"/>
          <p:cNvSpPr>
            <a:spLocks noChangeShapeType="1"/>
          </p:cNvSpPr>
          <p:nvPr/>
        </p:nvSpPr>
        <p:spPr bwMode="auto">
          <a:xfrm flipH="1" flipV="1">
            <a:off x="1730663" y="3657534"/>
            <a:ext cx="571500" cy="357187"/>
          </a:xfrm>
          <a:prstGeom prst="line">
            <a:avLst/>
          </a:prstGeom>
          <a:noFill/>
          <a:ln w="50800">
            <a:solidFill>
              <a:srgbClr val="C00000"/>
            </a:solidFill>
            <a:round/>
            <a:headEnd/>
            <a:tailEnd type="triangle" w="med" len="med"/>
          </a:ln>
        </p:spPr>
        <p:txBody>
          <a:bodyPr/>
          <a:lstStyle/>
          <a:p>
            <a:endParaRPr lang="it-IT" dirty="0"/>
          </a:p>
        </p:txBody>
      </p:sp>
      <p:sp>
        <p:nvSpPr>
          <p:cNvPr id="6" name="Line 122"/>
          <p:cNvSpPr>
            <a:spLocks noChangeShapeType="1"/>
          </p:cNvSpPr>
          <p:nvPr/>
        </p:nvSpPr>
        <p:spPr bwMode="auto">
          <a:xfrm>
            <a:off x="3516613" y="3443217"/>
            <a:ext cx="576263" cy="0"/>
          </a:xfrm>
          <a:prstGeom prst="line">
            <a:avLst/>
          </a:prstGeom>
          <a:noFill/>
          <a:ln w="50800">
            <a:solidFill>
              <a:schemeClr val="tx1">
                <a:lumMod val="50000"/>
                <a:lumOff val="50000"/>
              </a:schemeClr>
            </a:solidFill>
            <a:round/>
            <a:headEnd/>
            <a:tailEnd type="triangle"/>
          </a:ln>
        </p:spPr>
        <p:txBody>
          <a:bodyPr/>
          <a:lstStyle/>
          <a:p>
            <a:endParaRPr lang="it-IT" dirty="0"/>
          </a:p>
        </p:txBody>
      </p:sp>
      <p:sp>
        <p:nvSpPr>
          <p:cNvPr id="7" name="Line 119"/>
          <p:cNvSpPr>
            <a:spLocks noChangeShapeType="1"/>
          </p:cNvSpPr>
          <p:nvPr/>
        </p:nvSpPr>
        <p:spPr bwMode="auto">
          <a:xfrm rot="-240000">
            <a:off x="444779" y="4111884"/>
            <a:ext cx="719166" cy="45719"/>
          </a:xfrm>
          <a:prstGeom prst="line">
            <a:avLst/>
          </a:prstGeom>
          <a:noFill/>
          <a:ln w="76200">
            <a:solidFill>
              <a:schemeClr val="tx1"/>
            </a:solidFill>
            <a:round/>
            <a:headEnd/>
            <a:tailEnd type="triangle" w="med" len="med"/>
          </a:ln>
        </p:spPr>
        <p:txBody>
          <a:bodyPr/>
          <a:lstStyle/>
          <a:p>
            <a:endParaRPr lang="it-IT" dirty="0"/>
          </a:p>
        </p:txBody>
      </p:sp>
      <p:sp>
        <p:nvSpPr>
          <p:cNvPr id="8" name="Line 120"/>
          <p:cNvSpPr>
            <a:spLocks noChangeShapeType="1"/>
          </p:cNvSpPr>
          <p:nvPr/>
        </p:nvSpPr>
        <p:spPr bwMode="auto">
          <a:xfrm>
            <a:off x="1730683" y="4157603"/>
            <a:ext cx="360362" cy="0"/>
          </a:xfrm>
          <a:prstGeom prst="line">
            <a:avLst/>
          </a:prstGeom>
          <a:noFill/>
          <a:ln w="50800">
            <a:solidFill>
              <a:srgbClr val="C00000"/>
            </a:solidFill>
            <a:round/>
            <a:headEnd/>
            <a:tailEnd type="triangle"/>
          </a:ln>
        </p:spPr>
        <p:txBody>
          <a:bodyPr/>
          <a:lstStyle/>
          <a:p>
            <a:endParaRPr lang="it-IT" dirty="0"/>
          </a:p>
        </p:txBody>
      </p:sp>
      <p:sp>
        <p:nvSpPr>
          <p:cNvPr id="9" name="Line 121"/>
          <p:cNvSpPr>
            <a:spLocks noChangeShapeType="1"/>
          </p:cNvSpPr>
          <p:nvPr/>
        </p:nvSpPr>
        <p:spPr bwMode="auto">
          <a:xfrm>
            <a:off x="2659370" y="4157597"/>
            <a:ext cx="433388" cy="0"/>
          </a:xfrm>
          <a:prstGeom prst="line">
            <a:avLst/>
          </a:prstGeom>
          <a:noFill/>
          <a:ln w="50800">
            <a:solidFill>
              <a:schemeClr val="tx1">
                <a:lumMod val="50000"/>
                <a:lumOff val="50000"/>
              </a:schemeClr>
            </a:solidFill>
            <a:round/>
            <a:headEnd/>
            <a:tailEnd type="triangle"/>
          </a:ln>
        </p:spPr>
        <p:txBody>
          <a:bodyPr/>
          <a:lstStyle/>
          <a:p>
            <a:endParaRPr lang="it-IT" dirty="0"/>
          </a:p>
        </p:txBody>
      </p:sp>
      <p:sp>
        <p:nvSpPr>
          <p:cNvPr id="10" name="Line 122"/>
          <p:cNvSpPr>
            <a:spLocks noChangeShapeType="1"/>
          </p:cNvSpPr>
          <p:nvPr/>
        </p:nvSpPr>
        <p:spPr bwMode="auto">
          <a:xfrm>
            <a:off x="3583292" y="4157603"/>
            <a:ext cx="576263" cy="0"/>
          </a:xfrm>
          <a:prstGeom prst="line">
            <a:avLst/>
          </a:prstGeom>
          <a:noFill/>
          <a:ln w="50800">
            <a:solidFill>
              <a:schemeClr val="tx1">
                <a:lumMod val="50000"/>
                <a:lumOff val="50000"/>
              </a:schemeClr>
            </a:solidFill>
            <a:round/>
            <a:headEnd/>
            <a:tailEnd type="triangle"/>
          </a:ln>
        </p:spPr>
        <p:txBody>
          <a:bodyPr/>
          <a:lstStyle/>
          <a:p>
            <a:endParaRPr lang="it-IT" dirty="0"/>
          </a:p>
        </p:txBody>
      </p:sp>
      <p:sp>
        <p:nvSpPr>
          <p:cNvPr id="11" name="Line 135"/>
          <p:cNvSpPr>
            <a:spLocks noChangeShapeType="1"/>
          </p:cNvSpPr>
          <p:nvPr/>
        </p:nvSpPr>
        <p:spPr bwMode="auto">
          <a:xfrm flipH="1" flipV="1">
            <a:off x="1730683" y="2871728"/>
            <a:ext cx="571500" cy="357187"/>
          </a:xfrm>
          <a:prstGeom prst="line">
            <a:avLst/>
          </a:prstGeom>
          <a:noFill/>
          <a:ln w="50800">
            <a:solidFill>
              <a:srgbClr val="C00000"/>
            </a:solidFill>
            <a:round/>
            <a:headEnd/>
            <a:tailEnd type="triangle" w="med" len="med"/>
          </a:ln>
        </p:spPr>
        <p:txBody>
          <a:bodyPr/>
          <a:lstStyle/>
          <a:p>
            <a:endParaRPr lang="it-IT" dirty="0"/>
          </a:p>
        </p:txBody>
      </p:sp>
      <p:sp>
        <p:nvSpPr>
          <p:cNvPr id="12" name="Text Box 142"/>
          <p:cNvSpPr txBox="1">
            <a:spLocks noChangeArrowheads="1"/>
          </p:cNvSpPr>
          <p:nvPr/>
        </p:nvSpPr>
        <p:spPr bwMode="auto">
          <a:xfrm>
            <a:off x="220980" y="3709925"/>
            <a:ext cx="1152525" cy="304800"/>
          </a:xfrm>
          <a:prstGeom prst="rect">
            <a:avLst/>
          </a:prstGeom>
          <a:noFill/>
          <a:ln w="9525">
            <a:noFill/>
            <a:miter lim="800000"/>
            <a:headEnd/>
            <a:tailEnd/>
          </a:ln>
        </p:spPr>
        <p:txBody>
          <a:bodyPr>
            <a:spAutoFit/>
          </a:bodyPr>
          <a:lstStyle/>
          <a:p>
            <a:r>
              <a:rPr lang="it-IT" sz="1400" b="1" dirty="0" err="1">
                <a:solidFill>
                  <a:schemeClr val="bg1">
                    <a:lumMod val="95000"/>
                  </a:schemeClr>
                </a:solidFill>
                <a:latin typeface="Calibri" pitchFamily="34" charset="0"/>
              </a:rPr>
              <a:t>s-Process</a:t>
            </a:r>
            <a:endParaRPr lang="it-IT" sz="1400" b="1" dirty="0">
              <a:solidFill>
                <a:schemeClr val="bg1">
                  <a:lumMod val="95000"/>
                </a:schemeClr>
              </a:solidFill>
              <a:latin typeface="Calibri" pitchFamily="34" charset="0"/>
            </a:endParaRPr>
          </a:p>
        </p:txBody>
      </p:sp>
      <p:sp>
        <p:nvSpPr>
          <p:cNvPr id="13" name="Rectangle 103"/>
          <p:cNvSpPr>
            <a:spLocks noChangeArrowheads="1"/>
          </p:cNvSpPr>
          <p:nvPr/>
        </p:nvSpPr>
        <p:spPr bwMode="auto">
          <a:xfrm>
            <a:off x="1159183" y="3943290"/>
            <a:ext cx="552450" cy="500063"/>
          </a:xfrm>
          <a:prstGeom prst="rect">
            <a:avLst/>
          </a:prstGeom>
          <a:solidFill>
            <a:schemeClr val="accent1"/>
          </a:solidFill>
          <a:ln w="57150" cmpd="thickThin">
            <a:solidFill>
              <a:schemeClr val="tx1"/>
            </a:solidFill>
            <a:miter lim="800000"/>
            <a:headEnd/>
            <a:tailEnd/>
          </a:ln>
        </p:spPr>
        <p:txBody>
          <a:bodyPr wrap="none" anchor="ctr"/>
          <a:lstStyle/>
          <a:p>
            <a:r>
              <a:rPr lang="it-IT" sz="1200" b="1" baseline="30000" dirty="0">
                <a:solidFill>
                  <a:schemeClr val="bg1">
                    <a:lumMod val="95000"/>
                  </a:schemeClr>
                </a:solidFill>
                <a:latin typeface="Tahoma" pitchFamily="34" charset="0"/>
              </a:rPr>
              <a:t>150</a:t>
            </a:r>
            <a:r>
              <a:rPr lang="it-IT" sz="1200" b="1" dirty="0">
                <a:solidFill>
                  <a:schemeClr val="bg1">
                    <a:lumMod val="95000"/>
                  </a:schemeClr>
                </a:solidFill>
                <a:latin typeface="Tahoma" pitchFamily="34" charset="0"/>
              </a:rPr>
              <a:t>Sm</a:t>
            </a:r>
            <a:r>
              <a:rPr lang="it-IT" sz="1200" b="1" dirty="0">
                <a:solidFill>
                  <a:srgbClr val="000000"/>
                </a:solidFill>
                <a:latin typeface="Tahoma" pitchFamily="34" charset="0"/>
              </a:rPr>
              <a:t> </a:t>
            </a:r>
          </a:p>
        </p:txBody>
      </p:sp>
      <p:sp>
        <p:nvSpPr>
          <p:cNvPr id="14" name="Rectangle 104" descr="70%"/>
          <p:cNvSpPr>
            <a:spLocks noChangeArrowheads="1"/>
          </p:cNvSpPr>
          <p:nvPr/>
        </p:nvSpPr>
        <p:spPr bwMode="auto">
          <a:xfrm>
            <a:off x="2106920" y="3941703"/>
            <a:ext cx="552450" cy="500062"/>
          </a:xfrm>
          <a:prstGeom prst="rect">
            <a:avLst/>
          </a:prstGeom>
          <a:pattFill prst="pct70">
            <a:fgClr>
              <a:schemeClr val="accent1"/>
            </a:fgClr>
            <a:bgClr>
              <a:srgbClr val="FFFFFF"/>
            </a:bgClr>
          </a:pattFill>
          <a:ln w="28575" cap="rnd">
            <a:solidFill>
              <a:schemeClr val="tx1"/>
            </a:solidFill>
            <a:prstDash val="sysDot"/>
            <a:miter lim="800000"/>
            <a:headEnd/>
            <a:tailEnd/>
          </a:ln>
        </p:spPr>
        <p:txBody>
          <a:bodyPr wrap="none" anchor="ctr"/>
          <a:lstStyle/>
          <a:p>
            <a:r>
              <a:rPr lang="it-IT" sz="1200" b="1" baseline="30000" dirty="0">
                <a:solidFill>
                  <a:schemeClr val="bg1">
                    <a:lumMod val="95000"/>
                  </a:schemeClr>
                </a:solidFill>
                <a:latin typeface="Tahoma" pitchFamily="34" charset="0"/>
              </a:rPr>
              <a:t>151</a:t>
            </a:r>
            <a:r>
              <a:rPr lang="it-IT" sz="1200" b="1" dirty="0">
                <a:solidFill>
                  <a:schemeClr val="bg1">
                    <a:lumMod val="95000"/>
                  </a:schemeClr>
                </a:solidFill>
                <a:latin typeface="Tahoma" pitchFamily="34" charset="0"/>
              </a:rPr>
              <a:t>Sm</a:t>
            </a:r>
          </a:p>
        </p:txBody>
      </p:sp>
      <p:sp>
        <p:nvSpPr>
          <p:cNvPr id="15" name="Rectangle 105"/>
          <p:cNvSpPr>
            <a:spLocks noChangeArrowheads="1"/>
          </p:cNvSpPr>
          <p:nvPr/>
        </p:nvSpPr>
        <p:spPr bwMode="auto">
          <a:xfrm>
            <a:off x="3134033" y="3941703"/>
            <a:ext cx="552450" cy="500062"/>
          </a:xfrm>
          <a:prstGeom prst="rect">
            <a:avLst/>
          </a:prstGeom>
          <a:solidFill>
            <a:schemeClr val="accent1"/>
          </a:solidFill>
          <a:ln w="38100">
            <a:solidFill>
              <a:schemeClr val="tx1"/>
            </a:solidFill>
            <a:miter lim="800000"/>
            <a:headEnd/>
            <a:tailEnd/>
          </a:ln>
        </p:spPr>
        <p:txBody>
          <a:bodyPr wrap="none" anchor="ctr"/>
          <a:lstStyle/>
          <a:p>
            <a:r>
              <a:rPr lang="it-IT" sz="1200" b="1" baseline="30000" dirty="0">
                <a:solidFill>
                  <a:schemeClr val="bg1">
                    <a:lumMod val="95000"/>
                  </a:schemeClr>
                </a:solidFill>
                <a:latin typeface="Tahoma" pitchFamily="34" charset="0"/>
              </a:rPr>
              <a:t>152</a:t>
            </a:r>
            <a:r>
              <a:rPr lang="it-IT" sz="1200" b="1" dirty="0">
                <a:solidFill>
                  <a:schemeClr val="bg1">
                    <a:lumMod val="95000"/>
                  </a:schemeClr>
                </a:solidFill>
                <a:latin typeface="Tahoma" pitchFamily="34" charset="0"/>
              </a:rPr>
              <a:t>Sm</a:t>
            </a:r>
          </a:p>
        </p:txBody>
      </p:sp>
      <p:sp>
        <p:nvSpPr>
          <p:cNvPr id="16" name="Rectangle 107"/>
          <p:cNvSpPr>
            <a:spLocks noChangeArrowheads="1"/>
          </p:cNvSpPr>
          <p:nvPr/>
        </p:nvSpPr>
        <p:spPr bwMode="auto">
          <a:xfrm>
            <a:off x="1159183" y="3192403"/>
            <a:ext cx="552450" cy="500062"/>
          </a:xfrm>
          <a:prstGeom prst="rect">
            <a:avLst/>
          </a:prstGeom>
          <a:solidFill>
            <a:schemeClr val="folHlink"/>
          </a:solidFill>
          <a:ln w="38100">
            <a:solidFill>
              <a:schemeClr val="tx1"/>
            </a:solidFill>
            <a:miter lim="800000"/>
            <a:headEnd/>
            <a:tailEnd/>
          </a:ln>
        </p:spPr>
        <p:txBody>
          <a:bodyPr wrap="none" anchor="ctr"/>
          <a:lstStyle/>
          <a:p>
            <a:r>
              <a:rPr lang="it-IT" sz="1200" b="1" baseline="30000" dirty="0">
                <a:solidFill>
                  <a:schemeClr val="bg1">
                    <a:lumMod val="95000"/>
                  </a:schemeClr>
                </a:solidFill>
                <a:latin typeface="Tahoma" pitchFamily="34" charset="0"/>
              </a:rPr>
              <a:t>151</a:t>
            </a:r>
            <a:r>
              <a:rPr lang="it-IT" sz="1200" b="1" dirty="0">
                <a:solidFill>
                  <a:schemeClr val="bg1">
                    <a:lumMod val="95000"/>
                  </a:schemeClr>
                </a:solidFill>
                <a:latin typeface="Tahoma" pitchFamily="34" charset="0"/>
              </a:rPr>
              <a:t>Eu</a:t>
            </a:r>
            <a:r>
              <a:rPr lang="it-IT" sz="1200" b="1" dirty="0">
                <a:solidFill>
                  <a:srgbClr val="000000"/>
                </a:solidFill>
                <a:latin typeface="Tahoma" pitchFamily="34" charset="0"/>
              </a:rPr>
              <a:t> </a:t>
            </a:r>
          </a:p>
        </p:txBody>
      </p:sp>
      <p:sp>
        <p:nvSpPr>
          <p:cNvPr id="17" name="Rectangle 108" descr="70%"/>
          <p:cNvSpPr>
            <a:spLocks noChangeArrowheads="1"/>
          </p:cNvSpPr>
          <p:nvPr/>
        </p:nvSpPr>
        <p:spPr bwMode="auto">
          <a:xfrm>
            <a:off x="2087870" y="3157478"/>
            <a:ext cx="552450" cy="500062"/>
          </a:xfrm>
          <a:prstGeom prst="rect">
            <a:avLst/>
          </a:prstGeom>
          <a:pattFill prst="pct70">
            <a:fgClr>
              <a:schemeClr val="folHlink"/>
            </a:fgClr>
            <a:bgClr>
              <a:srgbClr val="FFFFFF"/>
            </a:bgClr>
          </a:pattFill>
          <a:ln w="28575" cap="rnd">
            <a:solidFill>
              <a:schemeClr val="tx1"/>
            </a:solidFill>
            <a:prstDash val="sysDot"/>
            <a:miter lim="800000"/>
            <a:headEnd/>
            <a:tailEnd/>
          </a:ln>
        </p:spPr>
        <p:txBody>
          <a:bodyPr wrap="none" anchor="ctr"/>
          <a:lstStyle/>
          <a:p>
            <a:r>
              <a:rPr lang="it-IT" sz="1200" b="1" baseline="30000" dirty="0">
                <a:solidFill>
                  <a:schemeClr val="bg1">
                    <a:lumMod val="95000"/>
                  </a:schemeClr>
                </a:solidFill>
                <a:latin typeface="Tahoma" pitchFamily="34" charset="0"/>
              </a:rPr>
              <a:t>152</a:t>
            </a:r>
            <a:r>
              <a:rPr lang="it-IT" sz="1200" b="1" dirty="0">
                <a:solidFill>
                  <a:schemeClr val="bg1">
                    <a:lumMod val="95000"/>
                  </a:schemeClr>
                </a:solidFill>
                <a:latin typeface="Tahoma" pitchFamily="34" charset="0"/>
              </a:rPr>
              <a:t>Eu</a:t>
            </a:r>
            <a:r>
              <a:rPr lang="it-IT" sz="1200" b="1" dirty="0">
                <a:solidFill>
                  <a:srgbClr val="000000"/>
                </a:solidFill>
                <a:latin typeface="Tahoma" pitchFamily="34" charset="0"/>
              </a:rPr>
              <a:t> </a:t>
            </a:r>
          </a:p>
        </p:txBody>
      </p:sp>
      <p:sp>
        <p:nvSpPr>
          <p:cNvPr id="18" name="Rectangle 109"/>
          <p:cNvSpPr>
            <a:spLocks noChangeArrowheads="1"/>
          </p:cNvSpPr>
          <p:nvPr/>
        </p:nvSpPr>
        <p:spPr bwMode="auto">
          <a:xfrm>
            <a:off x="3134033" y="3192403"/>
            <a:ext cx="552450" cy="500062"/>
          </a:xfrm>
          <a:prstGeom prst="rect">
            <a:avLst/>
          </a:prstGeom>
          <a:solidFill>
            <a:schemeClr val="folHlink"/>
          </a:solidFill>
          <a:ln w="38100">
            <a:solidFill>
              <a:schemeClr val="tx1"/>
            </a:solidFill>
            <a:miter lim="800000"/>
            <a:headEnd/>
            <a:tailEnd/>
          </a:ln>
        </p:spPr>
        <p:txBody>
          <a:bodyPr wrap="none" anchor="ctr"/>
          <a:lstStyle/>
          <a:p>
            <a:r>
              <a:rPr lang="it-IT" sz="1200" b="1" baseline="30000" dirty="0">
                <a:solidFill>
                  <a:schemeClr val="bg1">
                    <a:lumMod val="95000"/>
                  </a:schemeClr>
                </a:solidFill>
                <a:latin typeface="Tahoma" pitchFamily="34" charset="0"/>
              </a:rPr>
              <a:t>153</a:t>
            </a:r>
            <a:r>
              <a:rPr lang="it-IT" sz="1200" b="1" dirty="0">
                <a:solidFill>
                  <a:schemeClr val="bg1">
                    <a:lumMod val="95000"/>
                  </a:schemeClr>
                </a:solidFill>
                <a:latin typeface="Tahoma" pitchFamily="34" charset="0"/>
              </a:rPr>
              <a:t>Eu</a:t>
            </a:r>
            <a:r>
              <a:rPr lang="it-IT" sz="1200" b="1" dirty="0">
                <a:solidFill>
                  <a:srgbClr val="000000"/>
                </a:solidFill>
                <a:latin typeface="Tahoma" pitchFamily="34" charset="0"/>
              </a:rPr>
              <a:t> </a:t>
            </a:r>
          </a:p>
        </p:txBody>
      </p:sp>
      <p:sp>
        <p:nvSpPr>
          <p:cNvPr id="19" name="Rectangle 110" descr="70%"/>
          <p:cNvSpPr>
            <a:spLocks noChangeArrowheads="1"/>
          </p:cNvSpPr>
          <p:nvPr/>
        </p:nvSpPr>
        <p:spPr bwMode="auto">
          <a:xfrm>
            <a:off x="4088117" y="3192403"/>
            <a:ext cx="552450" cy="500062"/>
          </a:xfrm>
          <a:prstGeom prst="rect">
            <a:avLst/>
          </a:prstGeom>
          <a:pattFill prst="pct70">
            <a:fgClr>
              <a:schemeClr val="folHlink"/>
            </a:fgClr>
            <a:bgClr>
              <a:srgbClr val="FFFFFF"/>
            </a:bgClr>
          </a:pattFill>
          <a:ln w="28575" cap="rnd">
            <a:solidFill>
              <a:schemeClr val="tx1"/>
            </a:solidFill>
            <a:prstDash val="sysDot"/>
            <a:miter lim="800000"/>
            <a:headEnd/>
            <a:tailEnd/>
          </a:ln>
        </p:spPr>
        <p:txBody>
          <a:bodyPr wrap="none" anchor="ctr"/>
          <a:lstStyle/>
          <a:p>
            <a:r>
              <a:rPr lang="it-IT" sz="1200" b="1" baseline="30000" dirty="0">
                <a:solidFill>
                  <a:schemeClr val="bg1">
                    <a:lumMod val="95000"/>
                  </a:schemeClr>
                </a:solidFill>
                <a:latin typeface="Tahoma" pitchFamily="34" charset="0"/>
              </a:rPr>
              <a:t>154</a:t>
            </a:r>
            <a:r>
              <a:rPr lang="it-IT" sz="1200" b="1" dirty="0">
                <a:solidFill>
                  <a:schemeClr val="bg1">
                    <a:lumMod val="95000"/>
                  </a:schemeClr>
                </a:solidFill>
                <a:latin typeface="Tahoma" pitchFamily="34" charset="0"/>
              </a:rPr>
              <a:t>Eu</a:t>
            </a:r>
            <a:r>
              <a:rPr lang="it-IT" sz="1200" b="1" dirty="0">
                <a:solidFill>
                  <a:srgbClr val="000000"/>
                </a:solidFill>
                <a:latin typeface="Tahoma" pitchFamily="34" charset="0"/>
              </a:rPr>
              <a:t> </a:t>
            </a:r>
          </a:p>
        </p:txBody>
      </p:sp>
      <p:sp>
        <p:nvSpPr>
          <p:cNvPr id="20" name="Rectangle 112"/>
          <p:cNvSpPr>
            <a:spLocks noChangeArrowheads="1"/>
          </p:cNvSpPr>
          <p:nvPr/>
        </p:nvSpPr>
        <p:spPr bwMode="auto">
          <a:xfrm>
            <a:off x="1159183" y="2443103"/>
            <a:ext cx="552450" cy="500062"/>
          </a:xfrm>
          <a:prstGeom prst="rect">
            <a:avLst/>
          </a:prstGeom>
          <a:solidFill>
            <a:srgbClr val="FF66CC"/>
          </a:solidFill>
          <a:ln w="57150" cmpd="thickThin">
            <a:solidFill>
              <a:schemeClr val="tx1"/>
            </a:solidFill>
            <a:miter lim="800000"/>
            <a:headEnd/>
            <a:tailEnd/>
          </a:ln>
        </p:spPr>
        <p:txBody>
          <a:bodyPr wrap="none" anchor="ctr"/>
          <a:lstStyle/>
          <a:p>
            <a:r>
              <a:rPr lang="it-IT" sz="1200" b="1" baseline="30000" dirty="0">
                <a:solidFill>
                  <a:schemeClr val="bg1">
                    <a:lumMod val="95000"/>
                  </a:schemeClr>
                </a:solidFill>
                <a:latin typeface="Tahoma" pitchFamily="34" charset="0"/>
              </a:rPr>
              <a:t>152</a:t>
            </a:r>
            <a:r>
              <a:rPr lang="it-IT" sz="1200" b="1" dirty="0">
                <a:solidFill>
                  <a:schemeClr val="bg1">
                    <a:lumMod val="95000"/>
                  </a:schemeClr>
                </a:solidFill>
                <a:latin typeface="Tahoma" pitchFamily="34" charset="0"/>
              </a:rPr>
              <a:t>Gd</a:t>
            </a:r>
            <a:r>
              <a:rPr lang="it-IT" sz="1200" b="1" dirty="0">
                <a:solidFill>
                  <a:srgbClr val="000000"/>
                </a:solidFill>
                <a:latin typeface="Tahoma" pitchFamily="34" charset="0"/>
              </a:rPr>
              <a:t> </a:t>
            </a:r>
          </a:p>
        </p:txBody>
      </p:sp>
      <p:sp>
        <p:nvSpPr>
          <p:cNvPr id="21" name="Rectangle 114"/>
          <p:cNvSpPr>
            <a:spLocks noChangeArrowheads="1"/>
          </p:cNvSpPr>
          <p:nvPr/>
        </p:nvSpPr>
        <p:spPr bwMode="auto">
          <a:xfrm>
            <a:off x="3134033" y="2443103"/>
            <a:ext cx="552450" cy="500062"/>
          </a:xfrm>
          <a:prstGeom prst="rect">
            <a:avLst/>
          </a:prstGeom>
          <a:solidFill>
            <a:srgbClr val="FF66CC"/>
          </a:solidFill>
          <a:ln w="57150" cmpd="thickThin">
            <a:solidFill>
              <a:schemeClr val="tx1"/>
            </a:solidFill>
            <a:miter lim="800000"/>
            <a:headEnd/>
            <a:tailEnd/>
          </a:ln>
        </p:spPr>
        <p:txBody>
          <a:bodyPr wrap="none" anchor="ctr"/>
          <a:lstStyle/>
          <a:p>
            <a:r>
              <a:rPr lang="it-IT" sz="1200" b="1" baseline="30000" dirty="0">
                <a:solidFill>
                  <a:schemeClr val="bg1">
                    <a:lumMod val="95000"/>
                  </a:schemeClr>
                </a:solidFill>
                <a:latin typeface="Tahoma" pitchFamily="34" charset="0"/>
              </a:rPr>
              <a:t>154</a:t>
            </a:r>
            <a:r>
              <a:rPr lang="it-IT" sz="1200" b="1" dirty="0">
                <a:solidFill>
                  <a:schemeClr val="bg1">
                    <a:lumMod val="95000"/>
                  </a:schemeClr>
                </a:solidFill>
                <a:latin typeface="Tahoma" pitchFamily="34" charset="0"/>
              </a:rPr>
              <a:t>Gd</a:t>
            </a:r>
            <a:r>
              <a:rPr lang="it-IT" sz="1200" b="1" dirty="0">
                <a:solidFill>
                  <a:srgbClr val="000000"/>
                </a:solidFill>
                <a:latin typeface="Tahoma" pitchFamily="34" charset="0"/>
              </a:rPr>
              <a:t> </a:t>
            </a:r>
          </a:p>
        </p:txBody>
      </p:sp>
      <p:sp>
        <p:nvSpPr>
          <p:cNvPr id="22" name="Rectangle 104" descr="70%"/>
          <p:cNvSpPr>
            <a:spLocks noChangeArrowheads="1"/>
          </p:cNvSpPr>
          <p:nvPr/>
        </p:nvSpPr>
        <p:spPr bwMode="auto">
          <a:xfrm>
            <a:off x="4107171" y="3930590"/>
            <a:ext cx="552450" cy="500063"/>
          </a:xfrm>
          <a:prstGeom prst="rect">
            <a:avLst/>
          </a:prstGeom>
          <a:pattFill prst="pct70">
            <a:fgClr>
              <a:schemeClr val="accent1"/>
            </a:fgClr>
            <a:bgClr>
              <a:srgbClr val="FFFFFF"/>
            </a:bgClr>
          </a:pattFill>
          <a:ln w="28575" cap="rnd">
            <a:solidFill>
              <a:schemeClr val="tx1"/>
            </a:solidFill>
            <a:prstDash val="sysDot"/>
            <a:miter lim="800000"/>
            <a:headEnd/>
            <a:tailEnd/>
          </a:ln>
        </p:spPr>
        <p:txBody>
          <a:bodyPr wrap="none" anchor="ctr"/>
          <a:lstStyle/>
          <a:p>
            <a:r>
              <a:rPr lang="it-IT" sz="1200" b="1" baseline="30000" dirty="0">
                <a:solidFill>
                  <a:schemeClr val="bg1">
                    <a:lumMod val="95000"/>
                  </a:schemeClr>
                </a:solidFill>
                <a:latin typeface="Tahoma" pitchFamily="34" charset="0"/>
              </a:rPr>
              <a:t>153</a:t>
            </a:r>
            <a:r>
              <a:rPr lang="it-IT" sz="1200" b="1" dirty="0">
                <a:solidFill>
                  <a:schemeClr val="bg1">
                    <a:lumMod val="95000"/>
                  </a:schemeClr>
                </a:solidFill>
                <a:latin typeface="Tahoma" pitchFamily="34" charset="0"/>
              </a:rPr>
              <a:t>Sm</a:t>
            </a:r>
          </a:p>
        </p:txBody>
      </p:sp>
      <p:sp>
        <p:nvSpPr>
          <p:cNvPr id="23" name="Line 120"/>
          <p:cNvSpPr>
            <a:spLocks noChangeShapeType="1"/>
          </p:cNvSpPr>
          <p:nvPr/>
        </p:nvSpPr>
        <p:spPr bwMode="auto">
          <a:xfrm>
            <a:off x="1730683" y="3443228"/>
            <a:ext cx="360362" cy="0"/>
          </a:xfrm>
          <a:prstGeom prst="line">
            <a:avLst/>
          </a:prstGeom>
          <a:noFill/>
          <a:ln w="50800">
            <a:solidFill>
              <a:srgbClr val="C00000"/>
            </a:solidFill>
            <a:round/>
            <a:headEnd/>
            <a:tailEnd type="triangle"/>
          </a:ln>
        </p:spPr>
        <p:txBody>
          <a:bodyPr/>
          <a:lstStyle/>
          <a:p>
            <a:endParaRPr lang="it-IT"/>
          </a:p>
        </p:txBody>
      </p:sp>
      <p:sp>
        <p:nvSpPr>
          <p:cNvPr id="24" name="Ovale 91"/>
          <p:cNvSpPr/>
          <p:nvPr/>
        </p:nvSpPr>
        <p:spPr>
          <a:xfrm>
            <a:off x="1909783" y="3766112"/>
            <a:ext cx="928688"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5" name="Picture 17" descr="Pericolo Radiazioni"/>
          <p:cNvPicPr>
            <a:picLocks noChangeAspect="1" noChangeArrowheads="1"/>
          </p:cNvPicPr>
          <p:nvPr/>
        </p:nvPicPr>
        <p:blipFill>
          <a:blip r:embed="rId2" cstate="print"/>
          <a:srcRect/>
          <a:stretch>
            <a:fillRect/>
          </a:stretch>
        </p:blipFill>
        <p:spPr bwMode="auto">
          <a:xfrm>
            <a:off x="2154584" y="4799594"/>
            <a:ext cx="428596" cy="428596"/>
          </a:xfrm>
          <a:prstGeom prst="rect">
            <a:avLst/>
          </a:prstGeom>
          <a:noFill/>
          <a:ln w="9525">
            <a:noFill/>
            <a:miter lim="800000"/>
            <a:headEnd/>
            <a:tailEnd/>
          </a:ln>
        </p:spPr>
      </p:pic>
      <p:sp>
        <p:nvSpPr>
          <p:cNvPr id="29" name="Rectangle 172"/>
          <p:cNvSpPr>
            <a:spLocks noChangeArrowheads="1"/>
          </p:cNvSpPr>
          <p:nvPr/>
        </p:nvSpPr>
        <p:spPr bwMode="auto">
          <a:xfrm>
            <a:off x="198120" y="1406442"/>
            <a:ext cx="6096000" cy="674688"/>
          </a:xfrm>
          <a:prstGeom prst="rect">
            <a:avLst/>
          </a:prstGeom>
          <a:noFill/>
          <a:ln w="9525">
            <a:noFill/>
            <a:miter lim="800000"/>
            <a:headEnd/>
            <a:tailEnd/>
          </a:ln>
        </p:spPr>
        <p:txBody>
          <a:bodyPr lIns="92075" tIns="46038" rIns="92075" bIns="46038" anchor="ctr"/>
          <a:lstStyle/>
          <a:p>
            <a:pPr eaLnBrk="1" hangingPunct="1"/>
            <a:r>
              <a:rPr lang="de-DE" sz="3200" b="1" dirty="0" smtClean="0">
                <a:solidFill>
                  <a:schemeClr val="bg1">
                    <a:lumMod val="95000"/>
                  </a:schemeClr>
                </a:solidFill>
                <a:latin typeface="+mj-lt"/>
              </a:rPr>
              <a:t>La </a:t>
            </a:r>
            <a:r>
              <a:rPr lang="de-DE" sz="3200" b="1" dirty="0" err="1" smtClean="0">
                <a:solidFill>
                  <a:schemeClr val="bg1">
                    <a:lumMod val="95000"/>
                  </a:schemeClr>
                </a:solidFill>
                <a:latin typeface="+mj-lt"/>
              </a:rPr>
              <a:t>diramazione</a:t>
            </a:r>
            <a:r>
              <a:rPr lang="de-DE" sz="3200" b="1" dirty="0" smtClean="0">
                <a:solidFill>
                  <a:schemeClr val="bg1">
                    <a:lumMod val="95000"/>
                  </a:schemeClr>
                </a:solidFill>
                <a:latin typeface="+mj-lt"/>
              </a:rPr>
              <a:t> ad </a:t>
            </a:r>
            <a:r>
              <a:rPr lang="de-DE" sz="3200" b="1" dirty="0">
                <a:solidFill>
                  <a:srgbClr val="FF0000"/>
                </a:solidFill>
                <a:latin typeface="+mj-lt"/>
              </a:rPr>
              <a:t>A</a:t>
            </a:r>
            <a:r>
              <a:rPr lang="de-DE" sz="3200" b="1" dirty="0">
                <a:solidFill>
                  <a:schemeClr val="bg1">
                    <a:lumMod val="95000"/>
                  </a:schemeClr>
                </a:solidFill>
                <a:latin typeface="+mj-lt"/>
              </a:rPr>
              <a:t>=151</a:t>
            </a:r>
          </a:p>
        </p:txBody>
      </p:sp>
      <p:sp>
        <p:nvSpPr>
          <p:cNvPr id="30" name="CasellaDiTesto 29"/>
          <p:cNvSpPr txBox="1"/>
          <p:nvPr/>
        </p:nvSpPr>
        <p:spPr>
          <a:xfrm>
            <a:off x="74122" y="89886"/>
            <a:ext cx="7631705"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smtClean="0">
                <a:solidFill>
                  <a:srgbClr val="FFFF00"/>
                </a:solidFill>
              </a:rPr>
              <a:t>Caratterizzazione delle condizioni stellari</a:t>
            </a:r>
            <a:endParaRPr lang="it-IT" sz="3200" b="1" i="1" dirty="0">
              <a:solidFill>
                <a:srgbClr val="FFFF00"/>
              </a:solidFill>
            </a:endParaRPr>
          </a:p>
        </p:txBody>
      </p:sp>
      <p:sp>
        <p:nvSpPr>
          <p:cNvPr id="31" name="Text Box 253"/>
          <p:cNvSpPr txBox="1">
            <a:spLocks noChangeArrowheads="1"/>
          </p:cNvSpPr>
          <p:nvPr/>
        </p:nvSpPr>
        <p:spPr bwMode="auto">
          <a:xfrm>
            <a:off x="6896100" y="4796790"/>
            <a:ext cx="5088019" cy="584775"/>
          </a:xfrm>
          <a:prstGeom prst="rect">
            <a:avLst/>
          </a:prstGeom>
          <a:noFill/>
          <a:ln w="9525">
            <a:noFill/>
            <a:miter lim="800000"/>
            <a:headEnd/>
            <a:tailEnd/>
          </a:ln>
        </p:spPr>
        <p:txBody>
          <a:bodyPr wrap="square">
            <a:spAutoFit/>
          </a:bodyPr>
          <a:lstStyle/>
          <a:p>
            <a:r>
              <a:rPr lang="de-DE" sz="1600" b="1" i="1" dirty="0" smtClean="0">
                <a:solidFill>
                  <a:schemeClr val="bg1">
                    <a:lumMod val="95000"/>
                  </a:schemeClr>
                </a:solidFill>
              </a:rPr>
              <a:t>Il </a:t>
            </a:r>
            <a:r>
              <a:rPr lang="de-DE" sz="1600" b="1" i="1" baseline="30000" dirty="0" smtClean="0">
                <a:solidFill>
                  <a:schemeClr val="bg1">
                    <a:lumMod val="95000"/>
                  </a:schemeClr>
                </a:solidFill>
              </a:rPr>
              <a:t>151</a:t>
            </a:r>
            <a:r>
              <a:rPr lang="de-DE" sz="1600" b="1" i="1" dirty="0" smtClean="0">
                <a:solidFill>
                  <a:schemeClr val="bg1">
                    <a:lumMod val="95000"/>
                  </a:schemeClr>
                </a:solidFill>
              </a:rPr>
              <a:t>Sm ha un tempo di dimezzamento di 93 anni, </a:t>
            </a:r>
          </a:p>
          <a:p>
            <a:r>
              <a:rPr lang="de-DE" sz="1600" b="1" i="1" dirty="0" err="1" smtClean="0">
                <a:solidFill>
                  <a:schemeClr val="bg1">
                    <a:lumMod val="95000"/>
                  </a:schemeClr>
                </a:solidFill>
              </a:rPr>
              <a:t>che</a:t>
            </a:r>
            <a:r>
              <a:rPr lang="de-DE" sz="1600" b="1" i="1" dirty="0" smtClean="0">
                <a:solidFill>
                  <a:schemeClr val="bg1">
                    <a:lumMod val="95000"/>
                  </a:schemeClr>
                </a:solidFill>
              </a:rPr>
              <a:t> si riduce a 3 in condizioni stellari</a:t>
            </a:r>
            <a:endParaRPr lang="de-DE" sz="1600" b="1" i="1" dirty="0">
              <a:solidFill>
                <a:schemeClr val="bg1">
                  <a:lumMod val="95000"/>
                </a:schemeClr>
              </a:solidFill>
            </a:endParaRPr>
          </a:p>
        </p:txBody>
      </p:sp>
      <p:sp>
        <p:nvSpPr>
          <p:cNvPr id="32" name="CasellaDiTesto 98"/>
          <p:cNvSpPr txBox="1">
            <a:spLocks noChangeArrowheads="1"/>
          </p:cNvSpPr>
          <p:nvPr/>
        </p:nvSpPr>
        <p:spPr bwMode="auto">
          <a:xfrm>
            <a:off x="6818628" y="1926177"/>
            <a:ext cx="4882196" cy="1615827"/>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defRPr/>
            </a:pPr>
            <a:r>
              <a:rPr lang="it-IT" sz="2400" dirty="0" smtClean="0">
                <a:solidFill>
                  <a:schemeClr val="bg1">
                    <a:lumMod val="95000"/>
                  </a:schemeClr>
                </a:solidFill>
              </a:rPr>
              <a:t>Il branching </a:t>
            </a:r>
            <a:r>
              <a:rPr lang="it-IT" sz="2400" dirty="0" err="1">
                <a:solidFill>
                  <a:schemeClr val="bg1">
                    <a:lumMod val="95000"/>
                  </a:schemeClr>
                </a:solidFill>
              </a:rPr>
              <a:t>ratio</a:t>
            </a:r>
            <a:r>
              <a:rPr lang="it-IT" sz="2400" dirty="0">
                <a:solidFill>
                  <a:schemeClr val="bg1">
                    <a:lumMod val="95000"/>
                  </a:schemeClr>
                </a:solidFill>
              </a:rPr>
              <a:t> </a:t>
            </a:r>
            <a:r>
              <a:rPr lang="it-IT" sz="2400" dirty="0" smtClean="0">
                <a:solidFill>
                  <a:schemeClr val="bg1">
                    <a:lumMod val="95000"/>
                  </a:schemeClr>
                </a:solidFill>
              </a:rPr>
              <a:t>al </a:t>
            </a:r>
            <a:r>
              <a:rPr lang="it-IT" sz="2400" b="1" baseline="30000" dirty="0">
                <a:solidFill>
                  <a:srgbClr val="FFFF00"/>
                </a:solidFill>
              </a:rPr>
              <a:t>151</a:t>
            </a:r>
            <a:r>
              <a:rPr lang="it-IT" sz="2400" b="1" dirty="0">
                <a:solidFill>
                  <a:srgbClr val="FFFF00"/>
                </a:solidFill>
              </a:rPr>
              <a:t>Sm</a:t>
            </a:r>
            <a:r>
              <a:rPr lang="it-IT" sz="2400" dirty="0">
                <a:solidFill>
                  <a:schemeClr val="bg1">
                    <a:lumMod val="95000"/>
                  </a:schemeClr>
                </a:solidFill>
              </a:rPr>
              <a:t> </a:t>
            </a:r>
            <a:r>
              <a:rPr lang="it-IT" sz="2400" dirty="0" smtClean="0">
                <a:solidFill>
                  <a:schemeClr val="bg1">
                    <a:lumMod val="95000"/>
                  </a:schemeClr>
                </a:solidFill>
              </a:rPr>
              <a:t>dipende da:</a:t>
            </a:r>
          </a:p>
          <a:p>
            <a:pPr marL="260350" lvl="1" indent="-171450">
              <a:spcBef>
                <a:spcPts val="600"/>
              </a:spcBef>
              <a:buFont typeface="Arial" pitchFamily="34" charset="0"/>
              <a:buChar char="•"/>
              <a:defRPr/>
            </a:pPr>
            <a:r>
              <a:rPr lang="it-IT" sz="2000" dirty="0" smtClean="0">
                <a:solidFill>
                  <a:schemeClr val="bg1">
                    <a:lumMod val="95000"/>
                  </a:schemeClr>
                </a:solidFill>
              </a:rPr>
              <a:t>condizioni </a:t>
            </a:r>
            <a:r>
              <a:rPr lang="it-IT" sz="2000" b="1" dirty="0" smtClean="0">
                <a:solidFill>
                  <a:srgbClr val="FFFF00"/>
                </a:solidFill>
              </a:rPr>
              <a:t>termodinamiche</a:t>
            </a:r>
            <a:r>
              <a:rPr lang="it-IT" sz="2000" b="1" dirty="0" smtClean="0">
                <a:solidFill>
                  <a:schemeClr val="bg1">
                    <a:lumMod val="95000"/>
                  </a:schemeClr>
                </a:solidFill>
              </a:rPr>
              <a:t> </a:t>
            </a:r>
            <a:r>
              <a:rPr lang="it-IT" sz="2000" dirty="0" smtClean="0">
                <a:solidFill>
                  <a:schemeClr val="bg1">
                    <a:lumMod val="95000"/>
                  </a:schemeClr>
                </a:solidFill>
              </a:rPr>
              <a:t>dei siti stellari</a:t>
            </a:r>
            <a:r>
              <a:rPr lang="it-IT" sz="2000" b="1" dirty="0" smtClean="0">
                <a:solidFill>
                  <a:schemeClr val="bg1">
                    <a:lumMod val="95000"/>
                  </a:schemeClr>
                </a:solidFill>
              </a:rPr>
              <a:t> </a:t>
            </a:r>
          </a:p>
          <a:p>
            <a:pPr marL="260350" lvl="1" indent="-171450">
              <a:spcBef>
                <a:spcPts val="600"/>
              </a:spcBef>
              <a:defRPr/>
            </a:pPr>
            <a:r>
              <a:rPr lang="it-IT" sz="2000" dirty="0" smtClean="0">
                <a:solidFill>
                  <a:schemeClr val="bg1">
                    <a:lumMod val="95000"/>
                  </a:schemeClr>
                </a:solidFill>
              </a:rPr>
              <a:t>	(temperatura, densità neutronica, …) </a:t>
            </a:r>
            <a:endParaRPr lang="it-IT" sz="2000" b="1" dirty="0" smtClean="0">
              <a:solidFill>
                <a:schemeClr val="bg1">
                  <a:lumMod val="95000"/>
                </a:schemeClr>
              </a:solidFill>
            </a:endParaRPr>
          </a:p>
          <a:p>
            <a:pPr marL="260350" lvl="1" indent="-171450">
              <a:spcBef>
                <a:spcPts val="600"/>
              </a:spcBef>
              <a:buFont typeface="Arial" pitchFamily="34" charset="0"/>
              <a:buChar char="•"/>
              <a:defRPr/>
            </a:pPr>
            <a:r>
              <a:rPr lang="it-IT" sz="2000" dirty="0" smtClean="0">
                <a:solidFill>
                  <a:schemeClr val="bg1">
                    <a:lumMod val="95000"/>
                  </a:schemeClr>
                </a:solidFill>
              </a:rPr>
              <a:t>sezione d’urto</a:t>
            </a:r>
            <a:r>
              <a:rPr lang="it-IT" sz="2000" b="1" dirty="0" smtClean="0">
                <a:solidFill>
                  <a:schemeClr val="bg1">
                    <a:lumMod val="95000"/>
                  </a:schemeClr>
                </a:solidFill>
              </a:rPr>
              <a:t> </a:t>
            </a:r>
            <a:r>
              <a:rPr lang="it-IT" sz="2000" b="1" baseline="30000" dirty="0">
                <a:solidFill>
                  <a:srgbClr val="FFFF00"/>
                </a:solidFill>
              </a:rPr>
              <a:t>151</a:t>
            </a:r>
            <a:r>
              <a:rPr lang="it-IT" sz="2000" b="1" dirty="0">
                <a:solidFill>
                  <a:srgbClr val="FFFF00"/>
                </a:solidFill>
              </a:rPr>
              <a:t>Sm(n,</a:t>
            </a:r>
            <a:r>
              <a:rPr lang="it-IT" sz="2000" b="1" dirty="0">
                <a:solidFill>
                  <a:srgbClr val="FFFF00"/>
                </a:solidFill>
                <a:latin typeface="Symbol" pitchFamily="18" charset="2"/>
              </a:rPr>
              <a:t>g</a:t>
            </a:r>
            <a:r>
              <a:rPr lang="it-IT" sz="2000" b="1" dirty="0" smtClean="0">
                <a:solidFill>
                  <a:srgbClr val="FFFF00"/>
                </a:solidFill>
              </a:rPr>
              <a:t>)</a:t>
            </a:r>
            <a:endParaRPr lang="it-IT" sz="2000" dirty="0">
              <a:solidFill>
                <a:srgbClr val="FFFF00"/>
              </a:solidFill>
            </a:endParaRPr>
          </a:p>
        </p:txBody>
      </p:sp>
      <p:sp>
        <p:nvSpPr>
          <p:cNvPr id="33" name="Text Box 254"/>
          <p:cNvSpPr txBox="1">
            <a:spLocks noChangeArrowheads="1"/>
          </p:cNvSpPr>
          <p:nvPr/>
        </p:nvSpPr>
        <p:spPr bwMode="auto">
          <a:xfrm>
            <a:off x="192386" y="5674627"/>
            <a:ext cx="11877694" cy="523220"/>
          </a:xfrm>
          <a:prstGeom prst="rect">
            <a:avLst/>
          </a:prstGeom>
          <a:noFill/>
          <a:ln w="9525">
            <a:noFill/>
            <a:miter lim="800000"/>
            <a:headEnd/>
            <a:tailEnd/>
          </a:ln>
          <a:effectLst/>
        </p:spPr>
        <p:txBody>
          <a:bodyPr wrap="square">
            <a:spAutoFit/>
          </a:bodyPr>
          <a:lstStyle/>
          <a:p>
            <a:pPr eaLnBrk="1" hangingPunct="1">
              <a:defRPr/>
            </a:pPr>
            <a:r>
              <a:rPr lang="de-DE" sz="2800" dirty="0" smtClean="0">
                <a:solidFill>
                  <a:srgbClr val="FFFF00"/>
                </a:solidFill>
                <a:effectLst>
                  <a:outerShdw blurRad="38100" dist="38100" dir="2700000" algn="tl">
                    <a:srgbClr val="C0C0C0"/>
                  </a:outerShdw>
                </a:effectLst>
                <a:latin typeface="Calibri" panose="020F0502020204030204" pitchFamily="34" charset="0"/>
              </a:rPr>
              <a:t>Misura delle condizioni </a:t>
            </a:r>
            <a:r>
              <a:rPr lang="de-DE" sz="2800" dirty="0" err="1" smtClean="0">
                <a:solidFill>
                  <a:srgbClr val="FFFF00"/>
                </a:solidFill>
                <a:effectLst>
                  <a:outerShdw blurRad="38100" dist="38100" dir="2700000" algn="tl">
                    <a:srgbClr val="C0C0C0"/>
                  </a:outerShdw>
                </a:effectLst>
                <a:latin typeface="Calibri" panose="020F0502020204030204" pitchFamily="34" charset="0"/>
              </a:rPr>
              <a:t>termodinamiche</a:t>
            </a:r>
            <a:r>
              <a:rPr lang="de-DE" sz="2800" dirty="0" smtClean="0">
                <a:solidFill>
                  <a:srgbClr val="FFFF00"/>
                </a:solidFill>
                <a:effectLst>
                  <a:outerShdw blurRad="38100" dist="38100" dir="2700000" algn="tl">
                    <a:srgbClr val="C0C0C0"/>
                  </a:outerShdw>
                </a:effectLst>
                <a:latin typeface="Calibri" panose="020F0502020204030204" pitchFamily="34" charset="0"/>
              </a:rPr>
              <a:t> </a:t>
            </a:r>
            <a:r>
              <a:rPr lang="de-DE" sz="2800" dirty="0" err="1" smtClean="0">
                <a:solidFill>
                  <a:srgbClr val="FFFF00"/>
                </a:solidFill>
                <a:effectLst>
                  <a:outerShdw blurRad="38100" dist="38100" dir="2700000" algn="tl">
                    <a:srgbClr val="C0C0C0"/>
                  </a:outerShdw>
                </a:effectLst>
                <a:latin typeface="Calibri" panose="020F0502020204030204" pitchFamily="34" charset="0"/>
              </a:rPr>
              <a:t>presso</a:t>
            </a:r>
            <a:r>
              <a:rPr lang="de-DE" sz="2800" dirty="0" smtClean="0">
                <a:solidFill>
                  <a:srgbClr val="FFFF00"/>
                </a:solidFill>
                <a:effectLst>
                  <a:outerShdw blurRad="38100" dist="38100" dir="2700000" algn="tl">
                    <a:srgbClr val="C0C0C0"/>
                  </a:outerShdw>
                </a:effectLst>
                <a:latin typeface="Calibri" panose="020F0502020204030204" pitchFamily="34" charset="0"/>
              </a:rPr>
              <a:t> il sito di nucleosintesi</a:t>
            </a:r>
            <a:endParaRPr lang="de-DE" sz="2800" dirty="0">
              <a:solidFill>
                <a:srgbClr val="FFFF00"/>
              </a:solidFill>
              <a:effectLst>
                <a:outerShdw blurRad="38100" dist="38100" dir="2700000" algn="tl">
                  <a:srgbClr val="C0C0C0"/>
                </a:outerShdw>
              </a:effectLst>
              <a:latin typeface="Calibri" panose="020F0502020204030204" pitchFamily="34" charset="0"/>
            </a:endParaRPr>
          </a:p>
        </p:txBody>
      </p:sp>
    </p:spTree>
    <p:extLst>
      <p:ext uri="{BB962C8B-B14F-4D97-AF65-F5344CB8AC3E}">
        <p14:creationId xmlns:p14="http://schemas.microsoft.com/office/powerpoint/2010/main" val="4149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2000" tmFilter="0, 0; .2, .5; .8, .5; 1, 0"/>
                                        <p:tgtEl>
                                          <p:spTgt spid="25"/>
                                        </p:tgtEl>
                                      </p:cBhvr>
                                    </p:animEffect>
                                    <p:animScale>
                                      <p:cBhvr>
                                        <p:cTn id="7" dur="1000" autoRev="1" fill="hold"/>
                                        <p:tgtEl>
                                          <p:spTgt spid="2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ppt_w/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17"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ppt_w/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17"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ppt_x-#ppt_w/2"/>
                                          </p:val>
                                        </p:tav>
                                        <p:tav tm="100000">
                                          <p:val>
                                            <p:strVal val="#ppt_x"/>
                                          </p:val>
                                        </p:tav>
                                      </p:tavLst>
                                    </p:anim>
                                    <p:anim calcmode="lin" valueType="num">
                                      <p:cBhvr>
                                        <p:cTn id="32" dur="500" fill="hold"/>
                                        <p:tgtEl>
                                          <p:spTgt spid="23"/>
                                        </p:tgtEl>
                                        <p:attrNameLst>
                                          <p:attrName>ppt_y</p:attrName>
                                        </p:attrNameLst>
                                      </p:cBhvr>
                                      <p:tavLst>
                                        <p:tav tm="0">
                                          <p:val>
                                            <p:strVal val="#ppt_y"/>
                                          </p:val>
                                        </p:tav>
                                        <p:tav tm="100000">
                                          <p:val>
                                            <p:strVal val="#ppt_y"/>
                                          </p:val>
                                        </p:tav>
                                      </p:tavLst>
                                    </p:anim>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strVal val="#ppt_h"/>
                                          </p:val>
                                        </p:tav>
                                        <p:tav tm="100000">
                                          <p:val>
                                            <p:strVal val="#ppt_h"/>
                                          </p:val>
                                        </p:tav>
                                      </p:tavLst>
                                    </p:anim>
                                  </p:childTnLst>
                                </p:cTn>
                              </p:par>
                            </p:childTnLst>
                          </p:cTn>
                        </p:par>
                        <p:par>
                          <p:cTn id="35" fill="hold">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ppt_x</p:attrName>
                                        </p:attrNameLst>
                                      </p:cBhvr>
                                      <p:tavLst>
                                        <p:tav tm="0">
                                          <p:val>
                                            <p:strVal val="#ppt_x-#ppt_w/2"/>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strVal val="#ppt_h"/>
                                          </p:val>
                                        </p:tav>
                                        <p:tav tm="100000">
                                          <p:val>
                                            <p:strVal val="#ppt_h"/>
                                          </p:val>
                                        </p:tav>
                                      </p:tavLst>
                                    </p:anim>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ppt_w/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23" presetClass="entr" presetSubtype="16"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childTnLst>
                                </p:cTn>
                              </p:par>
                            </p:childTnLst>
                          </p:cTn>
                        </p:par>
                        <p:par>
                          <p:cTn id="60" fill="hold">
                            <p:stCondLst>
                              <p:cond delay="1500"/>
                            </p:stCondLst>
                            <p:childTnLst>
                              <p:par>
                                <p:cTn id="61" presetID="17"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ppt_x</p:attrName>
                                        </p:attrNameLst>
                                      </p:cBhvr>
                                      <p:tavLst>
                                        <p:tav tm="0">
                                          <p:val>
                                            <p:strVal val="#ppt_x-#ppt_w/2"/>
                                          </p:val>
                                        </p:tav>
                                        <p:tav tm="100000">
                                          <p:val>
                                            <p:strVal val="#ppt_x"/>
                                          </p:val>
                                        </p:tav>
                                      </p:tavLst>
                                    </p:anim>
                                    <p:anim calcmode="lin" valueType="num">
                                      <p:cBhvr>
                                        <p:cTn id="64" dur="500" fill="hold"/>
                                        <p:tgtEl>
                                          <p:spTgt spid="6"/>
                                        </p:tgtEl>
                                        <p:attrNameLst>
                                          <p:attrName>ppt_y</p:attrName>
                                        </p:attrNameLst>
                                      </p:cBhvr>
                                      <p:tavLst>
                                        <p:tav tm="0">
                                          <p:val>
                                            <p:strVal val="#ppt_y"/>
                                          </p:val>
                                        </p:tav>
                                        <p:tav tm="100000">
                                          <p:val>
                                            <p:strVal val="#ppt_y"/>
                                          </p:val>
                                        </p:tav>
                                      </p:tavLst>
                                    </p:anim>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strVal val="#ppt_h"/>
                                          </p:val>
                                        </p:tav>
                                        <p:tav tm="100000">
                                          <p:val>
                                            <p:strVal val="#ppt_h"/>
                                          </p:val>
                                        </p:tav>
                                      </p:tavLst>
                                    </p:anim>
                                  </p:childTnLst>
                                </p:cTn>
                              </p:par>
                            </p:childTnLst>
                          </p:cTn>
                        </p:par>
                        <p:par>
                          <p:cTn id="67" fill="hold">
                            <p:stCondLst>
                              <p:cond delay="2000"/>
                            </p:stCondLst>
                            <p:childTnLst>
                              <p:par>
                                <p:cTn id="68" presetID="23" presetClass="entr" presetSubtype="16"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23" grpId="0" animBg="1"/>
      <p:bldP spid="32"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122" y="89886"/>
            <a:ext cx="7631705"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smtClean="0">
                <a:solidFill>
                  <a:srgbClr val="FFFF00"/>
                </a:solidFill>
              </a:rPr>
              <a:t>Caratterizzazione delle condizioni stellari</a:t>
            </a:r>
            <a:endParaRPr lang="it-IT" sz="3200" b="1" i="1" dirty="0">
              <a:solidFill>
                <a:srgbClr val="FFFF00"/>
              </a:solidFill>
            </a:endParaRPr>
          </a:p>
        </p:txBody>
      </p:sp>
      <p:pic>
        <p:nvPicPr>
          <p:cNvPr id="953" name="Picture 6"/>
          <p:cNvPicPr>
            <a:picLocks noChangeAspect="1" noChangeArrowheads="1"/>
          </p:cNvPicPr>
          <p:nvPr/>
        </p:nvPicPr>
        <p:blipFill>
          <a:blip r:embed="rId2" cstate="print"/>
          <a:srcRect/>
          <a:stretch>
            <a:fillRect/>
          </a:stretch>
        </p:blipFill>
        <p:spPr bwMode="auto">
          <a:xfrm>
            <a:off x="241576" y="1278072"/>
            <a:ext cx="4466617" cy="3138704"/>
          </a:xfrm>
          <a:prstGeom prst="rect">
            <a:avLst/>
          </a:prstGeom>
          <a:noFill/>
          <a:ln w="12700" cap="sq">
            <a:noFill/>
            <a:miter lim="800000"/>
            <a:headEnd type="none" w="sm" len="sm"/>
            <a:tailEnd type="none" w="sm" len="sm"/>
          </a:ln>
        </p:spPr>
      </p:pic>
      <p:pic>
        <p:nvPicPr>
          <p:cNvPr id="955" name="Picture 3"/>
          <p:cNvPicPr>
            <a:picLocks noChangeAspect="1" noChangeArrowheads="1"/>
          </p:cNvPicPr>
          <p:nvPr/>
        </p:nvPicPr>
        <p:blipFill>
          <a:blip r:embed="rId3">
            <a:extLst>
              <a:ext uri="{28A0092B-C50C-407E-A947-70E740481C1C}">
                <a14:useLocalDpi xmlns:a14="http://schemas.microsoft.com/office/drawing/2010/main" val="0"/>
              </a:ext>
            </a:extLst>
          </a:blip>
          <a:srcRect l="6400" t="6485" r="3200"/>
          <a:stretch>
            <a:fillRect/>
          </a:stretch>
        </p:blipFill>
        <p:spPr bwMode="auto">
          <a:xfrm>
            <a:off x="6277597" y="1313230"/>
            <a:ext cx="5666225" cy="313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6" name="Text Box 7"/>
          <p:cNvSpPr txBox="1">
            <a:spLocks noChangeArrowheads="1"/>
          </p:cNvSpPr>
          <p:nvPr/>
        </p:nvSpPr>
        <p:spPr bwMode="auto">
          <a:xfrm>
            <a:off x="48626" y="5886069"/>
            <a:ext cx="4250999" cy="480131"/>
          </a:xfrm>
          <a:prstGeom prst="rect">
            <a:avLst/>
          </a:prstGeom>
          <a:noFill/>
          <a:ln w="50800" algn="ctr">
            <a:noFill/>
            <a:miter lim="800000"/>
            <a:headEnd/>
            <a:tailEnd/>
          </a:ln>
          <a:effectLst/>
        </p:spPr>
        <p:txBody>
          <a:bodyPr wrap="square">
            <a:spAutoFit/>
          </a:bodyPr>
          <a:lstStyle/>
          <a:p>
            <a:pPr eaLnBrk="0" hangingPunct="0">
              <a:lnSpc>
                <a:spcPct val="90000"/>
              </a:lnSpc>
              <a:defRPr/>
            </a:pPr>
            <a:r>
              <a:rPr lang="it-IT" sz="1400" dirty="0">
                <a:solidFill>
                  <a:schemeClr val="bg1">
                    <a:lumMod val="85000"/>
                  </a:schemeClr>
                </a:solidFill>
              </a:rPr>
              <a:t>U </a:t>
            </a:r>
            <a:r>
              <a:rPr lang="it-IT" sz="1400" dirty="0" err="1">
                <a:solidFill>
                  <a:schemeClr val="bg1">
                    <a:lumMod val="85000"/>
                  </a:schemeClr>
                </a:solidFill>
              </a:rPr>
              <a:t>Abbondanno</a:t>
            </a:r>
            <a:r>
              <a:rPr lang="it-IT" sz="1400" dirty="0">
                <a:solidFill>
                  <a:schemeClr val="bg1">
                    <a:lumMod val="85000"/>
                  </a:schemeClr>
                </a:solidFill>
              </a:rPr>
              <a:t> et </a:t>
            </a:r>
            <a:r>
              <a:rPr lang="it-IT" sz="1400" dirty="0" smtClean="0">
                <a:solidFill>
                  <a:schemeClr val="bg1">
                    <a:lumMod val="85000"/>
                  </a:schemeClr>
                </a:solidFill>
              </a:rPr>
              <a:t>al., </a:t>
            </a:r>
            <a:r>
              <a:rPr lang="it-IT" sz="1400" dirty="0" err="1" smtClean="0">
                <a:solidFill>
                  <a:schemeClr val="bg1">
                    <a:lumMod val="85000"/>
                  </a:schemeClr>
                </a:solidFill>
              </a:rPr>
              <a:t>Phys</a:t>
            </a:r>
            <a:r>
              <a:rPr lang="it-IT" sz="1400" dirty="0">
                <a:solidFill>
                  <a:schemeClr val="bg1">
                    <a:lumMod val="85000"/>
                  </a:schemeClr>
                </a:solidFill>
              </a:rPr>
              <a:t>. Rev. Lett. </a:t>
            </a:r>
            <a:r>
              <a:rPr lang="it-IT" sz="1400" b="1" dirty="0">
                <a:solidFill>
                  <a:schemeClr val="bg1">
                    <a:lumMod val="85000"/>
                  </a:schemeClr>
                </a:solidFill>
              </a:rPr>
              <a:t>93</a:t>
            </a:r>
            <a:r>
              <a:rPr lang="it-IT" sz="1400" dirty="0">
                <a:solidFill>
                  <a:schemeClr val="bg1">
                    <a:lumMod val="85000"/>
                  </a:schemeClr>
                </a:solidFill>
              </a:rPr>
              <a:t> (2004), </a:t>
            </a:r>
            <a:r>
              <a:rPr lang="it-IT" sz="1400" dirty="0" smtClean="0">
                <a:solidFill>
                  <a:schemeClr val="bg1">
                    <a:lumMod val="85000"/>
                  </a:schemeClr>
                </a:solidFill>
              </a:rPr>
              <a:t>161103</a:t>
            </a:r>
            <a:endParaRPr lang="it-IT" sz="1400" dirty="0">
              <a:solidFill>
                <a:schemeClr val="bg1">
                  <a:lumMod val="85000"/>
                </a:schemeClr>
              </a:solidFill>
            </a:endParaRPr>
          </a:p>
          <a:p>
            <a:pPr eaLnBrk="0" hangingPunct="0">
              <a:lnSpc>
                <a:spcPct val="90000"/>
              </a:lnSpc>
              <a:defRPr/>
            </a:pPr>
            <a:r>
              <a:rPr lang="it-IT" sz="1400" dirty="0">
                <a:solidFill>
                  <a:schemeClr val="bg1">
                    <a:lumMod val="85000"/>
                  </a:schemeClr>
                </a:solidFill>
              </a:rPr>
              <a:t>S Marrone et al</a:t>
            </a:r>
            <a:r>
              <a:rPr lang="it-IT" sz="1400" dirty="0" smtClean="0">
                <a:solidFill>
                  <a:schemeClr val="bg1">
                    <a:lumMod val="85000"/>
                  </a:schemeClr>
                </a:solidFill>
              </a:rPr>
              <a:t>., </a:t>
            </a:r>
            <a:r>
              <a:rPr lang="it-IT" sz="1400" dirty="0" err="1" smtClean="0">
                <a:solidFill>
                  <a:schemeClr val="bg1">
                    <a:lumMod val="85000"/>
                  </a:schemeClr>
                </a:solidFill>
              </a:rPr>
              <a:t>Phys</a:t>
            </a:r>
            <a:r>
              <a:rPr lang="it-IT" sz="1400" dirty="0">
                <a:solidFill>
                  <a:schemeClr val="bg1">
                    <a:lumMod val="85000"/>
                  </a:schemeClr>
                </a:solidFill>
              </a:rPr>
              <a:t>. Rev. C </a:t>
            </a:r>
            <a:r>
              <a:rPr lang="it-IT" sz="1400" b="1" dirty="0">
                <a:solidFill>
                  <a:schemeClr val="bg1">
                    <a:lumMod val="85000"/>
                  </a:schemeClr>
                </a:solidFill>
                <a:effectLst>
                  <a:outerShdw blurRad="38100" dist="38100" dir="2700000" algn="tl">
                    <a:srgbClr val="003366"/>
                  </a:outerShdw>
                </a:effectLst>
              </a:rPr>
              <a:t>73</a:t>
            </a:r>
            <a:r>
              <a:rPr lang="it-IT" sz="1400" dirty="0">
                <a:solidFill>
                  <a:schemeClr val="bg1">
                    <a:lumMod val="85000"/>
                  </a:schemeClr>
                </a:solidFill>
              </a:rPr>
              <a:t> 03604 (2006)</a:t>
            </a:r>
            <a:endParaRPr lang="en-US" sz="1400" dirty="0">
              <a:solidFill>
                <a:schemeClr val="bg1">
                  <a:lumMod val="85000"/>
                </a:schemeClr>
              </a:solidFill>
            </a:endParaRPr>
          </a:p>
        </p:txBody>
      </p:sp>
      <p:sp>
        <p:nvSpPr>
          <p:cNvPr id="957" name="Text Box 12"/>
          <p:cNvSpPr txBox="1">
            <a:spLocks noChangeArrowheads="1"/>
          </p:cNvSpPr>
          <p:nvPr/>
        </p:nvSpPr>
        <p:spPr bwMode="auto">
          <a:xfrm>
            <a:off x="4160203" y="4473116"/>
            <a:ext cx="7941011" cy="1717393"/>
          </a:xfrm>
          <a:prstGeom prst="rect">
            <a:avLst/>
          </a:prstGeom>
          <a:noFill/>
          <a:ln w="9525">
            <a:noFill/>
            <a:miter lim="800000"/>
            <a:headEnd/>
            <a:tailEnd/>
          </a:ln>
          <a:effectLst/>
        </p:spPr>
        <p:txBody>
          <a:bodyPr wrap="square">
            <a:spAutoFit/>
          </a:bodyPr>
          <a:lstStyle/>
          <a:p>
            <a:pPr marL="101600" algn="l" eaLnBrk="0" hangingPunct="0">
              <a:spcAft>
                <a:spcPct val="40000"/>
              </a:spcAft>
            </a:pPr>
            <a:r>
              <a:rPr lang="en-US" sz="1600" b="1" i="1" dirty="0" smtClean="0">
                <a:solidFill>
                  <a:schemeClr val="bg2">
                    <a:lumMod val="10000"/>
                  </a:schemeClr>
                </a:solidFill>
                <a:latin typeface="Corbel" pitchFamily="34" charset="0"/>
              </a:rPr>
              <a:t>NON SOLO</a:t>
            </a:r>
          </a:p>
          <a:p>
            <a:pPr marL="381000" indent="-279400" eaLnBrk="0" hangingPunct="0">
              <a:spcAft>
                <a:spcPct val="40000"/>
              </a:spcAft>
              <a:buFontTx/>
              <a:buChar char="•"/>
            </a:pPr>
            <a:r>
              <a:rPr lang="en-US" sz="1600" b="1" dirty="0">
                <a:solidFill>
                  <a:srgbClr val="FFFF00"/>
                </a:solidFill>
                <a:latin typeface="Corbel" pitchFamily="34" charset="0"/>
              </a:rPr>
              <a:t>In </a:t>
            </a:r>
            <a:r>
              <a:rPr lang="en-US" sz="1600" b="1" dirty="0" err="1">
                <a:solidFill>
                  <a:srgbClr val="FFFF00"/>
                </a:solidFill>
                <a:latin typeface="Corbel" pitchFamily="34" charset="0"/>
              </a:rPr>
              <a:t>Astrofisica</a:t>
            </a:r>
            <a:r>
              <a:rPr lang="en-US" sz="1600" b="1" dirty="0">
                <a:solidFill>
                  <a:srgbClr val="FFFF00"/>
                </a:solidFill>
                <a:latin typeface="Corbel" pitchFamily="34" charset="0"/>
              </a:rPr>
              <a:t> </a:t>
            </a:r>
            <a:r>
              <a:rPr lang="en-US" sz="1600" b="1" dirty="0" err="1">
                <a:solidFill>
                  <a:srgbClr val="FFFF00"/>
                </a:solidFill>
                <a:latin typeface="Corbel" pitchFamily="34" charset="0"/>
              </a:rPr>
              <a:t>Nucleare</a:t>
            </a:r>
            <a:r>
              <a:rPr lang="en-US" sz="1600" b="1" dirty="0">
                <a:solidFill>
                  <a:srgbClr val="FFFF00"/>
                </a:solidFill>
                <a:latin typeface="Corbel" pitchFamily="34" charset="0"/>
              </a:rPr>
              <a:t>, </a:t>
            </a:r>
            <a:r>
              <a:rPr lang="en-US" sz="1600" b="1" dirty="0" err="1">
                <a:solidFill>
                  <a:srgbClr val="FFFF00"/>
                </a:solidFill>
                <a:latin typeface="Corbel" pitchFamily="34" charset="0"/>
              </a:rPr>
              <a:t>importante</a:t>
            </a:r>
            <a:r>
              <a:rPr lang="en-US" sz="1600" b="1" dirty="0">
                <a:solidFill>
                  <a:srgbClr val="FFFF00"/>
                </a:solidFill>
                <a:latin typeface="Corbel" pitchFamily="34" charset="0"/>
              </a:rPr>
              <a:t> </a:t>
            </a:r>
            <a:r>
              <a:rPr lang="en-US" sz="1600" b="1" i="1" dirty="0">
                <a:solidFill>
                  <a:srgbClr val="FFFF00"/>
                </a:solidFill>
                <a:latin typeface="Corbel" pitchFamily="34" charset="0"/>
              </a:rPr>
              <a:t>branching </a:t>
            </a:r>
            <a:r>
              <a:rPr lang="en-US" sz="1600" b="1" i="1" dirty="0" smtClean="0">
                <a:solidFill>
                  <a:srgbClr val="FFFF00"/>
                </a:solidFill>
                <a:latin typeface="Corbel" pitchFamily="34" charset="0"/>
              </a:rPr>
              <a:t>point</a:t>
            </a:r>
          </a:p>
          <a:p>
            <a:pPr marL="101600" eaLnBrk="0" hangingPunct="0">
              <a:spcAft>
                <a:spcPct val="40000"/>
              </a:spcAft>
            </a:pPr>
            <a:r>
              <a:rPr lang="en-US" sz="1600" b="1" i="1" dirty="0" smtClean="0">
                <a:solidFill>
                  <a:schemeClr val="bg2">
                    <a:lumMod val="10000"/>
                  </a:schemeClr>
                </a:solidFill>
                <a:latin typeface="Corbel" pitchFamily="34" charset="0"/>
              </a:rPr>
              <a:t>MA ANCHE</a:t>
            </a:r>
            <a:endParaRPr lang="en-US" sz="1600" b="1" i="1" dirty="0">
              <a:solidFill>
                <a:schemeClr val="bg2">
                  <a:lumMod val="10000"/>
                </a:schemeClr>
              </a:solidFill>
              <a:latin typeface="Corbel" pitchFamily="34" charset="0"/>
            </a:endParaRPr>
          </a:p>
          <a:p>
            <a:pPr marL="381000" indent="-279400" algn="l" eaLnBrk="0" hangingPunct="0">
              <a:spcAft>
                <a:spcPct val="40000"/>
              </a:spcAft>
              <a:buFontTx/>
              <a:buChar char="•"/>
            </a:pPr>
            <a:r>
              <a:rPr lang="en-US" sz="1600" b="1" baseline="30000" dirty="0" smtClean="0">
                <a:solidFill>
                  <a:srgbClr val="FFFF00"/>
                </a:solidFill>
                <a:latin typeface="Corbel" pitchFamily="34" charset="0"/>
              </a:rPr>
              <a:t>151</a:t>
            </a:r>
            <a:r>
              <a:rPr lang="en-US" sz="1600" b="1" dirty="0" smtClean="0">
                <a:solidFill>
                  <a:srgbClr val="FFFF00"/>
                </a:solidFill>
                <a:latin typeface="Corbel" pitchFamily="34" charset="0"/>
              </a:rPr>
              <a:t>Sm </a:t>
            </a:r>
            <a:r>
              <a:rPr lang="en-US" sz="1600" b="1" dirty="0" err="1">
                <a:solidFill>
                  <a:srgbClr val="FFFF00"/>
                </a:solidFill>
                <a:latin typeface="Corbel" pitchFamily="34" charset="0"/>
              </a:rPr>
              <a:t>importante</a:t>
            </a:r>
            <a:r>
              <a:rPr lang="en-US" sz="1600" b="1" dirty="0">
                <a:solidFill>
                  <a:srgbClr val="FFFF00"/>
                </a:solidFill>
                <a:latin typeface="Corbel" pitchFamily="34" charset="0"/>
              </a:rPr>
              <a:t> </a:t>
            </a:r>
            <a:r>
              <a:rPr lang="en-US" sz="1600" b="1" dirty="0" err="1">
                <a:solidFill>
                  <a:srgbClr val="FFFF00"/>
                </a:solidFill>
                <a:latin typeface="Corbel" pitchFamily="34" charset="0"/>
              </a:rPr>
              <a:t>frammento</a:t>
            </a:r>
            <a:r>
              <a:rPr lang="en-US" sz="1600" b="1" dirty="0">
                <a:solidFill>
                  <a:srgbClr val="FFFF00"/>
                </a:solidFill>
                <a:latin typeface="Corbel" pitchFamily="34" charset="0"/>
              </a:rPr>
              <a:t> di </a:t>
            </a:r>
            <a:r>
              <a:rPr lang="en-US" sz="1600" b="1" dirty="0" err="1">
                <a:solidFill>
                  <a:srgbClr val="FFFF00"/>
                </a:solidFill>
                <a:latin typeface="Corbel" pitchFamily="34" charset="0"/>
              </a:rPr>
              <a:t>fissione</a:t>
            </a:r>
            <a:r>
              <a:rPr lang="en-US" sz="1600" b="1" dirty="0">
                <a:solidFill>
                  <a:srgbClr val="FFFF00"/>
                </a:solidFill>
                <a:latin typeface="Corbel" pitchFamily="34" charset="0"/>
              </a:rPr>
              <a:t> (</a:t>
            </a:r>
            <a:r>
              <a:rPr lang="en-US" sz="1600" b="1" dirty="0" err="1">
                <a:solidFill>
                  <a:srgbClr val="FFFF00"/>
                </a:solidFill>
                <a:latin typeface="Corbel" pitchFamily="34" charset="0"/>
              </a:rPr>
              <a:t>richiesta</a:t>
            </a:r>
            <a:r>
              <a:rPr lang="en-US" sz="1600" b="1" dirty="0">
                <a:solidFill>
                  <a:srgbClr val="FFFF00"/>
                </a:solidFill>
                <a:latin typeface="Corbel" pitchFamily="34" charset="0"/>
              </a:rPr>
              <a:t> 4.D.28 </a:t>
            </a:r>
            <a:r>
              <a:rPr lang="en-US" sz="1600" b="1" dirty="0" err="1">
                <a:solidFill>
                  <a:srgbClr val="FFFF00"/>
                </a:solidFill>
                <a:latin typeface="Corbel" pitchFamily="34" charset="0"/>
              </a:rPr>
              <a:t>della</a:t>
            </a:r>
            <a:r>
              <a:rPr lang="en-US" sz="1600" b="1" dirty="0">
                <a:solidFill>
                  <a:srgbClr val="FFFF00"/>
                </a:solidFill>
                <a:latin typeface="Corbel" pitchFamily="34" charset="0"/>
              </a:rPr>
              <a:t> HPNDRL </a:t>
            </a:r>
            <a:r>
              <a:rPr lang="en-US" sz="1600" b="1" dirty="0" err="1">
                <a:solidFill>
                  <a:srgbClr val="FFFF00"/>
                </a:solidFill>
                <a:latin typeface="Corbel" pitchFamily="34" charset="0"/>
              </a:rPr>
              <a:t>della</a:t>
            </a:r>
            <a:r>
              <a:rPr lang="en-US" sz="1600" b="1" dirty="0">
                <a:solidFill>
                  <a:srgbClr val="FFFF00"/>
                </a:solidFill>
                <a:latin typeface="Corbel" pitchFamily="34" charset="0"/>
              </a:rPr>
              <a:t> NEA</a:t>
            </a:r>
            <a:r>
              <a:rPr lang="en-US" sz="1600" b="1" dirty="0" smtClean="0">
                <a:solidFill>
                  <a:srgbClr val="FFFF00"/>
                </a:solidFill>
                <a:latin typeface="Corbel" pitchFamily="34" charset="0"/>
              </a:rPr>
              <a:t>)</a:t>
            </a:r>
            <a:endParaRPr lang="en-US" sz="1600" b="1" dirty="0">
              <a:solidFill>
                <a:srgbClr val="FFFF00"/>
              </a:solidFill>
              <a:latin typeface="Corbel" pitchFamily="34" charset="0"/>
            </a:endParaRPr>
          </a:p>
          <a:p>
            <a:pPr marL="381000" indent="-279400" algn="l" eaLnBrk="0" hangingPunct="0">
              <a:spcAft>
                <a:spcPct val="40000"/>
              </a:spcAft>
              <a:buFontTx/>
              <a:buChar char="•"/>
            </a:pPr>
            <a:r>
              <a:rPr lang="en-US" sz="1600" b="1" dirty="0" err="1">
                <a:solidFill>
                  <a:srgbClr val="FFFF00"/>
                </a:solidFill>
                <a:latin typeface="Corbel" pitchFamily="34" charset="0"/>
              </a:rPr>
              <a:t>Necessarie</a:t>
            </a:r>
            <a:r>
              <a:rPr lang="en-US" sz="1600" b="1" dirty="0">
                <a:solidFill>
                  <a:srgbClr val="FFFF00"/>
                </a:solidFill>
                <a:latin typeface="Corbel" pitchFamily="34" charset="0"/>
              </a:rPr>
              <a:t> </a:t>
            </a:r>
            <a:r>
              <a:rPr lang="en-US" sz="1600" b="1" dirty="0" err="1">
                <a:solidFill>
                  <a:srgbClr val="FFFF00"/>
                </a:solidFill>
                <a:latin typeface="Corbel" pitchFamily="34" charset="0"/>
              </a:rPr>
              <a:t>sezioni</a:t>
            </a:r>
            <a:r>
              <a:rPr lang="en-US" sz="1600" b="1" dirty="0">
                <a:solidFill>
                  <a:srgbClr val="FFFF00"/>
                </a:solidFill>
                <a:latin typeface="Corbel" pitchFamily="34" charset="0"/>
              </a:rPr>
              <a:t> </a:t>
            </a:r>
            <a:r>
              <a:rPr lang="en-US" sz="1600" b="1" dirty="0" err="1">
                <a:solidFill>
                  <a:srgbClr val="FFFF00"/>
                </a:solidFill>
                <a:latin typeface="Corbel" pitchFamily="34" charset="0"/>
              </a:rPr>
              <a:t>d’urto</a:t>
            </a:r>
            <a:r>
              <a:rPr lang="en-US" sz="1600" b="1" dirty="0">
                <a:solidFill>
                  <a:srgbClr val="FFFF00"/>
                </a:solidFill>
                <a:latin typeface="Corbel" pitchFamily="34" charset="0"/>
              </a:rPr>
              <a:t> per </a:t>
            </a:r>
            <a:r>
              <a:rPr lang="en-US" sz="1600" b="1" dirty="0" err="1">
                <a:solidFill>
                  <a:srgbClr val="FFFF00"/>
                </a:solidFill>
                <a:latin typeface="Corbel" pitchFamily="34" charset="0"/>
              </a:rPr>
              <a:t>trasmutazione</a:t>
            </a:r>
            <a:r>
              <a:rPr lang="en-US" sz="1600" b="1" dirty="0">
                <a:solidFill>
                  <a:srgbClr val="FFFF00"/>
                </a:solidFill>
                <a:latin typeface="Corbel" pitchFamily="34" charset="0"/>
              </a:rPr>
              <a:t> con </a:t>
            </a:r>
            <a:r>
              <a:rPr lang="en-US" sz="1600" b="1" dirty="0" smtClean="0">
                <a:solidFill>
                  <a:srgbClr val="FFFF00"/>
                </a:solidFill>
                <a:latin typeface="Corbel" pitchFamily="34" charset="0"/>
              </a:rPr>
              <a:t>ADS</a:t>
            </a:r>
            <a:endParaRPr lang="en-US" sz="1600" b="1" dirty="0">
              <a:solidFill>
                <a:srgbClr val="FFFF00"/>
              </a:solidFill>
              <a:latin typeface="Corbel" pitchFamily="34" charset="0"/>
            </a:endParaRPr>
          </a:p>
        </p:txBody>
      </p:sp>
      <p:sp>
        <p:nvSpPr>
          <p:cNvPr id="959" name="Text Box 974"/>
          <p:cNvSpPr txBox="1">
            <a:spLocks noChangeArrowheads="1"/>
          </p:cNvSpPr>
          <p:nvPr/>
        </p:nvSpPr>
        <p:spPr bwMode="auto">
          <a:xfrm>
            <a:off x="61579" y="4442306"/>
            <a:ext cx="4481237" cy="338554"/>
          </a:xfrm>
          <a:prstGeom prst="rect">
            <a:avLst/>
          </a:prstGeom>
          <a:noFill/>
          <a:ln w="9525" algn="ctr">
            <a:noFill/>
            <a:miter lim="800000"/>
            <a:headEnd/>
            <a:tailEnd/>
          </a:ln>
        </p:spPr>
        <p:txBody>
          <a:bodyPr wrap="square">
            <a:spAutoFit/>
          </a:bodyPr>
          <a:lstStyle/>
          <a:p>
            <a:pPr algn="just" eaLnBrk="1" hangingPunct="1"/>
            <a:r>
              <a:rPr lang="en-US" sz="1600" b="1" dirty="0" smtClean="0">
                <a:solidFill>
                  <a:schemeClr val="bg1">
                    <a:lumMod val="85000"/>
                  </a:schemeClr>
                </a:solidFill>
                <a:cs typeface="Arial" charset="0"/>
              </a:rPr>
              <a:t>≈500 </a:t>
            </a:r>
            <a:r>
              <a:rPr lang="en-US" sz="1600" b="1" dirty="0" err="1" smtClean="0">
                <a:solidFill>
                  <a:schemeClr val="bg1">
                    <a:lumMod val="85000"/>
                  </a:schemeClr>
                </a:solidFill>
                <a:cs typeface="Arial" charset="0"/>
              </a:rPr>
              <a:t>risonanze</a:t>
            </a:r>
            <a:r>
              <a:rPr lang="en-US" sz="1600" b="1" dirty="0" smtClean="0">
                <a:solidFill>
                  <a:schemeClr val="bg1">
                    <a:lumMod val="85000"/>
                  </a:schemeClr>
                </a:solidFill>
                <a:cs typeface="Arial" charset="0"/>
              </a:rPr>
              <a:t> per lo </a:t>
            </a:r>
            <a:r>
              <a:rPr lang="en-US" sz="1600" b="1" dirty="0" err="1" smtClean="0">
                <a:solidFill>
                  <a:schemeClr val="bg1">
                    <a:lumMod val="85000"/>
                  </a:schemeClr>
                </a:solidFill>
                <a:cs typeface="Arial" charset="0"/>
              </a:rPr>
              <a:t>più</a:t>
            </a:r>
            <a:r>
              <a:rPr lang="en-US" sz="1600" b="1" dirty="0" smtClean="0">
                <a:solidFill>
                  <a:schemeClr val="bg1">
                    <a:lumMod val="85000"/>
                  </a:schemeClr>
                </a:solidFill>
                <a:cs typeface="Arial" charset="0"/>
              </a:rPr>
              <a:t> </a:t>
            </a:r>
            <a:r>
              <a:rPr lang="en-US" sz="1600" b="1" dirty="0" err="1" smtClean="0">
                <a:solidFill>
                  <a:schemeClr val="bg1">
                    <a:lumMod val="85000"/>
                  </a:schemeClr>
                </a:solidFill>
                <a:cs typeface="Arial" charset="0"/>
              </a:rPr>
              <a:t>nuove</a:t>
            </a:r>
            <a:endParaRPr lang="en-US" sz="1600" b="1" dirty="0">
              <a:solidFill>
                <a:schemeClr val="bg1">
                  <a:lumMod val="85000"/>
                </a:schemeClr>
              </a:solidFill>
              <a:cs typeface="Arial" charset="0"/>
            </a:endParaRPr>
          </a:p>
        </p:txBody>
      </p:sp>
      <p:sp>
        <p:nvSpPr>
          <p:cNvPr id="960" name="AutoShape 961"/>
          <p:cNvSpPr>
            <a:spLocks noChangeArrowheads="1"/>
          </p:cNvSpPr>
          <p:nvPr/>
        </p:nvSpPr>
        <p:spPr bwMode="auto">
          <a:xfrm>
            <a:off x="5027274" y="2490279"/>
            <a:ext cx="976312" cy="485775"/>
          </a:xfrm>
          <a:prstGeom prst="notchedRightArrow">
            <a:avLst>
              <a:gd name="adj1" fmla="val 50000"/>
              <a:gd name="adj2" fmla="val 50245"/>
            </a:avLst>
          </a:prstGeom>
          <a:solidFill>
            <a:schemeClr val="accent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a:p>
        </p:txBody>
      </p:sp>
    </p:spTree>
    <p:extLst>
      <p:ext uri="{BB962C8B-B14F-4D97-AF65-F5344CB8AC3E}">
        <p14:creationId xmlns:p14="http://schemas.microsoft.com/office/powerpoint/2010/main" val="27543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53"/>
                                        </p:tgtEl>
                                        <p:attrNameLst>
                                          <p:attrName>style.visibility</p:attrName>
                                        </p:attrNameLst>
                                      </p:cBhvr>
                                      <p:to>
                                        <p:strVal val="visible"/>
                                      </p:to>
                                    </p:set>
                                    <p:anim calcmode="lin" valueType="num">
                                      <p:cBhvr>
                                        <p:cTn id="7" dur="500" fill="hold"/>
                                        <p:tgtEl>
                                          <p:spTgt spid="953"/>
                                        </p:tgtEl>
                                        <p:attrNameLst>
                                          <p:attrName>ppt_w</p:attrName>
                                        </p:attrNameLst>
                                      </p:cBhvr>
                                      <p:tavLst>
                                        <p:tav tm="0">
                                          <p:val>
                                            <p:fltVal val="0"/>
                                          </p:val>
                                        </p:tav>
                                        <p:tav tm="100000">
                                          <p:val>
                                            <p:strVal val="#ppt_w"/>
                                          </p:val>
                                        </p:tav>
                                      </p:tavLst>
                                    </p:anim>
                                    <p:anim calcmode="lin" valueType="num">
                                      <p:cBhvr>
                                        <p:cTn id="8" dur="500" fill="hold"/>
                                        <p:tgtEl>
                                          <p:spTgt spid="95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56"/>
                                        </p:tgtEl>
                                        <p:attrNameLst>
                                          <p:attrName>style.visibility</p:attrName>
                                        </p:attrNameLst>
                                      </p:cBhvr>
                                      <p:to>
                                        <p:strVal val="visible"/>
                                      </p:to>
                                    </p:set>
                                    <p:anim calcmode="lin" valueType="num">
                                      <p:cBhvr>
                                        <p:cTn id="11" dur="500" fill="hold"/>
                                        <p:tgtEl>
                                          <p:spTgt spid="956"/>
                                        </p:tgtEl>
                                        <p:attrNameLst>
                                          <p:attrName>ppt_w</p:attrName>
                                        </p:attrNameLst>
                                      </p:cBhvr>
                                      <p:tavLst>
                                        <p:tav tm="0">
                                          <p:val>
                                            <p:fltVal val="0"/>
                                          </p:val>
                                        </p:tav>
                                        <p:tav tm="100000">
                                          <p:val>
                                            <p:strVal val="#ppt_w"/>
                                          </p:val>
                                        </p:tav>
                                      </p:tavLst>
                                    </p:anim>
                                    <p:anim calcmode="lin" valueType="num">
                                      <p:cBhvr>
                                        <p:cTn id="12" dur="500" fill="hold"/>
                                        <p:tgtEl>
                                          <p:spTgt spid="95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60"/>
                                        </p:tgtEl>
                                        <p:attrNameLst>
                                          <p:attrName>style.visibility</p:attrName>
                                        </p:attrNameLst>
                                      </p:cBhvr>
                                      <p:to>
                                        <p:strVal val="visible"/>
                                      </p:to>
                                    </p:set>
                                    <p:anim calcmode="lin" valueType="num">
                                      <p:cBhvr additive="base">
                                        <p:cTn id="17" dur="500" fill="hold"/>
                                        <p:tgtEl>
                                          <p:spTgt spid="960"/>
                                        </p:tgtEl>
                                        <p:attrNameLst>
                                          <p:attrName>ppt_x</p:attrName>
                                        </p:attrNameLst>
                                      </p:cBhvr>
                                      <p:tavLst>
                                        <p:tav tm="0">
                                          <p:val>
                                            <p:strVal val="0-#ppt_w/2"/>
                                          </p:val>
                                        </p:tav>
                                        <p:tav tm="100000">
                                          <p:val>
                                            <p:strVal val="#ppt_x"/>
                                          </p:val>
                                        </p:tav>
                                      </p:tavLst>
                                    </p:anim>
                                    <p:anim calcmode="lin" valueType="num">
                                      <p:cBhvr additive="base">
                                        <p:cTn id="18" dur="500" fill="hold"/>
                                        <p:tgtEl>
                                          <p:spTgt spid="960"/>
                                        </p:tgtEl>
                                        <p:attrNameLst>
                                          <p:attrName>ppt_y</p:attrName>
                                        </p:attrNameLst>
                                      </p:cBhvr>
                                      <p:tavLst>
                                        <p:tav tm="0">
                                          <p:val>
                                            <p:strVal val="#ppt_y"/>
                                          </p:val>
                                        </p:tav>
                                        <p:tav tm="100000">
                                          <p:val>
                                            <p:strVal val="#ppt_y"/>
                                          </p:val>
                                        </p:tav>
                                      </p:tavLst>
                                    </p:anim>
                                  </p:childTnLst>
                                </p:cTn>
                              </p:par>
                              <p:par>
                                <p:cTn id="19" presetID="4" presetClass="entr" presetSubtype="16" fill="hold" nodeType="withEffect">
                                  <p:stCondLst>
                                    <p:cond delay="0"/>
                                  </p:stCondLst>
                                  <p:childTnLst>
                                    <p:set>
                                      <p:cBhvr>
                                        <p:cTn id="20" dur="1" fill="hold">
                                          <p:stCondLst>
                                            <p:cond delay="0"/>
                                          </p:stCondLst>
                                        </p:cTn>
                                        <p:tgtEl>
                                          <p:spTgt spid="955"/>
                                        </p:tgtEl>
                                        <p:attrNameLst>
                                          <p:attrName>style.visibility</p:attrName>
                                        </p:attrNameLst>
                                      </p:cBhvr>
                                      <p:to>
                                        <p:strVal val="visible"/>
                                      </p:to>
                                    </p:set>
                                    <p:animEffect transition="in" filter="box(in)">
                                      <p:cBhvr>
                                        <p:cTn id="21" dur="500"/>
                                        <p:tgtEl>
                                          <p:spTgt spid="95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57"/>
                                        </p:tgtEl>
                                        <p:attrNameLst>
                                          <p:attrName>style.visibility</p:attrName>
                                        </p:attrNameLst>
                                      </p:cBhvr>
                                      <p:to>
                                        <p:strVal val="visible"/>
                                      </p:to>
                                    </p:set>
                                    <p:anim calcmode="lin" valueType="num">
                                      <p:cBhvr additive="base">
                                        <p:cTn id="26" dur="500" fill="hold"/>
                                        <p:tgtEl>
                                          <p:spTgt spid="957"/>
                                        </p:tgtEl>
                                        <p:attrNameLst>
                                          <p:attrName>ppt_x</p:attrName>
                                        </p:attrNameLst>
                                      </p:cBhvr>
                                      <p:tavLst>
                                        <p:tav tm="0">
                                          <p:val>
                                            <p:strVal val="#ppt_x"/>
                                          </p:val>
                                        </p:tav>
                                        <p:tav tm="100000">
                                          <p:val>
                                            <p:strVal val="#ppt_x"/>
                                          </p:val>
                                        </p:tav>
                                      </p:tavLst>
                                    </p:anim>
                                    <p:anim calcmode="lin" valueType="num">
                                      <p:cBhvr additive="base">
                                        <p:cTn id="27" dur="500" fill="hold"/>
                                        <p:tgtEl>
                                          <p:spTgt spid="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957" grpId="0"/>
      <p:bldP spid="9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4"/>
          <p:cNvPicPr>
            <a:picLocks noChangeAspect="1" noChangeArrowheads="1"/>
          </p:cNvPicPr>
          <p:nvPr/>
        </p:nvPicPr>
        <p:blipFill>
          <a:blip r:embed="rId2" cstate="print"/>
          <a:srcRect/>
          <a:stretch>
            <a:fillRect/>
          </a:stretch>
        </p:blipFill>
        <p:spPr bwMode="auto">
          <a:xfrm>
            <a:off x="115092" y="1347276"/>
            <a:ext cx="8065867" cy="4942929"/>
          </a:xfrm>
          <a:prstGeom prst="rect">
            <a:avLst/>
          </a:prstGeom>
          <a:solidFill>
            <a:srgbClr val="FF0000"/>
          </a:solidFill>
          <a:ln w="38100">
            <a:noFill/>
            <a:miter lim="800000"/>
            <a:headEnd/>
            <a:tailEnd/>
          </a:ln>
          <a:effectLst/>
        </p:spPr>
      </p:pic>
      <p:sp>
        <p:nvSpPr>
          <p:cNvPr id="2" name="CasellaDiTesto 1"/>
          <p:cNvSpPr txBox="1"/>
          <p:nvPr/>
        </p:nvSpPr>
        <p:spPr>
          <a:xfrm>
            <a:off x="74122" y="70430"/>
            <a:ext cx="7631705"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err="1" smtClean="0">
                <a:solidFill>
                  <a:srgbClr val="FFFF00"/>
                </a:solidFill>
              </a:rPr>
              <a:t>Cosmocronologia</a:t>
            </a:r>
            <a:endParaRPr lang="it-IT" sz="3200" b="1" i="1" dirty="0">
              <a:solidFill>
                <a:srgbClr val="FFFF00"/>
              </a:solidFill>
            </a:endParaRPr>
          </a:p>
        </p:txBody>
      </p:sp>
      <p:sp>
        <p:nvSpPr>
          <p:cNvPr id="63" name="Text Box 130"/>
          <p:cNvSpPr txBox="1">
            <a:spLocks noChangeArrowheads="1"/>
          </p:cNvSpPr>
          <p:nvPr/>
        </p:nvSpPr>
        <p:spPr bwMode="auto">
          <a:xfrm>
            <a:off x="8296102" y="6079783"/>
            <a:ext cx="3697487" cy="369332"/>
          </a:xfrm>
          <a:prstGeom prst="rect">
            <a:avLst/>
          </a:prstGeom>
          <a:noFill/>
          <a:ln w="9525">
            <a:noFill/>
            <a:miter lim="800000"/>
            <a:headEnd/>
            <a:tailEnd/>
          </a:ln>
        </p:spPr>
        <p:txBody>
          <a:bodyPr wrap="none">
            <a:spAutoFit/>
          </a:bodyPr>
          <a:lstStyle/>
          <a:p>
            <a:pPr eaLnBrk="1" hangingPunct="1"/>
            <a:r>
              <a:rPr lang="it-IT" dirty="0" smtClean="0">
                <a:solidFill>
                  <a:schemeClr val="bg1">
                    <a:lumMod val="85000"/>
                  </a:schemeClr>
                </a:solidFill>
                <a:latin typeface="Calibri" panose="020F0502020204030204" pitchFamily="34" charset="0"/>
              </a:rPr>
              <a:t>Contribuito all’abbondanza dell’ </a:t>
            </a:r>
            <a:r>
              <a:rPr lang="it-IT" baseline="30000" dirty="0" smtClean="0">
                <a:solidFill>
                  <a:schemeClr val="bg1">
                    <a:lumMod val="85000"/>
                  </a:schemeClr>
                </a:solidFill>
                <a:latin typeface="Calibri" panose="020F0502020204030204" pitchFamily="34" charset="0"/>
              </a:rPr>
              <a:t>187</a:t>
            </a:r>
            <a:r>
              <a:rPr lang="it-IT" dirty="0" smtClean="0">
                <a:solidFill>
                  <a:schemeClr val="bg1">
                    <a:lumMod val="85000"/>
                  </a:schemeClr>
                </a:solidFill>
                <a:latin typeface="Calibri" panose="020F0502020204030204" pitchFamily="34" charset="0"/>
              </a:rPr>
              <a:t>Os</a:t>
            </a:r>
            <a:endParaRPr lang="en-US" dirty="0">
              <a:solidFill>
                <a:schemeClr val="bg1">
                  <a:lumMod val="85000"/>
                </a:schemeClr>
              </a:solidFill>
              <a:latin typeface="Calibri" panose="020F0502020204030204" pitchFamily="34" charset="0"/>
            </a:endParaRPr>
          </a:p>
        </p:txBody>
      </p:sp>
      <p:sp>
        <p:nvSpPr>
          <p:cNvPr id="64" name="Text Box 126"/>
          <p:cNvSpPr txBox="1">
            <a:spLocks noChangeArrowheads="1"/>
          </p:cNvSpPr>
          <p:nvPr/>
        </p:nvSpPr>
        <p:spPr bwMode="auto">
          <a:xfrm>
            <a:off x="8607768" y="2369899"/>
            <a:ext cx="3059514" cy="461665"/>
          </a:xfrm>
          <a:prstGeom prst="rect">
            <a:avLst/>
          </a:prstGeom>
          <a:noFill/>
          <a:ln w="38100">
            <a:solidFill>
              <a:srgbClr val="FF0000"/>
            </a:solidFill>
            <a:miter lim="800000"/>
            <a:headEnd/>
            <a:tailEnd/>
          </a:ln>
        </p:spPr>
        <p:txBody>
          <a:bodyPr wrap="square">
            <a:spAutoFit/>
          </a:bodyPr>
          <a:lstStyle/>
          <a:p>
            <a:pPr eaLnBrk="1" hangingPunct="1"/>
            <a:r>
              <a:rPr lang="el-GR" sz="2400" b="1" dirty="0">
                <a:cs typeface="Arial" charset="0"/>
              </a:rPr>
              <a:t>σ</a:t>
            </a:r>
            <a:r>
              <a:rPr lang="de-DE" sz="2400" b="1" dirty="0" err="1">
                <a:cs typeface="Arial" charset="0"/>
              </a:rPr>
              <a:t>N</a:t>
            </a:r>
            <a:r>
              <a:rPr lang="de-DE" sz="2400" b="1" baseline="-25000" dirty="0" err="1">
                <a:cs typeface="Arial" charset="0"/>
              </a:rPr>
              <a:t>s</a:t>
            </a:r>
            <a:r>
              <a:rPr lang="de-DE" sz="2400" b="1" dirty="0">
                <a:cs typeface="Arial" charset="0"/>
              </a:rPr>
              <a:t>(</a:t>
            </a:r>
            <a:r>
              <a:rPr lang="de-DE" sz="2400" b="1" baseline="30000" dirty="0">
                <a:cs typeface="Arial" charset="0"/>
              </a:rPr>
              <a:t>186</a:t>
            </a:r>
            <a:r>
              <a:rPr lang="de-DE" sz="2400" b="1" dirty="0">
                <a:cs typeface="Arial" charset="0"/>
              </a:rPr>
              <a:t>Os) = </a:t>
            </a:r>
            <a:r>
              <a:rPr lang="el-GR" sz="2400" b="1" dirty="0">
                <a:cs typeface="Arial" charset="0"/>
              </a:rPr>
              <a:t>σ</a:t>
            </a:r>
            <a:r>
              <a:rPr lang="de-DE" sz="2400" b="1" dirty="0" err="1">
                <a:cs typeface="Arial" charset="0"/>
              </a:rPr>
              <a:t>N</a:t>
            </a:r>
            <a:r>
              <a:rPr lang="de-DE" sz="2400" b="1" baseline="-25000" dirty="0" err="1"/>
              <a:t>s</a:t>
            </a:r>
            <a:r>
              <a:rPr lang="de-DE" sz="2400" b="1" dirty="0">
                <a:cs typeface="Arial" charset="0"/>
              </a:rPr>
              <a:t>(</a:t>
            </a:r>
            <a:r>
              <a:rPr lang="de-DE" sz="2400" b="1" baseline="30000" dirty="0">
                <a:cs typeface="Arial" charset="0"/>
              </a:rPr>
              <a:t>187</a:t>
            </a:r>
            <a:r>
              <a:rPr lang="de-DE" sz="2400" b="1" dirty="0">
                <a:cs typeface="Arial" charset="0"/>
              </a:rPr>
              <a:t>Os)</a:t>
            </a:r>
            <a:endParaRPr lang="el-GR" sz="2400" b="1" dirty="0">
              <a:cs typeface="Arial" charset="0"/>
            </a:endParaRPr>
          </a:p>
        </p:txBody>
      </p:sp>
      <p:sp>
        <p:nvSpPr>
          <p:cNvPr id="65" name="AutoShape 127"/>
          <p:cNvSpPr>
            <a:spLocks noChangeArrowheads="1"/>
          </p:cNvSpPr>
          <p:nvPr/>
        </p:nvSpPr>
        <p:spPr bwMode="auto">
          <a:xfrm>
            <a:off x="3994825" y="2174049"/>
            <a:ext cx="4454694" cy="733663"/>
          </a:xfrm>
          <a:prstGeom prst="rightArrow">
            <a:avLst>
              <a:gd name="adj1" fmla="val 24213"/>
              <a:gd name="adj2" fmla="val 50000"/>
            </a:avLst>
          </a:prstGeom>
          <a:solidFill>
            <a:srgbClr val="FF0000"/>
          </a:solidFill>
          <a:ln w="9525">
            <a:solidFill>
              <a:srgbClr val="FFFF00"/>
            </a:solidFill>
            <a:miter lim="800000"/>
            <a:headEnd/>
            <a:tailEnd/>
          </a:ln>
        </p:spPr>
        <p:txBody>
          <a:bodyPr wrap="square" anchor="ctr">
            <a:spAutoFit/>
          </a:bodyPr>
          <a:lstStyle/>
          <a:p>
            <a:endParaRPr lang="en-US"/>
          </a:p>
        </p:txBody>
      </p:sp>
      <p:sp>
        <p:nvSpPr>
          <p:cNvPr id="67" name="Text Box 129"/>
          <p:cNvSpPr txBox="1">
            <a:spLocks noChangeArrowheads="1"/>
          </p:cNvSpPr>
          <p:nvPr/>
        </p:nvSpPr>
        <p:spPr bwMode="auto">
          <a:xfrm>
            <a:off x="8317377" y="5349436"/>
            <a:ext cx="2853538" cy="646331"/>
          </a:xfrm>
          <a:prstGeom prst="rect">
            <a:avLst/>
          </a:prstGeom>
          <a:noFill/>
          <a:ln w="9525">
            <a:noFill/>
            <a:miter lim="800000"/>
            <a:headEnd/>
            <a:tailEnd/>
          </a:ln>
        </p:spPr>
        <p:txBody>
          <a:bodyPr wrap="none">
            <a:spAutoFit/>
          </a:bodyPr>
          <a:lstStyle/>
          <a:p>
            <a:pPr eaLnBrk="1" hangingPunct="1"/>
            <a:r>
              <a:rPr lang="it-IT" dirty="0" smtClean="0">
                <a:solidFill>
                  <a:schemeClr val="bg1">
                    <a:lumMod val="85000"/>
                  </a:schemeClr>
                </a:solidFill>
                <a:latin typeface="Calibri" panose="020F0502020204030204" pitchFamily="34" charset="0"/>
              </a:rPr>
              <a:t>Il tempo di dimezzamento </a:t>
            </a:r>
            <a:r>
              <a:rPr lang="el-GR" dirty="0" smtClean="0">
                <a:solidFill>
                  <a:schemeClr val="bg1">
                    <a:lumMod val="85000"/>
                  </a:schemeClr>
                </a:solidFill>
                <a:latin typeface="Calibri" panose="020F0502020204030204" pitchFamily="34" charset="0"/>
              </a:rPr>
              <a:t>β</a:t>
            </a:r>
            <a:r>
              <a:rPr lang="it-IT" dirty="0" smtClean="0">
                <a:solidFill>
                  <a:schemeClr val="bg1">
                    <a:lumMod val="85000"/>
                  </a:schemeClr>
                </a:solidFill>
                <a:latin typeface="Calibri" panose="020F0502020204030204" pitchFamily="34" charset="0"/>
              </a:rPr>
              <a:t> </a:t>
            </a:r>
          </a:p>
          <a:p>
            <a:pPr eaLnBrk="1" hangingPunct="1"/>
            <a:r>
              <a:rPr lang="it-IT" dirty="0" smtClean="0">
                <a:solidFill>
                  <a:schemeClr val="bg1">
                    <a:lumMod val="85000"/>
                  </a:schemeClr>
                </a:solidFill>
                <a:latin typeface="Calibri" panose="020F0502020204030204" pitchFamily="34" charset="0"/>
              </a:rPr>
              <a:t>del </a:t>
            </a:r>
            <a:r>
              <a:rPr lang="it-IT" baseline="30000" dirty="0" smtClean="0">
                <a:solidFill>
                  <a:schemeClr val="bg1">
                    <a:lumMod val="85000"/>
                  </a:schemeClr>
                </a:solidFill>
                <a:latin typeface="Calibri" panose="020F0502020204030204" pitchFamily="34" charset="0"/>
              </a:rPr>
              <a:t>187</a:t>
            </a:r>
            <a:r>
              <a:rPr lang="it-IT" dirty="0" smtClean="0">
                <a:solidFill>
                  <a:schemeClr val="bg1">
                    <a:lumMod val="85000"/>
                  </a:schemeClr>
                </a:solidFill>
                <a:latin typeface="Calibri" panose="020F0502020204030204" pitchFamily="34" charset="0"/>
              </a:rPr>
              <a:t>Re è di 42.3 </a:t>
            </a:r>
            <a:r>
              <a:rPr lang="it-IT" dirty="0" err="1">
                <a:solidFill>
                  <a:schemeClr val="bg1">
                    <a:lumMod val="85000"/>
                  </a:schemeClr>
                </a:solidFill>
                <a:latin typeface="Calibri" panose="020F0502020204030204" pitchFamily="34" charset="0"/>
              </a:rPr>
              <a:t>Gyr</a:t>
            </a:r>
            <a:endParaRPr lang="en-US" dirty="0">
              <a:solidFill>
                <a:schemeClr val="bg1">
                  <a:lumMod val="85000"/>
                </a:schemeClr>
              </a:solidFill>
              <a:latin typeface="Calibri" panose="020F0502020204030204" pitchFamily="34" charset="0"/>
            </a:endParaRPr>
          </a:p>
        </p:txBody>
      </p:sp>
    </p:spTree>
    <p:extLst>
      <p:ext uri="{BB962C8B-B14F-4D97-AF65-F5344CB8AC3E}">
        <p14:creationId xmlns:p14="http://schemas.microsoft.com/office/powerpoint/2010/main" val="32510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1000" fill="hold"/>
                                        <p:tgtEl>
                                          <p:spTgt spid="65"/>
                                        </p:tgtEl>
                                        <p:attrNameLst>
                                          <p:attrName>ppt_w</p:attrName>
                                        </p:attrNameLst>
                                      </p:cBhvr>
                                      <p:tavLst>
                                        <p:tav tm="0">
                                          <p:val>
                                            <p:strVal val="#ppt_w*0.70"/>
                                          </p:val>
                                        </p:tav>
                                        <p:tav tm="100000">
                                          <p:val>
                                            <p:strVal val="#ppt_w"/>
                                          </p:val>
                                        </p:tav>
                                      </p:tavLst>
                                    </p:anim>
                                    <p:anim calcmode="lin" valueType="num">
                                      <p:cBhvr>
                                        <p:cTn id="8" dur="1000" fill="hold"/>
                                        <p:tgtEl>
                                          <p:spTgt spid="65"/>
                                        </p:tgtEl>
                                        <p:attrNameLst>
                                          <p:attrName>ppt_h</p:attrName>
                                        </p:attrNameLst>
                                      </p:cBhvr>
                                      <p:tavLst>
                                        <p:tav tm="0">
                                          <p:val>
                                            <p:strVal val="#ppt_h"/>
                                          </p:val>
                                        </p:tav>
                                        <p:tav tm="100000">
                                          <p:val>
                                            <p:strVal val="#ppt_h"/>
                                          </p:val>
                                        </p:tav>
                                      </p:tavLst>
                                    </p:anim>
                                    <p:animEffect transition="in" filter="fade">
                                      <p:cBhvr>
                                        <p:cTn id="9" dur="1000"/>
                                        <p:tgtEl>
                                          <p:spTgt spid="65"/>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122" y="70430"/>
            <a:ext cx="7631705"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err="1" smtClean="0">
                <a:solidFill>
                  <a:srgbClr val="FFFF00"/>
                </a:solidFill>
              </a:rPr>
              <a:t>Cosmocronologia</a:t>
            </a:r>
            <a:endParaRPr lang="it-IT" sz="3200" b="1" i="1" dirty="0">
              <a:solidFill>
                <a:srgbClr val="FFFF00"/>
              </a:solidFill>
            </a:endParaRPr>
          </a:p>
        </p:txBody>
      </p:sp>
      <p:pic>
        <p:nvPicPr>
          <p:cNvPr id="5" name="Picture 4"/>
          <p:cNvPicPr>
            <a:picLocks noChangeAspect="1" noChangeArrowheads="1"/>
          </p:cNvPicPr>
          <p:nvPr/>
        </p:nvPicPr>
        <p:blipFill>
          <a:blip r:embed="rId3" cstate="print"/>
          <a:srcRect t="72350" r="35750"/>
          <a:stretch>
            <a:fillRect/>
          </a:stretch>
        </p:blipFill>
        <p:spPr bwMode="auto">
          <a:xfrm>
            <a:off x="3810000" y="1247175"/>
            <a:ext cx="3639304" cy="2218512"/>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srcRect t="72350" r="35750"/>
          <a:stretch>
            <a:fillRect/>
          </a:stretch>
        </p:blipFill>
        <p:spPr bwMode="auto">
          <a:xfrm>
            <a:off x="94496" y="1247175"/>
            <a:ext cx="3639304" cy="2218512"/>
          </a:xfrm>
          <a:prstGeom prst="rect">
            <a:avLst/>
          </a:prstGeom>
          <a:noFill/>
          <a:ln w="9525">
            <a:noFill/>
            <a:miter lim="800000"/>
            <a:headEnd/>
            <a:tailEnd/>
          </a:ln>
          <a:effectLst/>
        </p:spPr>
      </p:pic>
      <p:graphicFrame>
        <p:nvGraphicFramePr>
          <p:cNvPr id="8" name="Object 7"/>
          <p:cNvGraphicFramePr>
            <a:graphicFrameLocks noChangeAspect="1"/>
          </p:cNvGraphicFramePr>
          <p:nvPr>
            <p:extLst>
              <p:ext uri="{D42A27DB-BD31-4B8C-83A1-F6EECF244321}">
                <p14:modId xmlns:p14="http://schemas.microsoft.com/office/powerpoint/2010/main" val="3281784183"/>
              </p:ext>
            </p:extLst>
          </p:nvPr>
        </p:nvGraphicFramePr>
        <p:xfrm>
          <a:off x="8145690" y="1303016"/>
          <a:ext cx="3538538" cy="779463"/>
        </p:xfrm>
        <a:graphic>
          <a:graphicData uri="http://schemas.openxmlformats.org/presentationml/2006/ole">
            <mc:AlternateContent xmlns:mc="http://schemas.openxmlformats.org/markup-compatibility/2006">
              <mc:Choice xmlns:v="urn:schemas-microsoft-com:vml" Requires="v">
                <p:oleObj spid="_x0000_s1120" name="Equation" r:id="rId5" imgW="1803240" imgH="419040" progId="Equation.3">
                  <p:embed/>
                </p:oleObj>
              </mc:Choice>
              <mc:Fallback>
                <p:oleObj name="Equation" r:id="rId5" imgW="180324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690" y="1303016"/>
                        <a:ext cx="3538538" cy="779463"/>
                      </a:xfrm>
                      <a:prstGeom prst="rect">
                        <a:avLst/>
                      </a:prstGeom>
                      <a:solidFill>
                        <a:srgbClr val="008080"/>
                      </a:solidFill>
                      <a:ln>
                        <a:noFill/>
                      </a:ln>
                      <a:extLst>
                        <a:ext uri="{91240B29-F687-4F45-9708-019B960494DF}">
                          <a14:hiddenLine xmlns:a14="http://schemas.microsoft.com/office/drawing/2010/main" w="9525">
                            <a:solidFill>
                              <a:srgbClr val="ED181E"/>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01217201"/>
              </p:ext>
            </p:extLst>
          </p:nvPr>
        </p:nvGraphicFramePr>
        <p:xfrm>
          <a:off x="8145690" y="2272979"/>
          <a:ext cx="3514725" cy="1104900"/>
        </p:xfrm>
        <a:graphic>
          <a:graphicData uri="http://schemas.openxmlformats.org/presentationml/2006/ole">
            <mc:AlternateContent xmlns:mc="http://schemas.openxmlformats.org/markup-compatibility/2006">
              <mc:Choice xmlns:v="urn:schemas-microsoft-com:vml" Requires="v">
                <p:oleObj spid="_x0000_s1121" name="Formel" r:id="rId7" imgW="1333440" imgH="419040" progId="Equation.3">
                  <p:embed/>
                </p:oleObj>
              </mc:Choice>
              <mc:Fallback>
                <p:oleObj name="Formel" r:id="rId7" imgW="133344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5690" y="2272979"/>
                        <a:ext cx="3514725" cy="1104900"/>
                      </a:xfrm>
                      <a:prstGeom prst="rect">
                        <a:avLst/>
                      </a:prstGeom>
                      <a:solidFill>
                        <a:srgbClr val="008080"/>
                      </a:solidFill>
                      <a:ln>
                        <a:noFill/>
                      </a:ln>
                      <a:extLst>
                        <a:ext uri="{91240B29-F687-4F45-9708-019B960494DF}">
                          <a14:hiddenLine xmlns:a14="http://schemas.microsoft.com/office/drawing/2010/main" w="9525">
                            <a:solidFill>
                              <a:srgbClr val="ED181E"/>
                            </a:solidFill>
                            <a:miter lim="800000"/>
                            <a:headEnd/>
                            <a:tailEnd/>
                          </a14:hiddenLine>
                        </a:ext>
                      </a:extLst>
                    </p:spPr>
                  </p:pic>
                </p:oleObj>
              </mc:Fallback>
            </mc:AlternateContent>
          </a:graphicData>
        </a:graphic>
      </p:graphicFrame>
      <p:sp>
        <p:nvSpPr>
          <p:cNvPr id="11" name="Text Box 5"/>
          <p:cNvSpPr txBox="1">
            <a:spLocks noChangeArrowheads="1"/>
          </p:cNvSpPr>
          <p:nvPr/>
        </p:nvSpPr>
        <p:spPr bwMode="auto">
          <a:xfrm>
            <a:off x="73306" y="3548654"/>
            <a:ext cx="12010664" cy="1569660"/>
          </a:xfrm>
          <a:prstGeom prst="rect">
            <a:avLst/>
          </a:prstGeom>
          <a:noFill/>
          <a:ln w="12700">
            <a:solidFill>
              <a:schemeClr val="accent2"/>
            </a:solidFill>
            <a:miter lim="800000"/>
            <a:headEnd/>
            <a:tailEnd/>
          </a:ln>
          <a:effectLst/>
        </p:spPr>
        <p:txBody>
          <a:bodyPr wrap="square">
            <a:spAutoFit/>
          </a:bodyPr>
          <a:lstStyle/>
          <a:p>
            <a:pPr eaLnBrk="1" hangingPunct="1"/>
            <a:r>
              <a:rPr lang="it-IT" sz="1600" b="1" dirty="0" smtClean="0">
                <a:solidFill>
                  <a:schemeClr val="accent4">
                    <a:lumMod val="60000"/>
                    <a:lumOff val="40000"/>
                  </a:schemeClr>
                </a:solidFill>
                <a:latin typeface="Calibri" panose="020F0502020204030204" pitchFamily="34" charset="0"/>
              </a:rPr>
              <a:t>COMPLICAZIONI</a:t>
            </a:r>
          </a:p>
          <a:p>
            <a:pPr eaLnBrk="1" hangingPunct="1"/>
            <a:r>
              <a:rPr lang="it-IT" sz="1600" dirty="0" smtClean="0">
                <a:solidFill>
                  <a:schemeClr val="bg1">
                    <a:lumMod val="85000"/>
                  </a:schemeClr>
                </a:solidFill>
                <a:latin typeface="Calibri" panose="020F0502020204030204" pitchFamily="34" charset="0"/>
              </a:rPr>
              <a:t>La vita media del decadimento </a:t>
            </a:r>
            <a:r>
              <a:rPr lang="el-GR" sz="1600" dirty="0" smtClean="0">
                <a:solidFill>
                  <a:schemeClr val="bg1">
                    <a:lumMod val="85000"/>
                  </a:schemeClr>
                </a:solidFill>
                <a:latin typeface="Calibri" panose="020F0502020204030204" pitchFamily="34" charset="0"/>
              </a:rPr>
              <a:t>β</a:t>
            </a:r>
            <a:r>
              <a:rPr lang="it-IT" sz="1600" dirty="0" smtClean="0">
                <a:solidFill>
                  <a:schemeClr val="bg1">
                    <a:lumMod val="85000"/>
                  </a:schemeClr>
                </a:solidFill>
                <a:latin typeface="Calibri" panose="020F0502020204030204" pitchFamily="34" charset="0"/>
              </a:rPr>
              <a:t> del </a:t>
            </a:r>
            <a:r>
              <a:rPr lang="it-IT" sz="1600" baseline="30000" dirty="0">
                <a:solidFill>
                  <a:schemeClr val="bg1">
                    <a:lumMod val="85000"/>
                  </a:schemeClr>
                </a:solidFill>
                <a:latin typeface="Calibri" panose="020F0502020204030204" pitchFamily="34" charset="0"/>
              </a:rPr>
              <a:t>187</a:t>
            </a:r>
            <a:r>
              <a:rPr lang="it-IT" sz="1600" dirty="0">
                <a:solidFill>
                  <a:schemeClr val="bg1">
                    <a:lumMod val="85000"/>
                  </a:schemeClr>
                </a:solidFill>
                <a:latin typeface="Calibri" panose="020F0502020204030204" pitchFamily="34" charset="0"/>
              </a:rPr>
              <a:t>Re </a:t>
            </a:r>
            <a:r>
              <a:rPr lang="it-IT" sz="1600" dirty="0" smtClean="0">
                <a:solidFill>
                  <a:schemeClr val="bg1">
                    <a:lumMod val="85000"/>
                  </a:schemeClr>
                </a:solidFill>
                <a:latin typeface="Calibri" panose="020F0502020204030204" pitchFamily="34" charset="0"/>
              </a:rPr>
              <a:t>dipende dalla temperatura stellare</a:t>
            </a:r>
            <a:endParaRPr lang="it-IT" sz="1600" dirty="0">
              <a:solidFill>
                <a:schemeClr val="bg1">
                  <a:lumMod val="85000"/>
                </a:schemeClr>
              </a:solidFill>
              <a:latin typeface="Calibri" panose="020F0502020204030204" pitchFamily="34" charset="0"/>
            </a:endParaRPr>
          </a:p>
          <a:p>
            <a:pPr eaLnBrk="1" hangingPunct="1"/>
            <a:r>
              <a:rPr lang="it-IT" sz="1600" dirty="0" smtClean="0">
                <a:solidFill>
                  <a:schemeClr val="bg1">
                    <a:lumMod val="85000"/>
                  </a:schemeClr>
                </a:solidFill>
                <a:latin typeface="Calibri" panose="020F0502020204030204" pitchFamily="34" charset="0"/>
              </a:rPr>
              <a:t>La sezione d’urto di cattura </a:t>
            </a:r>
            <a:r>
              <a:rPr lang="it-IT" sz="1600" dirty="0">
                <a:solidFill>
                  <a:schemeClr val="bg1">
                    <a:lumMod val="85000"/>
                  </a:schemeClr>
                </a:solidFill>
                <a:latin typeface="Calibri" panose="020F0502020204030204" pitchFamily="34" charset="0"/>
              </a:rPr>
              <a:t>(n, </a:t>
            </a:r>
            <a:r>
              <a:rPr lang="el-GR" sz="1600" dirty="0">
                <a:solidFill>
                  <a:schemeClr val="bg1">
                    <a:lumMod val="85000"/>
                  </a:schemeClr>
                </a:solidFill>
                <a:latin typeface="Calibri" panose="020F0502020204030204" pitchFamily="34" charset="0"/>
                <a:cs typeface="Arial" charset="0"/>
              </a:rPr>
              <a:t>γ</a:t>
            </a:r>
            <a:r>
              <a:rPr lang="de-DE" sz="1600" dirty="0">
                <a:solidFill>
                  <a:schemeClr val="bg1">
                    <a:lumMod val="85000"/>
                  </a:schemeClr>
                </a:solidFill>
                <a:latin typeface="Calibri" panose="020F0502020204030204" pitchFamily="34" charset="0"/>
                <a:cs typeface="Arial" charset="0"/>
              </a:rPr>
              <a:t>)</a:t>
            </a:r>
            <a:r>
              <a:rPr lang="it-IT" sz="1600" dirty="0">
                <a:solidFill>
                  <a:schemeClr val="bg1">
                    <a:lumMod val="85000"/>
                  </a:schemeClr>
                </a:solidFill>
                <a:latin typeface="Calibri" panose="020F0502020204030204" pitchFamily="34" charset="0"/>
              </a:rPr>
              <a:t> </a:t>
            </a:r>
            <a:r>
              <a:rPr lang="it-IT" sz="1600" dirty="0" smtClean="0">
                <a:solidFill>
                  <a:schemeClr val="bg1">
                    <a:lumMod val="85000"/>
                  </a:schemeClr>
                </a:solidFill>
                <a:latin typeface="Calibri" panose="020F0502020204030204" pitchFamily="34" charset="0"/>
              </a:rPr>
              <a:t>dell’ </a:t>
            </a:r>
            <a:r>
              <a:rPr lang="it-IT" sz="1600" baseline="30000" dirty="0">
                <a:solidFill>
                  <a:schemeClr val="bg1">
                    <a:lumMod val="85000"/>
                  </a:schemeClr>
                </a:solidFill>
                <a:latin typeface="Calibri" panose="020F0502020204030204" pitchFamily="34" charset="0"/>
              </a:rPr>
              <a:t>187</a:t>
            </a:r>
            <a:r>
              <a:rPr lang="it-IT" sz="1600" dirty="0">
                <a:solidFill>
                  <a:schemeClr val="bg1">
                    <a:lumMod val="85000"/>
                  </a:schemeClr>
                </a:solidFill>
                <a:latin typeface="Calibri" panose="020F0502020204030204" pitchFamily="34" charset="0"/>
              </a:rPr>
              <a:t>Os </a:t>
            </a:r>
            <a:r>
              <a:rPr lang="it-IT" sz="1600" dirty="0" smtClean="0">
                <a:solidFill>
                  <a:schemeClr val="bg1">
                    <a:lumMod val="85000"/>
                  </a:schemeClr>
                </a:solidFill>
                <a:latin typeface="Calibri" panose="020F0502020204030204" pitchFamily="34" charset="0"/>
              </a:rPr>
              <a:t>è influenzata dai livelli eccitati più bassi (in particolare il 1</a:t>
            </a:r>
            <a:r>
              <a:rPr lang="it-IT" sz="1600" baseline="30000" dirty="0" smtClean="0">
                <a:solidFill>
                  <a:schemeClr val="bg1">
                    <a:lumMod val="85000"/>
                  </a:schemeClr>
                </a:solidFill>
                <a:latin typeface="Calibri" panose="020F0502020204030204" pitchFamily="34" charset="0"/>
              </a:rPr>
              <a:t>st</a:t>
            </a:r>
            <a:r>
              <a:rPr lang="it-IT" sz="1600" dirty="0" smtClean="0">
                <a:solidFill>
                  <a:schemeClr val="bg1">
                    <a:lumMod val="85000"/>
                  </a:schemeClr>
                </a:solidFill>
                <a:latin typeface="Calibri" panose="020F0502020204030204" pitchFamily="34" charset="0"/>
              </a:rPr>
              <a:t> </a:t>
            </a:r>
            <a:r>
              <a:rPr lang="it-IT" sz="1600" dirty="0" err="1" smtClean="0">
                <a:solidFill>
                  <a:schemeClr val="bg1">
                    <a:lumMod val="85000"/>
                  </a:schemeClr>
                </a:solidFill>
                <a:latin typeface="Calibri" panose="020F0502020204030204" pitchFamily="34" charset="0"/>
              </a:rPr>
              <a:t>excited</a:t>
            </a:r>
            <a:r>
              <a:rPr lang="it-IT" sz="1600" dirty="0" smtClean="0">
                <a:solidFill>
                  <a:schemeClr val="bg1">
                    <a:lumMod val="85000"/>
                  </a:schemeClr>
                </a:solidFill>
                <a:latin typeface="Calibri" panose="020F0502020204030204" pitchFamily="34" charset="0"/>
              </a:rPr>
              <a:t> state a </a:t>
            </a:r>
            <a:r>
              <a:rPr lang="it-IT" sz="1600" dirty="0">
                <a:solidFill>
                  <a:schemeClr val="bg1">
                    <a:lumMod val="85000"/>
                  </a:schemeClr>
                </a:solidFill>
                <a:latin typeface="Calibri" panose="020F0502020204030204" pitchFamily="34" charset="0"/>
              </a:rPr>
              <a:t>9.8 </a:t>
            </a:r>
            <a:r>
              <a:rPr lang="it-IT" sz="1600" dirty="0" err="1" smtClean="0">
                <a:solidFill>
                  <a:schemeClr val="bg1">
                    <a:lumMod val="85000"/>
                  </a:schemeClr>
                </a:solidFill>
                <a:latin typeface="Calibri" panose="020F0502020204030204" pitchFamily="34" charset="0"/>
              </a:rPr>
              <a:t>keV</a:t>
            </a:r>
            <a:r>
              <a:rPr lang="it-IT" sz="1600" dirty="0" smtClean="0">
                <a:solidFill>
                  <a:schemeClr val="bg1">
                    <a:lumMod val="85000"/>
                  </a:schemeClr>
                </a:solidFill>
                <a:latin typeface="Calibri" panose="020F0502020204030204" pitchFamily="34" charset="0"/>
              </a:rPr>
              <a:t>)</a:t>
            </a:r>
            <a:endParaRPr lang="it-IT" sz="1600" dirty="0">
              <a:solidFill>
                <a:schemeClr val="bg1">
                  <a:lumMod val="85000"/>
                </a:schemeClr>
              </a:solidFill>
              <a:latin typeface="Calibri" panose="020F0502020204030204" pitchFamily="34" charset="0"/>
            </a:endParaRPr>
          </a:p>
          <a:p>
            <a:r>
              <a:rPr lang="it-IT" sz="1600" dirty="0" smtClean="0">
                <a:solidFill>
                  <a:schemeClr val="bg1">
                    <a:lumMod val="85000"/>
                  </a:schemeClr>
                </a:solidFill>
                <a:latin typeface="Calibri" panose="020F0502020204030204" pitchFamily="34" charset="0"/>
              </a:rPr>
              <a:t>Branching(s</a:t>
            </a:r>
            <a:r>
              <a:rPr lang="it-IT" sz="1600" dirty="0">
                <a:solidFill>
                  <a:schemeClr val="bg1">
                    <a:lumMod val="85000"/>
                  </a:schemeClr>
                </a:solidFill>
                <a:latin typeface="Calibri" panose="020F0502020204030204" pitchFamily="34" charset="0"/>
              </a:rPr>
              <a:t>) </a:t>
            </a:r>
            <a:r>
              <a:rPr lang="it-IT" sz="1600" dirty="0" smtClean="0">
                <a:solidFill>
                  <a:schemeClr val="bg1">
                    <a:lumMod val="85000"/>
                  </a:schemeClr>
                </a:solidFill>
                <a:latin typeface="Calibri" panose="020F0502020204030204" pitchFamily="34" charset="0"/>
              </a:rPr>
              <a:t>a </a:t>
            </a:r>
            <a:r>
              <a:rPr lang="it-IT" sz="1600" baseline="30000" dirty="0">
                <a:solidFill>
                  <a:schemeClr val="bg1">
                    <a:lumMod val="85000"/>
                  </a:schemeClr>
                </a:solidFill>
                <a:latin typeface="Calibri" panose="020F0502020204030204" pitchFamily="34" charset="0"/>
              </a:rPr>
              <a:t>185</a:t>
            </a:r>
            <a:r>
              <a:rPr lang="it-IT" sz="1600" dirty="0">
                <a:solidFill>
                  <a:schemeClr val="bg1">
                    <a:lumMod val="85000"/>
                  </a:schemeClr>
                </a:solidFill>
                <a:latin typeface="Calibri" panose="020F0502020204030204" pitchFamily="34" charset="0"/>
              </a:rPr>
              <a:t>W </a:t>
            </a:r>
            <a:r>
              <a:rPr lang="it-IT" sz="1600" dirty="0" smtClean="0">
                <a:solidFill>
                  <a:schemeClr val="bg1">
                    <a:lumMod val="85000"/>
                  </a:schemeClr>
                </a:solidFill>
                <a:latin typeface="Calibri" panose="020F0502020204030204" pitchFamily="34" charset="0"/>
              </a:rPr>
              <a:t>ed/o </a:t>
            </a:r>
            <a:r>
              <a:rPr lang="it-IT" sz="1600" dirty="0">
                <a:solidFill>
                  <a:schemeClr val="bg1">
                    <a:lumMod val="85000"/>
                  </a:schemeClr>
                </a:solidFill>
                <a:latin typeface="Calibri" panose="020F0502020204030204" pitchFamily="34" charset="0"/>
              </a:rPr>
              <a:t>at </a:t>
            </a:r>
            <a:r>
              <a:rPr lang="it-IT" sz="1600" baseline="30000" dirty="0" smtClean="0">
                <a:solidFill>
                  <a:schemeClr val="bg1">
                    <a:lumMod val="85000"/>
                  </a:schemeClr>
                </a:solidFill>
                <a:latin typeface="Calibri" panose="020F0502020204030204" pitchFamily="34" charset="0"/>
              </a:rPr>
              <a:t>186</a:t>
            </a:r>
            <a:r>
              <a:rPr lang="it-IT" sz="1600" dirty="0" smtClean="0">
                <a:solidFill>
                  <a:schemeClr val="bg1">
                    <a:lumMod val="85000"/>
                  </a:schemeClr>
                </a:solidFill>
                <a:latin typeface="Calibri" panose="020F0502020204030204" pitchFamily="34" charset="0"/>
              </a:rPr>
              <a:t>Re</a:t>
            </a:r>
          </a:p>
          <a:p>
            <a:r>
              <a:rPr lang="it-IT" sz="1600" dirty="0" smtClean="0">
                <a:solidFill>
                  <a:schemeClr val="bg1">
                    <a:lumMod val="85000"/>
                  </a:schemeClr>
                </a:solidFill>
                <a:latin typeface="Calibri" panose="020F0502020204030204" pitchFamily="34" charset="0"/>
              </a:rPr>
              <a:t>Distruzione del </a:t>
            </a:r>
            <a:r>
              <a:rPr lang="it-IT" sz="1600" baseline="30000" dirty="0" smtClean="0">
                <a:solidFill>
                  <a:schemeClr val="bg1">
                    <a:lumMod val="85000"/>
                  </a:schemeClr>
                </a:solidFill>
                <a:latin typeface="Calibri" panose="020F0502020204030204" pitchFamily="34" charset="0"/>
              </a:rPr>
              <a:t>187</a:t>
            </a:r>
            <a:r>
              <a:rPr lang="it-IT" sz="1600" dirty="0" smtClean="0">
                <a:solidFill>
                  <a:schemeClr val="bg1">
                    <a:lumMod val="85000"/>
                  </a:schemeClr>
                </a:solidFill>
                <a:latin typeface="Calibri" panose="020F0502020204030204" pitchFamily="34" charset="0"/>
              </a:rPr>
              <a:t>Re in processi stellari successivi (</a:t>
            </a:r>
            <a:r>
              <a:rPr lang="it-IT" sz="1600" dirty="0" err="1" smtClean="0">
                <a:solidFill>
                  <a:schemeClr val="bg1">
                    <a:lumMod val="85000"/>
                  </a:schemeClr>
                </a:solidFill>
                <a:latin typeface="Calibri" panose="020F0502020204030204" pitchFamily="34" charset="0"/>
              </a:rPr>
              <a:t>Astration</a:t>
            </a:r>
            <a:r>
              <a:rPr lang="it-IT" sz="1600" dirty="0" smtClean="0">
                <a:solidFill>
                  <a:schemeClr val="bg1">
                    <a:lumMod val="85000"/>
                  </a:schemeClr>
                </a:solidFill>
                <a:latin typeface="Calibri" panose="020F0502020204030204" pitchFamily="34" charset="0"/>
              </a:rPr>
              <a:t>)</a:t>
            </a:r>
          </a:p>
          <a:p>
            <a:r>
              <a:rPr lang="it-IT" sz="1600" dirty="0" smtClean="0">
                <a:solidFill>
                  <a:schemeClr val="bg1">
                    <a:lumMod val="85000"/>
                  </a:schemeClr>
                </a:solidFill>
                <a:latin typeface="Calibri" panose="020F0502020204030204" pitchFamily="34" charset="0"/>
              </a:rPr>
              <a:t>Evoluzione chimica della galassia non uniforme: incertezza nelle abbondanze di Re ed Os</a:t>
            </a:r>
            <a:endParaRPr lang="en-US" sz="1600" dirty="0" smtClean="0">
              <a:solidFill>
                <a:schemeClr val="bg1">
                  <a:lumMod val="85000"/>
                </a:schemeClr>
              </a:solidFill>
              <a:latin typeface="Calibri" panose="020F0502020204030204" pitchFamily="34" charset="0"/>
            </a:endParaRPr>
          </a:p>
        </p:txBody>
      </p:sp>
      <p:sp>
        <p:nvSpPr>
          <p:cNvPr id="12" name="Rectangle 3"/>
          <p:cNvSpPr>
            <a:spLocks noChangeArrowheads="1"/>
          </p:cNvSpPr>
          <p:nvPr/>
        </p:nvSpPr>
        <p:spPr bwMode="auto">
          <a:xfrm>
            <a:off x="94496" y="5035818"/>
            <a:ext cx="11855370" cy="1384995"/>
          </a:xfrm>
          <a:prstGeom prst="rect">
            <a:avLst/>
          </a:prstGeom>
          <a:noFill/>
          <a:ln w="9525">
            <a:noFill/>
            <a:miter lim="800000"/>
            <a:headEnd/>
            <a:tailEnd/>
          </a:ln>
          <a:effectLst/>
        </p:spPr>
        <p:txBody>
          <a:bodyPr wrap="square">
            <a:spAutoFit/>
          </a:bodyPr>
          <a:lstStyle/>
          <a:p>
            <a:pPr eaLnBrk="1" hangingPunct="1">
              <a:spcBef>
                <a:spcPct val="50000"/>
              </a:spcBef>
              <a:buFontTx/>
              <a:buChar char="•"/>
            </a:pPr>
            <a:r>
              <a:rPr lang="en-US" sz="2400" dirty="0">
                <a:solidFill>
                  <a:schemeClr val="tx2"/>
                </a:solidFill>
                <a:effectLst>
                  <a:outerShdw blurRad="38100" dist="38100" dir="2700000" algn="tl">
                    <a:srgbClr val="C0C0C0"/>
                  </a:outerShdw>
                </a:effectLst>
                <a:cs typeface="Arial" charset="0"/>
              </a:rPr>
              <a:t>  </a:t>
            </a:r>
            <a:r>
              <a:rPr lang="en-US" sz="2000" dirty="0">
                <a:solidFill>
                  <a:schemeClr val="tx2"/>
                </a:solidFill>
                <a:effectLst>
                  <a:outerShdw blurRad="38100" dist="38100" dir="2700000" algn="tl">
                    <a:srgbClr val="C0C0C0"/>
                  </a:outerShdw>
                </a:effectLst>
                <a:latin typeface="Calibri" panose="020F0502020204030204" pitchFamily="34" charset="0"/>
                <a:cs typeface="Arial" charset="0"/>
              </a:rPr>
              <a:t>Cosmological way</a:t>
            </a:r>
            <a:r>
              <a:rPr lang="en-US" sz="2000" dirty="0">
                <a:latin typeface="Calibri" panose="020F0502020204030204" pitchFamily="34" charset="0"/>
                <a:cs typeface="Arial" charset="0"/>
              </a:rPr>
              <a:t> </a:t>
            </a:r>
            <a:r>
              <a:rPr lang="en-US" sz="2000" dirty="0" smtClean="0">
                <a:latin typeface="Calibri" panose="020F0502020204030204" pitchFamily="34" charset="0"/>
                <a:cs typeface="Arial" charset="0"/>
              </a:rPr>
              <a:t> </a:t>
            </a:r>
            <a:r>
              <a:rPr lang="en-US" sz="1400" dirty="0" smtClean="0">
                <a:latin typeface="Calibri" panose="020F0502020204030204" pitchFamily="34" charset="0"/>
                <a:cs typeface="Arial" charset="0"/>
              </a:rPr>
              <a:t>“expansion age”</a:t>
            </a:r>
            <a:r>
              <a:rPr lang="en-US" sz="2000" dirty="0">
                <a:latin typeface="Calibri" panose="020F0502020204030204" pitchFamily="34" charset="0"/>
                <a:cs typeface="Arial" charset="0"/>
              </a:rPr>
              <a:t>					</a:t>
            </a:r>
            <a:r>
              <a:rPr lang="en-US" sz="2000" dirty="0">
                <a:solidFill>
                  <a:srgbClr val="002060"/>
                </a:solidFill>
                <a:effectLst>
                  <a:outerShdw blurRad="38100" dist="38100" dir="2700000" algn="tl">
                    <a:srgbClr val="C0C0C0"/>
                  </a:outerShdw>
                </a:effectLst>
                <a:latin typeface="Calibri" panose="020F0502020204030204" pitchFamily="34" charset="0"/>
                <a:cs typeface="Arial" charset="0"/>
              </a:rPr>
              <a:t>13.7 ± 0.2 </a:t>
            </a:r>
            <a:r>
              <a:rPr lang="en-US" sz="2000" dirty="0" err="1" smtClean="0">
                <a:solidFill>
                  <a:srgbClr val="002060"/>
                </a:solidFill>
                <a:effectLst>
                  <a:outerShdw blurRad="38100" dist="38100" dir="2700000" algn="tl">
                    <a:srgbClr val="C0C0C0"/>
                  </a:outerShdw>
                </a:effectLst>
                <a:latin typeface="Calibri" panose="020F0502020204030204" pitchFamily="34" charset="0"/>
                <a:cs typeface="Arial" charset="0"/>
              </a:rPr>
              <a:t>Gyr</a:t>
            </a:r>
            <a:r>
              <a:rPr lang="en-US" sz="2000" dirty="0" smtClean="0">
                <a:solidFill>
                  <a:srgbClr val="002060"/>
                </a:solidFill>
                <a:effectLst>
                  <a:outerShdw blurRad="38100" dist="38100" dir="2700000" algn="tl">
                    <a:srgbClr val="C0C0C0"/>
                  </a:outerShdw>
                </a:effectLst>
                <a:latin typeface="Calibri" panose="020F0502020204030204" pitchFamily="34" charset="0"/>
                <a:cs typeface="Arial" charset="0"/>
              </a:rPr>
              <a:t> </a:t>
            </a:r>
            <a:r>
              <a:rPr lang="en-US" sz="2000" dirty="0" smtClean="0">
                <a:effectLst>
                  <a:outerShdw blurRad="38100" dist="38100" dir="2700000" algn="tl">
                    <a:srgbClr val="C0C0C0"/>
                  </a:outerShdw>
                </a:effectLst>
                <a:latin typeface="Calibri" panose="020F0502020204030204" pitchFamily="34" charset="0"/>
                <a:cs typeface="Arial" charset="0"/>
              </a:rPr>
              <a:t>	(WMAP; PLANCK)</a:t>
            </a:r>
            <a:endParaRPr lang="en-US" sz="2000" dirty="0" smtClean="0">
              <a:latin typeface="Calibri" panose="020F0502020204030204" pitchFamily="34" charset="0"/>
              <a:cs typeface="Arial" charset="0"/>
            </a:endParaRPr>
          </a:p>
          <a:p>
            <a:pPr>
              <a:spcBef>
                <a:spcPct val="50000"/>
              </a:spcBef>
              <a:buFontTx/>
              <a:buChar char="•"/>
            </a:pPr>
            <a:r>
              <a:rPr lang="en-US" sz="2000" dirty="0" smtClean="0">
                <a:latin typeface="Calibri" panose="020F0502020204030204" pitchFamily="34" charset="0"/>
                <a:cs typeface="Arial" charset="0"/>
              </a:rPr>
              <a:t>  </a:t>
            </a:r>
            <a:r>
              <a:rPr lang="en-US" sz="2000" dirty="0" smtClean="0">
                <a:solidFill>
                  <a:schemeClr val="tx2"/>
                </a:solidFill>
                <a:effectLst>
                  <a:outerShdw blurRad="38100" dist="38100" dir="2700000" algn="tl">
                    <a:srgbClr val="C0C0C0"/>
                  </a:outerShdw>
                </a:effectLst>
                <a:latin typeface="Calibri" panose="020F0502020204030204" pitchFamily="34" charset="0"/>
                <a:cs typeface="Arial" charset="0"/>
              </a:rPr>
              <a:t>Astronomical way </a:t>
            </a:r>
            <a:r>
              <a:rPr lang="en-US" sz="1400" dirty="0" smtClean="0">
                <a:solidFill>
                  <a:schemeClr val="tx2"/>
                </a:solidFill>
                <a:effectLst>
                  <a:outerShdw blurRad="38100" dist="38100" dir="2700000" algn="tl">
                    <a:srgbClr val="C0C0C0"/>
                  </a:outerShdw>
                </a:effectLst>
                <a:latin typeface="Calibri" panose="020F0502020204030204" pitchFamily="34" charset="0"/>
                <a:cs typeface="Arial" charset="0"/>
              </a:rPr>
              <a:t> </a:t>
            </a:r>
            <a:r>
              <a:rPr lang="en-US" sz="1400" dirty="0" smtClean="0">
                <a:latin typeface="Calibri" panose="020F0502020204030204" pitchFamily="34" charset="0"/>
                <a:cs typeface="Arial" charset="0"/>
              </a:rPr>
              <a:t>in base </a:t>
            </a:r>
            <a:r>
              <a:rPr lang="en-US" sz="1400" dirty="0" err="1" smtClean="0">
                <a:latin typeface="Calibri" panose="020F0502020204030204" pitchFamily="34" charset="0"/>
                <a:cs typeface="Arial" charset="0"/>
              </a:rPr>
              <a:t>alla</a:t>
            </a:r>
            <a:r>
              <a:rPr lang="en-US" sz="1400" dirty="0" smtClean="0">
                <a:latin typeface="Calibri" panose="020F0502020204030204" pitchFamily="34" charset="0"/>
                <a:cs typeface="Arial" charset="0"/>
              </a:rPr>
              <a:t> </a:t>
            </a:r>
            <a:r>
              <a:rPr lang="en-US" sz="1400" dirty="0" err="1" smtClean="0">
                <a:latin typeface="Calibri" panose="020F0502020204030204" pitchFamily="34" charset="0"/>
                <a:cs typeface="Arial" charset="0"/>
              </a:rPr>
              <a:t>osservazione</a:t>
            </a:r>
            <a:r>
              <a:rPr lang="en-US" sz="1400" dirty="0" smtClean="0">
                <a:latin typeface="Calibri" panose="020F0502020204030204" pitchFamily="34" charset="0"/>
                <a:cs typeface="Arial" charset="0"/>
              </a:rPr>
              <a:t> </a:t>
            </a:r>
            <a:r>
              <a:rPr lang="en-US" sz="1400" dirty="0" err="1" smtClean="0">
                <a:latin typeface="Calibri" panose="020F0502020204030204" pitchFamily="34" charset="0"/>
                <a:cs typeface="Arial" charset="0"/>
              </a:rPr>
              <a:t>dei</a:t>
            </a:r>
            <a:r>
              <a:rPr lang="en-US" sz="1400" dirty="0" smtClean="0">
                <a:latin typeface="Calibri" panose="020F0502020204030204" pitchFamily="34" charset="0"/>
                <a:cs typeface="Arial" charset="0"/>
              </a:rPr>
              <a:t> clusters </a:t>
            </a:r>
            <a:r>
              <a:rPr lang="en-US" sz="1400" dirty="0" err="1" smtClean="0">
                <a:latin typeface="Calibri" panose="020F0502020204030204" pitchFamily="34" charset="0"/>
                <a:cs typeface="Arial" charset="0"/>
              </a:rPr>
              <a:t>globulari</a:t>
            </a:r>
            <a:r>
              <a:rPr lang="en-US" sz="2000" dirty="0" smtClean="0">
                <a:solidFill>
                  <a:schemeClr val="tx2"/>
                </a:solidFill>
                <a:effectLst>
                  <a:outerShdw blurRad="38100" dist="38100" dir="2700000" algn="tl">
                    <a:srgbClr val="C0C0C0"/>
                  </a:outerShdw>
                </a:effectLst>
                <a:latin typeface="Calibri" panose="020F0502020204030204" pitchFamily="34" charset="0"/>
                <a:cs typeface="Arial" charset="0"/>
              </a:rPr>
              <a:t>			</a:t>
            </a:r>
            <a:r>
              <a:rPr lang="en-US" sz="2000" dirty="0" smtClean="0">
                <a:solidFill>
                  <a:srgbClr val="002060"/>
                </a:solidFill>
                <a:effectLst>
                  <a:outerShdw blurRad="38100" dist="38100" dir="2700000" algn="tl">
                    <a:srgbClr val="C0C0C0"/>
                  </a:outerShdw>
                </a:effectLst>
                <a:latin typeface="Calibri" panose="020F0502020204030204" pitchFamily="34" charset="0"/>
                <a:cs typeface="Arial" charset="0"/>
              </a:rPr>
              <a:t>14.   ± 2.   </a:t>
            </a:r>
            <a:r>
              <a:rPr lang="en-US" sz="2000" dirty="0" err="1" smtClean="0">
                <a:solidFill>
                  <a:srgbClr val="002060"/>
                </a:solidFill>
                <a:effectLst>
                  <a:outerShdw blurRad="38100" dist="38100" dir="2700000" algn="tl">
                    <a:srgbClr val="C0C0C0"/>
                  </a:outerShdw>
                </a:effectLst>
                <a:latin typeface="Calibri" panose="020F0502020204030204" pitchFamily="34" charset="0"/>
                <a:cs typeface="Arial" charset="0"/>
              </a:rPr>
              <a:t>Gyr</a:t>
            </a:r>
            <a:endParaRPr lang="en-US" sz="2000" dirty="0" smtClean="0">
              <a:solidFill>
                <a:srgbClr val="002060"/>
              </a:solidFill>
              <a:latin typeface="Calibri" panose="020F0502020204030204" pitchFamily="34" charset="0"/>
              <a:cs typeface="Arial" charset="0"/>
            </a:endParaRPr>
          </a:p>
          <a:p>
            <a:pPr eaLnBrk="1" hangingPunct="1">
              <a:spcBef>
                <a:spcPct val="50000"/>
              </a:spcBef>
              <a:buFontTx/>
              <a:buChar char="•"/>
            </a:pPr>
            <a:r>
              <a:rPr lang="en-US" sz="2000" dirty="0" smtClean="0">
                <a:latin typeface="Calibri" panose="020F0502020204030204" pitchFamily="34" charset="0"/>
                <a:cs typeface="Arial" charset="0"/>
              </a:rPr>
              <a:t>  </a:t>
            </a:r>
            <a:r>
              <a:rPr lang="en-US" sz="2000" dirty="0">
                <a:solidFill>
                  <a:schemeClr val="tx2"/>
                </a:solidFill>
                <a:effectLst>
                  <a:outerShdw blurRad="38100" dist="38100" dir="2700000" algn="tl">
                    <a:srgbClr val="C0C0C0"/>
                  </a:outerShdw>
                </a:effectLst>
                <a:latin typeface="Calibri" panose="020F0502020204030204" pitchFamily="34" charset="0"/>
                <a:cs typeface="Arial" charset="0"/>
              </a:rPr>
              <a:t>Nuclear way</a:t>
            </a:r>
            <a:r>
              <a:rPr lang="en-US" sz="2000" dirty="0">
                <a:latin typeface="Calibri" panose="020F0502020204030204" pitchFamily="34" charset="0"/>
                <a:cs typeface="Arial" charset="0"/>
              </a:rPr>
              <a:t> 						</a:t>
            </a:r>
            <a:r>
              <a:rPr lang="en-US" sz="2000" dirty="0" smtClean="0">
                <a:latin typeface="Calibri" panose="020F0502020204030204" pitchFamily="34" charset="0"/>
                <a:cs typeface="Arial" charset="0"/>
              </a:rPr>
              <a:t>	</a:t>
            </a:r>
            <a:r>
              <a:rPr lang="en-US" sz="2000" dirty="0" smtClean="0">
                <a:solidFill>
                  <a:srgbClr val="002060"/>
                </a:solidFill>
                <a:effectLst>
                  <a:outerShdw blurRad="38100" dist="38100" dir="2700000" algn="tl">
                    <a:srgbClr val="C0C0C0"/>
                  </a:outerShdw>
                </a:effectLst>
                <a:latin typeface="Calibri" panose="020F0502020204030204" pitchFamily="34" charset="0"/>
                <a:cs typeface="Arial" charset="0"/>
              </a:rPr>
              <a:t>15.   ± </a:t>
            </a:r>
            <a:r>
              <a:rPr lang="en-US" sz="2000" dirty="0">
                <a:solidFill>
                  <a:srgbClr val="002060"/>
                </a:solidFill>
                <a:effectLst>
                  <a:outerShdw blurRad="38100" dist="38100" dir="2700000" algn="tl">
                    <a:srgbClr val="C0C0C0"/>
                  </a:outerShdw>
                </a:effectLst>
                <a:latin typeface="Calibri" panose="020F0502020204030204" pitchFamily="34" charset="0"/>
                <a:cs typeface="Arial" charset="0"/>
              </a:rPr>
              <a:t>2</a:t>
            </a:r>
            <a:r>
              <a:rPr lang="en-US" sz="2000" dirty="0" smtClean="0">
                <a:solidFill>
                  <a:srgbClr val="002060"/>
                </a:solidFill>
                <a:effectLst>
                  <a:outerShdw blurRad="38100" dist="38100" dir="2700000" algn="tl">
                    <a:srgbClr val="C0C0C0"/>
                  </a:outerShdw>
                </a:effectLst>
                <a:latin typeface="Calibri" panose="020F0502020204030204" pitchFamily="34" charset="0"/>
                <a:cs typeface="Arial" charset="0"/>
              </a:rPr>
              <a:t>.   </a:t>
            </a:r>
            <a:r>
              <a:rPr lang="en-US" sz="2000" dirty="0" err="1" smtClean="0">
                <a:solidFill>
                  <a:srgbClr val="002060"/>
                </a:solidFill>
                <a:effectLst>
                  <a:outerShdw blurRad="38100" dist="38100" dir="2700000" algn="tl">
                    <a:srgbClr val="C0C0C0"/>
                  </a:outerShdw>
                </a:effectLst>
                <a:latin typeface="Calibri" panose="020F0502020204030204" pitchFamily="34" charset="0"/>
                <a:cs typeface="Arial" charset="0"/>
              </a:rPr>
              <a:t>Gyr</a:t>
            </a:r>
            <a:endParaRPr lang="en-US" sz="1400" dirty="0">
              <a:solidFill>
                <a:srgbClr val="002060"/>
              </a:solidFill>
              <a:latin typeface="Calibri" panose="020F0502020204030204" pitchFamily="34" charset="0"/>
              <a:cs typeface="Arial" charset="0"/>
            </a:endParaRPr>
          </a:p>
        </p:txBody>
      </p:sp>
    </p:spTree>
    <p:extLst>
      <p:ext uri="{BB962C8B-B14F-4D97-AF65-F5344CB8AC3E}">
        <p14:creationId xmlns:p14="http://schemas.microsoft.com/office/powerpoint/2010/main" val="16963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122" y="89886"/>
            <a:ext cx="7691914"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 </a:t>
            </a:r>
            <a:r>
              <a:rPr lang="it-IT" sz="4000" b="1" dirty="0" smtClean="0">
                <a:solidFill>
                  <a:schemeClr val="accent1">
                    <a:lumMod val="50000"/>
                  </a:schemeClr>
                </a:solidFill>
              </a:rPr>
              <a:t>TECNOLOGIA NUCLEARE</a:t>
            </a:r>
          </a:p>
          <a:p>
            <a:r>
              <a:rPr lang="it-IT" sz="3200" b="1" i="1" dirty="0" smtClean="0">
                <a:solidFill>
                  <a:srgbClr val="FFFF00"/>
                </a:solidFill>
              </a:rPr>
              <a:t>Reattori </a:t>
            </a:r>
            <a:r>
              <a:rPr lang="it-IT" sz="3200" b="1" i="1" dirty="0" err="1" smtClean="0">
                <a:solidFill>
                  <a:srgbClr val="FFFF00"/>
                </a:solidFill>
              </a:rPr>
              <a:t>Gen</a:t>
            </a:r>
            <a:r>
              <a:rPr lang="it-IT" sz="3200" b="1" i="1" dirty="0" smtClean="0">
                <a:solidFill>
                  <a:srgbClr val="FFFF00"/>
                </a:solidFill>
              </a:rPr>
              <a:t>-IV, </a:t>
            </a:r>
          </a:p>
        </p:txBody>
      </p:sp>
      <p:sp>
        <p:nvSpPr>
          <p:cNvPr id="4" name="TextBox 2"/>
          <p:cNvSpPr txBox="1"/>
          <p:nvPr/>
        </p:nvSpPr>
        <p:spPr>
          <a:xfrm>
            <a:off x="105382" y="1272697"/>
            <a:ext cx="9054145" cy="2431435"/>
          </a:xfrm>
          <a:prstGeom prst="rect">
            <a:avLst/>
          </a:prstGeom>
          <a:noFill/>
        </p:spPr>
        <p:txBody>
          <a:bodyPr wrap="none" rtlCol="0">
            <a:spAutoFit/>
          </a:bodyPr>
          <a:lstStyle/>
          <a:p>
            <a:r>
              <a:rPr lang="en-GB" sz="2000" b="1" dirty="0" smtClean="0">
                <a:solidFill>
                  <a:schemeClr val="tx1">
                    <a:lumMod val="65000"/>
                    <a:lumOff val="35000"/>
                  </a:schemeClr>
                </a:solidFill>
              </a:rPr>
              <a:t>I </a:t>
            </a:r>
            <a:r>
              <a:rPr lang="en-GB" sz="2000" b="1" dirty="0" err="1" smtClean="0">
                <a:solidFill>
                  <a:schemeClr val="tx1">
                    <a:lumMod val="65000"/>
                    <a:lumOff val="35000"/>
                  </a:schemeClr>
                </a:solidFill>
              </a:rPr>
              <a:t>Reattori</a:t>
            </a:r>
            <a:r>
              <a:rPr lang="en-GB" sz="2000" b="1" dirty="0" smtClean="0">
                <a:solidFill>
                  <a:schemeClr val="tx1">
                    <a:lumMod val="65000"/>
                    <a:lumOff val="35000"/>
                  </a:schemeClr>
                </a:solidFill>
              </a:rPr>
              <a:t> </a:t>
            </a:r>
            <a:r>
              <a:rPr lang="en-GB" sz="2000" b="1" dirty="0" err="1" smtClean="0">
                <a:solidFill>
                  <a:schemeClr val="tx1">
                    <a:lumMod val="65000"/>
                    <a:lumOff val="35000"/>
                  </a:schemeClr>
                </a:solidFill>
              </a:rPr>
              <a:t>nucleari</a:t>
            </a:r>
            <a:r>
              <a:rPr lang="en-GB" sz="2000" b="1" dirty="0" smtClean="0">
                <a:solidFill>
                  <a:schemeClr val="tx1">
                    <a:lumMod val="65000"/>
                    <a:lumOff val="35000"/>
                  </a:schemeClr>
                </a:solidFill>
              </a:rPr>
              <a:t> </a:t>
            </a:r>
            <a:r>
              <a:rPr lang="en-GB" sz="2000" b="1" dirty="0" err="1" smtClean="0">
                <a:solidFill>
                  <a:schemeClr val="tx1">
                    <a:lumMod val="65000"/>
                    <a:lumOff val="35000"/>
                  </a:schemeClr>
                </a:solidFill>
              </a:rPr>
              <a:t>di</a:t>
            </a:r>
            <a:r>
              <a:rPr lang="en-GB" sz="2000" b="1" dirty="0" smtClean="0">
                <a:solidFill>
                  <a:schemeClr val="tx1">
                    <a:lumMod val="65000"/>
                    <a:lumOff val="35000"/>
                  </a:schemeClr>
                </a:solidFill>
              </a:rPr>
              <a:t> </a:t>
            </a:r>
            <a:r>
              <a:rPr lang="en-GB" sz="2000" b="1" dirty="0" err="1" smtClean="0">
                <a:solidFill>
                  <a:schemeClr val="tx1">
                    <a:lumMod val="65000"/>
                    <a:lumOff val="35000"/>
                  </a:schemeClr>
                </a:solidFill>
              </a:rPr>
              <a:t>nuova</a:t>
            </a:r>
            <a:r>
              <a:rPr lang="en-GB" sz="2000" b="1" dirty="0" smtClean="0">
                <a:solidFill>
                  <a:schemeClr val="tx1">
                    <a:lumMod val="65000"/>
                    <a:lumOff val="35000"/>
                  </a:schemeClr>
                </a:solidFill>
              </a:rPr>
              <a:t> </a:t>
            </a:r>
            <a:r>
              <a:rPr lang="en-GB" sz="2000" b="1" dirty="0" err="1" smtClean="0">
                <a:solidFill>
                  <a:schemeClr val="tx1">
                    <a:lumMod val="65000"/>
                    <a:lumOff val="35000"/>
                  </a:schemeClr>
                </a:solidFill>
              </a:rPr>
              <a:t>generazione</a:t>
            </a:r>
            <a:r>
              <a:rPr lang="en-GB" sz="2000" b="1" dirty="0" smtClean="0">
                <a:solidFill>
                  <a:schemeClr val="tx1">
                    <a:lumMod val="65000"/>
                    <a:lumOff val="35000"/>
                  </a:schemeClr>
                </a:solidFill>
              </a:rPr>
              <a:t> </a:t>
            </a:r>
            <a:r>
              <a:rPr lang="en-GB" sz="2000" b="1" i="1" dirty="0" err="1" smtClean="0">
                <a:solidFill>
                  <a:schemeClr val="bg1"/>
                </a:solidFill>
              </a:rPr>
              <a:t>devono</a:t>
            </a:r>
            <a:r>
              <a:rPr lang="en-GB" sz="2000" b="1" i="1" dirty="0" smtClean="0">
                <a:solidFill>
                  <a:schemeClr val="bg1"/>
                </a:solidFill>
              </a:rPr>
              <a:t> </a:t>
            </a:r>
            <a:r>
              <a:rPr lang="en-GB" sz="2000" b="1" i="1" dirty="0" err="1" smtClean="0">
                <a:solidFill>
                  <a:schemeClr val="tx1">
                    <a:lumMod val="65000"/>
                    <a:lumOff val="35000"/>
                  </a:schemeClr>
                </a:solidFill>
              </a:rPr>
              <a:t>soddisfare</a:t>
            </a:r>
            <a:r>
              <a:rPr lang="en-GB" sz="2000" b="1" i="1" dirty="0" smtClean="0">
                <a:solidFill>
                  <a:schemeClr val="tx1">
                    <a:lumMod val="65000"/>
                    <a:lumOff val="35000"/>
                  </a:schemeClr>
                </a:solidFill>
              </a:rPr>
              <a:t> </a:t>
            </a:r>
            <a:r>
              <a:rPr lang="en-GB" sz="2000" b="1" i="1" dirty="0" err="1" smtClean="0">
                <a:solidFill>
                  <a:schemeClr val="tx1">
                    <a:lumMod val="65000"/>
                    <a:lumOff val="35000"/>
                  </a:schemeClr>
                </a:solidFill>
              </a:rPr>
              <a:t>una</a:t>
            </a:r>
            <a:r>
              <a:rPr lang="en-GB" sz="2000" b="1" i="1" dirty="0" smtClean="0">
                <a:solidFill>
                  <a:schemeClr val="tx1">
                    <a:lumMod val="65000"/>
                    <a:lumOff val="35000"/>
                  </a:schemeClr>
                </a:solidFill>
              </a:rPr>
              <a:t> </a:t>
            </a:r>
            <a:r>
              <a:rPr lang="en-GB" sz="2000" b="1" i="1" dirty="0" err="1" smtClean="0">
                <a:solidFill>
                  <a:schemeClr val="tx1">
                    <a:lumMod val="65000"/>
                    <a:lumOff val="35000"/>
                  </a:schemeClr>
                </a:solidFill>
              </a:rPr>
              <a:t>serie</a:t>
            </a:r>
            <a:r>
              <a:rPr lang="en-GB" sz="2000" b="1" i="1" dirty="0" smtClean="0">
                <a:solidFill>
                  <a:schemeClr val="tx1">
                    <a:lumMod val="65000"/>
                    <a:lumOff val="35000"/>
                  </a:schemeClr>
                </a:solidFill>
              </a:rPr>
              <a:t> </a:t>
            </a:r>
            <a:r>
              <a:rPr lang="en-GB" sz="2000" b="1" i="1" dirty="0" err="1" smtClean="0">
                <a:solidFill>
                  <a:schemeClr val="tx1">
                    <a:lumMod val="65000"/>
                    <a:lumOff val="35000"/>
                  </a:schemeClr>
                </a:solidFill>
              </a:rPr>
              <a:t>di</a:t>
            </a:r>
            <a:r>
              <a:rPr lang="en-GB" sz="2000" b="1" i="1" dirty="0" smtClean="0">
                <a:solidFill>
                  <a:schemeClr val="tx1">
                    <a:lumMod val="65000"/>
                    <a:lumOff val="35000"/>
                  </a:schemeClr>
                </a:solidFill>
              </a:rPr>
              <a:t> </a:t>
            </a:r>
            <a:r>
              <a:rPr lang="en-GB" sz="2000" b="1" i="1" dirty="0" err="1" smtClean="0">
                <a:solidFill>
                  <a:schemeClr val="tx1">
                    <a:lumMod val="65000"/>
                    <a:lumOff val="35000"/>
                  </a:schemeClr>
                </a:solidFill>
              </a:rPr>
              <a:t>criteri</a:t>
            </a:r>
            <a:r>
              <a:rPr lang="en-GB" sz="2000" b="1" i="1" dirty="0" smtClean="0">
                <a:solidFill>
                  <a:schemeClr val="tx1">
                    <a:lumMod val="65000"/>
                    <a:lumOff val="35000"/>
                  </a:schemeClr>
                </a:solidFill>
              </a:rPr>
              <a:t> base: </a:t>
            </a:r>
          </a:p>
          <a:p>
            <a:pPr algn="ctr"/>
            <a:endParaRPr lang="en-GB" sz="2400" b="1" i="1" dirty="0" smtClean="0">
              <a:solidFill>
                <a:schemeClr val="tx1">
                  <a:lumMod val="65000"/>
                  <a:lumOff val="35000"/>
                </a:schemeClr>
              </a:solidFill>
            </a:endParaRPr>
          </a:p>
          <a:p>
            <a:r>
              <a:rPr lang="en-GB" b="1" dirty="0" err="1" smtClean="0">
                <a:solidFill>
                  <a:schemeClr val="tx1">
                    <a:lumMod val="65000"/>
                    <a:lumOff val="35000"/>
                  </a:schemeClr>
                </a:solidFill>
              </a:rPr>
              <a:t>Avere</a:t>
            </a:r>
            <a:r>
              <a:rPr lang="en-GB" b="1" dirty="0" smtClean="0">
                <a:solidFill>
                  <a:schemeClr val="tx1">
                    <a:lumMod val="65000"/>
                    <a:lumOff val="35000"/>
                  </a:schemeClr>
                </a:solidFill>
              </a:rPr>
              <a:t> </a:t>
            </a:r>
            <a:r>
              <a:rPr lang="en-GB" b="1" dirty="0" err="1" smtClean="0">
                <a:solidFill>
                  <a:schemeClr val="tx1">
                    <a:lumMod val="65000"/>
                    <a:lumOff val="35000"/>
                  </a:schemeClr>
                </a:solidFill>
              </a:rPr>
              <a:t>una</a:t>
            </a:r>
            <a:r>
              <a:rPr lang="en-GB" b="1" dirty="0" smtClean="0">
                <a:solidFill>
                  <a:schemeClr val="tx1">
                    <a:lumMod val="65000"/>
                    <a:lumOff val="35000"/>
                  </a:schemeClr>
                </a:solidFill>
              </a:rPr>
              <a:t> </a:t>
            </a:r>
            <a:r>
              <a:rPr lang="en-GB" b="1" dirty="0" err="1" smtClean="0">
                <a:solidFill>
                  <a:schemeClr val="tx1">
                    <a:lumMod val="65000"/>
                    <a:lumOff val="35000"/>
                  </a:schemeClr>
                </a:solidFill>
              </a:rPr>
              <a:t>maggiore</a:t>
            </a:r>
            <a:r>
              <a:rPr lang="en-GB" b="1" dirty="0" smtClean="0">
                <a:solidFill>
                  <a:schemeClr val="tx1">
                    <a:lumMod val="65000"/>
                    <a:lumOff val="35000"/>
                  </a:schemeClr>
                </a:solidFill>
              </a:rPr>
              <a:t> </a:t>
            </a:r>
            <a:r>
              <a:rPr lang="en-GB" b="1" dirty="0" err="1" smtClean="0">
                <a:solidFill>
                  <a:schemeClr val="tx1">
                    <a:lumMod val="65000"/>
                    <a:lumOff val="35000"/>
                  </a:schemeClr>
                </a:solidFill>
              </a:rPr>
              <a:t>efficienza</a:t>
            </a:r>
            <a:r>
              <a:rPr lang="en-GB" b="1" dirty="0" smtClean="0">
                <a:solidFill>
                  <a:schemeClr val="tx1">
                    <a:lumMod val="65000"/>
                    <a:lumOff val="35000"/>
                  </a:schemeClr>
                </a:solidFill>
              </a:rPr>
              <a:t> </a:t>
            </a:r>
            <a:r>
              <a:rPr lang="en-GB" b="1" dirty="0" err="1" smtClean="0">
                <a:solidFill>
                  <a:schemeClr val="tx1">
                    <a:lumMod val="65000"/>
                    <a:lumOff val="35000"/>
                  </a:schemeClr>
                </a:solidFill>
              </a:rPr>
              <a:t>di</a:t>
            </a:r>
            <a:r>
              <a:rPr lang="en-GB" b="1" dirty="0" smtClean="0">
                <a:solidFill>
                  <a:schemeClr val="tx1">
                    <a:lumMod val="65000"/>
                    <a:lumOff val="35000"/>
                  </a:schemeClr>
                </a:solidFill>
              </a:rPr>
              <a:t> burn-up → </a:t>
            </a:r>
            <a:r>
              <a:rPr lang="en-GB" b="1" dirty="0" err="1" smtClean="0">
                <a:solidFill>
                  <a:schemeClr val="tx1">
                    <a:lumMod val="65000"/>
                    <a:lumOff val="35000"/>
                  </a:schemeClr>
                </a:solidFill>
              </a:rPr>
              <a:t>decisa</a:t>
            </a:r>
            <a:r>
              <a:rPr lang="en-GB" b="1" dirty="0" smtClean="0">
                <a:solidFill>
                  <a:schemeClr val="tx1">
                    <a:lumMod val="65000"/>
                    <a:lumOff val="35000"/>
                  </a:schemeClr>
                </a:solidFill>
              </a:rPr>
              <a:t> </a:t>
            </a:r>
            <a:r>
              <a:rPr lang="en-GB" b="1" dirty="0" err="1" smtClean="0">
                <a:solidFill>
                  <a:schemeClr val="tx1">
                    <a:lumMod val="65000"/>
                    <a:lumOff val="35000"/>
                  </a:schemeClr>
                </a:solidFill>
              </a:rPr>
              <a:t>riduzione</a:t>
            </a:r>
            <a:r>
              <a:rPr lang="en-GB" b="1" dirty="0" smtClean="0">
                <a:solidFill>
                  <a:schemeClr val="tx1">
                    <a:lumMod val="65000"/>
                    <a:lumOff val="35000"/>
                  </a:schemeClr>
                </a:solidFill>
              </a:rPr>
              <a:t> </a:t>
            </a:r>
            <a:r>
              <a:rPr lang="en-GB" b="1" dirty="0" err="1" smtClean="0">
                <a:solidFill>
                  <a:schemeClr val="tx1">
                    <a:lumMod val="65000"/>
                    <a:lumOff val="35000"/>
                  </a:schemeClr>
                </a:solidFill>
              </a:rPr>
              <a:t>delle</a:t>
            </a:r>
            <a:r>
              <a:rPr lang="en-GB" b="1" dirty="0" smtClean="0">
                <a:solidFill>
                  <a:schemeClr val="tx1">
                    <a:lumMod val="65000"/>
                    <a:lumOff val="35000"/>
                  </a:schemeClr>
                </a:solidFill>
              </a:rPr>
              <a:t> </a:t>
            </a:r>
            <a:r>
              <a:rPr lang="en-GB" b="1" dirty="0" err="1" smtClean="0">
                <a:solidFill>
                  <a:schemeClr val="tx1">
                    <a:lumMod val="65000"/>
                    <a:lumOff val="35000"/>
                  </a:schemeClr>
                </a:solidFill>
              </a:rPr>
              <a:t>scorie</a:t>
            </a:r>
            <a:endParaRPr lang="en-GB" b="1" dirty="0" smtClean="0">
              <a:solidFill>
                <a:schemeClr val="tx1">
                  <a:lumMod val="65000"/>
                  <a:lumOff val="35000"/>
                </a:schemeClr>
              </a:solidFill>
            </a:endParaRPr>
          </a:p>
          <a:p>
            <a:r>
              <a:rPr lang="en-GB" b="1" dirty="0" smtClean="0">
                <a:solidFill>
                  <a:schemeClr val="tx1">
                    <a:lumMod val="65000"/>
                    <a:lumOff val="35000"/>
                  </a:schemeClr>
                </a:solidFill>
              </a:rPr>
              <a:t>- </a:t>
            </a:r>
            <a:r>
              <a:rPr lang="en-GB" b="1" dirty="0" err="1" smtClean="0">
                <a:solidFill>
                  <a:schemeClr val="tx1">
                    <a:lumMod val="65000"/>
                    <a:lumOff val="35000"/>
                  </a:schemeClr>
                </a:solidFill>
              </a:rPr>
              <a:t>riutilizzo</a:t>
            </a:r>
            <a:r>
              <a:rPr lang="en-GB" b="1" dirty="0" smtClean="0">
                <a:solidFill>
                  <a:schemeClr val="tx1">
                    <a:lumMod val="65000"/>
                    <a:lumOff val="35000"/>
                  </a:schemeClr>
                </a:solidFill>
              </a:rPr>
              <a:t> </a:t>
            </a:r>
            <a:r>
              <a:rPr lang="en-GB" b="1" dirty="0" err="1" smtClean="0">
                <a:solidFill>
                  <a:schemeClr val="tx1">
                    <a:lumMod val="65000"/>
                    <a:lumOff val="35000"/>
                  </a:schemeClr>
                </a:solidFill>
              </a:rPr>
              <a:t>di</a:t>
            </a:r>
            <a:r>
              <a:rPr lang="en-GB" b="1" dirty="0" smtClean="0">
                <a:solidFill>
                  <a:schemeClr val="tx1">
                    <a:lumMod val="65000"/>
                    <a:lumOff val="35000"/>
                  </a:schemeClr>
                </a:solidFill>
              </a:rPr>
              <a:t> parte del </a:t>
            </a:r>
            <a:r>
              <a:rPr lang="en-GB" b="1" dirty="0" err="1" smtClean="0">
                <a:solidFill>
                  <a:schemeClr val="tx1">
                    <a:lumMod val="65000"/>
                    <a:lumOff val="35000"/>
                  </a:schemeClr>
                </a:solidFill>
              </a:rPr>
              <a:t>combustibile</a:t>
            </a:r>
            <a:r>
              <a:rPr lang="en-GB" b="1" dirty="0" smtClean="0">
                <a:solidFill>
                  <a:schemeClr val="tx1">
                    <a:lumMod val="65000"/>
                    <a:lumOff val="35000"/>
                  </a:schemeClr>
                </a:solidFill>
              </a:rPr>
              <a:t> </a:t>
            </a:r>
            <a:r>
              <a:rPr lang="en-GB" b="1" dirty="0" err="1" smtClean="0">
                <a:solidFill>
                  <a:schemeClr val="tx1">
                    <a:lumMod val="65000"/>
                    <a:lumOff val="35000"/>
                  </a:schemeClr>
                </a:solidFill>
              </a:rPr>
              <a:t>spento</a:t>
            </a:r>
            <a:r>
              <a:rPr lang="en-GB" b="1" dirty="0" smtClean="0">
                <a:solidFill>
                  <a:schemeClr val="tx1">
                    <a:lumMod val="65000"/>
                    <a:lumOff val="35000"/>
                  </a:schemeClr>
                </a:solidFill>
              </a:rPr>
              <a:t>, </a:t>
            </a:r>
          </a:p>
          <a:p>
            <a:r>
              <a:rPr lang="en-GB" b="1" dirty="0" smtClean="0">
                <a:solidFill>
                  <a:schemeClr val="tx1">
                    <a:lumMod val="65000"/>
                    <a:lumOff val="35000"/>
                  </a:schemeClr>
                </a:solidFill>
              </a:rPr>
              <a:t>- </a:t>
            </a:r>
            <a:r>
              <a:rPr lang="en-GB" b="1" dirty="0" err="1" smtClean="0">
                <a:solidFill>
                  <a:schemeClr val="tx1">
                    <a:lumMod val="65000"/>
                    <a:lumOff val="35000"/>
                  </a:schemeClr>
                </a:solidFill>
              </a:rPr>
              <a:t>produzione</a:t>
            </a:r>
            <a:r>
              <a:rPr lang="en-GB" b="1" dirty="0" smtClean="0">
                <a:solidFill>
                  <a:schemeClr val="tx1">
                    <a:lumMod val="65000"/>
                    <a:lumOff val="35000"/>
                  </a:schemeClr>
                </a:solidFill>
              </a:rPr>
              <a:t> </a:t>
            </a:r>
            <a:r>
              <a:rPr lang="en-GB" b="1" dirty="0" err="1" smtClean="0">
                <a:solidFill>
                  <a:schemeClr val="tx1">
                    <a:lumMod val="65000"/>
                    <a:lumOff val="35000"/>
                  </a:schemeClr>
                </a:solidFill>
              </a:rPr>
              <a:t>di</a:t>
            </a:r>
            <a:r>
              <a:rPr lang="en-GB" b="1" dirty="0" smtClean="0">
                <a:solidFill>
                  <a:schemeClr val="tx1">
                    <a:lumMod val="65000"/>
                    <a:lumOff val="35000"/>
                  </a:schemeClr>
                </a:solidFill>
              </a:rPr>
              <a:t> </a:t>
            </a:r>
            <a:r>
              <a:rPr lang="en-GB" b="1" dirty="0" err="1" smtClean="0">
                <a:solidFill>
                  <a:schemeClr val="tx1">
                    <a:lumMod val="65000"/>
                    <a:lumOff val="35000"/>
                  </a:schemeClr>
                </a:solidFill>
              </a:rPr>
              <a:t>energia</a:t>
            </a:r>
            <a:r>
              <a:rPr lang="en-GB" b="1" dirty="0" smtClean="0">
                <a:solidFill>
                  <a:schemeClr val="tx1">
                    <a:lumMod val="65000"/>
                    <a:lumOff val="35000"/>
                  </a:schemeClr>
                </a:solidFill>
              </a:rPr>
              <a:t> </a:t>
            </a:r>
            <a:r>
              <a:rPr lang="en-GB" b="1" dirty="0" err="1" smtClean="0">
                <a:solidFill>
                  <a:schemeClr val="tx1">
                    <a:lumMod val="65000"/>
                    <a:lumOff val="35000"/>
                  </a:schemeClr>
                </a:solidFill>
              </a:rPr>
              <a:t>bruciando</a:t>
            </a:r>
            <a:r>
              <a:rPr lang="en-GB" b="1" dirty="0" smtClean="0">
                <a:solidFill>
                  <a:schemeClr val="tx1">
                    <a:lumMod val="65000"/>
                    <a:lumOff val="35000"/>
                  </a:schemeClr>
                </a:solidFill>
              </a:rPr>
              <a:t> </a:t>
            </a:r>
            <a:r>
              <a:rPr lang="en-GB" b="1" dirty="0" err="1" smtClean="0">
                <a:solidFill>
                  <a:schemeClr val="tx1">
                    <a:lumMod val="65000"/>
                    <a:lumOff val="35000"/>
                  </a:schemeClr>
                </a:solidFill>
              </a:rPr>
              <a:t>scorie</a:t>
            </a:r>
            <a:r>
              <a:rPr lang="en-GB" b="1" dirty="0" smtClean="0">
                <a:solidFill>
                  <a:schemeClr val="tx1">
                    <a:lumMod val="65000"/>
                    <a:lumOff val="35000"/>
                  </a:schemeClr>
                </a:solidFill>
              </a:rPr>
              <a:t> ad </a:t>
            </a:r>
            <a:r>
              <a:rPr lang="en-GB" b="1" dirty="0" err="1" smtClean="0">
                <a:solidFill>
                  <a:schemeClr val="tx1">
                    <a:lumMod val="65000"/>
                    <a:lumOff val="35000"/>
                  </a:schemeClr>
                </a:solidFill>
              </a:rPr>
              <a:t>alta</a:t>
            </a:r>
            <a:r>
              <a:rPr lang="en-GB" b="1" dirty="0" smtClean="0">
                <a:solidFill>
                  <a:schemeClr val="tx1">
                    <a:lumMod val="65000"/>
                    <a:lumOff val="35000"/>
                  </a:schemeClr>
                </a:solidFill>
              </a:rPr>
              <a:t> </a:t>
            </a:r>
            <a:r>
              <a:rPr lang="en-GB" b="1" dirty="0" err="1" smtClean="0">
                <a:solidFill>
                  <a:schemeClr val="tx1">
                    <a:lumMod val="65000"/>
                    <a:lumOff val="35000"/>
                  </a:schemeClr>
                </a:solidFill>
              </a:rPr>
              <a:t>radiotossicità</a:t>
            </a:r>
            <a:r>
              <a:rPr lang="en-GB" b="1" dirty="0" smtClean="0">
                <a:solidFill>
                  <a:schemeClr val="tx1">
                    <a:lumMod val="65000"/>
                    <a:lumOff val="35000"/>
                  </a:schemeClr>
                </a:solidFill>
              </a:rPr>
              <a:t> (</a:t>
            </a:r>
            <a:r>
              <a:rPr lang="en-GB" b="1" dirty="0" err="1" smtClean="0">
                <a:solidFill>
                  <a:schemeClr val="tx1">
                    <a:lumMod val="65000"/>
                    <a:lumOff val="35000"/>
                  </a:schemeClr>
                </a:solidFill>
              </a:rPr>
              <a:t>Np</a:t>
            </a:r>
            <a:r>
              <a:rPr lang="en-GB" b="1" dirty="0" smtClean="0">
                <a:solidFill>
                  <a:schemeClr val="tx1">
                    <a:lumMod val="65000"/>
                    <a:lumOff val="35000"/>
                  </a:schemeClr>
                </a:solidFill>
              </a:rPr>
              <a:t>, Am, Cm);</a:t>
            </a:r>
          </a:p>
          <a:p>
            <a:r>
              <a:rPr lang="en-GB" b="1" dirty="0" smtClean="0">
                <a:solidFill>
                  <a:schemeClr val="tx1">
                    <a:lumMod val="65000"/>
                    <a:lumOff val="35000"/>
                  </a:schemeClr>
                </a:solidFill>
              </a:rPr>
              <a:t>- </a:t>
            </a:r>
            <a:r>
              <a:rPr lang="en-GB" b="1" dirty="0" err="1" smtClean="0">
                <a:solidFill>
                  <a:schemeClr val="tx1">
                    <a:lumMod val="65000"/>
                    <a:lumOff val="35000"/>
                  </a:schemeClr>
                </a:solidFill>
              </a:rPr>
              <a:t>presentare</a:t>
            </a:r>
            <a:r>
              <a:rPr lang="en-GB" b="1" dirty="0" smtClean="0">
                <a:solidFill>
                  <a:schemeClr val="tx1">
                    <a:lumMod val="65000"/>
                    <a:lumOff val="35000"/>
                  </a:schemeClr>
                </a:solidFill>
              </a:rPr>
              <a:t> </a:t>
            </a:r>
            <a:r>
              <a:rPr lang="en-GB" b="1" dirty="0" err="1" smtClean="0">
                <a:solidFill>
                  <a:schemeClr val="tx1">
                    <a:lumMod val="65000"/>
                    <a:lumOff val="35000"/>
                  </a:schemeClr>
                </a:solidFill>
              </a:rPr>
              <a:t>forme</a:t>
            </a:r>
            <a:r>
              <a:rPr lang="en-GB" b="1" dirty="0" smtClean="0">
                <a:solidFill>
                  <a:schemeClr val="tx1">
                    <a:lumMod val="65000"/>
                    <a:lumOff val="35000"/>
                  </a:schemeClr>
                </a:solidFill>
              </a:rPr>
              <a:t> </a:t>
            </a:r>
            <a:r>
              <a:rPr lang="en-GB" b="1" dirty="0" err="1" smtClean="0">
                <a:solidFill>
                  <a:schemeClr val="tx1">
                    <a:lumMod val="65000"/>
                    <a:lumOff val="35000"/>
                  </a:schemeClr>
                </a:solidFill>
              </a:rPr>
              <a:t>di</a:t>
            </a:r>
            <a:r>
              <a:rPr lang="en-GB" b="1" dirty="0" smtClean="0">
                <a:solidFill>
                  <a:schemeClr val="tx1">
                    <a:lumMod val="65000"/>
                    <a:lumOff val="35000"/>
                  </a:schemeClr>
                </a:solidFill>
              </a:rPr>
              <a:t> </a:t>
            </a:r>
            <a:r>
              <a:rPr lang="en-GB" b="1" dirty="0" err="1" smtClean="0">
                <a:solidFill>
                  <a:schemeClr val="tx1">
                    <a:lumMod val="65000"/>
                    <a:lumOff val="35000"/>
                  </a:schemeClr>
                </a:solidFill>
              </a:rPr>
              <a:t>sicurezza</a:t>
            </a:r>
            <a:r>
              <a:rPr lang="en-GB" b="1" dirty="0" smtClean="0">
                <a:solidFill>
                  <a:schemeClr val="tx1">
                    <a:lumMod val="65000"/>
                    <a:lumOff val="35000"/>
                  </a:schemeClr>
                </a:solidFill>
              </a:rPr>
              <a:t> </a:t>
            </a:r>
            <a:r>
              <a:rPr lang="en-GB" b="1" dirty="0" err="1" smtClean="0">
                <a:solidFill>
                  <a:schemeClr val="tx1">
                    <a:lumMod val="65000"/>
                    <a:lumOff val="35000"/>
                  </a:schemeClr>
                </a:solidFill>
              </a:rPr>
              <a:t>intrinseca</a:t>
            </a:r>
            <a:r>
              <a:rPr lang="en-GB" b="1" dirty="0" smtClean="0">
                <a:solidFill>
                  <a:schemeClr val="tx1">
                    <a:lumMod val="65000"/>
                    <a:lumOff val="35000"/>
                  </a:schemeClr>
                </a:solidFill>
              </a:rPr>
              <a:t>;</a:t>
            </a:r>
          </a:p>
          <a:p>
            <a:r>
              <a:rPr lang="en-GB" b="1" dirty="0" smtClean="0">
                <a:solidFill>
                  <a:schemeClr val="tx1">
                    <a:lumMod val="65000"/>
                    <a:lumOff val="35000"/>
                  </a:schemeClr>
                </a:solidFill>
              </a:rPr>
              <a:t>- non </a:t>
            </a:r>
            <a:r>
              <a:rPr lang="en-GB" b="1" dirty="0" err="1" smtClean="0">
                <a:solidFill>
                  <a:schemeClr val="tx1">
                    <a:lumMod val="65000"/>
                    <a:lumOff val="35000"/>
                  </a:schemeClr>
                </a:solidFill>
              </a:rPr>
              <a:t>consentire</a:t>
            </a:r>
            <a:r>
              <a:rPr lang="en-GB" b="1" dirty="0" smtClean="0">
                <a:solidFill>
                  <a:schemeClr val="tx1">
                    <a:lumMod val="65000"/>
                    <a:lumOff val="35000"/>
                  </a:schemeClr>
                </a:solidFill>
              </a:rPr>
              <a:t> la </a:t>
            </a:r>
            <a:r>
              <a:rPr lang="en-GB" b="1" dirty="0" err="1" smtClean="0">
                <a:solidFill>
                  <a:schemeClr val="tx1">
                    <a:lumMod val="65000"/>
                    <a:lumOff val="35000"/>
                  </a:schemeClr>
                </a:solidFill>
              </a:rPr>
              <a:t>proliferazione</a:t>
            </a:r>
            <a:r>
              <a:rPr lang="en-GB" b="1" dirty="0" smtClean="0">
                <a:solidFill>
                  <a:schemeClr val="tx1">
                    <a:lumMod val="65000"/>
                    <a:lumOff val="35000"/>
                  </a:schemeClr>
                </a:solidFill>
              </a:rPr>
              <a:t> </a:t>
            </a:r>
            <a:r>
              <a:rPr lang="en-GB" b="1" dirty="0" err="1" smtClean="0">
                <a:solidFill>
                  <a:schemeClr val="tx1">
                    <a:lumMod val="65000"/>
                    <a:lumOff val="35000"/>
                  </a:schemeClr>
                </a:solidFill>
              </a:rPr>
              <a:t>nucleare</a:t>
            </a:r>
            <a:r>
              <a:rPr lang="en-GB" b="1" dirty="0" smtClean="0">
                <a:solidFill>
                  <a:schemeClr val="tx1">
                    <a:lumMod val="65000"/>
                    <a:lumOff val="35000"/>
                  </a:schemeClr>
                </a:solidFill>
              </a:rPr>
              <a:t>;</a:t>
            </a:r>
          </a:p>
          <a:p>
            <a:r>
              <a:rPr lang="en-GB" b="1" dirty="0" smtClean="0">
                <a:solidFill>
                  <a:schemeClr val="tx1">
                    <a:lumMod val="65000"/>
                    <a:lumOff val="35000"/>
                  </a:schemeClr>
                </a:solidFill>
              </a:rPr>
              <a:t>- </a:t>
            </a:r>
            <a:r>
              <a:rPr lang="en-GB" b="1" dirty="0" err="1" smtClean="0">
                <a:solidFill>
                  <a:schemeClr val="tx1">
                    <a:lumMod val="65000"/>
                    <a:lumOff val="35000"/>
                  </a:schemeClr>
                </a:solidFill>
              </a:rPr>
              <a:t>ridurre</a:t>
            </a:r>
            <a:r>
              <a:rPr lang="en-GB" b="1" dirty="0" smtClean="0">
                <a:solidFill>
                  <a:schemeClr val="tx1">
                    <a:lumMod val="65000"/>
                    <a:lumOff val="35000"/>
                  </a:schemeClr>
                </a:solidFill>
              </a:rPr>
              <a:t> tempi e </a:t>
            </a:r>
            <a:r>
              <a:rPr lang="en-GB" b="1" dirty="0" err="1" smtClean="0">
                <a:solidFill>
                  <a:schemeClr val="tx1">
                    <a:lumMod val="65000"/>
                    <a:lumOff val="35000"/>
                  </a:schemeClr>
                </a:solidFill>
              </a:rPr>
              <a:t>costi</a:t>
            </a:r>
            <a:r>
              <a:rPr lang="en-GB" b="1" dirty="0" smtClean="0">
                <a:solidFill>
                  <a:schemeClr val="tx1">
                    <a:lumMod val="65000"/>
                    <a:lumOff val="35000"/>
                  </a:schemeClr>
                </a:solidFill>
              </a:rPr>
              <a:t> </a:t>
            </a:r>
            <a:r>
              <a:rPr lang="en-GB" b="1" dirty="0" err="1" smtClean="0">
                <a:solidFill>
                  <a:schemeClr val="tx1">
                    <a:lumMod val="65000"/>
                    <a:lumOff val="35000"/>
                  </a:schemeClr>
                </a:solidFill>
              </a:rPr>
              <a:t>di</a:t>
            </a:r>
            <a:r>
              <a:rPr lang="en-GB" b="1" dirty="0" smtClean="0">
                <a:solidFill>
                  <a:schemeClr val="tx1">
                    <a:lumMod val="65000"/>
                    <a:lumOff val="35000"/>
                  </a:schemeClr>
                </a:solidFill>
              </a:rPr>
              <a:t> </a:t>
            </a:r>
            <a:r>
              <a:rPr lang="en-GB" b="1" dirty="0" err="1" smtClean="0">
                <a:solidFill>
                  <a:schemeClr val="tx1">
                    <a:lumMod val="65000"/>
                    <a:lumOff val="35000"/>
                  </a:schemeClr>
                </a:solidFill>
              </a:rPr>
              <a:t>costruzione</a:t>
            </a:r>
            <a:r>
              <a:rPr lang="en-GB" b="1" dirty="0" smtClean="0">
                <a:solidFill>
                  <a:schemeClr val="tx1">
                    <a:lumMod val="65000"/>
                    <a:lumOff val="35000"/>
                  </a:schemeClr>
                </a:solidFill>
              </a:rPr>
              <a:t>.</a:t>
            </a:r>
          </a:p>
        </p:txBody>
      </p:sp>
      <p:sp>
        <p:nvSpPr>
          <p:cNvPr id="5" name="CasellaDiTesto 4"/>
          <p:cNvSpPr txBox="1"/>
          <p:nvPr/>
        </p:nvSpPr>
        <p:spPr>
          <a:xfrm>
            <a:off x="70874" y="3753982"/>
            <a:ext cx="6677469" cy="584775"/>
          </a:xfrm>
          <a:prstGeom prst="rect">
            <a:avLst/>
          </a:prstGeom>
          <a:noFill/>
        </p:spPr>
        <p:txBody>
          <a:bodyPr wrap="none" rtlCol="0">
            <a:spAutoFit/>
          </a:bodyPr>
          <a:lstStyle/>
          <a:p>
            <a:r>
              <a:rPr lang="it-IT" sz="3200" b="1" i="1" dirty="0" smtClean="0">
                <a:solidFill>
                  <a:srgbClr val="FFFF00"/>
                </a:solidFill>
              </a:rPr>
              <a:t>Trasmutazione delle scorie radioattive</a:t>
            </a:r>
            <a:endParaRPr lang="it-IT" sz="3200" b="1" i="1" dirty="0">
              <a:solidFill>
                <a:srgbClr val="FFFF00"/>
              </a:solidFill>
            </a:endParaRPr>
          </a:p>
        </p:txBody>
      </p:sp>
      <p:pic>
        <p:nvPicPr>
          <p:cNvPr id="11" name="Picture 3"/>
          <p:cNvPicPr>
            <a:picLocks noChangeAspect="1" noChangeArrowheads="1"/>
          </p:cNvPicPr>
          <p:nvPr/>
        </p:nvPicPr>
        <p:blipFill>
          <a:blip r:embed="rId2" cstate="print"/>
          <a:srcRect/>
          <a:stretch>
            <a:fillRect/>
          </a:stretch>
        </p:blipFill>
        <p:spPr bwMode="auto">
          <a:xfrm>
            <a:off x="7193074" y="2616739"/>
            <a:ext cx="4929222" cy="3769847"/>
          </a:xfrm>
          <a:prstGeom prst="rect">
            <a:avLst/>
          </a:prstGeom>
          <a:noFill/>
          <a:ln w="9525">
            <a:noFill/>
            <a:miter lim="800000"/>
            <a:headEnd/>
            <a:tailEnd/>
          </a:ln>
        </p:spPr>
      </p:pic>
      <p:sp>
        <p:nvSpPr>
          <p:cNvPr id="12" name="CasellaDiTesto 9"/>
          <p:cNvSpPr txBox="1">
            <a:spLocks noChangeArrowheads="1"/>
          </p:cNvSpPr>
          <p:nvPr/>
        </p:nvSpPr>
        <p:spPr bwMode="auto">
          <a:xfrm>
            <a:off x="10296994" y="5507305"/>
            <a:ext cx="753732" cy="307777"/>
          </a:xfrm>
          <a:prstGeom prst="rect">
            <a:avLst/>
          </a:prstGeom>
          <a:noFill/>
          <a:ln w="9525">
            <a:solidFill>
              <a:srgbClr val="FF0000"/>
            </a:solidFill>
            <a:miter lim="800000"/>
            <a:headEnd/>
            <a:tailEnd/>
          </a:ln>
        </p:spPr>
        <p:txBody>
          <a:bodyPr wrap="square">
            <a:spAutoFit/>
          </a:bodyPr>
          <a:lstStyle/>
          <a:p>
            <a:r>
              <a:rPr lang="it-IT" sz="1400" b="1" dirty="0">
                <a:solidFill>
                  <a:srgbClr val="FF0000"/>
                </a:solidFill>
                <a:latin typeface="Comic Sans MS" pitchFamily="66" charset="0"/>
              </a:rPr>
              <a:t>1 </a:t>
            </a:r>
            <a:r>
              <a:rPr lang="it-IT" sz="1400" b="1" dirty="0" err="1">
                <a:solidFill>
                  <a:srgbClr val="FF0000"/>
                </a:solidFill>
                <a:latin typeface="Comic Sans MS" pitchFamily="66" charset="0"/>
              </a:rPr>
              <a:t>MeV</a:t>
            </a:r>
            <a:endParaRPr lang="it-IT" sz="1400" b="1" dirty="0">
              <a:solidFill>
                <a:srgbClr val="FF0000"/>
              </a:solidFill>
              <a:latin typeface="Comic Sans MS" pitchFamily="66" charset="0"/>
            </a:endParaRPr>
          </a:p>
        </p:txBody>
      </p:sp>
      <p:cxnSp>
        <p:nvCxnSpPr>
          <p:cNvPr id="13" name="Connettore 2 26"/>
          <p:cNvCxnSpPr/>
          <p:nvPr/>
        </p:nvCxnSpPr>
        <p:spPr>
          <a:xfrm rot="5400000">
            <a:off x="10335564" y="5885738"/>
            <a:ext cx="143646"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AutoShape 6"/>
          <p:cNvSpPr>
            <a:spLocks noChangeArrowheads="1"/>
          </p:cNvSpPr>
          <p:nvPr/>
        </p:nvSpPr>
        <p:spPr bwMode="auto">
          <a:xfrm>
            <a:off x="7907454" y="2800403"/>
            <a:ext cx="1428760" cy="585787"/>
          </a:xfrm>
          <a:prstGeom prst="wedgeRectCallout">
            <a:avLst>
              <a:gd name="adj1" fmla="val 69211"/>
              <a:gd name="adj2" fmla="val 69194"/>
            </a:avLst>
          </a:prstGeom>
          <a:solidFill>
            <a:srgbClr val="FFE957"/>
          </a:solidFill>
          <a:ln w="9525">
            <a:solidFill>
              <a:srgbClr val="FF0000"/>
            </a:solidFill>
            <a:miter lim="800000"/>
            <a:headEnd/>
            <a:tailEnd/>
          </a:ln>
        </p:spPr>
        <p:txBody>
          <a:bodyPr wrap="none" anchor="ctr"/>
          <a:lstStyle/>
          <a:p>
            <a:pPr algn="ctr"/>
            <a:r>
              <a:rPr lang="en-US" sz="1200" dirty="0" smtClean="0">
                <a:latin typeface="Calibri" pitchFamily="34" charset="0"/>
              </a:rPr>
              <a:t>Neutron spectrum</a:t>
            </a:r>
          </a:p>
          <a:p>
            <a:pPr algn="ctr"/>
            <a:r>
              <a:rPr lang="en-US" sz="1200" dirty="0" smtClean="0">
                <a:latin typeface="Calibri" pitchFamily="34" charset="0"/>
              </a:rPr>
              <a:t>in fast reactors</a:t>
            </a:r>
            <a:endParaRPr lang="en-US" sz="1200" dirty="0">
              <a:latin typeface="Calibri" pitchFamily="34" charset="0"/>
            </a:endParaRPr>
          </a:p>
          <a:p>
            <a:pPr algn="ctr"/>
            <a:r>
              <a:rPr lang="en-US" sz="1200" dirty="0">
                <a:latin typeface="Calibri" pitchFamily="34" charset="0"/>
              </a:rPr>
              <a:t>(Gen IV e ADS)</a:t>
            </a:r>
            <a:endParaRPr lang="en-US" sz="1400" dirty="0">
              <a:latin typeface="Calibri" pitchFamily="34" charset="0"/>
            </a:endParaRPr>
          </a:p>
        </p:txBody>
      </p:sp>
      <p:sp>
        <p:nvSpPr>
          <p:cNvPr id="15" name="AutoShape 5"/>
          <p:cNvSpPr>
            <a:spLocks noChangeArrowheads="1"/>
          </p:cNvSpPr>
          <p:nvPr/>
        </p:nvSpPr>
        <p:spPr bwMode="auto">
          <a:xfrm>
            <a:off x="10193470" y="2786114"/>
            <a:ext cx="1477962" cy="528638"/>
          </a:xfrm>
          <a:prstGeom prst="wedgeRectCallout">
            <a:avLst>
              <a:gd name="adj1" fmla="val 3865"/>
              <a:gd name="adj2" fmla="val 162361"/>
            </a:avLst>
          </a:prstGeom>
          <a:solidFill>
            <a:srgbClr val="FFE957"/>
          </a:solidFill>
          <a:ln w="9525">
            <a:solidFill>
              <a:srgbClr val="FF0000"/>
            </a:solidFill>
            <a:miter lim="800000"/>
            <a:headEnd/>
            <a:tailEnd/>
          </a:ln>
        </p:spPr>
        <p:txBody>
          <a:bodyPr wrap="none" anchor="ctr"/>
          <a:lstStyle/>
          <a:p>
            <a:pPr algn="ctr"/>
            <a:r>
              <a:rPr lang="en-US" sz="1200" dirty="0" smtClean="0">
                <a:latin typeface="Calibri" pitchFamily="34" charset="0"/>
              </a:rPr>
              <a:t>Neutron</a:t>
            </a:r>
          </a:p>
          <a:p>
            <a:pPr algn="ctr"/>
            <a:r>
              <a:rPr lang="en-US" sz="1200" dirty="0" smtClean="0">
                <a:latin typeface="Calibri" pitchFamily="34" charset="0"/>
              </a:rPr>
              <a:t>cross-sections </a:t>
            </a:r>
          </a:p>
          <a:p>
            <a:pPr algn="ctr"/>
            <a:r>
              <a:rPr lang="en-US" sz="1200" dirty="0" smtClean="0">
                <a:latin typeface="Calibri" pitchFamily="34" charset="0"/>
              </a:rPr>
              <a:t>(with threshold)</a:t>
            </a:r>
            <a:endParaRPr lang="en-US" sz="1200" dirty="0">
              <a:latin typeface="Calibri" pitchFamily="34" charset="0"/>
            </a:endParaRPr>
          </a:p>
        </p:txBody>
      </p:sp>
      <p:sp>
        <p:nvSpPr>
          <p:cNvPr id="16" name="AutoShape 4"/>
          <p:cNvSpPr>
            <a:spLocks noChangeArrowheads="1"/>
          </p:cNvSpPr>
          <p:nvPr/>
        </p:nvSpPr>
        <p:spPr bwMode="auto">
          <a:xfrm>
            <a:off x="7264512" y="4600636"/>
            <a:ext cx="1285884" cy="428628"/>
          </a:xfrm>
          <a:prstGeom prst="wedgeRectCallout">
            <a:avLst>
              <a:gd name="adj1" fmla="val 32597"/>
              <a:gd name="adj2" fmla="val -120000"/>
            </a:avLst>
          </a:prstGeom>
          <a:solidFill>
            <a:srgbClr val="FFE957"/>
          </a:solidFill>
          <a:ln w="9525">
            <a:solidFill>
              <a:srgbClr val="FF0000"/>
            </a:solidFill>
            <a:miter lim="800000"/>
            <a:headEnd/>
            <a:tailEnd/>
          </a:ln>
        </p:spPr>
        <p:txBody>
          <a:bodyPr wrap="none" anchor="ctr"/>
          <a:lstStyle/>
          <a:p>
            <a:pPr algn="ctr"/>
            <a:r>
              <a:rPr lang="en-US" sz="1200" dirty="0" smtClean="0">
                <a:latin typeface="Calibri" pitchFamily="34" charset="0"/>
              </a:rPr>
              <a:t>Fissile isotopes</a:t>
            </a:r>
            <a:endParaRPr lang="en-US" sz="1200" dirty="0">
              <a:latin typeface="Calibri" pitchFamily="34" charset="0"/>
            </a:endParaRPr>
          </a:p>
          <a:p>
            <a:pPr algn="ctr"/>
            <a:r>
              <a:rPr lang="en-US" sz="1200" dirty="0" smtClean="0">
                <a:latin typeface="Calibri" pitchFamily="34" charset="0"/>
              </a:rPr>
              <a:t>(without threshold)</a:t>
            </a:r>
            <a:endParaRPr lang="en-US" sz="1200" dirty="0">
              <a:latin typeface="Calibri" pitchFamily="34" charset="0"/>
            </a:endParaRPr>
          </a:p>
        </p:txBody>
      </p:sp>
      <p:pic>
        <p:nvPicPr>
          <p:cNvPr id="17" name="Picture 8" descr="HPRL NEA Pag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07" y="4480600"/>
            <a:ext cx="21145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PRL NEA Pages">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170" y="4480600"/>
            <a:ext cx="27622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datastandards_h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607" y="5128300"/>
            <a:ext cx="733425" cy="4476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dosreac_h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745" y="5128300"/>
            <a:ext cx="7905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fustech_h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3907" y="5128300"/>
            <a:ext cx="9048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fisreatech_hl">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9095" y="5128300"/>
            <a:ext cx="809625" cy="4476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medindapp_hl">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1257" y="5128300"/>
            <a:ext cx="9525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intene_hl">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26295" y="5128300"/>
            <a:ext cx="971550" cy="4476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7" descr="OECD Nuclear Energy Agency / L'Agence pour l'énergie nucléaire">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607" y="5633125"/>
            <a:ext cx="584835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122" y="89886"/>
            <a:ext cx="8163581" cy="4031873"/>
          </a:xfrm>
          <a:prstGeom prst="rect">
            <a:avLst/>
          </a:prstGeom>
          <a:noFill/>
        </p:spPr>
        <p:txBody>
          <a:bodyPr wrap="none" rtlCol="0">
            <a:spAutoFit/>
          </a:bodyPr>
          <a:lstStyle/>
          <a:p>
            <a:r>
              <a:rPr lang="it-IT" sz="1600" b="1" dirty="0" smtClean="0">
                <a:solidFill>
                  <a:schemeClr val="accent1">
                    <a:lumMod val="50000"/>
                  </a:schemeClr>
                </a:solidFill>
              </a:rPr>
              <a:t>…e ancora</a:t>
            </a:r>
          </a:p>
          <a:p>
            <a:r>
              <a:rPr lang="it-IT" sz="1600" b="1" dirty="0" smtClean="0">
                <a:solidFill>
                  <a:schemeClr val="accent1">
                    <a:lumMod val="50000"/>
                  </a:schemeClr>
                </a:solidFill>
              </a:rPr>
              <a:t>Applicazioni al campo della </a:t>
            </a:r>
            <a:r>
              <a:rPr lang="it-IT" sz="4000" b="1" dirty="0" smtClean="0">
                <a:solidFill>
                  <a:schemeClr val="accent1">
                    <a:lumMod val="50000"/>
                  </a:schemeClr>
                </a:solidFill>
              </a:rPr>
              <a:t>FISICA MEDICA</a:t>
            </a:r>
          </a:p>
          <a:p>
            <a:r>
              <a:rPr lang="it-IT" sz="3200" b="1" i="1" dirty="0" smtClean="0">
                <a:solidFill>
                  <a:srgbClr val="FFFF00"/>
                </a:solidFill>
              </a:rPr>
              <a:t>BNCT, </a:t>
            </a:r>
          </a:p>
          <a:p>
            <a:r>
              <a:rPr lang="it-IT" sz="3200" b="1" i="1" dirty="0" smtClean="0">
                <a:solidFill>
                  <a:srgbClr val="FFFF00"/>
                </a:solidFill>
              </a:rPr>
              <a:t>dosimetria</a:t>
            </a:r>
          </a:p>
          <a:p>
            <a:endParaRPr lang="it-IT" sz="3200" b="1" i="1" dirty="0">
              <a:solidFill>
                <a:srgbClr val="FFFF00"/>
              </a:solidFill>
            </a:endParaRPr>
          </a:p>
          <a:p>
            <a:r>
              <a:rPr lang="it-IT" sz="1600" b="1" dirty="0">
                <a:solidFill>
                  <a:schemeClr val="accent1">
                    <a:lumMod val="50000"/>
                  </a:schemeClr>
                </a:solidFill>
              </a:rPr>
              <a:t>Applicazioni al campo della </a:t>
            </a:r>
            <a:r>
              <a:rPr lang="it-IT" sz="4000" b="1" dirty="0">
                <a:solidFill>
                  <a:schemeClr val="accent1">
                    <a:lumMod val="50000"/>
                  </a:schemeClr>
                </a:solidFill>
              </a:rPr>
              <a:t>FISICA </a:t>
            </a:r>
            <a:r>
              <a:rPr lang="it-IT" sz="4000" b="1" dirty="0" smtClean="0">
                <a:solidFill>
                  <a:schemeClr val="accent1">
                    <a:lumMod val="50000"/>
                  </a:schemeClr>
                </a:solidFill>
              </a:rPr>
              <a:t>NUCLEARE DI BASE</a:t>
            </a:r>
            <a:endParaRPr lang="it-IT" sz="4000" b="1" dirty="0">
              <a:solidFill>
                <a:schemeClr val="accent1">
                  <a:lumMod val="50000"/>
                </a:schemeClr>
              </a:solidFill>
            </a:endParaRPr>
          </a:p>
          <a:p>
            <a:r>
              <a:rPr lang="it-IT" sz="3200" b="1" i="1" dirty="0" smtClean="0">
                <a:solidFill>
                  <a:srgbClr val="FFFF00"/>
                </a:solidFill>
              </a:rPr>
              <a:t>Struttura nucleare</a:t>
            </a:r>
          </a:p>
          <a:p>
            <a:r>
              <a:rPr lang="it-IT" sz="3200" b="1" i="1" dirty="0" smtClean="0">
                <a:solidFill>
                  <a:srgbClr val="FFFF00"/>
                </a:solidFill>
              </a:rPr>
              <a:t>(parametri delle risonanze, </a:t>
            </a:r>
            <a:r>
              <a:rPr lang="it-IT" sz="3200" b="1" i="1" dirty="0" err="1" smtClean="0">
                <a:solidFill>
                  <a:srgbClr val="FFFF00"/>
                </a:solidFill>
              </a:rPr>
              <a:t>strength</a:t>
            </a:r>
            <a:r>
              <a:rPr lang="it-IT" sz="3200" b="1" i="1" dirty="0" smtClean="0">
                <a:solidFill>
                  <a:srgbClr val="FFFF00"/>
                </a:solidFill>
              </a:rPr>
              <a:t> </a:t>
            </a:r>
            <a:r>
              <a:rPr lang="it-IT" sz="3200" b="1" i="1" dirty="0" err="1" smtClean="0">
                <a:solidFill>
                  <a:srgbClr val="FFFF00"/>
                </a:solidFill>
              </a:rPr>
              <a:t>functions</a:t>
            </a:r>
            <a:r>
              <a:rPr lang="it-IT" sz="3200" b="1" i="1" dirty="0">
                <a:solidFill>
                  <a:srgbClr val="FFFF00"/>
                </a:solidFill>
              </a:rPr>
              <a:t>)</a:t>
            </a:r>
          </a:p>
        </p:txBody>
      </p:sp>
    </p:spTree>
    <p:extLst>
      <p:ext uri="{BB962C8B-B14F-4D97-AF65-F5344CB8AC3E}">
        <p14:creationId xmlns:p14="http://schemas.microsoft.com/office/powerpoint/2010/main" val="4107353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183" t="2376" r="1181" b="11125"/>
          <a:stretch/>
        </p:blipFill>
        <p:spPr>
          <a:xfrm>
            <a:off x="1469980" y="-1"/>
            <a:ext cx="9144000" cy="6378677"/>
          </a:xfrm>
          <a:prstGeom prst="rect">
            <a:avLst/>
          </a:prstGeom>
        </p:spPr>
      </p:pic>
      <p:cxnSp>
        <p:nvCxnSpPr>
          <p:cNvPr id="3" name="Straight Connector 45"/>
          <p:cNvCxnSpPr>
            <a:cxnSpLocks noChangeShapeType="1"/>
          </p:cNvCxnSpPr>
          <p:nvPr/>
        </p:nvCxnSpPr>
        <p:spPr bwMode="auto">
          <a:xfrm>
            <a:off x="9851980" y="1981200"/>
            <a:ext cx="0" cy="1066800"/>
          </a:xfrm>
          <a:prstGeom prst="line">
            <a:avLst/>
          </a:prstGeom>
          <a:noFill/>
          <a:ln w="19050" algn="ctr">
            <a:solidFill>
              <a:srgbClr val="FF0000"/>
            </a:solidFill>
            <a:round/>
            <a:headEnd type="none" w="sm" len="sm"/>
            <a:tailEnd type="none" w="sm" len="sm"/>
          </a:ln>
        </p:spPr>
      </p:cxnSp>
      <p:sp>
        <p:nvSpPr>
          <p:cNvPr id="4" name="TextBox 46"/>
          <p:cNvSpPr txBox="1">
            <a:spLocks noChangeArrowheads="1"/>
          </p:cNvSpPr>
          <p:nvPr/>
        </p:nvSpPr>
        <p:spPr bwMode="auto">
          <a:xfrm rot="16200000">
            <a:off x="9415734" y="2036046"/>
            <a:ext cx="601447" cy="338554"/>
          </a:xfrm>
          <a:prstGeom prst="rect">
            <a:avLst/>
          </a:prstGeom>
          <a:noFill/>
          <a:ln w="9525">
            <a:noFill/>
            <a:miter lim="800000"/>
            <a:headEnd/>
            <a:tailEnd/>
          </a:ln>
        </p:spPr>
        <p:txBody>
          <a:bodyPr wrap="none">
            <a:spAutoFit/>
          </a:bodyPr>
          <a:lstStyle/>
          <a:p>
            <a:r>
              <a:rPr lang="en-US" sz="1600" b="1" dirty="0" smtClean="0">
                <a:solidFill>
                  <a:srgbClr val="800000"/>
                </a:solidFill>
                <a:latin typeface="Calibri" pitchFamily="34" charset="0"/>
                <a:cs typeface="Tahoma" pitchFamily="34" charset="0"/>
              </a:rPr>
              <a:t>2013</a:t>
            </a:r>
            <a:endParaRPr lang="en-US" sz="1600" b="1" dirty="0">
              <a:solidFill>
                <a:srgbClr val="800000"/>
              </a:solidFill>
              <a:latin typeface="Calibri" pitchFamily="34" charset="0"/>
              <a:cs typeface="Tahoma" pitchFamily="34" charset="0"/>
            </a:endParaRPr>
          </a:p>
        </p:txBody>
      </p:sp>
      <p:sp>
        <p:nvSpPr>
          <p:cNvPr id="5" name="TextBox 35"/>
          <p:cNvSpPr txBox="1">
            <a:spLocks noChangeArrowheads="1"/>
          </p:cNvSpPr>
          <p:nvPr/>
        </p:nvSpPr>
        <p:spPr bwMode="auto">
          <a:xfrm>
            <a:off x="9190345" y="2480818"/>
            <a:ext cx="1499835" cy="338554"/>
          </a:xfrm>
          <a:prstGeom prst="rect">
            <a:avLst/>
          </a:prstGeom>
          <a:noFill/>
          <a:ln w="9525">
            <a:noFill/>
            <a:miter lim="800000"/>
            <a:headEnd/>
            <a:tailEnd/>
          </a:ln>
        </p:spPr>
        <p:txBody>
          <a:bodyPr>
            <a:spAutoFit/>
          </a:bodyPr>
          <a:lstStyle/>
          <a:p>
            <a:r>
              <a:rPr lang="en-US" sz="1600" b="1" dirty="0" smtClean="0">
                <a:solidFill>
                  <a:srgbClr val="FF0000"/>
                </a:solidFill>
                <a:latin typeface="Calibri" pitchFamily="34" charset="0"/>
              </a:rPr>
              <a:t>Construction</a:t>
            </a:r>
            <a:endParaRPr lang="en-US" sz="1600" b="1" dirty="0">
              <a:solidFill>
                <a:srgbClr val="FF0000"/>
              </a:solidFill>
              <a:latin typeface="Calibri" pitchFamily="34" charset="0"/>
            </a:endParaRPr>
          </a:p>
        </p:txBody>
      </p:sp>
    </p:spTree>
    <p:extLst>
      <p:ext uri="{BB962C8B-B14F-4D97-AF65-F5344CB8AC3E}">
        <p14:creationId xmlns:p14="http://schemas.microsoft.com/office/powerpoint/2010/main" val="204323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377601521"/>
              </p:ext>
            </p:extLst>
          </p:nvPr>
        </p:nvGraphicFramePr>
        <p:xfrm>
          <a:off x="388573" y="195958"/>
          <a:ext cx="5216849" cy="6095996"/>
        </p:xfrm>
        <a:graphic>
          <a:graphicData uri="http://schemas.openxmlformats.org/drawingml/2006/table">
            <a:tbl>
              <a:tblPr firstRow="1" bandRow="1">
                <a:tableStyleId>{5C22544A-7EE6-4342-B048-85BDC9FD1C3A}</a:tableStyleId>
              </a:tblPr>
              <a:tblGrid>
                <a:gridCol w="1151744"/>
                <a:gridCol w="4065105"/>
              </a:tblGrid>
              <a:tr h="358588">
                <a:tc>
                  <a:txBody>
                    <a:bodyPr/>
                    <a:lstStyle/>
                    <a:p>
                      <a:r>
                        <a:rPr lang="en-GB" sz="1600" b="1" dirty="0" smtClean="0"/>
                        <a:t>Isotope</a:t>
                      </a:r>
                      <a:endParaRPr lang="en-US" sz="1600" b="1" dirty="0"/>
                    </a:p>
                  </a:txBody>
                  <a:tcPr/>
                </a:tc>
                <a:tc>
                  <a:txBody>
                    <a:bodyPr/>
                    <a:lstStyle/>
                    <a:p>
                      <a:r>
                        <a:rPr lang="en-GB" sz="1600" b="1" dirty="0" smtClean="0"/>
                        <a:t>Reference</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24,25,26</a:t>
                      </a:r>
                      <a:r>
                        <a:rPr lang="en-GB" sz="1600" b="1" baseline="0" dirty="0" smtClean="0"/>
                        <a:t>Mg</a:t>
                      </a:r>
                      <a:endParaRPr lang="en-US" sz="1600" b="1" dirty="0" smtClean="0"/>
                    </a:p>
                  </a:txBody>
                  <a:tcPr/>
                </a:tc>
                <a:tc>
                  <a:txBody>
                    <a:bodyPr/>
                    <a:lstStyle/>
                    <a:p>
                      <a:r>
                        <a:rPr lang="en-GB" sz="1600" b="1" dirty="0" smtClean="0"/>
                        <a:t>PRC 85 (2012) 044615</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62</a:t>
                      </a:r>
                      <a:r>
                        <a:rPr lang="en-GB" sz="1600" b="1" baseline="0" dirty="0" smtClean="0"/>
                        <a:t>Ni</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1" dirty="0" smtClean="0"/>
                        <a:t>Submitted to PRC</a:t>
                      </a:r>
                      <a:endParaRPr lang="en-US" sz="1600" b="1" i="1" dirty="0" smtClean="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63</a:t>
                      </a:r>
                      <a:r>
                        <a:rPr lang="en-GB" sz="1600" b="1" baseline="0" dirty="0" smtClean="0"/>
                        <a:t>Ni</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PRL 110 (2013)</a:t>
                      </a:r>
                      <a:r>
                        <a:rPr lang="en-GB" sz="1600" b="1" baseline="0" dirty="0" smtClean="0"/>
                        <a:t> 022501</a:t>
                      </a:r>
                      <a:endParaRPr lang="en-US" sz="1600" b="1" i="1" dirty="0" smtClean="0"/>
                    </a:p>
                  </a:txBody>
                  <a:tcPr/>
                </a:tc>
              </a:tr>
              <a:tr h="358588">
                <a:tc>
                  <a:txBody>
                    <a:bodyPr/>
                    <a:lstStyle/>
                    <a:p>
                      <a:r>
                        <a:rPr lang="en-GB" sz="1600" b="1" baseline="30000" dirty="0" smtClean="0"/>
                        <a:t>90</a:t>
                      </a:r>
                      <a:r>
                        <a:rPr lang="en-GB" sz="1600" b="1" dirty="0" smtClean="0"/>
                        <a:t>Zr</a:t>
                      </a:r>
                      <a:endParaRPr lang="en-US" sz="1600" b="1" dirty="0"/>
                    </a:p>
                  </a:txBody>
                  <a:tcPr/>
                </a:tc>
                <a:tc>
                  <a:txBody>
                    <a:bodyPr/>
                    <a:lstStyle/>
                    <a:p>
                      <a:r>
                        <a:rPr lang="en-GB" sz="1600" b="1" dirty="0" smtClean="0"/>
                        <a:t>PRC 77 (2008) 035802</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91</a:t>
                      </a:r>
                      <a:r>
                        <a:rPr lang="en-GB" sz="1600" b="1" dirty="0" smtClean="0"/>
                        <a:t>Zr</a:t>
                      </a:r>
                      <a:endParaRPr lang="en-US" sz="1600" b="1" dirty="0" smtClean="0"/>
                    </a:p>
                  </a:txBody>
                  <a:tcPr/>
                </a:tc>
                <a:tc>
                  <a:txBody>
                    <a:bodyPr/>
                    <a:lstStyle/>
                    <a:p>
                      <a:r>
                        <a:rPr lang="en-GB" sz="1600" b="1" dirty="0" smtClean="0"/>
                        <a:t>PRC 78 (2008) 045804</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92</a:t>
                      </a:r>
                      <a:r>
                        <a:rPr lang="en-GB" sz="1600" b="1" dirty="0" smtClean="0"/>
                        <a:t>Zr</a:t>
                      </a:r>
                      <a:endParaRPr lang="en-US" sz="1600" b="1" dirty="0" smtClean="0"/>
                    </a:p>
                  </a:txBody>
                  <a:tcPr/>
                </a:tc>
                <a:tc>
                  <a:txBody>
                    <a:bodyPr/>
                    <a:lstStyle/>
                    <a:p>
                      <a:r>
                        <a:rPr lang="en-GB" sz="1600" b="1" dirty="0" smtClean="0"/>
                        <a:t>PRC 81 (2010) 055801</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93</a:t>
                      </a:r>
                      <a:r>
                        <a:rPr lang="en-GB" sz="1600" b="1" dirty="0" smtClean="0"/>
                        <a:t>Zr</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PRC 87 (2013) 014622</a:t>
                      </a:r>
                      <a:endParaRPr lang="en-US" sz="1600" b="1" dirty="0" smtClean="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94</a:t>
                      </a:r>
                      <a:r>
                        <a:rPr lang="en-GB" sz="1600" b="1" dirty="0" smtClean="0"/>
                        <a:t>Zr</a:t>
                      </a:r>
                      <a:endParaRPr lang="en-US" sz="1600" b="1" dirty="0" smtClean="0"/>
                    </a:p>
                  </a:txBody>
                  <a:tcPr/>
                </a:tc>
                <a:tc>
                  <a:txBody>
                    <a:bodyPr/>
                    <a:lstStyle/>
                    <a:p>
                      <a:r>
                        <a:rPr lang="en-GB" sz="1600" b="1" dirty="0" smtClean="0"/>
                        <a:t>PRC 84 (2011) 015801</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96</a:t>
                      </a:r>
                      <a:r>
                        <a:rPr lang="en-GB" sz="1600" b="1" dirty="0" smtClean="0"/>
                        <a:t>Zr</a:t>
                      </a:r>
                      <a:endParaRPr lang="en-US" sz="1600" b="1" dirty="0" smtClean="0"/>
                    </a:p>
                  </a:txBody>
                  <a:tcPr/>
                </a:tc>
                <a:tc>
                  <a:txBody>
                    <a:bodyPr/>
                    <a:lstStyle/>
                    <a:p>
                      <a:r>
                        <a:rPr lang="en-GB" sz="1600" b="1" dirty="0" smtClean="0"/>
                        <a:t>PRC 84 (2011) 055802</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139</a:t>
                      </a:r>
                      <a:r>
                        <a:rPr lang="en-GB" sz="1600" b="1" baseline="0" dirty="0" smtClean="0"/>
                        <a:t>La</a:t>
                      </a:r>
                      <a:endParaRPr lang="en-US" sz="1600" b="1" dirty="0" smtClean="0"/>
                    </a:p>
                  </a:txBody>
                  <a:tcPr/>
                </a:tc>
                <a:tc>
                  <a:txBody>
                    <a:bodyPr/>
                    <a:lstStyle/>
                    <a:p>
                      <a:r>
                        <a:rPr lang="en-GB" sz="1600" b="1" dirty="0" smtClean="0"/>
                        <a:t>PRC 75 (2007) 035807</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151</a:t>
                      </a:r>
                      <a:r>
                        <a:rPr lang="en-GB" sz="1600" b="1" baseline="0" dirty="0" smtClean="0"/>
                        <a:t>Sm</a:t>
                      </a:r>
                      <a:endParaRPr lang="en-US" sz="1600" b="1" dirty="0" smtClean="0"/>
                    </a:p>
                  </a:txBody>
                  <a:tcPr/>
                </a:tc>
                <a:tc>
                  <a:txBody>
                    <a:bodyPr/>
                    <a:lstStyle/>
                    <a:p>
                      <a:r>
                        <a:rPr lang="en-GB" sz="1600" b="1" dirty="0" smtClean="0"/>
                        <a:t>PRL 93 (2004)</a:t>
                      </a:r>
                      <a:r>
                        <a:rPr lang="en-GB" sz="1600" b="1" baseline="0" dirty="0" smtClean="0"/>
                        <a:t> 161103 – PRC 73 (2006) 034604</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186,187,188</a:t>
                      </a:r>
                      <a:r>
                        <a:rPr lang="en-GB" sz="1600" b="1" baseline="0" dirty="0" smtClean="0"/>
                        <a:t>Os</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PRC 82 (2010) 015802 – PRC 82 (2010) 015804</a:t>
                      </a:r>
                      <a:endParaRPr lang="en-US" sz="1600" b="1" dirty="0" smtClean="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204</a:t>
                      </a:r>
                      <a:r>
                        <a:rPr lang="en-GB" sz="1600" b="1" baseline="0" dirty="0" smtClean="0"/>
                        <a:t>Pb</a:t>
                      </a:r>
                      <a:endParaRPr lang="en-US" sz="1600" b="1" dirty="0" smtClean="0"/>
                    </a:p>
                  </a:txBody>
                  <a:tcPr/>
                </a:tc>
                <a:tc>
                  <a:txBody>
                    <a:bodyPr/>
                    <a:lstStyle/>
                    <a:p>
                      <a:r>
                        <a:rPr lang="en-GB" sz="1600" b="1" dirty="0" smtClean="0"/>
                        <a:t>PRC 75 (2007) 015806</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206</a:t>
                      </a:r>
                      <a:r>
                        <a:rPr lang="en-GB" sz="1600" b="1" baseline="0" dirty="0" smtClean="0"/>
                        <a:t>Pb</a:t>
                      </a:r>
                      <a:endParaRPr lang="en-US" sz="1600" b="1" dirty="0" smtClean="0"/>
                    </a:p>
                  </a:txBody>
                  <a:tcPr/>
                </a:tc>
                <a:tc>
                  <a:txBody>
                    <a:bodyPr/>
                    <a:lstStyle/>
                    <a:p>
                      <a:r>
                        <a:rPr lang="en-GB" sz="1600" b="1" dirty="0" smtClean="0"/>
                        <a:t>PRC 76 (2007) 045805</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207</a:t>
                      </a:r>
                      <a:r>
                        <a:rPr lang="en-GB" sz="1600" b="1" baseline="0" dirty="0" smtClean="0"/>
                        <a:t>Pb</a:t>
                      </a:r>
                      <a:endParaRPr lang="en-US" sz="1600" b="1" dirty="0" smtClean="0"/>
                    </a:p>
                  </a:txBody>
                  <a:tcPr/>
                </a:tc>
                <a:tc>
                  <a:txBody>
                    <a:bodyPr/>
                    <a:lstStyle/>
                    <a:p>
                      <a:r>
                        <a:rPr lang="en-GB" sz="1600" b="1" dirty="0" smtClean="0"/>
                        <a:t>PRC 74 (2006) 055802</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209</a:t>
                      </a:r>
                      <a:r>
                        <a:rPr lang="en-GB" sz="1600" b="1" baseline="0" dirty="0" smtClean="0"/>
                        <a:t>Bi</a:t>
                      </a:r>
                      <a:endParaRPr lang="en-US" sz="1600" b="1" dirty="0" smtClean="0"/>
                    </a:p>
                  </a:txBody>
                  <a:tcPr/>
                </a:tc>
                <a:tc>
                  <a:txBody>
                    <a:bodyPr/>
                    <a:lstStyle/>
                    <a:p>
                      <a:r>
                        <a:rPr lang="en-GB" sz="1600" b="1" dirty="0" smtClean="0"/>
                        <a:t>PRC 74 (2006) 025807</a:t>
                      </a:r>
                      <a:endParaRPr lang="en-US" sz="1600" b="1"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40628283"/>
              </p:ext>
            </p:extLst>
          </p:nvPr>
        </p:nvGraphicFramePr>
        <p:xfrm>
          <a:off x="6710090" y="2587997"/>
          <a:ext cx="4948262" cy="3585880"/>
        </p:xfrm>
        <a:graphic>
          <a:graphicData uri="http://schemas.openxmlformats.org/drawingml/2006/table">
            <a:tbl>
              <a:tblPr firstRow="1" bandRow="1">
                <a:tableStyleId>{5C22544A-7EE6-4342-B048-85BDC9FD1C3A}</a:tableStyleId>
              </a:tblPr>
              <a:tblGrid>
                <a:gridCol w="883157"/>
                <a:gridCol w="4065105"/>
              </a:tblGrid>
              <a:tr h="358588">
                <a:tc>
                  <a:txBody>
                    <a:bodyPr/>
                    <a:lstStyle/>
                    <a:p>
                      <a:r>
                        <a:rPr lang="en-GB" sz="1600" b="1" dirty="0" smtClean="0"/>
                        <a:t>Isotope</a:t>
                      </a:r>
                      <a:endParaRPr lang="en-US" sz="1600" b="1" dirty="0"/>
                    </a:p>
                  </a:txBody>
                  <a:tcPr/>
                </a:tc>
                <a:tc>
                  <a:txBody>
                    <a:bodyPr/>
                    <a:lstStyle/>
                    <a:p>
                      <a:r>
                        <a:rPr lang="en-GB" sz="1600" b="1" dirty="0" smtClean="0"/>
                        <a:t>Reference</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err="1" smtClean="0"/>
                        <a:t>nat</a:t>
                      </a:r>
                      <a:r>
                        <a:rPr lang="en-GB" sz="1600" b="1" baseline="0" dirty="0" err="1" smtClean="0"/>
                        <a:t>Pb</a:t>
                      </a:r>
                      <a:endParaRPr lang="en-US" sz="1600" b="1" dirty="0" smtClean="0"/>
                    </a:p>
                  </a:txBody>
                  <a:tcPr/>
                </a:tc>
                <a:tc>
                  <a:txBody>
                    <a:bodyPr/>
                    <a:lstStyle/>
                    <a:p>
                      <a:r>
                        <a:rPr lang="en-GB" sz="1600" b="1" dirty="0" smtClean="0"/>
                        <a:t>PRC 83 (2011) 044620</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209</a:t>
                      </a:r>
                      <a:r>
                        <a:rPr lang="en-GB" sz="1600" b="1" baseline="0" dirty="0" smtClean="0"/>
                        <a:t>Bi</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PRC 83 (2011) 044620</a:t>
                      </a:r>
                      <a:endParaRPr lang="en-US" sz="1600" b="1" dirty="0" smtClean="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232</a:t>
                      </a:r>
                      <a:r>
                        <a:rPr lang="en-GB" sz="1600" b="1" baseline="0" dirty="0" smtClean="0"/>
                        <a:t>Th</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PRC</a:t>
                      </a:r>
                      <a:r>
                        <a:rPr lang="en-GB" sz="1600" b="1" baseline="0" dirty="0" smtClean="0"/>
                        <a:t> 73</a:t>
                      </a:r>
                      <a:r>
                        <a:rPr lang="en-GB" sz="1600" b="1" dirty="0" smtClean="0"/>
                        <a:t> (2006)</a:t>
                      </a:r>
                      <a:r>
                        <a:rPr lang="en-GB" sz="1600" b="1" baseline="0" dirty="0" smtClean="0"/>
                        <a:t> 054610 – PRC 85 (2012) 064601</a:t>
                      </a:r>
                      <a:endParaRPr lang="en-US" sz="1600" b="1" i="1" dirty="0" smtClean="0"/>
                    </a:p>
                  </a:txBody>
                  <a:tcPr/>
                </a:tc>
              </a:tr>
              <a:tr h="358588">
                <a:tc>
                  <a:txBody>
                    <a:bodyPr/>
                    <a:lstStyle/>
                    <a:p>
                      <a:r>
                        <a:rPr lang="en-GB" sz="1600" b="1" baseline="30000" dirty="0" smtClean="0"/>
                        <a:t>233</a:t>
                      </a:r>
                      <a:r>
                        <a:rPr lang="en-GB" sz="1600" b="1" baseline="0" dirty="0" smtClean="0"/>
                        <a:t>U</a:t>
                      </a:r>
                      <a:endParaRPr lang="en-US" sz="1600" b="1" dirty="0"/>
                    </a:p>
                  </a:txBody>
                  <a:tcPr/>
                </a:tc>
                <a:tc>
                  <a:txBody>
                    <a:bodyPr/>
                    <a:lstStyle/>
                    <a:p>
                      <a:r>
                        <a:rPr lang="en-GB" sz="1600" b="1" dirty="0" smtClean="0"/>
                        <a:t>PRC 80 (2009) 044604</a:t>
                      </a:r>
                      <a:r>
                        <a:rPr lang="en-GB" sz="1600" b="1" baseline="0" dirty="0" smtClean="0"/>
                        <a:t> – EPJ A 47:2 (2011)</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236</a:t>
                      </a:r>
                      <a:r>
                        <a:rPr lang="en-GB" sz="1600" b="1" baseline="0" dirty="0" smtClean="0"/>
                        <a:t>U</a:t>
                      </a:r>
                      <a:endParaRPr lang="en-US" sz="1600" b="1" dirty="0" smtClean="0"/>
                    </a:p>
                  </a:txBody>
                  <a:tcPr/>
                </a:tc>
                <a:tc>
                  <a:txBody>
                    <a:bodyPr/>
                    <a:lstStyle/>
                    <a:p>
                      <a:r>
                        <a:rPr lang="en-GB" sz="1600" b="1" dirty="0" smtClean="0"/>
                        <a:t>PRC 84 (2011) 044618</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237</a:t>
                      </a:r>
                      <a:r>
                        <a:rPr lang="en-GB" sz="1600" b="1" baseline="0" dirty="0" smtClean="0"/>
                        <a:t>Np</a:t>
                      </a:r>
                      <a:endParaRPr lang="en-US" sz="1600" b="1" dirty="0" smtClean="0"/>
                    </a:p>
                  </a:txBody>
                  <a:tcPr/>
                </a:tc>
                <a:tc>
                  <a:txBody>
                    <a:bodyPr/>
                    <a:lstStyle/>
                    <a:p>
                      <a:r>
                        <a:rPr lang="en-GB" sz="1600" b="1" dirty="0" smtClean="0"/>
                        <a:t>PRC 85 (2012) 044616</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241</a:t>
                      </a:r>
                      <a:r>
                        <a:rPr lang="en-GB" sz="1600" b="1" baseline="0" dirty="0" smtClean="0"/>
                        <a:t>Am</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EPJ A 49:2 (2013)</a:t>
                      </a:r>
                      <a:endParaRPr lang="en-US" sz="1600" b="1" dirty="0" smtClean="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243</a:t>
                      </a:r>
                      <a:r>
                        <a:rPr lang="en-GB" sz="1600" b="1" baseline="0" dirty="0" smtClean="0"/>
                        <a:t>Am</a:t>
                      </a:r>
                      <a:endParaRPr lang="en-US" sz="1600" b="1" dirty="0" smtClean="0"/>
                    </a:p>
                  </a:txBody>
                  <a:tcPr/>
                </a:tc>
                <a:tc>
                  <a:txBody>
                    <a:bodyPr/>
                    <a:lstStyle/>
                    <a:p>
                      <a:r>
                        <a:rPr lang="en-US" sz="1600" b="1" dirty="0" smtClean="0"/>
                        <a:t>EPJ</a:t>
                      </a:r>
                      <a:r>
                        <a:rPr lang="en-US" sz="1600" b="1" baseline="0" dirty="0" smtClean="0"/>
                        <a:t> A 47:160 (2011)</a:t>
                      </a:r>
                      <a:endParaRPr lang="en-US" sz="1600" b="1" dirty="0"/>
                    </a:p>
                  </a:txBody>
                  <a:tcPr/>
                </a:tc>
              </a:tr>
              <a:tr h="35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30000" dirty="0" smtClean="0"/>
                        <a:t>245</a:t>
                      </a:r>
                      <a:r>
                        <a:rPr lang="en-GB" sz="1600" b="1" baseline="0" dirty="0" smtClean="0"/>
                        <a:t>Cm</a:t>
                      </a:r>
                      <a:endParaRPr lang="en-US" sz="1600" b="1" dirty="0" smtClean="0"/>
                    </a:p>
                  </a:txBody>
                  <a:tcPr/>
                </a:tc>
                <a:tc>
                  <a:txBody>
                    <a:bodyPr/>
                    <a:lstStyle/>
                    <a:p>
                      <a:r>
                        <a:rPr lang="en-GB" sz="1600" b="1" dirty="0" smtClean="0"/>
                        <a:t>PRC 85 (2012) 034616</a:t>
                      </a:r>
                      <a:endParaRPr lang="en-US" sz="1600" b="1" dirty="0"/>
                    </a:p>
                  </a:txBody>
                  <a:tcPr/>
                </a:tc>
              </a:tr>
            </a:tbl>
          </a:graphicData>
        </a:graphic>
      </p:graphicFrame>
      <p:sp>
        <p:nvSpPr>
          <p:cNvPr id="4" name="CasellaDiTesto 3"/>
          <p:cNvSpPr txBox="1"/>
          <p:nvPr/>
        </p:nvSpPr>
        <p:spPr>
          <a:xfrm>
            <a:off x="6693325" y="436119"/>
            <a:ext cx="2963760" cy="1323439"/>
          </a:xfrm>
          <a:prstGeom prst="rect">
            <a:avLst/>
          </a:prstGeom>
          <a:noFill/>
        </p:spPr>
        <p:txBody>
          <a:bodyPr wrap="none" rtlCol="0">
            <a:spAutoFit/>
          </a:bodyPr>
          <a:lstStyle/>
          <a:p>
            <a:r>
              <a:rPr lang="it-IT" sz="4000" b="1" dirty="0" smtClean="0">
                <a:solidFill>
                  <a:schemeClr val="accent1">
                    <a:lumMod val="50000"/>
                  </a:schemeClr>
                </a:solidFill>
              </a:rPr>
              <a:t>ASTROFISICA</a:t>
            </a:r>
          </a:p>
          <a:p>
            <a:r>
              <a:rPr lang="it-IT" sz="4000" b="1" dirty="0" smtClean="0">
                <a:solidFill>
                  <a:schemeClr val="accent1">
                    <a:lumMod val="50000"/>
                  </a:schemeClr>
                </a:solidFill>
              </a:rPr>
              <a:t>TECNOLOGIA</a:t>
            </a:r>
          </a:p>
        </p:txBody>
      </p:sp>
      <p:sp>
        <p:nvSpPr>
          <p:cNvPr id="5" name="Freccia in giù 4"/>
          <p:cNvSpPr/>
          <p:nvPr/>
        </p:nvSpPr>
        <p:spPr>
          <a:xfrm>
            <a:off x="7816482" y="1666754"/>
            <a:ext cx="760359" cy="8119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rot="5400000">
            <a:off x="5746544" y="407046"/>
            <a:ext cx="760359" cy="8119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062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82102" y="888198"/>
            <a:ext cx="5675465" cy="5423593"/>
          </a:xfrm>
          <a:prstGeom prst="rect">
            <a:avLst/>
          </a:prstGeom>
        </p:spPr>
      </p:pic>
      <p:sp>
        <p:nvSpPr>
          <p:cNvPr id="5" name="CasellaDiTesto 4"/>
          <p:cNvSpPr txBox="1"/>
          <p:nvPr/>
        </p:nvSpPr>
        <p:spPr>
          <a:xfrm>
            <a:off x="74122" y="89886"/>
            <a:ext cx="8729890" cy="707886"/>
          </a:xfrm>
          <a:prstGeom prst="rect">
            <a:avLst/>
          </a:prstGeom>
          <a:noFill/>
        </p:spPr>
        <p:txBody>
          <a:bodyPr wrap="none" rtlCol="0">
            <a:spAutoFit/>
          </a:bodyPr>
          <a:lstStyle/>
          <a:p>
            <a:r>
              <a:rPr lang="it-IT" sz="4000" b="1" dirty="0" err="1" smtClean="0">
                <a:solidFill>
                  <a:schemeClr val="accent1">
                    <a:lumMod val="50000"/>
                  </a:schemeClr>
                </a:solidFill>
              </a:rPr>
              <a:t>n_TOF</a:t>
            </a:r>
            <a:r>
              <a:rPr lang="it-IT" sz="4000" b="1" dirty="0" smtClean="0">
                <a:solidFill>
                  <a:schemeClr val="accent1">
                    <a:lumMod val="50000"/>
                  </a:schemeClr>
                </a:solidFill>
              </a:rPr>
              <a:t>, una </a:t>
            </a:r>
            <a:r>
              <a:rPr lang="it-IT" sz="4000" b="1" i="1" dirty="0" err="1" smtClean="0">
                <a:solidFill>
                  <a:schemeClr val="accent1">
                    <a:lumMod val="50000"/>
                  </a:schemeClr>
                </a:solidFill>
              </a:rPr>
              <a:t>facility</a:t>
            </a:r>
            <a:r>
              <a:rPr lang="it-IT" sz="4000" b="1" dirty="0" smtClean="0">
                <a:solidFill>
                  <a:schemeClr val="accent1">
                    <a:lumMod val="50000"/>
                  </a:schemeClr>
                </a:solidFill>
              </a:rPr>
              <a:t> per neutroni @ CERN</a:t>
            </a:r>
          </a:p>
        </p:txBody>
      </p:sp>
      <p:sp>
        <p:nvSpPr>
          <p:cNvPr id="6" name="AutoShape 2"/>
          <p:cNvSpPr>
            <a:spLocks noChangeArrowheads="1"/>
          </p:cNvSpPr>
          <p:nvPr/>
        </p:nvSpPr>
        <p:spPr bwMode="auto">
          <a:xfrm>
            <a:off x="6244786" y="1406437"/>
            <a:ext cx="5538241" cy="785606"/>
          </a:xfrm>
          <a:prstGeom prst="roundRect">
            <a:avLst>
              <a:gd name="adj" fmla="val 16667"/>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square" lIns="90000" tIns="46800" rIns="90000" bIns="46800" anchor="ctr">
            <a:spAutoFit/>
          </a:bodyPr>
          <a:lstStyle/>
          <a:p>
            <a:pPr algn="ctr"/>
            <a:r>
              <a:rPr lang="en-US" sz="2000" b="1" dirty="0" err="1" smtClean="0">
                <a:solidFill>
                  <a:srgbClr val="002060"/>
                </a:solidFill>
              </a:rPr>
              <a:t>n_TOF</a:t>
            </a:r>
            <a:r>
              <a:rPr lang="en-US" sz="2000" dirty="0" smtClean="0">
                <a:solidFill>
                  <a:srgbClr val="002060"/>
                </a:solidFill>
              </a:rPr>
              <a:t> </a:t>
            </a:r>
            <a:r>
              <a:rPr lang="en-US" sz="2000" dirty="0" smtClean="0">
                <a:solidFill>
                  <a:schemeClr val="accent3">
                    <a:lumMod val="50000"/>
                  </a:schemeClr>
                </a:solidFill>
              </a:rPr>
              <a:t>è </a:t>
            </a:r>
            <a:r>
              <a:rPr lang="en-US" sz="2000" dirty="0" err="1" smtClean="0">
                <a:solidFill>
                  <a:schemeClr val="accent3">
                    <a:lumMod val="50000"/>
                  </a:schemeClr>
                </a:solidFill>
              </a:rPr>
              <a:t>una</a:t>
            </a:r>
            <a:r>
              <a:rPr lang="en-US" sz="2000" dirty="0" smtClean="0">
                <a:solidFill>
                  <a:schemeClr val="accent3">
                    <a:lumMod val="50000"/>
                  </a:schemeClr>
                </a:solidFill>
              </a:rPr>
              <a:t> </a:t>
            </a:r>
            <a:r>
              <a:rPr lang="en-US" sz="2000" dirty="0" err="1" smtClean="0">
                <a:solidFill>
                  <a:schemeClr val="accent3">
                    <a:lumMod val="50000"/>
                  </a:schemeClr>
                </a:solidFill>
              </a:rPr>
              <a:t>sorgente</a:t>
            </a:r>
            <a:r>
              <a:rPr lang="en-US" sz="2000" dirty="0" smtClean="0">
                <a:solidFill>
                  <a:schemeClr val="accent3">
                    <a:lumMod val="50000"/>
                  </a:schemeClr>
                </a:solidFill>
              </a:rPr>
              <a:t> di </a:t>
            </a:r>
            <a:r>
              <a:rPr lang="en-US" sz="2000" b="1" dirty="0" err="1" smtClean="0">
                <a:solidFill>
                  <a:srgbClr val="002060"/>
                </a:solidFill>
              </a:rPr>
              <a:t>spallazione</a:t>
            </a:r>
            <a:r>
              <a:rPr lang="en-US" sz="2000" dirty="0" smtClean="0">
                <a:solidFill>
                  <a:srgbClr val="002060"/>
                </a:solidFill>
              </a:rPr>
              <a:t> </a:t>
            </a:r>
          </a:p>
          <a:p>
            <a:pPr algn="ctr"/>
            <a:r>
              <a:rPr lang="en-US" sz="2000" dirty="0" err="1" smtClean="0">
                <a:solidFill>
                  <a:schemeClr val="accent3">
                    <a:lumMod val="50000"/>
                  </a:schemeClr>
                </a:solidFill>
              </a:rPr>
              <a:t>che</a:t>
            </a:r>
            <a:r>
              <a:rPr lang="en-US" sz="2000" dirty="0" smtClean="0">
                <a:solidFill>
                  <a:schemeClr val="accent3">
                    <a:lumMod val="50000"/>
                  </a:schemeClr>
                </a:solidFill>
              </a:rPr>
              <a:t> </a:t>
            </a:r>
            <a:r>
              <a:rPr lang="en-US" sz="2000" dirty="0" err="1" smtClean="0">
                <a:solidFill>
                  <a:schemeClr val="accent3">
                    <a:lumMod val="50000"/>
                  </a:schemeClr>
                </a:solidFill>
              </a:rPr>
              <a:t>sfrutta</a:t>
            </a:r>
            <a:r>
              <a:rPr lang="en-US" sz="2000" dirty="0" smtClean="0">
                <a:solidFill>
                  <a:schemeClr val="accent3">
                    <a:lumMod val="50000"/>
                  </a:schemeClr>
                </a:solidFill>
              </a:rPr>
              <a:t> un </a:t>
            </a:r>
            <a:r>
              <a:rPr lang="en-US" sz="2000" dirty="0" err="1" smtClean="0">
                <a:solidFill>
                  <a:schemeClr val="accent3">
                    <a:lumMod val="50000"/>
                  </a:schemeClr>
                </a:solidFill>
              </a:rPr>
              <a:t>fascio</a:t>
            </a:r>
            <a:r>
              <a:rPr lang="en-US" sz="2000" dirty="0" smtClean="0">
                <a:solidFill>
                  <a:schemeClr val="accent3">
                    <a:lumMod val="50000"/>
                  </a:schemeClr>
                </a:solidFill>
              </a:rPr>
              <a:t> di </a:t>
            </a:r>
            <a:r>
              <a:rPr lang="en-US" sz="2000" dirty="0" err="1" smtClean="0">
                <a:solidFill>
                  <a:schemeClr val="accent3">
                    <a:lumMod val="50000"/>
                  </a:schemeClr>
                </a:solidFill>
              </a:rPr>
              <a:t>protoni</a:t>
            </a:r>
            <a:r>
              <a:rPr lang="en-US" sz="2000" dirty="0" smtClean="0">
                <a:solidFill>
                  <a:schemeClr val="accent3">
                    <a:lumMod val="50000"/>
                  </a:schemeClr>
                </a:solidFill>
              </a:rPr>
              <a:t> da 20 </a:t>
            </a:r>
            <a:r>
              <a:rPr lang="en-US" sz="2000" dirty="0" err="1" smtClean="0">
                <a:solidFill>
                  <a:schemeClr val="accent3">
                    <a:lumMod val="50000"/>
                  </a:schemeClr>
                </a:solidFill>
              </a:rPr>
              <a:t>GeV</a:t>
            </a:r>
            <a:r>
              <a:rPr lang="en-US" sz="2000" dirty="0" smtClean="0">
                <a:solidFill>
                  <a:schemeClr val="accent3">
                    <a:lumMod val="50000"/>
                  </a:schemeClr>
                </a:solidFill>
              </a:rPr>
              <a:t>/c del PS</a:t>
            </a:r>
            <a:endParaRPr lang="en-US" sz="2000" dirty="0">
              <a:solidFill>
                <a:schemeClr val="accent3">
                  <a:lumMod val="50000"/>
                </a:schemeClr>
              </a:solidFill>
            </a:endParaRPr>
          </a:p>
        </p:txBody>
      </p:sp>
      <p:sp>
        <p:nvSpPr>
          <p:cNvPr id="7" name="AutoShape 2"/>
          <p:cNvSpPr>
            <a:spLocks noChangeArrowheads="1"/>
          </p:cNvSpPr>
          <p:nvPr/>
        </p:nvSpPr>
        <p:spPr bwMode="auto">
          <a:xfrm>
            <a:off x="6258289" y="2338079"/>
            <a:ext cx="5538241" cy="3509756"/>
          </a:xfrm>
          <a:prstGeom prst="roundRect">
            <a:avLst>
              <a:gd name="adj" fmla="val 16667"/>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square" lIns="90000" tIns="46800" rIns="90000" bIns="46800" anchor="ctr">
            <a:spAutoFit/>
          </a:bodyPr>
          <a:lstStyle/>
          <a:p>
            <a:pPr algn="ctr"/>
            <a:r>
              <a:rPr lang="it-IT" sz="2000" dirty="0" smtClean="0">
                <a:solidFill>
                  <a:schemeClr val="accent1">
                    <a:lumMod val="50000"/>
                  </a:schemeClr>
                </a:solidFill>
              </a:rPr>
              <a:t>L’installazione </a:t>
            </a:r>
            <a:r>
              <a:rPr lang="it-IT" sz="2000" dirty="0">
                <a:solidFill>
                  <a:schemeClr val="accent1">
                    <a:lumMod val="50000"/>
                  </a:schemeClr>
                </a:solidFill>
              </a:rPr>
              <a:t>rende disponibili neutroni in un ampio spettro energetico, </a:t>
            </a:r>
            <a:endParaRPr lang="it-IT" sz="2000" dirty="0" smtClean="0">
              <a:solidFill>
                <a:schemeClr val="accent1">
                  <a:lumMod val="50000"/>
                </a:schemeClr>
              </a:solidFill>
            </a:endParaRPr>
          </a:p>
          <a:p>
            <a:pPr algn="ctr"/>
            <a:r>
              <a:rPr lang="it-IT" sz="2000" dirty="0" smtClean="0">
                <a:solidFill>
                  <a:schemeClr val="accent1">
                    <a:lumMod val="50000"/>
                  </a:schemeClr>
                </a:solidFill>
              </a:rPr>
              <a:t>dal </a:t>
            </a:r>
            <a:r>
              <a:rPr lang="it-IT" sz="2000" dirty="0">
                <a:solidFill>
                  <a:schemeClr val="accent1">
                    <a:lumMod val="50000"/>
                  </a:schemeClr>
                </a:solidFill>
              </a:rPr>
              <a:t>termico fino al </a:t>
            </a:r>
            <a:r>
              <a:rPr lang="it-IT" sz="2000" dirty="0" err="1">
                <a:solidFill>
                  <a:schemeClr val="accent1">
                    <a:lumMod val="50000"/>
                  </a:schemeClr>
                </a:solidFill>
              </a:rPr>
              <a:t>GeV</a:t>
            </a:r>
            <a:r>
              <a:rPr lang="it-IT" sz="2000" dirty="0">
                <a:solidFill>
                  <a:schemeClr val="accent1">
                    <a:lumMod val="50000"/>
                  </a:schemeClr>
                </a:solidFill>
              </a:rPr>
              <a:t>. </a:t>
            </a:r>
            <a:endParaRPr lang="it-IT" sz="2000" dirty="0" smtClean="0">
              <a:solidFill>
                <a:schemeClr val="accent1">
                  <a:lumMod val="50000"/>
                </a:schemeClr>
              </a:solidFill>
            </a:endParaRPr>
          </a:p>
          <a:p>
            <a:pPr algn="ctr"/>
            <a:endParaRPr lang="it-IT" sz="2000" dirty="0">
              <a:solidFill>
                <a:schemeClr val="accent1">
                  <a:lumMod val="50000"/>
                </a:schemeClr>
              </a:solidFill>
            </a:endParaRPr>
          </a:p>
          <a:p>
            <a:pPr algn="ctr"/>
            <a:r>
              <a:rPr lang="it-IT" sz="2000" dirty="0" smtClean="0">
                <a:solidFill>
                  <a:schemeClr val="accent1">
                    <a:lumMod val="50000"/>
                  </a:schemeClr>
                </a:solidFill>
              </a:rPr>
              <a:t>La peculiarità consiste nell’elevato </a:t>
            </a:r>
          </a:p>
          <a:p>
            <a:pPr algn="ctr"/>
            <a:r>
              <a:rPr lang="it-IT" sz="2000" dirty="0" smtClean="0">
                <a:solidFill>
                  <a:schemeClr val="accent1">
                    <a:lumMod val="50000"/>
                  </a:schemeClr>
                </a:solidFill>
              </a:rPr>
              <a:t>flusso </a:t>
            </a:r>
            <a:r>
              <a:rPr lang="it-IT" sz="2000" dirty="0">
                <a:solidFill>
                  <a:schemeClr val="accent1">
                    <a:lumMod val="50000"/>
                  </a:schemeClr>
                </a:solidFill>
              </a:rPr>
              <a:t>neutronico istantaneo e </a:t>
            </a:r>
            <a:endParaRPr lang="it-IT" sz="2000" dirty="0" smtClean="0">
              <a:solidFill>
                <a:schemeClr val="accent1">
                  <a:lumMod val="50000"/>
                </a:schemeClr>
              </a:solidFill>
            </a:endParaRPr>
          </a:p>
          <a:p>
            <a:pPr algn="ctr"/>
            <a:r>
              <a:rPr lang="it-IT" sz="2000" dirty="0" smtClean="0">
                <a:solidFill>
                  <a:schemeClr val="accent1">
                    <a:lumMod val="50000"/>
                  </a:schemeClr>
                </a:solidFill>
              </a:rPr>
              <a:t>nella alta risoluzione energetica.</a:t>
            </a:r>
          </a:p>
          <a:p>
            <a:pPr algn="ctr"/>
            <a:endParaRPr lang="it-IT" sz="2000" dirty="0" smtClean="0">
              <a:solidFill>
                <a:schemeClr val="accent1">
                  <a:lumMod val="50000"/>
                </a:schemeClr>
              </a:solidFill>
            </a:endParaRPr>
          </a:p>
          <a:p>
            <a:pPr algn="ctr"/>
            <a:r>
              <a:rPr lang="it-IT" sz="2000" dirty="0" smtClean="0">
                <a:solidFill>
                  <a:schemeClr val="accent1">
                    <a:lumMod val="50000"/>
                  </a:schemeClr>
                </a:solidFill>
              </a:rPr>
              <a:t>Ciò  </a:t>
            </a:r>
            <a:r>
              <a:rPr lang="it-IT" sz="2000" dirty="0">
                <a:solidFill>
                  <a:schemeClr val="accent1">
                    <a:lumMod val="50000"/>
                  </a:schemeClr>
                </a:solidFill>
              </a:rPr>
              <a:t>rende possibili misure molto accurate di sezioni d’urto indotte da </a:t>
            </a:r>
            <a:r>
              <a:rPr lang="it-IT" sz="2000" dirty="0" smtClean="0">
                <a:solidFill>
                  <a:schemeClr val="accent1">
                    <a:lumMod val="50000"/>
                  </a:schemeClr>
                </a:solidFill>
              </a:rPr>
              <a:t>neutroni. </a:t>
            </a:r>
            <a:endParaRPr lang="en-US" sz="2000" dirty="0">
              <a:solidFill>
                <a:schemeClr val="accent1">
                  <a:lumMod val="50000"/>
                </a:schemeClr>
              </a:solidFill>
            </a:endParaRPr>
          </a:p>
        </p:txBody>
      </p:sp>
    </p:spTree>
    <p:extLst>
      <p:ext uri="{BB962C8B-B14F-4D97-AF65-F5344CB8AC3E}">
        <p14:creationId xmlns:p14="http://schemas.microsoft.com/office/powerpoint/2010/main" val="26802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963192657"/>
              </p:ext>
            </p:extLst>
          </p:nvPr>
        </p:nvGraphicFramePr>
        <p:xfrm>
          <a:off x="6284098" y="93365"/>
          <a:ext cx="5824321" cy="5394960"/>
        </p:xfrm>
        <a:graphic>
          <a:graphicData uri="http://schemas.openxmlformats.org/drawingml/2006/table">
            <a:tbl>
              <a:tblPr firstRow="1" bandRow="1">
                <a:tableStyleId>{5940675A-B579-460E-94D1-54222C63F5DA}</a:tableStyleId>
              </a:tblPr>
              <a:tblGrid>
                <a:gridCol w="1219200"/>
                <a:gridCol w="556768"/>
                <a:gridCol w="1671003"/>
                <a:gridCol w="1234342"/>
                <a:gridCol w="1143008"/>
              </a:tblGrid>
              <a:tr h="370840">
                <a:tc>
                  <a:txBody>
                    <a:bodyPr/>
                    <a:lstStyle/>
                    <a:p>
                      <a:endParaRPr lang="it-IT" sz="14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lumOff val="50000"/>
                      </a:schemeClr>
                    </a:solidFill>
                  </a:tcPr>
                </a:tc>
                <a:tc>
                  <a:txBody>
                    <a:bodyPr/>
                    <a:lstStyle/>
                    <a:p>
                      <a:endParaRPr lang="it-IT" sz="14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lumOff val="50000"/>
                      </a:schemeClr>
                    </a:solidFill>
                  </a:tcPr>
                </a:tc>
                <a:tc>
                  <a:txBody>
                    <a:bodyPr/>
                    <a:lstStyle/>
                    <a:p>
                      <a:pPr algn="ctr"/>
                      <a:r>
                        <a:rPr lang="it-IT" sz="1400" dirty="0" smtClean="0"/>
                        <a:t>Energy</a:t>
                      </a:r>
                      <a:r>
                        <a:rPr lang="it-IT" sz="1400" baseline="0" dirty="0" smtClean="0"/>
                        <a:t> </a:t>
                      </a:r>
                      <a:r>
                        <a:rPr lang="it-IT" sz="1400" baseline="0" dirty="0" err="1" smtClean="0"/>
                        <a:t>Range</a:t>
                      </a:r>
                      <a:endParaRPr lang="it-IT" sz="1400"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lumOff val="50000"/>
                      </a:schemeClr>
                    </a:solidFill>
                  </a:tcPr>
                </a:tc>
                <a:tc>
                  <a:txBody>
                    <a:bodyPr/>
                    <a:lstStyle/>
                    <a:p>
                      <a:pPr algn="ctr"/>
                      <a:r>
                        <a:rPr lang="it-IT" sz="1400" dirty="0" err="1" smtClean="0"/>
                        <a:t>Current</a:t>
                      </a:r>
                      <a:r>
                        <a:rPr lang="it-IT" sz="1400" dirty="0" smtClean="0"/>
                        <a:t> </a:t>
                      </a:r>
                      <a:r>
                        <a:rPr lang="it-IT" sz="1400" dirty="0" err="1" smtClean="0"/>
                        <a:t>Accuracy</a:t>
                      </a:r>
                      <a:r>
                        <a:rPr lang="it-IT" sz="1400" dirty="0" smtClean="0"/>
                        <a:t> (%)</a:t>
                      </a:r>
                      <a:endParaRPr lang="it-IT" sz="1400" dirty="0"/>
                    </a:p>
                  </a:txBody>
                  <a:tcP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lumOff val="50000"/>
                      </a:schemeClr>
                    </a:solidFill>
                  </a:tcPr>
                </a:tc>
                <a:tc>
                  <a:txBody>
                    <a:bodyPr/>
                    <a:lstStyle/>
                    <a:p>
                      <a:pPr algn="ctr"/>
                      <a:r>
                        <a:rPr lang="it-IT" sz="1400" dirty="0" smtClean="0"/>
                        <a:t>Target </a:t>
                      </a:r>
                      <a:r>
                        <a:rPr lang="it-IT" sz="1400" dirty="0" err="1" smtClean="0"/>
                        <a:t>Accuracy</a:t>
                      </a:r>
                      <a:r>
                        <a:rPr lang="it-IT" sz="1400" baseline="0" dirty="0" smtClean="0"/>
                        <a:t> (%)</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50000"/>
                        <a:lumOff val="50000"/>
                      </a:schemeClr>
                    </a:solidFill>
                  </a:tcPr>
                </a:tc>
              </a:tr>
              <a:tr h="288000">
                <a:tc rowSpan="2">
                  <a:txBody>
                    <a:bodyPr/>
                    <a:lstStyle/>
                    <a:p>
                      <a:pPr algn="ctr"/>
                      <a:r>
                        <a:rPr lang="it-IT" sz="1400" dirty="0" smtClean="0"/>
                        <a:t>U238</a:t>
                      </a:r>
                      <a:endParaRPr lang="it-IT" sz="1400"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50000"/>
                        <a:lumOff val="50000"/>
                      </a:schemeClr>
                    </a:solidFill>
                  </a:tcPr>
                </a:tc>
                <a:tc>
                  <a:txBody>
                    <a:bodyPr/>
                    <a:lstStyle/>
                    <a:p>
                      <a:pPr algn="ctr"/>
                      <a:r>
                        <a:rPr lang="it-IT" sz="1400" dirty="0" err="1" smtClean="0"/>
                        <a:t>inel</a:t>
                      </a:r>
                      <a:endParaRPr lang="it-IT" sz="1400" dirty="0"/>
                    </a:p>
                  </a:txBody>
                  <a:tcPr>
                    <a:lnT w="28575" cap="flat" cmpd="sng" algn="ctr">
                      <a:solidFill>
                        <a:schemeClr val="tx1"/>
                      </a:solidFill>
                      <a:prstDash val="solid"/>
                      <a:round/>
                      <a:headEnd type="none" w="med" len="med"/>
                      <a:tailEnd type="none" w="med" len="med"/>
                    </a:lnT>
                    <a:solidFill>
                      <a:schemeClr val="bg1">
                        <a:lumMod val="50000"/>
                        <a:lumOff val="50000"/>
                      </a:schemeClr>
                    </a:solidFill>
                  </a:tcPr>
                </a:tc>
                <a:tc>
                  <a:txBody>
                    <a:bodyPr/>
                    <a:lstStyle/>
                    <a:p>
                      <a:pPr algn="ctr"/>
                      <a:r>
                        <a:rPr lang="it-IT" sz="1400" dirty="0" smtClean="0">
                          <a:latin typeface="+mn-lt"/>
                        </a:rPr>
                        <a:t>0.5</a:t>
                      </a:r>
                      <a:r>
                        <a:rPr lang="it-IT" sz="1400" baseline="0" dirty="0" smtClean="0">
                          <a:latin typeface="+mn-lt"/>
                        </a:rPr>
                        <a:t> ÷6.1 </a:t>
                      </a:r>
                      <a:r>
                        <a:rPr lang="it-IT" sz="1400" baseline="0" dirty="0" err="1" smtClean="0">
                          <a:latin typeface="+mn-lt"/>
                        </a:rPr>
                        <a:t>MeV</a:t>
                      </a:r>
                      <a:endParaRPr lang="it-IT" sz="1400" dirty="0">
                        <a:latin typeface="+mn-lt"/>
                      </a:endParaRPr>
                    </a:p>
                  </a:txBody>
                  <a:tcPr>
                    <a:lnT w="28575" cap="flat" cmpd="sng" algn="ctr">
                      <a:solidFill>
                        <a:schemeClr val="tx1"/>
                      </a:solidFill>
                      <a:prstDash val="solid"/>
                      <a:round/>
                      <a:headEnd type="none" w="med" len="med"/>
                      <a:tailEnd type="none" w="med" len="med"/>
                    </a:lnT>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10</a:t>
                      </a:r>
                      <a:r>
                        <a:rPr lang="it-IT" sz="1400" baseline="0" dirty="0" smtClean="0">
                          <a:latin typeface="+mn-lt"/>
                        </a:rPr>
                        <a:t>  ÷ 20</a:t>
                      </a:r>
                      <a:endParaRPr lang="it-IT" sz="1400" dirty="0" smtClean="0">
                        <a:latin typeface="+mn-lt"/>
                      </a:endParaRPr>
                    </a:p>
                  </a:txBody>
                  <a:tcP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50000"/>
                        <a:lumOff val="50000"/>
                      </a:schemeClr>
                    </a:solidFill>
                  </a:tcPr>
                </a:tc>
                <a:tc>
                  <a:txBody>
                    <a:bodyPr/>
                    <a:lstStyle/>
                    <a:p>
                      <a:pPr algn="ctr"/>
                      <a:r>
                        <a:rPr lang="it-IT" sz="1400" baseline="0" dirty="0" smtClean="0">
                          <a:latin typeface="+mn-lt"/>
                        </a:rPr>
                        <a:t>2  ÷ 3</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50000"/>
                        <a:lumOff val="50000"/>
                      </a:schemeClr>
                    </a:solidFill>
                  </a:tcPr>
                </a:tc>
              </a:tr>
              <a:tr h="288000">
                <a:tc vMerge="1">
                  <a:txBody>
                    <a:bodyPr/>
                    <a:lstStyle/>
                    <a:p>
                      <a:endParaRPr lang="it-IT" dirty="0"/>
                    </a:p>
                  </a:txBody>
                  <a:tcPr/>
                </a:tc>
                <a:tc>
                  <a:txBody>
                    <a:bodyPr/>
                    <a:lstStyle/>
                    <a:p>
                      <a:pPr algn="ctr"/>
                      <a:r>
                        <a:rPr lang="it-IT" sz="1400" dirty="0" err="1" smtClean="0"/>
                        <a:t>capt</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2.04</a:t>
                      </a:r>
                      <a:r>
                        <a:rPr lang="it-IT" sz="1400" baseline="0" dirty="0" smtClean="0">
                          <a:latin typeface="+mn-lt"/>
                        </a:rPr>
                        <a:t> ÷24.8 </a:t>
                      </a:r>
                      <a:r>
                        <a:rPr lang="it-IT" sz="1400" baseline="0" dirty="0" err="1" smtClean="0">
                          <a:latin typeface="+mn-lt"/>
                        </a:rPr>
                        <a:t>keV</a:t>
                      </a:r>
                      <a:endParaRPr lang="it-IT" sz="1400" dirty="0" smtClean="0">
                        <a:latin typeface="+mn-lt"/>
                      </a:endParaRPr>
                    </a:p>
                  </a:txBody>
                  <a:tcPr>
                    <a:solidFill>
                      <a:schemeClr val="bg1">
                        <a:lumMod val="50000"/>
                        <a:lumOff val="50000"/>
                      </a:schemeClr>
                    </a:solidFill>
                  </a:tcPr>
                </a:tc>
                <a:tc>
                  <a:txBody>
                    <a:bodyPr/>
                    <a:lstStyle/>
                    <a:p>
                      <a:pPr algn="ctr"/>
                      <a:r>
                        <a:rPr lang="it-IT" sz="1400" baseline="0" dirty="0" smtClean="0">
                          <a:latin typeface="+mn-lt"/>
                        </a:rPr>
                        <a:t>3  ÷ 9</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dirty="0" smtClean="0">
                          <a:latin typeface="+mn-lt"/>
                        </a:rPr>
                        <a:t>1.5</a:t>
                      </a:r>
                      <a:r>
                        <a:rPr lang="it-IT" sz="1400" baseline="0" dirty="0" smtClean="0">
                          <a:latin typeface="+mn-lt"/>
                        </a:rPr>
                        <a:t>  ÷ 2</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Pu241</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454.</a:t>
                      </a:r>
                      <a:r>
                        <a:rPr lang="it-IT" sz="1400" baseline="0" dirty="0" smtClean="0">
                          <a:latin typeface="+mn-lt"/>
                        </a:rPr>
                        <a:t> </a:t>
                      </a:r>
                      <a:r>
                        <a:rPr lang="it-IT" sz="1400" baseline="0" dirty="0" err="1" smtClean="0">
                          <a:latin typeface="+mn-lt"/>
                        </a:rPr>
                        <a:t>eV</a:t>
                      </a:r>
                      <a:r>
                        <a:rPr lang="it-IT" sz="1400" baseline="0" dirty="0" smtClean="0">
                          <a:latin typeface="+mn-lt"/>
                        </a:rPr>
                        <a:t> ÷1.35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latin typeface="+mn-lt"/>
                        </a:rPr>
                        <a:t>8</a:t>
                      </a:r>
                      <a:r>
                        <a:rPr lang="it-IT" sz="1400" baseline="0" dirty="0" smtClean="0">
                          <a:latin typeface="+mn-lt"/>
                        </a:rPr>
                        <a:t> ÷ 20</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2 ÷ 5</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Pu239</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capt</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2.04</a:t>
                      </a:r>
                      <a:r>
                        <a:rPr lang="it-IT" sz="1400" baseline="0" dirty="0" smtClean="0">
                          <a:latin typeface="+mn-lt"/>
                        </a:rPr>
                        <a:t> ÷498 </a:t>
                      </a:r>
                      <a:r>
                        <a:rPr lang="it-IT" sz="1400" baseline="0" dirty="0" err="1" smtClean="0">
                          <a:latin typeface="+mn-lt"/>
                        </a:rPr>
                        <a:t>keV</a:t>
                      </a:r>
                      <a:endParaRPr lang="it-IT" sz="1400" dirty="0" smtClean="0">
                        <a:latin typeface="+mn-lt"/>
                      </a:endParaRPr>
                    </a:p>
                  </a:txBody>
                  <a:tcPr>
                    <a:solidFill>
                      <a:schemeClr val="bg1">
                        <a:lumMod val="50000"/>
                        <a:lumOff val="50000"/>
                      </a:schemeClr>
                    </a:solidFill>
                  </a:tcPr>
                </a:tc>
                <a:tc>
                  <a:txBody>
                    <a:bodyPr/>
                    <a:lstStyle/>
                    <a:p>
                      <a:pPr algn="ctr"/>
                      <a:r>
                        <a:rPr lang="it-IT" sz="1400" baseline="0" dirty="0" smtClean="0">
                          <a:latin typeface="+mn-lt"/>
                        </a:rPr>
                        <a:t>7  ÷ 15</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4 ÷ 7</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Pu240</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0.498</a:t>
                      </a:r>
                      <a:r>
                        <a:rPr lang="it-IT" sz="1400" baseline="0" dirty="0" smtClean="0">
                          <a:latin typeface="+mn-lt"/>
                        </a:rPr>
                        <a:t> ÷1.35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latin typeface="+mn-lt"/>
                        </a:rPr>
                        <a:t>6</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dirty="0" smtClean="0">
                          <a:latin typeface="+mn-lt"/>
                        </a:rPr>
                        <a:t>1</a:t>
                      </a:r>
                      <a:r>
                        <a:rPr lang="it-IT" sz="1400" baseline="0" dirty="0" smtClean="0">
                          <a:latin typeface="+mn-lt"/>
                        </a:rPr>
                        <a:t> ÷ 3</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Pu242</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0.498</a:t>
                      </a:r>
                      <a:r>
                        <a:rPr lang="it-IT" sz="1400" baseline="0" dirty="0" smtClean="0">
                          <a:latin typeface="+mn-lt"/>
                        </a:rPr>
                        <a:t> ÷2.23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19</a:t>
                      </a:r>
                      <a:r>
                        <a:rPr lang="it-IT" sz="1400" baseline="0" dirty="0" smtClean="0">
                          <a:latin typeface="+mn-lt"/>
                        </a:rPr>
                        <a:t>  ÷ 21</a:t>
                      </a:r>
                      <a:endParaRPr lang="it-IT" sz="1400" dirty="0" smtClean="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3 ÷5</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Pu238</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0.183</a:t>
                      </a:r>
                      <a:r>
                        <a:rPr lang="it-IT" sz="1400" baseline="0" dirty="0" smtClean="0">
                          <a:latin typeface="+mn-lt"/>
                        </a:rPr>
                        <a:t> ÷1.35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17</a:t>
                      </a:r>
                      <a:endParaRPr lang="it-IT" sz="1400" dirty="0" smtClean="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3 ÷5</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Am242m</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67.4 </a:t>
                      </a:r>
                      <a:r>
                        <a:rPr lang="it-IT" sz="1400" dirty="0" err="1" smtClean="0">
                          <a:latin typeface="+mn-lt"/>
                        </a:rPr>
                        <a:t>keV</a:t>
                      </a:r>
                      <a:r>
                        <a:rPr lang="it-IT" sz="1400" baseline="0" dirty="0" smtClean="0">
                          <a:latin typeface="+mn-lt"/>
                        </a:rPr>
                        <a:t> ÷1.35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t>17</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3 ÷4</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Am241</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2.23</a:t>
                      </a:r>
                      <a:r>
                        <a:rPr lang="it-IT" sz="1400" baseline="0" dirty="0" smtClean="0">
                          <a:latin typeface="+mn-lt"/>
                        </a:rPr>
                        <a:t> ÷6.07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latin typeface="+mn-lt"/>
                        </a:rPr>
                        <a:t>9</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2</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Am243</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0.498</a:t>
                      </a:r>
                      <a:r>
                        <a:rPr lang="it-IT" sz="1400" baseline="0" dirty="0" smtClean="0">
                          <a:latin typeface="+mn-lt"/>
                        </a:rPr>
                        <a:t> ÷6.07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latin typeface="+mn-lt"/>
                        </a:rPr>
                        <a:t>12</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3</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Cm244</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0.498</a:t>
                      </a:r>
                      <a:r>
                        <a:rPr lang="it-IT" sz="1400" baseline="0" dirty="0" smtClean="0">
                          <a:latin typeface="+mn-lt"/>
                        </a:rPr>
                        <a:t> ÷1.35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latin typeface="+mn-lt"/>
                        </a:rPr>
                        <a:t>50</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dirty="0" smtClean="0">
                          <a:latin typeface="+mn-lt"/>
                        </a:rPr>
                        <a:t>5</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Cm245</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fiss</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67.4</a:t>
                      </a:r>
                      <a:r>
                        <a:rPr lang="it-IT" sz="1400" baseline="0" dirty="0" smtClean="0">
                          <a:latin typeface="+mn-lt"/>
                        </a:rPr>
                        <a:t> ÷183 </a:t>
                      </a:r>
                      <a:r>
                        <a:rPr lang="it-IT" sz="1400" baseline="0" dirty="0" err="1" smtClean="0">
                          <a:latin typeface="+mn-lt"/>
                        </a:rPr>
                        <a:t>keV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latin typeface="+mn-lt"/>
                        </a:rPr>
                        <a:t>47</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dirty="0" smtClean="0">
                          <a:latin typeface="+mn-lt"/>
                        </a:rPr>
                        <a:t>7</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Fe56</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Inel</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0.498</a:t>
                      </a:r>
                      <a:r>
                        <a:rPr lang="it-IT" sz="1400" baseline="0" dirty="0" smtClean="0">
                          <a:latin typeface="+mn-lt"/>
                        </a:rPr>
                        <a:t> ÷2.23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16</a:t>
                      </a:r>
                      <a:r>
                        <a:rPr lang="it-IT" sz="1400" baseline="0" dirty="0" smtClean="0">
                          <a:latin typeface="+mn-lt"/>
                        </a:rPr>
                        <a:t>  ÷ 25</a:t>
                      </a:r>
                      <a:endParaRPr lang="it-IT" sz="1400" dirty="0" smtClean="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dirty="0" smtClean="0">
                          <a:latin typeface="+mn-lt"/>
                        </a:rPr>
                        <a:t>3</a:t>
                      </a:r>
                      <a:r>
                        <a:rPr lang="it-IT" sz="1400" baseline="0" dirty="0" smtClean="0">
                          <a:latin typeface="+mn-lt"/>
                        </a:rPr>
                        <a:t> ÷ 6</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Na23</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inel</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0.498</a:t>
                      </a:r>
                      <a:r>
                        <a:rPr lang="it-IT" sz="1400" baseline="0" dirty="0" smtClean="0">
                          <a:latin typeface="+mn-lt"/>
                        </a:rPr>
                        <a:t> ÷1.35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t>28</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4 ÷10</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Pb206</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inel</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1.35</a:t>
                      </a:r>
                      <a:r>
                        <a:rPr lang="it-IT" sz="1400" baseline="0" dirty="0" smtClean="0">
                          <a:latin typeface="+mn-lt"/>
                        </a:rPr>
                        <a:t> ÷2.23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latin typeface="+mn-lt"/>
                        </a:rPr>
                        <a:t>14</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baseline="0" dirty="0" smtClean="0">
                          <a:latin typeface="+mn-lt"/>
                        </a:rPr>
                        <a:t>3</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r h="288000">
                <a:tc>
                  <a:txBody>
                    <a:bodyPr/>
                    <a:lstStyle/>
                    <a:p>
                      <a:pPr algn="ctr"/>
                      <a:r>
                        <a:rPr lang="it-IT" sz="1400" dirty="0" smtClean="0"/>
                        <a:t>Pb207</a:t>
                      </a:r>
                      <a:endParaRPr lang="it-IT" sz="1400" dirty="0"/>
                    </a:p>
                  </a:txBody>
                  <a:tcPr>
                    <a:lnL w="28575" cap="flat" cmpd="sng" algn="ctr">
                      <a:solidFill>
                        <a:schemeClr val="tx1"/>
                      </a:solidFill>
                      <a:prstDash val="solid"/>
                      <a:round/>
                      <a:headEnd type="none" w="med" len="med"/>
                      <a:tailEnd type="none" w="med" len="med"/>
                    </a:lnL>
                    <a:solidFill>
                      <a:schemeClr val="bg1">
                        <a:lumMod val="50000"/>
                        <a:lumOff val="50000"/>
                      </a:schemeClr>
                    </a:solidFill>
                  </a:tcPr>
                </a:tc>
                <a:tc>
                  <a:txBody>
                    <a:bodyPr/>
                    <a:lstStyle/>
                    <a:p>
                      <a:pPr algn="ctr"/>
                      <a:r>
                        <a:rPr lang="it-IT" sz="1400" dirty="0" err="1" smtClean="0"/>
                        <a:t>Inel</a:t>
                      </a:r>
                      <a:endParaRPr lang="it-IT" sz="1400" dirty="0"/>
                    </a:p>
                  </a:txBody>
                  <a:tcPr>
                    <a:solidFill>
                      <a:schemeClr val="bg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latin typeface="+mn-lt"/>
                        </a:rPr>
                        <a:t>0.498</a:t>
                      </a:r>
                      <a:r>
                        <a:rPr lang="it-IT" sz="1400" baseline="0" dirty="0" smtClean="0">
                          <a:latin typeface="+mn-lt"/>
                        </a:rPr>
                        <a:t> ÷1.35 </a:t>
                      </a:r>
                      <a:r>
                        <a:rPr lang="it-IT" sz="1400" baseline="0" dirty="0" err="1" smtClean="0">
                          <a:latin typeface="+mn-lt"/>
                        </a:rPr>
                        <a:t>MeV</a:t>
                      </a:r>
                      <a:endParaRPr lang="it-IT" sz="1400" dirty="0" smtClean="0">
                        <a:latin typeface="+mn-lt"/>
                      </a:endParaRPr>
                    </a:p>
                  </a:txBody>
                  <a:tcPr>
                    <a:solidFill>
                      <a:schemeClr val="bg1">
                        <a:lumMod val="50000"/>
                        <a:lumOff val="50000"/>
                      </a:schemeClr>
                    </a:solidFill>
                  </a:tcPr>
                </a:tc>
                <a:tc>
                  <a:txBody>
                    <a:bodyPr/>
                    <a:lstStyle/>
                    <a:p>
                      <a:pPr algn="ctr"/>
                      <a:r>
                        <a:rPr lang="it-IT" sz="1400" dirty="0" smtClean="0">
                          <a:latin typeface="+mn-lt"/>
                        </a:rPr>
                        <a:t>11</a:t>
                      </a:r>
                      <a:endParaRPr lang="it-IT" sz="1400" dirty="0"/>
                    </a:p>
                  </a:txBody>
                  <a:tcPr>
                    <a:lnR w="12700" cap="flat" cmpd="sng" algn="ctr">
                      <a:solidFill>
                        <a:schemeClr val="tx1"/>
                      </a:solidFill>
                      <a:prstDash val="solid"/>
                      <a:round/>
                      <a:headEnd type="none" w="med" len="med"/>
                      <a:tailEnd type="none" w="med" len="med"/>
                    </a:lnR>
                    <a:solidFill>
                      <a:schemeClr val="bg1">
                        <a:lumMod val="50000"/>
                        <a:lumOff val="50000"/>
                      </a:schemeClr>
                    </a:solidFill>
                  </a:tcPr>
                </a:tc>
                <a:tc>
                  <a:txBody>
                    <a:bodyPr/>
                    <a:lstStyle/>
                    <a:p>
                      <a:pPr algn="ctr"/>
                      <a:r>
                        <a:rPr lang="it-IT" sz="1400" dirty="0" smtClean="0">
                          <a:latin typeface="+mn-lt"/>
                        </a:rPr>
                        <a:t>3</a:t>
                      </a:r>
                      <a:endParaRPr lang="it-IT"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50000"/>
                        <a:lumOff val="50000"/>
                      </a:schemeClr>
                    </a:solidFill>
                  </a:tcPr>
                </a:tc>
              </a:tr>
            </a:tbl>
          </a:graphicData>
        </a:graphic>
      </p:graphicFrame>
      <p:sp>
        <p:nvSpPr>
          <p:cNvPr id="3" name="TextBox 1"/>
          <p:cNvSpPr txBox="1"/>
          <p:nvPr/>
        </p:nvSpPr>
        <p:spPr>
          <a:xfrm>
            <a:off x="6292425" y="38575"/>
            <a:ext cx="1722138" cy="584775"/>
          </a:xfrm>
          <a:prstGeom prst="rect">
            <a:avLst/>
          </a:prstGeom>
          <a:noFill/>
        </p:spPr>
        <p:txBody>
          <a:bodyPr wrap="none" rtlCol="0">
            <a:spAutoFit/>
          </a:bodyPr>
          <a:lstStyle/>
          <a:p>
            <a:r>
              <a:rPr lang="it-IT" sz="1600" b="1" i="1" dirty="0" smtClean="0"/>
              <a:t>Target </a:t>
            </a:r>
            <a:r>
              <a:rPr lang="it-IT" sz="1600" b="1" i="1" dirty="0" err="1" smtClean="0"/>
              <a:t>Accuracies</a:t>
            </a:r>
            <a:r>
              <a:rPr lang="it-IT" sz="1600" b="1" i="1" dirty="0" smtClean="0"/>
              <a:t> </a:t>
            </a:r>
          </a:p>
          <a:p>
            <a:r>
              <a:rPr lang="it-IT" sz="1600" b="1" i="1" dirty="0" err="1" smtClean="0"/>
              <a:t>for</a:t>
            </a:r>
            <a:r>
              <a:rPr lang="it-IT" sz="1600" b="1" i="1" dirty="0" smtClean="0"/>
              <a:t> Fast </a:t>
            </a:r>
            <a:r>
              <a:rPr lang="it-IT" sz="1600" b="1" i="1" dirty="0" err="1" smtClean="0"/>
              <a:t>Reactors</a:t>
            </a:r>
            <a:endParaRPr lang="en-US" sz="900" dirty="0"/>
          </a:p>
        </p:txBody>
      </p:sp>
      <p:sp>
        <p:nvSpPr>
          <p:cNvPr id="4" name="TextBox 4"/>
          <p:cNvSpPr txBox="1"/>
          <p:nvPr/>
        </p:nvSpPr>
        <p:spPr>
          <a:xfrm>
            <a:off x="6284097" y="5576735"/>
            <a:ext cx="5811453" cy="783193"/>
          </a:xfrm>
          <a:prstGeom prst="round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b="1" dirty="0" smtClean="0"/>
              <a:t>M. </a:t>
            </a:r>
            <a:r>
              <a:rPr lang="en-US" sz="1200" b="1" dirty="0" err="1" smtClean="0"/>
              <a:t>Salvatores</a:t>
            </a:r>
            <a:r>
              <a:rPr lang="en-US" sz="1200" b="1" dirty="0"/>
              <a:t>, </a:t>
            </a:r>
            <a:r>
              <a:rPr lang="en-US" sz="1200" dirty="0"/>
              <a:t>Uncertainty and target accuracy </a:t>
            </a:r>
            <a:r>
              <a:rPr lang="en-US" sz="1200" dirty="0" smtClean="0"/>
              <a:t>assessment </a:t>
            </a:r>
            <a:r>
              <a:rPr lang="en-US" sz="1200" dirty="0"/>
              <a:t>for innovative systems using recent </a:t>
            </a:r>
            <a:r>
              <a:rPr lang="en-US" sz="1200" dirty="0" smtClean="0"/>
              <a:t>covariance </a:t>
            </a:r>
            <a:r>
              <a:rPr lang="en-US" sz="1200" dirty="0"/>
              <a:t>data </a:t>
            </a:r>
            <a:r>
              <a:rPr lang="en-US" sz="1200" dirty="0" smtClean="0"/>
              <a:t>evaluations, </a:t>
            </a:r>
            <a:r>
              <a:rPr lang="en-US" sz="1200" dirty="0" err="1"/>
              <a:t>Nucl</a:t>
            </a:r>
            <a:r>
              <a:rPr lang="en-US" sz="1200" dirty="0"/>
              <a:t>. Sc. NEA/WPEC-26 (</a:t>
            </a:r>
            <a:r>
              <a:rPr lang="en-US" sz="1200" dirty="0" smtClean="0"/>
              <a:t>2008) ISBN </a:t>
            </a:r>
            <a:r>
              <a:rPr lang="en-US" sz="1200" dirty="0"/>
              <a:t>978-92-64-99053-1</a:t>
            </a:r>
            <a:r>
              <a:rPr lang="en-US" sz="1200" dirty="0" smtClean="0"/>
              <a:t>, www.nea.fr/html/science/wpec/volume26/volume26.pdf</a:t>
            </a:r>
            <a:endParaRPr lang="en-US" sz="1200" dirty="0"/>
          </a:p>
        </p:txBody>
      </p:sp>
      <p:sp>
        <p:nvSpPr>
          <p:cNvPr id="10" name="Rectangle 3"/>
          <p:cNvSpPr>
            <a:spLocks noChangeArrowheads="1"/>
          </p:cNvSpPr>
          <p:nvPr/>
        </p:nvSpPr>
        <p:spPr bwMode="auto">
          <a:xfrm>
            <a:off x="80919" y="988152"/>
            <a:ext cx="6055935" cy="137049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74" tIns="47888" rIns="95774" bIns="47888"/>
          <a:lstStyle>
            <a:lvl1pPr marL="342900" indent="-342900">
              <a:defRPr sz="2000">
                <a:solidFill>
                  <a:srgbClr val="0099CC"/>
                </a:solidFill>
                <a:latin typeface="Times New Roman" panose="02020603050405020304" pitchFamily="18" charset="0"/>
              </a:defRPr>
            </a:lvl1pPr>
            <a:lvl2pPr marL="742950" indent="-285750">
              <a:defRPr sz="2000">
                <a:solidFill>
                  <a:srgbClr val="0099CC"/>
                </a:solidFill>
                <a:latin typeface="Times New Roman" panose="02020603050405020304" pitchFamily="18" charset="0"/>
              </a:defRPr>
            </a:lvl2pPr>
            <a:lvl3pPr marL="1143000" indent="-228600">
              <a:defRPr sz="2000">
                <a:solidFill>
                  <a:srgbClr val="0099CC"/>
                </a:solidFill>
                <a:latin typeface="Times New Roman" panose="02020603050405020304" pitchFamily="18" charset="0"/>
              </a:defRPr>
            </a:lvl3pPr>
            <a:lvl4pPr marL="1600200" indent="-228600">
              <a:defRPr sz="2000">
                <a:solidFill>
                  <a:srgbClr val="0099CC"/>
                </a:solidFill>
                <a:latin typeface="Times New Roman" panose="02020603050405020304" pitchFamily="18" charset="0"/>
              </a:defRPr>
            </a:lvl4pPr>
            <a:lvl5pPr marL="2057400" indent="-228600">
              <a:defRPr sz="2000">
                <a:solidFill>
                  <a:srgbClr val="0099CC"/>
                </a:solidFill>
                <a:latin typeface="Times New Roman" panose="02020603050405020304" pitchFamily="18" charset="0"/>
              </a:defRPr>
            </a:lvl5pPr>
            <a:lvl6pPr marL="2514600" indent="-228600" eaLnBrk="0" fontAlgn="base" hangingPunct="0">
              <a:spcBef>
                <a:spcPct val="0"/>
              </a:spcBef>
              <a:spcAft>
                <a:spcPct val="0"/>
              </a:spcAft>
              <a:defRPr sz="2000">
                <a:solidFill>
                  <a:srgbClr val="0099CC"/>
                </a:solidFill>
                <a:latin typeface="Times New Roman" panose="02020603050405020304" pitchFamily="18" charset="0"/>
              </a:defRPr>
            </a:lvl6pPr>
            <a:lvl7pPr marL="2971800" indent="-228600" eaLnBrk="0" fontAlgn="base" hangingPunct="0">
              <a:spcBef>
                <a:spcPct val="0"/>
              </a:spcBef>
              <a:spcAft>
                <a:spcPct val="0"/>
              </a:spcAft>
              <a:defRPr sz="2000">
                <a:solidFill>
                  <a:srgbClr val="0099CC"/>
                </a:solidFill>
                <a:latin typeface="Times New Roman" panose="02020603050405020304" pitchFamily="18" charset="0"/>
              </a:defRPr>
            </a:lvl7pPr>
            <a:lvl8pPr marL="3429000" indent="-228600" eaLnBrk="0" fontAlgn="base" hangingPunct="0">
              <a:spcBef>
                <a:spcPct val="0"/>
              </a:spcBef>
              <a:spcAft>
                <a:spcPct val="0"/>
              </a:spcAft>
              <a:defRPr sz="2000">
                <a:solidFill>
                  <a:srgbClr val="0099CC"/>
                </a:solidFill>
                <a:latin typeface="Times New Roman" panose="02020603050405020304" pitchFamily="18" charset="0"/>
              </a:defRPr>
            </a:lvl8pPr>
            <a:lvl9pPr marL="3886200" indent="-228600" eaLnBrk="0" fontAlgn="base" hangingPunct="0">
              <a:spcBef>
                <a:spcPct val="0"/>
              </a:spcBef>
              <a:spcAft>
                <a:spcPct val="0"/>
              </a:spcAft>
              <a:defRPr sz="2000">
                <a:solidFill>
                  <a:srgbClr val="0099CC"/>
                </a:solidFill>
                <a:latin typeface="Times New Roman" panose="02020603050405020304" pitchFamily="18" charset="0"/>
              </a:defRPr>
            </a:lvl9pPr>
          </a:lstStyle>
          <a:p>
            <a:pPr>
              <a:spcBef>
                <a:spcPct val="20000"/>
              </a:spcBef>
              <a:buSzPct val="100000"/>
            </a:pPr>
            <a:r>
              <a:rPr lang="en-US" dirty="0" smtClean="0">
                <a:solidFill>
                  <a:schemeClr val="bg1"/>
                </a:solidFill>
                <a:latin typeface="+mn-lt"/>
              </a:rPr>
              <a:t>Per </a:t>
            </a:r>
            <a:r>
              <a:rPr lang="en-US" dirty="0" err="1" smtClean="0">
                <a:solidFill>
                  <a:schemeClr val="bg1"/>
                </a:solidFill>
                <a:latin typeface="+mn-lt"/>
              </a:rPr>
              <a:t>dirimere</a:t>
            </a:r>
            <a:r>
              <a:rPr lang="en-US" dirty="0" smtClean="0">
                <a:solidFill>
                  <a:schemeClr val="bg1"/>
                </a:solidFill>
                <a:latin typeface="+mn-lt"/>
              </a:rPr>
              <a:t> </a:t>
            </a:r>
            <a:r>
              <a:rPr lang="en-US" dirty="0" err="1" smtClean="0">
                <a:solidFill>
                  <a:schemeClr val="bg1"/>
                </a:solidFill>
                <a:latin typeface="+mn-lt"/>
              </a:rPr>
              <a:t>tra</a:t>
            </a:r>
            <a:r>
              <a:rPr lang="en-US" dirty="0" smtClean="0">
                <a:solidFill>
                  <a:schemeClr val="bg1"/>
                </a:solidFill>
                <a:latin typeface="+mn-lt"/>
              </a:rPr>
              <a:t> </a:t>
            </a:r>
            <a:r>
              <a:rPr lang="en-US" dirty="0" err="1" smtClean="0">
                <a:solidFill>
                  <a:schemeClr val="bg1"/>
                </a:solidFill>
                <a:latin typeface="+mn-lt"/>
              </a:rPr>
              <a:t>i</a:t>
            </a:r>
            <a:r>
              <a:rPr lang="en-US" dirty="0" smtClean="0">
                <a:solidFill>
                  <a:schemeClr val="bg1"/>
                </a:solidFill>
                <a:latin typeface="+mn-lt"/>
              </a:rPr>
              <a:t> </a:t>
            </a:r>
            <a:r>
              <a:rPr lang="en-US" dirty="0" err="1" smtClean="0">
                <a:solidFill>
                  <a:schemeClr val="bg1"/>
                </a:solidFill>
                <a:latin typeface="+mn-lt"/>
              </a:rPr>
              <a:t>modelli</a:t>
            </a:r>
            <a:r>
              <a:rPr lang="en-US" dirty="0" smtClean="0">
                <a:solidFill>
                  <a:schemeClr val="bg1"/>
                </a:solidFill>
                <a:latin typeface="+mn-lt"/>
              </a:rPr>
              <a:t> </a:t>
            </a:r>
            <a:r>
              <a:rPr lang="en-US" dirty="0" err="1" smtClean="0">
                <a:solidFill>
                  <a:schemeClr val="bg1"/>
                </a:solidFill>
                <a:latin typeface="+mn-lt"/>
              </a:rPr>
              <a:t>stellari</a:t>
            </a:r>
            <a:r>
              <a:rPr lang="en-US" dirty="0" smtClean="0">
                <a:solidFill>
                  <a:schemeClr val="bg1"/>
                </a:solidFill>
                <a:latin typeface="+mn-lt"/>
              </a:rPr>
              <a:t> </a:t>
            </a:r>
            <a:r>
              <a:rPr lang="en-US" dirty="0" err="1" smtClean="0">
                <a:solidFill>
                  <a:schemeClr val="bg1"/>
                </a:solidFill>
                <a:latin typeface="+mn-lt"/>
              </a:rPr>
              <a:t>proposti</a:t>
            </a:r>
            <a:r>
              <a:rPr lang="en-US" dirty="0" smtClean="0">
                <a:solidFill>
                  <a:schemeClr val="bg1"/>
                </a:solidFill>
                <a:latin typeface="+mn-lt"/>
              </a:rPr>
              <a:t> serve </a:t>
            </a:r>
            <a:r>
              <a:rPr lang="en-US" dirty="0" err="1" smtClean="0">
                <a:solidFill>
                  <a:schemeClr val="bg1"/>
                </a:solidFill>
                <a:latin typeface="+mn-lt"/>
              </a:rPr>
              <a:t>una</a:t>
            </a:r>
            <a:r>
              <a:rPr lang="en-US" dirty="0" smtClean="0">
                <a:solidFill>
                  <a:schemeClr val="bg1"/>
                </a:solidFill>
                <a:latin typeface="+mn-lt"/>
              </a:rPr>
              <a:t> </a:t>
            </a:r>
            <a:r>
              <a:rPr lang="en-US" dirty="0" err="1" smtClean="0">
                <a:solidFill>
                  <a:schemeClr val="bg1"/>
                </a:solidFill>
                <a:latin typeface="+mn-lt"/>
              </a:rPr>
              <a:t>conoscenza</a:t>
            </a:r>
            <a:r>
              <a:rPr lang="en-US" dirty="0" smtClean="0">
                <a:solidFill>
                  <a:schemeClr val="bg1"/>
                </a:solidFill>
                <a:latin typeface="+mn-lt"/>
              </a:rPr>
              <a:t> </a:t>
            </a:r>
            <a:r>
              <a:rPr lang="en-US" dirty="0" err="1" smtClean="0">
                <a:solidFill>
                  <a:schemeClr val="bg1"/>
                </a:solidFill>
                <a:latin typeface="+mn-lt"/>
              </a:rPr>
              <a:t>delle</a:t>
            </a:r>
            <a:r>
              <a:rPr lang="en-US" dirty="0" smtClean="0">
                <a:solidFill>
                  <a:schemeClr val="bg1"/>
                </a:solidFill>
                <a:latin typeface="+mn-lt"/>
              </a:rPr>
              <a:t> </a:t>
            </a:r>
            <a:r>
              <a:rPr lang="en-US" dirty="0" err="1" smtClean="0">
                <a:solidFill>
                  <a:schemeClr val="bg1"/>
                </a:solidFill>
                <a:latin typeface="+mn-lt"/>
              </a:rPr>
              <a:t>sezioni</a:t>
            </a:r>
            <a:r>
              <a:rPr lang="en-US" dirty="0" smtClean="0">
                <a:solidFill>
                  <a:schemeClr val="bg1"/>
                </a:solidFill>
                <a:latin typeface="+mn-lt"/>
              </a:rPr>
              <a:t> </a:t>
            </a:r>
            <a:r>
              <a:rPr lang="en-US" dirty="0" err="1" smtClean="0">
                <a:solidFill>
                  <a:schemeClr val="bg1"/>
                </a:solidFill>
                <a:latin typeface="+mn-lt"/>
              </a:rPr>
              <a:t>d’urto</a:t>
            </a:r>
            <a:r>
              <a:rPr lang="en-US" dirty="0" smtClean="0">
                <a:solidFill>
                  <a:schemeClr val="bg1"/>
                </a:solidFill>
                <a:latin typeface="+mn-lt"/>
              </a:rPr>
              <a:t> di </a:t>
            </a:r>
            <a:r>
              <a:rPr lang="en-US" dirty="0" err="1" smtClean="0">
                <a:solidFill>
                  <a:schemeClr val="bg1"/>
                </a:solidFill>
                <a:latin typeface="+mn-lt"/>
              </a:rPr>
              <a:t>cattura</a:t>
            </a:r>
            <a:r>
              <a:rPr lang="en-US" dirty="0" smtClean="0">
                <a:solidFill>
                  <a:schemeClr val="bg1"/>
                </a:solidFill>
                <a:latin typeface="+mn-lt"/>
              </a:rPr>
              <a:t> con  </a:t>
            </a:r>
            <a:r>
              <a:rPr lang="en-US" dirty="0" err="1" smtClean="0">
                <a:solidFill>
                  <a:schemeClr val="bg1"/>
                </a:solidFill>
                <a:latin typeface="+mn-lt"/>
              </a:rPr>
              <a:t>una</a:t>
            </a:r>
            <a:r>
              <a:rPr lang="en-US" dirty="0">
                <a:solidFill>
                  <a:schemeClr val="bg1"/>
                </a:solidFill>
                <a:latin typeface="+mn-lt"/>
              </a:rPr>
              <a:t> </a:t>
            </a:r>
            <a:r>
              <a:rPr lang="en-US" dirty="0" err="1" smtClean="0">
                <a:solidFill>
                  <a:schemeClr val="bg1"/>
                </a:solidFill>
                <a:latin typeface="+mn-lt"/>
              </a:rPr>
              <a:t>accuratezza</a:t>
            </a:r>
            <a:r>
              <a:rPr lang="en-US" dirty="0" smtClean="0">
                <a:solidFill>
                  <a:schemeClr val="bg1"/>
                </a:solidFill>
                <a:latin typeface="+mn-lt"/>
              </a:rPr>
              <a:t> </a:t>
            </a:r>
            <a:r>
              <a:rPr lang="en-US" dirty="0" err="1" smtClean="0">
                <a:solidFill>
                  <a:schemeClr val="bg1"/>
                </a:solidFill>
                <a:latin typeface="+mn-lt"/>
              </a:rPr>
              <a:t>tra</a:t>
            </a:r>
            <a:r>
              <a:rPr lang="en-US" dirty="0" smtClean="0">
                <a:solidFill>
                  <a:schemeClr val="bg1"/>
                </a:solidFill>
                <a:latin typeface="+mn-lt"/>
              </a:rPr>
              <a:t> l’</a:t>
            </a:r>
            <a:r>
              <a:rPr lang="en-US" b="1" dirty="0" smtClean="0">
                <a:solidFill>
                  <a:schemeClr val="bg1"/>
                </a:solidFill>
                <a:latin typeface="+mn-lt"/>
              </a:rPr>
              <a:t>1</a:t>
            </a:r>
            <a:r>
              <a:rPr lang="en-US" dirty="0" smtClean="0">
                <a:solidFill>
                  <a:schemeClr val="bg1"/>
                </a:solidFill>
                <a:latin typeface="+mn-lt"/>
              </a:rPr>
              <a:t> e </a:t>
            </a:r>
            <a:r>
              <a:rPr lang="en-US" dirty="0" err="1" smtClean="0">
                <a:solidFill>
                  <a:schemeClr val="bg1"/>
                </a:solidFill>
                <a:latin typeface="+mn-lt"/>
              </a:rPr>
              <a:t>il</a:t>
            </a:r>
            <a:r>
              <a:rPr lang="en-US" dirty="0" smtClean="0">
                <a:solidFill>
                  <a:schemeClr val="bg1"/>
                </a:solidFill>
                <a:latin typeface="+mn-lt"/>
              </a:rPr>
              <a:t> </a:t>
            </a:r>
            <a:r>
              <a:rPr lang="en-US" b="1" dirty="0">
                <a:solidFill>
                  <a:schemeClr val="bg1"/>
                </a:solidFill>
                <a:latin typeface="+mn-lt"/>
              </a:rPr>
              <a:t>5%</a:t>
            </a:r>
            <a:r>
              <a:rPr lang="en-US" dirty="0">
                <a:solidFill>
                  <a:schemeClr val="bg1"/>
                </a:solidFill>
                <a:latin typeface="+mn-lt"/>
              </a:rPr>
              <a:t> </a:t>
            </a:r>
            <a:r>
              <a:rPr lang="en-US" dirty="0" smtClean="0">
                <a:solidFill>
                  <a:schemeClr val="bg1"/>
                </a:solidFill>
                <a:latin typeface="+mn-lt"/>
              </a:rPr>
              <a:t>per </a:t>
            </a:r>
            <a:r>
              <a:rPr lang="en-US" dirty="0" err="1" smtClean="0">
                <a:solidFill>
                  <a:schemeClr val="bg1"/>
                </a:solidFill>
                <a:latin typeface="+mn-lt"/>
              </a:rPr>
              <a:t>tutti</a:t>
            </a:r>
            <a:r>
              <a:rPr lang="en-US" dirty="0" smtClean="0">
                <a:solidFill>
                  <a:schemeClr val="bg1"/>
                </a:solidFill>
                <a:latin typeface="+mn-lt"/>
              </a:rPr>
              <a:t> </a:t>
            </a:r>
            <a:r>
              <a:rPr lang="en-US" dirty="0" err="1" smtClean="0">
                <a:solidFill>
                  <a:schemeClr val="bg1"/>
                </a:solidFill>
                <a:latin typeface="+mn-lt"/>
              </a:rPr>
              <a:t>gli</a:t>
            </a:r>
            <a:r>
              <a:rPr lang="en-US" dirty="0" smtClean="0">
                <a:solidFill>
                  <a:schemeClr val="bg1"/>
                </a:solidFill>
                <a:latin typeface="+mn-lt"/>
              </a:rPr>
              <a:t> </a:t>
            </a:r>
            <a:r>
              <a:rPr lang="en-US" dirty="0" err="1" smtClean="0">
                <a:solidFill>
                  <a:schemeClr val="bg1"/>
                </a:solidFill>
                <a:latin typeface="+mn-lt"/>
              </a:rPr>
              <a:t>isotopi</a:t>
            </a:r>
            <a:r>
              <a:rPr lang="en-US" dirty="0" smtClean="0">
                <a:solidFill>
                  <a:schemeClr val="bg1"/>
                </a:solidFill>
                <a:latin typeface="+mn-lt"/>
              </a:rPr>
              <a:t> </a:t>
            </a:r>
            <a:r>
              <a:rPr lang="en-US" dirty="0" err="1" smtClean="0">
                <a:solidFill>
                  <a:schemeClr val="bg1"/>
                </a:solidFill>
                <a:latin typeface="+mn-lt"/>
              </a:rPr>
              <a:t>che</a:t>
            </a:r>
            <a:r>
              <a:rPr lang="en-US" dirty="0" smtClean="0">
                <a:solidFill>
                  <a:schemeClr val="bg1"/>
                </a:solidFill>
                <a:latin typeface="+mn-lt"/>
              </a:rPr>
              <a:t> </a:t>
            </a:r>
            <a:r>
              <a:rPr lang="en-US" dirty="0" err="1" smtClean="0">
                <a:solidFill>
                  <a:schemeClr val="bg1"/>
                </a:solidFill>
                <a:latin typeface="+mn-lt"/>
              </a:rPr>
              <a:t>vanno</a:t>
            </a:r>
            <a:r>
              <a:rPr lang="en-US" dirty="0" smtClean="0">
                <a:solidFill>
                  <a:schemeClr val="bg1"/>
                </a:solidFill>
                <a:latin typeface="+mn-lt"/>
              </a:rPr>
              <a:t> dal </a:t>
            </a:r>
            <a:r>
              <a:rPr lang="en-US" baseline="30000" dirty="0">
                <a:solidFill>
                  <a:schemeClr val="bg1"/>
                </a:solidFill>
                <a:latin typeface="+mn-lt"/>
              </a:rPr>
              <a:t>12</a:t>
            </a:r>
            <a:r>
              <a:rPr lang="en-US" dirty="0">
                <a:solidFill>
                  <a:schemeClr val="bg1"/>
                </a:solidFill>
                <a:latin typeface="+mn-lt"/>
              </a:rPr>
              <a:t>C </a:t>
            </a:r>
            <a:r>
              <a:rPr lang="en-US" dirty="0" smtClean="0">
                <a:solidFill>
                  <a:schemeClr val="bg1"/>
                </a:solidFill>
                <a:latin typeface="+mn-lt"/>
              </a:rPr>
              <a:t>al </a:t>
            </a:r>
            <a:r>
              <a:rPr lang="en-US" baseline="30000" dirty="0" smtClean="0">
                <a:solidFill>
                  <a:schemeClr val="bg1"/>
                </a:solidFill>
                <a:latin typeface="+mn-lt"/>
              </a:rPr>
              <a:t>210</a:t>
            </a:r>
            <a:r>
              <a:rPr lang="en-US" dirty="0" smtClean="0">
                <a:solidFill>
                  <a:schemeClr val="bg1"/>
                </a:solidFill>
                <a:latin typeface="+mn-lt"/>
              </a:rPr>
              <a:t>Po</a:t>
            </a:r>
            <a:endParaRPr lang="en-US" dirty="0">
              <a:solidFill>
                <a:schemeClr val="bg1"/>
              </a:solidFill>
              <a:latin typeface="+mn-lt"/>
            </a:endParaRPr>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l="11917" t="12451" r="4767" b="56197"/>
          <a:stretch>
            <a:fillRect/>
          </a:stretch>
        </p:blipFill>
        <p:spPr bwMode="auto">
          <a:xfrm>
            <a:off x="79438" y="2404349"/>
            <a:ext cx="6057416" cy="342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
          <p:cNvSpPr>
            <a:spLocks noChangeArrowheads="1"/>
          </p:cNvSpPr>
          <p:nvPr/>
        </p:nvSpPr>
        <p:spPr bwMode="auto">
          <a:xfrm>
            <a:off x="725328" y="3782651"/>
            <a:ext cx="5233684" cy="431800"/>
          </a:xfrm>
          <a:prstGeom prst="rect">
            <a:avLst/>
          </a:prstGeom>
          <a:gradFill rotWithShape="1">
            <a:gsLst>
              <a:gs pos="0">
                <a:srgbClr val="FFFF00">
                  <a:alpha val="53998"/>
                </a:srgbClr>
              </a:gs>
              <a:gs pos="100000">
                <a:srgbClr val="767600">
                  <a:alpha val="71999"/>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99CC"/>
                </a:solidFill>
                <a:latin typeface="Times New Roman" panose="02020603050405020304" pitchFamily="18" charset="0"/>
              </a:defRPr>
            </a:lvl1pPr>
            <a:lvl2pPr marL="742950" indent="-285750">
              <a:defRPr sz="2000">
                <a:solidFill>
                  <a:srgbClr val="0099CC"/>
                </a:solidFill>
                <a:latin typeface="Times New Roman" panose="02020603050405020304" pitchFamily="18" charset="0"/>
              </a:defRPr>
            </a:lvl2pPr>
            <a:lvl3pPr marL="1143000" indent="-228600">
              <a:defRPr sz="2000">
                <a:solidFill>
                  <a:srgbClr val="0099CC"/>
                </a:solidFill>
                <a:latin typeface="Times New Roman" panose="02020603050405020304" pitchFamily="18" charset="0"/>
              </a:defRPr>
            </a:lvl3pPr>
            <a:lvl4pPr marL="1600200" indent="-228600">
              <a:defRPr sz="2000">
                <a:solidFill>
                  <a:srgbClr val="0099CC"/>
                </a:solidFill>
                <a:latin typeface="Times New Roman" panose="02020603050405020304" pitchFamily="18" charset="0"/>
              </a:defRPr>
            </a:lvl4pPr>
            <a:lvl5pPr marL="2057400" indent="-228600">
              <a:defRPr sz="2000">
                <a:solidFill>
                  <a:srgbClr val="0099CC"/>
                </a:solidFill>
                <a:latin typeface="Times New Roman" panose="02020603050405020304" pitchFamily="18" charset="0"/>
              </a:defRPr>
            </a:lvl5pPr>
            <a:lvl6pPr marL="2514600" indent="-228600" eaLnBrk="0" fontAlgn="base" hangingPunct="0">
              <a:spcBef>
                <a:spcPct val="0"/>
              </a:spcBef>
              <a:spcAft>
                <a:spcPct val="0"/>
              </a:spcAft>
              <a:defRPr sz="2000">
                <a:solidFill>
                  <a:srgbClr val="0099CC"/>
                </a:solidFill>
                <a:latin typeface="Times New Roman" panose="02020603050405020304" pitchFamily="18" charset="0"/>
              </a:defRPr>
            </a:lvl6pPr>
            <a:lvl7pPr marL="2971800" indent="-228600" eaLnBrk="0" fontAlgn="base" hangingPunct="0">
              <a:spcBef>
                <a:spcPct val="0"/>
              </a:spcBef>
              <a:spcAft>
                <a:spcPct val="0"/>
              </a:spcAft>
              <a:defRPr sz="2000">
                <a:solidFill>
                  <a:srgbClr val="0099CC"/>
                </a:solidFill>
                <a:latin typeface="Times New Roman" panose="02020603050405020304" pitchFamily="18" charset="0"/>
              </a:defRPr>
            </a:lvl7pPr>
            <a:lvl8pPr marL="3429000" indent="-228600" eaLnBrk="0" fontAlgn="base" hangingPunct="0">
              <a:spcBef>
                <a:spcPct val="0"/>
              </a:spcBef>
              <a:spcAft>
                <a:spcPct val="0"/>
              </a:spcAft>
              <a:defRPr sz="2000">
                <a:solidFill>
                  <a:srgbClr val="0099CC"/>
                </a:solidFill>
                <a:latin typeface="Times New Roman" panose="02020603050405020304" pitchFamily="18" charset="0"/>
              </a:defRPr>
            </a:lvl8pPr>
            <a:lvl9pPr marL="3886200" indent="-228600" eaLnBrk="0" fontAlgn="base" hangingPunct="0">
              <a:spcBef>
                <a:spcPct val="0"/>
              </a:spcBef>
              <a:spcAft>
                <a:spcPct val="0"/>
              </a:spcAft>
              <a:defRPr sz="2000">
                <a:solidFill>
                  <a:srgbClr val="0099CC"/>
                </a:solidFill>
                <a:latin typeface="Times New Roman" panose="02020603050405020304" pitchFamily="18" charset="0"/>
              </a:defRPr>
            </a:lvl9pPr>
          </a:lstStyle>
          <a:p>
            <a:endParaRPr lang="it-IT"/>
          </a:p>
        </p:txBody>
      </p:sp>
      <p:sp>
        <p:nvSpPr>
          <p:cNvPr id="13" name="Oval 7"/>
          <p:cNvSpPr>
            <a:spLocks noChangeArrowheads="1"/>
          </p:cNvSpPr>
          <p:nvPr/>
        </p:nvSpPr>
        <p:spPr bwMode="auto">
          <a:xfrm>
            <a:off x="955498" y="3129759"/>
            <a:ext cx="2301410" cy="1604962"/>
          </a:xfrm>
          <a:prstGeom prst="ellipse">
            <a:avLst/>
          </a:prstGeom>
          <a:noFill/>
          <a:ln w="38100">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99CC"/>
                </a:solidFill>
                <a:latin typeface="Times New Roman" panose="02020603050405020304" pitchFamily="18" charset="0"/>
              </a:defRPr>
            </a:lvl1pPr>
            <a:lvl2pPr marL="742950" indent="-285750">
              <a:defRPr sz="2000">
                <a:solidFill>
                  <a:srgbClr val="0099CC"/>
                </a:solidFill>
                <a:latin typeface="Times New Roman" panose="02020603050405020304" pitchFamily="18" charset="0"/>
              </a:defRPr>
            </a:lvl2pPr>
            <a:lvl3pPr marL="1143000" indent="-228600">
              <a:defRPr sz="2000">
                <a:solidFill>
                  <a:srgbClr val="0099CC"/>
                </a:solidFill>
                <a:latin typeface="Times New Roman" panose="02020603050405020304" pitchFamily="18" charset="0"/>
              </a:defRPr>
            </a:lvl3pPr>
            <a:lvl4pPr marL="1600200" indent="-228600">
              <a:defRPr sz="2000">
                <a:solidFill>
                  <a:srgbClr val="0099CC"/>
                </a:solidFill>
                <a:latin typeface="Times New Roman" panose="02020603050405020304" pitchFamily="18" charset="0"/>
              </a:defRPr>
            </a:lvl4pPr>
            <a:lvl5pPr marL="2057400" indent="-228600">
              <a:defRPr sz="2000">
                <a:solidFill>
                  <a:srgbClr val="0099CC"/>
                </a:solidFill>
                <a:latin typeface="Times New Roman" panose="02020603050405020304" pitchFamily="18" charset="0"/>
              </a:defRPr>
            </a:lvl5pPr>
            <a:lvl6pPr marL="2514600" indent="-228600" eaLnBrk="0" fontAlgn="base" hangingPunct="0">
              <a:spcBef>
                <a:spcPct val="0"/>
              </a:spcBef>
              <a:spcAft>
                <a:spcPct val="0"/>
              </a:spcAft>
              <a:defRPr sz="2000">
                <a:solidFill>
                  <a:srgbClr val="0099CC"/>
                </a:solidFill>
                <a:latin typeface="Times New Roman" panose="02020603050405020304" pitchFamily="18" charset="0"/>
              </a:defRPr>
            </a:lvl6pPr>
            <a:lvl7pPr marL="2971800" indent="-228600" eaLnBrk="0" fontAlgn="base" hangingPunct="0">
              <a:spcBef>
                <a:spcPct val="0"/>
              </a:spcBef>
              <a:spcAft>
                <a:spcPct val="0"/>
              </a:spcAft>
              <a:defRPr sz="2000">
                <a:solidFill>
                  <a:srgbClr val="0099CC"/>
                </a:solidFill>
                <a:latin typeface="Times New Roman" panose="02020603050405020304" pitchFamily="18" charset="0"/>
              </a:defRPr>
            </a:lvl7pPr>
            <a:lvl8pPr marL="3429000" indent="-228600" eaLnBrk="0" fontAlgn="base" hangingPunct="0">
              <a:spcBef>
                <a:spcPct val="0"/>
              </a:spcBef>
              <a:spcAft>
                <a:spcPct val="0"/>
              </a:spcAft>
              <a:defRPr sz="2000">
                <a:solidFill>
                  <a:srgbClr val="0099CC"/>
                </a:solidFill>
                <a:latin typeface="Times New Roman" panose="02020603050405020304" pitchFamily="18" charset="0"/>
              </a:defRPr>
            </a:lvl8pPr>
            <a:lvl9pPr marL="3886200" indent="-228600" eaLnBrk="0" fontAlgn="base" hangingPunct="0">
              <a:spcBef>
                <a:spcPct val="0"/>
              </a:spcBef>
              <a:spcAft>
                <a:spcPct val="0"/>
              </a:spcAft>
              <a:defRPr sz="2000">
                <a:solidFill>
                  <a:srgbClr val="0099CC"/>
                </a:solidFill>
                <a:latin typeface="Times New Roman" panose="02020603050405020304" pitchFamily="18" charset="0"/>
              </a:defRPr>
            </a:lvl9pPr>
          </a:lstStyle>
          <a:p>
            <a:endParaRPr lang="it-IT"/>
          </a:p>
        </p:txBody>
      </p:sp>
      <p:sp>
        <p:nvSpPr>
          <p:cNvPr id="14" name="Textfeld 1"/>
          <p:cNvSpPr txBox="1">
            <a:spLocks noChangeArrowheads="1"/>
          </p:cNvSpPr>
          <p:nvPr/>
        </p:nvSpPr>
        <p:spPr bwMode="auto">
          <a:xfrm rot="19620000">
            <a:off x="1404721" y="4903475"/>
            <a:ext cx="1749197" cy="461665"/>
          </a:xfrm>
          <a:prstGeom prst="rect">
            <a:avLst/>
          </a:prstGeom>
          <a:solidFill>
            <a:srgbClr val="FFFF00"/>
          </a:solidFill>
          <a:ln w="38100">
            <a:solidFill>
              <a:srgbClr val="C00000"/>
            </a:solidFill>
            <a:miter lim="800000"/>
            <a:headEnd/>
            <a:tailEnd/>
          </a:ln>
        </p:spPr>
        <p:txBody>
          <a:bodyPr wrap="none">
            <a:spAutoFit/>
          </a:bodyPr>
          <a:lstStyle>
            <a:lvl1pPr>
              <a:defRPr sz="2000">
                <a:solidFill>
                  <a:srgbClr val="0099CC"/>
                </a:solidFill>
                <a:latin typeface="Times New Roman" panose="02020603050405020304" pitchFamily="18" charset="0"/>
              </a:defRPr>
            </a:lvl1pPr>
            <a:lvl2pPr marL="742950" indent="-285750">
              <a:defRPr sz="2000">
                <a:solidFill>
                  <a:srgbClr val="0099CC"/>
                </a:solidFill>
                <a:latin typeface="Times New Roman" panose="02020603050405020304" pitchFamily="18" charset="0"/>
              </a:defRPr>
            </a:lvl2pPr>
            <a:lvl3pPr marL="1143000" indent="-228600">
              <a:defRPr sz="2000">
                <a:solidFill>
                  <a:srgbClr val="0099CC"/>
                </a:solidFill>
                <a:latin typeface="Times New Roman" panose="02020603050405020304" pitchFamily="18" charset="0"/>
              </a:defRPr>
            </a:lvl3pPr>
            <a:lvl4pPr marL="1600200" indent="-228600">
              <a:defRPr sz="2000">
                <a:solidFill>
                  <a:srgbClr val="0099CC"/>
                </a:solidFill>
                <a:latin typeface="Times New Roman" panose="02020603050405020304" pitchFamily="18" charset="0"/>
              </a:defRPr>
            </a:lvl4pPr>
            <a:lvl5pPr marL="2057400" indent="-228600">
              <a:defRPr sz="2000">
                <a:solidFill>
                  <a:srgbClr val="0099CC"/>
                </a:solidFill>
                <a:latin typeface="Times New Roman" panose="02020603050405020304" pitchFamily="18" charset="0"/>
              </a:defRPr>
            </a:lvl5pPr>
            <a:lvl6pPr marL="2514600" indent="-228600" eaLnBrk="0" fontAlgn="base" hangingPunct="0">
              <a:spcBef>
                <a:spcPct val="0"/>
              </a:spcBef>
              <a:spcAft>
                <a:spcPct val="0"/>
              </a:spcAft>
              <a:defRPr sz="2000">
                <a:solidFill>
                  <a:srgbClr val="0099CC"/>
                </a:solidFill>
                <a:latin typeface="Times New Roman" panose="02020603050405020304" pitchFamily="18" charset="0"/>
              </a:defRPr>
            </a:lvl6pPr>
            <a:lvl7pPr marL="2971800" indent="-228600" eaLnBrk="0" fontAlgn="base" hangingPunct="0">
              <a:spcBef>
                <a:spcPct val="0"/>
              </a:spcBef>
              <a:spcAft>
                <a:spcPct val="0"/>
              </a:spcAft>
              <a:defRPr sz="2000">
                <a:solidFill>
                  <a:srgbClr val="0099CC"/>
                </a:solidFill>
                <a:latin typeface="Times New Roman" panose="02020603050405020304" pitchFamily="18" charset="0"/>
              </a:defRPr>
            </a:lvl7pPr>
            <a:lvl8pPr marL="3429000" indent="-228600" eaLnBrk="0" fontAlgn="base" hangingPunct="0">
              <a:spcBef>
                <a:spcPct val="0"/>
              </a:spcBef>
              <a:spcAft>
                <a:spcPct val="0"/>
              </a:spcAft>
              <a:defRPr sz="2000">
                <a:solidFill>
                  <a:srgbClr val="0099CC"/>
                </a:solidFill>
                <a:latin typeface="Times New Roman" panose="02020603050405020304" pitchFamily="18" charset="0"/>
              </a:defRPr>
            </a:lvl8pPr>
            <a:lvl9pPr marL="3886200" indent="-228600" eaLnBrk="0" fontAlgn="base" hangingPunct="0">
              <a:spcBef>
                <a:spcPct val="0"/>
              </a:spcBef>
              <a:spcAft>
                <a:spcPct val="0"/>
              </a:spcAft>
              <a:defRPr sz="2000">
                <a:solidFill>
                  <a:srgbClr val="0099CC"/>
                </a:solidFill>
                <a:latin typeface="Times New Roman" panose="02020603050405020304" pitchFamily="18" charset="0"/>
              </a:defRPr>
            </a:lvl9pPr>
          </a:lstStyle>
          <a:p>
            <a:r>
              <a:rPr lang="de-DE" sz="2400" dirty="0" err="1" smtClean="0">
                <a:solidFill>
                  <a:srgbClr val="000099"/>
                </a:solidFill>
                <a:latin typeface="Arial" panose="020B0604020202020204" pitchFamily="34" charset="0"/>
                <a:cs typeface="Arial" panose="020B0604020202020204" pitchFamily="34" charset="0"/>
              </a:rPr>
              <a:t>kT</a:t>
            </a:r>
            <a:r>
              <a:rPr lang="de-DE" sz="2400" dirty="0">
                <a:solidFill>
                  <a:srgbClr val="000099"/>
                </a:solidFill>
                <a:latin typeface="Arial" panose="020B0604020202020204" pitchFamily="34" charset="0"/>
                <a:cs typeface="Arial" panose="020B0604020202020204" pitchFamily="34" charset="0"/>
              </a:rPr>
              <a:t>= 90 </a:t>
            </a:r>
            <a:r>
              <a:rPr lang="de-DE" sz="2400" dirty="0" err="1">
                <a:solidFill>
                  <a:srgbClr val="000099"/>
                </a:solidFill>
                <a:latin typeface="Arial" panose="020B0604020202020204" pitchFamily="34" charset="0"/>
                <a:cs typeface="Arial" panose="020B0604020202020204" pitchFamily="34" charset="0"/>
              </a:rPr>
              <a:t>keV</a:t>
            </a:r>
            <a:endParaRPr lang="de-DE" sz="2400" dirty="0">
              <a:solidFill>
                <a:srgbClr val="000099"/>
              </a:solidFill>
              <a:latin typeface="Arial" panose="020B0604020202020204" pitchFamily="34" charset="0"/>
              <a:cs typeface="Arial" panose="020B0604020202020204" pitchFamily="34" charset="0"/>
            </a:endParaRPr>
          </a:p>
        </p:txBody>
      </p:sp>
      <p:sp>
        <p:nvSpPr>
          <p:cNvPr id="15" name="CasellaDiTesto 14"/>
          <p:cNvSpPr txBox="1"/>
          <p:nvPr/>
        </p:nvSpPr>
        <p:spPr>
          <a:xfrm>
            <a:off x="74122" y="89886"/>
            <a:ext cx="5828903" cy="707886"/>
          </a:xfrm>
          <a:prstGeom prst="rect">
            <a:avLst/>
          </a:prstGeom>
          <a:noFill/>
        </p:spPr>
        <p:txBody>
          <a:bodyPr wrap="none" rtlCol="0">
            <a:spAutoFit/>
          </a:bodyPr>
          <a:lstStyle/>
          <a:p>
            <a:r>
              <a:rPr lang="it-IT" sz="4000" b="1" dirty="0" smtClean="0">
                <a:solidFill>
                  <a:schemeClr val="accent1">
                    <a:lumMod val="50000"/>
                  </a:schemeClr>
                </a:solidFill>
              </a:rPr>
              <a:t>C’è ancora MOLTO da fare!</a:t>
            </a:r>
          </a:p>
        </p:txBody>
      </p:sp>
    </p:spTree>
    <p:extLst>
      <p:ext uri="{BB962C8B-B14F-4D97-AF65-F5344CB8AC3E}">
        <p14:creationId xmlns:p14="http://schemas.microsoft.com/office/powerpoint/2010/main" val="17135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40188" y="5467350"/>
            <a:ext cx="169862" cy="457200"/>
          </a:xfrm>
          <a:prstGeom prst="rect">
            <a:avLst/>
          </a:prstGeom>
          <a:noFill/>
          <a:ln w="9525">
            <a:noFill/>
            <a:miter lim="800000"/>
            <a:headEnd/>
            <a:tailEnd/>
          </a:ln>
          <a:effectLst/>
        </p:spPr>
        <p:txBody>
          <a:bodyPr wrap="none">
            <a:spAutoFit/>
          </a:bodyPr>
          <a:lstStyle/>
          <a:p>
            <a:endParaRPr lang="en-US" sz="2400">
              <a:latin typeface="SimSun" pitchFamily="2" charset="-122"/>
            </a:endParaRPr>
          </a:p>
        </p:txBody>
      </p:sp>
      <p:pic>
        <p:nvPicPr>
          <p:cNvPr id="3" name="Picture 4"/>
          <p:cNvPicPr>
            <a:picLocks noChangeAspect="1" noChangeArrowheads="1"/>
          </p:cNvPicPr>
          <p:nvPr/>
        </p:nvPicPr>
        <p:blipFill>
          <a:blip r:embed="rId2" cstate="print"/>
          <a:srcRect l="4903" r="2942" b="24091"/>
          <a:stretch>
            <a:fillRect/>
          </a:stretch>
        </p:blipFill>
        <p:spPr bwMode="auto">
          <a:xfrm>
            <a:off x="2532063" y="2092325"/>
            <a:ext cx="6611937" cy="4173537"/>
          </a:xfrm>
          <a:prstGeom prst="rect">
            <a:avLst/>
          </a:prstGeom>
          <a:noFill/>
        </p:spPr>
      </p:pic>
      <p:sp>
        <p:nvSpPr>
          <p:cNvPr id="4" name="Text Box 5"/>
          <p:cNvSpPr txBox="1">
            <a:spLocks noChangeArrowheads="1"/>
          </p:cNvSpPr>
          <p:nvPr/>
        </p:nvSpPr>
        <p:spPr bwMode="auto">
          <a:xfrm>
            <a:off x="7696200" y="3294062"/>
            <a:ext cx="1265238" cy="333375"/>
          </a:xfrm>
          <a:prstGeom prst="rect">
            <a:avLst/>
          </a:prstGeom>
          <a:solidFill>
            <a:srgbClr val="FFFFCC"/>
          </a:solidFill>
          <a:ln w="28575" cap="sq">
            <a:solidFill>
              <a:srgbClr val="0000FF"/>
            </a:solidFill>
            <a:miter lim="800000"/>
            <a:headEnd type="none" w="sm" len="sm"/>
            <a:tailEnd type="none" w="sm" len="sm"/>
          </a:ln>
          <a:effectLst/>
        </p:spPr>
        <p:txBody>
          <a:bodyPr wrap="none">
            <a:spAutoFit/>
          </a:bodyPr>
          <a:lstStyle/>
          <a:p>
            <a:pPr defTabSz="219075"/>
            <a:r>
              <a:rPr lang="en-US" sz="1400" dirty="0" err="1">
                <a:solidFill>
                  <a:srgbClr val="000000"/>
                </a:solidFill>
                <a:effectLst>
                  <a:outerShdw blurRad="38100" dist="38100" dir="2700000" algn="tl">
                    <a:srgbClr val="FFFFFF"/>
                  </a:outerShdw>
                </a:effectLst>
              </a:rPr>
              <a:t>n_TOF</a:t>
            </a:r>
            <a:r>
              <a:rPr lang="en-US" sz="1400" dirty="0">
                <a:solidFill>
                  <a:srgbClr val="000000"/>
                </a:solidFill>
                <a:effectLst>
                  <a:outerShdw blurRad="38100" dist="38100" dir="2700000" algn="tl">
                    <a:srgbClr val="FFFFFF"/>
                  </a:outerShdw>
                </a:effectLst>
              </a:rPr>
              <a:t> target</a:t>
            </a:r>
          </a:p>
        </p:txBody>
      </p:sp>
      <p:sp>
        <p:nvSpPr>
          <p:cNvPr id="5" name="Text Box 6"/>
          <p:cNvSpPr txBox="1">
            <a:spLocks noChangeArrowheads="1"/>
          </p:cNvSpPr>
          <p:nvPr/>
        </p:nvSpPr>
        <p:spPr bwMode="auto">
          <a:xfrm>
            <a:off x="6905624" y="609600"/>
            <a:ext cx="2055813" cy="719138"/>
          </a:xfrm>
          <a:prstGeom prst="rect">
            <a:avLst/>
          </a:prstGeom>
          <a:solidFill>
            <a:srgbClr val="FFFFCC"/>
          </a:solidFill>
          <a:ln w="12700">
            <a:solidFill>
              <a:schemeClr val="tx1"/>
            </a:solidFill>
            <a:miter lim="800000"/>
            <a:headEnd/>
            <a:tailEnd/>
          </a:ln>
        </p:spPr>
        <p:txBody>
          <a:bodyPr lIns="74066" tIns="37033" rIns="74066" bIns="37033"/>
          <a:lstStyle/>
          <a:p>
            <a:pPr algn="ctr" defTabSz="219075"/>
            <a:r>
              <a:rPr lang="en-US" altLang="ja-JP" sz="1400" b="1" dirty="0" smtClean="0">
                <a:ea typeface="MS Mincho" pitchFamily="49" charset="-128"/>
              </a:rPr>
              <a:t>New Experimental</a:t>
            </a:r>
            <a:r>
              <a:rPr lang="en-US" altLang="ja-JP" sz="1400" b="1" dirty="0">
                <a:ea typeface="MS Mincho" pitchFamily="49" charset="-128"/>
              </a:rPr>
              <a:t> </a:t>
            </a:r>
            <a:r>
              <a:rPr lang="en-US" altLang="ja-JP" sz="1400" b="1" dirty="0" smtClean="0">
                <a:ea typeface="MS Mincho" pitchFamily="49" charset="-128"/>
              </a:rPr>
              <a:t>Area EAR-2</a:t>
            </a:r>
          </a:p>
          <a:p>
            <a:pPr algn="ctr" defTabSz="219075"/>
            <a:r>
              <a:rPr lang="en-US" sz="1400" b="1" dirty="0">
                <a:ea typeface="MS Mincho" pitchFamily="49" charset="-128"/>
              </a:rPr>
              <a:t>a</a:t>
            </a:r>
            <a:r>
              <a:rPr lang="en-US" sz="1400" b="1" dirty="0" smtClean="0">
                <a:ea typeface="MS Mincho" pitchFamily="49" charset="-128"/>
              </a:rPr>
              <a:t> 19 m</a:t>
            </a:r>
            <a:endParaRPr lang="en-US" sz="1400" b="1" dirty="0"/>
          </a:p>
        </p:txBody>
      </p:sp>
      <p:sp>
        <p:nvSpPr>
          <p:cNvPr id="6" name="Line 7"/>
          <p:cNvSpPr>
            <a:spLocks noChangeShapeType="1"/>
          </p:cNvSpPr>
          <p:nvPr/>
        </p:nvSpPr>
        <p:spPr bwMode="auto">
          <a:xfrm flipV="1">
            <a:off x="7566025" y="1328737"/>
            <a:ext cx="0" cy="2438400"/>
          </a:xfrm>
          <a:prstGeom prst="line">
            <a:avLst/>
          </a:prstGeom>
          <a:noFill/>
          <a:ln w="76200" cap="sq">
            <a:solidFill>
              <a:srgbClr val="ED9719"/>
            </a:solidFill>
            <a:miter lim="800000"/>
            <a:headEnd type="none" w="sm" len="sm"/>
            <a:tailEnd type="none" w="sm" len="sm"/>
          </a:ln>
          <a:effectLst/>
        </p:spPr>
        <p:txBody>
          <a:bodyPr wrap="none" anchor="ctr"/>
          <a:lstStyle/>
          <a:p>
            <a:endParaRPr lang="en-US"/>
          </a:p>
        </p:txBody>
      </p:sp>
      <p:sp>
        <p:nvSpPr>
          <p:cNvPr id="7" name="Line 9"/>
          <p:cNvSpPr>
            <a:spLocks noChangeShapeType="1"/>
          </p:cNvSpPr>
          <p:nvPr/>
        </p:nvSpPr>
        <p:spPr bwMode="auto">
          <a:xfrm flipH="1" flipV="1">
            <a:off x="5064125" y="3978275"/>
            <a:ext cx="2181225" cy="0"/>
          </a:xfrm>
          <a:prstGeom prst="line">
            <a:avLst/>
          </a:prstGeom>
          <a:noFill/>
          <a:ln w="76200" cap="sq">
            <a:solidFill>
              <a:srgbClr val="666699"/>
            </a:solidFill>
            <a:miter lim="800000"/>
            <a:headEnd type="none" w="sm" len="sm"/>
            <a:tailEnd type="none" w="sm" len="sm"/>
          </a:ln>
          <a:effectLst/>
        </p:spPr>
        <p:txBody>
          <a:bodyPr wrap="none" anchor="ctr"/>
          <a:lstStyle/>
          <a:p>
            <a:endParaRPr lang="en-US"/>
          </a:p>
        </p:txBody>
      </p:sp>
      <p:sp>
        <p:nvSpPr>
          <p:cNvPr id="8" name="Line 10"/>
          <p:cNvSpPr>
            <a:spLocks noChangeShapeType="1"/>
          </p:cNvSpPr>
          <p:nvPr/>
        </p:nvSpPr>
        <p:spPr bwMode="auto">
          <a:xfrm flipH="1" flipV="1">
            <a:off x="3727450" y="3978275"/>
            <a:ext cx="1336675" cy="0"/>
          </a:xfrm>
          <a:prstGeom prst="line">
            <a:avLst/>
          </a:prstGeom>
          <a:noFill/>
          <a:ln w="76200">
            <a:solidFill>
              <a:srgbClr val="666699"/>
            </a:solidFill>
            <a:prstDash val="sysDot"/>
            <a:miter lim="800000"/>
            <a:headEnd type="none" w="sm" len="sm"/>
            <a:tailEnd type="none" w="sm" len="sm"/>
          </a:ln>
          <a:effectLst/>
        </p:spPr>
        <p:txBody>
          <a:bodyPr wrap="none" anchor="ctr"/>
          <a:lstStyle/>
          <a:p>
            <a:endParaRPr lang="en-US"/>
          </a:p>
        </p:txBody>
      </p:sp>
      <p:sp>
        <p:nvSpPr>
          <p:cNvPr id="9" name="Text Box 11"/>
          <p:cNvSpPr txBox="1">
            <a:spLocks noChangeArrowheads="1"/>
          </p:cNvSpPr>
          <p:nvPr/>
        </p:nvSpPr>
        <p:spPr bwMode="auto">
          <a:xfrm>
            <a:off x="2513013" y="3598862"/>
            <a:ext cx="1220787" cy="533400"/>
          </a:xfrm>
          <a:prstGeom prst="rect">
            <a:avLst/>
          </a:prstGeom>
          <a:solidFill>
            <a:srgbClr val="FFFFCC"/>
          </a:solidFill>
          <a:ln w="12700">
            <a:solidFill>
              <a:schemeClr val="tx1"/>
            </a:solidFill>
            <a:miter lim="800000"/>
            <a:headEnd/>
            <a:tailEnd/>
          </a:ln>
        </p:spPr>
        <p:txBody>
          <a:bodyPr lIns="74066" tIns="37033" rIns="74066" bIns="37033"/>
          <a:lstStyle/>
          <a:p>
            <a:pPr algn="ctr" defTabSz="219075"/>
            <a:r>
              <a:rPr lang="en-US" sz="1400" b="1" dirty="0"/>
              <a:t>EAR-1 </a:t>
            </a:r>
          </a:p>
          <a:p>
            <a:pPr algn="ctr" defTabSz="219075"/>
            <a:r>
              <a:rPr lang="en-US" sz="1400" b="1" dirty="0" smtClean="0"/>
              <a:t>a </a:t>
            </a:r>
            <a:r>
              <a:rPr lang="en-US" sz="1400" b="1" dirty="0"/>
              <a:t>185 </a:t>
            </a:r>
            <a:r>
              <a:rPr lang="en-US" sz="1400" b="1" dirty="0" smtClean="0"/>
              <a:t>m</a:t>
            </a:r>
            <a:endParaRPr lang="en-US" sz="1400" b="1" dirty="0"/>
          </a:p>
        </p:txBody>
      </p:sp>
      <p:sp>
        <p:nvSpPr>
          <p:cNvPr id="11" name="CasellaDiTesto 10"/>
          <p:cNvSpPr txBox="1"/>
          <p:nvPr/>
        </p:nvSpPr>
        <p:spPr>
          <a:xfrm>
            <a:off x="74122" y="89886"/>
            <a:ext cx="5526193" cy="707886"/>
          </a:xfrm>
          <a:prstGeom prst="rect">
            <a:avLst/>
          </a:prstGeom>
          <a:noFill/>
        </p:spPr>
        <p:txBody>
          <a:bodyPr wrap="none" rtlCol="0">
            <a:spAutoFit/>
          </a:bodyPr>
          <a:lstStyle/>
          <a:p>
            <a:r>
              <a:rPr lang="it-IT" sz="4000" b="1" dirty="0" err="1" smtClean="0">
                <a:solidFill>
                  <a:schemeClr val="accent1">
                    <a:lumMod val="50000"/>
                  </a:schemeClr>
                </a:solidFill>
              </a:rPr>
              <a:t>n_TOF</a:t>
            </a:r>
            <a:r>
              <a:rPr lang="it-IT" sz="4000" b="1" dirty="0" smtClean="0">
                <a:solidFill>
                  <a:schemeClr val="accent1">
                    <a:lumMod val="50000"/>
                  </a:schemeClr>
                </a:solidFill>
              </a:rPr>
              <a:t>, il futuro prossimo</a:t>
            </a:r>
          </a:p>
        </p:txBody>
      </p:sp>
    </p:spTree>
    <p:extLst>
      <p:ext uri="{BB962C8B-B14F-4D97-AF65-F5344CB8AC3E}">
        <p14:creationId xmlns:p14="http://schemas.microsoft.com/office/powerpoint/2010/main" val="40812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ppt_w/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ppt_h/2"/>
                                          </p:val>
                                        </p:tav>
                                        <p:tav tm="100000">
                                          <p:val>
                                            <p:strVal val="#ppt_y"/>
                                          </p:val>
                                        </p:tav>
                                      </p:tavLst>
                                    </p:anim>
                                    <p:anim calcmode="lin" valueType="num">
                                      <p:cBhvr>
                                        <p:cTn id="29" dur="500" fill="hold"/>
                                        <p:tgtEl>
                                          <p:spTgt spid="6"/>
                                        </p:tgtEl>
                                        <p:attrNameLst>
                                          <p:attrName>ppt_w</p:attrName>
                                        </p:attrNameLst>
                                      </p:cBhvr>
                                      <p:tavLst>
                                        <p:tav tm="0">
                                          <p:val>
                                            <p:strVal val="#ppt_w"/>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3" presetClass="entr" presetSubtype="1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85697" y="1256811"/>
            <a:ext cx="12021421" cy="5078313"/>
          </a:xfrm>
          <a:prstGeom prst="rect">
            <a:avLst/>
          </a:prstGeom>
          <a:solidFill>
            <a:schemeClr val="tx1"/>
          </a:solidFill>
          <a:ln w="12700" algn="ctr">
            <a:solidFill>
              <a:schemeClr val="tx1"/>
            </a:solidFill>
            <a:miter lim="800000"/>
            <a:headEnd/>
            <a:tailEnd/>
          </a:ln>
          <a:effectLst/>
        </p:spPr>
        <p:txBody>
          <a:bodyPr wrap="square">
            <a:spAutoFit/>
          </a:bodyPr>
          <a:lstStyle/>
          <a:p>
            <a:pPr>
              <a:lnSpc>
                <a:spcPct val="90000"/>
              </a:lnSpc>
              <a:buFont typeface="Wingdings" pitchFamily="2" charset="2"/>
              <a:buChar char="ü"/>
              <a:defRPr/>
            </a:pPr>
            <a:r>
              <a:rPr lang="it-IT" dirty="0" smtClean="0">
                <a:solidFill>
                  <a:srgbClr val="00B050"/>
                </a:solidFill>
                <a:latin typeface="Arial Narrow" pitchFamily="34" charset="0"/>
              </a:rPr>
              <a:t> </a:t>
            </a:r>
            <a:r>
              <a:rPr lang="it-IT" sz="2400" dirty="0" smtClean="0">
                <a:solidFill>
                  <a:srgbClr val="00B050"/>
                </a:solidFill>
              </a:rPr>
              <a:t>Il numero di neutroni al punto misura risulta in media aumentato di un fattore </a:t>
            </a:r>
            <a:r>
              <a:rPr lang="it-IT" sz="2400" b="1" dirty="0" smtClean="0">
                <a:solidFill>
                  <a:schemeClr val="bg1"/>
                </a:solidFill>
              </a:rPr>
              <a:t>25</a:t>
            </a:r>
            <a:r>
              <a:rPr lang="it-IT" sz="2400" dirty="0" smtClean="0">
                <a:solidFill>
                  <a:srgbClr val="00B050"/>
                </a:solidFill>
              </a:rPr>
              <a:t> rispetto alla sala sperimentale EAR-1</a:t>
            </a:r>
          </a:p>
          <a:p>
            <a:pPr>
              <a:lnSpc>
                <a:spcPct val="90000"/>
              </a:lnSpc>
              <a:buFont typeface="Wingdings" pitchFamily="2" charset="2"/>
              <a:buChar char="ü"/>
              <a:defRPr/>
            </a:pPr>
            <a:r>
              <a:rPr lang="it-IT" sz="2400" dirty="0" smtClean="0">
                <a:solidFill>
                  <a:srgbClr val="00B050"/>
                </a:solidFill>
              </a:rPr>
              <a:t> Misure di reazioni indotte da neutroni possono essere portate a termine anche su campioni di misura disponibili in </a:t>
            </a:r>
            <a:r>
              <a:rPr lang="it-IT" sz="2400" b="1" dirty="0" smtClean="0">
                <a:solidFill>
                  <a:schemeClr val="bg1"/>
                </a:solidFill>
              </a:rPr>
              <a:t>piccole masse </a:t>
            </a:r>
            <a:r>
              <a:rPr lang="it-IT" sz="2400" dirty="0" smtClean="0">
                <a:solidFill>
                  <a:srgbClr val="00B050"/>
                </a:solidFill>
              </a:rPr>
              <a:t>(&lt; 1 mg). Questa possibilità è di primaria importanza per ridurre l'attività di campioni instabili e nel caso in cui il materiale di interesse sia estremamente raro. Limitazioni nelle masse disponibili di alcuni campioni di misura giocano un ruolo cruciale sia nel campo della astrofisica, che nel campo delle tecnologie nucleari. Per alcuni isotopi queste misure rappresenteranno una prima assoluta.</a:t>
            </a:r>
          </a:p>
          <a:p>
            <a:pPr>
              <a:lnSpc>
                <a:spcPct val="90000"/>
              </a:lnSpc>
              <a:buFont typeface="Wingdings" pitchFamily="2" charset="2"/>
              <a:buChar char="ü"/>
              <a:defRPr/>
            </a:pPr>
            <a:r>
              <a:rPr lang="it-IT" sz="2400" dirty="0" smtClean="0">
                <a:solidFill>
                  <a:srgbClr val="00B050"/>
                </a:solidFill>
              </a:rPr>
              <a:t> Si possono eseguire misure su isotopi con </a:t>
            </a:r>
            <a:r>
              <a:rPr lang="it-IT" sz="2400" b="1" dirty="0" smtClean="0">
                <a:solidFill>
                  <a:schemeClr val="bg1"/>
                </a:solidFill>
              </a:rPr>
              <a:t>sezioni d'urto molto basse</a:t>
            </a:r>
            <a:r>
              <a:rPr lang="it-IT" sz="2400" dirty="0" smtClean="0">
                <a:solidFill>
                  <a:srgbClr val="00B050"/>
                </a:solidFill>
              </a:rPr>
              <a:t>, che fungono da colli di bottiglia lungo il flusso di reazione del processo s. Un rapporto segnale/rumore ottimizzato è un prerequisito essenziale per questo tipo di esperimenti.</a:t>
            </a:r>
          </a:p>
          <a:p>
            <a:pPr>
              <a:lnSpc>
                <a:spcPct val="90000"/>
              </a:lnSpc>
              <a:buFont typeface="Wingdings" pitchFamily="2" charset="2"/>
              <a:buChar char="ü"/>
              <a:defRPr/>
            </a:pPr>
            <a:r>
              <a:rPr lang="it-IT" sz="2400" dirty="0" smtClean="0">
                <a:solidFill>
                  <a:srgbClr val="00B050"/>
                </a:solidFill>
              </a:rPr>
              <a:t> Le misure possono essere completate su scale di </a:t>
            </a:r>
            <a:r>
              <a:rPr lang="it-IT" sz="2400" b="1" dirty="0" smtClean="0">
                <a:solidFill>
                  <a:schemeClr val="bg1"/>
                </a:solidFill>
              </a:rPr>
              <a:t>tempi più brevi </a:t>
            </a:r>
            <a:r>
              <a:rPr lang="it-IT" sz="2400" dirty="0" smtClean="0">
                <a:solidFill>
                  <a:srgbClr val="00B050"/>
                </a:solidFill>
              </a:rPr>
              <a:t>e con migliore accuratezza. </a:t>
            </a:r>
          </a:p>
          <a:p>
            <a:pPr>
              <a:lnSpc>
                <a:spcPct val="90000"/>
              </a:lnSpc>
              <a:buFont typeface="Wingdings" pitchFamily="2" charset="2"/>
              <a:buChar char="ü"/>
              <a:defRPr/>
            </a:pPr>
            <a:r>
              <a:rPr lang="it-IT" sz="2400" dirty="0" smtClean="0">
                <a:solidFill>
                  <a:srgbClr val="00B050"/>
                </a:solidFill>
              </a:rPr>
              <a:t> Si possono condurre misure su </a:t>
            </a:r>
            <a:r>
              <a:rPr lang="it-IT" sz="2400" b="1" dirty="0" smtClean="0">
                <a:solidFill>
                  <a:schemeClr val="bg1"/>
                </a:solidFill>
              </a:rPr>
              <a:t>bersagli estremamente sottili </a:t>
            </a:r>
            <a:r>
              <a:rPr lang="it-IT" sz="2400" dirty="0" smtClean="0">
                <a:solidFill>
                  <a:srgbClr val="00B050"/>
                </a:solidFill>
              </a:rPr>
              <a:t>permettendo di raccogliere informazioni su reazioni (n, particelle cariche), mai misurate fino ad oggi (ad es. </a:t>
            </a:r>
            <a:r>
              <a:rPr lang="it-IT" sz="2400" baseline="30000" dirty="0" smtClean="0">
                <a:solidFill>
                  <a:srgbClr val="00B050"/>
                </a:solidFill>
              </a:rPr>
              <a:t>25</a:t>
            </a:r>
            <a:r>
              <a:rPr lang="it-IT" sz="2400" dirty="0" smtClean="0">
                <a:solidFill>
                  <a:srgbClr val="00B050"/>
                </a:solidFill>
              </a:rPr>
              <a:t>Mg(n, α) e  </a:t>
            </a:r>
            <a:r>
              <a:rPr lang="it-IT" sz="2400" baseline="30000" dirty="0" smtClean="0">
                <a:solidFill>
                  <a:srgbClr val="00B050"/>
                </a:solidFill>
              </a:rPr>
              <a:t>7</a:t>
            </a:r>
            <a:r>
              <a:rPr lang="it-IT" sz="2400" dirty="0" smtClean="0">
                <a:solidFill>
                  <a:srgbClr val="00B050"/>
                </a:solidFill>
              </a:rPr>
              <a:t>Be(n, α ) di fondamentale interesse per la </a:t>
            </a:r>
            <a:r>
              <a:rPr lang="it-IT" sz="2400" dirty="0" err="1" smtClean="0">
                <a:solidFill>
                  <a:srgbClr val="00B050"/>
                </a:solidFill>
              </a:rPr>
              <a:t>nucleosintesi</a:t>
            </a:r>
            <a:r>
              <a:rPr lang="it-IT" sz="2400" dirty="0" smtClean="0">
                <a:solidFill>
                  <a:srgbClr val="00B050"/>
                </a:solidFill>
              </a:rPr>
              <a:t>).</a:t>
            </a:r>
          </a:p>
        </p:txBody>
      </p:sp>
      <p:sp>
        <p:nvSpPr>
          <p:cNvPr id="3" name="CasellaDiTesto 2"/>
          <p:cNvSpPr txBox="1"/>
          <p:nvPr/>
        </p:nvSpPr>
        <p:spPr>
          <a:xfrm>
            <a:off x="74122" y="89886"/>
            <a:ext cx="5526193" cy="707886"/>
          </a:xfrm>
          <a:prstGeom prst="rect">
            <a:avLst/>
          </a:prstGeom>
          <a:noFill/>
        </p:spPr>
        <p:txBody>
          <a:bodyPr wrap="none" rtlCol="0">
            <a:spAutoFit/>
          </a:bodyPr>
          <a:lstStyle/>
          <a:p>
            <a:r>
              <a:rPr lang="it-IT" sz="4000" b="1" dirty="0" err="1" smtClean="0">
                <a:solidFill>
                  <a:schemeClr val="accent1">
                    <a:lumMod val="50000"/>
                  </a:schemeClr>
                </a:solidFill>
              </a:rPr>
              <a:t>n_TOF</a:t>
            </a:r>
            <a:r>
              <a:rPr lang="it-IT" sz="4000" b="1" dirty="0" smtClean="0">
                <a:solidFill>
                  <a:schemeClr val="accent1">
                    <a:lumMod val="50000"/>
                  </a:schemeClr>
                </a:solidFill>
              </a:rPr>
              <a:t>, il futuro prossimo</a:t>
            </a:r>
          </a:p>
        </p:txBody>
      </p:sp>
    </p:spTree>
    <p:extLst>
      <p:ext uri="{BB962C8B-B14F-4D97-AF65-F5344CB8AC3E}">
        <p14:creationId xmlns:p14="http://schemas.microsoft.com/office/powerpoint/2010/main" val="343559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622383" y="1143000"/>
            <a:ext cx="8610600" cy="92333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25000"/>
              </a:spcBef>
              <a:spcAft>
                <a:spcPct val="25000"/>
              </a:spcAft>
            </a:pPr>
            <a:r>
              <a:rPr lang="de-DE" sz="2400" b="1" dirty="0" smtClean="0">
                <a:latin typeface="Arial" pitchFamily="34" charset="0"/>
                <a:cs typeface="Arial" pitchFamily="34" charset="0"/>
              </a:rPr>
              <a:t>Campioni disponibili in piccole masse</a:t>
            </a:r>
            <a:endParaRPr lang="de-DE" sz="2400" b="1" dirty="0">
              <a:latin typeface="Arial" pitchFamily="34" charset="0"/>
              <a:cs typeface="Arial" pitchFamily="34" charset="0"/>
            </a:endParaRPr>
          </a:p>
          <a:p>
            <a:r>
              <a:rPr lang="de-DE" sz="2400" b="1" baseline="30000" dirty="0">
                <a:solidFill>
                  <a:schemeClr val="bg1"/>
                </a:solidFill>
                <a:latin typeface="Arial" pitchFamily="34" charset="0"/>
                <a:cs typeface="Arial" pitchFamily="34" charset="0"/>
              </a:rPr>
              <a:t>79</a:t>
            </a:r>
            <a:r>
              <a:rPr lang="de-DE" sz="2400" b="1" dirty="0">
                <a:solidFill>
                  <a:schemeClr val="bg1"/>
                </a:solidFill>
                <a:latin typeface="Arial" pitchFamily="34" charset="0"/>
                <a:cs typeface="Arial" pitchFamily="34" charset="0"/>
              </a:rPr>
              <a:t>Se, </a:t>
            </a:r>
            <a:r>
              <a:rPr lang="de-DE" sz="2400" b="1" baseline="30000" dirty="0">
                <a:solidFill>
                  <a:schemeClr val="bg1"/>
                </a:solidFill>
                <a:latin typeface="Arial" pitchFamily="34" charset="0"/>
                <a:cs typeface="Arial" pitchFamily="34" charset="0"/>
              </a:rPr>
              <a:t>90</a:t>
            </a:r>
            <a:r>
              <a:rPr lang="de-DE" sz="2400" b="1" dirty="0">
                <a:solidFill>
                  <a:schemeClr val="bg1"/>
                </a:solidFill>
                <a:latin typeface="Arial" pitchFamily="34" charset="0"/>
                <a:cs typeface="Arial" pitchFamily="34" charset="0"/>
              </a:rPr>
              <a:t>Sr, </a:t>
            </a:r>
            <a:r>
              <a:rPr lang="de-DE" sz="2400" b="1" baseline="30000" dirty="0" smtClean="0">
                <a:solidFill>
                  <a:schemeClr val="bg1"/>
                </a:solidFill>
                <a:latin typeface="Arial" pitchFamily="34" charset="0"/>
                <a:cs typeface="Arial" pitchFamily="34" charset="0"/>
              </a:rPr>
              <a:t>107</a:t>
            </a:r>
            <a:r>
              <a:rPr lang="de-DE" sz="2400" b="1" dirty="0" smtClean="0">
                <a:solidFill>
                  <a:schemeClr val="bg1"/>
                </a:solidFill>
                <a:latin typeface="Arial" pitchFamily="34" charset="0"/>
                <a:cs typeface="Arial" pitchFamily="34" charset="0"/>
              </a:rPr>
              <a:t>Pd</a:t>
            </a:r>
            <a:r>
              <a:rPr lang="de-DE" sz="2400" b="1" dirty="0">
                <a:solidFill>
                  <a:schemeClr val="bg1"/>
                </a:solidFill>
                <a:latin typeface="Arial" pitchFamily="34" charset="0"/>
                <a:cs typeface="Arial" pitchFamily="34" charset="0"/>
              </a:rPr>
              <a:t>, </a:t>
            </a:r>
            <a:r>
              <a:rPr lang="de-DE" sz="2400" b="1" baseline="30000" dirty="0">
                <a:solidFill>
                  <a:schemeClr val="bg1"/>
                </a:solidFill>
                <a:latin typeface="Arial" pitchFamily="34" charset="0"/>
                <a:cs typeface="Arial" pitchFamily="34" charset="0"/>
              </a:rPr>
              <a:t>135</a:t>
            </a:r>
            <a:r>
              <a:rPr lang="de-DE" sz="2400" b="1" dirty="0">
                <a:solidFill>
                  <a:schemeClr val="bg1"/>
                </a:solidFill>
                <a:latin typeface="Arial" pitchFamily="34" charset="0"/>
                <a:cs typeface="Arial" pitchFamily="34" charset="0"/>
              </a:rPr>
              <a:t>Cs, </a:t>
            </a:r>
            <a:r>
              <a:rPr lang="de-DE" sz="2400" b="1" baseline="30000" dirty="0">
                <a:solidFill>
                  <a:schemeClr val="bg1"/>
                </a:solidFill>
                <a:latin typeface="Arial" pitchFamily="34" charset="0"/>
                <a:cs typeface="Arial" pitchFamily="34" charset="0"/>
              </a:rPr>
              <a:t>147</a:t>
            </a:r>
            <a:r>
              <a:rPr lang="de-DE" sz="2400" b="1" dirty="0">
                <a:solidFill>
                  <a:schemeClr val="bg1"/>
                </a:solidFill>
                <a:latin typeface="Arial" pitchFamily="34" charset="0"/>
                <a:cs typeface="Arial" pitchFamily="34" charset="0"/>
              </a:rPr>
              <a:t>Pm, </a:t>
            </a:r>
            <a:r>
              <a:rPr lang="de-DE" sz="2400" b="1" baseline="30000" dirty="0">
                <a:solidFill>
                  <a:schemeClr val="bg1"/>
                </a:solidFill>
                <a:latin typeface="Arial" pitchFamily="34" charset="0"/>
                <a:cs typeface="Arial" pitchFamily="34" charset="0"/>
              </a:rPr>
              <a:t>163</a:t>
            </a:r>
            <a:r>
              <a:rPr lang="de-DE" sz="2400" b="1" dirty="0">
                <a:solidFill>
                  <a:schemeClr val="bg1"/>
                </a:solidFill>
                <a:latin typeface="Arial" pitchFamily="34" charset="0"/>
                <a:cs typeface="Arial" pitchFamily="34" charset="0"/>
              </a:rPr>
              <a:t>Ho,</a:t>
            </a:r>
            <a:r>
              <a:rPr lang="de-DE" sz="2400" b="1" baseline="30000" dirty="0">
                <a:solidFill>
                  <a:schemeClr val="bg1"/>
                </a:solidFill>
                <a:latin typeface="Arial" pitchFamily="34" charset="0"/>
                <a:cs typeface="Arial" pitchFamily="34" charset="0"/>
              </a:rPr>
              <a:t>171</a:t>
            </a:r>
            <a:r>
              <a:rPr lang="de-DE" sz="2400" b="1" dirty="0">
                <a:solidFill>
                  <a:schemeClr val="bg1"/>
                </a:solidFill>
                <a:latin typeface="Arial" pitchFamily="34" charset="0"/>
                <a:cs typeface="Arial" pitchFamily="34" charset="0"/>
              </a:rPr>
              <a:t>Tm, </a:t>
            </a:r>
            <a:r>
              <a:rPr lang="de-DE" sz="2400" b="1" baseline="30000" dirty="0">
                <a:solidFill>
                  <a:schemeClr val="bg1"/>
                </a:solidFill>
                <a:latin typeface="Arial" pitchFamily="34" charset="0"/>
                <a:cs typeface="Arial" pitchFamily="34" charset="0"/>
              </a:rPr>
              <a:t>182</a:t>
            </a:r>
            <a:r>
              <a:rPr lang="de-DE" sz="2400" b="1" dirty="0">
                <a:solidFill>
                  <a:schemeClr val="bg1"/>
                </a:solidFill>
                <a:latin typeface="Arial" pitchFamily="34" charset="0"/>
                <a:cs typeface="Arial" pitchFamily="34" charset="0"/>
              </a:rPr>
              <a:t>Hf, </a:t>
            </a:r>
            <a:r>
              <a:rPr lang="de-DE" sz="2400" b="1" baseline="30000" dirty="0">
                <a:solidFill>
                  <a:schemeClr val="bg1"/>
                </a:solidFill>
                <a:latin typeface="Arial" pitchFamily="34" charset="0"/>
                <a:cs typeface="Arial" pitchFamily="34" charset="0"/>
              </a:rPr>
              <a:t>204</a:t>
            </a:r>
            <a:r>
              <a:rPr lang="de-DE" sz="2400" b="1" dirty="0">
                <a:solidFill>
                  <a:schemeClr val="bg1"/>
                </a:solidFill>
                <a:latin typeface="Arial" pitchFamily="34" charset="0"/>
                <a:cs typeface="Arial" pitchFamily="34" charset="0"/>
              </a:rPr>
              <a:t>Tl</a:t>
            </a:r>
          </a:p>
        </p:txBody>
      </p:sp>
      <p:sp>
        <p:nvSpPr>
          <p:cNvPr id="3" name="Text Box 11"/>
          <p:cNvSpPr txBox="1">
            <a:spLocks noChangeArrowheads="1"/>
          </p:cNvSpPr>
          <p:nvPr/>
        </p:nvSpPr>
        <p:spPr bwMode="auto">
          <a:xfrm>
            <a:off x="1622383" y="2209800"/>
            <a:ext cx="8610600" cy="92333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25000"/>
              </a:spcBef>
              <a:spcAft>
                <a:spcPct val="25000"/>
              </a:spcAft>
            </a:pPr>
            <a:r>
              <a:rPr lang="de-DE" sz="2400" b="1" dirty="0" smtClean="0">
                <a:latin typeface="Arial" pitchFamily="34" charset="0"/>
                <a:cs typeface="Arial" pitchFamily="34" charset="0"/>
              </a:rPr>
              <a:t>Basse sezioni d‘urto</a:t>
            </a:r>
            <a:endParaRPr lang="de-DE" sz="2400" b="1" dirty="0">
              <a:latin typeface="Arial" pitchFamily="34" charset="0"/>
              <a:cs typeface="Arial" pitchFamily="34" charset="0"/>
            </a:endParaRPr>
          </a:p>
          <a:p>
            <a:r>
              <a:rPr lang="de-DE" sz="2400" b="1" baseline="30000" dirty="0">
                <a:solidFill>
                  <a:schemeClr val="bg1"/>
                </a:solidFill>
                <a:latin typeface="Arial" pitchFamily="34" charset="0"/>
                <a:cs typeface="Arial" pitchFamily="34" charset="0"/>
              </a:rPr>
              <a:t>86</a:t>
            </a:r>
            <a:r>
              <a:rPr lang="de-DE" sz="2400" b="1" dirty="0">
                <a:solidFill>
                  <a:schemeClr val="bg1"/>
                </a:solidFill>
                <a:latin typeface="Arial" pitchFamily="34" charset="0"/>
                <a:cs typeface="Arial" pitchFamily="34" charset="0"/>
              </a:rPr>
              <a:t>Kr, </a:t>
            </a:r>
            <a:r>
              <a:rPr lang="de-DE" sz="2400" b="1" baseline="30000" dirty="0">
                <a:solidFill>
                  <a:schemeClr val="bg1"/>
                </a:solidFill>
                <a:latin typeface="Arial" pitchFamily="34" charset="0"/>
                <a:cs typeface="Arial" pitchFamily="34" charset="0"/>
              </a:rPr>
              <a:t>88</a:t>
            </a:r>
            <a:r>
              <a:rPr lang="de-DE" sz="2400" b="1" dirty="0">
                <a:solidFill>
                  <a:schemeClr val="bg1"/>
                </a:solidFill>
                <a:latin typeface="Arial" pitchFamily="34" charset="0"/>
                <a:cs typeface="Arial" pitchFamily="34" charset="0"/>
              </a:rPr>
              <a:t>Sr, </a:t>
            </a:r>
            <a:r>
              <a:rPr lang="de-DE" sz="2400" b="1" baseline="30000" dirty="0">
                <a:solidFill>
                  <a:schemeClr val="bg1"/>
                </a:solidFill>
                <a:latin typeface="Arial" pitchFamily="34" charset="0"/>
                <a:cs typeface="Arial" pitchFamily="34" charset="0"/>
              </a:rPr>
              <a:t>138</a:t>
            </a:r>
            <a:r>
              <a:rPr lang="de-DE" sz="2400" b="1" dirty="0">
                <a:solidFill>
                  <a:schemeClr val="bg1"/>
                </a:solidFill>
                <a:latin typeface="Arial" pitchFamily="34" charset="0"/>
                <a:cs typeface="Arial" pitchFamily="34" charset="0"/>
              </a:rPr>
              <a:t>Ba, </a:t>
            </a:r>
            <a:r>
              <a:rPr lang="de-DE" sz="2400" b="1" baseline="30000" dirty="0">
                <a:solidFill>
                  <a:schemeClr val="bg1"/>
                </a:solidFill>
                <a:latin typeface="Arial" pitchFamily="34" charset="0"/>
                <a:cs typeface="Arial" pitchFamily="34" charset="0"/>
              </a:rPr>
              <a:t>140</a:t>
            </a:r>
            <a:r>
              <a:rPr lang="de-DE" sz="2400" b="1" dirty="0">
                <a:solidFill>
                  <a:schemeClr val="bg1"/>
                </a:solidFill>
                <a:latin typeface="Arial" pitchFamily="34" charset="0"/>
                <a:cs typeface="Arial" pitchFamily="34" charset="0"/>
              </a:rPr>
              <a:t>Ce, </a:t>
            </a:r>
            <a:r>
              <a:rPr lang="de-DE" sz="2400" b="1" baseline="30000" dirty="0">
                <a:solidFill>
                  <a:schemeClr val="bg1"/>
                </a:solidFill>
                <a:latin typeface="Arial" pitchFamily="34" charset="0"/>
                <a:cs typeface="Arial" pitchFamily="34" charset="0"/>
              </a:rPr>
              <a:t>208</a:t>
            </a:r>
            <a:r>
              <a:rPr lang="de-DE" sz="2400" b="1" dirty="0">
                <a:solidFill>
                  <a:schemeClr val="bg1"/>
                </a:solidFill>
                <a:latin typeface="Arial" pitchFamily="34" charset="0"/>
                <a:cs typeface="Arial" pitchFamily="34" charset="0"/>
              </a:rPr>
              <a:t>Pb; isotopes </a:t>
            </a:r>
            <a:r>
              <a:rPr lang="de-DE" sz="2400" b="1" dirty="0" err="1">
                <a:solidFill>
                  <a:schemeClr val="bg1"/>
                </a:solidFill>
                <a:latin typeface="Arial" pitchFamily="34" charset="0"/>
                <a:cs typeface="Arial" pitchFamily="34" charset="0"/>
              </a:rPr>
              <a:t>of</a:t>
            </a:r>
            <a:r>
              <a:rPr lang="de-DE" sz="2400" b="1" dirty="0">
                <a:solidFill>
                  <a:schemeClr val="bg1"/>
                </a:solidFill>
                <a:latin typeface="Arial" pitchFamily="34" charset="0"/>
                <a:cs typeface="Arial" pitchFamily="34" charset="0"/>
              </a:rPr>
              <a:t> C, O, Ne, Mg</a:t>
            </a:r>
          </a:p>
        </p:txBody>
      </p:sp>
      <p:sp>
        <p:nvSpPr>
          <p:cNvPr id="4" name="Text Box 4"/>
          <p:cNvSpPr txBox="1">
            <a:spLocks noChangeArrowheads="1"/>
          </p:cNvSpPr>
          <p:nvPr/>
        </p:nvSpPr>
        <p:spPr bwMode="auto">
          <a:xfrm>
            <a:off x="1622383" y="3352800"/>
            <a:ext cx="8610600" cy="92333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25000"/>
              </a:spcBef>
              <a:spcAft>
                <a:spcPct val="25000"/>
              </a:spcAft>
            </a:pPr>
            <a:r>
              <a:rPr lang="de-DE" sz="2400" b="1" dirty="0" smtClean="0">
                <a:latin typeface="Arial" pitchFamily="34" charset="0"/>
                <a:cs typeface="Arial" pitchFamily="34" charset="0"/>
              </a:rPr>
              <a:t>Misure su scale di tempi `accettabili`</a:t>
            </a:r>
            <a:endParaRPr lang="de-DE" sz="2400" b="1" dirty="0">
              <a:latin typeface="Arial" pitchFamily="34" charset="0"/>
              <a:cs typeface="Arial" pitchFamily="34" charset="0"/>
            </a:endParaRPr>
          </a:p>
          <a:p>
            <a:r>
              <a:rPr lang="de-DE" sz="2400" b="1" baseline="30000" dirty="0">
                <a:solidFill>
                  <a:schemeClr val="bg1"/>
                </a:solidFill>
                <a:latin typeface="Arial" pitchFamily="34" charset="0"/>
                <a:cs typeface="Arial" pitchFamily="34" charset="0"/>
              </a:rPr>
              <a:t>64</a:t>
            </a:r>
            <a:r>
              <a:rPr lang="de-DE" sz="2400" b="1" dirty="0">
                <a:solidFill>
                  <a:schemeClr val="bg1"/>
                </a:solidFill>
                <a:latin typeface="Arial" pitchFamily="34" charset="0"/>
                <a:cs typeface="Arial" pitchFamily="34" charset="0"/>
              </a:rPr>
              <a:t>Zn,</a:t>
            </a:r>
            <a:r>
              <a:rPr lang="de-DE" sz="2400" b="1" baseline="30000" dirty="0">
                <a:solidFill>
                  <a:schemeClr val="bg1"/>
                </a:solidFill>
                <a:latin typeface="Arial" pitchFamily="34" charset="0"/>
                <a:cs typeface="Arial" pitchFamily="34" charset="0"/>
              </a:rPr>
              <a:t> 70</a:t>
            </a:r>
            <a:r>
              <a:rPr lang="de-DE" sz="2400" b="1" dirty="0">
                <a:solidFill>
                  <a:schemeClr val="bg1"/>
                </a:solidFill>
                <a:latin typeface="Arial" pitchFamily="34" charset="0"/>
                <a:cs typeface="Arial" pitchFamily="34" charset="0"/>
              </a:rPr>
              <a:t>Ge, </a:t>
            </a:r>
            <a:r>
              <a:rPr lang="de-DE" sz="2400" b="1" baseline="30000" dirty="0">
                <a:solidFill>
                  <a:schemeClr val="bg1"/>
                </a:solidFill>
                <a:latin typeface="Arial" pitchFamily="34" charset="0"/>
                <a:cs typeface="Arial" pitchFamily="34" charset="0"/>
              </a:rPr>
              <a:t>76</a:t>
            </a:r>
            <a:r>
              <a:rPr lang="de-DE" sz="2400" b="1" dirty="0">
                <a:solidFill>
                  <a:schemeClr val="bg1"/>
                </a:solidFill>
                <a:latin typeface="Arial" pitchFamily="34" charset="0"/>
                <a:cs typeface="Arial" pitchFamily="34" charset="0"/>
              </a:rPr>
              <a:t>Ge, </a:t>
            </a:r>
            <a:r>
              <a:rPr lang="de-DE" sz="2400" b="1" baseline="30000" dirty="0">
                <a:solidFill>
                  <a:schemeClr val="bg1"/>
                </a:solidFill>
                <a:latin typeface="Arial" pitchFamily="34" charset="0"/>
                <a:cs typeface="Arial" pitchFamily="34" charset="0"/>
              </a:rPr>
              <a:t>80,82</a:t>
            </a:r>
            <a:r>
              <a:rPr lang="de-DE" sz="2400" b="1" dirty="0">
                <a:solidFill>
                  <a:schemeClr val="bg1"/>
                </a:solidFill>
                <a:latin typeface="Arial" pitchFamily="34" charset="0"/>
                <a:cs typeface="Arial" pitchFamily="34" charset="0"/>
              </a:rPr>
              <a:t>Kr, </a:t>
            </a:r>
            <a:r>
              <a:rPr lang="de-DE" sz="2400" b="1" baseline="30000" dirty="0">
                <a:solidFill>
                  <a:schemeClr val="bg1"/>
                </a:solidFill>
                <a:latin typeface="Arial" pitchFamily="34" charset="0"/>
                <a:cs typeface="Arial" pitchFamily="34" charset="0"/>
              </a:rPr>
              <a:t>86,87</a:t>
            </a:r>
            <a:r>
              <a:rPr lang="de-DE" sz="2400" b="1" dirty="0">
                <a:solidFill>
                  <a:schemeClr val="bg1"/>
                </a:solidFill>
                <a:latin typeface="Arial" pitchFamily="34" charset="0"/>
                <a:cs typeface="Arial" pitchFamily="34" charset="0"/>
              </a:rPr>
              <a:t>Sr, </a:t>
            </a:r>
            <a:r>
              <a:rPr lang="de-DE" sz="2400" b="1" baseline="30000" dirty="0">
                <a:solidFill>
                  <a:schemeClr val="bg1"/>
                </a:solidFill>
                <a:latin typeface="Arial" pitchFamily="34" charset="0"/>
                <a:cs typeface="Arial" pitchFamily="34" charset="0"/>
              </a:rPr>
              <a:t>95,96</a:t>
            </a:r>
            <a:r>
              <a:rPr lang="de-DE" sz="2400" b="1" dirty="0">
                <a:solidFill>
                  <a:schemeClr val="bg1"/>
                </a:solidFill>
                <a:latin typeface="Arial" pitchFamily="34" charset="0"/>
                <a:cs typeface="Arial" pitchFamily="34" charset="0"/>
              </a:rPr>
              <a:t>Mo, </a:t>
            </a:r>
            <a:r>
              <a:rPr lang="de-DE" sz="2400" b="1" baseline="30000" dirty="0">
                <a:solidFill>
                  <a:schemeClr val="bg1"/>
                </a:solidFill>
                <a:latin typeface="Arial" pitchFamily="34" charset="0"/>
                <a:cs typeface="Arial" pitchFamily="34" charset="0"/>
              </a:rPr>
              <a:t>104</a:t>
            </a:r>
            <a:r>
              <a:rPr lang="de-DE" sz="2400" b="1" dirty="0">
                <a:solidFill>
                  <a:schemeClr val="bg1"/>
                </a:solidFill>
                <a:latin typeface="Arial" pitchFamily="34" charset="0"/>
                <a:cs typeface="Arial" pitchFamily="34" charset="0"/>
              </a:rPr>
              <a:t>Pd, </a:t>
            </a:r>
            <a:r>
              <a:rPr lang="de-DE" sz="2400" b="1" baseline="30000" dirty="0">
                <a:solidFill>
                  <a:schemeClr val="bg1"/>
                </a:solidFill>
                <a:latin typeface="Arial" pitchFamily="34" charset="0"/>
                <a:cs typeface="Arial" pitchFamily="34" charset="0"/>
              </a:rPr>
              <a:t>164,166</a:t>
            </a:r>
            <a:r>
              <a:rPr lang="de-DE" sz="2400" b="1" dirty="0">
                <a:solidFill>
                  <a:schemeClr val="bg1"/>
                </a:solidFill>
                <a:latin typeface="Arial" pitchFamily="34" charset="0"/>
                <a:cs typeface="Arial" pitchFamily="34" charset="0"/>
              </a:rPr>
              <a:t>Er, </a:t>
            </a:r>
            <a:r>
              <a:rPr lang="de-DE" sz="2400" b="1" baseline="30000" dirty="0">
                <a:solidFill>
                  <a:schemeClr val="bg1"/>
                </a:solidFill>
                <a:latin typeface="Arial" pitchFamily="34" charset="0"/>
                <a:cs typeface="Arial" pitchFamily="34" charset="0"/>
              </a:rPr>
              <a:t>198</a:t>
            </a:r>
            <a:r>
              <a:rPr lang="de-DE" sz="2400" b="1" dirty="0">
                <a:solidFill>
                  <a:schemeClr val="bg1"/>
                </a:solidFill>
                <a:latin typeface="Arial" pitchFamily="34" charset="0"/>
                <a:cs typeface="Arial" pitchFamily="34" charset="0"/>
              </a:rPr>
              <a:t>Hg</a:t>
            </a:r>
          </a:p>
        </p:txBody>
      </p:sp>
      <p:sp>
        <p:nvSpPr>
          <p:cNvPr id="5" name="TextBox 5"/>
          <p:cNvSpPr txBox="1"/>
          <p:nvPr/>
        </p:nvSpPr>
        <p:spPr>
          <a:xfrm>
            <a:off x="1622382" y="4495800"/>
            <a:ext cx="8610601" cy="1569660"/>
          </a:xfrm>
          <a:prstGeom prst="rect">
            <a:avLst/>
          </a:prstGeom>
          <a:noFill/>
          <a:ln w="19050">
            <a:solidFill>
              <a:schemeClr val="tx1"/>
            </a:solidFill>
          </a:ln>
        </p:spPr>
        <p:txBody>
          <a:bodyPr wrap="square" rtlCol="0">
            <a:spAutoFit/>
          </a:bodyPr>
          <a:lstStyle/>
          <a:p>
            <a:r>
              <a:rPr lang="en-GB" sz="2400" b="1" dirty="0" err="1" smtClean="0">
                <a:latin typeface="Arial" pitchFamily="34" charset="0"/>
                <a:cs typeface="Arial" pitchFamily="34" charset="0"/>
              </a:rPr>
              <a:t>Campioni</a:t>
            </a:r>
            <a:r>
              <a:rPr lang="en-GB" sz="2400" b="1" dirty="0" smtClean="0">
                <a:latin typeface="Arial" pitchFamily="34" charset="0"/>
                <a:cs typeface="Arial" pitchFamily="34" charset="0"/>
              </a:rPr>
              <a:t> </a:t>
            </a:r>
            <a:r>
              <a:rPr lang="en-GB" sz="2400" b="1" dirty="0" err="1" smtClean="0">
                <a:latin typeface="Arial" pitchFamily="34" charset="0"/>
                <a:cs typeface="Arial" pitchFamily="34" charset="0"/>
              </a:rPr>
              <a:t>radioattivi</a:t>
            </a:r>
            <a:r>
              <a:rPr lang="en-GB" sz="2400" b="1" dirty="0" smtClean="0">
                <a:latin typeface="Arial" pitchFamily="34" charset="0"/>
                <a:cs typeface="Arial" pitchFamily="34" charset="0"/>
              </a:rPr>
              <a:t> a </a:t>
            </a:r>
            <a:r>
              <a:rPr lang="en-GB" sz="2400" b="1" dirty="0" err="1" smtClean="0">
                <a:latin typeface="Arial" pitchFamily="34" charset="0"/>
                <a:cs typeface="Arial" pitchFamily="34" charset="0"/>
              </a:rPr>
              <a:t>breve</a:t>
            </a:r>
            <a:r>
              <a:rPr lang="en-GB" sz="2400" b="1" dirty="0" smtClean="0">
                <a:latin typeface="Arial" pitchFamily="34" charset="0"/>
                <a:cs typeface="Arial" pitchFamily="34" charset="0"/>
              </a:rPr>
              <a:t> vita media</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a:t>
            </a:r>
            <a:r>
              <a:rPr lang="en-US" sz="2400" b="1" dirty="0" smtClean="0">
                <a:solidFill>
                  <a:schemeClr val="bg1"/>
                </a:solidFill>
                <a:latin typeface="Arial" pitchFamily="34" charset="0"/>
                <a:cs typeface="Arial" pitchFamily="34" charset="0"/>
              </a:rPr>
              <a:t>Fissione:</a:t>
            </a:r>
            <a:r>
              <a:rPr lang="en-US" sz="2400" b="1" baseline="30000" dirty="0" smtClean="0">
                <a:solidFill>
                  <a:schemeClr val="bg1"/>
                </a:solidFill>
                <a:latin typeface="Arial" pitchFamily="34" charset="0"/>
                <a:cs typeface="Arial" pitchFamily="34" charset="0"/>
              </a:rPr>
              <a:t>238</a:t>
            </a:r>
            <a:r>
              <a:rPr lang="en-US" sz="2400" b="1" dirty="0" smtClean="0">
                <a:solidFill>
                  <a:schemeClr val="bg1"/>
                </a:solidFill>
                <a:latin typeface="Arial" pitchFamily="34" charset="0"/>
                <a:cs typeface="Arial" pitchFamily="34" charset="0"/>
              </a:rPr>
              <a:t>Pu (87.7 y), </a:t>
            </a:r>
            <a:r>
              <a:rPr lang="en-US" sz="2400" b="1" baseline="30000" dirty="0" smtClean="0">
                <a:solidFill>
                  <a:schemeClr val="bg1"/>
                </a:solidFill>
                <a:latin typeface="Arial" pitchFamily="34" charset="0"/>
                <a:cs typeface="Arial" pitchFamily="34" charset="0"/>
              </a:rPr>
              <a:t>241</a:t>
            </a:r>
            <a:r>
              <a:rPr lang="en-US" sz="2400" b="1" dirty="0" smtClean="0">
                <a:solidFill>
                  <a:schemeClr val="bg1"/>
                </a:solidFill>
                <a:latin typeface="Arial" pitchFamily="34" charset="0"/>
                <a:cs typeface="Arial" pitchFamily="34" charset="0"/>
              </a:rPr>
              <a:t>Pu (14.1 y), </a:t>
            </a:r>
            <a:r>
              <a:rPr lang="en-US" sz="2400" b="1" baseline="30000" dirty="0" smtClean="0">
                <a:solidFill>
                  <a:schemeClr val="bg1"/>
                </a:solidFill>
                <a:latin typeface="Arial" pitchFamily="34" charset="0"/>
                <a:cs typeface="Arial" pitchFamily="34" charset="0"/>
              </a:rPr>
              <a:t>244</a:t>
            </a:r>
            <a:r>
              <a:rPr lang="en-US" sz="2400" b="1" dirty="0" smtClean="0">
                <a:solidFill>
                  <a:schemeClr val="bg1"/>
                </a:solidFill>
                <a:latin typeface="Arial" pitchFamily="34" charset="0"/>
                <a:cs typeface="Arial" pitchFamily="34" charset="0"/>
              </a:rPr>
              <a:t>Cm(18.1 y), </a:t>
            </a:r>
            <a:r>
              <a:rPr lang="en-US" sz="2400" b="1" baseline="30000" dirty="0" smtClean="0">
                <a:solidFill>
                  <a:schemeClr val="bg1"/>
                </a:solidFill>
                <a:latin typeface="Arial" pitchFamily="34" charset="0"/>
                <a:cs typeface="Arial" pitchFamily="34" charset="0"/>
              </a:rPr>
              <a:t>242m</a:t>
            </a:r>
            <a:r>
              <a:rPr lang="en-US" sz="2400" b="1" dirty="0" smtClean="0">
                <a:solidFill>
                  <a:schemeClr val="bg1"/>
                </a:solidFill>
                <a:latin typeface="Arial" pitchFamily="34" charset="0"/>
                <a:cs typeface="Arial" pitchFamily="34" charset="0"/>
              </a:rPr>
              <a:t>Am(141y), </a:t>
            </a:r>
            <a:r>
              <a:rPr lang="en-US" sz="2400" b="1" baseline="30000" dirty="0" smtClean="0">
                <a:solidFill>
                  <a:schemeClr val="bg1"/>
                </a:solidFill>
                <a:latin typeface="Arial" pitchFamily="34" charset="0"/>
                <a:cs typeface="Arial" pitchFamily="34" charset="0"/>
              </a:rPr>
              <a:t>243</a:t>
            </a:r>
            <a:r>
              <a:rPr lang="en-US" sz="2400" b="1" dirty="0" smtClean="0">
                <a:solidFill>
                  <a:schemeClr val="bg1"/>
                </a:solidFill>
                <a:latin typeface="Arial" pitchFamily="34" charset="0"/>
                <a:cs typeface="Arial" pitchFamily="34" charset="0"/>
              </a:rPr>
              <a:t>Cm (29.1y)</a:t>
            </a:r>
          </a:p>
          <a:p>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Cattura</a:t>
            </a:r>
            <a:r>
              <a:rPr lang="en-US" sz="2400" b="1" dirty="0" smtClean="0">
                <a:latin typeface="Arial" pitchFamily="34" charset="0"/>
                <a:cs typeface="Arial" pitchFamily="34" charset="0"/>
              </a:rPr>
              <a:t>: </a:t>
            </a:r>
            <a:r>
              <a:rPr lang="en-US" sz="2400" b="1" baseline="30000" dirty="0" smtClean="0">
                <a:solidFill>
                  <a:schemeClr val="bg1"/>
                </a:solidFill>
                <a:latin typeface="Arial" pitchFamily="34" charset="0"/>
                <a:cs typeface="Arial" pitchFamily="34" charset="0"/>
              </a:rPr>
              <a:t>242</a:t>
            </a:r>
            <a:r>
              <a:rPr lang="en-US" sz="2400" b="1" dirty="0" smtClean="0">
                <a:solidFill>
                  <a:schemeClr val="bg1"/>
                </a:solidFill>
                <a:latin typeface="Arial" pitchFamily="34" charset="0"/>
                <a:cs typeface="Arial" pitchFamily="34" charset="0"/>
              </a:rPr>
              <a:t>Am (141 y), </a:t>
            </a:r>
            <a:r>
              <a:rPr lang="en-US" sz="2400" b="1" baseline="30000" dirty="0" smtClean="0">
                <a:solidFill>
                  <a:schemeClr val="bg1"/>
                </a:solidFill>
                <a:latin typeface="Arial" pitchFamily="34" charset="0"/>
                <a:cs typeface="Arial" pitchFamily="34" charset="0"/>
              </a:rPr>
              <a:t>243</a:t>
            </a:r>
            <a:r>
              <a:rPr lang="en-US" sz="2400" b="1" dirty="0" smtClean="0">
                <a:solidFill>
                  <a:schemeClr val="bg1"/>
                </a:solidFill>
                <a:latin typeface="Arial" pitchFamily="34" charset="0"/>
                <a:cs typeface="Arial" pitchFamily="34" charset="0"/>
              </a:rPr>
              <a:t>Cm (29.1 y), </a:t>
            </a:r>
            <a:r>
              <a:rPr lang="en-US" sz="2400" b="1" baseline="30000" dirty="0" smtClean="0">
                <a:solidFill>
                  <a:schemeClr val="bg1"/>
                </a:solidFill>
                <a:latin typeface="Arial" pitchFamily="34" charset="0"/>
                <a:cs typeface="Arial" pitchFamily="34" charset="0"/>
              </a:rPr>
              <a:t>231</a:t>
            </a:r>
            <a:r>
              <a:rPr lang="en-US" sz="2400" b="1" dirty="0" smtClean="0">
                <a:solidFill>
                  <a:schemeClr val="bg1"/>
                </a:solidFill>
                <a:latin typeface="Arial" pitchFamily="34" charset="0"/>
                <a:cs typeface="Arial" pitchFamily="34" charset="0"/>
              </a:rPr>
              <a:t>Pa(32400 y)</a:t>
            </a:r>
          </a:p>
        </p:txBody>
      </p:sp>
      <p:sp>
        <p:nvSpPr>
          <p:cNvPr id="6" name="CasellaDiTesto 5"/>
          <p:cNvSpPr txBox="1"/>
          <p:nvPr/>
        </p:nvSpPr>
        <p:spPr>
          <a:xfrm>
            <a:off x="74122" y="89886"/>
            <a:ext cx="5526193" cy="707886"/>
          </a:xfrm>
          <a:prstGeom prst="rect">
            <a:avLst/>
          </a:prstGeom>
          <a:noFill/>
        </p:spPr>
        <p:txBody>
          <a:bodyPr wrap="none" rtlCol="0">
            <a:spAutoFit/>
          </a:bodyPr>
          <a:lstStyle/>
          <a:p>
            <a:r>
              <a:rPr lang="it-IT" sz="4000" b="1" dirty="0" err="1" smtClean="0">
                <a:solidFill>
                  <a:schemeClr val="accent1">
                    <a:lumMod val="50000"/>
                  </a:schemeClr>
                </a:solidFill>
              </a:rPr>
              <a:t>n_TOF</a:t>
            </a:r>
            <a:r>
              <a:rPr lang="it-IT" sz="4000" b="1" dirty="0" smtClean="0">
                <a:solidFill>
                  <a:schemeClr val="accent1">
                    <a:lumMod val="50000"/>
                  </a:schemeClr>
                </a:solidFill>
              </a:rPr>
              <a:t>, il futuro prossimo</a:t>
            </a:r>
          </a:p>
        </p:txBody>
      </p:sp>
    </p:spTree>
    <p:extLst>
      <p:ext uri="{BB962C8B-B14F-4D97-AF65-F5344CB8AC3E}">
        <p14:creationId xmlns:p14="http://schemas.microsoft.com/office/powerpoint/2010/main" val="3839483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6" name="Picture 44" descr="Enea"/>
          <p:cNvPicPr>
            <a:picLocks noChangeAspect="1" noChangeArrowheads="1"/>
          </p:cNvPicPr>
          <p:nvPr/>
        </p:nvPicPr>
        <p:blipFill rotWithShape="1">
          <a:blip r:embed="rId2">
            <a:extLst>
              <a:ext uri="{28A0092B-C50C-407E-A947-70E740481C1C}">
                <a14:useLocalDpi xmlns:a14="http://schemas.microsoft.com/office/drawing/2010/main" val="0"/>
              </a:ext>
            </a:extLst>
          </a:blip>
          <a:srcRect l="2" r="37341"/>
          <a:stretch/>
        </p:blipFill>
        <p:spPr bwMode="auto">
          <a:xfrm>
            <a:off x="2851150" y="5592762"/>
            <a:ext cx="3384000" cy="7334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ust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05093"/>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uro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3536" y="4078005"/>
            <a:ext cx="3240951" cy="217143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erman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2575242"/>
            <a:ext cx="9525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rec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3154680"/>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lag of Belgium.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839152"/>
            <a:ext cx="952500" cy="8286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anc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 y="1936432"/>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roaz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 y="1455420"/>
            <a:ext cx="952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nd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3802380"/>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tal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0763" y="1095375"/>
            <a:ext cx="2798498" cy="187499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Polon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95" y="214312"/>
            <a:ext cx="952500" cy="60007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Portogall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5695" y="815340"/>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Regno Unit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5695" y="1455420"/>
            <a:ext cx="952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Rep. Cec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5695" y="1943100"/>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Romani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5695" y="2583180"/>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Spagn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95" y="3169920"/>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Svizzer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15695" y="3810000"/>
            <a:ext cx="735965" cy="735965"/>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CERN-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86951" y="1220942"/>
            <a:ext cx="2806263" cy="2825752"/>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2565862" y="135606"/>
            <a:ext cx="3564822" cy="646331"/>
          </a:xfrm>
          <a:prstGeom prst="rect">
            <a:avLst/>
          </a:prstGeom>
          <a:noFill/>
        </p:spPr>
        <p:txBody>
          <a:bodyPr wrap="none" rtlCol="0">
            <a:spAutoFit/>
          </a:bodyPr>
          <a:lstStyle/>
          <a:p>
            <a:r>
              <a:rPr lang="it-IT" sz="3600" b="1" dirty="0" smtClean="0">
                <a:solidFill>
                  <a:schemeClr val="accent1">
                    <a:lumMod val="50000"/>
                  </a:schemeClr>
                </a:solidFill>
              </a:rPr>
              <a:t>La famiglia </a:t>
            </a:r>
            <a:r>
              <a:rPr lang="it-IT" sz="3600" b="1" dirty="0" err="1" smtClean="0">
                <a:solidFill>
                  <a:schemeClr val="accent1">
                    <a:lumMod val="50000"/>
                  </a:schemeClr>
                </a:solidFill>
              </a:rPr>
              <a:t>n_TOF</a:t>
            </a:r>
            <a:endParaRPr lang="it-IT" sz="3600" b="1" dirty="0" smtClean="0">
              <a:solidFill>
                <a:schemeClr val="accent1">
                  <a:lumMod val="50000"/>
                </a:schemeClr>
              </a:solidFill>
            </a:endParaRPr>
          </a:p>
        </p:txBody>
      </p:sp>
      <p:pic>
        <p:nvPicPr>
          <p:cNvPr id="3110" name="Picture 38" descr="http://www.infn.it/logo/weblogo1.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47061" y="3158724"/>
            <a:ext cx="2110193" cy="134495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5047594" y="3130772"/>
            <a:ext cx="3100529" cy="2862322"/>
          </a:xfrm>
          <a:prstGeom prst="rect">
            <a:avLst/>
          </a:prstGeom>
          <a:noFill/>
        </p:spPr>
        <p:txBody>
          <a:bodyPr wrap="none" rtlCol="0">
            <a:spAutoFit/>
          </a:bodyPr>
          <a:lstStyle/>
          <a:p>
            <a:r>
              <a:rPr lang="it-IT" dirty="0" smtClean="0"/>
              <a:t>Bari</a:t>
            </a:r>
          </a:p>
          <a:p>
            <a:r>
              <a:rPr lang="it-IT" dirty="0" smtClean="0"/>
              <a:t>Bologna</a:t>
            </a:r>
          </a:p>
          <a:p>
            <a:r>
              <a:rPr lang="it-IT" dirty="0" smtClean="0"/>
              <a:t>Laboratori Nazionali di Legnaro</a:t>
            </a:r>
          </a:p>
          <a:p>
            <a:r>
              <a:rPr lang="it-IT" dirty="0" smtClean="0"/>
              <a:t>Laboratori Nazionali del Sud</a:t>
            </a:r>
          </a:p>
          <a:p>
            <a:r>
              <a:rPr lang="it-IT" dirty="0" smtClean="0"/>
              <a:t>Trieste</a:t>
            </a:r>
          </a:p>
          <a:p>
            <a:endParaRPr lang="it-IT" dirty="0"/>
          </a:p>
          <a:p>
            <a:r>
              <a:rPr lang="it-IT" dirty="0" smtClean="0"/>
              <a:t>Dipartimento di Fisica</a:t>
            </a:r>
          </a:p>
          <a:p>
            <a:r>
              <a:rPr lang="it-IT" dirty="0" smtClean="0"/>
              <a:t>(Università di Bologna)</a:t>
            </a:r>
          </a:p>
          <a:p>
            <a:endParaRPr lang="it-IT" dirty="0"/>
          </a:p>
          <a:p>
            <a:r>
              <a:rPr lang="it-IT" dirty="0" smtClean="0"/>
              <a:t>Bologna</a:t>
            </a:r>
            <a:endParaRPr lang="it-IT" dirty="0"/>
          </a:p>
        </p:txBody>
      </p:sp>
      <p:sp>
        <p:nvSpPr>
          <p:cNvPr id="26" name="CasellaDiTesto 25"/>
          <p:cNvSpPr txBox="1"/>
          <p:nvPr/>
        </p:nvSpPr>
        <p:spPr>
          <a:xfrm>
            <a:off x="136987" y="4650456"/>
            <a:ext cx="2640338" cy="1384995"/>
          </a:xfrm>
          <a:prstGeom prst="rect">
            <a:avLst/>
          </a:prstGeom>
          <a:noFill/>
        </p:spPr>
        <p:txBody>
          <a:bodyPr wrap="none" rtlCol="0">
            <a:spAutoFit/>
          </a:bodyPr>
          <a:lstStyle/>
          <a:p>
            <a:r>
              <a:rPr lang="it-IT" sz="2800" b="1" dirty="0" smtClean="0">
                <a:solidFill>
                  <a:srgbClr val="FFFF00"/>
                </a:solidFill>
              </a:rPr>
              <a:t>30 Istituti</a:t>
            </a:r>
          </a:p>
          <a:p>
            <a:r>
              <a:rPr lang="it-IT" sz="2800" b="1" dirty="0" smtClean="0">
                <a:solidFill>
                  <a:srgbClr val="FFFF00"/>
                </a:solidFill>
              </a:rPr>
              <a:t>100 Ricercatori</a:t>
            </a:r>
          </a:p>
          <a:p>
            <a:r>
              <a:rPr lang="it-IT" sz="2800" b="1" u="sng" dirty="0" smtClean="0">
                <a:solidFill>
                  <a:srgbClr val="FFFF00"/>
                </a:solidFill>
              </a:rPr>
              <a:t>16 </a:t>
            </a:r>
            <a:r>
              <a:rPr lang="it-IT" sz="2800" b="1" u="sng" dirty="0" err="1" smtClean="0">
                <a:solidFill>
                  <a:srgbClr val="FFFF00"/>
                </a:solidFill>
              </a:rPr>
              <a:t>PhD</a:t>
            </a:r>
            <a:r>
              <a:rPr lang="it-IT" sz="2800" b="1" u="sng" dirty="0" smtClean="0">
                <a:solidFill>
                  <a:srgbClr val="FFFF00"/>
                </a:solidFill>
              </a:rPr>
              <a:t> Students</a:t>
            </a:r>
          </a:p>
        </p:txBody>
      </p:sp>
      <p:pic>
        <p:nvPicPr>
          <p:cNvPr id="3114" name="Picture 42" descr="logo-UniB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41625" y="4549775"/>
            <a:ext cx="10287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46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352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81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5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4122" y="89886"/>
            <a:ext cx="8729890" cy="707886"/>
          </a:xfrm>
          <a:prstGeom prst="rect">
            <a:avLst/>
          </a:prstGeom>
          <a:noFill/>
        </p:spPr>
        <p:txBody>
          <a:bodyPr wrap="none" rtlCol="0">
            <a:spAutoFit/>
          </a:bodyPr>
          <a:lstStyle/>
          <a:p>
            <a:r>
              <a:rPr lang="it-IT" sz="4000" b="1" dirty="0" err="1" smtClean="0">
                <a:solidFill>
                  <a:schemeClr val="accent1">
                    <a:lumMod val="50000"/>
                  </a:schemeClr>
                </a:solidFill>
              </a:rPr>
              <a:t>n_TOF</a:t>
            </a:r>
            <a:r>
              <a:rPr lang="it-IT" sz="4000" b="1" dirty="0" smtClean="0">
                <a:solidFill>
                  <a:schemeClr val="accent1">
                    <a:lumMod val="50000"/>
                  </a:schemeClr>
                </a:solidFill>
              </a:rPr>
              <a:t>, una </a:t>
            </a:r>
            <a:r>
              <a:rPr lang="it-IT" sz="4000" b="1" i="1" dirty="0" err="1" smtClean="0">
                <a:solidFill>
                  <a:schemeClr val="accent1">
                    <a:lumMod val="50000"/>
                  </a:schemeClr>
                </a:solidFill>
              </a:rPr>
              <a:t>facility</a:t>
            </a:r>
            <a:r>
              <a:rPr lang="it-IT" sz="4000" b="1" dirty="0" smtClean="0">
                <a:solidFill>
                  <a:schemeClr val="accent1">
                    <a:lumMod val="50000"/>
                  </a:schemeClr>
                </a:solidFill>
              </a:rPr>
              <a:t> per neutroni @ CERN</a:t>
            </a:r>
          </a:p>
        </p:txBody>
      </p:sp>
      <p:graphicFrame>
        <p:nvGraphicFramePr>
          <p:cNvPr id="4" name="Group 43"/>
          <p:cNvGraphicFramePr>
            <a:graphicFrameLocks noGrp="1"/>
          </p:cNvGraphicFramePr>
          <p:nvPr>
            <p:extLst>
              <p:ext uri="{D42A27DB-BD31-4B8C-83A1-F6EECF244321}">
                <p14:modId xmlns:p14="http://schemas.microsoft.com/office/powerpoint/2010/main" val="770452751"/>
              </p:ext>
            </p:extLst>
          </p:nvPr>
        </p:nvGraphicFramePr>
        <p:xfrm>
          <a:off x="272374" y="1339407"/>
          <a:ext cx="11663464" cy="4896508"/>
        </p:xfrm>
        <a:graphic>
          <a:graphicData uri="http://schemas.openxmlformats.org/drawingml/2006/table">
            <a:tbl>
              <a:tblPr/>
              <a:tblGrid>
                <a:gridCol w="3492230"/>
                <a:gridCol w="8171234"/>
              </a:tblGrid>
              <a:tr h="454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FF00"/>
                          </a:solidFill>
                          <a:effectLst/>
                          <a:latin typeface="Arial Narrow" pitchFamily="34" charset="0"/>
                          <a:cs typeface="Arial" pitchFamily="34" charset="0"/>
                        </a:rPr>
                        <a:t>Cosa</a:t>
                      </a:r>
                      <a:r>
                        <a:rPr kumimoji="0" lang="en-US" sz="2400" b="1" i="0" u="none" strike="noStrike" cap="none" normalizeH="0" baseline="0" dirty="0" smtClean="0">
                          <a:ln>
                            <a:noFill/>
                          </a:ln>
                          <a:solidFill>
                            <a:srgbClr val="FFFF00"/>
                          </a:solidFill>
                          <a:effectLst/>
                          <a:latin typeface="Arial Narrow" pitchFamily="34" charset="0"/>
                          <a:cs typeface="Arial" pitchFamily="34" charset="0"/>
                        </a:rPr>
                        <a:t> </a:t>
                      </a:r>
                      <a:r>
                        <a:rPr kumimoji="0" lang="en-US" sz="2400" b="1" i="0" u="none" strike="noStrike" cap="none" normalizeH="0" baseline="0" dirty="0" err="1" smtClean="0">
                          <a:ln>
                            <a:noFill/>
                          </a:ln>
                          <a:solidFill>
                            <a:srgbClr val="FFFF00"/>
                          </a:solidFill>
                          <a:effectLst/>
                          <a:latin typeface="Arial Narrow" pitchFamily="34" charset="0"/>
                          <a:cs typeface="Arial" pitchFamily="34" charset="0"/>
                        </a:rPr>
                        <a:t>offre</a:t>
                      </a:r>
                      <a:r>
                        <a:rPr kumimoji="0" lang="en-US" sz="2400" b="1" i="0" u="none" strike="noStrike" cap="none" normalizeH="0" baseline="0" dirty="0" smtClean="0">
                          <a:ln>
                            <a:noFill/>
                          </a:ln>
                          <a:solidFill>
                            <a:srgbClr val="FFFF00"/>
                          </a:solidFill>
                          <a:effectLst/>
                          <a:latin typeface="Arial Narrow" pitchFamily="34" charset="0"/>
                          <a:cs typeface="Arial" pitchFamily="34" charset="0"/>
                        </a:rPr>
                        <a:t> </a:t>
                      </a:r>
                      <a:r>
                        <a:rPr kumimoji="0" lang="en-US" sz="2400" b="1" i="0" u="none" strike="noStrike" cap="none" normalizeH="0" baseline="0" dirty="0" err="1" smtClean="0">
                          <a:ln>
                            <a:noFill/>
                          </a:ln>
                          <a:solidFill>
                            <a:srgbClr val="FFFF00"/>
                          </a:solidFill>
                          <a:effectLst/>
                          <a:latin typeface="Arial Narrow" pitchFamily="34" charset="0"/>
                          <a:cs typeface="Arial" pitchFamily="34" charset="0"/>
                        </a:rPr>
                        <a:t>n_TOF</a:t>
                      </a:r>
                      <a:r>
                        <a:rPr kumimoji="0" lang="en-US" sz="2400" b="1" i="0" u="none" strike="noStrike" cap="none" normalizeH="0" baseline="0" dirty="0" smtClean="0">
                          <a:ln>
                            <a:noFill/>
                          </a:ln>
                          <a:solidFill>
                            <a:srgbClr val="FFFF00"/>
                          </a:solidFill>
                          <a:effectLst/>
                          <a:latin typeface="Arial Narrow"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FF00"/>
                          </a:solidFill>
                          <a:effectLst/>
                          <a:latin typeface="Arial Narrow" pitchFamily="34" charset="0"/>
                          <a:cs typeface="Arial" pitchFamily="34" charset="0"/>
                        </a:rPr>
                        <a:t>Qual</a:t>
                      </a:r>
                      <a:r>
                        <a:rPr kumimoji="0" lang="en-US" sz="2400" b="1" i="0" u="none" strike="noStrike" cap="none" normalizeH="0" baseline="0" dirty="0" smtClean="0">
                          <a:ln>
                            <a:noFill/>
                          </a:ln>
                          <a:solidFill>
                            <a:srgbClr val="FFFF00"/>
                          </a:solidFill>
                          <a:effectLst/>
                          <a:latin typeface="Arial Narrow" pitchFamily="34" charset="0"/>
                          <a:cs typeface="Arial" pitchFamily="34" charset="0"/>
                        </a:rPr>
                        <a:t> è la </a:t>
                      </a:r>
                      <a:r>
                        <a:rPr kumimoji="0" lang="en-US" sz="2400" b="1" i="0" u="none" strike="noStrike" cap="none" normalizeH="0" baseline="0" dirty="0" err="1" smtClean="0">
                          <a:ln>
                            <a:noFill/>
                          </a:ln>
                          <a:solidFill>
                            <a:srgbClr val="FFFF00"/>
                          </a:solidFill>
                          <a:effectLst/>
                          <a:latin typeface="Arial Narrow" pitchFamily="34" charset="0"/>
                          <a:cs typeface="Arial" pitchFamily="34" charset="0"/>
                        </a:rPr>
                        <a:t>ricaduta</a:t>
                      </a:r>
                      <a:r>
                        <a:rPr kumimoji="0" lang="en-US" sz="2400" b="1" i="0" u="none" strike="noStrike" cap="none" normalizeH="0" baseline="0" dirty="0" smtClean="0">
                          <a:ln>
                            <a:noFill/>
                          </a:ln>
                          <a:solidFill>
                            <a:srgbClr val="FFFF00"/>
                          </a:solidFill>
                          <a:effectLst/>
                          <a:latin typeface="Arial Narrow" pitchFamily="34" charset="0"/>
                          <a:cs typeface="Arial" pitchFamily="34" charset="0"/>
                        </a:rPr>
                        <a:t> </a:t>
                      </a:r>
                      <a:r>
                        <a:rPr kumimoji="0" lang="en-US" sz="2400" b="1" i="0" u="none" strike="noStrike" cap="none" normalizeH="0" baseline="0" dirty="0" err="1" smtClean="0">
                          <a:ln>
                            <a:noFill/>
                          </a:ln>
                          <a:solidFill>
                            <a:srgbClr val="FFFF00"/>
                          </a:solidFill>
                          <a:effectLst/>
                          <a:latin typeface="Arial Narrow" pitchFamily="34" charset="0"/>
                          <a:cs typeface="Arial" pitchFamily="34" charset="0"/>
                        </a:rPr>
                        <a:t>diretta</a:t>
                      </a:r>
                      <a:r>
                        <a:rPr kumimoji="0" lang="en-US" sz="2400" b="1" i="0" u="none" strike="noStrike" cap="none" normalizeH="0" baseline="0" dirty="0" smtClean="0">
                          <a:ln>
                            <a:noFill/>
                          </a:ln>
                          <a:solidFill>
                            <a:srgbClr val="FFFF00"/>
                          </a:solidFill>
                          <a:effectLst/>
                          <a:latin typeface="Arial Narrow" pitchFamily="34" charset="0"/>
                          <a:cs typeface="Arial" pitchFamily="34" charset="0"/>
                        </a:rPr>
                        <a:t> </a:t>
                      </a:r>
                      <a:r>
                        <a:rPr kumimoji="0" lang="en-US" sz="2400" b="1" i="0" u="none" strike="noStrike" cap="none" normalizeH="0" baseline="0" dirty="0" err="1" smtClean="0">
                          <a:ln>
                            <a:noFill/>
                          </a:ln>
                          <a:solidFill>
                            <a:srgbClr val="FFFF00"/>
                          </a:solidFill>
                          <a:effectLst/>
                          <a:latin typeface="Arial Narrow" pitchFamily="34" charset="0"/>
                          <a:cs typeface="Arial" pitchFamily="34" charset="0"/>
                        </a:rPr>
                        <a:t>sulle</a:t>
                      </a:r>
                      <a:r>
                        <a:rPr kumimoji="0" lang="en-US" sz="2400" b="1" i="0" u="none" strike="noStrike" cap="none" normalizeH="0" baseline="0" dirty="0" smtClean="0">
                          <a:ln>
                            <a:noFill/>
                          </a:ln>
                          <a:solidFill>
                            <a:srgbClr val="FFFF00"/>
                          </a:solidFill>
                          <a:effectLst/>
                          <a:latin typeface="Arial Narrow" pitchFamily="34" charset="0"/>
                          <a:cs typeface="Arial" pitchFamily="34" charset="0"/>
                        </a:rPr>
                        <a:t> </a:t>
                      </a:r>
                      <a:r>
                        <a:rPr kumimoji="0" lang="en-US" sz="2400" b="1" i="0" u="none" strike="noStrike" cap="none" normalizeH="0" baseline="0" dirty="0" err="1" smtClean="0">
                          <a:ln>
                            <a:noFill/>
                          </a:ln>
                          <a:solidFill>
                            <a:srgbClr val="FFFF00"/>
                          </a:solidFill>
                          <a:effectLst/>
                          <a:latin typeface="Arial Narrow" pitchFamily="34" charset="0"/>
                          <a:cs typeface="Arial" pitchFamily="34" charset="0"/>
                        </a:rPr>
                        <a:t>misure</a:t>
                      </a:r>
                      <a:r>
                        <a:rPr kumimoji="0" lang="en-US" sz="2400" b="1" i="0" u="none" strike="noStrike" cap="none" normalizeH="0" baseline="0" dirty="0" smtClean="0">
                          <a:ln>
                            <a:noFill/>
                          </a:ln>
                          <a:solidFill>
                            <a:srgbClr val="FFFF00"/>
                          </a:solidFill>
                          <a:effectLst/>
                          <a:latin typeface="Arial Narrow"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60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Neutroni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disponibili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in un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ampio</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intervallo</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energia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(1 eV &lt; E</a:t>
                      </a:r>
                      <a:r>
                        <a:rPr kumimoji="0" lang="en-US" sz="2400" b="0" i="0" u="none" strike="noStrike" cap="none" normalizeH="0" baseline="-25000" dirty="0" smtClean="0">
                          <a:ln>
                            <a:noFill/>
                          </a:ln>
                          <a:solidFill>
                            <a:schemeClr val="bg1">
                              <a:lumMod val="95000"/>
                            </a:schemeClr>
                          </a:solidFill>
                          <a:effectLst/>
                          <a:latin typeface="Calibri" panose="020F0502020204030204" pitchFamily="34" charset="0"/>
                          <a:cs typeface="Arial" pitchFamily="34" charset="0"/>
                        </a:rPr>
                        <a:t>n</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&lt; 1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GeV</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Misura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di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sezioni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d’urto</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di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cattura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fino</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 1 MeV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8284">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lumMod val="95000"/>
                          </a:schemeClr>
                        </a:solidFill>
                        <a:effectLst/>
                        <a:latin typeface="Agency FB"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Misura</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simultanea</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di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sezioni</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d’urto</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di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fissione</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dall’eV</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alle</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centinaia</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di MeV</a:t>
                      </a:r>
                      <a:endPar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602">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Elevato</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flusso</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istantaneo</a:t>
                      </a:r>
                      <a:endPar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(10</a:t>
                      </a:r>
                      <a:r>
                        <a:rPr kumimoji="0" lang="en-US" sz="2400" b="0" i="0" u="none" strike="noStrike" cap="none" normalizeH="0" baseline="30000" dirty="0" smtClean="0">
                          <a:ln>
                            <a:noFill/>
                          </a:ln>
                          <a:solidFill>
                            <a:schemeClr val="bg1">
                              <a:lumMod val="95000"/>
                            </a:schemeClr>
                          </a:solidFill>
                          <a:effectLst/>
                          <a:latin typeface="Calibri" panose="020F0502020204030204" pitchFamily="34" charset="0"/>
                          <a:cs typeface="Arial" pitchFamily="34" charset="0"/>
                        </a:rPr>
                        <a:t>5</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n/cm</a:t>
                      </a:r>
                      <a:r>
                        <a:rPr kumimoji="0" lang="en-US" sz="2400" b="0" i="0" u="none" strike="noStrike" cap="none" normalizeH="0" baseline="30000" dirty="0" smtClean="0">
                          <a:ln>
                            <a:noFill/>
                          </a:ln>
                          <a:solidFill>
                            <a:schemeClr val="bg1">
                              <a:lumMod val="95000"/>
                            </a:schemeClr>
                          </a:solidFill>
                          <a:effectLst/>
                          <a:latin typeface="Calibri" panose="020F0502020204030204" pitchFamily="34" charset="0"/>
                          <a:cs typeface="Arial" pitchFamily="34" charset="0"/>
                        </a:rPr>
                        <a:t>2</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/bunch)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Misura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di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piccole</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sezioni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d’urto</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di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cattura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8284">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lumMod val="95000"/>
                          </a:schemeClr>
                        </a:solidFill>
                        <a:effectLst/>
                        <a:latin typeface="Agency FB"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Misura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campioni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disponibili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in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modeste</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quantità</a:t>
                      </a:r>
                      <a:endPar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602">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lumMod val="95000"/>
                          </a:schemeClr>
                        </a:solidFill>
                        <a:effectLst/>
                        <a:latin typeface="Agency FB"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Misura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campioni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radioattivi</a:t>
                      </a:r>
                      <a:endPar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Risoluzione</a:t>
                      </a:r>
                      <a:r>
                        <a:rPr kumimoji="0" lang="en-GB"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in </a:t>
                      </a:r>
                      <a:r>
                        <a:rPr kumimoji="0" lang="en-GB"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energia</a:t>
                      </a:r>
                      <a:endPar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Studio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accurato</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delle</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risonanze</a:t>
                      </a:r>
                      <a:endPar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10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Low neutron sensitivity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Basso background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Misura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accurata</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sez</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d’urto</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anche</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nei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a:t>
                      </a:r>
                      <a:r>
                        <a:rPr kumimoji="0" lang="en-US" sz="2400" b="0" i="0" u="none" strike="noStrike" cap="none" normalizeH="0" baseline="0" dirty="0" err="1" smtClean="0">
                          <a:ln>
                            <a:noFill/>
                          </a:ln>
                          <a:solidFill>
                            <a:schemeClr val="bg1">
                              <a:lumMod val="95000"/>
                            </a:schemeClr>
                          </a:solidFill>
                          <a:effectLst/>
                          <a:latin typeface="Calibri" panose="020F0502020204030204" pitchFamily="34" charset="0"/>
                          <a:cs typeface="Arial" pitchFamily="34" charset="0"/>
                        </a:rPr>
                        <a:t>casi</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in cui </a:t>
                      </a:r>
                      <a:r>
                        <a:rPr kumimoji="0" lang="el-GR" sz="2400" b="1"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σ</a:t>
                      </a:r>
                      <a:r>
                        <a:rPr kumimoji="0" lang="en-US" sz="2400" b="0" i="0" u="none" strike="noStrike" cap="none" normalizeH="0" baseline="-25000" dirty="0" smtClean="0">
                          <a:ln>
                            <a:noFill/>
                          </a:ln>
                          <a:solidFill>
                            <a:schemeClr val="bg1">
                              <a:lumMod val="95000"/>
                            </a:schemeClr>
                          </a:solidFill>
                          <a:effectLst/>
                          <a:latin typeface="Calibri" panose="020F0502020204030204" pitchFamily="34" charset="0"/>
                          <a:cs typeface="Arial" pitchFamily="34" charset="0"/>
                        </a:rPr>
                        <a:t>el</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a:t>
                      </a:r>
                      <a:r>
                        <a:rPr kumimoji="0" lang="el-GR" sz="2400" b="1"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σ</a:t>
                      </a:r>
                      <a:r>
                        <a:rPr kumimoji="0" lang="en-US" sz="2400" b="0" i="0" u="none" strike="noStrike" cap="none" normalizeH="0" baseline="-25000" dirty="0" smtClean="0">
                          <a:ln>
                            <a:noFill/>
                          </a:ln>
                          <a:solidFill>
                            <a:schemeClr val="bg1">
                              <a:lumMod val="95000"/>
                            </a:schemeClr>
                          </a:solidFill>
                          <a:effectLst/>
                          <a:latin typeface="Calibri" panose="020F0502020204030204" pitchFamily="34" charset="0"/>
                          <a:cs typeface="Arial" pitchFamily="34" charset="0"/>
                        </a:rPr>
                        <a:t>capture</a:t>
                      </a:r>
                      <a:r>
                        <a:rPr kumimoji="0" lang="en-US" sz="2400" b="0" i="0" u="none" strike="noStrike" cap="none" normalizeH="0" baseline="0" dirty="0" smtClean="0">
                          <a:ln>
                            <a:noFill/>
                          </a:ln>
                          <a:solidFill>
                            <a:schemeClr val="bg1">
                              <a:lumMod val="95000"/>
                            </a:schemeClr>
                          </a:solidFill>
                          <a:effectLst/>
                          <a:latin typeface="Calibri" panose="020F0502020204030204" pitchFamily="34" charset="0"/>
                          <a:cs typeface="Arial" pitchFamily="34" charset="0"/>
                        </a:rPr>
                        <a:t> » 1</a:t>
                      </a:r>
                      <a:endParaRPr kumimoji="0" lang="en-US" sz="2400" b="0" i="0" u="none" strike="noStrike" cap="none" normalizeH="0" baseline="-25000" dirty="0" smtClean="0">
                        <a:ln>
                          <a:noFill/>
                        </a:ln>
                        <a:solidFill>
                          <a:schemeClr val="bg1">
                            <a:lumMod val="95000"/>
                          </a:schemeClr>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15717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6D6.png"/>
          <p:cNvPicPr>
            <a:picLocks noChangeAspect="1"/>
          </p:cNvPicPr>
          <p:nvPr/>
        </p:nvPicPr>
        <p:blipFill>
          <a:blip r:embed="rId2" cstate="print"/>
          <a:stretch>
            <a:fillRect/>
          </a:stretch>
        </p:blipFill>
        <p:spPr>
          <a:xfrm>
            <a:off x="1402466" y="2655187"/>
            <a:ext cx="4625881" cy="3440813"/>
          </a:xfrm>
          <a:prstGeom prst="rect">
            <a:avLst/>
          </a:prstGeom>
        </p:spPr>
      </p:pic>
      <p:pic>
        <p:nvPicPr>
          <p:cNvPr id="4" name="Picture 4" descr="TACpicture.jpg"/>
          <p:cNvPicPr>
            <a:picLocks noChangeAspect="1" noChangeArrowheads="1"/>
          </p:cNvPicPr>
          <p:nvPr/>
        </p:nvPicPr>
        <p:blipFill>
          <a:blip r:embed="rId3" cstate="print"/>
          <a:srcRect/>
          <a:stretch>
            <a:fillRect/>
          </a:stretch>
        </p:blipFill>
        <p:spPr bwMode="auto">
          <a:xfrm>
            <a:off x="6262859" y="3124200"/>
            <a:ext cx="3750206" cy="2819400"/>
          </a:xfrm>
          <a:prstGeom prst="rect">
            <a:avLst/>
          </a:prstGeom>
          <a:noFill/>
          <a:ln w="9525">
            <a:noFill/>
            <a:miter lim="800000"/>
            <a:headEnd/>
            <a:tailEnd/>
          </a:ln>
        </p:spPr>
      </p:pic>
      <p:sp>
        <p:nvSpPr>
          <p:cNvPr id="5" name="Rectangle 15"/>
          <p:cNvSpPr/>
          <p:nvPr/>
        </p:nvSpPr>
        <p:spPr>
          <a:xfrm>
            <a:off x="6126865" y="381000"/>
            <a:ext cx="4114800" cy="601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6"/>
          <p:cNvSpPr txBox="1"/>
          <p:nvPr/>
        </p:nvSpPr>
        <p:spPr>
          <a:xfrm>
            <a:off x="6126865" y="511076"/>
            <a:ext cx="4114800" cy="2062103"/>
          </a:xfrm>
          <a:prstGeom prst="rect">
            <a:avLst/>
          </a:prstGeom>
          <a:noFill/>
        </p:spPr>
        <p:txBody>
          <a:bodyPr wrap="square" rtlCol="0">
            <a:spAutoFit/>
          </a:bodyPr>
          <a:lstStyle/>
          <a:p>
            <a:r>
              <a:rPr lang="en-US" sz="1600" b="1" dirty="0" smtClean="0">
                <a:latin typeface="Arial" pitchFamily="34" charset="0"/>
                <a:cs typeface="Arial" pitchFamily="34" charset="0"/>
              </a:rPr>
              <a:t>Total Absorption Calorimeter</a:t>
            </a:r>
          </a:p>
          <a:p>
            <a:endParaRPr lang="en-US" sz="1600" b="1" dirty="0" smtClean="0">
              <a:latin typeface="Arial" pitchFamily="34" charset="0"/>
              <a:cs typeface="Arial" pitchFamily="34" charset="0"/>
            </a:endParaRPr>
          </a:p>
          <a:p>
            <a:pPr>
              <a:buFontTx/>
              <a:buChar char="-"/>
            </a:pP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geometria</a:t>
            </a:r>
            <a:r>
              <a:rPr lang="en-US" sz="1600" dirty="0" smtClean="0">
                <a:latin typeface="Arial" pitchFamily="34" charset="0"/>
                <a:cs typeface="Arial" pitchFamily="34" charset="0"/>
              </a:rPr>
              <a:t> 4</a:t>
            </a:r>
            <a:r>
              <a:rPr lang="el-GR" sz="1600" dirty="0" smtClean="0">
                <a:latin typeface="Arial" pitchFamily="34" charset="0"/>
                <a:cs typeface="Arial" pitchFamily="34" charset="0"/>
              </a:rPr>
              <a:t>π</a:t>
            </a:r>
            <a:endParaRPr lang="en-US" sz="1600" dirty="0" smtClean="0">
              <a:latin typeface="Arial" pitchFamily="34" charset="0"/>
              <a:cs typeface="Arial" pitchFamily="34" charset="0"/>
            </a:endParaRPr>
          </a:p>
          <a:p>
            <a:pPr>
              <a:buFontTx/>
              <a:buChar char="-"/>
            </a:pPr>
            <a:r>
              <a:rPr lang="en-US" sz="1600" dirty="0" smtClean="0">
                <a:latin typeface="Arial" pitchFamily="34" charset="0"/>
                <a:cs typeface="Arial" pitchFamily="34" charset="0"/>
              </a:rPr>
              <a:t> 40 </a:t>
            </a:r>
            <a:r>
              <a:rPr lang="en-US" sz="1600" dirty="0" err="1" smtClean="0">
                <a:latin typeface="Arial" pitchFamily="34" charset="0"/>
                <a:cs typeface="Arial" pitchFamily="34" charset="0"/>
              </a:rPr>
              <a:t>cristalli</a:t>
            </a:r>
            <a:r>
              <a:rPr lang="en-US" sz="1600" dirty="0" smtClean="0">
                <a:latin typeface="Arial" pitchFamily="34" charset="0"/>
                <a:cs typeface="Arial" pitchFamily="34" charset="0"/>
              </a:rPr>
              <a:t> BaF</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segmentazione</a:t>
            </a:r>
            <a:r>
              <a:rPr lang="en-US" sz="1600" dirty="0" smtClean="0">
                <a:latin typeface="Arial" pitchFamily="34" charset="0"/>
                <a:cs typeface="Arial" pitchFamily="34" charset="0"/>
              </a:rPr>
              <a:t>)</a:t>
            </a:r>
          </a:p>
          <a:p>
            <a:pPr>
              <a:buFontTx/>
              <a:buChar char="-"/>
            </a:pP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Buona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risoluzione</a:t>
            </a:r>
            <a:r>
              <a:rPr lang="en-US" sz="1600" dirty="0" smtClean="0">
                <a:latin typeface="Arial" pitchFamily="34" charset="0"/>
                <a:cs typeface="Arial" pitchFamily="34" charset="0"/>
              </a:rPr>
              <a:t> in </a:t>
            </a:r>
            <a:r>
              <a:rPr lang="en-US" sz="1600" dirty="0" err="1" smtClean="0">
                <a:latin typeface="Arial" pitchFamily="34" charset="0"/>
                <a:cs typeface="Arial" pitchFamily="34" charset="0"/>
              </a:rPr>
              <a:t>energia</a:t>
            </a:r>
            <a:r>
              <a:rPr lang="en-US" sz="1600" dirty="0" smtClean="0">
                <a:latin typeface="Arial" pitchFamily="34" charset="0"/>
                <a:cs typeface="Arial" pitchFamily="34" charset="0"/>
              </a:rPr>
              <a:t> </a:t>
            </a:r>
          </a:p>
          <a:p>
            <a:pPr>
              <a:buFontTx/>
              <a:buChar char="-"/>
            </a:pPr>
            <a:r>
              <a:rPr lang="en-US" sz="1600" dirty="0" smtClean="0">
                <a:latin typeface="Arial" pitchFamily="34" charset="0"/>
                <a:cs typeface="Arial" pitchFamily="34" charset="0"/>
              </a:rPr>
              <a:t> </a:t>
            </a:r>
            <a:r>
              <a:rPr lang="en-US" sz="1500" dirty="0" err="1" smtClean="0">
                <a:latin typeface="Arial" pitchFamily="34" charset="0"/>
                <a:cs typeface="Arial" pitchFamily="34" charset="0"/>
              </a:rPr>
              <a:t>Discriminazione</a:t>
            </a:r>
            <a:r>
              <a:rPr lang="en-US" sz="1500" dirty="0" smtClean="0">
                <a:latin typeface="Arial" pitchFamily="34" charset="0"/>
                <a:cs typeface="Arial" pitchFamily="34" charset="0"/>
              </a:rPr>
              <a:t> </a:t>
            </a:r>
            <a:r>
              <a:rPr lang="en-US" sz="1500" dirty="0" err="1" smtClean="0">
                <a:latin typeface="Arial" pitchFamily="34" charset="0"/>
                <a:cs typeface="Arial" pitchFamily="34" charset="0"/>
              </a:rPr>
              <a:t>di</a:t>
            </a:r>
            <a:r>
              <a:rPr lang="en-US" sz="1500" dirty="0" smtClean="0">
                <a:latin typeface="Arial" pitchFamily="34" charset="0"/>
                <a:cs typeface="Arial" pitchFamily="34" charset="0"/>
              </a:rPr>
              <a:t> </a:t>
            </a:r>
            <a:r>
              <a:rPr lang="en-US" sz="1500" dirty="0" err="1" smtClean="0">
                <a:latin typeface="Arial" pitchFamily="34" charset="0"/>
                <a:cs typeface="Arial" pitchFamily="34" charset="0"/>
              </a:rPr>
              <a:t>eventi</a:t>
            </a:r>
            <a:r>
              <a:rPr lang="en-US" sz="1500" dirty="0" smtClean="0">
                <a:latin typeface="Arial" pitchFamily="34" charset="0"/>
                <a:cs typeface="Arial" pitchFamily="34" charset="0"/>
              </a:rPr>
              <a:t> </a:t>
            </a:r>
            <a:r>
              <a:rPr lang="en-US" sz="1500" dirty="0" err="1" smtClean="0">
                <a:latin typeface="Arial" pitchFamily="34" charset="0"/>
                <a:cs typeface="Arial" pitchFamily="34" charset="0"/>
              </a:rPr>
              <a:t>spuri</a:t>
            </a:r>
            <a:r>
              <a:rPr lang="en-US" sz="1500" dirty="0" smtClean="0">
                <a:latin typeface="Arial" pitchFamily="34" charset="0"/>
                <a:cs typeface="Arial" pitchFamily="34" charset="0"/>
              </a:rPr>
              <a:t> e background</a:t>
            </a:r>
          </a:p>
          <a:p>
            <a:pPr>
              <a:buFontTx/>
              <a:buChar char="-"/>
            </a:pP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Utilizzato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soprattutto</a:t>
            </a:r>
            <a:r>
              <a:rPr lang="en-US" sz="1600" dirty="0" smtClean="0">
                <a:latin typeface="Arial" pitchFamily="34" charset="0"/>
                <a:cs typeface="Arial" pitchFamily="34" charset="0"/>
              </a:rPr>
              <a:t> per </a:t>
            </a:r>
            <a:r>
              <a:rPr lang="en-US" sz="1600" dirty="0" err="1" smtClean="0">
                <a:latin typeface="Arial" pitchFamily="34" charset="0"/>
                <a:cs typeface="Arial" pitchFamily="34" charset="0"/>
              </a:rPr>
              <a:t>cattura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attinidi</a:t>
            </a:r>
            <a:endParaRPr lang="en-US" sz="1600" dirty="0" smtClean="0">
              <a:latin typeface="Arial" pitchFamily="34" charset="0"/>
              <a:cs typeface="Arial" pitchFamily="34" charset="0"/>
            </a:endParaRPr>
          </a:p>
          <a:p>
            <a:pPr>
              <a:buFontTx/>
              <a:buChar char="-"/>
            </a:pPr>
            <a:endParaRPr lang="en-US" sz="1600" b="1" dirty="0">
              <a:latin typeface="Arial" pitchFamily="34" charset="0"/>
              <a:cs typeface="Arial" pitchFamily="34" charset="0"/>
            </a:endParaRPr>
          </a:p>
        </p:txBody>
      </p:sp>
      <p:sp>
        <p:nvSpPr>
          <p:cNvPr id="7" name="Rectangle 6"/>
          <p:cNvSpPr/>
          <p:nvPr/>
        </p:nvSpPr>
        <p:spPr>
          <a:xfrm>
            <a:off x="1326265" y="1066800"/>
            <a:ext cx="480060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78665" y="1219200"/>
            <a:ext cx="3810000" cy="830997"/>
          </a:xfrm>
          <a:prstGeom prst="rect">
            <a:avLst/>
          </a:prstGeom>
          <a:noFill/>
        </p:spPr>
        <p:txBody>
          <a:bodyPr wrap="square" rtlCol="0">
            <a:spAutoFit/>
          </a:bodyPr>
          <a:lstStyle/>
          <a:p>
            <a:r>
              <a:rPr lang="en-US" sz="1600" b="1" dirty="0" err="1" smtClean="0">
                <a:latin typeface="Arial" pitchFamily="34" charset="0"/>
                <a:cs typeface="Arial" pitchFamily="34" charset="0"/>
              </a:rPr>
              <a:t>Scintillatori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liquidi</a:t>
            </a:r>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pPr>
              <a:buFontTx/>
              <a:buChar char="-"/>
            </a:pPr>
            <a:r>
              <a:rPr lang="en-US" sz="1600" dirty="0" smtClean="0">
                <a:latin typeface="Arial" pitchFamily="34" charset="0"/>
                <a:cs typeface="Arial" pitchFamily="34" charset="0"/>
              </a:rPr>
              <a:t> </a:t>
            </a:r>
            <a:r>
              <a:rPr lang="en-GB" sz="1600" dirty="0" smtClean="0">
                <a:latin typeface="Arial" pitchFamily="34" charset="0"/>
                <a:cs typeface="Arial" pitchFamily="34" charset="0"/>
              </a:rPr>
              <a:t>per </a:t>
            </a:r>
            <a:r>
              <a:rPr lang="en-GB" sz="1600" dirty="0" err="1" smtClean="0">
                <a:latin typeface="Arial" pitchFamily="34" charset="0"/>
                <a:cs typeface="Arial" pitchFamily="34" charset="0"/>
              </a:rPr>
              <a:t>misure</a:t>
            </a:r>
            <a:r>
              <a:rPr lang="en-GB" sz="1600" dirty="0" smtClean="0">
                <a:latin typeface="Arial" pitchFamily="34" charset="0"/>
                <a:cs typeface="Arial" pitchFamily="34" charset="0"/>
              </a:rPr>
              <a:t> a </a:t>
            </a:r>
            <a:r>
              <a:rPr lang="en-GB" sz="1600" dirty="0" err="1" smtClean="0">
                <a:latin typeface="Arial" pitchFamily="34" charset="0"/>
                <a:cs typeface="Arial" pitchFamily="34" charset="0"/>
              </a:rPr>
              <a:t>bassa</a:t>
            </a:r>
            <a:r>
              <a:rPr lang="en-GB" sz="1600" dirty="0" smtClean="0">
                <a:latin typeface="Arial" pitchFamily="34" charset="0"/>
                <a:cs typeface="Arial" pitchFamily="34" charset="0"/>
              </a:rPr>
              <a:t> neutron sensitivity</a:t>
            </a:r>
            <a:endParaRPr lang="en-US" sz="1600" dirty="0" smtClean="0">
              <a:latin typeface="Arial" pitchFamily="34" charset="0"/>
              <a:cs typeface="Arial" pitchFamily="34" charset="0"/>
            </a:endParaRPr>
          </a:p>
        </p:txBody>
      </p:sp>
      <p:sp>
        <p:nvSpPr>
          <p:cNvPr id="9" name="CasellaDiTesto 8"/>
          <p:cNvSpPr txBox="1"/>
          <p:nvPr/>
        </p:nvSpPr>
        <p:spPr>
          <a:xfrm>
            <a:off x="74122" y="89886"/>
            <a:ext cx="3711529" cy="707886"/>
          </a:xfrm>
          <a:prstGeom prst="rect">
            <a:avLst/>
          </a:prstGeom>
          <a:noFill/>
        </p:spPr>
        <p:txBody>
          <a:bodyPr wrap="none" rtlCol="0">
            <a:spAutoFit/>
          </a:bodyPr>
          <a:lstStyle/>
          <a:p>
            <a:r>
              <a:rPr lang="it-IT" sz="4000" b="1" dirty="0" smtClean="0">
                <a:solidFill>
                  <a:schemeClr val="accent1">
                    <a:lumMod val="50000"/>
                  </a:schemeClr>
                </a:solidFill>
              </a:rPr>
              <a:t>Set-up di cattura</a:t>
            </a:r>
          </a:p>
        </p:txBody>
      </p:sp>
    </p:spTree>
    <p:extLst>
      <p:ext uri="{BB962C8B-B14F-4D97-AF65-F5344CB8AC3E}">
        <p14:creationId xmlns:p14="http://schemas.microsoft.com/office/powerpoint/2010/main" val="2319616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122" y="89886"/>
            <a:ext cx="3835987" cy="707886"/>
          </a:xfrm>
          <a:prstGeom prst="rect">
            <a:avLst/>
          </a:prstGeom>
          <a:noFill/>
        </p:spPr>
        <p:txBody>
          <a:bodyPr wrap="none" rtlCol="0">
            <a:spAutoFit/>
          </a:bodyPr>
          <a:lstStyle/>
          <a:p>
            <a:r>
              <a:rPr lang="it-IT" sz="4000" b="1" dirty="0" smtClean="0">
                <a:solidFill>
                  <a:schemeClr val="accent1">
                    <a:lumMod val="50000"/>
                  </a:schemeClr>
                </a:solidFill>
              </a:rPr>
              <a:t>Set-up di </a:t>
            </a:r>
            <a:r>
              <a:rPr lang="it-IT" sz="4000" b="1" dirty="0" smtClean="0">
                <a:solidFill>
                  <a:schemeClr val="accent1">
                    <a:lumMod val="50000"/>
                  </a:schemeClr>
                </a:solidFill>
              </a:rPr>
              <a:t>fissione</a:t>
            </a:r>
            <a:endParaRPr lang="it-IT" sz="4000" b="1" dirty="0" smtClean="0">
              <a:solidFill>
                <a:schemeClr val="accent1">
                  <a:lumMod val="50000"/>
                </a:schemeClr>
              </a:solidFill>
            </a:endParaRPr>
          </a:p>
        </p:txBody>
      </p:sp>
      <p:pic>
        <p:nvPicPr>
          <p:cNvPr id="4" name="Picture 9" descr="U5_Sample_fission"/>
          <p:cNvPicPr>
            <a:picLocks noChangeAspect="1" noChangeArrowheads="1"/>
          </p:cNvPicPr>
          <p:nvPr/>
        </p:nvPicPr>
        <p:blipFill>
          <a:blip r:embed="rId3" cstate="print"/>
          <a:srcRect/>
          <a:stretch>
            <a:fillRect/>
          </a:stretch>
        </p:blipFill>
        <p:spPr bwMode="auto">
          <a:xfrm>
            <a:off x="6340030" y="1542325"/>
            <a:ext cx="3366319" cy="1257300"/>
          </a:xfrm>
          <a:prstGeom prst="rect">
            <a:avLst/>
          </a:prstGeom>
          <a:solidFill>
            <a:schemeClr val="tx2"/>
          </a:solidFill>
          <a:ln w="9525">
            <a:noFill/>
            <a:miter lim="800000"/>
            <a:headEnd/>
            <a:tailEnd/>
          </a:ln>
        </p:spPr>
      </p:pic>
      <p:pic>
        <p:nvPicPr>
          <p:cNvPr id="5" name="Picture 21"/>
          <p:cNvPicPr>
            <a:picLocks noChangeAspect="1" noChangeArrowheads="1"/>
          </p:cNvPicPr>
          <p:nvPr/>
        </p:nvPicPr>
        <p:blipFill>
          <a:blip r:embed="rId4" cstate="print"/>
          <a:srcRect/>
          <a:stretch>
            <a:fillRect/>
          </a:stretch>
        </p:blipFill>
        <p:spPr bwMode="auto">
          <a:xfrm>
            <a:off x="6340030" y="2837725"/>
            <a:ext cx="3234978" cy="2286000"/>
          </a:xfrm>
          <a:prstGeom prst="rect">
            <a:avLst/>
          </a:prstGeom>
          <a:noFill/>
          <a:ln w="9525">
            <a:solidFill>
              <a:schemeClr val="tx1"/>
            </a:solidFill>
            <a:miter lim="800000"/>
            <a:headEnd/>
            <a:tailEnd/>
          </a:ln>
        </p:spPr>
      </p:pic>
      <p:sp>
        <p:nvSpPr>
          <p:cNvPr id="6" name="Rectangle 4"/>
          <p:cNvSpPr/>
          <p:nvPr/>
        </p:nvSpPr>
        <p:spPr>
          <a:xfrm>
            <a:off x="6263830" y="94525"/>
            <a:ext cx="4267200" cy="640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
          <p:cNvSpPr txBox="1"/>
          <p:nvPr/>
        </p:nvSpPr>
        <p:spPr>
          <a:xfrm>
            <a:off x="6416230" y="170725"/>
            <a:ext cx="3962400" cy="1323439"/>
          </a:xfrm>
          <a:prstGeom prst="rect">
            <a:avLst/>
          </a:prstGeom>
          <a:noFill/>
        </p:spPr>
        <p:txBody>
          <a:bodyPr wrap="square" rtlCol="0">
            <a:spAutoFit/>
          </a:bodyPr>
          <a:lstStyle/>
          <a:p>
            <a:r>
              <a:rPr lang="en-US" sz="1600" b="1" dirty="0" err="1" smtClean="0">
                <a:latin typeface="Arial" pitchFamily="34" charset="0"/>
                <a:cs typeface="Arial" pitchFamily="34" charset="0"/>
              </a:rPr>
              <a:t>MicroMegas</a:t>
            </a:r>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pPr>
              <a:buFontTx/>
              <a:buChar char="-"/>
            </a:pPr>
            <a:r>
              <a:rPr lang="en-US" sz="1600" dirty="0" smtClean="0">
                <a:latin typeface="Arial" pitchFamily="34" charset="0"/>
                <a:cs typeface="Arial" pitchFamily="34" charset="0"/>
              </a:rPr>
              <a:t>Alto </a:t>
            </a:r>
            <a:r>
              <a:rPr lang="en-US" sz="1600" dirty="0" err="1" smtClean="0">
                <a:latin typeface="Arial" pitchFamily="34" charset="0"/>
                <a:cs typeface="Arial" pitchFamily="34" charset="0"/>
              </a:rPr>
              <a:t>guadagno</a:t>
            </a:r>
            <a:r>
              <a:rPr lang="en-US" sz="1600" dirty="0" smtClean="0">
                <a:latin typeface="Arial" pitchFamily="34" charset="0"/>
                <a:cs typeface="Arial" pitchFamily="34" charset="0"/>
              </a:rPr>
              <a:t>, basso </a:t>
            </a:r>
            <a:r>
              <a:rPr lang="en-US" sz="1600" dirty="0" err="1" smtClean="0">
                <a:latin typeface="Arial" pitchFamily="34" charset="0"/>
                <a:cs typeface="Arial" pitchFamily="34" charset="0"/>
              </a:rPr>
              <a:t>rumore</a:t>
            </a:r>
            <a:endParaRPr lang="en-US" sz="1600" dirty="0" smtClean="0">
              <a:latin typeface="Arial" pitchFamily="34" charset="0"/>
              <a:cs typeface="Arial" pitchFamily="34" charset="0"/>
            </a:endParaRPr>
          </a:p>
          <a:p>
            <a:pPr>
              <a:buFontTx/>
              <a:buChar char="-"/>
            </a:pP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Campioni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misura</a:t>
            </a:r>
            <a:r>
              <a:rPr lang="en-US" sz="1600" dirty="0" smtClean="0">
                <a:latin typeface="Arial" pitchFamily="34" charset="0"/>
                <a:cs typeface="Arial" pitchFamily="34" charset="0"/>
              </a:rPr>
              <a:t> in </a:t>
            </a:r>
            <a:r>
              <a:rPr lang="en-US" sz="1600" dirty="0" err="1" smtClean="0">
                <a:latin typeface="Arial" pitchFamily="34" charset="0"/>
                <a:cs typeface="Arial" pitchFamily="34" charset="0"/>
              </a:rPr>
              <a:t>parallelo</a:t>
            </a:r>
            <a:r>
              <a:rPr lang="en-US" sz="1600" dirty="0" smtClean="0">
                <a:latin typeface="Arial" pitchFamily="34" charset="0"/>
                <a:cs typeface="Arial" pitchFamily="34" charset="0"/>
              </a:rPr>
              <a:t>. </a:t>
            </a:r>
          </a:p>
          <a:p>
            <a:pPr>
              <a:buFontTx/>
              <a:buChar char="-"/>
            </a:pP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Utilizzabile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anche</a:t>
            </a:r>
            <a:r>
              <a:rPr lang="en-US" sz="1600" dirty="0" smtClean="0">
                <a:latin typeface="Arial" pitchFamily="34" charset="0"/>
                <a:cs typeface="Arial" pitchFamily="34" charset="0"/>
              </a:rPr>
              <a:t> per </a:t>
            </a:r>
            <a:r>
              <a:rPr lang="en-US" sz="1600" dirty="0" err="1" smtClean="0">
                <a:latin typeface="Arial" pitchFamily="34" charset="0"/>
                <a:cs typeface="Arial" pitchFamily="34" charset="0"/>
              </a:rPr>
              <a:t>misure</a:t>
            </a:r>
            <a:r>
              <a:rPr lang="en-US" sz="1600" dirty="0" smtClean="0">
                <a:latin typeface="Arial" pitchFamily="34" charset="0"/>
                <a:cs typeface="Arial" pitchFamily="34" charset="0"/>
              </a:rPr>
              <a:t> (n,</a:t>
            </a:r>
            <a:r>
              <a:rPr lang="el-GR" sz="1600" dirty="0" smtClean="0">
                <a:latin typeface="Calibri"/>
                <a:cs typeface="Arial" pitchFamily="34" charset="0"/>
              </a:rPr>
              <a:t>α</a:t>
            </a:r>
            <a:r>
              <a:rPr lang="en-US" sz="1600" dirty="0" smtClean="0">
                <a:latin typeface="Arial" pitchFamily="34" charset="0"/>
                <a:cs typeface="Arial" pitchFamily="34" charset="0"/>
              </a:rPr>
              <a:t>)</a:t>
            </a:r>
            <a:endParaRPr lang="en-US" sz="1600" b="1" dirty="0">
              <a:latin typeface="Arial" pitchFamily="34" charset="0"/>
              <a:cs typeface="Arial" pitchFamily="34" charset="0"/>
            </a:endParaRPr>
          </a:p>
        </p:txBody>
      </p:sp>
      <p:pic>
        <p:nvPicPr>
          <p:cNvPr id="8" name="Picture 6" descr="micromegas.jpg"/>
          <p:cNvPicPr>
            <a:picLocks noChangeAspect="1"/>
          </p:cNvPicPr>
          <p:nvPr/>
        </p:nvPicPr>
        <p:blipFill>
          <a:blip r:embed="rId5" cstate="print"/>
          <a:srcRect l="14764" t="11811" r="20669" b="19193"/>
          <a:stretch>
            <a:fillRect/>
          </a:stretch>
        </p:blipFill>
        <p:spPr>
          <a:xfrm>
            <a:off x="8778430" y="5009662"/>
            <a:ext cx="1648715" cy="1409463"/>
          </a:xfrm>
          <a:prstGeom prst="rect">
            <a:avLst/>
          </a:prstGeom>
        </p:spPr>
      </p:pic>
      <p:sp>
        <p:nvSpPr>
          <p:cNvPr id="9" name="Rectangle 7"/>
          <p:cNvSpPr/>
          <p:nvPr/>
        </p:nvSpPr>
        <p:spPr>
          <a:xfrm>
            <a:off x="1691830" y="1008925"/>
            <a:ext cx="45720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p:cNvSpPr txBox="1"/>
          <p:nvPr/>
        </p:nvSpPr>
        <p:spPr>
          <a:xfrm>
            <a:off x="1768030" y="1085125"/>
            <a:ext cx="4343400" cy="1323439"/>
          </a:xfrm>
          <a:prstGeom prst="rect">
            <a:avLst/>
          </a:prstGeom>
          <a:noFill/>
        </p:spPr>
        <p:txBody>
          <a:bodyPr wrap="square" rtlCol="0">
            <a:spAutoFit/>
          </a:bodyPr>
          <a:lstStyle/>
          <a:p>
            <a:r>
              <a:rPr lang="en-US" sz="1600" b="1" dirty="0" smtClean="0">
                <a:latin typeface="Arial" pitchFamily="34" charset="0"/>
                <a:cs typeface="Arial" pitchFamily="34" charset="0"/>
              </a:rPr>
              <a:t>Parallel Plate Avalanche Counters</a:t>
            </a:r>
          </a:p>
          <a:p>
            <a:endParaRPr lang="en-US" sz="1600" b="1" dirty="0" smtClean="0">
              <a:latin typeface="Arial" pitchFamily="34" charset="0"/>
              <a:cs typeface="Arial" pitchFamily="34" charset="0"/>
            </a:endParaRPr>
          </a:p>
          <a:p>
            <a:pPr>
              <a:buFontTx/>
              <a:buChar char="-"/>
            </a:pP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Frammenti</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di</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fissione</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rivelati</a:t>
            </a:r>
            <a:r>
              <a:rPr lang="en-GB" sz="1600" dirty="0" smtClean="0">
                <a:latin typeface="Arial" pitchFamily="34" charset="0"/>
                <a:cs typeface="Arial" pitchFamily="34" charset="0"/>
              </a:rPr>
              <a:t> in </a:t>
            </a:r>
            <a:r>
              <a:rPr lang="en-GB" sz="1600" dirty="0" err="1" smtClean="0">
                <a:latin typeface="Arial" pitchFamily="34" charset="0"/>
                <a:cs typeface="Arial" pitchFamily="34" charset="0"/>
              </a:rPr>
              <a:t>coincidenza</a:t>
            </a:r>
            <a:endParaRPr lang="en-GB" sz="1600" dirty="0" smtClean="0">
              <a:latin typeface="Arial" pitchFamily="34" charset="0"/>
              <a:cs typeface="Arial" pitchFamily="34" charset="0"/>
            </a:endParaRPr>
          </a:p>
          <a:p>
            <a:pPr>
              <a:buFontTx/>
              <a:buChar char="-"/>
            </a:pP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Ottima</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discriminazione</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delle</a:t>
            </a:r>
            <a:r>
              <a:rPr lang="en-GB" sz="1600" dirty="0" smtClean="0">
                <a:latin typeface="Arial" pitchFamily="34" charset="0"/>
                <a:cs typeface="Arial" pitchFamily="34" charset="0"/>
              </a:rPr>
              <a:t> </a:t>
            </a:r>
            <a:r>
              <a:rPr lang="el-GR" sz="1600" dirty="0" smtClean="0">
                <a:latin typeface="Arial" pitchFamily="34" charset="0"/>
                <a:cs typeface="Arial" pitchFamily="34" charset="0"/>
              </a:rPr>
              <a:t>α</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emesse</a:t>
            </a:r>
            <a:endParaRPr lang="en-GB" sz="1600" dirty="0" smtClean="0">
              <a:latin typeface="Arial" pitchFamily="34" charset="0"/>
              <a:cs typeface="Arial" pitchFamily="34" charset="0"/>
            </a:endParaRPr>
          </a:p>
          <a:p>
            <a:pPr>
              <a:buFontTx/>
              <a:buChar char="-"/>
            </a:pP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Poco</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sensibile</a:t>
            </a:r>
            <a:r>
              <a:rPr lang="en-GB" sz="1600" dirty="0" smtClean="0">
                <a:latin typeface="Arial" pitchFamily="34" charset="0"/>
                <a:cs typeface="Arial" pitchFamily="34" charset="0"/>
              </a:rPr>
              <a:t> </a:t>
            </a:r>
            <a:r>
              <a:rPr lang="en-GB" sz="1600" dirty="0" err="1" smtClean="0">
                <a:latin typeface="Arial" pitchFamily="34" charset="0"/>
                <a:cs typeface="Arial" pitchFamily="34" charset="0"/>
              </a:rPr>
              <a:t>ai</a:t>
            </a:r>
            <a:r>
              <a:rPr lang="en-GB" sz="1600" dirty="0" smtClean="0">
                <a:latin typeface="Arial" pitchFamily="34" charset="0"/>
                <a:cs typeface="Arial" pitchFamily="34" charset="0"/>
              </a:rPr>
              <a:t> </a:t>
            </a:r>
            <a:r>
              <a:rPr lang="el-GR" sz="1600" dirty="0" smtClean="0">
                <a:latin typeface="Calibri"/>
                <a:cs typeface="Arial" pitchFamily="34" charset="0"/>
              </a:rPr>
              <a:t>γ</a:t>
            </a:r>
            <a:endParaRPr lang="en-US" sz="1600" dirty="0">
              <a:latin typeface="Arial" pitchFamily="34" charset="0"/>
              <a:cs typeface="Arial" pitchFamily="34" charset="0"/>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3672095578"/>
              </p:ext>
            </p:extLst>
          </p:nvPr>
        </p:nvGraphicFramePr>
        <p:xfrm>
          <a:off x="1844230" y="2380525"/>
          <a:ext cx="2971800" cy="2230398"/>
        </p:xfrm>
        <a:graphic>
          <a:graphicData uri="http://schemas.openxmlformats.org/presentationml/2006/ole">
            <mc:AlternateContent xmlns:mc="http://schemas.openxmlformats.org/markup-compatibility/2006">
              <mc:Choice xmlns:v="urn:schemas-microsoft-com:vml" Requires="v">
                <p:oleObj spid="_x0000_s2057" name="Fotografia Photo Editor" r:id="rId6" imgW="3780952" imgH="2838846" progId="">
                  <p:embed/>
                </p:oleObj>
              </mc:Choice>
              <mc:Fallback>
                <p:oleObj name="Fotografia Photo Editor" r:id="rId6" imgW="3780952" imgH="283884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4230" y="2380525"/>
                        <a:ext cx="2971800" cy="223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13" descr="detstack"/>
          <p:cNvPicPr>
            <a:picLocks noChangeAspect="1" noChangeArrowheads="1"/>
          </p:cNvPicPr>
          <p:nvPr/>
        </p:nvPicPr>
        <p:blipFill>
          <a:blip r:embed="rId8" cstate="print"/>
          <a:srcRect l="2100" t="5570" r="2100"/>
          <a:stretch>
            <a:fillRect/>
          </a:stretch>
        </p:blipFill>
        <p:spPr bwMode="auto">
          <a:xfrm>
            <a:off x="3622474" y="4514125"/>
            <a:ext cx="2565155" cy="1905000"/>
          </a:xfrm>
          <a:prstGeom prst="rect">
            <a:avLst/>
          </a:prstGeom>
          <a:noFill/>
          <a:ln w="9525">
            <a:noFill/>
            <a:miter lim="800000"/>
            <a:headEnd/>
            <a:tailEnd/>
          </a:ln>
        </p:spPr>
      </p:pic>
    </p:spTree>
    <p:extLst>
      <p:ext uri="{BB962C8B-B14F-4D97-AF65-F5344CB8AC3E}">
        <p14:creationId xmlns:p14="http://schemas.microsoft.com/office/powerpoint/2010/main" val="232302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p:cNvSpPr/>
          <p:nvPr/>
        </p:nvSpPr>
        <p:spPr>
          <a:xfrm>
            <a:off x="0" y="1245140"/>
            <a:ext cx="12192000" cy="5029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Line 116"/>
          <p:cNvSpPr>
            <a:spLocks noChangeShapeType="1"/>
          </p:cNvSpPr>
          <p:nvPr/>
        </p:nvSpPr>
        <p:spPr bwMode="auto">
          <a:xfrm flipH="1">
            <a:off x="8135769" y="3683540"/>
            <a:ext cx="9525" cy="1220787"/>
          </a:xfrm>
          <a:prstGeom prst="line">
            <a:avLst/>
          </a:prstGeom>
          <a:noFill/>
          <a:ln w="28575">
            <a:solidFill>
              <a:srgbClr val="FF6600"/>
            </a:solidFill>
            <a:round/>
            <a:headEnd/>
            <a:tailEnd type="triangle" w="med" len="med"/>
          </a:ln>
          <a:effectLst/>
        </p:spPr>
        <p:txBody>
          <a:bodyPr/>
          <a:lstStyle/>
          <a:p>
            <a:endParaRPr lang="en-US"/>
          </a:p>
        </p:txBody>
      </p:sp>
      <p:sp>
        <p:nvSpPr>
          <p:cNvPr id="9" name="Text Box 101"/>
          <p:cNvSpPr txBox="1">
            <a:spLocks noChangeArrowheads="1"/>
          </p:cNvSpPr>
          <p:nvPr/>
        </p:nvSpPr>
        <p:spPr bwMode="auto">
          <a:xfrm>
            <a:off x="2841458" y="1168940"/>
            <a:ext cx="2320925" cy="517525"/>
          </a:xfrm>
          <a:prstGeom prst="rect">
            <a:avLst/>
          </a:prstGeom>
          <a:noFill/>
          <a:ln w="9525">
            <a:noFill/>
            <a:miter lim="800000"/>
            <a:headEnd/>
            <a:tailEnd/>
          </a:ln>
          <a:effectLst/>
        </p:spPr>
        <p:txBody>
          <a:bodyPr wrap="none">
            <a:spAutoFit/>
          </a:bodyPr>
          <a:lstStyle/>
          <a:p>
            <a:r>
              <a:rPr lang="en-US" sz="1400" b="1">
                <a:solidFill>
                  <a:schemeClr val="accent2"/>
                </a:solidFill>
                <a:latin typeface="Symbol" pitchFamily="18" charset="2"/>
              </a:rPr>
              <a:t>a</a:t>
            </a:r>
            <a:r>
              <a:rPr lang="en-US" sz="1400" b="1">
                <a:solidFill>
                  <a:schemeClr val="accent2"/>
                </a:solidFill>
              </a:rPr>
              <a:t>-nuclei</a:t>
            </a:r>
            <a:br>
              <a:rPr lang="en-US" sz="1400" b="1">
                <a:solidFill>
                  <a:schemeClr val="accent2"/>
                </a:solidFill>
              </a:rPr>
            </a:br>
            <a:r>
              <a:rPr lang="en-US" sz="1400" b="1" baseline="30000">
                <a:solidFill>
                  <a:schemeClr val="accent2"/>
                </a:solidFill>
              </a:rPr>
              <a:t>12</a:t>
            </a:r>
            <a:r>
              <a:rPr lang="en-US" sz="1400" b="1">
                <a:solidFill>
                  <a:schemeClr val="accent2"/>
                </a:solidFill>
              </a:rPr>
              <a:t>C,</a:t>
            </a:r>
            <a:r>
              <a:rPr lang="en-US" sz="1400" b="1" baseline="30000">
                <a:solidFill>
                  <a:schemeClr val="accent2"/>
                </a:solidFill>
              </a:rPr>
              <a:t>16</a:t>
            </a:r>
            <a:r>
              <a:rPr lang="en-US" sz="1400" b="1">
                <a:solidFill>
                  <a:schemeClr val="accent2"/>
                </a:solidFill>
              </a:rPr>
              <a:t>O,</a:t>
            </a:r>
            <a:r>
              <a:rPr lang="en-US" sz="1400" b="1" baseline="30000">
                <a:solidFill>
                  <a:schemeClr val="accent2"/>
                </a:solidFill>
              </a:rPr>
              <a:t>20</a:t>
            </a:r>
            <a:r>
              <a:rPr lang="en-US" sz="1400" b="1">
                <a:solidFill>
                  <a:schemeClr val="accent2"/>
                </a:solidFill>
              </a:rPr>
              <a:t>Ne,</a:t>
            </a:r>
            <a:r>
              <a:rPr lang="en-US" sz="1400" b="1" baseline="30000">
                <a:solidFill>
                  <a:schemeClr val="accent2"/>
                </a:solidFill>
              </a:rPr>
              <a:t>24</a:t>
            </a:r>
            <a:r>
              <a:rPr lang="en-US" sz="1400" b="1">
                <a:solidFill>
                  <a:schemeClr val="accent2"/>
                </a:solidFill>
              </a:rPr>
              <a:t>Mg, …. </a:t>
            </a:r>
            <a:r>
              <a:rPr lang="en-US" sz="1400" b="1" baseline="30000">
                <a:solidFill>
                  <a:schemeClr val="accent2"/>
                </a:solidFill>
              </a:rPr>
              <a:t>40</a:t>
            </a:r>
            <a:r>
              <a:rPr lang="en-US" sz="1400" b="1">
                <a:solidFill>
                  <a:schemeClr val="accent2"/>
                </a:solidFill>
              </a:rPr>
              <a:t>Ca</a:t>
            </a:r>
          </a:p>
        </p:txBody>
      </p:sp>
      <p:sp>
        <p:nvSpPr>
          <p:cNvPr id="10" name="Line 102"/>
          <p:cNvSpPr>
            <a:spLocks noChangeShapeType="1"/>
          </p:cNvSpPr>
          <p:nvPr/>
        </p:nvSpPr>
        <p:spPr bwMode="auto">
          <a:xfrm flipH="1">
            <a:off x="2803358" y="1705515"/>
            <a:ext cx="201612" cy="1249362"/>
          </a:xfrm>
          <a:prstGeom prst="line">
            <a:avLst/>
          </a:prstGeom>
          <a:noFill/>
          <a:ln w="28575">
            <a:solidFill>
              <a:schemeClr val="accent2"/>
            </a:solidFill>
            <a:round/>
            <a:headEnd/>
            <a:tailEnd type="triangle" w="med" len="med"/>
          </a:ln>
          <a:effectLst/>
        </p:spPr>
        <p:txBody>
          <a:bodyPr/>
          <a:lstStyle/>
          <a:p>
            <a:endParaRPr lang="en-US"/>
          </a:p>
        </p:txBody>
      </p:sp>
      <p:sp>
        <p:nvSpPr>
          <p:cNvPr id="11" name="Line 103"/>
          <p:cNvSpPr>
            <a:spLocks noChangeShapeType="1"/>
          </p:cNvSpPr>
          <p:nvPr/>
        </p:nvSpPr>
        <p:spPr bwMode="auto">
          <a:xfrm flipH="1">
            <a:off x="2928770" y="1616615"/>
            <a:ext cx="349250" cy="1235075"/>
          </a:xfrm>
          <a:prstGeom prst="line">
            <a:avLst/>
          </a:prstGeom>
          <a:noFill/>
          <a:ln w="28575">
            <a:solidFill>
              <a:schemeClr val="accent2"/>
            </a:solidFill>
            <a:round/>
            <a:headEnd/>
            <a:tailEnd type="triangle" w="med" len="med"/>
          </a:ln>
          <a:effectLst/>
        </p:spPr>
        <p:txBody>
          <a:bodyPr/>
          <a:lstStyle/>
          <a:p>
            <a:endParaRPr lang="en-US"/>
          </a:p>
        </p:txBody>
      </p:sp>
      <p:sp>
        <p:nvSpPr>
          <p:cNvPr id="12" name="Line 104"/>
          <p:cNvSpPr>
            <a:spLocks noChangeShapeType="1"/>
          </p:cNvSpPr>
          <p:nvPr/>
        </p:nvSpPr>
        <p:spPr bwMode="auto">
          <a:xfrm flipH="1">
            <a:off x="3039895" y="1662652"/>
            <a:ext cx="673100" cy="1341438"/>
          </a:xfrm>
          <a:prstGeom prst="line">
            <a:avLst/>
          </a:prstGeom>
          <a:noFill/>
          <a:ln w="28575">
            <a:solidFill>
              <a:schemeClr val="accent2"/>
            </a:solidFill>
            <a:round/>
            <a:headEnd/>
            <a:tailEnd type="triangle" w="med" len="med"/>
          </a:ln>
          <a:effectLst/>
        </p:spPr>
        <p:txBody>
          <a:bodyPr/>
          <a:lstStyle/>
          <a:p>
            <a:endParaRPr lang="en-US"/>
          </a:p>
        </p:txBody>
      </p:sp>
      <p:sp>
        <p:nvSpPr>
          <p:cNvPr id="13" name="Line 105"/>
          <p:cNvSpPr>
            <a:spLocks noChangeShapeType="1"/>
          </p:cNvSpPr>
          <p:nvPr/>
        </p:nvSpPr>
        <p:spPr bwMode="auto">
          <a:xfrm flipH="1">
            <a:off x="3165308" y="1681702"/>
            <a:ext cx="955675" cy="1487488"/>
          </a:xfrm>
          <a:prstGeom prst="line">
            <a:avLst/>
          </a:prstGeom>
          <a:noFill/>
          <a:ln w="28575">
            <a:solidFill>
              <a:schemeClr val="accent2"/>
            </a:solidFill>
            <a:round/>
            <a:headEnd/>
            <a:tailEnd type="triangle" w="med" len="med"/>
          </a:ln>
          <a:effectLst/>
        </p:spPr>
        <p:txBody>
          <a:bodyPr/>
          <a:lstStyle/>
          <a:p>
            <a:endParaRPr lang="en-US"/>
          </a:p>
        </p:txBody>
      </p:sp>
      <p:sp>
        <p:nvSpPr>
          <p:cNvPr id="14" name="Line 106"/>
          <p:cNvSpPr>
            <a:spLocks noChangeShapeType="1"/>
          </p:cNvSpPr>
          <p:nvPr/>
        </p:nvSpPr>
        <p:spPr bwMode="auto">
          <a:xfrm flipH="1">
            <a:off x="3587583" y="1713452"/>
            <a:ext cx="1263650" cy="1836738"/>
          </a:xfrm>
          <a:prstGeom prst="line">
            <a:avLst/>
          </a:prstGeom>
          <a:noFill/>
          <a:ln w="28575">
            <a:solidFill>
              <a:schemeClr val="accent2"/>
            </a:solidFill>
            <a:round/>
            <a:headEnd/>
            <a:tailEnd type="triangle" w="med" len="med"/>
          </a:ln>
          <a:effectLst/>
        </p:spPr>
        <p:txBody>
          <a:bodyPr/>
          <a:lstStyle/>
          <a:p>
            <a:endParaRPr lang="en-US"/>
          </a:p>
        </p:txBody>
      </p:sp>
      <p:sp>
        <p:nvSpPr>
          <p:cNvPr id="15" name="Line 107"/>
          <p:cNvSpPr>
            <a:spLocks noChangeShapeType="1"/>
          </p:cNvSpPr>
          <p:nvPr/>
        </p:nvSpPr>
        <p:spPr bwMode="auto">
          <a:xfrm>
            <a:off x="4089233" y="3335217"/>
            <a:ext cx="0" cy="685800"/>
          </a:xfrm>
          <a:prstGeom prst="line">
            <a:avLst/>
          </a:prstGeom>
          <a:noFill/>
          <a:ln w="28575">
            <a:solidFill>
              <a:srgbClr val="009900"/>
            </a:solidFill>
            <a:round/>
            <a:headEnd type="triangle" w="med" len="med"/>
            <a:tailEnd/>
          </a:ln>
          <a:effectLst/>
        </p:spPr>
        <p:txBody>
          <a:bodyPr/>
          <a:lstStyle/>
          <a:p>
            <a:endParaRPr lang="en-US"/>
          </a:p>
        </p:txBody>
      </p:sp>
      <p:sp>
        <p:nvSpPr>
          <p:cNvPr id="16" name="Text Box 108"/>
          <p:cNvSpPr txBox="1">
            <a:spLocks noChangeArrowheads="1"/>
          </p:cNvSpPr>
          <p:nvPr/>
        </p:nvSpPr>
        <p:spPr bwMode="auto">
          <a:xfrm>
            <a:off x="3682833" y="4877340"/>
            <a:ext cx="754309" cy="307777"/>
          </a:xfrm>
          <a:prstGeom prst="rect">
            <a:avLst/>
          </a:prstGeom>
          <a:noFill/>
          <a:ln w="9525">
            <a:noFill/>
            <a:miter lim="800000"/>
            <a:headEnd/>
            <a:tailEnd/>
          </a:ln>
          <a:effectLst/>
        </p:spPr>
        <p:txBody>
          <a:bodyPr wrap="none">
            <a:spAutoFit/>
          </a:bodyPr>
          <a:lstStyle/>
          <a:p>
            <a:r>
              <a:rPr lang="en-US" sz="1400" b="1" dirty="0">
                <a:solidFill>
                  <a:srgbClr val="009900"/>
                </a:solidFill>
              </a:rPr>
              <a:t>Fe </a:t>
            </a:r>
            <a:r>
              <a:rPr lang="en-US" sz="1400" b="1" dirty="0" smtClean="0">
                <a:solidFill>
                  <a:srgbClr val="009900"/>
                </a:solidFill>
              </a:rPr>
              <a:t>peak</a:t>
            </a:r>
            <a:endParaRPr lang="en-US" sz="1400" b="1" dirty="0">
              <a:solidFill>
                <a:srgbClr val="009900"/>
              </a:solidFill>
            </a:endParaRPr>
          </a:p>
        </p:txBody>
      </p:sp>
      <p:sp>
        <p:nvSpPr>
          <p:cNvPr id="17" name="Line 111"/>
          <p:cNvSpPr>
            <a:spLocks noChangeShapeType="1"/>
          </p:cNvSpPr>
          <p:nvPr/>
        </p:nvSpPr>
        <p:spPr bwMode="auto">
          <a:xfrm>
            <a:off x="5016333" y="4132802"/>
            <a:ext cx="0" cy="309563"/>
          </a:xfrm>
          <a:prstGeom prst="line">
            <a:avLst/>
          </a:prstGeom>
          <a:noFill/>
          <a:ln w="28575">
            <a:solidFill>
              <a:srgbClr val="9900FF"/>
            </a:solidFill>
            <a:round/>
            <a:headEnd/>
            <a:tailEnd type="triangle" w="med" len="med"/>
          </a:ln>
          <a:effectLst/>
        </p:spPr>
        <p:txBody>
          <a:bodyPr/>
          <a:lstStyle/>
          <a:p>
            <a:endParaRPr lang="en-US"/>
          </a:p>
        </p:txBody>
      </p:sp>
      <p:sp>
        <p:nvSpPr>
          <p:cNvPr id="18" name="Line 112"/>
          <p:cNvSpPr>
            <a:spLocks noChangeShapeType="1"/>
          </p:cNvSpPr>
          <p:nvPr/>
        </p:nvSpPr>
        <p:spPr bwMode="auto">
          <a:xfrm>
            <a:off x="6522870" y="4118515"/>
            <a:ext cx="0" cy="525462"/>
          </a:xfrm>
          <a:prstGeom prst="line">
            <a:avLst/>
          </a:prstGeom>
          <a:noFill/>
          <a:ln w="28575">
            <a:solidFill>
              <a:srgbClr val="9900FF"/>
            </a:solidFill>
            <a:round/>
            <a:headEnd/>
            <a:tailEnd type="triangle" w="med" len="med"/>
          </a:ln>
          <a:effectLst/>
        </p:spPr>
        <p:txBody>
          <a:bodyPr/>
          <a:lstStyle/>
          <a:p>
            <a:endParaRPr lang="en-US"/>
          </a:p>
        </p:txBody>
      </p:sp>
      <p:sp>
        <p:nvSpPr>
          <p:cNvPr id="19" name="Line 113"/>
          <p:cNvSpPr>
            <a:spLocks noChangeShapeType="1"/>
          </p:cNvSpPr>
          <p:nvPr/>
        </p:nvSpPr>
        <p:spPr bwMode="auto">
          <a:xfrm>
            <a:off x="8538995" y="4105815"/>
            <a:ext cx="0" cy="604837"/>
          </a:xfrm>
          <a:prstGeom prst="line">
            <a:avLst/>
          </a:prstGeom>
          <a:noFill/>
          <a:ln w="28575">
            <a:solidFill>
              <a:srgbClr val="9900FF"/>
            </a:solidFill>
            <a:round/>
            <a:headEnd/>
            <a:tailEnd type="triangle" w="med" len="med"/>
          </a:ln>
          <a:effectLst/>
        </p:spPr>
        <p:txBody>
          <a:bodyPr/>
          <a:lstStyle/>
          <a:p>
            <a:endParaRPr lang="en-US"/>
          </a:p>
        </p:txBody>
      </p:sp>
      <p:sp>
        <p:nvSpPr>
          <p:cNvPr id="20" name="Line 115"/>
          <p:cNvSpPr>
            <a:spLocks noChangeShapeType="1"/>
          </p:cNvSpPr>
          <p:nvPr/>
        </p:nvSpPr>
        <p:spPr bwMode="auto">
          <a:xfrm flipH="1">
            <a:off x="6235533" y="3683540"/>
            <a:ext cx="4762" cy="1014412"/>
          </a:xfrm>
          <a:prstGeom prst="line">
            <a:avLst/>
          </a:prstGeom>
          <a:noFill/>
          <a:ln w="28575">
            <a:solidFill>
              <a:srgbClr val="FF6600"/>
            </a:solidFill>
            <a:round/>
            <a:headEnd/>
            <a:tailEnd type="triangle" w="med" len="med"/>
          </a:ln>
          <a:effectLst/>
        </p:spPr>
        <p:txBody>
          <a:bodyPr/>
          <a:lstStyle/>
          <a:p>
            <a:endParaRPr lang="en-US"/>
          </a:p>
        </p:txBody>
      </p:sp>
      <p:sp>
        <p:nvSpPr>
          <p:cNvPr id="21" name="Text Box 114"/>
          <p:cNvSpPr txBox="1">
            <a:spLocks noChangeArrowheads="1"/>
          </p:cNvSpPr>
          <p:nvPr/>
        </p:nvSpPr>
        <p:spPr bwMode="auto">
          <a:xfrm>
            <a:off x="5071895" y="3820065"/>
            <a:ext cx="3613150" cy="304800"/>
          </a:xfrm>
          <a:prstGeom prst="rect">
            <a:avLst/>
          </a:prstGeom>
          <a:noFill/>
          <a:ln w="9525">
            <a:noFill/>
            <a:miter lim="800000"/>
            <a:headEnd/>
            <a:tailEnd/>
          </a:ln>
          <a:effectLst/>
        </p:spPr>
        <p:txBody>
          <a:bodyPr wrap="none">
            <a:spAutoFit/>
          </a:bodyPr>
          <a:lstStyle/>
          <a:p>
            <a:r>
              <a:rPr lang="en-US" sz="1400" b="1" dirty="0">
                <a:solidFill>
                  <a:srgbClr val="9900FF"/>
                </a:solidFill>
              </a:rPr>
              <a:t>s-process peaks (nuclear shell closures)</a:t>
            </a:r>
          </a:p>
        </p:txBody>
      </p:sp>
      <p:sp>
        <p:nvSpPr>
          <p:cNvPr id="22" name="Line 109"/>
          <p:cNvSpPr>
            <a:spLocks noChangeShapeType="1"/>
          </p:cNvSpPr>
          <p:nvPr/>
        </p:nvSpPr>
        <p:spPr bwMode="auto">
          <a:xfrm>
            <a:off x="5016333" y="4131215"/>
            <a:ext cx="3535362" cy="0"/>
          </a:xfrm>
          <a:prstGeom prst="line">
            <a:avLst/>
          </a:prstGeom>
          <a:noFill/>
          <a:ln w="28575">
            <a:solidFill>
              <a:srgbClr val="9900FF"/>
            </a:solidFill>
            <a:round/>
            <a:headEnd/>
            <a:tailEnd/>
          </a:ln>
          <a:effectLst/>
        </p:spPr>
        <p:txBody>
          <a:bodyPr/>
          <a:lstStyle/>
          <a:p>
            <a:endParaRPr lang="en-US"/>
          </a:p>
        </p:txBody>
      </p:sp>
      <p:sp>
        <p:nvSpPr>
          <p:cNvPr id="23" name="Line 117"/>
          <p:cNvSpPr>
            <a:spLocks noChangeShapeType="1"/>
          </p:cNvSpPr>
          <p:nvPr/>
        </p:nvSpPr>
        <p:spPr bwMode="auto">
          <a:xfrm>
            <a:off x="6227595" y="3683540"/>
            <a:ext cx="1908175" cy="0"/>
          </a:xfrm>
          <a:prstGeom prst="line">
            <a:avLst/>
          </a:prstGeom>
          <a:noFill/>
          <a:ln w="28575">
            <a:solidFill>
              <a:srgbClr val="FF6600"/>
            </a:solidFill>
            <a:round/>
            <a:headEnd/>
            <a:tailEnd/>
          </a:ln>
          <a:effectLst/>
        </p:spPr>
        <p:txBody>
          <a:bodyPr/>
          <a:lstStyle/>
          <a:p>
            <a:endParaRPr lang="en-US"/>
          </a:p>
        </p:txBody>
      </p:sp>
      <p:sp>
        <p:nvSpPr>
          <p:cNvPr id="24" name="Text Box 118"/>
          <p:cNvSpPr txBox="1">
            <a:spLocks noChangeArrowheads="1"/>
          </p:cNvSpPr>
          <p:nvPr/>
        </p:nvSpPr>
        <p:spPr bwMode="auto">
          <a:xfrm>
            <a:off x="5543383" y="3378740"/>
            <a:ext cx="3582987" cy="304800"/>
          </a:xfrm>
          <a:prstGeom prst="rect">
            <a:avLst/>
          </a:prstGeom>
          <a:noFill/>
          <a:ln w="9525">
            <a:noFill/>
            <a:miter lim="800000"/>
            <a:headEnd/>
            <a:tailEnd/>
          </a:ln>
          <a:effectLst/>
        </p:spPr>
        <p:txBody>
          <a:bodyPr wrap="none">
            <a:spAutoFit/>
          </a:bodyPr>
          <a:lstStyle/>
          <a:p>
            <a:r>
              <a:rPr lang="en-US" sz="1400" b="1" dirty="0">
                <a:solidFill>
                  <a:srgbClr val="FF6600"/>
                </a:solidFill>
              </a:rPr>
              <a:t>r-process peaks (nuclear shell closures)</a:t>
            </a:r>
          </a:p>
        </p:txBody>
      </p:sp>
      <p:sp>
        <p:nvSpPr>
          <p:cNvPr id="25" name="Text Box 119"/>
          <p:cNvSpPr txBox="1">
            <a:spLocks noChangeArrowheads="1"/>
          </p:cNvSpPr>
          <p:nvPr/>
        </p:nvSpPr>
        <p:spPr bwMode="auto">
          <a:xfrm>
            <a:off x="7988133" y="5349140"/>
            <a:ext cx="420687" cy="304800"/>
          </a:xfrm>
          <a:prstGeom prst="rect">
            <a:avLst/>
          </a:prstGeom>
          <a:noFill/>
          <a:ln w="9525">
            <a:noFill/>
            <a:miter lim="800000"/>
            <a:headEnd/>
            <a:tailEnd/>
          </a:ln>
          <a:effectLst/>
        </p:spPr>
        <p:txBody>
          <a:bodyPr wrap="none">
            <a:spAutoFit/>
          </a:bodyPr>
          <a:lstStyle/>
          <a:p>
            <a:r>
              <a:rPr lang="en-US" sz="1400" b="1" dirty="0">
                <a:solidFill>
                  <a:srgbClr val="FF0000"/>
                </a:solidFill>
              </a:rPr>
              <a:t>Au</a:t>
            </a:r>
          </a:p>
        </p:txBody>
      </p:sp>
      <p:sp>
        <p:nvSpPr>
          <p:cNvPr id="26" name="Text Box 121"/>
          <p:cNvSpPr txBox="1">
            <a:spLocks noChangeArrowheads="1"/>
          </p:cNvSpPr>
          <p:nvPr/>
        </p:nvSpPr>
        <p:spPr bwMode="auto">
          <a:xfrm>
            <a:off x="8297695" y="5349140"/>
            <a:ext cx="411163" cy="304800"/>
          </a:xfrm>
          <a:prstGeom prst="rect">
            <a:avLst/>
          </a:prstGeom>
          <a:noFill/>
          <a:ln w="9525">
            <a:noFill/>
            <a:miter lim="800000"/>
            <a:headEnd/>
            <a:tailEnd/>
          </a:ln>
          <a:effectLst/>
        </p:spPr>
        <p:txBody>
          <a:bodyPr wrap="none">
            <a:spAutoFit/>
          </a:bodyPr>
          <a:lstStyle/>
          <a:p>
            <a:r>
              <a:rPr lang="en-US" sz="1400" b="1" dirty="0" err="1">
                <a:solidFill>
                  <a:srgbClr val="FF0000"/>
                </a:solidFill>
              </a:rPr>
              <a:t>Pb</a:t>
            </a:r>
            <a:endParaRPr lang="en-US" sz="1400" b="1" dirty="0">
              <a:solidFill>
                <a:srgbClr val="FF0000"/>
              </a:solidFill>
            </a:endParaRPr>
          </a:p>
        </p:txBody>
      </p:sp>
      <p:sp>
        <p:nvSpPr>
          <p:cNvPr id="27" name="Text Box 122"/>
          <p:cNvSpPr txBox="1">
            <a:spLocks noChangeArrowheads="1"/>
          </p:cNvSpPr>
          <p:nvPr/>
        </p:nvSpPr>
        <p:spPr bwMode="auto">
          <a:xfrm>
            <a:off x="8981908" y="4821777"/>
            <a:ext cx="630301" cy="338554"/>
          </a:xfrm>
          <a:prstGeom prst="rect">
            <a:avLst/>
          </a:prstGeom>
          <a:noFill/>
          <a:ln w="9525">
            <a:noFill/>
            <a:miter lim="800000"/>
            <a:headEnd/>
            <a:tailEnd/>
          </a:ln>
          <a:effectLst/>
        </p:spPr>
        <p:txBody>
          <a:bodyPr wrap="none">
            <a:spAutoFit/>
          </a:bodyPr>
          <a:lstStyle/>
          <a:p>
            <a:r>
              <a:rPr lang="en-US" sz="1600" b="1" dirty="0" err="1" smtClean="0">
                <a:solidFill>
                  <a:srgbClr val="FF0066"/>
                </a:solidFill>
              </a:rPr>
              <a:t>Th</a:t>
            </a:r>
            <a:r>
              <a:rPr lang="en-US" sz="1600" b="1" dirty="0" smtClean="0">
                <a:solidFill>
                  <a:srgbClr val="FF0066"/>
                </a:solidFill>
              </a:rPr>
              <a:t>, U</a:t>
            </a:r>
            <a:endParaRPr lang="en-US" sz="1600" b="1" dirty="0">
              <a:solidFill>
                <a:srgbClr val="FF0066"/>
              </a:solidFill>
            </a:endParaRPr>
          </a:p>
        </p:txBody>
      </p:sp>
      <p:graphicFrame>
        <p:nvGraphicFramePr>
          <p:cNvPr id="28" name="Group 96"/>
          <p:cNvGraphicFramePr>
            <a:graphicFrameLocks noGrp="1"/>
          </p:cNvGraphicFramePr>
          <p:nvPr>
            <p:extLst>
              <p:ext uri="{D42A27DB-BD31-4B8C-83A1-F6EECF244321}">
                <p14:modId xmlns:p14="http://schemas.microsoft.com/office/powerpoint/2010/main" val="1249976163"/>
              </p:ext>
            </p:extLst>
          </p:nvPr>
        </p:nvGraphicFramePr>
        <p:xfrm>
          <a:off x="7230895" y="1397540"/>
          <a:ext cx="2709861" cy="1371600"/>
        </p:xfrm>
        <a:graphic>
          <a:graphicData uri="http://schemas.openxmlformats.org/drawingml/2006/table">
            <a:tbl>
              <a:tblPr/>
              <a:tblGrid>
                <a:gridCol w="2217957"/>
                <a:gridCol w="491904"/>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err="1" smtClean="0">
                          <a:ln>
                            <a:noFill/>
                          </a:ln>
                          <a:solidFill>
                            <a:schemeClr val="bg2">
                              <a:lumMod val="75000"/>
                            </a:schemeClr>
                          </a:solidFill>
                          <a:effectLst/>
                          <a:latin typeface="Agency FB" pitchFamily="34" charset="0"/>
                        </a:rPr>
                        <a:t>Abbondanze</a:t>
                      </a:r>
                      <a:r>
                        <a:rPr kumimoji="0" lang="en-GB" sz="1200" b="1" i="0" u="none" strike="noStrike" cap="none" normalizeH="0" baseline="0" dirty="0" smtClean="0">
                          <a:ln>
                            <a:noFill/>
                          </a:ln>
                          <a:solidFill>
                            <a:schemeClr val="bg2">
                              <a:lumMod val="75000"/>
                            </a:schemeClr>
                          </a:solidFill>
                          <a:effectLst/>
                          <a:latin typeface="Agency FB" pitchFamily="34" charset="0"/>
                        </a:rPr>
                        <a:t> relative</a:t>
                      </a:r>
                      <a:endParaRPr kumimoji="0" lang="en-US" sz="1800" b="1" i="0" u="none" strike="noStrike" cap="none" normalizeH="0" baseline="0" dirty="0" smtClean="0">
                        <a:ln>
                          <a:noFill/>
                        </a:ln>
                        <a:solidFill>
                          <a:schemeClr val="bg2">
                            <a:lumMod val="75000"/>
                          </a:schemeClr>
                        </a:solidFill>
                        <a:effectLst/>
                        <a:latin typeface="Agency FB"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2">
                            <a:lumMod val="75000"/>
                          </a:schemeClr>
                        </a:solidFill>
                        <a:effectLst/>
                        <a:latin typeface="Agency FB"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2">
                              <a:lumMod val="75000"/>
                            </a:schemeClr>
                          </a:solidFill>
                          <a:effectLst/>
                          <a:latin typeface="Agency FB" pitchFamily="34" charset="0"/>
                        </a:rPr>
                        <a:t>H</a:t>
                      </a:r>
                      <a:endParaRPr kumimoji="0" lang="en-US" sz="1800" b="1" i="0" u="none" strike="noStrike" cap="none" normalizeH="0" baseline="0" dirty="0" smtClean="0">
                        <a:ln>
                          <a:noFill/>
                        </a:ln>
                        <a:solidFill>
                          <a:schemeClr val="bg2">
                            <a:lumMod val="75000"/>
                          </a:schemeClr>
                        </a:solidFill>
                        <a:effectLst/>
                        <a:latin typeface="Agency FB"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2">
                              <a:lumMod val="75000"/>
                            </a:schemeClr>
                          </a:solidFill>
                          <a:effectLst/>
                          <a:latin typeface="Agency FB" pitchFamily="34" charset="0"/>
                        </a:rPr>
                        <a:t>0.739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2">
                              <a:lumMod val="75000"/>
                            </a:schemeClr>
                          </a:solidFill>
                          <a:effectLst/>
                          <a:latin typeface="Agency FB" pitchFamily="34" charset="0"/>
                        </a:rPr>
                        <a:t>He</a:t>
                      </a:r>
                      <a:endParaRPr kumimoji="0" lang="en-US" sz="1800" b="1" i="0" u="none" strike="noStrike" cap="none" normalizeH="0" baseline="0" dirty="0" smtClean="0">
                        <a:ln>
                          <a:noFill/>
                        </a:ln>
                        <a:solidFill>
                          <a:schemeClr val="bg2">
                            <a:lumMod val="75000"/>
                          </a:schemeClr>
                        </a:solidFill>
                        <a:effectLst/>
                        <a:latin typeface="Agency FB"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lumMod val="75000"/>
                            </a:schemeClr>
                          </a:solidFill>
                          <a:effectLst/>
                          <a:latin typeface="Agency FB" pitchFamily="34" charset="0"/>
                        </a:rPr>
                        <a:t>0.249</a:t>
                      </a:r>
                      <a:endParaRPr kumimoji="0" lang="en-US" sz="1800" b="1" i="0" u="none" strike="noStrike" cap="none" normalizeH="0" baseline="0" dirty="0" smtClean="0">
                        <a:ln>
                          <a:noFill/>
                        </a:ln>
                        <a:solidFill>
                          <a:schemeClr val="bg2">
                            <a:lumMod val="75000"/>
                          </a:schemeClr>
                        </a:solidFill>
                        <a:effectLst/>
                        <a:latin typeface="Agency FB"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2">
                              <a:lumMod val="75000"/>
                            </a:schemeClr>
                          </a:solidFill>
                          <a:effectLst/>
                          <a:latin typeface="Agency FB" pitchFamily="34" charset="0"/>
                        </a:rPr>
                        <a:t>Li-Fe</a:t>
                      </a:r>
                      <a:endParaRPr kumimoji="0" lang="en-US" sz="1800" b="1" i="0" u="none" strike="noStrike" cap="none" normalizeH="0" baseline="0" dirty="0" smtClean="0">
                        <a:ln>
                          <a:noFill/>
                        </a:ln>
                        <a:solidFill>
                          <a:schemeClr val="bg2">
                            <a:lumMod val="75000"/>
                          </a:schemeClr>
                        </a:solidFill>
                        <a:effectLst/>
                        <a:latin typeface="Agency FB"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lumMod val="75000"/>
                            </a:schemeClr>
                          </a:solidFill>
                          <a:effectLst/>
                          <a:latin typeface="Agency FB" pitchFamily="34" charset="0"/>
                        </a:rPr>
                        <a:t> 0.012</a:t>
                      </a:r>
                      <a:endParaRPr kumimoji="0" lang="en-US" sz="1800" b="1" i="0" u="none" strike="noStrike" cap="none" normalizeH="0" baseline="0" dirty="0" smtClean="0">
                        <a:ln>
                          <a:noFill/>
                        </a:ln>
                        <a:solidFill>
                          <a:schemeClr val="bg2">
                            <a:lumMod val="75000"/>
                          </a:schemeClr>
                        </a:solidFill>
                        <a:effectLst/>
                        <a:latin typeface="Agency FB"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60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err="1" smtClean="0">
                          <a:ln>
                            <a:noFill/>
                          </a:ln>
                          <a:solidFill>
                            <a:schemeClr val="bg2">
                              <a:lumMod val="75000"/>
                            </a:schemeClr>
                          </a:solidFill>
                          <a:effectLst/>
                          <a:latin typeface="Agency FB" pitchFamily="34" charset="0"/>
                        </a:rPr>
                        <a:t>Elementi</a:t>
                      </a:r>
                      <a:r>
                        <a:rPr kumimoji="0" lang="en-GB" sz="1200" b="1" i="0" u="none" strike="noStrike" cap="none" normalizeH="0" baseline="0" dirty="0" smtClean="0">
                          <a:ln>
                            <a:noFill/>
                          </a:ln>
                          <a:solidFill>
                            <a:schemeClr val="bg2">
                              <a:lumMod val="75000"/>
                            </a:schemeClr>
                          </a:solidFill>
                          <a:effectLst/>
                          <a:latin typeface="Agency FB" pitchFamily="34" charset="0"/>
                        </a:rPr>
                        <a:t> </a:t>
                      </a:r>
                      <a:r>
                        <a:rPr kumimoji="0" lang="en-GB" sz="1200" b="1" i="0" u="none" strike="noStrike" cap="none" normalizeH="0" baseline="0" dirty="0" err="1" smtClean="0">
                          <a:ln>
                            <a:noFill/>
                          </a:ln>
                          <a:solidFill>
                            <a:schemeClr val="bg2">
                              <a:lumMod val="75000"/>
                            </a:schemeClr>
                          </a:solidFill>
                          <a:effectLst/>
                          <a:latin typeface="Agency FB" pitchFamily="34" charset="0"/>
                        </a:rPr>
                        <a:t>più</a:t>
                      </a:r>
                      <a:r>
                        <a:rPr kumimoji="0" lang="en-GB" sz="1200" b="1" i="0" u="none" strike="noStrike" cap="none" normalizeH="0" baseline="0" dirty="0" smtClean="0">
                          <a:ln>
                            <a:noFill/>
                          </a:ln>
                          <a:solidFill>
                            <a:schemeClr val="bg2">
                              <a:lumMod val="75000"/>
                            </a:schemeClr>
                          </a:solidFill>
                          <a:effectLst/>
                          <a:latin typeface="Agency FB" pitchFamily="34" charset="0"/>
                        </a:rPr>
                        <a:t> </a:t>
                      </a:r>
                      <a:r>
                        <a:rPr kumimoji="0" lang="en-GB" sz="1200" b="1" i="0" u="none" strike="noStrike" cap="none" normalizeH="0" baseline="0" dirty="0" err="1" smtClean="0">
                          <a:ln>
                            <a:noFill/>
                          </a:ln>
                          <a:solidFill>
                            <a:schemeClr val="bg2">
                              <a:lumMod val="75000"/>
                            </a:schemeClr>
                          </a:solidFill>
                          <a:effectLst/>
                          <a:latin typeface="Agency FB" pitchFamily="34" charset="0"/>
                        </a:rPr>
                        <a:t>pesanti</a:t>
                      </a:r>
                      <a:r>
                        <a:rPr kumimoji="0" lang="en-GB" sz="1200" b="1" i="0" u="none" strike="noStrike" cap="none" normalizeH="0" baseline="0" dirty="0" smtClean="0">
                          <a:ln>
                            <a:noFill/>
                          </a:ln>
                          <a:solidFill>
                            <a:schemeClr val="bg2">
                              <a:lumMod val="75000"/>
                            </a:schemeClr>
                          </a:solidFill>
                          <a:effectLst/>
                          <a:latin typeface="Agency FB" pitchFamily="34" charset="0"/>
                        </a:rPr>
                        <a:t> del Ferro</a:t>
                      </a:r>
                      <a:endParaRPr kumimoji="0" lang="en-US" sz="1200" b="1" i="0" u="none" strike="noStrike" cap="none" normalizeH="0" baseline="0" dirty="0" smtClean="0">
                        <a:ln>
                          <a:noFill/>
                        </a:ln>
                        <a:solidFill>
                          <a:schemeClr val="bg2">
                            <a:lumMod val="75000"/>
                          </a:schemeClr>
                        </a:solidFill>
                        <a:effectLst/>
                        <a:latin typeface="Agency FB"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2">
                              <a:lumMod val="75000"/>
                            </a:schemeClr>
                          </a:solidFill>
                          <a:effectLst/>
                          <a:latin typeface="Agency FB" pitchFamily="34" charset="0"/>
                        </a:rPr>
                        <a:t>4E-6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29" name="Left-Right Arrow 26"/>
          <p:cNvSpPr/>
          <p:nvPr/>
        </p:nvSpPr>
        <p:spPr>
          <a:xfrm>
            <a:off x="4182895" y="3073940"/>
            <a:ext cx="4419600" cy="30480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18"/>
          <p:cNvSpPr txBox="1">
            <a:spLocks noChangeArrowheads="1"/>
          </p:cNvSpPr>
          <p:nvPr/>
        </p:nvSpPr>
        <p:spPr bwMode="auto">
          <a:xfrm>
            <a:off x="5478295" y="2692940"/>
            <a:ext cx="1552220" cy="461665"/>
          </a:xfrm>
          <a:prstGeom prst="rect">
            <a:avLst/>
          </a:prstGeom>
          <a:noFill/>
          <a:ln w="9525">
            <a:noFill/>
            <a:miter lim="800000"/>
            <a:headEnd/>
            <a:tailEnd/>
          </a:ln>
          <a:effectLst/>
        </p:spPr>
        <p:txBody>
          <a:bodyPr wrap="none">
            <a:spAutoFit/>
          </a:bodyPr>
          <a:lstStyle/>
          <a:p>
            <a:r>
              <a:rPr lang="en-GB" sz="2400" b="1" dirty="0" smtClean="0">
                <a:solidFill>
                  <a:schemeClr val="bg2">
                    <a:lumMod val="40000"/>
                    <a:lumOff val="60000"/>
                  </a:schemeClr>
                </a:solidFill>
                <a:effectLst>
                  <a:outerShdw blurRad="38100" dist="38100" dir="2700000" algn="tl">
                    <a:srgbClr val="000000">
                      <a:alpha val="43137"/>
                    </a:srgbClr>
                  </a:outerShdw>
                </a:effectLst>
              </a:rPr>
              <a:t>NEUTRONI</a:t>
            </a:r>
            <a:endParaRPr lang="en-US" sz="2400" b="1" dirty="0">
              <a:solidFill>
                <a:schemeClr val="bg2">
                  <a:lumMod val="40000"/>
                  <a:lumOff val="60000"/>
                </a:schemeClr>
              </a:solidFill>
              <a:effectLst>
                <a:outerShdw blurRad="38100" dist="38100" dir="2700000" algn="tl">
                  <a:srgbClr val="000000">
                    <a:alpha val="43137"/>
                  </a:srgbClr>
                </a:outerShdw>
              </a:effectLst>
            </a:endParaRPr>
          </a:p>
        </p:txBody>
      </p:sp>
      <p:pic>
        <p:nvPicPr>
          <p:cNvPr id="140" name="Immagine 139"/>
          <p:cNvPicPr>
            <a:picLocks noChangeAspect="1"/>
          </p:cNvPicPr>
          <p:nvPr/>
        </p:nvPicPr>
        <p:blipFill>
          <a:blip r:embed="rId2"/>
          <a:stretch>
            <a:fillRect/>
          </a:stretch>
        </p:blipFill>
        <p:spPr>
          <a:xfrm>
            <a:off x="2841058" y="1160258"/>
            <a:ext cx="9175275" cy="5139373"/>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32" y="2652395"/>
            <a:ext cx="2381250" cy="2047875"/>
          </a:xfrm>
          <a:prstGeom prst="rect">
            <a:avLst/>
          </a:prstGeom>
        </p:spPr>
      </p:pic>
      <p:sp>
        <p:nvSpPr>
          <p:cNvPr id="129" name="Fumetto 2 128"/>
          <p:cNvSpPr/>
          <p:nvPr/>
        </p:nvSpPr>
        <p:spPr>
          <a:xfrm>
            <a:off x="42121" y="1566742"/>
            <a:ext cx="3369796" cy="1006348"/>
          </a:xfrm>
          <a:prstGeom prst="wedgeRoundRectCallout">
            <a:avLst>
              <a:gd name="adj1" fmla="val -13391"/>
              <a:gd name="adj2" fmla="val 89724"/>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i="1" dirty="0" smtClean="0">
                <a:solidFill>
                  <a:schemeClr val="tx1"/>
                </a:solidFill>
              </a:rPr>
              <a:t>Siamo fatti di stelle !</a:t>
            </a:r>
            <a:endParaRPr lang="it-IT" sz="2800" b="1" i="1" dirty="0">
              <a:solidFill>
                <a:schemeClr val="tx1"/>
              </a:solidFill>
            </a:endParaRPr>
          </a:p>
        </p:txBody>
      </p:sp>
      <p:sp>
        <p:nvSpPr>
          <p:cNvPr id="3" name="CasellaDiTesto 2"/>
          <p:cNvSpPr txBox="1"/>
          <p:nvPr/>
        </p:nvSpPr>
        <p:spPr>
          <a:xfrm>
            <a:off x="74122" y="89886"/>
            <a:ext cx="8016618"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err="1" smtClean="0">
                <a:solidFill>
                  <a:srgbClr val="FFFF00"/>
                </a:solidFill>
              </a:rPr>
              <a:t>Nucleosintesi</a:t>
            </a:r>
            <a:r>
              <a:rPr lang="it-IT" sz="3200" b="1" i="1" dirty="0" smtClean="0">
                <a:solidFill>
                  <a:srgbClr val="FFFF00"/>
                </a:solidFill>
              </a:rPr>
              <a:t> degli elementi più pesanti del Fe</a:t>
            </a:r>
            <a:endParaRPr lang="it-IT" sz="3200" b="1" i="1" dirty="0">
              <a:solidFill>
                <a:srgbClr val="FFFF00"/>
              </a:solidFill>
            </a:endParaRPr>
          </a:p>
        </p:txBody>
      </p:sp>
    </p:spTree>
    <p:extLst>
      <p:ext uri="{BB962C8B-B14F-4D97-AF65-F5344CB8AC3E}">
        <p14:creationId xmlns:p14="http://schemas.microsoft.com/office/powerpoint/2010/main" val="1821310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64" b="52654"/>
          <a:stretch/>
        </p:blipFill>
        <p:spPr bwMode="auto">
          <a:xfrm>
            <a:off x="68865" y="1488096"/>
            <a:ext cx="6231668" cy="40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6"/>
          <p:cNvSpPr txBox="1">
            <a:spLocks noChangeArrowheads="1"/>
          </p:cNvSpPr>
          <p:nvPr/>
        </p:nvSpPr>
        <p:spPr bwMode="auto">
          <a:xfrm>
            <a:off x="6424023" y="1481616"/>
            <a:ext cx="2743200" cy="1692771"/>
          </a:xfrm>
          <a:prstGeom prst="rect">
            <a:avLst/>
          </a:prstGeom>
          <a:noFill/>
          <a:ln w="12700">
            <a:solidFill>
              <a:srgbClr val="FF3300"/>
            </a:solidFill>
            <a:miter lim="800000"/>
            <a:headEnd/>
            <a:tailEnd/>
          </a:ln>
        </p:spPr>
        <p:txBody>
          <a:bodyPr wrap="square">
            <a:spAutoFit/>
          </a:bodyPr>
          <a:lstStyle/>
          <a:p>
            <a:pPr eaLnBrk="1" hangingPunct="1">
              <a:spcBef>
                <a:spcPct val="50000"/>
              </a:spcBef>
            </a:pPr>
            <a:r>
              <a:rPr lang="it-IT" sz="3200" b="1" i="1" dirty="0">
                <a:solidFill>
                  <a:schemeClr val="bg1"/>
                </a:solidFill>
                <a:cs typeface="Arial" charset="0"/>
              </a:rPr>
              <a:t>s</a:t>
            </a:r>
            <a:r>
              <a:rPr lang="it-IT" b="1" dirty="0">
                <a:solidFill>
                  <a:srgbClr val="FF0000"/>
                </a:solidFill>
                <a:cs typeface="Arial" charset="0"/>
              </a:rPr>
              <a:t> </a:t>
            </a:r>
            <a:r>
              <a:rPr lang="it-IT" b="1" dirty="0" smtClean="0">
                <a:solidFill>
                  <a:srgbClr val="FF0000"/>
                </a:solidFill>
                <a:cs typeface="Arial" charset="0"/>
              </a:rPr>
              <a:t> </a:t>
            </a:r>
            <a:r>
              <a:rPr lang="it-IT" sz="2000" b="1" dirty="0" err="1" smtClean="0">
                <a:solidFill>
                  <a:srgbClr val="FFFF00"/>
                </a:solidFill>
                <a:cs typeface="Arial" charset="0"/>
              </a:rPr>
              <a:t>process</a:t>
            </a:r>
            <a:r>
              <a:rPr lang="it-IT" sz="2000" b="1" dirty="0" smtClean="0">
                <a:solidFill>
                  <a:srgbClr val="FF0000"/>
                </a:solidFill>
                <a:cs typeface="Arial" charset="0"/>
              </a:rPr>
              <a:t>  </a:t>
            </a:r>
            <a:r>
              <a:rPr lang="it-IT" sz="2000" b="1" dirty="0" smtClean="0">
                <a:solidFill>
                  <a:schemeClr val="bg1"/>
                </a:solidFill>
                <a:cs typeface="Arial" charset="0"/>
              </a:rPr>
              <a:t>[SLOW]</a:t>
            </a:r>
            <a:endParaRPr lang="it-IT" b="1" dirty="0">
              <a:solidFill>
                <a:schemeClr val="bg1"/>
              </a:solidFill>
              <a:cs typeface="Arial" charset="0"/>
            </a:endParaRPr>
          </a:p>
          <a:p>
            <a:pPr eaLnBrk="1" hangingPunct="1">
              <a:spcBef>
                <a:spcPct val="50000"/>
              </a:spcBef>
            </a:pPr>
            <a:r>
              <a:rPr lang="it-IT" b="1" dirty="0">
                <a:solidFill>
                  <a:schemeClr val="accent1">
                    <a:lumMod val="20000"/>
                    <a:lumOff val="80000"/>
                  </a:schemeClr>
                </a:solidFill>
                <a:cs typeface="Arial" charset="0"/>
              </a:rPr>
              <a:t>T </a:t>
            </a:r>
            <a:r>
              <a:rPr lang="it-IT" b="1" dirty="0">
                <a:solidFill>
                  <a:schemeClr val="accent1">
                    <a:lumMod val="20000"/>
                    <a:lumOff val="80000"/>
                  </a:schemeClr>
                </a:solidFill>
              </a:rPr>
              <a:t>≈ 10</a:t>
            </a:r>
            <a:r>
              <a:rPr lang="it-IT" b="1" baseline="30000" dirty="0">
                <a:solidFill>
                  <a:schemeClr val="accent1">
                    <a:lumMod val="20000"/>
                    <a:lumOff val="80000"/>
                  </a:schemeClr>
                </a:solidFill>
              </a:rPr>
              <a:t>8</a:t>
            </a:r>
            <a:r>
              <a:rPr lang="it-IT" b="1" dirty="0">
                <a:solidFill>
                  <a:schemeClr val="accent1">
                    <a:lumMod val="20000"/>
                    <a:lumOff val="80000"/>
                  </a:schemeClr>
                </a:solidFill>
                <a:cs typeface="Arial" charset="0"/>
              </a:rPr>
              <a:t> K - n</a:t>
            </a:r>
            <a:r>
              <a:rPr lang="it-IT" b="1" baseline="-25000" dirty="0">
                <a:solidFill>
                  <a:schemeClr val="accent1">
                    <a:lumMod val="20000"/>
                    <a:lumOff val="80000"/>
                  </a:schemeClr>
                </a:solidFill>
                <a:cs typeface="Arial" charset="0"/>
              </a:rPr>
              <a:t>n</a:t>
            </a:r>
            <a:r>
              <a:rPr lang="it-IT" b="1" dirty="0">
                <a:solidFill>
                  <a:schemeClr val="accent1">
                    <a:lumMod val="20000"/>
                    <a:lumOff val="80000"/>
                  </a:schemeClr>
                </a:solidFill>
                <a:cs typeface="Arial" charset="0"/>
              </a:rPr>
              <a:t>≈10</a:t>
            </a:r>
            <a:r>
              <a:rPr lang="it-IT" b="1" baseline="30000" dirty="0">
                <a:solidFill>
                  <a:schemeClr val="accent1">
                    <a:lumMod val="20000"/>
                    <a:lumOff val="80000"/>
                  </a:schemeClr>
                </a:solidFill>
                <a:cs typeface="Arial" charset="0"/>
              </a:rPr>
              <a:t>8</a:t>
            </a:r>
            <a:r>
              <a:rPr lang="it-IT" b="1" dirty="0">
                <a:solidFill>
                  <a:schemeClr val="accent1">
                    <a:lumMod val="20000"/>
                    <a:lumOff val="80000"/>
                  </a:schemeClr>
                </a:solidFill>
                <a:cs typeface="Arial" charset="0"/>
              </a:rPr>
              <a:t> </a:t>
            </a:r>
            <a:r>
              <a:rPr lang="it-IT" b="1" dirty="0" smtClean="0">
                <a:solidFill>
                  <a:schemeClr val="accent1">
                    <a:lumMod val="20000"/>
                    <a:lumOff val="80000"/>
                  </a:schemeClr>
                </a:solidFill>
                <a:cs typeface="Arial" charset="0"/>
              </a:rPr>
              <a:t>neutroni/cm</a:t>
            </a:r>
            <a:r>
              <a:rPr lang="it-IT" b="1" baseline="30000" dirty="0" smtClean="0">
                <a:solidFill>
                  <a:schemeClr val="accent1">
                    <a:lumMod val="20000"/>
                    <a:lumOff val="80000"/>
                  </a:schemeClr>
                </a:solidFill>
                <a:cs typeface="Arial" charset="0"/>
              </a:rPr>
              <a:t>3</a:t>
            </a:r>
            <a:endParaRPr lang="it-IT" b="1" baseline="30000" dirty="0">
              <a:solidFill>
                <a:schemeClr val="accent1">
                  <a:lumMod val="20000"/>
                  <a:lumOff val="80000"/>
                </a:schemeClr>
              </a:solidFill>
              <a:cs typeface="Arial" charset="0"/>
            </a:endParaRPr>
          </a:p>
          <a:p>
            <a:pPr eaLnBrk="1" hangingPunct="1">
              <a:spcBef>
                <a:spcPct val="50000"/>
              </a:spcBef>
            </a:pPr>
            <a:r>
              <a:rPr lang="it-IT" b="1" dirty="0" smtClean="0">
                <a:solidFill>
                  <a:schemeClr val="accent1">
                    <a:lumMod val="20000"/>
                    <a:lumOff val="80000"/>
                  </a:schemeClr>
                </a:solidFill>
              </a:rPr>
              <a:t>Tempi di cattura </a:t>
            </a:r>
            <a:r>
              <a:rPr lang="it-IT" b="1" dirty="0">
                <a:solidFill>
                  <a:schemeClr val="accent1">
                    <a:lumMod val="20000"/>
                    <a:lumOff val="80000"/>
                  </a:schemeClr>
                </a:solidFill>
              </a:rPr>
              <a:t>≈ 1 </a:t>
            </a:r>
            <a:r>
              <a:rPr lang="it-IT" b="1" dirty="0" smtClean="0">
                <a:solidFill>
                  <a:schemeClr val="accent1">
                    <a:lumMod val="20000"/>
                    <a:lumOff val="80000"/>
                  </a:schemeClr>
                </a:solidFill>
              </a:rPr>
              <a:t>anno</a:t>
            </a:r>
            <a:endParaRPr lang="it-IT" b="1" dirty="0">
              <a:solidFill>
                <a:schemeClr val="accent1">
                  <a:lumMod val="20000"/>
                  <a:lumOff val="80000"/>
                </a:schemeClr>
              </a:solidFill>
            </a:endParaRPr>
          </a:p>
        </p:txBody>
      </p:sp>
      <p:sp>
        <p:nvSpPr>
          <p:cNvPr id="5" name="Text Box 26"/>
          <p:cNvSpPr txBox="1">
            <a:spLocks noChangeArrowheads="1"/>
          </p:cNvSpPr>
          <p:nvPr/>
        </p:nvSpPr>
        <p:spPr bwMode="auto">
          <a:xfrm>
            <a:off x="6452802" y="4456696"/>
            <a:ext cx="3527772" cy="1415772"/>
          </a:xfrm>
          <a:prstGeom prst="rect">
            <a:avLst/>
          </a:prstGeom>
          <a:noFill/>
          <a:ln w="12700">
            <a:solidFill>
              <a:srgbClr val="FF3300"/>
            </a:solidFill>
            <a:miter lim="800000"/>
            <a:headEnd/>
            <a:tailEnd/>
          </a:ln>
        </p:spPr>
        <p:txBody>
          <a:bodyPr wrap="square">
            <a:spAutoFit/>
          </a:bodyPr>
          <a:lstStyle/>
          <a:p>
            <a:pPr eaLnBrk="1" hangingPunct="1">
              <a:spcBef>
                <a:spcPct val="50000"/>
              </a:spcBef>
            </a:pPr>
            <a:r>
              <a:rPr lang="it-IT" sz="3200" b="1" i="1" dirty="0">
                <a:solidFill>
                  <a:srgbClr val="FF0000"/>
                </a:solidFill>
                <a:cs typeface="Arial" charset="0"/>
              </a:rPr>
              <a:t>r</a:t>
            </a:r>
            <a:r>
              <a:rPr lang="it-IT" sz="3200" b="1" dirty="0">
                <a:solidFill>
                  <a:srgbClr val="FF0000"/>
                </a:solidFill>
                <a:cs typeface="Arial" charset="0"/>
              </a:rPr>
              <a:t> </a:t>
            </a:r>
            <a:r>
              <a:rPr lang="it-IT" sz="3200" b="1" dirty="0" smtClean="0">
                <a:solidFill>
                  <a:srgbClr val="FF0000"/>
                </a:solidFill>
                <a:cs typeface="Arial" charset="0"/>
              </a:rPr>
              <a:t> </a:t>
            </a:r>
            <a:r>
              <a:rPr lang="it-IT" sz="2000" b="1" dirty="0" err="1" smtClean="0">
                <a:solidFill>
                  <a:srgbClr val="FFFF00"/>
                </a:solidFill>
                <a:cs typeface="Arial" charset="0"/>
              </a:rPr>
              <a:t>process</a:t>
            </a:r>
            <a:r>
              <a:rPr lang="it-IT" sz="2000" b="1" dirty="0" smtClean="0">
                <a:solidFill>
                  <a:srgbClr val="FFFF00"/>
                </a:solidFill>
                <a:cs typeface="Arial" charset="0"/>
              </a:rPr>
              <a:t>  </a:t>
            </a:r>
            <a:r>
              <a:rPr lang="it-IT" sz="2000" b="1" dirty="0" smtClean="0">
                <a:solidFill>
                  <a:srgbClr val="FF0000"/>
                </a:solidFill>
                <a:cs typeface="Arial" charset="0"/>
              </a:rPr>
              <a:t>[RAPID]</a:t>
            </a:r>
            <a:endParaRPr lang="it-IT" sz="2000" b="1" dirty="0">
              <a:solidFill>
                <a:srgbClr val="FF0000"/>
              </a:solidFill>
              <a:cs typeface="Arial" charset="0"/>
            </a:endParaRPr>
          </a:p>
          <a:p>
            <a:pPr eaLnBrk="1" hangingPunct="1">
              <a:spcBef>
                <a:spcPct val="50000"/>
              </a:spcBef>
            </a:pPr>
            <a:r>
              <a:rPr lang="it-IT" b="1" dirty="0">
                <a:solidFill>
                  <a:schemeClr val="accent1">
                    <a:lumMod val="20000"/>
                    <a:lumOff val="80000"/>
                  </a:schemeClr>
                </a:solidFill>
                <a:cs typeface="Arial" charset="0"/>
              </a:rPr>
              <a:t>T </a:t>
            </a:r>
            <a:r>
              <a:rPr lang="it-IT" b="1" dirty="0">
                <a:solidFill>
                  <a:schemeClr val="accent1">
                    <a:lumMod val="20000"/>
                    <a:lumOff val="80000"/>
                  </a:schemeClr>
                </a:solidFill>
              </a:rPr>
              <a:t>&gt; 10</a:t>
            </a:r>
            <a:r>
              <a:rPr lang="it-IT" b="1" baseline="30000" dirty="0">
                <a:solidFill>
                  <a:schemeClr val="accent1">
                    <a:lumMod val="20000"/>
                    <a:lumOff val="80000"/>
                  </a:schemeClr>
                </a:solidFill>
              </a:rPr>
              <a:t>9</a:t>
            </a:r>
            <a:r>
              <a:rPr lang="it-IT" b="1" dirty="0">
                <a:solidFill>
                  <a:schemeClr val="accent1">
                    <a:lumMod val="20000"/>
                    <a:lumOff val="80000"/>
                  </a:schemeClr>
                </a:solidFill>
                <a:cs typeface="Arial" charset="0"/>
              </a:rPr>
              <a:t> K - n</a:t>
            </a:r>
            <a:r>
              <a:rPr lang="it-IT" b="1" baseline="-25000" dirty="0">
                <a:solidFill>
                  <a:schemeClr val="accent1">
                    <a:lumMod val="20000"/>
                    <a:lumOff val="80000"/>
                  </a:schemeClr>
                </a:solidFill>
                <a:cs typeface="Arial" charset="0"/>
              </a:rPr>
              <a:t>n</a:t>
            </a:r>
            <a:r>
              <a:rPr lang="it-IT" b="1" dirty="0">
                <a:solidFill>
                  <a:schemeClr val="accent1">
                    <a:lumMod val="20000"/>
                    <a:lumOff val="80000"/>
                  </a:schemeClr>
                </a:solidFill>
                <a:cs typeface="Arial" charset="0"/>
              </a:rPr>
              <a:t>≈10</a:t>
            </a:r>
            <a:r>
              <a:rPr lang="it-IT" b="1" baseline="30000" dirty="0">
                <a:solidFill>
                  <a:schemeClr val="accent1">
                    <a:lumMod val="20000"/>
                    <a:lumOff val="80000"/>
                  </a:schemeClr>
                </a:solidFill>
                <a:cs typeface="Arial" charset="0"/>
              </a:rPr>
              <a:t>20</a:t>
            </a:r>
            <a:r>
              <a:rPr lang="it-IT" b="1" dirty="0">
                <a:solidFill>
                  <a:schemeClr val="accent1">
                    <a:lumMod val="20000"/>
                    <a:lumOff val="80000"/>
                  </a:schemeClr>
                </a:solidFill>
                <a:cs typeface="Arial" charset="0"/>
              </a:rPr>
              <a:t> </a:t>
            </a:r>
            <a:r>
              <a:rPr lang="it-IT" b="1" dirty="0" smtClean="0">
                <a:solidFill>
                  <a:schemeClr val="accent1">
                    <a:lumMod val="20000"/>
                    <a:lumOff val="80000"/>
                  </a:schemeClr>
                </a:solidFill>
                <a:cs typeface="Arial" charset="0"/>
              </a:rPr>
              <a:t>neutroni/cm</a:t>
            </a:r>
            <a:r>
              <a:rPr lang="it-IT" b="1" baseline="30000" dirty="0" smtClean="0">
                <a:solidFill>
                  <a:schemeClr val="accent1">
                    <a:lumMod val="20000"/>
                    <a:lumOff val="80000"/>
                  </a:schemeClr>
                </a:solidFill>
                <a:cs typeface="Arial" charset="0"/>
              </a:rPr>
              <a:t>3</a:t>
            </a:r>
            <a:endParaRPr lang="it-IT" b="1" baseline="30000" dirty="0">
              <a:solidFill>
                <a:schemeClr val="accent1">
                  <a:lumMod val="20000"/>
                  <a:lumOff val="80000"/>
                </a:schemeClr>
              </a:solidFill>
              <a:cs typeface="Arial" charset="0"/>
            </a:endParaRPr>
          </a:p>
          <a:p>
            <a:pPr eaLnBrk="1" hangingPunct="1">
              <a:spcBef>
                <a:spcPct val="50000"/>
              </a:spcBef>
            </a:pPr>
            <a:r>
              <a:rPr lang="it-IT" b="1" dirty="0" smtClean="0">
                <a:solidFill>
                  <a:schemeClr val="accent1">
                    <a:lumMod val="20000"/>
                    <a:lumOff val="80000"/>
                  </a:schemeClr>
                </a:solidFill>
              </a:rPr>
              <a:t>Tempo di esposizione ≈ secondi</a:t>
            </a:r>
            <a:endParaRPr lang="it-IT" b="1" dirty="0">
              <a:solidFill>
                <a:schemeClr val="accent1">
                  <a:lumMod val="20000"/>
                  <a:lumOff val="80000"/>
                </a:schemeClr>
              </a:solidFill>
            </a:endParaRPr>
          </a:p>
        </p:txBody>
      </p:sp>
      <p:sp>
        <p:nvSpPr>
          <p:cNvPr id="6" name="Text Box 27"/>
          <p:cNvSpPr txBox="1">
            <a:spLocks noChangeArrowheads="1"/>
          </p:cNvSpPr>
          <p:nvPr/>
        </p:nvSpPr>
        <p:spPr bwMode="auto">
          <a:xfrm>
            <a:off x="68865" y="5622997"/>
            <a:ext cx="6231667" cy="615553"/>
          </a:xfrm>
          <a:prstGeom prst="rect">
            <a:avLst/>
          </a:prstGeom>
          <a:noFill/>
          <a:ln w="9525">
            <a:noFill/>
            <a:miter lim="800000"/>
            <a:headEnd/>
            <a:tailEnd/>
          </a:ln>
        </p:spPr>
        <p:txBody>
          <a:bodyPr wrap="square">
            <a:spAutoFit/>
          </a:bodyPr>
          <a:lstStyle/>
          <a:p>
            <a:endParaRPr lang="en-US" sz="1000" b="1" dirty="0">
              <a:solidFill>
                <a:srgbClr val="FFFF00"/>
              </a:solidFill>
            </a:endParaRPr>
          </a:p>
          <a:p>
            <a:pPr algn="ctr"/>
            <a:r>
              <a:rPr lang="en-US" sz="2400" b="1" dirty="0">
                <a:solidFill>
                  <a:srgbClr val="FFFF00"/>
                </a:solidFill>
              </a:rPr>
              <a:t>~ ½ </a:t>
            </a:r>
            <a:r>
              <a:rPr lang="en-US" sz="2400" b="1" dirty="0" smtClean="0">
                <a:solidFill>
                  <a:srgbClr val="FFFF00"/>
                </a:solidFill>
              </a:rPr>
              <a:t>by s-process</a:t>
            </a:r>
            <a:r>
              <a:rPr lang="en-US" sz="2400" b="1" dirty="0">
                <a:solidFill>
                  <a:srgbClr val="FFFF00"/>
                </a:solidFill>
              </a:rPr>
              <a:t>	</a:t>
            </a:r>
            <a:r>
              <a:rPr lang="en-US" sz="2400" b="1" dirty="0" smtClean="0">
                <a:solidFill>
                  <a:srgbClr val="FFFF00"/>
                </a:solidFill>
              </a:rPr>
              <a:t>~ </a:t>
            </a:r>
            <a:r>
              <a:rPr lang="en-US" sz="2400" b="1" dirty="0">
                <a:solidFill>
                  <a:srgbClr val="FFFF00"/>
                </a:solidFill>
              </a:rPr>
              <a:t>½ by </a:t>
            </a:r>
            <a:r>
              <a:rPr lang="en-US" sz="2400" b="1" dirty="0" smtClean="0">
                <a:solidFill>
                  <a:srgbClr val="FFFF00"/>
                </a:solidFill>
              </a:rPr>
              <a:t>r-process</a:t>
            </a:r>
            <a:endParaRPr lang="en-US" sz="2400" b="1" dirty="0">
              <a:solidFill>
                <a:srgbClr val="FFFF00"/>
              </a:solidFill>
            </a:endParaRPr>
          </a:p>
        </p:txBody>
      </p:sp>
      <p:sp>
        <p:nvSpPr>
          <p:cNvPr id="7" name="CasellaDiTesto 6"/>
          <p:cNvSpPr txBox="1"/>
          <p:nvPr/>
        </p:nvSpPr>
        <p:spPr>
          <a:xfrm>
            <a:off x="74122" y="89886"/>
            <a:ext cx="8016618"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err="1" smtClean="0">
                <a:solidFill>
                  <a:srgbClr val="FFFF00"/>
                </a:solidFill>
              </a:rPr>
              <a:t>Nucleosintesi</a:t>
            </a:r>
            <a:r>
              <a:rPr lang="it-IT" sz="3200" b="1" i="1" dirty="0" smtClean="0">
                <a:solidFill>
                  <a:srgbClr val="FFFF00"/>
                </a:solidFill>
              </a:rPr>
              <a:t> degli elementi più pesanti del Fe</a:t>
            </a:r>
            <a:endParaRPr lang="it-IT" sz="3200" b="1" i="1" dirty="0">
              <a:solidFill>
                <a:srgbClr val="FFFF00"/>
              </a:solidFill>
            </a:endParaRPr>
          </a:p>
        </p:txBody>
      </p:sp>
      <p:sp>
        <p:nvSpPr>
          <p:cNvPr id="8" name="Text Box 26"/>
          <p:cNvSpPr txBox="1">
            <a:spLocks noChangeArrowheads="1"/>
          </p:cNvSpPr>
          <p:nvPr/>
        </p:nvSpPr>
        <p:spPr bwMode="auto">
          <a:xfrm>
            <a:off x="9368265" y="1488096"/>
            <a:ext cx="2743200" cy="2677656"/>
          </a:xfrm>
          <a:prstGeom prst="rect">
            <a:avLst/>
          </a:prstGeom>
          <a:noFill/>
          <a:ln w="12700">
            <a:solidFill>
              <a:srgbClr val="FF3300"/>
            </a:solidFill>
            <a:miter lim="800000"/>
            <a:headEnd/>
            <a:tailEnd/>
          </a:ln>
        </p:spPr>
        <p:txBody>
          <a:bodyPr wrap="square">
            <a:spAutoFit/>
          </a:bodyPr>
          <a:lstStyle/>
          <a:p>
            <a:pPr eaLnBrk="1" hangingPunct="1">
              <a:spcBef>
                <a:spcPct val="50000"/>
              </a:spcBef>
            </a:pPr>
            <a:r>
              <a:rPr lang="it-IT" sz="2400" b="1" i="1" dirty="0" err="1" smtClean="0">
                <a:solidFill>
                  <a:schemeClr val="bg1"/>
                </a:solidFill>
                <a:cs typeface="Arial" charset="0"/>
              </a:rPr>
              <a:t>weak</a:t>
            </a:r>
            <a:endParaRPr lang="it-IT" b="1" dirty="0">
              <a:solidFill>
                <a:schemeClr val="bg1"/>
              </a:solidFill>
              <a:cs typeface="Arial" charset="0"/>
            </a:endParaRPr>
          </a:p>
          <a:p>
            <a:pPr eaLnBrk="1" hangingPunct="1">
              <a:spcBef>
                <a:spcPct val="50000"/>
              </a:spcBef>
            </a:pPr>
            <a:r>
              <a:rPr lang="it-IT" b="1" dirty="0" smtClean="0">
                <a:solidFill>
                  <a:schemeClr val="accent1">
                    <a:lumMod val="20000"/>
                    <a:lumOff val="80000"/>
                  </a:schemeClr>
                </a:solidFill>
                <a:cs typeface="Arial" charset="0"/>
              </a:rPr>
              <a:t>60&lt;A&lt;90 </a:t>
            </a:r>
          </a:p>
          <a:p>
            <a:pPr eaLnBrk="1" hangingPunct="1">
              <a:spcBef>
                <a:spcPct val="50000"/>
              </a:spcBef>
            </a:pPr>
            <a:r>
              <a:rPr lang="it-IT" b="1" dirty="0" smtClean="0">
                <a:solidFill>
                  <a:schemeClr val="accent1">
                    <a:lumMod val="20000"/>
                    <a:lumOff val="80000"/>
                  </a:schemeClr>
                </a:solidFill>
                <a:cs typeface="Arial" charset="0"/>
              </a:rPr>
              <a:t>Stelle massive </a:t>
            </a:r>
            <a:r>
              <a:rPr lang="it-IT" b="1" dirty="0" err="1" smtClean="0">
                <a:solidFill>
                  <a:schemeClr val="accent1">
                    <a:lumMod val="20000"/>
                    <a:lumOff val="80000"/>
                  </a:schemeClr>
                </a:solidFill>
                <a:cs typeface="Arial" charset="0"/>
              </a:rPr>
              <a:t>M</a:t>
            </a:r>
            <a:r>
              <a:rPr lang="it-IT" sz="1400" b="1" dirty="0" err="1" smtClean="0">
                <a:solidFill>
                  <a:schemeClr val="accent1">
                    <a:lumMod val="20000"/>
                    <a:lumOff val="80000"/>
                  </a:schemeClr>
                </a:solidFill>
                <a:cs typeface="Arial" charset="0"/>
              </a:rPr>
              <a:t>ʘ</a:t>
            </a:r>
            <a:r>
              <a:rPr lang="it-IT" b="1" dirty="0" smtClean="0">
                <a:solidFill>
                  <a:schemeClr val="accent1">
                    <a:lumMod val="20000"/>
                    <a:lumOff val="80000"/>
                  </a:schemeClr>
                </a:solidFill>
                <a:cs typeface="Arial" charset="0"/>
              </a:rPr>
              <a:t>&gt;8 </a:t>
            </a:r>
            <a:endParaRPr lang="it-IT" b="1" baseline="30000" dirty="0">
              <a:solidFill>
                <a:schemeClr val="accent1">
                  <a:lumMod val="20000"/>
                  <a:lumOff val="80000"/>
                </a:schemeClr>
              </a:solidFill>
              <a:cs typeface="Arial" charset="0"/>
            </a:endParaRPr>
          </a:p>
          <a:p>
            <a:pPr>
              <a:spcBef>
                <a:spcPct val="50000"/>
              </a:spcBef>
            </a:pPr>
            <a:r>
              <a:rPr lang="it-IT" sz="2400" b="1" i="1" dirty="0" err="1" smtClean="0">
                <a:solidFill>
                  <a:schemeClr val="bg1"/>
                </a:solidFill>
                <a:cs typeface="Arial" charset="0"/>
              </a:rPr>
              <a:t>main</a:t>
            </a:r>
            <a:endParaRPr lang="it-IT" b="1" dirty="0">
              <a:solidFill>
                <a:schemeClr val="bg1"/>
              </a:solidFill>
              <a:cs typeface="Arial" charset="0"/>
            </a:endParaRPr>
          </a:p>
          <a:p>
            <a:pPr>
              <a:spcBef>
                <a:spcPct val="50000"/>
              </a:spcBef>
            </a:pPr>
            <a:r>
              <a:rPr lang="it-IT" b="1" dirty="0" smtClean="0">
                <a:solidFill>
                  <a:schemeClr val="accent1">
                    <a:lumMod val="20000"/>
                    <a:lumOff val="80000"/>
                  </a:schemeClr>
                </a:solidFill>
                <a:cs typeface="Arial" charset="0"/>
              </a:rPr>
              <a:t>90&lt;A&lt;210</a:t>
            </a:r>
          </a:p>
          <a:p>
            <a:pPr>
              <a:spcBef>
                <a:spcPct val="50000"/>
              </a:spcBef>
            </a:pPr>
            <a:r>
              <a:rPr lang="it-IT" b="1" dirty="0" smtClean="0">
                <a:solidFill>
                  <a:schemeClr val="accent1">
                    <a:lumMod val="20000"/>
                    <a:lumOff val="80000"/>
                  </a:schemeClr>
                </a:solidFill>
                <a:cs typeface="Arial" charset="0"/>
              </a:rPr>
              <a:t>TP/AGB </a:t>
            </a:r>
            <a:r>
              <a:rPr lang="it-IT" b="1" dirty="0">
                <a:solidFill>
                  <a:schemeClr val="accent1">
                    <a:lumMod val="20000"/>
                    <a:lumOff val="80000"/>
                  </a:schemeClr>
                </a:solidFill>
                <a:cs typeface="Arial" charset="0"/>
              </a:rPr>
              <a:t>1-3 </a:t>
            </a:r>
            <a:r>
              <a:rPr lang="it-IT" b="1" dirty="0" err="1">
                <a:solidFill>
                  <a:schemeClr val="accent1">
                    <a:lumMod val="20000"/>
                    <a:lumOff val="80000"/>
                  </a:schemeClr>
                </a:solidFill>
                <a:cs typeface="Arial" charset="0"/>
              </a:rPr>
              <a:t>M</a:t>
            </a:r>
            <a:r>
              <a:rPr lang="it-IT" sz="1400" b="1" dirty="0" err="1">
                <a:solidFill>
                  <a:schemeClr val="accent1">
                    <a:lumMod val="20000"/>
                    <a:lumOff val="80000"/>
                  </a:schemeClr>
                </a:solidFill>
                <a:cs typeface="Arial" charset="0"/>
              </a:rPr>
              <a:t>ʘ</a:t>
            </a:r>
            <a:r>
              <a:rPr lang="it-IT" b="1" dirty="0">
                <a:solidFill>
                  <a:schemeClr val="accent1">
                    <a:lumMod val="20000"/>
                    <a:lumOff val="80000"/>
                  </a:schemeClr>
                </a:solidFill>
                <a:cs typeface="Arial" charset="0"/>
              </a:rPr>
              <a:t> </a:t>
            </a:r>
            <a:endParaRPr lang="it-IT" b="1" baseline="30000" dirty="0">
              <a:solidFill>
                <a:schemeClr val="accent1">
                  <a:lumMod val="20000"/>
                  <a:lumOff val="80000"/>
                </a:schemeClr>
              </a:solidFill>
              <a:cs typeface="Arial" charset="0"/>
            </a:endParaRPr>
          </a:p>
        </p:txBody>
      </p:sp>
    </p:spTree>
    <p:extLst>
      <p:ext uri="{BB962C8B-B14F-4D97-AF65-F5344CB8AC3E}">
        <p14:creationId xmlns:p14="http://schemas.microsoft.com/office/powerpoint/2010/main" val="5946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magine 62"/>
          <p:cNvPicPr>
            <a:picLocks noChangeAspect="1"/>
          </p:cNvPicPr>
          <p:nvPr/>
        </p:nvPicPr>
        <p:blipFill rotWithShape="1">
          <a:blip r:embed="rId2">
            <a:extLst>
              <a:ext uri="{28A0092B-C50C-407E-A947-70E740481C1C}">
                <a14:useLocalDpi xmlns:a14="http://schemas.microsoft.com/office/drawing/2010/main" val="0"/>
              </a:ext>
            </a:extLst>
          </a:blip>
          <a:srcRect l="-1" t="24274" r="2362" b="8535"/>
          <a:stretch/>
        </p:blipFill>
        <p:spPr>
          <a:xfrm>
            <a:off x="2831939" y="1481561"/>
            <a:ext cx="8928000" cy="4608000"/>
          </a:xfrm>
          <a:prstGeom prst="rect">
            <a:avLst/>
          </a:prstGeom>
        </p:spPr>
      </p:pic>
      <p:sp>
        <p:nvSpPr>
          <p:cNvPr id="64" name="CasellaDiTesto 63"/>
          <p:cNvSpPr txBox="1"/>
          <p:nvPr/>
        </p:nvSpPr>
        <p:spPr>
          <a:xfrm>
            <a:off x="74122" y="89886"/>
            <a:ext cx="9921177"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err="1" smtClean="0">
                <a:solidFill>
                  <a:srgbClr val="FFFF00"/>
                </a:solidFill>
              </a:rPr>
              <a:t>Nucleosintesi</a:t>
            </a:r>
            <a:r>
              <a:rPr lang="it-IT" sz="3200" b="1" i="1" dirty="0" smtClean="0">
                <a:solidFill>
                  <a:srgbClr val="FFFF00"/>
                </a:solidFill>
              </a:rPr>
              <a:t> degli elementi più pesanti del Fe (s-</a:t>
            </a:r>
            <a:r>
              <a:rPr lang="it-IT" sz="3200" b="1" i="1" dirty="0" err="1" smtClean="0">
                <a:solidFill>
                  <a:srgbClr val="FFFF00"/>
                </a:solidFill>
              </a:rPr>
              <a:t>process</a:t>
            </a:r>
            <a:r>
              <a:rPr lang="it-IT" sz="3200" b="1" i="1" dirty="0" smtClean="0">
                <a:solidFill>
                  <a:srgbClr val="FFFF00"/>
                </a:solidFill>
              </a:rPr>
              <a:t>)</a:t>
            </a:r>
            <a:endParaRPr lang="it-IT" sz="3200" b="1" i="1" dirty="0">
              <a:solidFill>
                <a:srgbClr val="FFFF00"/>
              </a:solidFill>
            </a:endParaRPr>
          </a:p>
        </p:txBody>
      </p:sp>
      <p:sp>
        <p:nvSpPr>
          <p:cNvPr id="65" name="CasellaDiTesto 64"/>
          <p:cNvSpPr txBox="1"/>
          <p:nvPr/>
        </p:nvSpPr>
        <p:spPr>
          <a:xfrm>
            <a:off x="138888" y="1759354"/>
            <a:ext cx="2199513" cy="461665"/>
          </a:xfrm>
          <a:prstGeom prst="rect">
            <a:avLst/>
          </a:prstGeom>
          <a:noFill/>
        </p:spPr>
        <p:txBody>
          <a:bodyPr wrap="none" rtlCol="0">
            <a:spAutoFit/>
          </a:bodyPr>
          <a:lstStyle/>
          <a:p>
            <a:r>
              <a:rPr lang="it-IT" sz="2400" b="1" dirty="0" smtClean="0">
                <a:solidFill>
                  <a:schemeClr val="bg1"/>
                </a:solidFill>
              </a:rPr>
              <a:t>Possibili scenari</a:t>
            </a:r>
            <a:endParaRPr lang="it-IT" sz="2400" b="1" dirty="0">
              <a:solidFill>
                <a:schemeClr val="bg1"/>
              </a:solidFill>
            </a:endParaRPr>
          </a:p>
        </p:txBody>
      </p:sp>
      <p:cxnSp>
        <p:nvCxnSpPr>
          <p:cNvPr id="67" name="Connettore 2 66"/>
          <p:cNvCxnSpPr/>
          <p:nvPr/>
        </p:nvCxnSpPr>
        <p:spPr>
          <a:xfrm flipV="1">
            <a:off x="2257376" y="1851949"/>
            <a:ext cx="589994" cy="115088"/>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a:off x="2270879" y="2119437"/>
            <a:ext cx="576491" cy="10158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897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2409" y="1393225"/>
            <a:ext cx="4353132" cy="1521875"/>
          </a:xfrm>
          <a:prstGeom prst="rect">
            <a:avLst/>
          </a:prstGeom>
          <a:ln/>
          <a:extLst>
            <a:ext uri="{91240B29-F687-4F45-9708-019B960494DF}">
              <a14:hiddenLine xmlns:a14="http://schemas.microsoft.com/office/drawing/2010/main" w="12700" cap="flat" cmpd="sng" algn="ctr">
                <a:solidFill>
                  <a:srgbClr val="3333FF"/>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p:cNvSpPr txBox="1"/>
          <p:nvPr/>
        </p:nvSpPr>
        <p:spPr>
          <a:xfrm>
            <a:off x="74122" y="89886"/>
            <a:ext cx="9921177" cy="1200329"/>
          </a:xfrm>
          <a:prstGeom prst="rect">
            <a:avLst/>
          </a:prstGeom>
          <a:noFill/>
        </p:spPr>
        <p:txBody>
          <a:bodyPr wrap="none" rtlCol="0">
            <a:spAutoFit/>
          </a:bodyPr>
          <a:lstStyle/>
          <a:p>
            <a:r>
              <a:rPr lang="it-IT" sz="1600" b="1" dirty="0" smtClean="0">
                <a:solidFill>
                  <a:schemeClr val="accent1">
                    <a:lumMod val="50000"/>
                  </a:schemeClr>
                </a:solidFill>
              </a:rPr>
              <a:t>Applicazioni al campo dell’</a:t>
            </a:r>
            <a:r>
              <a:rPr lang="it-IT" sz="4000" b="1" dirty="0" smtClean="0">
                <a:solidFill>
                  <a:schemeClr val="accent1">
                    <a:lumMod val="50000"/>
                  </a:schemeClr>
                </a:solidFill>
              </a:rPr>
              <a:t>ASTROFISICA NUCLEARE</a:t>
            </a:r>
          </a:p>
          <a:p>
            <a:r>
              <a:rPr lang="it-IT" sz="3200" b="1" i="1" dirty="0" err="1" smtClean="0">
                <a:solidFill>
                  <a:srgbClr val="FFFF00"/>
                </a:solidFill>
              </a:rPr>
              <a:t>Nucleosintesi</a:t>
            </a:r>
            <a:r>
              <a:rPr lang="it-IT" sz="3200" b="1" i="1" dirty="0" smtClean="0">
                <a:solidFill>
                  <a:srgbClr val="FFFF00"/>
                </a:solidFill>
              </a:rPr>
              <a:t> degli elementi più pesanti del Fe (s-</a:t>
            </a:r>
            <a:r>
              <a:rPr lang="it-IT" sz="3200" b="1" i="1" dirty="0" err="1" smtClean="0">
                <a:solidFill>
                  <a:srgbClr val="FFFF00"/>
                </a:solidFill>
              </a:rPr>
              <a:t>process</a:t>
            </a:r>
            <a:r>
              <a:rPr lang="it-IT" sz="3200" b="1" i="1" dirty="0" smtClean="0">
                <a:solidFill>
                  <a:srgbClr val="FFFF00"/>
                </a:solidFill>
              </a:rPr>
              <a:t>)</a:t>
            </a:r>
            <a:endParaRPr lang="it-IT" sz="3200" b="1" i="1" dirty="0">
              <a:solidFill>
                <a:srgbClr val="FFFF00"/>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124" r="2362" b="-7779"/>
          <a:stretch/>
        </p:blipFill>
        <p:spPr bwMode="auto">
          <a:xfrm>
            <a:off x="4463828" y="1387495"/>
            <a:ext cx="7579015" cy="51933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asellaDiTesto 4"/>
          <p:cNvSpPr txBox="1"/>
          <p:nvPr/>
        </p:nvSpPr>
        <p:spPr>
          <a:xfrm>
            <a:off x="351928" y="5305479"/>
            <a:ext cx="3703963" cy="830997"/>
          </a:xfrm>
          <a:prstGeom prst="rect">
            <a:avLst/>
          </a:prstGeom>
          <a:noFill/>
        </p:spPr>
        <p:txBody>
          <a:bodyPr wrap="none" rtlCol="0">
            <a:spAutoFit/>
          </a:bodyPr>
          <a:lstStyle/>
          <a:p>
            <a:r>
              <a:rPr lang="it-IT" sz="2400" b="1" dirty="0" err="1" smtClean="0">
                <a:solidFill>
                  <a:schemeClr val="bg1">
                    <a:lumMod val="85000"/>
                  </a:schemeClr>
                </a:solidFill>
              </a:rPr>
              <a:t>C.Lederer</a:t>
            </a:r>
            <a:r>
              <a:rPr lang="it-IT" sz="2400" b="1" dirty="0" smtClean="0">
                <a:solidFill>
                  <a:schemeClr val="bg1">
                    <a:lumMod val="85000"/>
                  </a:schemeClr>
                </a:solidFill>
              </a:rPr>
              <a:t>, </a:t>
            </a:r>
            <a:r>
              <a:rPr lang="it-IT" sz="2400" b="1" dirty="0" err="1" smtClean="0">
                <a:solidFill>
                  <a:schemeClr val="bg1">
                    <a:lumMod val="85000"/>
                  </a:schemeClr>
                </a:solidFill>
              </a:rPr>
              <a:t>C.Massimi</a:t>
            </a:r>
            <a:r>
              <a:rPr lang="it-IT" sz="2400" b="1" dirty="0" smtClean="0">
                <a:solidFill>
                  <a:schemeClr val="bg1">
                    <a:lumMod val="85000"/>
                  </a:schemeClr>
                </a:solidFill>
              </a:rPr>
              <a:t>, et al. </a:t>
            </a:r>
          </a:p>
          <a:p>
            <a:r>
              <a:rPr lang="it-IT" sz="2400" b="1" dirty="0" smtClean="0">
                <a:solidFill>
                  <a:schemeClr val="bg1">
                    <a:lumMod val="85000"/>
                  </a:schemeClr>
                </a:solidFill>
              </a:rPr>
              <a:t>PRL 110 (2013) 022501</a:t>
            </a:r>
            <a:endParaRPr lang="it-IT" sz="2400" b="1" dirty="0">
              <a:solidFill>
                <a:schemeClr val="bg1">
                  <a:lumMod val="85000"/>
                </a:schemeClr>
              </a:solidFill>
            </a:endParaRPr>
          </a:p>
        </p:txBody>
      </p:sp>
    </p:spTree>
    <p:extLst>
      <p:ext uri="{BB962C8B-B14F-4D97-AF65-F5344CB8AC3E}">
        <p14:creationId xmlns:p14="http://schemas.microsoft.com/office/powerpoint/2010/main" val="80140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1744</Words>
  <Application>Microsoft Office PowerPoint</Application>
  <PresentationFormat>Widescreen</PresentationFormat>
  <Paragraphs>363</Paragraphs>
  <Slides>27</Slides>
  <Notes>1</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3</vt:i4>
      </vt:variant>
      <vt:variant>
        <vt:lpstr>Titoli diapositive</vt:lpstr>
      </vt:variant>
      <vt:variant>
        <vt:i4>27</vt:i4>
      </vt:variant>
    </vt:vector>
  </HeadingPairs>
  <TitlesOfParts>
    <vt:vector size="44" baseType="lpstr">
      <vt:lpstr>MS Mincho</vt:lpstr>
      <vt:lpstr>SimSun</vt:lpstr>
      <vt:lpstr>Agency FB</vt:lpstr>
      <vt:lpstr>Arial</vt:lpstr>
      <vt:lpstr>Arial Narrow</vt:lpstr>
      <vt:lpstr>Calibri</vt:lpstr>
      <vt:lpstr>Calibri Light</vt:lpstr>
      <vt:lpstr>Comic Sans MS</vt:lpstr>
      <vt:lpstr>Corbel</vt:lpstr>
      <vt:lpstr>Symbol</vt:lpstr>
      <vt:lpstr>Tahoma</vt:lpstr>
      <vt:lpstr>Times New Roman</vt:lpstr>
      <vt:lpstr>Wingdings</vt:lpstr>
      <vt:lpstr>Tema di Office</vt:lpstr>
      <vt:lpstr>Fotografia Photo Editor</vt:lpstr>
      <vt:lpstr>Equation</vt:lpstr>
      <vt:lpstr>Formel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Maria</dc:creator>
  <cp:lastModifiedBy>Paolo Maria</cp:lastModifiedBy>
  <cp:revision>101</cp:revision>
  <dcterms:created xsi:type="dcterms:W3CDTF">2013-09-03T13:37:11Z</dcterms:created>
  <dcterms:modified xsi:type="dcterms:W3CDTF">2014-03-11T13:36:48Z</dcterms:modified>
</cp:coreProperties>
</file>