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63" r:id="rId7"/>
    <p:sldId id="259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3293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83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864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93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02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154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1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10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83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142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47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3FA2A-63FB-4CAD-9A32-1AB6870A05A6}" type="datetimeFigureOut">
              <a:rPr lang="it-IT" smtClean="0"/>
              <a:t>21/11/2014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1FEFF-3B14-4417-A4EA-356696695B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14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Figure analisi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088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Fig. 13</a:t>
            </a:r>
            <a:endParaRPr lang="it-IT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04699"/>
            <a:ext cx="5325020" cy="461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5792564" y="1556792"/>
            <a:ext cx="1359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 cambiare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980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Fig. 7 – bussole / idrofoni</a:t>
            </a:r>
            <a:endParaRPr lang="it-IT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0768"/>
            <a:ext cx="7115175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3707904" y="5634662"/>
            <a:ext cx="265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 rifare? Con quali piani?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915816" y="4800827"/>
            <a:ext cx="3498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Floor</a:t>
            </a:r>
            <a:r>
              <a:rPr lang="it-IT" dirty="0" smtClean="0"/>
              <a:t> 6 (con </a:t>
            </a:r>
            <a:r>
              <a:rPr lang="it-IT" dirty="0" err="1" smtClean="0"/>
              <a:t>compass</a:t>
            </a:r>
            <a:r>
              <a:rPr lang="it-IT" dirty="0" smtClean="0"/>
              <a:t> normalizzato)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38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Fig. 7 ½ rate </a:t>
            </a:r>
            <a:r>
              <a:rPr lang="it-IT" dirty="0" err="1" smtClean="0"/>
              <a:t>slope</a:t>
            </a:r>
            <a:r>
              <a:rPr lang="it-IT" dirty="0" smtClean="0"/>
              <a:t> </a:t>
            </a:r>
            <a:endParaRPr lang="it-IT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72816"/>
            <a:ext cx="6067951" cy="4115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/>
          </p:cNvSpPr>
          <p:nvPr/>
        </p:nvSpPr>
        <p:spPr bwMode="auto">
          <a:xfrm>
            <a:off x="4815134" y="3027116"/>
            <a:ext cx="1984057" cy="6522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US" sz="2400" dirty="0" smtClean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dN</a:t>
            </a:r>
            <a:r>
              <a:rPr lang="en-US" sz="1600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dt</a:t>
            </a:r>
            <a:r>
              <a:rPr lang="en-US" sz="1600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 = A e</a:t>
            </a:r>
            <a:r>
              <a:rPr lang="en-US" sz="1600" baseline="32000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-</a:t>
            </a:r>
            <a:r>
              <a:rPr lang="en-US" sz="1600" baseline="32000" dirty="0" err="1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Δt</a:t>
            </a:r>
            <a:r>
              <a:rPr lang="en-US" sz="1600" baseline="32000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/τ</a:t>
            </a:r>
            <a:r>
              <a:rPr lang="en-US" sz="1600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 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 1</a:t>
            </a:r>
            <a:r>
              <a:rPr lang="en-US" sz="1600" b="1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/</a:t>
            </a:r>
            <a:r>
              <a:rPr lang="en-US" sz="1600" b="1" dirty="0" err="1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τ</a:t>
            </a:r>
            <a:r>
              <a:rPr lang="en-US" sz="1600" b="1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 = -53.7±0.2 kHz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762865" y="3265647"/>
            <a:ext cx="0" cy="105457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8" name="Rectangle 6"/>
          <p:cNvSpPr>
            <a:spLocks/>
          </p:cNvSpPr>
          <p:nvPr/>
        </p:nvSpPr>
        <p:spPr bwMode="auto">
          <a:xfrm>
            <a:off x="2308367" y="4136281"/>
            <a:ext cx="2172904" cy="885556"/>
          </a:xfrm>
          <a:prstGeom prst="rect">
            <a:avLst/>
          </a:prstGeom>
          <a:solidFill>
            <a:srgbClr val="FFFFFF">
              <a:alpha val="6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b"/>
          <a:lstStyle/>
          <a:p>
            <a:r>
              <a:rPr lang="en-US" sz="2400" dirty="0" smtClean="0">
                <a:solidFill>
                  <a:srgbClr val="FF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Type-II </a:t>
            </a:r>
            <a:r>
              <a:rPr lang="en-US" sz="2400" dirty="0" err="1" smtClean="0">
                <a:solidFill>
                  <a:srgbClr val="FF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AfterPulses</a:t>
            </a:r>
            <a:endParaRPr lang="en-US" sz="2400" dirty="0">
              <a:solidFill>
                <a:srgbClr val="FF0000"/>
              </a:solidFill>
              <a:latin typeface="Helvetica Neue" charset="0"/>
              <a:ea typeface="ＭＳ Ｐゴシック" charset="0"/>
              <a:cs typeface="Helvetica Neue" charset="0"/>
              <a:sym typeface="Helvetica Neue" charset="0"/>
            </a:endParaRPr>
          </a:p>
        </p:txBody>
      </p:sp>
      <p:sp>
        <p:nvSpPr>
          <p:cNvPr id="9" name="Rectangle 3"/>
          <p:cNvSpPr>
            <a:spLocks/>
          </p:cNvSpPr>
          <p:nvPr/>
        </p:nvSpPr>
        <p:spPr bwMode="auto">
          <a:xfrm>
            <a:off x="5183455" y="2671147"/>
            <a:ext cx="16157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b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Floor 1 OM 0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355466" y="2306496"/>
            <a:ext cx="3604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Run 412 File 0, file duration ~2h43m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4860032" y="1403484"/>
            <a:ext cx="3596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Da rifare dopo giugno chiedere Biagi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486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Fig</a:t>
            </a:r>
            <a:r>
              <a:rPr lang="it-IT" dirty="0" smtClean="0"/>
              <a:t> 8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844824"/>
            <a:ext cx="465772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2771800" y="1372126"/>
            <a:ext cx="1039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High rate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828821" y="1403484"/>
            <a:ext cx="99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/>
              <a:t>L</a:t>
            </a:r>
            <a:r>
              <a:rPr lang="it-IT" dirty="0" err="1" smtClean="0"/>
              <a:t>ow</a:t>
            </a:r>
            <a:r>
              <a:rPr lang="it-IT" dirty="0" smtClean="0"/>
              <a:t> rate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38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0728"/>
            <a:ext cx="5610225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dirty="0" err="1" smtClean="0"/>
              <a:t>Fig</a:t>
            </a:r>
            <a:r>
              <a:rPr lang="it-IT" dirty="0" smtClean="0"/>
              <a:t> 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561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Fig</a:t>
            </a:r>
            <a:r>
              <a:rPr lang="it-IT" dirty="0" smtClean="0"/>
              <a:t> 9 </a:t>
            </a:r>
            <a:r>
              <a:rPr lang="it-IT" dirty="0" smtClean="0"/>
              <a:t>½ - rose plot</a:t>
            </a:r>
            <a:endParaRPr lang="it-I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785" y="1662087"/>
            <a:ext cx="3603625" cy="356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reccia ad arco 5"/>
          <p:cNvSpPr/>
          <p:nvPr/>
        </p:nvSpPr>
        <p:spPr>
          <a:xfrm rot="16572835">
            <a:off x="3023505" y="2006799"/>
            <a:ext cx="3073435" cy="2898848"/>
          </a:xfrm>
          <a:prstGeom prst="circularArrow">
            <a:avLst>
              <a:gd name="adj1" fmla="val 2309"/>
              <a:gd name="adj2" fmla="val 139285"/>
              <a:gd name="adj3" fmla="val 1998097"/>
              <a:gd name="adj4" fmla="val 1352950"/>
              <a:gd name="adj5" fmla="val 2694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Gruppo 6"/>
          <p:cNvGrpSpPr/>
          <p:nvPr/>
        </p:nvGrpSpPr>
        <p:grpSpPr>
          <a:xfrm>
            <a:off x="2835473" y="1787911"/>
            <a:ext cx="3306332" cy="3276820"/>
            <a:chOff x="3194489" y="1257261"/>
            <a:chExt cx="3069425" cy="3224037"/>
          </a:xfrm>
        </p:grpSpPr>
        <p:sp>
          <p:nvSpPr>
            <p:cNvPr id="8" name="Figura a mano libera 7"/>
            <p:cNvSpPr/>
            <p:nvPr/>
          </p:nvSpPr>
          <p:spPr>
            <a:xfrm rot="16968566">
              <a:off x="3265946" y="2178069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Jan14</a:t>
              </a:r>
              <a:endParaRPr lang="it-IT" sz="800" kern="1200" dirty="0"/>
            </a:p>
          </p:txBody>
        </p:sp>
        <p:sp>
          <p:nvSpPr>
            <p:cNvPr id="9" name="Freccia ad arco 8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18198097"/>
                <a:gd name="adj4" fmla="val 1755295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Figura a mano libera 9"/>
            <p:cNvSpPr/>
            <p:nvPr/>
          </p:nvSpPr>
          <p:spPr>
            <a:xfrm rot="18933489">
              <a:off x="3691057" y="1566062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Feb14</a:t>
              </a:r>
              <a:endParaRPr lang="it-IT" sz="800" kern="1200" dirty="0"/>
            </a:p>
          </p:txBody>
        </p:sp>
        <p:sp>
          <p:nvSpPr>
            <p:cNvPr id="11" name="Freccia ad arco 10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20107765"/>
                <a:gd name="adj4" fmla="val 19462618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igura a mano libera 11"/>
            <p:cNvSpPr/>
            <p:nvPr/>
          </p:nvSpPr>
          <p:spPr>
            <a:xfrm rot="20837397">
              <a:off x="4319049" y="1257261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Mar14</a:t>
              </a:r>
              <a:endParaRPr lang="it-IT" sz="800" kern="1200" dirty="0"/>
            </a:p>
          </p:txBody>
        </p:sp>
        <p:sp>
          <p:nvSpPr>
            <p:cNvPr id="13" name="Freccia ad arco 12"/>
            <p:cNvSpPr/>
            <p:nvPr/>
          </p:nvSpPr>
          <p:spPr>
            <a:xfrm rot="16572835">
              <a:off x="3168628" y="1411907"/>
              <a:ext cx="3073434" cy="2898847"/>
            </a:xfrm>
            <a:prstGeom prst="circularArrow">
              <a:avLst>
                <a:gd name="adj1" fmla="val 2309"/>
                <a:gd name="adj2" fmla="val 139285"/>
                <a:gd name="adj3" fmla="val 323325"/>
                <a:gd name="adj4" fmla="val 2113739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igura a mano libera 13"/>
            <p:cNvSpPr/>
            <p:nvPr/>
          </p:nvSpPr>
          <p:spPr>
            <a:xfrm rot="1587849">
              <a:off x="5054128" y="1334408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Apr1</a:t>
              </a:r>
              <a:r>
                <a:rPr lang="it-IT" sz="1000" kern="1200" dirty="0" smtClean="0"/>
                <a:t>3</a:t>
              </a:r>
              <a:endParaRPr lang="it-IT" sz="1000" kern="1200" dirty="0"/>
            </a:p>
          </p:txBody>
        </p:sp>
        <p:sp>
          <p:nvSpPr>
            <p:cNvPr id="15" name="Figura a mano libera 14"/>
            <p:cNvSpPr/>
            <p:nvPr/>
          </p:nvSpPr>
          <p:spPr>
            <a:xfrm rot="2638744">
              <a:off x="5626854" y="1776832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May13</a:t>
              </a:r>
              <a:endParaRPr lang="it-IT" sz="800" kern="1200" dirty="0"/>
            </a:p>
          </p:txBody>
        </p:sp>
        <p:sp>
          <p:nvSpPr>
            <p:cNvPr id="16" name="Freccia ad arco 15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3907765"/>
                <a:gd name="adj4" fmla="val 3262618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igura a mano libera 16"/>
            <p:cNvSpPr/>
            <p:nvPr/>
          </p:nvSpPr>
          <p:spPr>
            <a:xfrm rot="4855924">
              <a:off x="5910296" y="2465987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Jun13</a:t>
              </a:r>
              <a:endParaRPr lang="it-IT" sz="800" kern="1200" dirty="0"/>
            </a:p>
          </p:txBody>
        </p:sp>
        <p:sp>
          <p:nvSpPr>
            <p:cNvPr id="18" name="Freccia ad arco 17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5723325"/>
                <a:gd name="adj4" fmla="val 493739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Figura a mano libera 18"/>
            <p:cNvSpPr/>
            <p:nvPr/>
          </p:nvSpPr>
          <p:spPr>
            <a:xfrm rot="18038437">
              <a:off x="5828502" y="3217211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Jul13</a:t>
              </a:r>
              <a:endParaRPr lang="it-IT" sz="800" kern="1200" dirty="0"/>
            </a:p>
          </p:txBody>
        </p:sp>
        <p:sp>
          <p:nvSpPr>
            <p:cNvPr id="20" name="Freccia ad arco 19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7398097"/>
                <a:gd name="adj4" fmla="val 675295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igura a mano libera 20"/>
            <p:cNvSpPr/>
            <p:nvPr/>
          </p:nvSpPr>
          <p:spPr>
            <a:xfrm rot="19156667">
              <a:off x="5403390" y="3829218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Aug13</a:t>
              </a:r>
              <a:endParaRPr lang="it-IT" sz="800" kern="1200" dirty="0"/>
            </a:p>
          </p:txBody>
        </p:sp>
        <p:sp>
          <p:nvSpPr>
            <p:cNvPr id="22" name="Freccia ad arco 21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9307765"/>
                <a:gd name="adj4" fmla="val 8662618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Figura a mano libera 22"/>
            <p:cNvSpPr/>
            <p:nvPr/>
          </p:nvSpPr>
          <p:spPr>
            <a:xfrm rot="21150965">
              <a:off x="4766555" y="4138017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Sep13</a:t>
              </a:r>
              <a:endParaRPr lang="it-IT" sz="800" kern="1200" dirty="0"/>
            </a:p>
          </p:txBody>
        </p:sp>
        <p:sp>
          <p:nvSpPr>
            <p:cNvPr id="24" name="Freccia ad arco 23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11123325"/>
                <a:gd name="adj4" fmla="val 1033739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Figura a mano libera 24"/>
            <p:cNvSpPr/>
            <p:nvPr/>
          </p:nvSpPr>
          <p:spPr>
            <a:xfrm rot="1469964">
              <a:off x="4040319" y="4060871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Oct13</a:t>
              </a:r>
              <a:endParaRPr lang="it-IT" sz="800" kern="1200" dirty="0"/>
            </a:p>
          </p:txBody>
        </p:sp>
        <p:sp>
          <p:nvSpPr>
            <p:cNvPr id="26" name="Freccia ad arco 25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12798097"/>
                <a:gd name="adj4" fmla="val 1215295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Figura a mano libera 26"/>
            <p:cNvSpPr/>
            <p:nvPr/>
          </p:nvSpPr>
          <p:spPr>
            <a:xfrm rot="3287904">
              <a:off x="3467591" y="3618447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Nov13</a:t>
              </a:r>
              <a:endParaRPr lang="it-IT" sz="800" kern="1200" dirty="0"/>
            </a:p>
          </p:txBody>
        </p:sp>
        <p:sp>
          <p:nvSpPr>
            <p:cNvPr id="28" name="Freccia ad arco 27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14707765"/>
                <a:gd name="adj4" fmla="val 14062618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Figura a mano libera 28"/>
            <p:cNvSpPr/>
            <p:nvPr/>
          </p:nvSpPr>
          <p:spPr>
            <a:xfrm rot="16200000">
              <a:off x="3184152" y="2929293"/>
              <a:ext cx="363956" cy="343281"/>
            </a:xfrm>
            <a:custGeom>
              <a:avLst/>
              <a:gdLst>
                <a:gd name="connsiteX0" fmla="*/ 0 w 464343"/>
                <a:gd name="connsiteY0" fmla="*/ 0 h 464343"/>
                <a:gd name="connsiteX1" fmla="*/ 464343 w 464343"/>
                <a:gd name="connsiteY1" fmla="*/ 0 h 464343"/>
                <a:gd name="connsiteX2" fmla="*/ 464343 w 464343"/>
                <a:gd name="connsiteY2" fmla="*/ 464343 h 464343"/>
                <a:gd name="connsiteX3" fmla="*/ 0 w 464343"/>
                <a:gd name="connsiteY3" fmla="*/ 464343 h 464343"/>
                <a:gd name="connsiteX4" fmla="*/ 0 w 464343"/>
                <a:gd name="connsiteY4" fmla="*/ 0 h 464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4343" h="464343">
                  <a:moveTo>
                    <a:pt x="0" y="0"/>
                  </a:moveTo>
                  <a:lnTo>
                    <a:pt x="464343" y="0"/>
                  </a:lnTo>
                  <a:lnTo>
                    <a:pt x="464343" y="464343"/>
                  </a:lnTo>
                  <a:lnTo>
                    <a:pt x="0" y="4643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800" kern="1200" dirty="0" smtClean="0"/>
                <a:t>Dec13</a:t>
              </a:r>
              <a:endParaRPr lang="it-IT" sz="800" kern="1200" dirty="0"/>
            </a:p>
          </p:txBody>
        </p:sp>
        <p:sp>
          <p:nvSpPr>
            <p:cNvPr id="30" name="Freccia ad arco 29"/>
            <p:cNvSpPr/>
            <p:nvPr/>
          </p:nvSpPr>
          <p:spPr>
            <a:xfrm rot="16572835">
              <a:off x="3192483" y="1419857"/>
              <a:ext cx="3073435" cy="2898847"/>
            </a:xfrm>
            <a:prstGeom prst="circularArrow">
              <a:avLst>
                <a:gd name="adj1" fmla="val 2309"/>
                <a:gd name="adj2" fmla="val 139285"/>
                <a:gd name="adj3" fmla="val 16523325"/>
                <a:gd name="adj4" fmla="val 15737390"/>
                <a:gd name="adj5" fmla="val 2694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31" name="CasellaDiTesto 30"/>
          <p:cNvSpPr txBox="1"/>
          <p:nvPr/>
        </p:nvSpPr>
        <p:spPr>
          <a:xfrm>
            <a:off x="4101088" y="1625795"/>
            <a:ext cx="80983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 smtClean="0"/>
              <a:t>Rate (kHz)</a:t>
            </a:r>
            <a:endParaRPr lang="it-IT" sz="900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5482213" y="3568895"/>
            <a:ext cx="88998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900" dirty="0" smtClean="0"/>
              <a:t> Rate  (kHz)</a:t>
            </a:r>
            <a:endParaRPr lang="it-IT" sz="900" dirty="0"/>
          </a:p>
        </p:txBody>
      </p:sp>
      <p:grpSp>
        <p:nvGrpSpPr>
          <p:cNvPr id="33" name="Gruppo 32"/>
          <p:cNvGrpSpPr/>
          <p:nvPr/>
        </p:nvGrpSpPr>
        <p:grpSpPr>
          <a:xfrm>
            <a:off x="2748408" y="3549845"/>
            <a:ext cx="1468190" cy="1483522"/>
            <a:chOff x="4095620" y="3505377"/>
            <a:chExt cx="1468190" cy="1483522"/>
          </a:xfrm>
        </p:grpSpPr>
        <p:sp>
          <p:nvSpPr>
            <p:cNvPr id="34" name="Rettangolo 33"/>
            <p:cNvSpPr/>
            <p:nvPr/>
          </p:nvSpPr>
          <p:spPr>
            <a:xfrm>
              <a:off x="4095620" y="350537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/>
            <p:cNvSpPr/>
            <p:nvPr/>
          </p:nvSpPr>
          <p:spPr>
            <a:xfrm>
              <a:off x="4495670" y="3514902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/>
            <p:cNvSpPr/>
            <p:nvPr/>
          </p:nvSpPr>
          <p:spPr>
            <a:xfrm>
              <a:off x="4895720" y="350537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/>
            <p:cNvSpPr/>
            <p:nvPr/>
          </p:nvSpPr>
          <p:spPr>
            <a:xfrm>
              <a:off x="5295770" y="350537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/>
            <p:cNvSpPr/>
            <p:nvPr/>
          </p:nvSpPr>
          <p:spPr>
            <a:xfrm>
              <a:off x="5486270" y="3743502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/>
            <p:cNvSpPr/>
            <p:nvPr/>
          </p:nvSpPr>
          <p:spPr>
            <a:xfrm>
              <a:off x="5495795" y="411497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/>
            <p:cNvSpPr/>
            <p:nvPr/>
          </p:nvSpPr>
          <p:spPr>
            <a:xfrm>
              <a:off x="5495795" y="449597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/>
            <p:cNvSpPr/>
            <p:nvPr/>
          </p:nvSpPr>
          <p:spPr>
            <a:xfrm>
              <a:off x="5486270" y="4896027"/>
              <a:ext cx="68015" cy="92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32681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Fig</a:t>
            </a:r>
            <a:r>
              <a:rPr lang="it-IT" dirty="0" smtClean="0"/>
              <a:t> 10</a:t>
            </a:r>
            <a:endParaRPr lang="it-IT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12776"/>
            <a:ext cx="5476875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92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Fig. 11</a:t>
            </a: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00263"/>
            <a:ext cx="545782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024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Fig</a:t>
            </a:r>
            <a:r>
              <a:rPr lang="it-IT" dirty="0" smtClean="0"/>
              <a:t> 12 </a:t>
            </a:r>
            <a:br>
              <a:rPr lang="it-IT" dirty="0" smtClean="0"/>
            </a:br>
            <a:r>
              <a:rPr lang="it-IT" sz="2200" dirty="0" smtClean="0"/>
              <a:t>%di tempo in cui si è sopra una certa soglia (100, 150, ..) ???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757363"/>
            <a:ext cx="667702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108</Words>
  <Application>Microsoft Office PowerPoint</Application>
  <PresentationFormat>Presentazione su schermo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Figure analisi</vt:lpstr>
      <vt:lpstr>Fig. 7 – bussole / idrofoni</vt:lpstr>
      <vt:lpstr>Fig. 7 ½ rate slope </vt:lpstr>
      <vt:lpstr>Fig 8</vt:lpstr>
      <vt:lpstr>Fig 9</vt:lpstr>
      <vt:lpstr>Fig 9 ½ - rose plot</vt:lpstr>
      <vt:lpstr>Fig 10</vt:lpstr>
      <vt:lpstr>Fig. 11</vt:lpstr>
      <vt:lpstr>Fig 12  %di tempo in cui si è sopra una certa soglia (100, 150, ..) ??? </vt:lpstr>
      <vt:lpstr>Fig. 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Grazia</dc:creator>
  <cp:lastModifiedBy>Maria Grazia</cp:lastModifiedBy>
  <cp:revision>12</cp:revision>
  <dcterms:created xsi:type="dcterms:W3CDTF">2014-11-21T05:55:51Z</dcterms:created>
  <dcterms:modified xsi:type="dcterms:W3CDTF">2014-11-21T07:07:30Z</dcterms:modified>
</cp:coreProperties>
</file>