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81" r:id="rId4"/>
    <p:sldId id="282" r:id="rId5"/>
    <p:sldId id="283" r:id="rId6"/>
    <p:sldId id="284" r:id="rId7"/>
    <p:sldId id="286" r:id="rId8"/>
    <p:sldId id="279" r:id="rId9"/>
    <p:sldId id="280" r:id="rId10"/>
    <p:sldId id="287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B6582-3AA0-134B-9F12-4CD247834C68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5594F-CBB4-054E-80E5-F5171852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7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C849-8926-5948-AA34-965AAA1E6A72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9351-EBE7-C744-B576-7615101F1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C849-8926-5948-AA34-965AAA1E6A72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9351-EBE7-C744-B576-7615101F1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4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C849-8926-5948-AA34-965AAA1E6A72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9351-EBE7-C744-B576-7615101F1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7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C849-8926-5948-AA34-965AAA1E6A72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9351-EBE7-C744-B576-7615101F1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7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C849-8926-5948-AA34-965AAA1E6A72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9351-EBE7-C744-B576-7615101F1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1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C849-8926-5948-AA34-965AAA1E6A72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9351-EBE7-C744-B576-7615101F1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4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C849-8926-5948-AA34-965AAA1E6A72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9351-EBE7-C744-B576-7615101F1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6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C849-8926-5948-AA34-965AAA1E6A72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9351-EBE7-C744-B576-7615101F1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4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C849-8926-5948-AA34-965AAA1E6A72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9351-EBE7-C744-B576-7615101F1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4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C849-8926-5948-AA34-965AAA1E6A72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9351-EBE7-C744-B576-7615101F1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1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C849-8926-5948-AA34-965AAA1E6A72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9351-EBE7-C744-B576-7615101F1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8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6C849-8926-5948-AA34-965AAA1E6A72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69351-EBE7-C744-B576-7615101F1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3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RE4pictur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2310531"/>
            <a:ext cx="6910536" cy="1470025"/>
          </a:xfrm>
          <a:solidFill>
            <a:schemeClr val="tx1">
              <a:alpha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Palatino"/>
                <a:cs typeface="Palatino"/>
              </a:rPr>
              <a:t>New Bakelite </a:t>
            </a:r>
            <a:r>
              <a:rPr lang="en-US" sz="5400" b="1" dirty="0" smtClean="0">
                <a:solidFill>
                  <a:schemeClr val="bg1"/>
                </a:solidFill>
                <a:latin typeface="Palatino"/>
                <a:cs typeface="Palatino"/>
              </a:rPr>
              <a:t>production or Phase 2</a:t>
            </a:r>
            <a:endParaRPr lang="en-US" sz="5400" b="1" dirty="0">
              <a:solidFill>
                <a:schemeClr val="bg1"/>
              </a:solidFill>
              <a:latin typeface="Palatino"/>
              <a:cs typeface="Palatino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4473116"/>
            <a:ext cx="8390384" cy="1080120"/>
          </a:xfrm>
          <a:solidFill>
            <a:srgbClr val="000000">
              <a:alpha val="26000"/>
            </a:srgbClr>
          </a:solidFill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>
                <a:solidFill>
                  <a:srgbClr val="FFFFFF"/>
                </a:solidFill>
              </a:rPr>
              <a:t>Salvatore Buontempo </a:t>
            </a:r>
          </a:p>
          <a:p>
            <a:r>
              <a:rPr lang="en-US" sz="2400" dirty="0" smtClean="0">
                <a:solidFill>
                  <a:srgbClr val="FFFFFF"/>
                </a:solidFill>
              </a:rPr>
              <a:t>(INFN, Naples &amp; CERN) </a:t>
            </a:r>
          </a:p>
          <a:p>
            <a:r>
              <a:rPr lang="en-US" sz="2400" dirty="0" smtClean="0">
                <a:solidFill>
                  <a:srgbClr val="FFFFFF"/>
                </a:solidFill>
              </a:rPr>
              <a:t>on </a:t>
            </a:r>
            <a:r>
              <a:rPr lang="en-US" sz="2400" dirty="0">
                <a:solidFill>
                  <a:srgbClr val="FFFFFF"/>
                </a:solidFill>
              </a:rPr>
              <a:t>behalf of </a:t>
            </a:r>
            <a:r>
              <a:rPr lang="en-US" sz="2400" dirty="0" smtClean="0">
                <a:solidFill>
                  <a:srgbClr val="FFFFFF"/>
                </a:solidFill>
              </a:rPr>
              <a:t>CMS Central TC Group</a:t>
            </a:r>
            <a:endParaRPr lang="it-IT" sz="2400" dirty="0" smtClean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2947" y="6368485"/>
            <a:ext cx="52055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rgbClr val="FFFFFF"/>
                </a:solidFill>
              </a:rPr>
              <a:t>Atlas &amp; CMS meeting RPC </a:t>
            </a:r>
            <a:r>
              <a:rPr lang="it-IT" dirty="0" err="1" smtClean="0">
                <a:solidFill>
                  <a:srgbClr val="FFFFFF"/>
                </a:solidFill>
              </a:rPr>
              <a:t>Phase</a:t>
            </a:r>
            <a:r>
              <a:rPr lang="it-IT" dirty="0" smtClean="0">
                <a:solidFill>
                  <a:srgbClr val="FFFFFF"/>
                </a:solidFill>
              </a:rPr>
              <a:t> 2 </a:t>
            </a:r>
            <a:r>
              <a:rPr lang="it-IT" dirty="0" smtClean="0">
                <a:solidFill>
                  <a:srgbClr val="FFFFFF"/>
                </a:solidFill>
              </a:rPr>
              <a:t>, </a:t>
            </a:r>
            <a:r>
              <a:rPr lang="it-IT" dirty="0" err="1" smtClean="0">
                <a:solidFill>
                  <a:srgbClr val="FFFFFF"/>
                </a:solidFill>
              </a:rPr>
              <a:t>November</a:t>
            </a:r>
            <a:r>
              <a:rPr lang="it-IT" dirty="0" smtClean="0">
                <a:solidFill>
                  <a:srgbClr val="FFFFFF"/>
                </a:solidFill>
              </a:rPr>
              <a:t> 26</a:t>
            </a:r>
            <a:r>
              <a:rPr lang="it-IT" baseline="30000" dirty="0" smtClean="0">
                <a:solidFill>
                  <a:srgbClr val="FFFFFF"/>
                </a:solidFill>
              </a:rPr>
              <a:t>th</a:t>
            </a:r>
            <a:r>
              <a:rPr lang="it-IT" dirty="0" smtClean="0">
                <a:solidFill>
                  <a:srgbClr val="FFFFFF"/>
                </a:solidFill>
              </a:rPr>
              <a:t> </a:t>
            </a:r>
            <a:r>
              <a:rPr lang="it-IT" dirty="0" smtClean="0">
                <a:solidFill>
                  <a:srgbClr val="FFFFFF"/>
                </a:solidFill>
              </a:rPr>
              <a:t>  </a:t>
            </a:r>
            <a:r>
              <a:rPr lang="it-IT" dirty="0" smtClean="0">
                <a:solidFill>
                  <a:srgbClr val="FFFFFF"/>
                </a:solidFill>
              </a:rPr>
              <a:t>2014</a:t>
            </a:r>
            <a:endParaRPr lang="it-IT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820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116107" y="-385263"/>
            <a:ext cx="9326454" cy="1470025"/>
          </a:xfrm>
        </p:spPr>
        <p:txBody>
          <a:bodyPr/>
          <a:lstStyle/>
          <a:p>
            <a:pPr marL="342900" indent="-342900"/>
            <a:r>
              <a:rPr lang="en-US" dirty="0" smtClean="0">
                <a:solidFill>
                  <a:srgbClr val="FF0000"/>
                </a:solidFill>
              </a:rPr>
              <a:t>Preliminary cost estimation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ubtitle 7"/>
          <p:cNvSpPr txBox="1">
            <a:spLocks/>
          </p:cNvSpPr>
          <p:nvPr/>
        </p:nvSpPr>
        <p:spPr>
          <a:xfrm>
            <a:off x="282213" y="787809"/>
            <a:ext cx="8419359" cy="5954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/>
              <a:t> </a:t>
            </a:r>
            <a:r>
              <a:rPr lang="en-US" sz="2400" u="sng" dirty="0" smtClean="0"/>
              <a:t>Kraft </a:t>
            </a:r>
            <a:r>
              <a:rPr lang="en-US" sz="2400" u="sng" dirty="0"/>
              <a:t>paper</a:t>
            </a:r>
            <a:endParaRPr lang="it-IT" sz="2400" dirty="0"/>
          </a:p>
          <a:p>
            <a:pPr algn="l"/>
            <a:r>
              <a:rPr lang="en-US" sz="2400" dirty="0"/>
              <a:t> </a:t>
            </a:r>
            <a:r>
              <a:rPr lang="en-US" sz="2400" dirty="0" smtClean="0"/>
              <a:t>1 pallet = 4.5 </a:t>
            </a:r>
            <a:r>
              <a:rPr lang="en-US" sz="2400" dirty="0" err="1" smtClean="0"/>
              <a:t>keuro</a:t>
            </a:r>
            <a:endParaRPr lang="en-US" sz="2400" dirty="0" smtClean="0"/>
          </a:p>
          <a:p>
            <a:pPr algn="l"/>
            <a:r>
              <a:rPr lang="en-US" sz="2400" dirty="0" smtClean="0"/>
              <a:t>2-3 pallets (being negotiated with </a:t>
            </a:r>
            <a:r>
              <a:rPr lang="en-US" sz="2400" dirty="0" err="1" smtClean="0"/>
              <a:t>krafr</a:t>
            </a:r>
            <a:r>
              <a:rPr lang="en-US" sz="2400" dirty="0" smtClean="0"/>
              <a:t> paper supplier) = 9-12.5 </a:t>
            </a:r>
            <a:r>
              <a:rPr lang="en-US" sz="2400" dirty="0" err="1" smtClean="0"/>
              <a:t>keuro</a:t>
            </a:r>
            <a:endParaRPr lang="en-US" sz="2400" dirty="0" smtClean="0"/>
          </a:p>
          <a:p>
            <a:pPr algn="l"/>
            <a:endParaRPr lang="en-US" sz="2400" dirty="0"/>
          </a:p>
          <a:p>
            <a:pPr algn="l"/>
            <a:r>
              <a:rPr lang="en-US" sz="2400" u="sng" dirty="0"/>
              <a:t>Bakelite panels</a:t>
            </a:r>
            <a:endParaRPr lang="it-IT" sz="2400" dirty="0"/>
          </a:p>
          <a:p>
            <a:pPr algn="l"/>
            <a:r>
              <a:rPr lang="it-IT" sz="2400" dirty="0" err="1" smtClean="0"/>
              <a:t>S</a:t>
            </a:r>
            <a:r>
              <a:rPr lang="en-US" sz="2400" dirty="0" err="1" smtClean="0"/>
              <a:t>tandard</a:t>
            </a:r>
            <a:r>
              <a:rPr lang="en-US" sz="2400" dirty="0" smtClean="0"/>
              <a:t> resistivity </a:t>
            </a:r>
            <a:r>
              <a:rPr lang="en-US" sz="2400" dirty="0"/>
              <a:t>Panel thickness </a:t>
            </a:r>
            <a:r>
              <a:rPr lang="en-US" sz="2400" dirty="0" smtClean="0"/>
              <a:t>Panel thickness 1,5-1,8 mm thickness = 27 euro/m</a:t>
            </a:r>
            <a:r>
              <a:rPr lang="en-US" sz="2400" baseline="30000" dirty="0" smtClean="0"/>
              <a:t>2</a:t>
            </a:r>
            <a:endParaRPr lang="en-US" sz="2400" dirty="0" smtClean="0"/>
          </a:p>
          <a:p>
            <a:pPr algn="l"/>
            <a:r>
              <a:rPr lang="en-US" sz="2400" dirty="0" smtClean="0"/>
              <a:t>1 panel = about 5 m2, meaning 135 euro</a:t>
            </a:r>
          </a:p>
          <a:p>
            <a:pPr algn="l"/>
            <a:r>
              <a:rPr lang="en-US" sz="2400" dirty="0" smtClean="0"/>
              <a:t>Minimum amount = 50 panels, meaning 6,75 </a:t>
            </a:r>
            <a:r>
              <a:rPr lang="en-US" sz="2400" dirty="0" err="1" smtClean="0"/>
              <a:t>keuro</a:t>
            </a:r>
            <a:endParaRPr lang="en-US" sz="2400" dirty="0" smtClean="0"/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New resistivity (0,5-1 </a:t>
            </a:r>
            <a:r>
              <a:rPr lang="en-US" sz="2400" dirty="0"/>
              <a:t>x 10</a:t>
            </a:r>
            <a:r>
              <a:rPr lang="en-US" sz="2400" baseline="30000" dirty="0"/>
              <a:t>10</a:t>
            </a:r>
            <a:r>
              <a:rPr lang="en-US" sz="2400" dirty="0"/>
              <a:t> Ohm cm) </a:t>
            </a:r>
            <a:endParaRPr lang="en-US" sz="2400" dirty="0" smtClean="0"/>
          </a:p>
          <a:p>
            <a:pPr algn="l"/>
            <a:r>
              <a:rPr lang="en-US" sz="2400" dirty="0"/>
              <a:t>Panel thickness </a:t>
            </a:r>
            <a:r>
              <a:rPr lang="en-US" sz="2400" dirty="0" smtClean="0"/>
              <a:t>1,5-1,8 </a:t>
            </a:r>
            <a:r>
              <a:rPr lang="en-US" sz="2400" dirty="0"/>
              <a:t>mm thickness) = </a:t>
            </a:r>
            <a:r>
              <a:rPr lang="en-US" sz="2400" dirty="0" smtClean="0"/>
              <a:t>30-35 </a:t>
            </a:r>
            <a:r>
              <a:rPr lang="en-US" sz="2400" dirty="0"/>
              <a:t>euro/</a:t>
            </a:r>
            <a:r>
              <a:rPr lang="en-US" sz="2400" dirty="0" smtClean="0"/>
              <a:t>m2 (to be confirmed)</a:t>
            </a:r>
          </a:p>
          <a:p>
            <a:pPr algn="l"/>
            <a:r>
              <a:rPr lang="en-US" sz="2400" dirty="0"/>
              <a:t>1 panel = about 5 m2, meaning </a:t>
            </a:r>
            <a:r>
              <a:rPr lang="en-US" sz="2400" dirty="0" smtClean="0"/>
              <a:t>150-175 </a:t>
            </a:r>
            <a:r>
              <a:rPr lang="en-US" sz="2400" dirty="0"/>
              <a:t>euro</a:t>
            </a:r>
          </a:p>
          <a:p>
            <a:pPr algn="l"/>
            <a:r>
              <a:rPr lang="en-US" sz="2400" dirty="0" smtClean="0"/>
              <a:t>Minimum amount of panels being defined according to their plan for other material with phenolic paper (10-50, meaning 1.5-8.75 </a:t>
            </a:r>
            <a:r>
              <a:rPr lang="en-US" sz="2400" dirty="0" err="1" smtClean="0"/>
              <a:t>keuro</a:t>
            </a:r>
            <a:r>
              <a:rPr lang="en-US" sz="2400" dirty="0" smtClean="0"/>
              <a:t>)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Costs to be added :</a:t>
            </a:r>
          </a:p>
          <a:p>
            <a:pPr algn="l"/>
            <a:r>
              <a:rPr lang="en-US" sz="2400" dirty="0" smtClean="0"/>
              <a:t>Cutting </a:t>
            </a:r>
            <a:r>
              <a:rPr lang="en-US" sz="2400" dirty="0" smtClean="0"/>
              <a:t>, Brushing </a:t>
            </a:r>
            <a:r>
              <a:rPr lang="en-US" sz="2400" dirty="0" smtClean="0"/>
              <a:t>in </a:t>
            </a:r>
            <a:r>
              <a:rPr lang="en-US" sz="2400" dirty="0" smtClean="0"/>
              <a:t>GT</a:t>
            </a:r>
            <a:r>
              <a:rPr lang="en-US" sz="2400" dirty="0" smtClean="0"/>
              <a:t>, </a:t>
            </a:r>
            <a:r>
              <a:rPr lang="en-US" sz="2400" dirty="0" smtClean="0"/>
              <a:t>+ </a:t>
            </a:r>
            <a:r>
              <a:rPr lang="en-US" sz="2400" dirty="0" err="1" smtClean="0"/>
              <a:t>trasports</a:t>
            </a:r>
            <a:r>
              <a:rPr lang="en-US" sz="2400" dirty="0" smtClean="0"/>
              <a:t> </a:t>
            </a:r>
          </a:p>
          <a:p>
            <a:pPr algn="l"/>
            <a:endParaRPr lang="en-US" sz="2400" dirty="0"/>
          </a:p>
          <a:p>
            <a:pPr algn="l"/>
            <a:endParaRPr lang="it-IT" sz="2400" dirty="0"/>
          </a:p>
          <a:p>
            <a:pPr algn="l"/>
            <a:endParaRPr lang="it-IT" sz="2400" dirty="0"/>
          </a:p>
        </p:txBody>
      </p:sp>
      <p:sp>
        <p:nvSpPr>
          <p:cNvPr id="3" name="TextBox 2"/>
          <p:cNvSpPr txBox="1"/>
          <p:nvPr/>
        </p:nvSpPr>
        <p:spPr>
          <a:xfrm rot="20801563">
            <a:off x="1483900" y="1218545"/>
            <a:ext cx="1851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Palatino"/>
                <a:cs typeface="Palatino"/>
              </a:rPr>
              <a:t>Deleted</a:t>
            </a:r>
            <a:endParaRPr lang="en-US" sz="3600" b="1" dirty="0">
              <a:solidFill>
                <a:srgbClr val="FF0000"/>
              </a:solidFill>
              <a:latin typeface="Palatino"/>
              <a:cs typeface="Palatino"/>
            </a:endParaRPr>
          </a:p>
        </p:txBody>
      </p:sp>
      <p:sp>
        <p:nvSpPr>
          <p:cNvPr id="5" name="TextBox 4"/>
          <p:cNvSpPr txBox="1"/>
          <p:nvPr/>
        </p:nvSpPr>
        <p:spPr>
          <a:xfrm rot="20801563">
            <a:off x="890862" y="4574663"/>
            <a:ext cx="6724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Palatino"/>
                <a:cs typeface="Palatino"/>
              </a:rPr>
              <a:t>To be updated </a:t>
            </a:r>
            <a:r>
              <a:rPr lang="en-US" sz="3600" b="1" dirty="0" err="1" smtClean="0">
                <a:solidFill>
                  <a:srgbClr val="FF0000"/>
                </a:solidFill>
                <a:latin typeface="Palatino"/>
                <a:cs typeface="Palatino"/>
              </a:rPr>
              <a:t>vs</a:t>
            </a:r>
            <a:r>
              <a:rPr lang="en-US" sz="3600" b="1" dirty="0" smtClean="0">
                <a:solidFill>
                  <a:srgbClr val="FF0000"/>
                </a:solidFill>
                <a:latin typeface="Palatino"/>
                <a:cs typeface="Palatino"/>
              </a:rPr>
              <a:t> new price list</a:t>
            </a:r>
            <a:endParaRPr lang="en-US" sz="3600" b="1" dirty="0">
              <a:solidFill>
                <a:srgbClr val="FF0000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469402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116107" y="-385263"/>
            <a:ext cx="9326454" cy="1470025"/>
          </a:xfrm>
        </p:spPr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4" name="Subtitle 7"/>
          <p:cNvSpPr txBox="1">
            <a:spLocks/>
          </p:cNvSpPr>
          <p:nvPr/>
        </p:nvSpPr>
        <p:spPr>
          <a:xfrm>
            <a:off x="1" y="1011344"/>
            <a:ext cx="8983304" cy="56526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/>
              <a:t>Controlled resistivity </a:t>
            </a:r>
            <a:r>
              <a:rPr lang="en-US" sz="2400" dirty="0" err="1" smtClean="0"/>
              <a:t>bakelite</a:t>
            </a:r>
            <a:r>
              <a:rPr lang="en-US" sz="2400" dirty="0" smtClean="0"/>
              <a:t> industrial partner is a solid team</a:t>
            </a:r>
            <a:endParaRPr lang="it-IT" sz="2400" dirty="0"/>
          </a:p>
          <a:p>
            <a:pPr algn="l"/>
            <a:r>
              <a:rPr lang="en-US" sz="2400" dirty="0" smtClean="0"/>
              <a:t>Riva &amp; </a:t>
            </a:r>
            <a:r>
              <a:rPr lang="en-US" sz="2400" dirty="0" err="1" smtClean="0"/>
              <a:t>Puricelli</a:t>
            </a:r>
            <a:r>
              <a:rPr lang="en-US" sz="2400" dirty="0" smtClean="0"/>
              <a:t> showed their solid cooperation in RE4 mass production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To secure some new panels in </a:t>
            </a:r>
            <a:r>
              <a:rPr lang="en-US" sz="2400" dirty="0" err="1" smtClean="0"/>
              <a:t>february</a:t>
            </a:r>
            <a:r>
              <a:rPr lang="en-US" sz="2400" dirty="0" smtClean="0"/>
              <a:t> 2015 </a:t>
            </a:r>
            <a:r>
              <a:rPr lang="en-US" sz="2400" dirty="0" smtClean="0"/>
              <a:t>we need to:</a:t>
            </a:r>
          </a:p>
          <a:p>
            <a:pPr marL="342900" indent="-342900" algn="l">
              <a:buFontTx/>
              <a:buChar char="-"/>
            </a:pPr>
            <a:r>
              <a:rPr lang="en-US" sz="2400" dirty="0" smtClean="0"/>
              <a:t>Buy immediately craft </a:t>
            </a:r>
            <a:r>
              <a:rPr lang="en-US" sz="2400" dirty="0" smtClean="0"/>
              <a:t>paper (firm costs)</a:t>
            </a:r>
          </a:p>
          <a:p>
            <a:pPr marL="342900" indent="-342900" algn="l">
              <a:buFontTx/>
              <a:buChar char="-"/>
            </a:pPr>
            <a:r>
              <a:rPr lang="en-US" sz="2400" dirty="0" smtClean="0"/>
              <a:t>Order </a:t>
            </a:r>
            <a:r>
              <a:rPr lang="en-US" sz="2400" dirty="0" smtClean="0"/>
              <a:t>50 panels in standard resistivity (1-6 </a:t>
            </a:r>
            <a:r>
              <a:rPr lang="en-US" sz="2400" dirty="0"/>
              <a:t>x 10</a:t>
            </a:r>
            <a:r>
              <a:rPr lang="en-US" sz="2400" baseline="30000" dirty="0"/>
              <a:t>10</a:t>
            </a:r>
            <a:r>
              <a:rPr lang="en-US" sz="2400" dirty="0"/>
              <a:t> Ohm cm</a:t>
            </a:r>
            <a:r>
              <a:rPr lang="en-US" sz="2400" dirty="0" smtClean="0"/>
              <a:t>), thickness 1,5-1,8 mm, </a:t>
            </a:r>
            <a:r>
              <a:rPr lang="en-US" sz="2400" b="1" dirty="0" smtClean="0"/>
              <a:t>7 </a:t>
            </a:r>
            <a:r>
              <a:rPr lang="en-US" sz="2400" b="1" dirty="0" err="1" smtClean="0"/>
              <a:t>keuro</a:t>
            </a:r>
            <a:endParaRPr lang="en-US" sz="2400" b="1" dirty="0" smtClean="0"/>
          </a:p>
          <a:p>
            <a:pPr marL="342900" indent="-342900" algn="l">
              <a:buFontTx/>
              <a:buChar char="-"/>
            </a:pPr>
            <a:r>
              <a:rPr lang="en-US" sz="2400" dirty="0" smtClean="0"/>
              <a:t>Order 10-50 (being discussed) Panels in lower resistivity </a:t>
            </a:r>
            <a:r>
              <a:rPr lang="en-US" sz="2400" dirty="0"/>
              <a:t>(0,5-1 x 10</a:t>
            </a:r>
            <a:r>
              <a:rPr lang="en-US" sz="2400" baseline="30000" dirty="0"/>
              <a:t>10</a:t>
            </a:r>
            <a:r>
              <a:rPr lang="en-US" sz="2400" dirty="0"/>
              <a:t> Ohm cm) </a:t>
            </a:r>
            <a:r>
              <a:rPr lang="en-US" sz="2400" dirty="0" smtClean="0"/>
              <a:t>, </a:t>
            </a:r>
            <a:r>
              <a:rPr lang="en-US" sz="2400" b="1" dirty="0" smtClean="0"/>
              <a:t>?? </a:t>
            </a:r>
            <a:r>
              <a:rPr lang="en-US" sz="2400" b="1" dirty="0" err="1" smtClean="0"/>
              <a:t>keuro</a:t>
            </a:r>
            <a:endParaRPr lang="en-US" sz="2400" b="1" dirty="0" smtClean="0"/>
          </a:p>
          <a:p>
            <a:pPr algn="l"/>
            <a:r>
              <a:rPr lang="en-US" sz="2400" dirty="0" smtClean="0"/>
              <a:t>      thickness </a:t>
            </a:r>
            <a:r>
              <a:rPr lang="en-US" sz="2400" dirty="0"/>
              <a:t>1,5-1,8 </a:t>
            </a:r>
            <a:r>
              <a:rPr lang="en-US" sz="2400" dirty="0" smtClean="0"/>
              <a:t>mm  ( 3-10 </a:t>
            </a:r>
            <a:r>
              <a:rPr lang="en-US" sz="2400" dirty="0" err="1" smtClean="0"/>
              <a:t>keuro</a:t>
            </a:r>
            <a:r>
              <a:rPr lang="en-US" sz="2400" dirty="0" smtClean="0"/>
              <a:t>, depending from the # trials and panel  amount for each trial)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+ cutting, brushing, transport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Total budget about </a:t>
            </a:r>
            <a:r>
              <a:rPr lang="en-US" sz="2400" b="1" dirty="0" smtClean="0"/>
              <a:t>Depending from firm price list expected in these days</a:t>
            </a:r>
            <a:endParaRPr lang="en-US" sz="2400" b="1" dirty="0" smtClean="0"/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Delivery time </a:t>
            </a:r>
            <a:r>
              <a:rPr lang="en-US" sz="2400" dirty="0" err="1" smtClean="0"/>
              <a:t>february</a:t>
            </a:r>
            <a:r>
              <a:rPr lang="en-US" sz="2400" dirty="0" smtClean="0"/>
              <a:t> </a:t>
            </a:r>
            <a:r>
              <a:rPr lang="en-US" sz="2400" dirty="0" smtClean="0"/>
              <a:t>2015 ( to </a:t>
            </a:r>
            <a:r>
              <a:rPr lang="en-US" sz="2400" smtClean="0"/>
              <a:t>be confirmed )</a:t>
            </a:r>
            <a:endParaRPr lang="en-US" sz="2400" dirty="0"/>
          </a:p>
          <a:p>
            <a:pPr algn="l"/>
            <a:endParaRPr lang="en-US" sz="2400" dirty="0"/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92158" y="0"/>
            <a:ext cx="1651842" cy="1048510"/>
          </a:xfrm>
          <a:prstGeom prst="rect">
            <a:avLst/>
          </a:prstGeom>
        </p:spPr>
      </p:pic>
      <p:pic>
        <p:nvPicPr>
          <p:cNvPr id="7" name="Picture 6" descr="CMS-Color-Label.gif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09305" cy="90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54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116107" y="0"/>
            <a:ext cx="9326454" cy="1470025"/>
          </a:xfrm>
        </p:spPr>
        <p:txBody>
          <a:bodyPr/>
          <a:lstStyle/>
          <a:p>
            <a:r>
              <a:rPr lang="en-GB" dirty="0" smtClean="0"/>
              <a:t>Index</a:t>
            </a:r>
            <a:endParaRPr lang="en-GB" dirty="0"/>
          </a:p>
        </p:txBody>
      </p:sp>
      <p:sp>
        <p:nvSpPr>
          <p:cNvPr id="4" name="Subtitle 7"/>
          <p:cNvSpPr txBox="1">
            <a:spLocks/>
          </p:cNvSpPr>
          <p:nvPr/>
        </p:nvSpPr>
        <p:spPr>
          <a:xfrm>
            <a:off x="733466" y="1845726"/>
            <a:ext cx="8410534" cy="328160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Bakelite production facilities in </a:t>
            </a:r>
            <a:r>
              <a:rPr lang="en-US" dirty="0" err="1" smtClean="0">
                <a:solidFill>
                  <a:srgbClr val="FF0000"/>
                </a:solidFill>
              </a:rPr>
              <a:t>Puricelli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Quality control in </a:t>
            </a:r>
            <a:r>
              <a:rPr lang="en-US" dirty="0" err="1" smtClean="0">
                <a:solidFill>
                  <a:srgbClr val="FF0000"/>
                </a:solidFill>
              </a:rPr>
              <a:t>Puricelli</a:t>
            </a:r>
            <a:r>
              <a:rPr lang="en-US" dirty="0" smtClean="0">
                <a:solidFill>
                  <a:srgbClr val="FF0000"/>
                </a:solidFill>
              </a:rPr>
              <a:t> and INFN PV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New Production constrains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Tentative schedule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Preliminary cost estimation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Conclusions </a:t>
            </a:r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92158" y="0"/>
            <a:ext cx="1651842" cy="1048510"/>
          </a:xfrm>
          <a:prstGeom prst="rect">
            <a:avLst/>
          </a:prstGeom>
        </p:spPr>
      </p:pic>
      <p:pic>
        <p:nvPicPr>
          <p:cNvPr id="7" name="Picture 6" descr="CMS-Color-Label.gif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66081" cy="106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18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9120"/>
            <a:ext cx="91440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Bakelite production facilities in </a:t>
            </a:r>
            <a:r>
              <a:rPr lang="en-US" dirty="0" err="1">
                <a:solidFill>
                  <a:srgbClr val="FF0000"/>
                </a:solidFill>
              </a:rPr>
              <a:t>Puricelli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8370" name="Picture 2" descr="cost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295400"/>
            <a:ext cx="589619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62000" y="5900221"/>
            <a:ext cx="605806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rgbClr val="0000FF"/>
                </a:solidFill>
                <a:sym typeface="Symbol" pitchFamily="16" charset="2"/>
              </a:rPr>
              <a:t>Puricelli</a:t>
            </a:r>
            <a:r>
              <a:rPr lang="en-US" dirty="0" smtClean="0">
                <a:solidFill>
                  <a:srgbClr val="0000FF"/>
                </a:solidFill>
                <a:sym typeface="Symbol" pitchFamily="16" charset="2"/>
              </a:rPr>
              <a:t> production site in </a:t>
            </a:r>
            <a:r>
              <a:rPr lang="en-US" dirty="0" err="1" smtClean="0">
                <a:solidFill>
                  <a:srgbClr val="0000FF"/>
                </a:solidFill>
                <a:sym typeface="Symbol" pitchFamily="16" charset="2"/>
              </a:rPr>
              <a:t>Costamasnaga</a:t>
            </a:r>
            <a:r>
              <a:rPr lang="en-US" dirty="0" smtClean="0">
                <a:solidFill>
                  <a:srgbClr val="0000FF"/>
                </a:solidFill>
                <a:sym typeface="Symbol" pitchFamily="16" charset="2"/>
              </a:rPr>
              <a:t> (Milan- Italy).</a:t>
            </a:r>
            <a:endParaRPr lang="en-US" dirty="0">
              <a:solidFill>
                <a:srgbClr val="0000FF"/>
              </a:solidFill>
              <a:sym typeface="Symbol" pitchFamily="16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85634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44501"/>
            <a:ext cx="91440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Bakelite production facilities in </a:t>
            </a:r>
            <a:r>
              <a:rPr lang="en-US" dirty="0" err="1">
                <a:solidFill>
                  <a:srgbClr val="FF0000"/>
                </a:solidFill>
              </a:rPr>
              <a:t>Puricelli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9394" name="Picture 2" descr="IMAGE_7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4282" y="799939"/>
            <a:ext cx="6950046" cy="521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312241" y="5984703"/>
            <a:ext cx="7639494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FF"/>
                </a:solidFill>
                <a:sym typeface="Symbol" pitchFamily="16" charset="2"/>
              </a:rPr>
              <a:t>Large Craft </a:t>
            </a:r>
            <a:r>
              <a:rPr lang="en-US" dirty="0">
                <a:solidFill>
                  <a:srgbClr val="0000FF"/>
                </a:solidFill>
                <a:sym typeface="Symbol" pitchFamily="16" charset="2"/>
              </a:rPr>
              <a:t>Paper </a:t>
            </a:r>
            <a:r>
              <a:rPr lang="en-US" dirty="0" smtClean="0">
                <a:solidFill>
                  <a:srgbClr val="0000FF"/>
                </a:solidFill>
                <a:sym typeface="Symbol" pitchFamily="16" charset="2"/>
              </a:rPr>
              <a:t>deposit, meaning possibility to store similar quality batches in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FF"/>
                </a:solidFill>
                <a:sym typeface="Symbol" pitchFamily="16" charset="2"/>
              </a:rPr>
              <a:t>safe environment and negotiate the costs</a:t>
            </a:r>
            <a:endParaRPr lang="en-US" dirty="0">
              <a:solidFill>
                <a:srgbClr val="0000FF"/>
              </a:solidFill>
              <a:sym typeface="Symbol" pitchFamily="16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80712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0799"/>
            <a:ext cx="91440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Bakelite production facilities in </a:t>
            </a:r>
            <a:r>
              <a:rPr lang="en-US" dirty="0" err="1">
                <a:solidFill>
                  <a:srgbClr val="FF0000"/>
                </a:solidFill>
              </a:rPr>
              <a:t>Puricelli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1442" name="Picture 2" descr="IMAGE_74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048000"/>
            <a:ext cx="3978275" cy="29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-76200" y="4122608"/>
            <a:ext cx="3986864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000FF"/>
                </a:solidFill>
                <a:sym typeface="Symbol" pitchFamily="16" charset="2"/>
              </a:rPr>
              <a:t>Industrial </a:t>
            </a:r>
            <a:r>
              <a:rPr lang="en-US" dirty="0" smtClean="0">
                <a:solidFill>
                  <a:srgbClr val="0000FF"/>
                </a:solidFill>
                <a:sym typeface="Symbol" pitchFamily="16" charset="2"/>
              </a:rPr>
              <a:t>production line </a:t>
            </a:r>
            <a:r>
              <a:rPr lang="en-US" dirty="0">
                <a:solidFill>
                  <a:srgbClr val="0000FF"/>
                </a:solidFill>
                <a:sym typeface="Symbol" pitchFamily="16" charset="2"/>
              </a:rPr>
              <a:t>for Craft paper </a:t>
            </a:r>
            <a:endParaRPr lang="en-US" dirty="0" smtClean="0">
              <a:solidFill>
                <a:srgbClr val="0000FF"/>
              </a:solidFill>
              <a:sym typeface="Symbol" pitchFamily="16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FF"/>
                </a:solidFill>
                <a:sym typeface="Symbol" pitchFamily="16" charset="2"/>
              </a:rPr>
              <a:t>treatment </a:t>
            </a:r>
            <a:r>
              <a:rPr lang="en-US" dirty="0">
                <a:solidFill>
                  <a:srgbClr val="0000FF"/>
                </a:solidFill>
                <a:sym typeface="Symbol" pitchFamily="16" charset="2"/>
              </a:rPr>
              <a:t>with </a:t>
            </a:r>
            <a:r>
              <a:rPr lang="en-US" dirty="0" smtClean="0">
                <a:solidFill>
                  <a:srgbClr val="0000FF"/>
                </a:solidFill>
                <a:sym typeface="Symbol" pitchFamily="16" charset="2"/>
              </a:rPr>
              <a:t>phenolic </a:t>
            </a:r>
            <a:r>
              <a:rPr lang="en-US" dirty="0">
                <a:solidFill>
                  <a:srgbClr val="0000FF"/>
                </a:solidFill>
                <a:sym typeface="Symbol" pitchFamily="16" charset="2"/>
              </a:rPr>
              <a:t>resin. </a:t>
            </a:r>
            <a:endParaRPr lang="en-US" dirty="0" smtClean="0">
              <a:solidFill>
                <a:srgbClr val="0000FF"/>
              </a:solidFill>
              <a:sym typeface="Symbol" pitchFamily="16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FF"/>
                </a:solidFill>
                <a:sym typeface="Symbol" pitchFamily="16" charset="2"/>
              </a:rPr>
              <a:t>Not suitable for our application in RE4</a:t>
            </a:r>
            <a:endParaRPr lang="it-IT" dirty="0">
              <a:solidFill>
                <a:srgbClr val="0000FF"/>
              </a:solidFill>
              <a:sym typeface="Symbol" pitchFamily="16" charset="2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572000" y="213174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Symbol" pitchFamily="16" charset="2"/>
              </a:rPr>
              <a:t>On the back: Industrial production line </a:t>
            </a:r>
            <a:r>
              <a:rPr lang="en-US" dirty="0">
                <a:solidFill>
                  <a:srgbClr val="0000FF"/>
                </a:solidFill>
                <a:sym typeface="Symbol" pitchFamily="16" charset="2"/>
              </a:rPr>
              <a:t>for  Craft paper </a:t>
            </a:r>
            <a:r>
              <a:rPr lang="en-US" dirty="0" smtClean="0">
                <a:solidFill>
                  <a:srgbClr val="0000FF"/>
                </a:solidFill>
                <a:sym typeface="Symbol" pitchFamily="16" charset="2"/>
              </a:rPr>
              <a:t>treatment </a:t>
            </a:r>
            <a:r>
              <a:rPr lang="en-US" dirty="0">
                <a:solidFill>
                  <a:srgbClr val="0000FF"/>
                </a:solidFill>
                <a:sym typeface="Symbol" pitchFamily="16" charset="2"/>
              </a:rPr>
              <a:t>with </a:t>
            </a:r>
            <a:r>
              <a:rPr lang="en-US" dirty="0" err="1">
                <a:solidFill>
                  <a:srgbClr val="0000FF"/>
                </a:solidFill>
                <a:sym typeface="Symbol" pitchFamily="16" charset="2"/>
              </a:rPr>
              <a:t>melaminic</a:t>
            </a:r>
            <a:r>
              <a:rPr lang="en-US" dirty="0">
                <a:solidFill>
                  <a:srgbClr val="0000FF"/>
                </a:solidFill>
                <a:sym typeface="Symbol" pitchFamily="16" charset="2"/>
              </a:rPr>
              <a:t> </a:t>
            </a:r>
            <a:r>
              <a:rPr lang="en-US" dirty="0" smtClean="0">
                <a:solidFill>
                  <a:srgbClr val="0000FF"/>
                </a:solidFill>
                <a:sym typeface="Symbol" pitchFamily="16" charset="2"/>
              </a:rPr>
              <a:t>resin</a:t>
            </a:r>
          </a:p>
          <a:p>
            <a:r>
              <a:rPr lang="en-US" dirty="0" smtClean="0">
                <a:solidFill>
                  <a:srgbClr val="0000FF"/>
                </a:solidFill>
                <a:sym typeface="Symbol" pitchFamily="16" charset="2"/>
              </a:rPr>
              <a:t>Used for RE4 production</a:t>
            </a:r>
            <a:endParaRPr lang="en-US" dirty="0">
              <a:solidFill>
                <a:srgbClr val="0000FF"/>
              </a:solidFill>
              <a:sym typeface="Symbol" pitchFamily="16" charset="2"/>
            </a:endParaRPr>
          </a:p>
        </p:txBody>
      </p:sp>
      <p:pic>
        <p:nvPicPr>
          <p:cNvPr id="61444" name="Picture 4" descr="IMAGE_74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4608"/>
            <a:ext cx="4066499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1201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1642"/>
            <a:ext cx="91440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Bakelite production facilities in </a:t>
            </a:r>
            <a:r>
              <a:rPr lang="en-US" dirty="0" err="1">
                <a:solidFill>
                  <a:srgbClr val="FF0000"/>
                </a:solidFill>
              </a:rPr>
              <a:t>Puricelli</a:t>
            </a:r>
            <a:endParaRPr lang="en-US" dirty="0" smtClean="0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5526263"/>
            <a:ext cx="9144000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FF"/>
                </a:solidFill>
                <a:sym typeface="Symbol" pitchFamily="16" charset="2"/>
              </a:rPr>
              <a:t>Large size pressing unit, dedicated for CMS RE4 production (one of the 5 available in this site)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0000FF"/>
              </a:solidFill>
              <a:sym typeface="Symbol" pitchFamily="16" charset="2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FF"/>
                </a:solidFill>
                <a:sym typeface="Symbol" pitchFamily="16" charset="2"/>
              </a:rPr>
              <a:t>10 pressing slots for </a:t>
            </a:r>
            <a:r>
              <a:rPr lang="en-US" dirty="0">
                <a:solidFill>
                  <a:srgbClr val="0000FF"/>
                </a:solidFill>
                <a:sym typeface="Symbol" pitchFamily="16" charset="2"/>
              </a:rPr>
              <a:t>production </a:t>
            </a:r>
            <a:r>
              <a:rPr lang="en-US" dirty="0" smtClean="0">
                <a:solidFill>
                  <a:srgbClr val="0000FF"/>
                </a:solidFill>
                <a:sym typeface="Symbol" pitchFamily="16" charset="2"/>
              </a:rPr>
              <a:t>of 5 panel each: </a:t>
            </a:r>
            <a:r>
              <a:rPr lang="en-US" dirty="0">
                <a:solidFill>
                  <a:srgbClr val="0000FF"/>
                </a:solidFill>
                <a:sym typeface="Symbol" pitchFamily="16" charset="2"/>
              </a:rPr>
              <a:t>t</a:t>
            </a:r>
            <a:r>
              <a:rPr lang="en-US" dirty="0" smtClean="0">
                <a:solidFill>
                  <a:srgbClr val="0000FF"/>
                </a:solidFill>
                <a:sym typeface="Symbol" pitchFamily="16" charset="2"/>
              </a:rPr>
              <a:t>otal production in single pressing action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FF"/>
                </a:solidFill>
                <a:sym typeface="Symbol" pitchFamily="16" charset="2"/>
              </a:rPr>
              <a:t>= 50 panels</a:t>
            </a:r>
            <a:endParaRPr lang="it-IT" dirty="0">
              <a:solidFill>
                <a:srgbClr val="0000FF"/>
              </a:solidFill>
              <a:sym typeface="Symbol" pitchFamily="16" charset="2"/>
            </a:endParaRPr>
          </a:p>
        </p:txBody>
      </p:sp>
      <p:pic>
        <p:nvPicPr>
          <p:cNvPr id="77826" name="Picture 2" descr="IMAGE_7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989" y="941358"/>
            <a:ext cx="6045404" cy="4524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787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78912" cy="609600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US" sz="3600" dirty="0">
                <a:solidFill>
                  <a:srgbClr val="FF0000"/>
                </a:solidFill>
              </a:rPr>
              <a:t>Quality control in </a:t>
            </a:r>
            <a:r>
              <a:rPr lang="en-US" sz="3600" dirty="0" err="1">
                <a:solidFill>
                  <a:srgbClr val="FF0000"/>
                </a:solidFill>
              </a:rPr>
              <a:t>Puricelli</a:t>
            </a:r>
            <a:r>
              <a:rPr lang="en-US" sz="3600" dirty="0">
                <a:solidFill>
                  <a:srgbClr val="FF0000"/>
                </a:solidFill>
              </a:rPr>
              <a:t> and INFN PV</a:t>
            </a:r>
          </a:p>
        </p:txBody>
      </p:sp>
      <p:sp>
        <p:nvSpPr>
          <p:cNvPr id="24578" name="Slide Number Placeholder 2"/>
          <p:cNvSpPr txBox="1">
            <a:spLocks noChangeArrowheads="1"/>
          </p:cNvSpPr>
          <p:nvPr/>
        </p:nvSpPr>
        <p:spPr bwMode="auto">
          <a:xfrm>
            <a:off x="8045450" y="6376988"/>
            <a:ext cx="990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FC5E0D95-7D7C-B943-86EE-8247ADA6B3C9}" type="slidenum">
              <a:rPr lang="en-US" sz="1400">
                <a:solidFill>
                  <a:srgbClr val="FFFFFF"/>
                </a:solidFill>
                <a:latin typeface="Times New Roman" charset="0"/>
                <a:cs typeface="Times New Roman" charset="0"/>
              </a:rPr>
              <a:pPr algn="r" eaLnBrk="1" hangingPunct="1"/>
              <a:t>7</a:t>
            </a:fld>
            <a:endParaRPr lang="en-US" sz="1400">
              <a:solidFill>
                <a:srgbClr val="FFFFFF"/>
              </a:solidFill>
              <a:latin typeface="Times New Roman" charset="0"/>
              <a:cs typeface="Times New Roman" charset="0"/>
            </a:endParaRPr>
          </a:p>
        </p:txBody>
      </p:sp>
      <p:pic>
        <p:nvPicPr>
          <p:cNvPr id="52229" name="Picture 1" descr="IMGP389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201" y="1109078"/>
            <a:ext cx="6694185" cy="4063776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362318" y="4834300"/>
            <a:ext cx="5519944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600" i="1" dirty="0"/>
              <a:t>Automatic Resistivity System located at INFN Pavia</a:t>
            </a:r>
            <a:endParaRPr lang="it-IT" sz="1600" dirty="0"/>
          </a:p>
        </p:txBody>
      </p:sp>
      <p:sp>
        <p:nvSpPr>
          <p:cNvPr id="2" name="Rectangle 1"/>
          <p:cNvSpPr/>
          <p:nvPr/>
        </p:nvSpPr>
        <p:spPr>
          <a:xfrm>
            <a:off x="105827" y="5270467"/>
            <a:ext cx="8930224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  <a:defRPr/>
            </a:pPr>
            <a:r>
              <a:rPr lang="it-IT" sz="2400" dirty="0" smtClean="0"/>
              <a:t>Manual Bakelite panel </a:t>
            </a:r>
            <a:r>
              <a:rPr lang="it-IT" sz="2400" dirty="0" err="1" smtClean="0"/>
              <a:t>edge</a:t>
            </a:r>
            <a:r>
              <a:rPr lang="it-IT" sz="2400" dirty="0" smtClean="0"/>
              <a:t> </a:t>
            </a:r>
            <a:r>
              <a:rPr lang="it-IT" sz="2400" dirty="0" err="1" smtClean="0"/>
              <a:t>resistivity</a:t>
            </a:r>
            <a:r>
              <a:rPr lang="it-IT" sz="2400" dirty="0" smtClean="0"/>
              <a:t> </a:t>
            </a:r>
            <a:r>
              <a:rPr lang="it-IT" sz="2400" dirty="0" err="1" smtClean="0"/>
              <a:t>measurement</a:t>
            </a:r>
            <a:r>
              <a:rPr lang="it-IT" sz="2400" dirty="0" smtClean="0"/>
              <a:t> in Puricelli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it-IT" sz="2400" dirty="0" err="1" smtClean="0"/>
              <a:t>Automatic</a:t>
            </a:r>
            <a:r>
              <a:rPr lang="it-IT" sz="2400" dirty="0" smtClean="0"/>
              <a:t> </a:t>
            </a:r>
            <a:r>
              <a:rPr lang="en-US" sz="2400" dirty="0" smtClean="0"/>
              <a:t>Bakelite panel full size resistivity measurement in Pavia 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sz="2400" dirty="0" smtClean="0"/>
              <a:t>Study </a:t>
            </a:r>
            <a:r>
              <a:rPr lang="en-US" sz="2400" dirty="0"/>
              <a:t>of </a:t>
            </a:r>
            <a:r>
              <a:rPr lang="en-US" sz="2400" dirty="0" err="1" smtClean="0"/>
              <a:t>bakelite</a:t>
            </a:r>
            <a:r>
              <a:rPr lang="en-US" sz="2400" dirty="0" smtClean="0"/>
              <a:t> resistivity </a:t>
            </a:r>
            <a:r>
              <a:rPr lang="en-US" sz="2400" dirty="0" smtClean="0"/>
              <a:t>uniformity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sz="2400" dirty="0" smtClean="0"/>
              <a:t>Being discussed if moving at CERN or in </a:t>
            </a:r>
            <a:r>
              <a:rPr lang="en-US" sz="2400" dirty="0" err="1" smtClean="0"/>
              <a:t>Puricelli</a:t>
            </a:r>
            <a:r>
              <a:rPr lang="en-US" sz="2400" dirty="0" smtClean="0"/>
              <a:t> site</a:t>
            </a:r>
            <a:endParaRPr lang="en-US" sz="2400" dirty="0"/>
          </a:p>
        </p:txBody>
      </p:sp>
      <p:sp>
        <p:nvSpPr>
          <p:cNvPr id="2458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0F9621-EE8E-9243-8E0D-95F09FE36659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64525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116107" y="-385263"/>
            <a:ext cx="9326454" cy="1470025"/>
          </a:xfrm>
        </p:spPr>
        <p:txBody>
          <a:bodyPr/>
          <a:lstStyle/>
          <a:p>
            <a:pPr marL="342900" indent="-342900"/>
            <a:r>
              <a:rPr lang="en-US" dirty="0">
                <a:solidFill>
                  <a:srgbClr val="FF0000"/>
                </a:solidFill>
              </a:rPr>
              <a:t>New Production constrains</a:t>
            </a:r>
          </a:p>
        </p:txBody>
      </p:sp>
      <p:sp>
        <p:nvSpPr>
          <p:cNvPr id="4" name="Subtitle 7"/>
          <p:cNvSpPr txBox="1">
            <a:spLocks/>
          </p:cNvSpPr>
          <p:nvPr/>
        </p:nvSpPr>
        <p:spPr>
          <a:xfrm>
            <a:off x="282213" y="787808"/>
            <a:ext cx="8419359" cy="59469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/>
              <a:t> </a:t>
            </a:r>
            <a:endParaRPr lang="it-IT" sz="2400" dirty="0"/>
          </a:p>
          <a:p>
            <a:pPr algn="l"/>
            <a:r>
              <a:rPr lang="en-US" sz="2400" u="sng" dirty="0" smtClean="0"/>
              <a:t>Kraft paper</a:t>
            </a:r>
            <a:endParaRPr lang="it-IT" sz="2400" dirty="0"/>
          </a:p>
          <a:p>
            <a:pPr algn="l"/>
            <a:r>
              <a:rPr lang="en-US" sz="2400" dirty="0"/>
              <a:t> </a:t>
            </a:r>
            <a:r>
              <a:rPr lang="en-US" sz="2400" dirty="0" smtClean="0"/>
              <a:t>Minimum quantity to buy : 2-3 pallets of Kraft paper</a:t>
            </a:r>
          </a:p>
          <a:p>
            <a:pPr algn="l"/>
            <a:r>
              <a:rPr lang="en-US" sz="2400" dirty="0" smtClean="0"/>
              <a:t>1 pallet = 2250 kg, about 1600 foils</a:t>
            </a:r>
          </a:p>
          <a:p>
            <a:pPr algn="l"/>
            <a:r>
              <a:rPr lang="en-US" sz="2400" dirty="0" smtClean="0"/>
              <a:t>2 mm panel = 11 foils, 1 pallet = about 145 </a:t>
            </a:r>
            <a:r>
              <a:rPr lang="en-US" sz="2400" dirty="0" smtClean="0"/>
              <a:t>panels</a:t>
            </a:r>
          </a:p>
          <a:p>
            <a:pPr algn="l"/>
            <a:r>
              <a:rPr lang="en-US" sz="2400" b="1" u="sng" dirty="0" smtClean="0"/>
              <a:t>Agreed with firm that THEY buy and store it</a:t>
            </a:r>
            <a:endParaRPr lang="en-US" sz="2400" b="1" u="sng" dirty="0" smtClean="0"/>
          </a:p>
          <a:p>
            <a:pPr algn="l"/>
            <a:endParaRPr lang="it-IT" sz="2400" b="1" u="sng" dirty="0"/>
          </a:p>
          <a:p>
            <a:pPr algn="l"/>
            <a:r>
              <a:rPr lang="en-US" sz="2400" u="sng" dirty="0" smtClean="0"/>
              <a:t>Panel production</a:t>
            </a:r>
          </a:p>
          <a:p>
            <a:pPr algn="l"/>
            <a:r>
              <a:rPr lang="en-US" sz="2400" dirty="0" smtClean="0"/>
              <a:t>For CMS resistivity range (1-6 x 10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 Ohm cm) we have to produce 50 panels</a:t>
            </a:r>
            <a:endParaRPr lang="en-US" sz="2400" dirty="0"/>
          </a:p>
          <a:p>
            <a:pPr algn="l"/>
            <a:r>
              <a:rPr lang="it-IT" sz="2400" dirty="0" smtClean="0"/>
              <a:t>For new </a:t>
            </a:r>
            <a:r>
              <a:rPr lang="it-IT" sz="2400" dirty="0" err="1" smtClean="0"/>
              <a:t>resistivity</a:t>
            </a:r>
            <a:r>
              <a:rPr lang="it-IT" sz="2400" dirty="0" smtClean="0"/>
              <a:t> </a:t>
            </a:r>
            <a:r>
              <a:rPr lang="it-IT" sz="2400" dirty="0" err="1" smtClean="0"/>
              <a:t>ranges</a:t>
            </a:r>
            <a:r>
              <a:rPr lang="it-IT" sz="2400" dirty="0" smtClean="0"/>
              <a:t> </a:t>
            </a:r>
            <a:r>
              <a:rPr lang="en-US" sz="2400" dirty="0" smtClean="0"/>
              <a:t>(0,5-1 </a:t>
            </a:r>
            <a:r>
              <a:rPr lang="en-US" sz="2400" dirty="0"/>
              <a:t>x 10</a:t>
            </a:r>
            <a:r>
              <a:rPr lang="en-US" sz="2400" baseline="30000" dirty="0"/>
              <a:t>10</a:t>
            </a:r>
            <a:r>
              <a:rPr lang="en-US" sz="2400" dirty="0"/>
              <a:t> Ohm cm) </a:t>
            </a:r>
            <a:r>
              <a:rPr lang="it-IT" sz="2400" dirty="0" smtClean="0"/>
              <a:t>, </a:t>
            </a:r>
            <a:r>
              <a:rPr lang="it-IT" sz="2400" dirty="0" err="1" smtClean="0"/>
              <a:t>still</a:t>
            </a:r>
            <a:r>
              <a:rPr lang="it-IT" sz="2400" dirty="0" smtClean="0"/>
              <a:t> under </a:t>
            </a:r>
            <a:r>
              <a:rPr lang="it-IT" sz="2400" dirty="0" err="1" smtClean="0"/>
              <a:t>discussion</a:t>
            </a:r>
            <a:r>
              <a:rPr lang="it-IT" sz="2400" dirty="0" smtClean="0"/>
              <a:t> the minimum </a:t>
            </a:r>
            <a:r>
              <a:rPr lang="it-IT" sz="2400" dirty="0" err="1" smtClean="0"/>
              <a:t>amount</a:t>
            </a:r>
            <a:r>
              <a:rPr lang="it-IT" sz="2400" dirty="0" smtClean="0"/>
              <a:t> of </a:t>
            </a:r>
            <a:r>
              <a:rPr lang="it-IT" sz="2400" dirty="0" err="1" smtClean="0"/>
              <a:t>panels</a:t>
            </a:r>
            <a:r>
              <a:rPr lang="it-IT" sz="2400" dirty="0"/>
              <a:t> </a:t>
            </a:r>
            <a:r>
              <a:rPr lang="it-IT" sz="2400" dirty="0" smtClean="0"/>
              <a:t>to be </a:t>
            </a:r>
            <a:r>
              <a:rPr lang="it-IT" sz="2400" dirty="0" err="1" smtClean="0"/>
              <a:t>produced</a:t>
            </a:r>
            <a:r>
              <a:rPr lang="it-IT" sz="2400" dirty="0" smtClean="0"/>
              <a:t> (</a:t>
            </a:r>
            <a:r>
              <a:rPr lang="it-IT" sz="2400" dirty="0" err="1" smtClean="0"/>
              <a:t>rest</a:t>
            </a:r>
            <a:r>
              <a:rPr lang="it-IT" sz="2400" dirty="0" smtClean="0"/>
              <a:t> of press </a:t>
            </a:r>
            <a:r>
              <a:rPr lang="it-IT" sz="2400" dirty="0" err="1" smtClean="0"/>
              <a:t>slots</a:t>
            </a:r>
            <a:r>
              <a:rPr lang="it-IT" sz="2400" dirty="0" smtClean="0"/>
              <a:t> </a:t>
            </a:r>
            <a:r>
              <a:rPr lang="it-IT" sz="2400" dirty="0" err="1" smtClean="0"/>
              <a:t>used</a:t>
            </a:r>
            <a:r>
              <a:rPr lang="it-IT" sz="2400" dirty="0" smtClean="0"/>
              <a:t> with </a:t>
            </a:r>
            <a:r>
              <a:rPr lang="it-IT" sz="2400" dirty="0" err="1" smtClean="0"/>
              <a:t>other</a:t>
            </a:r>
            <a:r>
              <a:rPr lang="it-IT" sz="2400" dirty="0" smtClean="0"/>
              <a:t> </a:t>
            </a:r>
            <a:r>
              <a:rPr lang="it-IT" sz="2400" dirty="0" err="1" smtClean="0"/>
              <a:t>phenolic</a:t>
            </a:r>
            <a:r>
              <a:rPr lang="it-IT" sz="2400" dirty="0" smtClean="0"/>
              <a:t> </a:t>
            </a:r>
            <a:r>
              <a:rPr lang="it-IT" sz="2400" dirty="0" err="1" smtClean="0"/>
              <a:t>material</a:t>
            </a:r>
            <a:r>
              <a:rPr lang="it-IT" sz="2400" dirty="0" smtClean="0"/>
              <a:t> for </a:t>
            </a:r>
            <a:r>
              <a:rPr lang="it-IT" sz="2400" dirty="0" err="1" smtClean="0"/>
              <a:t>different</a:t>
            </a:r>
            <a:r>
              <a:rPr lang="it-IT" sz="2400" dirty="0" smtClean="0"/>
              <a:t> </a:t>
            </a:r>
            <a:r>
              <a:rPr lang="it-IT" sz="2400" dirty="0" err="1" smtClean="0"/>
              <a:t>application</a:t>
            </a:r>
            <a:r>
              <a:rPr lang="it-IT" sz="2400" dirty="0" smtClean="0"/>
              <a:t>)</a:t>
            </a:r>
          </a:p>
          <a:p>
            <a:pPr algn="l"/>
            <a:r>
              <a:rPr lang="it-IT" sz="2400" b="1" u="sng" dirty="0" err="1" smtClean="0"/>
              <a:t>Agreed</a:t>
            </a:r>
            <a:r>
              <a:rPr lang="it-IT" sz="2400" b="1" u="sng" dirty="0" smtClean="0"/>
              <a:t> with </a:t>
            </a:r>
            <a:r>
              <a:rPr lang="it-IT" sz="2400" b="1" u="sng" dirty="0" err="1" smtClean="0"/>
              <a:t>firm</a:t>
            </a:r>
            <a:r>
              <a:rPr lang="it-IT" sz="2400" b="1" u="sng" dirty="0" smtClean="0"/>
              <a:t> to </a:t>
            </a:r>
            <a:r>
              <a:rPr lang="it-IT" sz="2400" b="1" u="sng" dirty="0" err="1" smtClean="0"/>
              <a:t>provide</a:t>
            </a:r>
            <a:r>
              <a:rPr lang="it-IT" sz="2400" b="1" u="sng" dirty="0" smtClean="0"/>
              <a:t> a </a:t>
            </a:r>
            <a:r>
              <a:rPr lang="it-IT" sz="2400" b="1" u="sng" dirty="0" err="1" smtClean="0"/>
              <a:t>price</a:t>
            </a:r>
            <a:r>
              <a:rPr lang="it-IT" sz="2400" b="1" u="sng" dirty="0" smtClean="0"/>
              <a:t> list for </a:t>
            </a:r>
            <a:r>
              <a:rPr lang="it-IT" sz="2400" b="1" u="sng" dirty="0" err="1" smtClean="0"/>
              <a:t>each</a:t>
            </a:r>
            <a:r>
              <a:rPr lang="it-IT" sz="2400" b="1" u="sng" dirty="0" smtClean="0"/>
              <a:t> panel vs panel </a:t>
            </a:r>
            <a:r>
              <a:rPr lang="it-IT" sz="2400" b="1" u="sng" dirty="0" err="1" smtClean="0"/>
              <a:t>quantity</a:t>
            </a:r>
            <a:r>
              <a:rPr lang="it-IT" sz="2400" b="1" u="sng" dirty="0" smtClean="0"/>
              <a:t> and </a:t>
            </a:r>
            <a:r>
              <a:rPr lang="it-IT" sz="2400" b="1" u="sng" dirty="0" err="1" smtClean="0"/>
              <a:t>resistivity</a:t>
            </a:r>
            <a:r>
              <a:rPr lang="it-IT" sz="2400" b="1" u="sng" dirty="0" smtClean="0"/>
              <a:t> </a:t>
            </a:r>
            <a:r>
              <a:rPr lang="it-IT" sz="2400" b="1" u="sng" dirty="0" err="1" smtClean="0"/>
              <a:t>range</a:t>
            </a:r>
            <a:endParaRPr lang="it-IT" sz="2400" b="1" u="sng" dirty="0"/>
          </a:p>
        </p:txBody>
      </p:sp>
    </p:spTree>
    <p:extLst>
      <p:ext uri="{BB962C8B-B14F-4D97-AF65-F5344CB8AC3E}">
        <p14:creationId xmlns:p14="http://schemas.microsoft.com/office/powerpoint/2010/main" val="258346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116107" y="-385263"/>
            <a:ext cx="9326454" cy="1470025"/>
          </a:xfrm>
        </p:spPr>
        <p:txBody>
          <a:bodyPr/>
          <a:lstStyle/>
          <a:p>
            <a:pPr marL="342900" indent="-342900"/>
            <a:r>
              <a:rPr lang="en-US" dirty="0">
                <a:solidFill>
                  <a:srgbClr val="FF0000"/>
                </a:solidFill>
              </a:rPr>
              <a:t>Tentative schedule</a:t>
            </a:r>
          </a:p>
        </p:txBody>
      </p:sp>
      <p:sp>
        <p:nvSpPr>
          <p:cNvPr id="4" name="Subtitle 7"/>
          <p:cNvSpPr txBox="1">
            <a:spLocks/>
          </p:cNvSpPr>
          <p:nvPr/>
        </p:nvSpPr>
        <p:spPr>
          <a:xfrm>
            <a:off x="282213" y="787809"/>
            <a:ext cx="8419359" cy="5595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/>
              <a:t> </a:t>
            </a:r>
            <a:endParaRPr lang="it-IT" sz="2400" dirty="0"/>
          </a:p>
          <a:p>
            <a:pPr algn="l"/>
            <a:r>
              <a:rPr lang="en-US" sz="2400" u="sng" dirty="0" smtClean="0"/>
              <a:t>Kraft paper</a:t>
            </a:r>
            <a:endParaRPr lang="it-IT" sz="2400" dirty="0"/>
          </a:p>
          <a:p>
            <a:pPr algn="l"/>
            <a:r>
              <a:rPr lang="en-US" sz="2400" dirty="0"/>
              <a:t> </a:t>
            </a:r>
            <a:r>
              <a:rPr lang="en-US" sz="2400" dirty="0" smtClean="0"/>
              <a:t>2-3 pallets being delivered 2 months after the order reception</a:t>
            </a:r>
          </a:p>
          <a:p>
            <a:pPr algn="l"/>
            <a:endParaRPr lang="en-US" sz="2400" dirty="0"/>
          </a:p>
          <a:p>
            <a:pPr algn="l"/>
            <a:r>
              <a:rPr lang="en-US" sz="2400" u="sng" dirty="0" smtClean="0"/>
              <a:t>Bakelite panels</a:t>
            </a:r>
            <a:endParaRPr lang="it-IT" sz="2400" dirty="0"/>
          </a:p>
          <a:p>
            <a:pPr algn="l"/>
            <a:r>
              <a:rPr lang="en-US" sz="2400" dirty="0" smtClean="0"/>
              <a:t>Driving </a:t>
            </a:r>
            <a:r>
              <a:rPr lang="en-US" sz="2400" dirty="0" smtClean="0"/>
              <a:t>element is the shine plates to be installed in the pressing unit. They do not install plates for just one production (even for a full press of 50 panels !). We have to wait for them to receive and group at least 10 pressing actions</a:t>
            </a:r>
          </a:p>
          <a:p>
            <a:pPr algn="l"/>
            <a:r>
              <a:rPr lang="en-US" sz="2400" dirty="0" smtClean="0"/>
              <a:t>Once we have this condition we can have the panels in 1-2 days</a:t>
            </a:r>
            <a:endParaRPr lang="it-IT" sz="2400" dirty="0"/>
          </a:p>
          <a:p>
            <a:pPr algn="l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888398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385</Words>
  <Application>Microsoft Macintosh PowerPoint</Application>
  <PresentationFormat>On-screen Show (4:3)</PresentationFormat>
  <Paragraphs>91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New Bakelite production or Phase 2</vt:lpstr>
      <vt:lpstr>Index</vt:lpstr>
      <vt:lpstr>Bakelite production facilities in Puricelli</vt:lpstr>
      <vt:lpstr>Bakelite production facilities in Puricelli</vt:lpstr>
      <vt:lpstr>Bakelite production facilities in Puricelli</vt:lpstr>
      <vt:lpstr>Bakelite production facilities in Puricelli</vt:lpstr>
      <vt:lpstr>Quality control in Puricelli and INFN PV</vt:lpstr>
      <vt:lpstr>New Production constrains</vt:lpstr>
      <vt:lpstr>Tentative schedule</vt:lpstr>
      <vt:lpstr>Preliminary cost estimation</vt:lpstr>
      <vt:lpstr>Conclusions</vt:lpstr>
    </vt:vector>
  </TitlesOfParts>
  <Manager/>
  <Company>INFN &amp; CERN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Bakelite Production for Phase2</dc:title>
  <dc:subject/>
  <dc:creator>Salvatore Buontempo</dc:creator>
  <cp:keywords/>
  <dc:description/>
  <cp:lastModifiedBy>Salvatore Buontempo</cp:lastModifiedBy>
  <cp:revision>37</cp:revision>
  <dcterms:created xsi:type="dcterms:W3CDTF">2014-10-08T11:18:37Z</dcterms:created>
  <dcterms:modified xsi:type="dcterms:W3CDTF">2014-11-26T12:08:21Z</dcterms:modified>
  <cp:category/>
</cp:coreProperties>
</file>