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4" r:id="rId3"/>
    <p:sldId id="265" r:id="rId4"/>
    <p:sldId id="268" r:id="rId5"/>
    <p:sldId id="272" r:id="rId6"/>
    <p:sldId id="266" r:id="rId7"/>
    <p:sldId id="257" r:id="rId8"/>
    <p:sldId id="258" r:id="rId9"/>
    <p:sldId id="260" r:id="rId10"/>
    <p:sldId id="273" r:id="rId11"/>
    <p:sldId id="274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58751-172B-FE4C-BE5B-36383C5B0803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6098A-C5AB-6B4D-8344-F8F03BFBE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DA5C5-F099-C643-B026-27970FAA7CC8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65096-8BCE-4F47-82D6-6192A28EB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706D58-6AF8-BE40-A9FF-2F454F676757}" type="slidenum">
              <a:rPr lang="en-GB"/>
              <a:pPr/>
              <a:t>4</a:t>
            </a:fld>
            <a:endParaRPr lang="en-GB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202C72-74A1-924D-8F5A-758712F19EE3}" type="slidenum">
              <a:rPr lang="en-GB"/>
              <a:pPr/>
              <a:t>5</a:t>
            </a:fld>
            <a:endParaRPr lang="en-GB"/>
          </a:p>
        </p:txBody>
      </p:sp>
      <p:sp>
        <p:nvSpPr>
          <p:cNvPr id="225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8626-98E1-FF47-9C36-A38F5FD0159D}" type="datetime1">
              <a:rPr lang="en-US" smtClean="0"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501-B3E9-AF43-9D18-89B81081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F8A1-6AE7-9347-826D-C4DC9DE1B0BB}" type="datetime1">
              <a:rPr lang="en-US" smtClean="0"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501-B3E9-AF43-9D18-89B81081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F755-B6AD-D847-B811-ACA1236784AB}" type="datetime1">
              <a:rPr lang="en-US" smtClean="0"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501-B3E9-AF43-9D18-89B81081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DF10-7768-2E4A-87A6-419B563C5CE8}" type="datetime1">
              <a:rPr lang="en-US" smtClean="0"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501-B3E9-AF43-9D18-89B81081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1136-1D0F-8E4E-BAC6-D04CCD871FDE}" type="datetime1">
              <a:rPr lang="en-US" smtClean="0"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501-B3E9-AF43-9D18-89B81081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504D-3304-D14C-8326-60E637D73442}" type="datetime1">
              <a:rPr lang="en-US" smtClean="0"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501-B3E9-AF43-9D18-89B81081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9D0B-4E8E-C34F-9F65-4AE4625F3873}" type="datetime1">
              <a:rPr lang="en-US" smtClean="0"/>
              <a:t>11/25/14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501-B3E9-AF43-9D18-89B81081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B94A-8D8F-624F-AABC-84D8141E114E}" type="datetime1">
              <a:rPr lang="en-US" smtClean="0"/>
              <a:t>11/25/14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501-B3E9-AF43-9D18-89B81081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C5DB-DCFA-4546-95EA-D38C03D6CF39}" type="datetime1">
              <a:rPr lang="en-US" smtClean="0"/>
              <a:t>11/25/14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501-B3E9-AF43-9D18-89B81081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EA50-2302-2848-8FE1-5AB134B85E0A}" type="datetime1">
              <a:rPr lang="en-US" smtClean="0"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501-B3E9-AF43-9D18-89B81081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F89F-1394-CF4F-A04F-8505E3C0D93F}" type="datetime1">
              <a:rPr lang="en-US" smtClean="0"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501-B3E9-AF43-9D18-89B81081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E9350-9279-8C4D-8558-1D2F92854704}" type="datetime1">
              <a:rPr lang="en-US" smtClean="0"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CT- 27/11/2014 - Luciano Trasatti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4501-B3E9-AF43-9D18-89B81081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PORFIDO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8132" y="3683000"/>
            <a:ext cx="49813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Use neutrino telescopes infrastructure </a:t>
            </a:r>
          </a:p>
          <a:p>
            <a:pPr algn="ctr"/>
            <a:r>
              <a:rPr lang="en-US" sz="2400" dirty="0" smtClean="0"/>
              <a:t>(power, communication)</a:t>
            </a:r>
          </a:p>
          <a:p>
            <a:pPr algn="ctr"/>
            <a:r>
              <a:rPr lang="en-US" sz="2400" dirty="0" smtClean="0"/>
              <a:t>for oceanographic measurements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7399" y="1899398"/>
            <a:ext cx="7755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INFN-LNF</a:t>
            </a:r>
          </a:p>
          <a:p>
            <a:pPr algn="ctr"/>
            <a:r>
              <a:rPr lang="en-US" i="1" dirty="0" smtClean="0"/>
              <a:t>Orlando </a:t>
            </a:r>
            <a:r>
              <a:rPr lang="en-US" i="1" dirty="0" err="1" smtClean="0"/>
              <a:t>Ciaffoni</a:t>
            </a:r>
            <a:r>
              <a:rPr lang="en-US" i="1" dirty="0" smtClean="0"/>
              <a:t>, Marco Cordelli, Roberto Habel, Agnese Martini, Luciano Trasatti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948132" y="1232972"/>
            <a:ext cx="535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Physical Oceanography by</a:t>
            </a:r>
            <a:r>
              <a:rPr lang="en-GB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RFID Outreach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PORFIDO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  <p:pic>
        <p:nvPicPr>
          <p:cNvPr id="7" name="Content Placeholder 6" descr="porfido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69" r="-1869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PORFIDO 2</a:t>
            </a:r>
            <a:endParaRPr lang="en-US" dirty="0"/>
          </a:p>
        </p:txBody>
      </p:sp>
      <p:pic>
        <p:nvPicPr>
          <p:cNvPr id="5" name="Content Placeholder 4" descr="DSCN130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067"/>
            <a:ext cx="7772400" cy="1470025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4800" dirty="0" smtClean="0"/>
              <a:t>Km3Net</a:t>
            </a:r>
            <a:r>
              <a:rPr lang="en-US" sz="4800" dirty="0" smtClean="0"/>
              <a:t> - Italy</a:t>
            </a:r>
            <a:endParaRPr lang="en-US" sz="4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49867" y="1580092"/>
            <a:ext cx="6442789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smtClean="0"/>
              <a:t>4 PORFIDO 2 with thermometers </a:t>
            </a:r>
          </a:p>
          <a:p>
            <a:r>
              <a:rPr lang="en-US" sz="3600" dirty="0" smtClean="0"/>
              <a:t> </a:t>
            </a:r>
            <a:r>
              <a:rPr lang="en-US" sz="3600" dirty="0" smtClean="0"/>
              <a:t> </a:t>
            </a:r>
            <a:r>
              <a:rPr lang="en-US" sz="3600" dirty="0" smtClean="0"/>
              <a:t>ready</a:t>
            </a:r>
            <a:endParaRPr lang="en-US" sz="3600" dirty="0" smtClean="0"/>
          </a:p>
          <a:p>
            <a:pPr>
              <a:buFontTx/>
              <a:buChar char="-"/>
            </a:pPr>
            <a:endParaRPr lang="en-US" sz="3600" dirty="0" smtClean="0"/>
          </a:p>
          <a:p>
            <a:pPr>
              <a:buFontTx/>
              <a:buChar char="-"/>
            </a:pPr>
            <a:r>
              <a:rPr lang="en-US" sz="3600" dirty="0" smtClean="0"/>
              <a:t>12 on all towers</a:t>
            </a:r>
          </a:p>
          <a:p>
            <a:pPr>
              <a:buFontTx/>
              <a:buChar char="-"/>
            </a:pPr>
            <a:endParaRPr lang="en-US" sz="3600" dirty="0" smtClean="0"/>
          </a:p>
          <a:p>
            <a:pPr>
              <a:buFontTx/>
              <a:buChar char="-"/>
            </a:pPr>
            <a:r>
              <a:rPr lang="en-US" sz="3600" dirty="0" smtClean="0"/>
              <a:t>calibration?</a:t>
            </a:r>
            <a:r>
              <a:rPr lang="en-US" sz="3600" dirty="0" smtClean="0"/>
              <a:t> </a:t>
            </a:r>
          </a:p>
          <a:p>
            <a:pPr>
              <a:buFontTx/>
              <a:buChar char="-"/>
            </a:pPr>
            <a:endParaRPr lang="en-US" sz="3600" dirty="0" smtClean="0"/>
          </a:p>
          <a:p>
            <a:pPr>
              <a:buFontTx/>
              <a:buChar char="-"/>
            </a:pPr>
            <a:r>
              <a:rPr lang="en-US" sz="3600" dirty="0" smtClean="0"/>
              <a:t>DOM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4932" y="804333"/>
            <a:ext cx="7789335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3600" dirty="0"/>
              <a:t>RFID communication through</a:t>
            </a:r>
            <a:r>
              <a:rPr lang="en-US" sz="3600" dirty="0" smtClean="0"/>
              <a:t> OM glass without connectors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3600" dirty="0"/>
              <a:t>Very little interference with detector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3600" dirty="0"/>
              <a:t>Very little bandwidth to-from shore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3600" dirty="0"/>
              <a:t>Very little power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3600" dirty="0"/>
              <a:t>continuous data taking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3600" dirty="0"/>
              <a:t>data rate controlled from shore</a:t>
            </a:r>
            <a:endParaRPr lang="it-IT" sz="3600" dirty="0"/>
          </a:p>
          <a:p>
            <a:pPr marL="342900" indent="-342900">
              <a:buFont typeface="Wingdings" charset="2"/>
              <a:buChar char="§"/>
            </a:pP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17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KM3 Optical Module with PORFIDO probe schematic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772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32125" y="2771775"/>
            <a:ext cx="604838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FCM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203575" y="2879725"/>
            <a:ext cx="360363" cy="179388"/>
          </a:xfrm>
          <a:prstGeom prst="roundRect">
            <a:avLst>
              <a:gd name="adj" fmla="val 889"/>
            </a:avLst>
          </a:prstGeom>
          <a:solidFill>
            <a:srgbClr val="FFFFFF"/>
          </a:solidFill>
          <a:ln w="9525">
            <a:solidFill>
              <a:srgbClr val="CCCC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32125" y="2771775"/>
            <a:ext cx="604838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FCM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895350"/>
            <a:ext cx="6032500" cy="50673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Tag - WISP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1313" indent="-341313" eaLnBrk="1" hangingPunct="1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Passive (no batteries)‏</a:t>
            </a:r>
          </a:p>
          <a:p>
            <a:pPr marL="341313" indent="-341313" eaLnBrk="1" hangingPunct="1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Includes temperature</a:t>
            </a:r>
          </a:p>
          <a:p>
            <a:pPr marL="341313" indent="-341313" eaLnBrk="1" hangingPunct="1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can add new sensors</a:t>
            </a:r>
          </a:p>
          <a:p>
            <a:pPr marL="341313" indent="-341313" eaLnBrk="1" hangingPunct="1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191000"/>
            <a:ext cx="7621588" cy="150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LNS pressure test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990600"/>
            <a:ext cx="405765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a typeface="Arial" charset="0"/>
                <a:cs typeface="Arial" charset="0"/>
              </a:rPr>
              <a:t>PORFIDO for NEMO Phase II</a:t>
            </a:r>
            <a:endParaRPr lang="en-US" dirty="0"/>
          </a:p>
        </p:txBody>
      </p:sp>
      <p:pic>
        <p:nvPicPr>
          <p:cNvPr id="12" name="Content Placeholder 11" descr="openf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067"/>
            <a:ext cx="7772400" cy="1470025"/>
          </a:xfrm>
        </p:spPr>
        <p:txBody>
          <a:bodyPr/>
          <a:lstStyle/>
          <a:p>
            <a:r>
              <a:rPr lang="en-US" dirty="0" smtClean="0"/>
              <a:t>PHASE 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430" y="1820333"/>
            <a:ext cx="84810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- 4 PORFIDO probes have been installed on 4 OMs</a:t>
            </a:r>
            <a:endParaRPr lang="en-US" sz="3200" dirty="0"/>
          </a:p>
        </p:txBody>
      </p:sp>
      <p:pic>
        <p:nvPicPr>
          <p:cNvPr id="9" name="Picture 8" descr="DSC012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752243"/>
            <a:ext cx="4334934" cy="3251200"/>
          </a:xfrm>
          <a:prstGeom prst="rect">
            <a:avLst/>
          </a:prstGeom>
        </p:spPr>
      </p:pic>
      <p:pic>
        <p:nvPicPr>
          <p:cNvPr id="10" name="Picture 9" descr="DSC012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731" y="2752243"/>
            <a:ext cx="4334933" cy="32512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7144"/>
            <a:ext cx="7772400" cy="711199"/>
          </a:xfrm>
        </p:spPr>
        <p:txBody>
          <a:bodyPr>
            <a:noAutofit/>
          </a:bodyPr>
          <a:lstStyle/>
          <a:p>
            <a:r>
              <a:rPr lang="en-US" sz="4800" dirty="0" smtClean="0"/>
              <a:t>PHASE II – System test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059305"/>
            <a:ext cx="8158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/>
              <a:t>water masses movements</a:t>
            </a:r>
          </a:p>
          <a:p>
            <a:pPr>
              <a:buFontTx/>
              <a:buChar char="-"/>
            </a:pPr>
            <a:r>
              <a:rPr lang="en-US" sz="3200" dirty="0" smtClean="0"/>
              <a:t>thermometer - accuracy</a:t>
            </a:r>
            <a:r>
              <a:rPr lang="en-US" sz="3200" dirty="0" smtClean="0"/>
              <a:t> better than 10E</a:t>
            </a:r>
            <a:r>
              <a:rPr lang="en-US" sz="3200" dirty="0" smtClean="0"/>
              <a:t>-3 ˚C</a:t>
            </a:r>
          </a:p>
          <a:p>
            <a:pPr>
              <a:buFontTx/>
              <a:buChar char="-"/>
            </a:pPr>
            <a:r>
              <a:rPr lang="en-US" sz="3200" dirty="0" smtClean="0"/>
              <a:t>salinity meter with a resolution of ~1ppm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120446"/>
            <a:ext cx="7772400" cy="657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800" dirty="0" smtClean="0">
                <a:latin typeface="+mj-lt"/>
                <a:ea typeface="+mj-ea"/>
                <a:cs typeface="+mj-cs"/>
              </a:rPr>
              <a:t>Km3Net </a:t>
            </a:r>
            <a:r>
              <a:rPr lang="en-US" sz="4800" dirty="0" smtClean="0">
                <a:latin typeface="+mj-lt"/>
                <a:ea typeface="+mj-ea"/>
                <a:cs typeface="+mj-cs"/>
              </a:rPr>
              <a:t>–Italy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Good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Temperature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201" y="1304544"/>
            <a:ext cx="7492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/>
              <a:t>built</a:t>
            </a:r>
            <a:r>
              <a:rPr lang="en-US" sz="3200" dirty="0" smtClean="0"/>
              <a:t>-in thermometer with ±1 ˚C </a:t>
            </a:r>
            <a:r>
              <a:rPr lang="en-US" sz="3200" dirty="0" smtClean="0"/>
              <a:t>accuracy</a:t>
            </a:r>
          </a:p>
          <a:p>
            <a:pPr>
              <a:buFontTx/>
              <a:buChar char="-"/>
            </a:pPr>
            <a:r>
              <a:rPr lang="en-US" sz="3200" dirty="0" smtClean="0"/>
              <a:t>communications and power (50 </a:t>
            </a:r>
            <a:r>
              <a:rPr lang="en-US" sz="3200" dirty="0" err="1" smtClean="0"/>
              <a:t>mA</a:t>
            </a:r>
            <a:r>
              <a:rPr lang="en-US" sz="3200" dirty="0" smtClean="0"/>
              <a:t> @ 5V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smtClean="0"/>
              <a:t>all 4 working after one year </a:t>
            </a:r>
            <a:endParaRPr lang="en-US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6487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dirty="0" smtClean="0"/>
              <a:t>Km3Net –Italy</a:t>
            </a:r>
            <a:br>
              <a:rPr lang="en-US" sz="6600" dirty="0" smtClean="0"/>
            </a:br>
            <a:r>
              <a:rPr lang="en-US" dirty="0" smtClean="0"/>
              <a:t>Good Temperature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5201" y="2384265"/>
            <a:ext cx="74430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2 </a:t>
            </a:r>
            <a:r>
              <a:rPr lang="en-US" sz="2400" dirty="0" err="1" smtClean="0"/>
              <a:t>x</a:t>
            </a:r>
            <a:r>
              <a:rPr lang="en-US" sz="2400" dirty="0" smtClean="0"/>
              <a:t> 24 </a:t>
            </a:r>
            <a:r>
              <a:rPr lang="en-US" sz="2400" dirty="0" smtClean="0"/>
              <a:t>bit </a:t>
            </a:r>
            <a:r>
              <a:rPr lang="en-US" sz="2400" dirty="0" smtClean="0"/>
              <a:t>ADC</a:t>
            </a:r>
          </a:p>
          <a:p>
            <a:pPr>
              <a:buFontTx/>
              <a:buChar char="-"/>
            </a:pPr>
            <a:r>
              <a:rPr lang="en-US" sz="2400" dirty="0" err="1" smtClean="0"/>
              <a:t>Thermistor</a:t>
            </a:r>
            <a:r>
              <a:rPr lang="en-US" sz="2400" dirty="0" smtClean="0"/>
              <a:t> </a:t>
            </a:r>
            <a:r>
              <a:rPr lang="en-US" sz="2400" dirty="0" smtClean="0"/>
              <a:t>thermometers  </a:t>
            </a:r>
            <a:r>
              <a:rPr lang="en-US" sz="2400" dirty="0" smtClean="0"/>
              <a:t>- accuracy of  10E-4 ˚C  </a:t>
            </a:r>
          </a:p>
          <a:p>
            <a:pPr>
              <a:buFontTx/>
              <a:buChar char="-"/>
            </a:pPr>
            <a:r>
              <a:rPr lang="en-US" sz="2400" dirty="0" smtClean="0"/>
              <a:t>2 mA@3.3V </a:t>
            </a:r>
          </a:p>
          <a:p>
            <a:pPr>
              <a:buFontTx/>
              <a:buChar char="-"/>
            </a:pPr>
            <a:r>
              <a:rPr lang="en-US" sz="2400" dirty="0" smtClean="0"/>
              <a:t>4</a:t>
            </a:r>
            <a:r>
              <a:rPr lang="en-US" sz="2400" dirty="0" smtClean="0"/>
              <a:t> ready to install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Inductive salinity meter: need ~1 </a:t>
            </a:r>
            <a:r>
              <a:rPr lang="en-US" sz="2400" dirty="0" err="1" smtClean="0"/>
              <a:t>ppm</a:t>
            </a:r>
            <a:r>
              <a:rPr lang="en-US" sz="2400" dirty="0" smtClean="0"/>
              <a:t> </a:t>
            </a:r>
          </a:p>
          <a:p>
            <a:pPr>
              <a:buFontTx/>
              <a:buChar char="-"/>
            </a:pPr>
            <a:r>
              <a:rPr lang="en-US" sz="2400" dirty="0" smtClean="0"/>
              <a:t>under test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CT- 27/11/2014 - Luciano Trasatti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348</Words>
  <Application>Microsoft Macintosh PowerPoint</Application>
  <PresentationFormat>On-screen Show (4:3)</PresentationFormat>
  <Paragraphs>68</Paragraphs>
  <Slides>12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PORFIDO </vt:lpstr>
      <vt:lpstr>Slide 2</vt:lpstr>
      <vt:lpstr>KM3 Optical Module with PORFIDO probe schematic </vt:lpstr>
      <vt:lpstr>Slide 4</vt:lpstr>
      <vt:lpstr>Slide 5</vt:lpstr>
      <vt:lpstr>PORFIDO for NEMO Phase II</vt:lpstr>
      <vt:lpstr>PHASE II</vt:lpstr>
      <vt:lpstr>PHASE II – System test</vt:lpstr>
      <vt:lpstr>Km3Net –Italy Good Temperature  </vt:lpstr>
      <vt:lpstr>PORFIDO 2</vt:lpstr>
      <vt:lpstr>PORFIDO 2</vt:lpstr>
      <vt:lpstr>Km3Net - Italy</vt:lpstr>
    </vt:vector>
  </TitlesOfParts>
  <Company>infn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PORFIDO</dc:title>
  <dc:creator>INFN Ist. Nazionale di Fisica Nucleare</dc:creator>
  <cp:lastModifiedBy>pinc</cp:lastModifiedBy>
  <cp:revision>27</cp:revision>
  <dcterms:created xsi:type="dcterms:W3CDTF">2014-11-24T17:16:50Z</dcterms:created>
  <dcterms:modified xsi:type="dcterms:W3CDTF">2014-11-25T18:13:22Z</dcterms:modified>
</cp:coreProperties>
</file>