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9"/>
  </p:notesMasterIdLst>
  <p:sldIdLst>
    <p:sldId id="310" r:id="rId2"/>
    <p:sldId id="275" r:id="rId3"/>
    <p:sldId id="291" r:id="rId4"/>
    <p:sldId id="317" r:id="rId5"/>
    <p:sldId id="318" r:id="rId6"/>
    <p:sldId id="312" r:id="rId7"/>
    <p:sldId id="313" r:id="rId8"/>
    <p:sldId id="311" r:id="rId9"/>
    <p:sldId id="301" r:id="rId10"/>
    <p:sldId id="319" r:id="rId11"/>
    <p:sldId id="315" r:id="rId12"/>
    <p:sldId id="316" r:id="rId13"/>
    <p:sldId id="314" r:id="rId14"/>
    <p:sldId id="278" r:id="rId15"/>
    <p:sldId id="297" r:id="rId16"/>
    <p:sldId id="299" r:id="rId17"/>
    <p:sldId id="303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362"/>
    <a:srgbClr val="251670"/>
    <a:srgbClr val="3333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4E00E-9188-3646-81AA-6E97C934BE0C}" type="datetimeFigureOut">
              <a:rPr lang="it-IT" smtClean="0"/>
              <a:pPr/>
              <a:t>11/26/14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A77CE-A5E3-E84B-8D65-5D202EC3DB57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66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D3A87-FB96-C946-B484-F3F4EC632FF6}" type="slidenum">
              <a:rPr lang="it-IT"/>
              <a:pPr/>
              <a:t>1</a:t>
            </a:fld>
            <a:endParaRPr lang="it-IT"/>
          </a:p>
        </p:txBody>
      </p:sp>
      <p:sp>
        <p:nvSpPr>
          <p:cNvPr id="162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3BCD2-534F-2B47-BA46-63D1AFF54EF0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7652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BE2F7-1454-C34E-ABC0-33AAF6F86167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908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BE2F7-1454-C34E-ABC0-33AAF6F86167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9080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BE2F7-1454-C34E-ABC0-33AAF6F8616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313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A77CE-A5E3-E84B-8D65-5D202EC3DB5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915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38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542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208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974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499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99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82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00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54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63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142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 b="1">
              <a:solidFill>
                <a:srgbClr val="FFCC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894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00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2400" b="1">
              <a:solidFill>
                <a:srgbClr val="FFCC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89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</a:t>
            </a:r>
            <a:r>
              <a:rPr lang="en-US"/>
              <a:t>clic</a:t>
            </a:r>
            <a:r>
              <a:rPr lang="it-IT"/>
              <a:t> per modificare lo stile del titolo dello schema</a:t>
            </a:r>
          </a:p>
        </p:txBody>
      </p:sp>
      <p:sp>
        <p:nvSpPr>
          <p:cNvPr id="1618949" name="Text Box 5"/>
          <p:cNvSpPr txBox="1">
            <a:spLocks noChangeArrowheads="1"/>
          </p:cNvSpPr>
          <p:nvPr userDrawn="1"/>
        </p:nvSpPr>
        <p:spPr bwMode="auto">
          <a:xfrm>
            <a:off x="0" y="6621463"/>
            <a:ext cx="96274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1000" b="1" i="1" dirty="0">
                <a:solidFill>
                  <a:srgbClr val="FAB406"/>
                </a:solidFill>
                <a:latin typeface="Arial" charset="0"/>
                <a:ea typeface="ＭＳ Ｐゴシック" charset="0"/>
              </a:rPr>
              <a:t>C</a:t>
            </a:r>
            <a:r>
              <a:rPr lang="it-IT" sz="1000" b="1" i="1" dirty="0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. </a:t>
            </a:r>
            <a:r>
              <a:rPr lang="it-IT" sz="1000" b="1" i="1" dirty="0" err="1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Distefano</a:t>
            </a:r>
            <a:endParaRPr lang="en-GB" sz="1000" b="1" i="1" dirty="0">
              <a:solidFill>
                <a:srgbClr val="FAB40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8950" name="Rectangle 6"/>
          <p:cNvSpPr>
            <a:spLocks noChangeArrowheads="1"/>
          </p:cNvSpPr>
          <p:nvPr userDrawn="1"/>
        </p:nvSpPr>
        <p:spPr bwMode="auto">
          <a:xfrm>
            <a:off x="4932110" y="6605110"/>
            <a:ext cx="424814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KM3NeT-IT Collaboration</a:t>
            </a:r>
            <a:r>
              <a:rPr lang="en-US" sz="1000" b="1" i="1" baseline="0" dirty="0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 Meeting </a:t>
            </a:r>
            <a:r>
              <a:rPr lang="en-US" sz="1000" b="1" i="1" dirty="0" smtClean="0">
                <a:solidFill>
                  <a:srgbClr val="FAB406"/>
                </a:solidFill>
                <a:latin typeface="Arial" charset="0"/>
                <a:ea typeface="ＭＳ Ｐゴシック" charset="0"/>
              </a:rPr>
              <a:t>– Catania, November 27-28 2014 </a:t>
            </a:r>
            <a:endParaRPr lang="en-US" sz="1000" b="1" i="1" dirty="0">
              <a:solidFill>
                <a:srgbClr val="FAB406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618951" name="Picture 7" descr="home-infn"/>
          <p:cNvPicPr>
            <a:picLocks noChangeAspect="1" noChangeArrowheads="1"/>
          </p:cNvPicPr>
          <p:nvPr userDrawn="1"/>
        </p:nvPicPr>
        <p:blipFill>
          <a:blip r:embed="rId13">
            <a:lum bright="100000" contrast="10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360362" cy="352425"/>
          </a:xfrm>
          <a:prstGeom prst="rect">
            <a:avLst/>
          </a:prstGeom>
          <a:solidFill>
            <a:srgbClr val="000040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8952" name="Text Box 8"/>
          <p:cNvSpPr txBox="1">
            <a:spLocks noChangeArrowheads="1"/>
          </p:cNvSpPr>
          <p:nvPr userDrawn="1"/>
        </p:nvSpPr>
        <p:spPr bwMode="auto">
          <a:xfrm>
            <a:off x="8478838" y="28575"/>
            <a:ext cx="588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i="1">
                <a:solidFill>
                  <a:srgbClr val="FFFFFF"/>
                </a:solidFill>
                <a:latin typeface="Arial" charset="0"/>
                <a:ea typeface="ＭＳ Ｐゴシック" charset="0"/>
              </a:rPr>
              <a:t>LNS</a:t>
            </a:r>
            <a:endParaRPr lang="en-GB" sz="1600" b="1" i="1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221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FFCC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Relationship Id="rId3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Relationship Id="rId3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1" name="Text Box 3"/>
          <p:cNvSpPr txBox="1">
            <a:spLocks noChangeArrowheads="1"/>
          </p:cNvSpPr>
          <p:nvPr/>
        </p:nvSpPr>
        <p:spPr bwMode="auto">
          <a:xfrm>
            <a:off x="262067" y="609394"/>
            <a:ext cx="8640763" cy="170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CC00"/>
                </a:solidFill>
                <a:latin typeface="Arial" charset="0"/>
                <a:ea typeface="ＭＳ Ｐゴシック" charset="0"/>
              </a:rPr>
              <a:t>Measurement of the atmospheric </a:t>
            </a:r>
            <a:r>
              <a:rPr lang="en-US" sz="3200" b="1" dirty="0" err="1" smtClean="0">
                <a:solidFill>
                  <a:srgbClr val="FFCC00"/>
                </a:solidFill>
                <a:latin typeface="Arial" charset="0"/>
                <a:ea typeface="ＭＳ Ｐゴシック" charset="0"/>
              </a:rPr>
              <a:t>muon</a:t>
            </a:r>
            <a:r>
              <a:rPr lang="en-US" sz="3200" b="1" dirty="0" smtClean="0">
                <a:solidFill>
                  <a:srgbClr val="FFCC00"/>
                </a:solidFill>
                <a:latin typeface="Arial" charset="0"/>
                <a:ea typeface="ＭＳ Ｐゴシック" charset="0"/>
              </a:rPr>
              <a:t> flux at 3500 m depth with the NEMO Phase-2 detector </a:t>
            </a:r>
          </a:p>
        </p:txBody>
      </p:sp>
      <p:sp>
        <p:nvSpPr>
          <p:cNvPr id="16199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90195" y="2231617"/>
            <a:ext cx="7772400" cy="12954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800" dirty="0">
                <a:solidFill>
                  <a:srgbClr val="CC0000"/>
                </a:solidFill>
              </a:rPr>
              <a:t>Carla </a:t>
            </a:r>
            <a:r>
              <a:rPr lang="en-US" sz="2800" dirty="0" smtClean="0">
                <a:solidFill>
                  <a:srgbClr val="CC0000"/>
                </a:solidFill>
              </a:rPr>
              <a:t>Distefano</a:t>
            </a:r>
            <a:endParaRPr lang="en-US" sz="28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36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rate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230714"/>
            <a:ext cx="38862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>
                <a:latin typeface="Arial"/>
                <a:cs typeface="Arial"/>
              </a:rPr>
              <a:t>List of PMT off (2014</a:t>
            </a:r>
            <a:r>
              <a:rPr lang="en-US" b="1" dirty="0" smtClean="0">
                <a:latin typeface="Arial"/>
                <a:cs typeface="Arial"/>
              </a:rPr>
              <a:t>-08-</a:t>
            </a:r>
            <a:r>
              <a:rPr lang="en-US" b="1" dirty="0" smtClean="0">
                <a:latin typeface="Arial"/>
                <a:cs typeface="Arial"/>
              </a:rPr>
              <a:t>05): </a:t>
            </a:r>
          </a:p>
          <a:p>
            <a:pPr>
              <a:spcAft>
                <a:spcPts val="1800"/>
              </a:spcAft>
            </a:pPr>
            <a:r>
              <a:rPr lang="en-US" b="1" dirty="0" smtClean="0">
                <a:latin typeface="Arial"/>
                <a:cs typeface="Arial"/>
              </a:rPr>
              <a:t>2.2 </a:t>
            </a:r>
            <a:r>
              <a:rPr lang="en-US" b="1" dirty="0" smtClean="0">
                <a:latin typeface="Arial"/>
                <a:cs typeface="Arial"/>
              </a:rPr>
              <a:t>2.3 3.3 4.0 4.1 6.2 7.0 7.2 8.3 </a:t>
            </a:r>
            <a:endParaRPr lang="en-US" b="1" dirty="0"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1277" y="1102267"/>
            <a:ext cx="8305800" cy="3622127"/>
            <a:chOff x="451277" y="1102267"/>
            <a:chExt cx="8305800" cy="3622127"/>
          </a:xfrm>
        </p:grpSpPr>
        <p:grpSp>
          <p:nvGrpSpPr>
            <p:cNvPr id="8" name="Group 7"/>
            <p:cNvGrpSpPr/>
            <p:nvPr/>
          </p:nvGrpSpPr>
          <p:grpSpPr>
            <a:xfrm>
              <a:off x="451277" y="1388527"/>
              <a:ext cx="8305800" cy="3335867"/>
              <a:chOff x="689140" y="1268999"/>
              <a:chExt cx="7806267" cy="2930468"/>
            </a:xfrm>
          </p:grpSpPr>
          <p:pic>
            <p:nvPicPr>
              <p:cNvPr id="5" name="Picture 4" descr="plot_reco_data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9140" y="1268999"/>
                <a:ext cx="7806267" cy="2930468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5477933" y="1845733"/>
                <a:ext cx="2538864" cy="324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 smtClean="0">
                    <a:latin typeface="Arial"/>
                    <a:cs typeface="Arial"/>
                  </a:rPr>
                  <a:t>Mean Rate= 17.1 </a:t>
                </a:r>
                <a:r>
                  <a:rPr lang="en-US" b="1" dirty="0" err="1" smtClean="0">
                    <a:latin typeface="Arial"/>
                    <a:cs typeface="Arial"/>
                  </a:rPr>
                  <a:t>mHz</a:t>
                </a:r>
                <a:endParaRPr lang="en-US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66800" y="113453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/>
                  <a:cs typeface="Arial"/>
                </a:rPr>
                <a:t>HV </a:t>
              </a:r>
              <a:endParaRPr lang="en-US" b="1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46818" y="1102267"/>
              <a:ext cx="967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/>
                  <a:cs typeface="Arial"/>
                </a:rPr>
                <a:t>Trigger</a:t>
              </a:r>
              <a:endParaRPr lang="en-US" b="1" dirty="0">
                <a:latin typeface="Arial"/>
                <a:cs typeface="Arial"/>
              </a:endParaRP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 bwMode="auto">
            <a:xfrm rot="16200000" flipH="1">
              <a:off x="1362844" y="1473279"/>
              <a:ext cx="204284" cy="2654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>
              <a:stCxn id="10" idx="2"/>
            </p:cNvCxnSpPr>
            <p:nvPr/>
          </p:nvCxnSpPr>
          <p:spPr bwMode="auto">
            <a:xfrm rot="5400000">
              <a:off x="3530461" y="1408238"/>
              <a:ext cx="236550" cy="3632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Monte Carlo simulations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13" y="1302614"/>
            <a:ext cx="8229600" cy="4434244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GB" sz="2000" dirty="0" smtClean="0">
                <a:latin typeface="Arial"/>
                <a:cs typeface="Arial"/>
              </a:rPr>
              <a:t>To take into account the different trigger conditions.</a:t>
            </a:r>
          </a:p>
          <a:p>
            <a:pPr>
              <a:lnSpc>
                <a:spcPct val="130000"/>
              </a:lnSpc>
            </a:pPr>
            <a:r>
              <a:rPr lang="en-GB" sz="2000" dirty="0" smtClean="0">
                <a:latin typeface="Arial"/>
                <a:cs typeface="Arial"/>
              </a:rPr>
              <a:t>To take into account PMTs don’t take data.</a:t>
            </a:r>
          </a:p>
          <a:p>
            <a:pPr>
              <a:lnSpc>
                <a:spcPct val="130000"/>
              </a:lnSpc>
            </a:pPr>
            <a:r>
              <a:rPr lang="en-GB" sz="2000" dirty="0" smtClean="0">
                <a:latin typeface="Arial"/>
                <a:cs typeface="Arial"/>
              </a:rPr>
              <a:t>Possibility to use the whole data set to compute the transfer function and then the DIR.</a:t>
            </a:r>
          </a:p>
          <a:p>
            <a:pPr>
              <a:lnSpc>
                <a:spcPct val="130000"/>
              </a:lnSpc>
            </a:pP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GB" sz="2000" dirty="0" smtClean="0">
                <a:latin typeface="Arial"/>
                <a:cs typeface="Arial"/>
              </a:rPr>
              <a:t>For each analysed PT file: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2000" dirty="0" smtClean="0">
                <a:latin typeface="Arial"/>
                <a:cs typeface="Arial"/>
              </a:rPr>
              <a:t>     - We generate a corresponding </a:t>
            </a:r>
            <a:r>
              <a:rPr lang="en-GB" sz="2000" dirty="0" err="1" smtClean="0">
                <a:latin typeface="Arial"/>
                <a:cs typeface="Arial"/>
              </a:rPr>
              <a:t>MuPage</a:t>
            </a:r>
            <a:r>
              <a:rPr lang="en-GB" sz="2000" dirty="0" smtClean="0">
                <a:latin typeface="Arial"/>
                <a:cs typeface="Arial"/>
              </a:rPr>
              <a:t> file with the same live time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2000" dirty="0" smtClean="0">
                <a:latin typeface="Arial"/>
                <a:cs typeface="Arial"/>
              </a:rPr>
              <a:t>     - After </a:t>
            </a:r>
            <a:r>
              <a:rPr lang="en-GB" sz="2000" dirty="0" err="1" smtClean="0">
                <a:latin typeface="Arial"/>
                <a:cs typeface="Arial"/>
              </a:rPr>
              <a:t>FemSim</a:t>
            </a:r>
            <a:r>
              <a:rPr lang="en-GB" sz="2000" dirty="0" smtClean="0">
                <a:latin typeface="Arial"/>
                <a:cs typeface="Arial"/>
              </a:rPr>
              <a:t>, </a:t>
            </a:r>
            <a:r>
              <a:rPr lang="en-GB" sz="2000" dirty="0">
                <a:latin typeface="Arial"/>
                <a:cs typeface="Arial"/>
              </a:rPr>
              <a:t>we switch </a:t>
            </a:r>
            <a:r>
              <a:rPr lang="en-GB" sz="2000" dirty="0" smtClean="0">
                <a:latin typeface="Arial"/>
                <a:cs typeface="Arial"/>
              </a:rPr>
              <a:t>off the PMTs which didn’t take data in 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2000" dirty="0">
                <a:latin typeface="Arial"/>
                <a:cs typeface="Arial"/>
              </a:rPr>
              <a:t> </a:t>
            </a:r>
            <a:r>
              <a:rPr lang="en-GB" sz="2000" dirty="0" smtClean="0">
                <a:latin typeface="Arial"/>
                <a:cs typeface="Arial"/>
              </a:rPr>
              <a:t>      that PT file (list from PT DB) 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5800" y="803112"/>
            <a:ext cx="21597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kern="0" dirty="0" err="1">
                <a:solidFill>
                  <a:srgbClr val="FF0000"/>
                </a:solidFill>
                <a:latin typeface="Arial"/>
                <a:cs typeface="+mj-cs"/>
              </a:rPr>
              <a:t>Rbr</a:t>
            </a:r>
            <a:r>
              <a:rPr lang="en-GB" sz="2200" b="1" kern="0" dirty="0">
                <a:solidFill>
                  <a:srgbClr val="FF0000"/>
                </a:solidFill>
                <a:latin typeface="Arial"/>
                <a:cs typeface="+mj-cs"/>
              </a:rPr>
              <a:t> simulation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1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088" y="2492375"/>
            <a:ext cx="383857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-26988"/>
            <a:ext cx="8915400" cy="38100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j-cs"/>
              </a:rPr>
              <a:t>Muon tracking and light generation (km3 code)</a:t>
            </a:r>
          </a:p>
        </p:txBody>
      </p:sp>
      <p:sp>
        <p:nvSpPr>
          <p:cNvPr id="744452" name="Rectangle 4"/>
          <p:cNvSpPr>
            <a:spLocks noChangeArrowheads="1"/>
          </p:cNvSpPr>
          <p:nvPr/>
        </p:nvSpPr>
        <p:spPr bwMode="auto">
          <a:xfrm>
            <a:off x="250825" y="595313"/>
            <a:ext cx="8713788" cy="601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defRPr/>
            </a:pPr>
            <a:r>
              <a:rPr lang="en-US" sz="1400" dirty="0">
                <a:cs typeface="+mn-cs"/>
              </a:rPr>
              <a:t>The</a:t>
            </a:r>
            <a:r>
              <a:rPr lang="en-US" sz="1400" b="1" dirty="0">
                <a:solidFill>
                  <a:srgbClr val="CC0000"/>
                </a:solidFill>
                <a:cs typeface="+mn-cs"/>
              </a:rPr>
              <a:t> gen</a:t>
            </a:r>
            <a:r>
              <a:rPr lang="en-US" sz="1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1400" dirty="0">
                <a:cs typeface="+mn-cs"/>
              </a:rPr>
              <a:t>and </a:t>
            </a:r>
            <a:r>
              <a:rPr lang="en-US" sz="1400" b="1" dirty="0">
                <a:solidFill>
                  <a:srgbClr val="CC0000"/>
                </a:solidFill>
                <a:cs typeface="+mn-cs"/>
              </a:rPr>
              <a:t>hit </a:t>
            </a:r>
            <a:r>
              <a:rPr lang="en-US" sz="1400" dirty="0">
                <a:cs typeface="+mn-cs"/>
              </a:rPr>
              <a:t>codes (</a:t>
            </a:r>
            <a:r>
              <a:rPr lang="en-US" sz="1400" b="1" dirty="0">
                <a:solidFill>
                  <a:srgbClr val="CC0000"/>
                </a:solidFill>
                <a:cs typeface="+mn-cs"/>
              </a:rPr>
              <a:t>version v4r4</a:t>
            </a:r>
            <a:r>
              <a:rPr lang="en-US" sz="1400" dirty="0">
                <a:cs typeface="+mn-cs"/>
              </a:rPr>
              <a:t>) have been used to generate </a:t>
            </a:r>
            <a:r>
              <a:rPr lang="en-US" sz="1400" b="1" i="1" dirty="0">
                <a:cs typeface="+mn-cs"/>
              </a:rPr>
              <a:t>photon tables</a:t>
            </a:r>
            <a:r>
              <a:rPr lang="en-US" sz="1400" dirty="0">
                <a:cs typeface="+mn-cs"/>
              </a:rPr>
              <a:t> simulating the CP optical parameters and the Phase2 OM. Muon tracking simulated with </a:t>
            </a:r>
            <a:r>
              <a:rPr lang="en-US" sz="1400" b="1" dirty="0">
                <a:solidFill>
                  <a:srgbClr val="CC0000"/>
                </a:solidFill>
                <a:cs typeface="+mn-cs"/>
              </a:rPr>
              <a:t>km3</a:t>
            </a:r>
            <a:r>
              <a:rPr lang="en-US" sz="1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1400" dirty="0">
                <a:cs typeface="+mn-cs"/>
              </a:rPr>
              <a:t>code (</a:t>
            </a:r>
            <a:r>
              <a:rPr lang="en-US" sz="1400" b="1" dirty="0">
                <a:solidFill>
                  <a:srgbClr val="CC0000"/>
                </a:solidFill>
                <a:cs typeface="+mn-cs"/>
              </a:rPr>
              <a:t>version v4r4</a:t>
            </a:r>
            <a:r>
              <a:rPr lang="en-US" sz="1400" dirty="0">
                <a:cs typeface="+mn-cs"/>
              </a:rPr>
              <a:t>) .</a:t>
            </a:r>
          </a:p>
        </p:txBody>
      </p:sp>
      <p:sp>
        <p:nvSpPr>
          <p:cNvPr id="744453" name="Rectangle 5"/>
          <p:cNvSpPr>
            <a:spLocks noChangeArrowheads="1"/>
          </p:cNvSpPr>
          <p:nvPr/>
        </p:nvSpPr>
        <p:spPr bwMode="auto">
          <a:xfrm>
            <a:off x="179388" y="1412875"/>
            <a:ext cx="4392612" cy="502443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CC0000"/>
              </a:solidFill>
              <a:cs typeface="+mn-cs"/>
            </a:endParaRPr>
          </a:p>
        </p:txBody>
      </p:sp>
      <p:sp>
        <p:nvSpPr>
          <p:cNvPr id="744454" name="Rectangle 6"/>
          <p:cNvSpPr>
            <a:spLocks noChangeArrowheads="1"/>
          </p:cNvSpPr>
          <p:nvPr/>
        </p:nvSpPr>
        <p:spPr bwMode="auto">
          <a:xfrm>
            <a:off x="163513" y="477838"/>
            <a:ext cx="8872537" cy="7905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CC0000"/>
              </a:solidFill>
              <a:cs typeface="+mn-cs"/>
            </a:endParaRPr>
          </a:p>
        </p:txBody>
      </p:sp>
      <p:sp>
        <p:nvSpPr>
          <p:cNvPr id="744455" name="Rectangle 7"/>
          <p:cNvSpPr>
            <a:spLocks noChangeArrowheads="1"/>
          </p:cNvSpPr>
          <p:nvPr/>
        </p:nvSpPr>
        <p:spPr bwMode="auto">
          <a:xfrm>
            <a:off x="250825" y="1484313"/>
            <a:ext cx="4321175" cy="862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just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sz="1400" dirty="0">
                <a:cs typeface="+mn-cs"/>
              </a:rPr>
              <a:t> Absorption length profile measured at the Capo </a:t>
            </a:r>
            <a:r>
              <a:rPr lang="en-US" sz="1400" dirty="0" err="1">
                <a:cs typeface="+mn-cs"/>
              </a:rPr>
              <a:t>Passero</a:t>
            </a:r>
            <a:r>
              <a:rPr lang="en-US" sz="1400" dirty="0">
                <a:cs typeface="+mn-cs"/>
              </a:rPr>
              <a:t> (AC9 + ANTARES)</a:t>
            </a:r>
          </a:p>
          <a:p>
            <a:pPr algn="just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sz="1400" dirty="0">
                <a:cs typeface="+mn-cs"/>
              </a:rPr>
              <a:t> Scattering: </a:t>
            </a:r>
            <a:r>
              <a:rPr lang="en-US" sz="1400" dirty="0" err="1">
                <a:cs typeface="+mn-cs"/>
              </a:rPr>
              <a:t>partic</a:t>
            </a:r>
            <a:r>
              <a:rPr lang="en-US" sz="1400" dirty="0">
                <a:cs typeface="+mn-cs"/>
              </a:rPr>
              <a:t> model</a:t>
            </a:r>
          </a:p>
        </p:txBody>
      </p:sp>
      <p:sp>
        <p:nvSpPr>
          <p:cNvPr id="744456" name="Rectangle 8"/>
          <p:cNvSpPr>
            <a:spLocks noChangeArrowheads="1"/>
          </p:cNvSpPr>
          <p:nvPr/>
        </p:nvSpPr>
        <p:spPr bwMode="auto">
          <a:xfrm>
            <a:off x="4714875" y="1412875"/>
            <a:ext cx="4321175" cy="502443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CC0000"/>
              </a:solidFill>
              <a:cs typeface="+mn-cs"/>
            </a:endParaRPr>
          </a:p>
        </p:txBody>
      </p:sp>
      <p:pic>
        <p:nvPicPr>
          <p:cNvPr id="2" name="Immagine 1" descr="OM-comp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27872" y="3626556"/>
            <a:ext cx="4173232" cy="255693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768951" y="5542528"/>
            <a:ext cx="1002485" cy="343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lnSpc>
                <a:spcPct val="120000"/>
              </a:lnSpc>
              <a:defRPr/>
            </a:pPr>
            <a:r>
              <a:rPr lang="en-US" sz="1400" dirty="0" smtClean="0"/>
              <a:t>(C. </a:t>
            </a:r>
            <a:r>
              <a:rPr lang="en-US" sz="1400" dirty="0" err="1" smtClean="0"/>
              <a:t>Hugon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4" name="Rettangolo 3"/>
          <p:cNvSpPr/>
          <p:nvPr/>
        </p:nvSpPr>
        <p:spPr>
          <a:xfrm>
            <a:off x="4824413" y="1501837"/>
            <a:ext cx="4140200" cy="215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20000"/>
              </a:lnSpc>
              <a:defRPr/>
            </a:pPr>
            <a:r>
              <a:rPr lang="en-US" sz="1400" b="1" dirty="0">
                <a:solidFill>
                  <a:srgbClr val="008000"/>
                </a:solidFill>
              </a:rPr>
              <a:t>Gel:</a:t>
            </a:r>
          </a:p>
          <a:p>
            <a:pPr marL="285750" lvl="0" indent="-285750" algn="just"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Thickness: 1.0 cm</a:t>
            </a:r>
          </a:p>
          <a:p>
            <a:pPr marL="285750" lvl="0" indent="-285750" algn="just"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Absorption length measured by Catania group</a:t>
            </a:r>
          </a:p>
          <a:p>
            <a:pPr lvl="0" algn="just" eaLnBrk="0" hangingPunct="0">
              <a:lnSpc>
                <a:spcPct val="120000"/>
              </a:lnSpc>
              <a:defRPr/>
            </a:pPr>
            <a:r>
              <a:rPr lang="en-US" sz="1400" b="1" dirty="0">
                <a:solidFill>
                  <a:srgbClr val="008000"/>
                </a:solidFill>
              </a:rPr>
              <a:t>Glass:</a:t>
            </a:r>
          </a:p>
          <a:p>
            <a:pPr marL="285750" lvl="0" indent="-285750" algn="just"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Thickness: 1.2 cm</a:t>
            </a:r>
          </a:p>
          <a:p>
            <a:pPr marL="285750" lvl="0" indent="-285750" algn="just" eaLnBrk="0" hangingPunct="0">
              <a:lnSpc>
                <a:spcPct val="120000"/>
              </a:lnSpc>
              <a:buFont typeface="Arial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Absorption length quoted by </a:t>
            </a:r>
            <a:r>
              <a:rPr lang="en-US" sz="1400" dirty="0" err="1">
                <a:solidFill>
                  <a:srgbClr val="000000"/>
                </a:solidFill>
              </a:rPr>
              <a:t>Vitrovex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</a:p>
          <a:p>
            <a:pPr lvl="0" algn="r" eaLnBrk="0" hangingPunct="0">
              <a:lnSpc>
                <a:spcPct val="12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(D. </a:t>
            </a:r>
            <a:r>
              <a:rPr lang="en-US" sz="1400" dirty="0" err="1">
                <a:solidFill>
                  <a:srgbClr val="000000"/>
                </a:solidFill>
              </a:rPr>
              <a:t>Lattuada</a:t>
            </a:r>
            <a:r>
              <a:rPr lang="en-US" sz="1400" dirty="0">
                <a:solidFill>
                  <a:srgbClr val="000000"/>
                </a:solidFill>
              </a:rPr>
              <a:t>)</a:t>
            </a:r>
          </a:p>
          <a:p>
            <a:pPr lvl="0" algn="just" eaLnBrk="0" hangingPunct="0">
              <a:lnSpc>
                <a:spcPct val="120000"/>
              </a:lnSpc>
              <a:defRPr/>
            </a:pPr>
            <a:r>
              <a:rPr lang="en-US" sz="1400" b="1" dirty="0">
                <a:solidFill>
                  <a:srgbClr val="008000"/>
                </a:solidFill>
              </a:rPr>
              <a:t>Angular acceptance: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8358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9" name="Text Box 3"/>
          <p:cNvSpPr txBox="1">
            <a:spLocks noChangeArrowheads="1"/>
          </p:cNvSpPr>
          <p:nvPr/>
        </p:nvSpPr>
        <p:spPr bwMode="auto">
          <a:xfrm>
            <a:off x="179388" y="1766888"/>
            <a:ext cx="396081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Propagator and Light Simulator</a:t>
            </a:r>
          </a:p>
        </p:txBody>
      </p:sp>
      <p:sp>
        <p:nvSpPr>
          <p:cNvPr id="741380" name="Text Box 4"/>
          <p:cNvSpPr txBox="1">
            <a:spLocks noChangeArrowheads="1"/>
          </p:cNvSpPr>
          <p:nvPr/>
        </p:nvSpPr>
        <p:spPr bwMode="auto">
          <a:xfrm>
            <a:off x="179388" y="5942013"/>
            <a:ext cx="23749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Track reconstructor</a:t>
            </a:r>
          </a:p>
        </p:txBody>
      </p:sp>
      <p:sp>
        <p:nvSpPr>
          <p:cNvPr id="741381" name="Text Box 5"/>
          <p:cNvSpPr txBox="1">
            <a:spLocks noChangeArrowheads="1"/>
          </p:cNvSpPr>
          <p:nvPr/>
        </p:nvSpPr>
        <p:spPr bwMode="auto">
          <a:xfrm>
            <a:off x="179388" y="2486025"/>
            <a:ext cx="268128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Background Simulator</a:t>
            </a:r>
          </a:p>
        </p:txBody>
      </p:sp>
      <p:sp>
        <p:nvSpPr>
          <p:cNvPr id="741382" name="Text Box 6"/>
          <p:cNvSpPr txBox="1">
            <a:spLocks noChangeArrowheads="1"/>
          </p:cNvSpPr>
          <p:nvPr/>
        </p:nvSpPr>
        <p:spPr bwMode="auto">
          <a:xfrm>
            <a:off x="179388" y="3925888"/>
            <a:ext cx="32385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OnLine Trigger Simulator</a:t>
            </a:r>
          </a:p>
        </p:txBody>
      </p:sp>
      <p:sp>
        <p:nvSpPr>
          <p:cNvPr id="741383" name="Oval 7"/>
          <p:cNvSpPr>
            <a:spLocks noChangeArrowheads="1"/>
          </p:cNvSpPr>
          <p:nvPr/>
        </p:nvSpPr>
        <p:spPr bwMode="auto">
          <a:xfrm>
            <a:off x="3892550" y="1751013"/>
            <a:ext cx="1584325" cy="433387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>
                <a:latin typeface="Tahoma" charset="0"/>
              </a:rPr>
              <a:t>k</a:t>
            </a:r>
            <a:r>
              <a:rPr lang="it-IT" sz="1400" b="1" dirty="0" smtClean="0">
                <a:latin typeface="Tahoma" charset="0"/>
                <a:cs typeface="+mn-cs"/>
              </a:rPr>
              <a:t>m3</a:t>
            </a:r>
            <a:r>
              <a:rPr lang="it-IT" sz="1400" b="1" dirty="0">
                <a:latin typeface="Tahoma" charset="0"/>
                <a:cs typeface="+mn-cs"/>
              </a:rPr>
              <a:t>*</a:t>
            </a:r>
          </a:p>
        </p:txBody>
      </p:sp>
      <p:sp>
        <p:nvSpPr>
          <p:cNvPr id="741384" name="Oval 8"/>
          <p:cNvSpPr>
            <a:spLocks noChangeArrowheads="1"/>
          </p:cNvSpPr>
          <p:nvPr/>
        </p:nvSpPr>
        <p:spPr bwMode="auto">
          <a:xfrm>
            <a:off x="3892550" y="2451100"/>
            <a:ext cx="1584325" cy="433388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latin typeface="Tahoma" charset="0"/>
                <a:cs typeface="+mn-cs"/>
              </a:rPr>
              <a:t>GenBkg</a:t>
            </a:r>
          </a:p>
        </p:txBody>
      </p:sp>
      <p:sp>
        <p:nvSpPr>
          <p:cNvPr id="741385" name="Oval 9"/>
          <p:cNvSpPr>
            <a:spLocks noChangeArrowheads="1"/>
          </p:cNvSpPr>
          <p:nvPr/>
        </p:nvSpPr>
        <p:spPr bwMode="auto">
          <a:xfrm>
            <a:off x="3892550" y="3851275"/>
            <a:ext cx="1584325" cy="514350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 err="1">
                <a:latin typeface="Tahoma" charset="0"/>
                <a:cs typeface="+mn-cs"/>
              </a:rPr>
              <a:t>TriggerSim</a:t>
            </a:r>
            <a:r>
              <a:rPr lang="it-IT" sz="1400" b="1" dirty="0">
                <a:latin typeface="Tahoma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it-IT" sz="1400" b="1" dirty="0">
                <a:latin typeface="Tahoma" charset="0"/>
                <a:cs typeface="+mn-cs"/>
              </a:rPr>
              <a:t>On-Line***</a:t>
            </a:r>
          </a:p>
        </p:txBody>
      </p:sp>
      <p:sp>
        <p:nvSpPr>
          <p:cNvPr id="741386" name="Oval 10"/>
          <p:cNvSpPr>
            <a:spLocks noChangeArrowheads="1"/>
          </p:cNvSpPr>
          <p:nvPr/>
        </p:nvSpPr>
        <p:spPr bwMode="auto">
          <a:xfrm>
            <a:off x="5332413" y="5949950"/>
            <a:ext cx="1582737" cy="431800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latin typeface="Tahoma" charset="0"/>
                <a:cs typeface="+mn-cs"/>
              </a:rPr>
              <a:t>reco</a:t>
            </a:r>
          </a:p>
        </p:txBody>
      </p:sp>
      <p:sp>
        <p:nvSpPr>
          <p:cNvPr id="741387" name="Text Box 11"/>
          <p:cNvSpPr txBox="1">
            <a:spLocks noChangeArrowheads="1"/>
          </p:cNvSpPr>
          <p:nvPr/>
        </p:nvSpPr>
        <p:spPr bwMode="auto">
          <a:xfrm>
            <a:off x="7205663" y="3248025"/>
            <a:ext cx="11826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Tahoma" charset="0"/>
                <a:cs typeface="+mn-cs"/>
              </a:rPr>
              <a:t>PT Data</a:t>
            </a:r>
          </a:p>
        </p:txBody>
      </p:sp>
      <p:sp>
        <p:nvSpPr>
          <p:cNvPr id="741388" name="Text Box 12"/>
          <p:cNvSpPr txBox="1">
            <a:spLocks noChangeArrowheads="1"/>
          </p:cNvSpPr>
          <p:nvPr/>
        </p:nvSpPr>
        <p:spPr bwMode="auto">
          <a:xfrm>
            <a:off x="3851275" y="476250"/>
            <a:ext cx="168433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Tahoma" charset="0"/>
                <a:cs typeface="+mn-cs"/>
              </a:rPr>
              <a:t>Simulations</a:t>
            </a:r>
          </a:p>
        </p:txBody>
      </p:sp>
      <p:sp>
        <p:nvSpPr>
          <p:cNvPr id="741389" name="Oval 13"/>
          <p:cNvSpPr>
            <a:spLocks noChangeArrowheads="1"/>
          </p:cNvSpPr>
          <p:nvPr/>
        </p:nvSpPr>
        <p:spPr bwMode="auto">
          <a:xfrm>
            <a:off x="3892550" y="1050925"/>
            <a:ext cx="1584325" cy="433388"/>
          </a:xfrm>
          <a:prstGeom prst="ellipse">
            <a:avLst/>
          </a:prstGeom>
          <a:solidFill>
            <a:srgbClr val="FF0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latin typeface="Tahoma" charset="0"/>
                <a:cs typeface="+mn-cs"/>
              </a:rPr>
              <a:t>MuPage</a:t>
            </a:r>
          </a:p>
        </p:txBody>
      </p:sp>
      <p:sp>
        <p:nvSpPr>
          <p:cNvPr id="741390" name="Oval 14"/>
          <p:cNvSpPr>
            <a:spLocks noChangeArrowheads="1"/>
          </p:cNvSpPr>
          <p:nvPr/>
        </p:nvSpPr>
        <p:spPr bwMode="auto">
          <a:xfrm>
            <a:off x="3892550" y="3151188"/>
            <a:ext cx="1584325" cy="433387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 err="1">
                <a:latin typeface="Tahoma" charset="0"/>
                <a:cs typeface="+mn-cs"/>
              </a:rPr>
              <a:t>FemSim</a:t>
            </a:r>
            <a:r>
              <a:rPr lang="it-IT" sz="1400" b="1" dirty="0">
                <a:latin typeface="Tahoma" charset="0"/>
                <a:cs typeface="+mn-cs"/>
              </a:rPr>
              <a:t>**</a:t>
            </a:r>
          </a:p>
        </p:txBody>
      </p:sp>
      <p:sp>
        <p:nvSpPr>
          <p:cNvPr id="741391" name="Oval 15"/>
          <p:cNvSpPr>
            <a:spLocks noChangeArrowheads="1"/>
          </p:cNvSpPr>
          <p:nvPr/>
        </p:nvSpPr>
        <p:spPr bwMode="auto">
          <a:xfrm>
            <a:off x="5332413" y="4437063"/>
            <a:ext cx="1582737" cy="546100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latin typeface="Tahoma" charset="0"/>
                <a:cs typeface="+mn-cs"/>
              </a:rPr>
              <a:t>TriggerSim </a:t>
            </a:r>
          </a:p>
          <a:p>
            <a:pPr algn="ctr">
              <a:defRPr/>
            </a:pPr>
            <a:r>
              <a:rPr lang="it-IT" sz="1400" b="1">
                <a:latin typeface="Tahoma" charset="0"/>
                <a:cs typeface="+mn-cs"/>
              </a:rPr>
              <a:t>Off-Line</a:t>
            </a:r>
          </a:p>
        </p:txBody>
      </p:sp>
      <p:sp>
        <p:nvSpPr>
          <p:cNvPr id="741392" name="Oval 16"/>
          <p:cNvSpPr>
            <a:spLocks noChangeArrowheads="1"/>
          </p:cNvSpPr>
          <p:nvPr/>
        </p:nvSpPr>
        <p:spPr bwMode="auto">
          <a:xfrm>
            <a:off x="5332413" y="5249863"/>
            <a:ext cx="1582737" cy="431800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 err="1">
                <a:latin typeface="Tahoma" charset="0"/>
                <a:cs typeface="+mn-cs"/>
              </a:rPr>
              <a:t>SelectionPois</a:t>
            </a:r>
            <a:endParaRPr lang="it-IT" sz="1400" b="1" dirty="0">
              <a:latin typeface="Tahoma" charset="0"/>
              <a:cs typeface="+mn-cs"/>
            </a:endParaRPr>
          </a:p>
        </p:txBody>
      </p:sp>
      <p:sp>
        <p:nvSpPr>
          <p:cNvPr id="741393" name="Oval 17"/>
          <p:cNvSpPr>
            <a:spLocks noChangeArrowheads="1"/>
          </p:cNvSpPr>
          <p:nvPr/>
        </p:nvSpPr>
        <p:spPr bwMode="auto">
          <a:xfrm>
            <a:off x="6988175" y="3860800"/>
            <a:ext cx="1584325" cy="433388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>
                <a:latin typeface="Tahoma" charset="0"/>
                <a:cs typeface="+mn-cs"/>
              </a:rPr>
              <a:t>HitDeco2</a:t>
            </a:r>
          </a:p>
        </p:txBody>
      </p:sp>
      <p:cxnSp>
        <p:nvCxnSpPr>
          <p:cNvPr id="22544" name="AutoShape 18"/>
          <p:cNvCxnSpPr>
            <a:cxnSpLocks noChangeShapeType="1"/>
            <a:stCxn id="741389" idx="4"/>
            <a:endCxn id="741383" idx="0"/>
          </p:cNvCxnSpPr>
          <p:nvPr/>
        </p:nvCxnSpPr>
        <p:spPr bwMode="auto">
          <a:xfrm>
            <a:off x="4684713" y="1497013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545" name="AutoShape 19"/>
          <p:cNvCxnSpPr>
            <a:cxnSpLocks noChangeShapeType="1"/>
            <a:stCxn id="741383" idx="4"/>
            <a:endCxn id="741384" idx="0"/>
          </p:cNvCxnSpPr>
          <p:nvPr/>
        </p:nvCxnSpPr>
        <p:spPr bwMode="auto">
          <a:xfrm>
            <a:off x="4684713" y="2197100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546" name="AutoShape 20"/>
          <p:cNvCxnSpPr>
            <a:cxnSpLocks noChangeShapeType="1"/>
            <a:stCxn id="741384" idx="4"/>
            <a:endCxn id="741390" idx="0"/>
          </p:cNvCxnSpPr>
          <p:nvPr/>
        </p:nvCxnSpPr>
        <p:spPr bwMode="auto">
          <a:xfrm>
            <a:off x="4684713" y="2897188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547" name="AutoShape 21"/>
          <p:cNvCxnSpPr>
            <a:cxnSpLocks noChangeShapeType="1"/>
            <a:stCxn id="741390" idx="4"/>
            <a:endCxn id="741385" idx="0"/>
          </p:cNvCxnSpPr>
          <p:nvPr/>
        </p:nvCxnSpPr>
        <p:spPr bwMode="auto">
          <a:xfrm>
            <a:off x="4684713" y="3597275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548" name="AutoShape 22"/>
          <p:cNvCxnSpPr>
            <a:cxnSpLocks noChangeShapeType="1"/>
            <a:stCxn id="741385" idx="4"/>
            <a:endCxn id="741391" idx="2"/>
          </p:cNvCxnSpPr>
          <p:nvPr/>
        </p:nvCxnSpPr>
        <p:spPr bwMode="auto">
          <a:xfrm rot="16200000" flipH="1">
            <a:off x="4836319" y="4226719"/>
            <a:ext cx="331788" cy="6350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549" name="AutoShape 23"/>
          <p:cNvCxnSpPr>
            <a:cxnSpLocks noChangeShapeType="1"/>
            <a:stCxn id="741393" idx="4"/>
            <a:endCxn id="741391" idx="6"/>
          </p:cNvCxnSpPr>
          <p:nvPr/>
        </p:nvCxnSpPr>
        <p:spPr bwMode="auto">
          <a:xfrm rot="5400000">
            <a:off x="7152481" y="4082257"/>
            <a:ext cx="403225" cy="85248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550" name="AutoShape 24"/>
          <p:cNvCxnSpPr>
            <a:cxnSpLocks noChangeShapeType="1"/>
            <a:stCxn id="741391" idx="4"/>
            <a:endCxn id="741392" idx="0"/>
          </p:cNvCxnSpPr>
          <p:nvPr/>
        </p:nvCxnSpPr>
        <p:spPr bwMode="auto">
          <a:xfrm>
            <a:off x="6124575" y="4995863"/>
            <a:ext cx="0" cy="241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2551" name="AutoShape 25"/>
          <p:cNvCxnSpPr>
            <a:cxnSpLocks noChangeShapeType="1"/>
            <a:stCxn id="741392" idx="4"/>
            <a:endCxn id="741386" idx="0"/>
          </p:cNvCxnSpPr>
          <p:nvPr/>
        </p:nvCxnSpPr>
        <p:spPr bwMode="auto">
          <a:xfrm>
            <a:off x="6124575" y="5694363"/>
            <a:ext cx="0" cy="2428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741402" name="Text Box 26"/>
          <p:cNvSpPr txBox="1">
            <a:spLocks noChangeArrowheads="1"/>
          </p:cNvSpPr>
          <p:nvPr/>
        </p:nvSpPr>
        <p:spPr bwMode="auto">
          <a:xfrm>
            <a:off x="179388" y="3213100"/>
            <a:ext cx="323850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Electronics Simulator</a:t>
            </a:r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179388" y="1052513"/>
            <a:ext cx="396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omic Sans MS" charset="0"/>
              </a:rPr>
              <a:t>Atmoph. Muon Generator</a:t>
            </a:r>
            <a:endParaRPr lang="en-US" sz="180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741404" name="Text Box 28"/>
          <p:cNvSpPr txBox="1">
            <a:spLocks noChangeArrowheads="1"/>
          </p:cNvSpPr>
          <p:nvPr/>
        </p:nvSpPr>
        <p:spPr bwMode="auto">
          <a:xfrm>
            <a:off x="179388" y="5300663"/>
            <a:ext cx="40322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omic Sans MS" charset="0"/>
                <a:cs typeface="+mn-cs"/>
              </a:rPr>
              <a:t>Evt</a:t>
            </a:r>
            <a:r>
              <a:rPr lang="en-US" dirty="0">
                <a:latin typeface="Comic Sans MS" charset="0"/>
                <a:cs typeface="+mn-cs"/>
              </a:rPr>
              <a:t> Selector (</a:t>
            </a:r>
            <a:r>
              <a:rPr lang="en-US" dirty="0" err="1">
                <a:latin typeface="Comic Sans MS" charset="0"/>
                <a:cs typeface="+mn-cs"/>
              </a:rPr>
              <a:t>OffLine</a:t>
            </a:r>
            <a:r>
              <a:rPr lang="en-US" dirty="0">
                <a:latin typeface="Comic Sans MS" charset="0"/>
                <a:cs typeface="+mn-cs"/>
              </a:rPr>
              <a:t> Trigger </a:t>
            </a:r>
            <a:r>
              <a:rPr lang="en-US" dirty="0" smtClean="0">
                <a:latin typeface="Comic Sans MS" charset="0"/>
                <a:cs typeface="+mn-cs"/>
              </a:rPr>
              <a:t>Condition)</a:t>
            </a:r>
            <a:endParaRPr lang="en-US" dirty="0">
              <a:latin typeface="Comic Sans MS" charset="0"/>
              <a:cs typeface="+mn-cs"/>
            </a:endParaRPr>
          </a:p>
        </p:txBody>
      </p:sp>
      <p:sp>
        <p:nvSpPr>
          <p:cNvPr id="741405" name="Text Box 29"/>
          <p:cNvSpPr txBox="1">
            <a:spLocks noChangeArrowheads="1"/>
          </p:cNvSpPr>
          <p:nvPr/>
        </p:nvSpPr>
        <p:spPr bwMode="auto">
          <a:xfrm>
            <a:off x="179388" y="4652963"/>
            <a:ext cx="4032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latin typeface="Comic Sans MS" charset="0"/>
                <a:cs typeface="+mn-cs"/>
              </a:rPr>
              <a:t>OffLine Trigger Seeds</a:t>
            </a:r>
          </a:p>
        </p:txBody>
      </p:sp>
      <p:sp>
        <p:nvSpPr>
          <p:cNvPr id="741406" name="Rectangle 30"/>
          <p:cNvSpPr>
            <a:spLocks noChangeArrowheads="1"/>
          </p:cNvSpPr>
          <p:nvPr/>
        </p:nvSpPr>
        <p:spPr bwMode="auto">
          <a:xfrm>
            <a:off x="179388" y="908050"/>
            <a:ext cx="3529012" cy="34575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741407" name="Rectangle 31"/>
          <p:cNvSpPr>
            <a:spLocks noChangeArrowheads="1"/>
          </p:cNvSpPr>
          <p:nvPr/>
        </p:nvSpPr>
        <p:spPr bwMode="auto">
          <a:xfrm>
            <a:off x="179388" y="4508500"/>
            <a:ext cx="3529012" cy="1944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22558" name="Oval 32"/>
          <p:cNvSpPr>
            <a:spLocks noChangeAspect="1" noChangeArrowheads="1"/>
          </p:cNvSpPr>
          <p:nvPr/>
        </p:nvSpPr>
        <p:spPr bwMode="auto">
          <a:xfrm>
            <a:off x="8532813" y="5805488"/>
            <a:ext cx="512762" cy="139700"/>
          </a:xfrm>
          <a:prstGeom prst="ellipse">
            <a:avLst/>
          </a:prstGeom>
          <a:solidFill>
            <a:srgbClr val="FF0000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1400" b="1">
              <a:latin typeface="Tahoma" charset="0"/>
            </a:endParaRPr>
          </a:p>
        </p:txBody>
      </p:sp>
      <p:sp>
        <p:nvSpPr>
          <p:cNvPr id="741409" name="Text Box 33"/>
          <p:cNvSpPr txBox="1">
            <a:spLocks noChangeArrowheads="1"/>
          </p:cNvSpPr>
          <p:nvPr/>
        </p:nvSpPr>
        <p:spPr bwMode="auto">
          <a:xfrm>
            <a:off x="7862888" y="5661025"/>
            <a:ext cx="1030287" cy="323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200" dirty="0">
                <a:cs typeface="+mn-cs"/>
              </a:rPr>
              <a:t>Antares</a:t>
            </a:r>
          </a:p>
        </p:txBody>
      </p:sp>
      <p:sp>
        <p:nvSpPr>
          <p:cNvPr id="34" name="Oval 32"/>
          <p:cNvSpPr>
            <a:spLocks noChangeAspect="1" noChangeArrowheads="1"/>
          </p:cNvSpPr>
          <p:nvPr/>
        </p:nvSpPr>
        <p:spPr bwMode="auto">
          <a:xfrm>
            <a:off x="8550275" y="6092825"/>
            <a:ext cx="512763" cy="141288"/>
          </a:xfrm>
          <a:prstGeom prst="ellipse">
            <a:avLst/>
          </a:prstGeom>
          <a:solidFill>
            <a:srgbClr val="008000">
              <a:alpha val="5000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it-IT" sz="1400" b="1">
              <a:latin typeface="Tahoma" charset="0"/>
              <a:cs typeface="+mn-cs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7667625" y="5949950"/>
            <a:ext cx="1103313" cy="322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1200" dirty="0">
                <a:cs typeface="+mn-cs"/>
              </a:rPr>
              <a:t>Our codes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5918467" y="925513"/>
            <a:ext cx="3240087" cy="908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dirty="0">
                <a:cs typeface="+mn-cs"/>
              </a:rPr>
              <a:t>* using tables from </a:t>
            </a:r>
            <a:r>
              <a:rPr lang="en-US" sz="1200" dirty="0" err="1">
                <a:cs typeface="+mn-cs"/>
              </a:rPr>
              <a:t>gen+hit</a:t>
            </a:r>
            <a:r>
              <a:rPr lang="en-US" sz="1200" dirty="0">
                <a:cs typeface="+mn-cs"/>
              </a:rPr>
              <a:t> codes</a:t>
            </a: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cs typeface="+mn-cs"/>
              </a:rPr>
              <a:t>** + </a:t>
            </a:r>
            <a:r>
              <a:rPr lang="en-US" sz="1200" dirty="0" err="1">
                <a:cs typeface="+mn-cs"/>
              </a:rPr>
              <a:t>SwitchPmtOff</a:t>
            </a:r>
            <a:r>
              <a:rPr lang="en-US" sz="1200" dirty="0">
                <a:cs typeface="+mn-cs"/>
              </a:rPr>
              <a:t>: no </a:t>
            </a:r>
            <a:r>
              <a:rPr lang="en-US" sz="1200" dirty="0" smtClean="0">
                <a:cs typeface="+mn-cs"/>
              </a:rPr>
              <a:t>PMTs </a:t>
            </a:r>
            <a:r>
              <a:rPr lang="en-US" sz="1200" dirty="0" smtClean="0"/>
              <a:t>off (from PT DB)</a:t>
            </a:r>
            <a:endParaRPr lang="en-US" sz="1200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sz="1200" dirty="0">
                <a:cs typeface="+mn-cs"/>
              </a:rPr>
              <a:t>*** + </a:t>
            </a:r>
            <a:r>
              <a:rPr lang="en-US" sz="1200" dirty="0" err="1">
                <a:cs typeface="+mn-cs"/>
              </a:rPr>
              <a:t>SelOnLine</a:t>
            </a:r>
            <a:r>
              <a:rPr lang="en-US" sz="1200" dirty="0">
                <a:cs typeface="+mn-cs"/>
              </a:rPr>
              <a:t>: on line trigger conditions  </a:t>
            </a:r>
          </a:p>
        </p:txBody>
      </p:sp>
      <p:sp>
        <p:nvSpPr>
          <p:cNvPr id="22563" name="Rectangle 5"/>
          <p:cNvSpPr txBox="1">
            <a:spLocks noChangeArrowheads="1"/>
          </p:cNvSpPr>
          <p:nvPr/>
        </p:nvSpPr>
        <p:spPr bwMode="auto">
          <a:xfrm>
            <a:off x="685800" y="0"/>
            <a:ext cx="7631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CC00"/>
                </a:solidFill>
              </a:rPr>
              <a:t>Monte Carlo </a:t>
            </a:r>
            <a:r>
              <a:rPr lang="en-US" sz="2000" b="1" dirty="0" smtClean="0">
                <a:solidFill>
                  <a:srgbClr val="FFCC00"/>
                </a:solidFill>
              </a:rPr>
              <a:t>simulations and DATA analysis</a:t>
            </a:r>
            <a:endParaRPr lang="en-US" sz="20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73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A</a:t>
            </a:r>
            <a:r>
              <a:rPr lang="en-US" dirty="0" smtClean="0"/>
              <a:t>tmospheric muon analysis: reconstruction results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90549" y="703845"/>
            <a:ext cx="306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Total live time= 411.1 days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303798" y="528052"/>
            <a:ext cx="8605838" cy="5801895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688276" y="2408808"/>
            <a:ext cx="1037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ea typeface="ＭＳ ゴシック"/>
                <a:cs typeface="Arial"/>
              </a:rPr>
              <a:t>∧&gt;-10)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30" name="Immagine 29" descr="lik-simul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22349" y="804257"/>
            <a:ext cx="3600450" cy="2730500"/>
          </a:xfrm>
          <a:prstGeom prst="rect">
            <a:avLst/>
          </a:prstGeom>
        </p:spPr>
      </p:pic>
      <p:grpSp>
        <p:nvGrpSpPr>
          <p:cNvPr id="34" name="Gruppo 33"/>
          <p:cNvGrpSpPr/>
          <p:nvPr/>
        </p:nvGrpSpPr>
        <p:grpSpPr>
          <a:xfrm>
            <a:off x="803045" y="3435575"/>
            <a:ext cx="3600450" cy="2749550"/>
            <a:chOff x="803045" y="3435575"/>
            <a:chExt cx="3600450" cy="2749550"/>
          </a:xfrm>
        </p:grpSpPr>
        <p:pic>
          <p:nvPicPr>
            <p:cNvPr id="17" name="Immagine 16" descr="cos-theta-simul-colo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03045" y="3435575"/>
              <a:ext cx="3600450" cy="2749550"/>
            </a:xfrm>
            <a:prstGeom prst="rect">
              <a:avLst/>
            </a:prstGeom>
          </p:spPr>
        </p:pic>
        <p:sp>
          <p:nvSpPr>
            <p:cNvPr id="32" name="Rettangolo 31"/>
            <p:cNvSpPr/>
            <p:nvPr/>
          </p:nvSpPr>
          <p:spPr>
            <a:xfrm>
              <a:off x="3217974" y="4282058"/>
              <a:ext cx="753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"/>
                </a:rPr>
                <a:t>(</a:t>
              </a:r>
              <a:r>
                <a:rPr lang="en-US" sz="1200" dirty="0">
                  <a:latin typeface="Arial"/>
                  <a:ea typeface="ＭＳ ゴシック"/>
                  <a:cs typeface="Arial"/>
                </a:rPr>
                <a:t>∧&gt;-10)</a:t>
              </a:r>
              <a:endParaRPr lang="it-IT" sz="1200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5072148" y="3454625"/>
            <a:ext cx="3600450" cy="2730500"/>
            <a:chOff x="5072148" y="3454625"/>
            <a:chExt cx="3600450" cy="2730500"/>
          </a:xfrm>
        </p:grpSpPr>
        <p:pic>
          <p:nvPicPr>
            <p:cNvPr id="31" name="Immagine 30" descr="ncaus-color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072148" y="3454625"/>
              <a:ext cx="3600450" cy="2730500"/>
            </a:xfrm>
            <a:prstGeom prst="rect">
              <a:avLst/>
            </a:prstGeom>
          </p:spPr>
        </p:pic>
        <p:sp>
          <p:nvSpPr>
            <p:cNvPr id="33" name="Rettangolo 32"/>
            <p:cNvSpPr/>
            <p:nvPr/>
          </p:nvSpPr>
          <p:spPr>
            <a:xfrm>
              <a:off x="7525639" y="4282058"/>
              <a:ext cx="753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"/>
                </a:rPr>
                <a:t>(</a:t>
              </a:r>
              <a:r>
                <a:rPr lang="en-US" sz="1200" dirty="0">
                  <a:latin typeface="Arial"/>
                  <a:ea typeface="ＭＳ ゴシック"/>
                  <a:cs typeface="Arial"/>
                </a:rPr>
                <a:t>∧&gt;-10)</a:t>
              </a:r>
              <a:endParaRPr lang="it-IT" sz="1200" dirty="0"/>
            </a:p>
          </p:txBody>
        </p:sp>
      </p:grpSp>
      <p:pic>
        <p:nvPicPr>
          <p:cNvPr id="2" name="Immagine 1" descr="tab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01961" y="1305278"/>
            <a:ext cx="4620388" cy="16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6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1"/>
          <p:cNvSpPr>
            <a:spLocks noChangeArrowheads="1"/>
          </p:cNvSpPr>
          <p:nvPr/>
        </p:nvSpPr>
        <p:spPr bwMode="auto">
          <a:xfrm>
            <a:off x="552092" y="2536630"/>
            <a:ext cx="4535488" cy="378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 smtClean="0">
                <a:solidFill>
                  <a:srgbClr val="FF0000"/>
                </a:solidFill>
                <a:latin typeface="+mj-lt"/>
              </a:rPr>
              <a:t>Flux </a:t>
            </a:r>
            <a:r>
              <a:rPr lang="en-GB" sz="1600" b="1" dirty="0">
                <a:solidFill>
                  <a:srgbClr val="FF0000"/>
                </a:solidFill>
                <a:latin typeface="+mj-lt"/>
              </a:rPr>
              <a:t>Angular Dependence: 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>
                <a:latin typeface="+mj-lt"/>
              </a:rPr>
              <a:t>I (</a:t>
            </a:r>
            <a:r>
              <a:rPr lang="en-GB" sz="1600" b="1" dirty="0" err="1" smtClean="0">
                <a:latin typeface="+mj-lt"/>
              </a:rPr>
              <a:t>θ</a:t>
            </a:r>
            <a:r>
              <a:rPr lang="en-GB" sz="1600" b="1" baseline="-25000" dirty="0">
                <a:sym typeface="Symbol" charset="0"/>
              </a:rPr>
              <a:t></a:t>
            </a:r>
            <a:r>
              <a:rPr lang="en-GB" sz="1600" b="1" dirty="0" smtClean="0">
                <a:latin typeface="+mj-lt"/>
              </a:rPr>
              <a:t>) </a:t>
            </a:r>
            <a:r>
              <a:rPr lang="en-GB" sz="1600" b="1" dirty="0">
                <a:latin typeface="+mj-lt"/>
              </a:rPr>
              <a:t>= N</a:t>
            </a:r>
            <a:r>
              <a:rPr lang="en-GB" sz="1600" b="1" baseline="-25000" dirty="0">
                <a:latin typeface="+mj-lt"/>
                <a:sym typeface="Symbol" charset="0"/>
              </a:rPr>
              <a:t></a:t>
            </a:r>
            <a:r>
              <a:rPr lang="en-GB" sz="1600" b="1" dirty="0">
                <a:latin typeface="+mj-lt"/>
              </a:rPr>
              <a:t>(</a:t>
            </a:r>
            <a:r>
              <a:rPr lang="en-GB" sz="1600" b="1" dirty="0" err="1" smtClean="0">
                <a:latin typeface="+mj-lt"/>
              </a:rPr>
              <a:t>θ</a:t>
            </a:r>
            <a:r>
              <a:rPr lang="en-GB" sz="1600" b="1" baseline="-25000" dirty="0">
                <a:sym typeface="Symbol" charset="0"/>
              </a:rPr>
              <a:t></a:t>
            </a:r>
            <a:r>
              <a:rPr lang="en-GB" sz="1600" b="1" dirty="0" smtClean="0">
                <a:latin typeface="+mj-lt"/>
              </a:rPr>
              <a:t>) </a:t>
            </a:r>
            <a:r>
              <a:rPr lang="en-GB" sz="1600" b="1" dirty="0">
                <a:latin typeface="+mj-lt"/>
              </a:rPr>
              <a:t>m(</a:t>
            </a:r>
            <a:r>
              <a:rPr lang="en-GB" sz="1600" b="1" dirty="0" err="1" smtClean="0">
                <a:latin typeface="+mj-lt"/>
              </a:rPr>
              <a:t>θ</a:t>
            </a:r>
            <a:r>
              <a:rPr lang="en-GB" sz="1600" b="1" baseline="-25000" dirty="0">
                <a:sym typeface="Symbol" charset="0"/>
              </a:rPr>
              <a:t></a:t>
            </a:r>
            <a:r>
              <a:rPr lang="en-GB" sz="1600" b="1" dirty="0" smtClean="0">
                <a:latin typeface="+mj-lt"/>
              </a:rPr>
              <a:t>) </a:t>
            </a:r>
            <a:r>
              <a:rPr lang="en-GB" sz="1600" b="1" dirty="0">
                <a:latin typeface="+mj-lt"/>
              </a:rPr>
              <a:t>/T </a:t>
            </a:r>
            <a:r>
              <a:rPr lang="en-GB" sz="1600" b="1" dirty="0" smtClean="0">
                <a:latin typeface="+mj-lt"/>
              </a:rPr>
              <a:t>Δ</a:t>
            </a:r>
            <a:r>
              <a:rPr lang="en-GB" sz="1600" b="1" dirty="0">
                <a:latin typeface="Symbol" charset="2"/>
                <a:cs typeface="Symbol" charset="2"/>
              </a:rPr>
              <a:t>W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>
                <a:latin typeface="+mj-lt"/>
              </a:rPr>
              <a:t>A</a:t>
            </a:r>
            <a:r>
              <a:rPr lang="en-GB" sz="1600" b="1" baseline="30000" dirty="0" err="1">
                <a:latin typeface="+mj-lt"/>
              </a:rPr>
              <a:t>eff</a:t>
            </a:r>
            <a:r>
              <a:rPr lang="en-GB" sz="1600" b="1" dirty="0">
                <a:latin typeface="+mj-lt"/>
              </a:rPr>
              <a:t>(</a:t>
            </a:r>
            <a:r>
              <a:rPr lang="en-GB" sz="1600" b="1" dirty="0" err="1" smtClean="0">
                <a:latin typeface="+mj-lt"/>
              </a:rPr>
              <a:t>θ</a:t>
            </a:r>
            <a:r>
              <a:rPr lang="en-GB" sz="1600" b="1" baseline="-25000" dirty="0">
                <a:sym typeface="Symbol" charset="0"/>
              </a:rPr>
              <a:t></a:t>
            </a:r>
            <a:r>
              <a:rPr lang="en-GB" sz="1600" b="1" dirty="0" smtClean="0">
                <a:latin typeface="+mj-lt"/>
              </a:rPr>
              <a:t>)</a:t>
            </a:r>
            <a:endParaRPr lang="en-GB" sz="1600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en-GB" sz="1600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>
                <a:latin typeface="+mj-lt"/>
              </a:rPr>
              <a:t>N</a:t>
            </a:r>
            <a:r>
              <a:rPr lang="en-GB" sz="1600" b="1" baseline="-25000" dirty="0">
                <a:latin typeface="+mj-lt"/>
                <a:sym typeface="Symbol" charset="0"/>
              </a:rPr>
              <a:t></a:t>
            </a:r>
            <a:r>
              <a:rPr lang="en-GB" sz="1600" b="1" dirty="0">
                <a:latin typeface="+mj-lt"/>
              </a:rPr>
              <a:t>(</a:t>
            </a:r>
            <a:r>
              <a:rPr lang="en-GB" sz="1600" b="1" dirty="0" err="1" smtClean="0">
                <a:latin typeface="+mj-lt"/>
              </a:rPr>
              <a:t>θ</a:t>
            </a:r>
            <a:r>
              <a:rPr lang="en-GB" sz="1600" b="1" baseline="-25000" dirty="0">
                <a:sym typeface="Symbol" charset="0"/>
              </a:rPr>
              <a:t></a:t>
            </a:r>
            <a:r>
              <a:rPr lang="en-GB" sz="1600" b="1" dirty="0" smtClean="0">
                <a:latin typeface="+mj-lt"/>
              </a:rPr>
              <a:t>)</a:t>
            </a:r>
            <a:r>
              <a:rPr lang="en-GB" sz="1600" b="1" dirty="0">
                <a:latin typeface="+mj-lt"/>
              </a:rPr>
              <a:t>: number of detected </a:t>
            </a:r>
            <a:r>
              <a:rPr lang="en-GB" sz="1600" b="1" dirty="0" err="1">
                <a:latin typeface="+mj-lt"/>
              </a:rPr>
              <a:t>muons</a:t>
            </a:r>
            <a:r>
              <a:rPr lang="en-GB" sz="1600" b="1" dirty="0">
                <a:latin typeface="+mj-lt"/>
              </a:rPr>
              <a:t> (</a:t>
            </a:r>
            <a:r>
              <a:rPr lang="en-GB" sz="1600" b="1" dirty="0" err="1">
                <a:latin typeface="+mj-lt"/>
              </a:rPr>
              <a:t>deconvolution</a:t>
            </a:r>
            <a:r>
              <a:rPr lang="en-GB" sz="1600" b="1" dirty="0">
                <a:latin typeface="+mj-lt"/>
              </a:rPr>
              <a:t>)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>
                <a:latin typeface="+mj-lt"/>
              </a:rPr>
              <a:t>T: </a:t>
            </a:r>
            <a:r>
              <a:rPr lang="en-GB" sz="1600" b="1" dirty="0" err="1">
                <a:latin typeface="+mj-lt"/>
              </a:rPr>
              <a:t>livetime</a:t>
            </a:r>
            <a:r>
              <a:rPr lang="en-GB" sz="1600" b="1" dirty="0">
                <a:latin typeface="+mj-lt"/>
              </a:rPr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>
                <a:latin typeface="+mj-lt"/>
              </a:rPr>
              <a:t>Δ</a:t>
            </a:r>
            <a:r>
              <a:rPr lang="en-GB" sz="1600" b="1" dirty="0">
                <a:latin typeface="Symbol" charset="2"/>
                <a:cs typeface="Symbol" charset="2"/>
              </a:rPr>
              <a:t>W</a:t>
            </a:r>
            <a:r>
              <a:rPr lang="en-GB" sz="1600" b="1" dirty="0">
                <a:latin typeface="+mj-lt"/>
              </a:rPr>
              <a:t>: solid angle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 err="1">
                <a:latin typeface="+mj-lt"/>
              </a:rPr>
              <a:t>A</a:t>
            </a:r>
            <a:r>
              <a:rPr lang="en-GB" sz="1600" b="1" baseline="30000" dirty="0" err="1">
                <a:latin typeface="+mj-lt"/>
              </a:rPr>
              <a:t>eff</a:t>
            </a:r>
            <a:r>
              <a:rPr lang="en-GB" sz="1600" b="1" dirty="0">
                <a:latin typeface="+mj-lt"/>
              </a:rPr>
              <a:t>(</a:t>
            </a:r>
            <a:r>
              <a:rPr lang="en-GB" sz="1600" b="1" dirty="0" err="1" smtClean="0">
                <a:latin typeface="+mj-lt"/>
              </a:rPr>
              <a:t>θ</a:t>
            </a:r>
            <a:r>
              <a:rPr lang="en-GB" sz="1600" b="1" baseline="-25000" dirty="0">
                <a:sym typeface="Symbol" charset="0"/>
              </a:rPr>
              <a:t></a:t>
            </a:r>
            <a:r>
              <a:rPr lang="en-GB" sz="1600" b="1" dirty="0" smtClean="0">
                <a:latin typeface="+mj-lt"/>
              </a:rPr>
              <a:t>)</a:t>
            </a:r>
            <a:r>
              <a:rPr lang="en-GB" sz="1600" b="1" dirty="0">
                <a:latin typeface="+mj-lt"/>
              </a:rPr>
              <a:t>: effective area*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>
                <a:latin typeface="+mj-lt"/>
              </a:rPr>
              <a:t>m(</a:t>
            </a:r>
            <a:r>
              <a:rPr lang="en-GB" sz="1600" b="1" dirty="0" err="1" smtClean="0">
                <a:latin typeface="+mj-lt"/>
              </a:rPr>
              <a:t>θ</a:t>
            </a:r>
            <a:r>
              <a:rPr lang="en-GB" sz="1600" b="1" baseline="-25000" dirty="0">
                <a:sym typeface="Symbol" charset="0"/>
              </a:rPr>
              <a:t></a:t>
            </a:r>
            <a:r>
              <a:rPr lang="en-GB" sz="1600" b="1" dirty="0" smtClean="0">
                <a:latin typeface="+mj-lt"/>
              </a:rPr>
              <a:t>)</a:t>
            </a:r>
            <a:r>
              <a:rPr lang="en-GB" sz="1600" b="1" dirty="0">
                <a:latin typeface="+mj-lt"/>
              </a:rPr>
              <a:t>: </a:t>
            </a:r>
            <a:r>
              <a:rPr lang="en-GB" sz="1600" b="1" dirty="0" smtClean="0">
                <a:latin typeface="+mj-lt"/>
              </a:rPr>
              <a:t>mean multiplicity</a:t>
            </a:r>
            <a:r>
              <a:rPr lang="en-GB" sz="1600" b="1" dirty="0">
                <a:latin typeface="+mj-lt"/>
              </a:rPr>
              <a:t>*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1600" b="1" dirty="0" smtClean="0">
                <a:latin typeface="+mj-lt"/>
              </a:rPr>
              <a:t>* From </a:t>
            </a:r>
            <a:r>
              <a:rPr lang="en-GB" sz="1600" b="1" dirty="0">
                <a:latin typeface="+mj-lt"/>
              </a:rPr>
              <a:t>Monte Carlo </a:t>
            </a:r>
            <a:r>
              <a:rPr lang="en-GB" sz="1600" b="1" dirty="0" smtClean="0">
                <a:latin typeface="+mj-lt"/>
              </a:rPr>
              <a:t>simulations</a:t>
            </a:r>
            <a:endParaRPr lang="en-GB" sz="1600" b="1" dirty="0">
              <a:latin typeface="+mj-lt"/>
            </a:endParaRPr>
          </a:p>
        </p:txBody>
      </p:sp>
      <p:sp>
        <p:nvSpPr>
          <p:cNvPr id="337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Atmospheric</a:t>
            </a:r>
            <a:r>
              <a:rPr lang="it-IT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muon</a:t>
            </a:r>
            <a:r>
              <a:rPr lang="it-IT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flux</a:t>
            </a:r>
            <a:r>
              <a:rPr lang="it-IT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measurement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7357" y="2536630"/>
            <a:ext cx="8605838" cy="3898037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200"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357" y="551828"/>
            <a:ext cx="8605838" cy="181178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200">
              <a:cs typeface="+mn-cs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82218" y="586828"/>
            <a:ext cx="8592141" cy="17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GB" sz="1600" b="1" dirty="0" smtClean="0">
                <a:solidFill>
                  <a:srgbClr val="000090"/>
                </a:solidFill>
                <a:latin typeface="+mj-lt"/>
              </a:rPr>
              <a:t>Monte Carlo simulations were used to evaluate the detector transfer function.</a:t>
            </a:r>
          </a:p>
          <a:p>
            <a:pPr marL="285750" indent="-285750">
              <a:lnSpc>
                <a:spcPct val="140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GB" sz="1600" b="1" dirty="0" smtClean="0">
                <a:solidFill>
                  <a:srgbClr val="000090"/>
                </a:solidFill>
                <a:latin typeface="+mj-lt"/>
              </a:rPr>
              <a:t> The transfer function was then used to evaluate the </a:t>
            </a:r>
            <a:r>
              <a:rPr lang="en-GB" sz="1600" b="1" dirty="0" err="1" smtClean="0">
                <a:solidFill>
                  <a:srgbClr val="000090"/>
                </a:solidFill>
                <a:latin typeface="+mj-lt"/>
              </a:rPr>
              <a:t>muon</a:t>
            </a:r>
            <a:r>
              <a:rPr lang="en-GB" sz="1600" b="1" dirty="0" smtClean="0">
                <a:solidFill>
                  <a:srgbClr val="000090"/>
                </a:solidFill>
                <a:latin typeface="+mj-lt"/>
              </a:rPr>
              <a:t> flux angular dependence through a deconvolution procedure.  </a:t>
            </a:r>
          </a:p>
          <a:p>
            <a:pPr marL="285750" indent="-285750">
              <a:lnSpc>
                <a:spcPct val="140000"/>
              </a:lnSpc>
              <a:spcBef>
                <a:spcPct val="50000"/>
              </a:spcBef>
              <a:buFont typeface="Wingdings" charset="2"/>
              <a:buChar char="q"/>
            </a:pPr>
            <a:r>
              <a:rPr lang="en-GB" sz="1600" b="1" dirty="0" smtClean="0">
                <a:solidFill>
                  <a:srgbClr val="000090"/>
                </a:solidFill>
                <a:latin typeface="+mj-lt"/>
              </a:rPr>
              <a:t>Systematic uncertainties </a:t>
            </a:r>
            <a:r>
              <a:rPr lang="en-GB" sz="1600" b="1" dirty="0">
                <a:solidFill>
                  <a:srgbClr val="000090"/>
                </a:solidFill>
                <a:latin typeface="+mj-lt"/>
              </a:rPr>
              <a:t>on environmental and </a:t>
            </a:r>
            <a:r>
              <a:rPr lang="en-GB" sz="1600" b="1" dirty="0" smtClean="0">
                <a:solidFill>
                  <a:srgbClr val="000090"/>
                </a:solidFill>
                <a:latin typeface="+mj-lt"/>
              </a:rPr>
              <a:t>detector parameters were included. </a:t>
            </a:r>
            <a:endParaRPr lang="en-GB" sz="1600" b="1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2" name="Immagine 1" descr="AngDi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61930" y="2856570"/>
            <a:ext cx="4575132" cy="346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7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Di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37726" y="432486"/>
            <a:ext cx="4162513" cy="611110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 bwMode="auto">
          <a:xfrm>
            <a:off x="337720" y="5114441"/>
            <a:ext cx="4500006" cy="1070802"/>
          </a:xfrm>
          <a:prstGeom prst="rect">
            <a:avLst/>
          </a:prstGeom>
          <a:noFill/>
          <a:ln w="412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CC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766" name="Text Box 718"/>
          <p:cNvSpPr txBox="1">
            <a:spLocks noChangeArrowheads="1"/>
          </p:cNvSpPr>
          <p:nvPr/>
        </p:nvSpPr>
        <p:spPr bwMode="auto">
          <a:xfrm>
            <a:off x="337719" y="836518"/>
            <a:ext cx="4340225" cy="110184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 b="1" dirty="0">
                <a:solidFill>
                  <a:srgbClr val="008000"/>
                </a:solidFill>
                <a:latin typeface="Arial"/>
                <a:cs typeface="Arial"/>
              </a:rPr>
              <a:t>Vertical Muon Intensity as a function of Depth</a:t>
            </a:r>
          </a:p>
        </p:txBody>
      </p:sp>
      <p:sp>
        <p:nvSpPr>
          <p:cNvPr id="327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Depth </a:t>
            </a:r>
            <a:r>
              <a:rPr lang="it-IT" sz="2000" dirty="0" err="1">
                <a:latin typeface="Arial" charset="0"/>
                <a:ea typeface="ＭＳ Ｐゴシック" charset="0"/>
                <a:cs typeface="ＭＳ Ｐゴシック" charset="0"/>
              </a:rPr>
              <a:t>Intensity</a:t>
            </a: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 Relation: DIR</a:t>
            </a:r>
            <a:endParaRPr lang="en-GB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76758" y="5217406"/>
            <a:ext cx="4008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GB" sz="2800" b="1" dirty="0" smtClean="0">
                <a:solidFill>
                  <a:srgbClr val="FF0000"/>
                </a:solidFill>
                <a:latin typeface="Arial"/>
              </a:rPr>
              <a:t>DIR in water extended up to 13 km </a:t>
            </a:r>
            <a:endParaRPr lang="en-GB" sz="28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97" y="2306305"/>
            <a:ext cx="2497678" cy="2058203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774550" y="552590"/>
            <a:ext cx="253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L</a:t>
            </a:r>
            <a:r>
              <a:rPr lang="en-US" b="1" dirty="0" smtClean="0">
                <a:latin typeface="Arial"/>
                <a:cs typeface="Arial"/>
              </a:rPr>
              <a:t>ive time= 411.1 days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231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9" y="1219194"/>
            <a:ext cx="8169028" cy="450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/>
          <p:cNvGrpSpPr/>
          <p:nvPr/>
        </p:nvGrpSpPr>
        <p:grpSpPr>
          <a:xfrm>
            <a:off x="1892910" y="3717299"/>
            <a:ext cx="3359003" cy="2116779"/>
            <a:chOff x="2363037" y="4376096"/>
            <a:chExt cx="3359003" cy="2116779"/>
          </a:xfrm>
        </p:grpSpPr>
        <p:pic>
          <p:nvPicPr>
            <p:cNvPr id="14" name="Immagine 13" descr="L2trig_plugin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363037" y="4376096"/>
              <a:ext cx="3359003" cy="2116779"/>
            </a:xfrm>
            <a:prstGeom prst="rect">
              <a:avLst/>
            </a:prstGeom>
          </p:spPr>
        </p:pic>
        <p:pic>
          <p:nvPicPr>
            <p:cNvPr id="2" name="Immagine 1" descr="L1trig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67153" t="11173" r="4502" b="65667"/>
            <a:stretch/>
          </p:blipFill>
          <p:spPr>
            <a:xfrm>
              <a:off x="4235316" y="4619009"/>
              <a:ext cx="1188177" cy="619125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885668" y="1012244"/>
            <a:ext cx="6586426" cy="2423993"/>
            <a:chOff x="2166066" y="1012244"/>
            <a:chExt cx="6586426" cy="2423993"/>
          </a:xfrm>
        </p:grpSpPr>
        <p:sp>
          <p:nvSpPr>
            <p:cNvPr id="10" name="Rectangle 3"/>
            <p:cNvSpPr>
              <a:spLocks/>
            </p:cNvSpPr>
            <p:nvPr/>
          </p:nvSpPr>
          <p:spPr bwMode="auto">
            <a:xfrm>
              <a:off x="2166066" y="1012244"/>
              <a:ext cx="6586426" cy="2399366"/>
            </a:xfrm>
            <a:prstGeom prst="rect">
              <a:avLst/>
            </a:prstGeom>
            <a:solidFill>
              <a:srgbClr val="FFDBCD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11" name="Rectangle 5"/>
            <p:cNvSpPr>
              <a:spLocks/>
            </p:cNvSpPr>
            <p:nvPr/>
          </p:nvSpPr>
          <p:spPr bwMode="auto">
            <a:xfrm>
              <a:off x="2379808" y="2564621"/>
              <a:ext cx="1196253" cy="443285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21107" tIns="21107" rIns="21107" bIns="21107" anchor="ctr"/>
            <a:lstStyle/>
            <a:p>
              <a:pPr algn="ctr"/>
              <a:endParaRPr lang="en-US" sz="1000" dirty="0" smtClean="0">
                <a:solidFill>
                  <a:srgbClr val="010901"/>
                </a:solidFill>
                <a:latin typeface="Calibri"/>
                <a:ea typeface="ＭＳ Ｐゴシック" charset="0"/>
                <a:cs typeface="Calibri"/>
                <a:sym typeface="Palatino" charset="0"/>
              </a:endParaRPr>
            </a:p>
            <a:p>
              <a:pPr algn="ctr"/>
              <a:r>
                <a:rPr lang="en-US" sz="1000" dirty="0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 </a:t>
              </a:r>
              <a:r>
                <a:rPr lang="en-US" sz="1000" b="1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SC (20 ns</a:t>
              </a:r>
              <a:r>
                <a:rPr lang="en-US" sz="1000" b="1" dirty="0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)</a:t>
              </a:r>
              <a:r>
                <a:rPr lang="en-US" sz="1000" b="1" dirty="0">
                  <a:solidFill>
                    <a:srgbClr val="A40800"/>
                  </a:solidFill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 </a:t>
              </a:r>
              <a:endParaRPr lang="en-US" sz="1000" b="1" dirty="0" smtClean="0">
                <a:solidFill>
                  <a:srgbClr val="A40800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</a:endParaRPr>
            </a:p>
            <a:p>
              <a:pPr algn="ctr"/>
              <a:r>
                <a:rPr lang="en-US" sz="1000" dirty="0" smtClean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</a:t>
              </a:r>
              <a:r>
                <a:rPr lang="en-US" sz="1000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:</a:t>
              </a:r>
              <a:r>
                <a:rPr lang="en-US" sz="1000" dirty="0" smtClean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100 or </a:t>
              </a:r>
              <a:r>
                <a:rPr lang="en-US" sz="1000" dirty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all if #≥</a:t>
              </a:r>
              <a:r>
                <a:rPr lang="en-US" sz="1000" dirty="0" smtClean="0">
                  <a:latin typeface="Helvetica" charset="0"/>
                  <a:ea typeface="ＭＳ Ｐゴシック" charset="0"/>
                  <a:cs typeface="Helvetica" charset="0"/>
                  <a:sym typeface="Helvetica" charset="0"/>
                </a:rPr>
                <a:t>2</a:t>
              </a:r>
              <a:endParaRPr lang="en-US" sz="1000" dirty="0" smtClean="0">
                <a:latin typeface="Calibri"/>
                <a:ea typeface="ＭＳ Ｐゴシック" charset="0"/>
                <a:cs typeface="Calibri"/>
                <a:sym typeface="Palatino" charset="0"/>
              </a:endParaRPr>
            </a:p>
            <a:p>
              <a:pPr algn="ctr"/>
              <a:endParaRPr lang="en-US" sz="1400" dirty="0">
                <a:solidFill>
                  <a:srgbClr val="010901"/>
                </a:solidFill>
                <a:latin typeface="Calibri"/>
                <a:ea typeface="ＭＳ Ｐゴシック" charset="0"/>
                <a:cs typeface="Calibri"/>
                <a:sym typeface="Palatino" charset="0"/>
              </a:endParaRPr>
            </a:p>
          </p:txBody>
        </p: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2750119" y="3042206"/>
              <a:ext cx="5558177" cy="394031"/>
              <a:chOff x="0" y="0"/>
              <a:chExt cx="6319" cy="448"/>
            </a:xfrm>
          </p:grpSpPr>
          <p:sp>
            <p:nvSpPr>
              <p:cNvPr id="16" name="AutoShape 9"/>
              <p:cNvSpPr>
                <a:spLocks/>
              </p:cNvSpPr>
              <p:nvPr/>
            </p:nvSpPr>
            <p:spPr bwMode="auto">
              <a:xfrm rot="5400000">
                <a:off x="27" y="-27"/>
                <a:ext cx="444" cy="498"/>
              </a:xfrm>
              <a:prstGeom prst="rightArrow">
                <a:avLst>
                  <a:gd name="adj1" fmla="val 32000"/>
                  <a:gd name="adj2" fmla="val 79287"/>
                </a:avLst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17" name="AutoShape 10"/>
              <p:cNvSpPr>
                <a:spLocks/>
              </p:cNvSpPr>
              <p:nvPr/>
            </p:nvSpPr>
            <p:spPr bwMode="auto">
              <a:xfrm rot="5400000">
                <a:off x="2062" y="-27"/>
                <a:ext cx="444" cy="498"/>
              </a:xfrm>
              <a:prstGeom prst="rightArrow">
                <a:avLst>
                  <a:gd name="adj1" fmla="val 32000"/>
                  <a:gd name="adj2" fmla="val 79287"/>
                </a:avLst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18" name="AutoShape 11"/>
              <p:cNvSpPr>
                <a:spLocks/>
              </p:cNvSpPr>
              <p:nvPr/>
            </p:nvSpPr>
            <p:spPr bwMode="auto">
              <a:xfrm rot="5400000">
                <a:off x="4080" y="-23"/>
                <a:ext cx="444" cy="498"/>
              </a:xfrm>
              <a:prstGeom prst="rightArrow">
                <a:avLst>
                  <a:gd name="adj1" fmla="val 32000"/>
                  <a:gd name="adj2" fmla="val 79287"/>
                </a:avLst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19" name="AutoShape 12"/>
              <p:cNvSpPr>
                <a:spLocks/>
              </p:cNvSpPr>
              <p:nvPr/>
            </p:nvSpPr>
            <p:spPr bwMode="auto">
              <a:xfrm rot="5400000">
                <a:off x="5848" y="-27"/>
                <a:ext cx="444" cy="498"/>
              </a:xfrm>
              <a:prstGeom prst="rightArrow">
                <a:avLst>
                  <a:gd name="adj1" fmla="val 32000"/>
                  <a:gd name="adj2" fmla="val 79287"/>
                </a:avLst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pic>
          <p:nvPicPr>
            <p:cNvPr id="2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43265"/>
            <a:stretch>
              <a:fillRect/>
            </a:stretch>
          </p:blipFill>
          <p:spPr bwMode="auto">
            <a:xfrm>
              <a:off x="2480963" y="1127464"/>
              <a:ext cx="1029129" cy="1420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1"/>
            <p:cNvSpPr>
              <a:spLocks/>
            </p:cNvSpPr>
            <p:nvPr/>
          </p:nvSpPr>
          <p:spPr bwMode="auto">
            <a:xfrm>
              <a:off x="3156493" y="1528531"/>
              <a:ext cx="337765" cy="302559"/>
            </a:xfrm>
            <a:prstGeom prst="ellipse">
              <a:avLst/>
            </a:prstGeom>
            <a:noFill/>
            <a:ln w="38100" cap="flat" cmpd="sng">
              <a:solidFill>
                <a:srgbClr val="FF0F0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28" name="Picture 2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43265"/>
            <a:stretch>
              <a:fillRect/>
            </a:stretch>
          </p:blipFill>
          <p:spPr bwMode="auto">
            <a:xfrm>
              <a:off x="4233122" y="1121307"/>
              <a:ext cx="1029129" cy="14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Oval 23"/>
            <p:cNvSpPr>
              <a:spLocks/>
            </p:cNvSpPr>
            <p:nvPr/>
          </p:nvSpPr>
          <p:spPr bwMode="auto">
            <a:xfrm>
              <a:off x="4870829" y="1889139"/>
              <a:ext cx="281471" cy="274414"/>
            </a:xfrm>
            <a:prstGeom prst="ellipse">
              <a:avLst/>
            </a:prstGeom>
            <a:noFill/>
            <a:ln w="38100" cap="flat" cmpd="sng">
              <a:solidFill>
                <a:srgbClr val="FF0F0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0" name="Oval 24"/>
            <p:cNvSpPr>
              <a:spLocks/>
            </p:cNvSpPr>
            <p:nvPr/>
          </p:nvSpPr>
          <p:spPr bwMode="auto">
            <a:xfrm>
              <a:off x="4449501" y="2109901"/>
              <a:ext cx="214622" cy="211088"/>
            </a:xfrm>
            <a:prstGeom prst="ellipse">
              <a:avLst/>
            </a:prstGeom>
            <a:noFill/>
            <a:ln w="38100" cap="flat" cmpd="sng">
              <a:solidFill>
                <a:srgbClr val="FF0F0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1" name="Oval 25"/>
            <p:cNvSpPr>
              <a:spLocks/>
            </p:cNvSpPr>
            <p:nvPr/>
          </p:nvSpPr>
          <p:spPr bwMode="auto">
            <a:xfrm>
              <a:off x="4326358" y="2113419"/>
              <a:ext cx="214622" cy="211088"/>
            </a:xfrm>
            <a:prstGeom prst="ellipse">
              <a:avLst/>
            </a:prstGeom>
            <a:noFill/>
            <a:ln w="25400" cap="rnd">
              <a:solidFill>
                <a:srgbClr val="FF0F0F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32" name="Picture 2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43265"/>
            <a:stretch>
              <a:fillRect/>
            </a:stretch>
          </p:blipFill>
          <p:spPr bwMode="auto">
            <a:xfrm>
              <a:off x="5985280" y="1093162"/>
              <a:ext cx="1029129" cy="14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Oval 27"/>
            <p:cNvSpPr>
              <a:spLocks/>
            </p:cNvSpPr>
            <p:nvPr/>
          </p:nvSpPr>
          <p:spPr bwMode="auto">
            <a:xfrm>
              <a:off x="6191499" y="2068565"/>
              <a:ext cx="215502" cy="219883"/>
            </a:xfrm>
            <a:prstGeom prst="ellipse">
              <a:avLst/>
            </a:prstGeom>
            <a:noFill/>
            <a:ln w="38100" cap="flat" cmpd="sng">
              <a:solidFill>
                <a:srgbClr val="FF0F0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  <p:pic>
          <p:nvPicPr>
            <p:cNvPr id="34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43265"/>
            <a:stretch>
              <a:fillRect/>
            </a:stretch>
          </p:blipFill>
          <p:spPr bwMode="auto">
            <a:xfrm>
              <a:off x="7519298" y="1107235"/>
              <a:ext cx="1029129" cy="14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Rectangle 29"/>
            <p:cNvSpPr>
              <a:spLocks/>
            </p:cNvSpPr>
            <p:nvPr/>
          </p:nvSpPr>
          <p:spPr bwMode="auto">
            <a:xfrm>
              <a:off x="7464762" y="2527680"/>
              <a:ext cx="1189216" cy="499575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8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21107" tIns="21107" rIns="21107" bIns="21107" anchor="ctr"/>
            <a:lstStyle/>
            <a:p>
              <a:pPr algn="ctr"/>
              <a:r>
                <a:rPr lang="en-US" sz="1000" b="1" dirty="0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Minimum bias</a:t>
              </a:r>
              <a:endParaRPr lang="en-US" sz="1000" b="1" dirty="0">
                <a:solidFill>
                  <a:srgbClr val="010901"/>
                </a:solidFill>
                <a:latin typeface="Calibri"/>
                <a:ea typeface="ＭＳ Ｐゴシック" charset="0"/>
                <a:cs typeface="Calibri"/>
                <a:sym typeface="Palatino" charset="0"/>
              </a:endParaRPr>
            </a:p>
            <a:p>
              <a:pPr algn="ctr"/>
              <a:r>
                <a:rPr lang="en-US" sz="1000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(1 </a:t>
              </a:r>
              <a:r>
                <a:rPr lang="en-US" sz="1000" dirty="0" err="1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ms</a:t>
              </a:r>
              <a:r>
                <a:rPr lang="en-US" sz="1000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 @ 1 Hz)</a:t>
              </a:r>
            </a:p>
          </p:txBody>
        </p:sp>
        <p:sp>
          <p:nvSpPr>
            <p:cNvPr id="13" name="Rectangle 7"/>
            <p:cNvSpPr>
              <a:spLocks/>
            </p:cNvSpPr>
            <p:nvPr/>
          </p:nvSpPr>
          <p:spPr bwMode="auto">
            <a:xfrm>
              <a:off x="5698530" y="2527680"/>
              <a:ext cx="1407356" cy="499575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21107" tIns="21107" rIns="21107" bIns="21107" anchor="ctr"/>
            <a:lstStyle/>
            <a:p>
              <a:pPr algn="ctr"/>
              <a:r>
                <a:rPr lang="en-US" sz="1000" b="1" dirty="0" err="1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Q</a:t>
              </a:r>
              <a:r>
                <a:rPr lang="en-US" sz="1000" b="1" baseline="-6000" dirty="0" err="1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threshold</a:t>
              </a:r>
              <a:r>
                <a:rPr lang="en-US" sz="1000" b="1" baseline="-6000" dirty="0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 </a:t>
              </a:r>
              <a:r>
                <a:rPr lang="en-US" sz="1000" b="1" dirty="0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&amp;&amp; SC</a:t>
              </a:r>
              <a:endParaRPr lang="en-US" sz="1000" b="1" dirty="0">
                <a:solidFill>
                  <a:srgbClr val="010901"/>
                </a:solidFill>
                <a:latin typeface="Calibri"/>
                <a:ea typeface="ＭＳ Ｐゴシック" charset="0"/>
                <a:cs typeface="Calibri"/>
                <a:sym typeface="Palatino" charset="0"/>
              </a:endParaRPr>
            </a:p>
            <a:p>
              <a:pPr algn="ctr"/>
              <a:r>
                <a:rPr lang="en-US" sz="1000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(Q </a:t>
              </a:r>
              <a:r>
                <a:rPr lang="en-US" sz="1000" baseline="-6000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first10 samples</a:t>
              </a:r>
              <a:r>
                <a:rPr lang="en-US" sz="1000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 &gt; </a:t>
              </a:r>
              <a:r>
                <a:rPr lang="en-US" sz="1000" dirty="0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500 </a:t>
              </a:r>
              <a:r>
                <a:rPr lang="en-US" sz="1000" dirty="0" err="1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adc</a:t>
              </a:r>
              <a:r>
                <a:rPr lang="en-US" sz="1000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)</a:t>
              </a:r>
            </a:p>
          </p:txBody>
        </p:sp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4156596" y="2552306"/>
              <a:ext cx="1189216" cy="478466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21107" tIns="21107" rIns="21107" bIns="21107" anchor="ctr"/>
            <a:lstStyle/>
            <a:p>
              <a:pPr algn="ctr"/>
              <a:r>
                <a:rPr lang="en-US" sz="1000" b="1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FC (100 ns)</a:t>
              </a:r>
            </a:p>
            <a:p>
              <a:pPr algn="ctr"/>
              <a:r>
                <a:rPr lang="en-US" sz="1000" dirty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(SC in 20 ns + </a:t>
              </a:r>
              <a:r>
                <a:rPr lang="en-US" sz="1000" dirty="0" smtClean="0">
                  <a:solidFill>
                    <a:srgbClr val="010901"/>
                  </a:solidFill>
                  <a:latin typeface="Calibri"/>
                  <a:ea typeface="ＭＳ Ｐゴシック" charset="0"/>
                  <a:cs typeface="Calibri"/>
                  <a:sym typeface="Palatino" charset="0"/>
                </a:rPr>
                <a:t>PMT)</a:t>
              </a:r>
              <a:endParaRPr lang="en-US" sz="1000" dirty="0">
                <a:solidFill>
                  <a:srgbClr val="010901"/>
                </a:solidFill>
                <a:latin typeface="Calibri"/>
                <a:ea typeface="ＭＳ Ｐゴシック" charset="0"/>
                <a:cs typeface="Calibri"/>
                <a:sym typeface="Palatino" charset="0"/>
              </a:endParaRPr>
            </a:p>
          </p:txBody>
        </p:sp>
        <p:sp>
          <p:nvSpPr>
            <p:cNvPr id="41" name="Oval 23"/>
            <p:cNvSpPr>
              <a:spLocks/>
            </p:cNvSpPr>
            <p:nvPr/>
          </p:nvSpPr>
          <p:spPr bwMode="auto">
            <a:xfrm>
              <a:off x="6623604" y="1855707"/>
              <a:ext cx="281471" cy="274414"/>
            </a:xfrm>
            <a:prstGeom prst="ellipse">
              <a:avLst/>
            </a:prstGeom>
            <a:noFill/>
            <a:ln w="38100" cap="flat" cmpd="sng">
              <a:solidFill>
                <a:srgbClr val="FF0F0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t-IT"/>
            </a:p>
          </p:txBody>
        </p:sp>
      </p:grp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Muon Triggers</a:t>
            </a:r>
            <a:endParaRPr lang="en-US"/>
          </a:p>
        </p:txBody>
      </p:sp>
      <p:grpSp>
        <p:nvGrpSpPr>
          <p:cNvPr id="9" name="Gruppo 8"/>
          <p:cNvGrpSpPr/>
          <p:nvPr/>
        </p:nvGrpSpPr>
        <p:grpSpPr>
          <a:xfrm>
            <a:off x="171647" y="1671041"/>
            <a:ext cx="1579880" cy="369332"/>
            <a:chOff x="609600" y="2305221"/>
            <a:chExt cx="1579880" cy="369332"/>
          </a:xfrm>
        </p:grpSpPr>
        <p:sp>
          <p:nvSpPr>
            <p:cNvPr id="6" name="Freccia sinistra 5"/>
            <p:cNvSpPr/>
            <p:nvPr/>
          </p:nvSpPr>
          <p:spPr>
            <a:xfrm>
              <a:off x="1794352" y="2463744"/>
              <a:ext cx="395128" cy="84192"/>
            </a:xfrm>
            <a:prstGeom prst="left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609600" y="2305221"/>
              <a:ext cx="118475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L1 triggers</a:t>
              </a:r>
              <a:endParaRPr lang="it-IT" dirty="0"/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171647" y="4015238"/>
            <a:ext cx="1785279" cy="369332"/>
            <a:chOff x="600656" y="4674035"/>
            <a:chExt cx="1785279" cy="369332"/>
          </a:xfrm>
        </p:grpSpPr>
        <p:sp>
          <p:nvSpPr>
            <p:cNvPr id="36" name="Freccia sinistra 35"/>
            <p:cNvSpPr/>
            <p:nvPr/>
          </p:nvSpPr>
          <p:spPr>
            <a:xfrm>
              <a:off x="1990807" y="4854542"/>
              <a:ext cx="395128" cy="84192"/>
            </a:xfrm>
            <a:prstGeom prst="left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600656" y="4674035"/>
              <a:ext cx="1381207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T</a:t>
              </a:r>
              <a:r>
                <a:rPr lang="en-US" b="1" dirty="0" smtClean="0">
                  <a:solidFill>
                    <a:srgbClr val="002D99"/>
                  </a:solidFill>
                  <a:ea typeface="ＭＳ Ｐゴシック" charset="0"/>
                  <a:cs typeface="Gill Sans" charset="0"/>
                </a:rPr>
                <a:t>rigger rates</a:t>
              </a:r>
              <a:endParaRPr lang="it-IT" dirty="0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5401638" y="3849259"/>
            <a:ext cx="35774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Event trigger rate: ~100 Hz</a:t>
            </a:r>
          </a:p>
          <a:p>
            <a:pPr lvl="0"/>
            <a:endParaRPr lang="en-US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0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Expected (simulation): ~0.1 Hz</a:t>
            </a:r>
          </a:p>
          <a:p>
            <a:pPr lvl="0"/>
            <a:endParaRPr lang="en-US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0"/>
            <a:endParaRPr lang="en-US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0"/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Signal dominated by noise, rejected during the off-line analysis.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1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ive time and </a:t>
            </a:r>
            <a:r>
              <a:rPr lang="en-GB" dirty="0"/>
              <a:t>a</a:t>
            </a:r>
            <a:r>
              <a:rPr lang="en-GB" dirty="0" smtClean="0"/>
              <a:t>ccumulated </a:t>
            </a:r>
            <a:r>
              <a:rPr lang="en-GB" dirty="0"/>
              <a:t>events</a:t>
            </a:r>
            <a:endParaRPr lang="it-IT" dirty="0"/>
          </a:p>
        </p:txBody>
      </p:sp>
      <p:grpSp>
        <p:nvGrpSpPr>
          <p:cNvPr id="25" name="Gruppo 24"/>
          <p:cNvGrpSpPr/>
          <p:nvPr/>
        </p:nvGrpSpPr>
        <p:grpSpPr>
          <a:xfrm>
            <a:off x="0" y="2935394"/>
            <a:ext cx="9021276" cy="2970590"/>
            <a:chOff x="54544" y="1954376"/>
            <a:chExt cx="9021276" cy="2970590"/>
          </a:xfrm>
        </p:grpSpPr>
        <p:pic>
          <p:nvPicPr>
            <p:cNvPr id="8" name="Immagine 7" descr="TotLiveTime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4544" y="1962531"/>
              <a:ext cx="4753530" cy="2962435"/>
            </a:xfrm>
            <a:prstGeom prst="rect">
              <a:avLst/>
            </a:prstGeom>
          </p:spPr>
        </p:pic>
        <p:pic>
          <p:nvPicPr>
            <p:cNvPr id="10" name="Immagine 9" descr="TotEvents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4269"/>
            <a:stretch/>
          </p:blipFill>
          <p:spPr>
            <a:xfrm>
              <a:off x="4525210" y="1954376"/>
              <a:ext cx="4550610" cy="2962435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805770" y="2327143"/>
              <a:ext cx="1195685" cy="2769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Calibri"/>
                  <a:cs typeface="Calibri"/>
                </a:rPr>
                <a:t>≈100% live time</a:t>
              </a:r>
              <a:endParaRPr lang="en-US" sz="1200" b="1" dirty="0">
                <a:latin typeface="Calibri"/>
                <a:cs typeface="Calibri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5241600" y="2327143"/>
              <a:ext cx="2947066" cy="27699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b="1" dirty="0">
                  <a:latin typeface="Calibri"/>
                  <a:cs typeface="Calibri"/>
                </a:rPr>
                <a:t>Slope changing due to DAQ reconfiguration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9096" y="885324"/>
            <a:ext cx="8614132" cy="1815882"/>
            <a:chOff x="539096" y="885324"/>
            <a:chExt cx="8614132" cy="1815882"/>
          </a:xfrm>
        </p:grpSpPr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539096" y="885324"/>
              <a:ext cx="7889876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solidFill>
                    <a:schemeClr val="accent2"/>
                  </a:solidFill>
                  <a:latin typeface="Arial"/>
                  <a:cs typeface="Arial"/>
                </a:rPr>
                <a:t>Deployment and </a:t>
              </a:r>
              <a:r>
                <a:rPr lang="en-US" sz="1600" b="1" dirty="0">
                  <a:solidFill>
                    <a:srgbClr val="3333CC"/>
                  </a:solidFill>
                  <a:latin typeface="Arial"/>
                  <a:cs typeface="Arial"/>
                </a:rPr>
                <a:t>operation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/>
                  <a:cs typeface="Arial"/>
                </a:rPr>
                <a:t>:	</a:t>
              </a:r>
              <a:r>
                <a:rPr lang="en-US" sz="1600" b="1" dirty="0" smtClean="0">
                  <a:solidFill>
                    <a:srgbClr val="FF3300"/>
                  </a:solidFill>
                  <a:latin typeface="Arial"/>
                  <a:cs typeface="Arial"/>
                </a:rPr>
                <a:t>23 March 2013</a:t>
              </a:r>
              <a:endParaRPr lang="en-US" sz="1600" b="1" dirty="0">
                <a:solidFill>
                  <a:srgbClr val="FF3300"/>
                </a:solidFill>
                <a:latin typeface="Arial"/>
                <a:cs typeface="Arial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chemeClr val="accent2"/>
                  </a:solidFill>
                  <a:latin typeface="Arial"/>
                  <a:cs typeface="Arial"/>
                </a:rPr>
                <a:t>Detector </a:t>
              </a:r>
              <a:r>
                <a:rPr lang="en-US" sz="1600" b="1" dirty="0">
                  <a:solidFill>
                    <a:schemeClr val="accent2"/>
                  </a:solidFill>
                  <a:latin typeface="Arial"/>
                  <a:cs typeface="Arial"/>
                </a:rPr>
                <a:t>turning off</a:t>
              </a:r>
              <a:r>
                <a:rPr lang="en-US" sz="1600" b="1" dirty="0" smtClean="0">
                  <a:solidFill>
                    <a:schemeClr val="accent2"/>
                  </a:solidFill>
                  <a:latin typeface="Arial"/>
                  <a:cs typeface="Arial"/>
                </a:rPr>
                <a:t>:		</a:t>
              </a:r>
              <a:r>
                <a:rPr lang="en-US" sz="1600" b="1" dirty="0" smtClean="0">
                  <a:solidFill>
                    <a:srgbClr val="FF3300"/>
                  </a:solidFill>
                  <a:latin typeface="Arial"/>
                  <a:cs typeface="Arial"/>
                </a:rPr>
                <a:t>4 August 2014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3333CC"/>
                  </a:solidFill>
                  <a:latin typeface="Arial"/>
                  <a:cs typeface="Arial"/>
                </a:rPr>
                <a:t>Detector operation time:</a:t>
              </a:r>
              <a:r>
                <a:rPr lang="en-US" sz="1600" b="1" dirty="0" smtClean="0">
                  <a:solidFill>
                    <a:srgbClr val="FF3300"/>
                  </a:solidFill>
                  <a:latin typeface="Arial"/>
                  <a:cs typeface="Arial"/>
                </a:rPr>
                <a:t>	500 days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3333CC"/>
                  </a:solidFill>
                  <a:latin typeface="Arial"/>
                  <a:cs typeface="Arial"/>
                </a:rPr>
                <a:t>Total live time:	</a:t>
              </a:r>
              <a:r>
                <a:rPr lang="en-US" sz="1600" b="1" dirty="0" smtClean="0">
                  <a:solidFill>
                    <a:srgbClr val="FF3300"/>
                  </a:solidFill>
                  <a:latin typeface="Arial"/>
                  <a:cs typeface="Arial"/>
                </a:rPr>
                <a:t>		432.3 days</a:t>
              </a:r>
            </a:p>
            <a:p>
              <a:pPr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3333CC"/>
                  </a:solidFill>
                  <a:latin typeface="Arial"/>
                  <a:cs typeface="Arial"/>
                </a:rPr>
                <a:t>Total accumulated events:</a:t>
              </a:r>
              <a:r>
                <a:rPr lang="en-US" sz="1600" b="1" dirty="0" smtClean="0">
                  <a:solidFill>
                    <a:srgbClr val="FF3300"/>
                  </a:solidFill>
                  <a:latin typeface="Arial"/>
                  <a:cs typeface="Arial"/>
                </a:rPr>
                <a:t>	4.3E9 </a:t>
              </a:r>
              <a:endParaRPr lang="en-US" sz="1600" b="1" dirty="0">
                <a:solidFill>
                  <a:srgbClr val="FF3300"/>
                </a:solidFill>
                <a:latin typeface="Arial"/>
                <a:cs typeface="Arial"/>
              </a:endParaRPr>
            </a:p>
          </p:txBody>
        </p:sp>
        <p:sp>
          <p:nvSpPr>
            <p:cNvPr id="3" name="Rettangolo 2"/>
            <p:cNvSpPr/>
            <p:nvPr/>
          </p:nvSpPr>
          <p:spPr>
            <a:xfrm>
              <a:off x="5212691" y="2071370"/>
              <a:ext cx="3940537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3333CC"/>
                  </a:solidFill>
                  <a:latin typeface="Arial"/>
                  <a:cs typeface="Arial"/>
                </a:rPr>
                <a:t>(since 16 April 2014, commissioning phase ending)</a:t>
              </a:r>
              <a:endParaRPr lang="it-IT" sz="1600" b="1" dirty="0">
                <a:solidFill>
                  <a:srgbClr val="3333CC"/>
                </a:solidFill>
                <a:latin typeface="Arial"/>
                <a:cs typeface="Arial"/>
              </a:endParaRPr>
            </a:p>
          </p:txBody>
        </p:sp>
        <p:sp>
          <p:nvSpPr>
            <p:cNvPr id="4" name="Parentesi graffa chiusa 3"/>
            <p:cNvSpPr/>
            <p:nvPr/>
          </p:nvSpPr>
          <p:spPr bwMode="auto">
            <a:xfrm>
              <a:off x="4683223" y="2054875"/>
              <a:ext cx="334211" cy="646331"/>
            </a:xfrm>
            <a:prstGeom prst="rightBrace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CC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50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450" y="-100013"/>
            <a:ext cx="6840538" cy="549276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cs typeface="+mj-cs"/>
              </a:rPr>
              <a:t>Post-Trigger Data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6201069"/>
              </p:ext>
            </p:extLst>
          </p:nvPr>
        </p:nvGraphicFramePr>
        <p:xfrm>
          <a:off x="152046" y="590611"/>
          <a:ext cx="8773947" cy="512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3005"/>
                <a:gridCol w="980161"/>
                <a:gridCol w="1424005"/>
                <a:gridCol w="1867851"/>
                <a:gridCol w="1842327"/>
                <a:gridCol w="197659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Data Set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Runs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Period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HV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Trigger L1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Trigger L2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412-498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2013-04-27 - 2013-05-08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SetUp0 (on-shore values)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SC: 5 ns</a:t>
                      </a:r>
                    </a:p>
                    <a:p>
                      <a:r>
                        <a:rPr lang="en-GB" sz="1000" dirty="0" smtClean="0"/>
                        <a:t>FC: 5 ns (old definition + bug)</a:t>
                      </a:r>
                    </a:p>
                    <a:p>
                      <a:r>
                        <a:rPr lang="en-GB" sz="1000" dirty="0" smtClean="0"/>
                        <a:t>Q: 1E6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499-675</a:t>
                      </a:r>
                      <a:endParaRPr lang="en-GB" sz="1000" dirty="0" smtClean="0">
                        <a:solidFill>
                          <a:srgbClr val="BC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2013-05-08 - 2013-05-30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SetUp1 (2013-05-08)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SC: 5 ns</a:t>
                      </a:r>
                    </a:p>
                    <a:p>
                      <a:r>
                        <a:rPr lang="en-GB" sz="1000" dirty="0" smtClean="0"/>
                        <a:t>FC: 5 ns (old definition + bug)</a:t>
                      </a:r>
                    </a:p>
                    <a:p>
                      <a:r>
                        <a:rPr lang="en-GB" sz="1000" dirty="0" smtClean="0"/>
                        <a:t>Q: 1E6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Set2to3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676-703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2013-05-30 - 2013-05-31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SetUp1 -&gt; SetUp2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SC: 5 ns</a:t>
                      </a:r>
                    </a:p>
                    <a:p>
                      <a:r>
                        <a:rPr lang="en-GB" sz="1000" dirty="0" smtClean="0"/>
                        <a:t>FC: 5 ns (old definition + bug)</a:t>
                      </a:r>
                    </a:p>
                    <a:p>
                      <a:r>
                        <a:rPr lang="en-GB" sz="1000" dirty="0" smtClean="0"/>
                        <a:t>Q: 1E5</a:t>
                      </a:r>
                      <a:r>
                        <a:rPr lang="en-GB" sz="1000" baseline="0" dirty="0" smtClean="0"/>
                        <a:t> (1E6 for 676, 677)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-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704-846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2013-05-31 - 2013-06-22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SetUp2 (2013-05-30)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SC: 20 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FC: 100 ns (old definition + bug)</a:t>
                      </a:r>
                    </a:p>
                    <a:p>
                      <a:r>
                        <a:rPr lang="en-GB" sz="1000" dirty="0" smtClean="0"/>
                        <a:t>Q: 1E5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FC 1:10, SC 1:100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847-873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2013-06-22 - 2013-06-28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SetUp2 (2013-05-30)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SC: 20 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FC: 100 ns (old definition + bug)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Q: 500 (first 10 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 1:1 &amp;&amp; no Q, SC 1:100 or 1:1 if SC≥2 and no Q, Q &amp;&amp; SC </a:t>
                      </a:r>
                      <a:r>
                        <a:rPr lang="en-US" sz="1000" dirty="0" smtClean="0"/>
                        <a:t>(differ. </a:t>
                      </a:r>
                      <a:r>
                        <a:rPr lang="en-US" sz="1000" dirty="0" err="1" smtClean="0"/>
                        <a:t>PMTs</a:t>
                      </a:r>
                      <a:r>
                        <a:rPr lang="en-US" sz="1000" dirty="0" smtClean="0"/>
                        <a:t>)</a:t>
                      </a:r>
                      <a:endParaRPr lang="en-GB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Set5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874-1325</a:t>
                      </a:r>
                      <a:endParaRPr lang="en-GB" sz="1000" dirty="0" smtClean="0">
                        <a:solidFill>
                          <a:srgbClr val="BC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2013-06-28 - 2013-07-16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SetUp3 (2013-06-28)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SC: 20 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FC: 100 ns (old definition + bug)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Q: 500 (first 10 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 1:1 &amp;&amp; no Q, SC 1:100 or 1:1 if SC≥2 and no Q, Q &amp;&amp; SC </a:t>
                      </a:r>
                      <a:r>
                        <a:rPr lang="en-US" sz="1000" dirty="0" smtClean="0"/>
                        <a:t>(differ. </a:t>
                      </a:r>
                      <a:r>
                        <a:rPr lang="en-US" sz="1000" dirty="0" err="1" smtClean="0"/>
                        <a:t>PMTs</a:t>
                      </a:r>
                      <a:r>
                        <a:rPr lang="en-US" sz="1000" dirty="0" smtClean="0"/>
                        <a:t>)</a:t>
                      </a:r>
                      <a:endParaRPr lang="en-GB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Set6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1326-1718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2013-09-16 – 2013-12-05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SetUp3 (2013-06-28)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SC: 20 ns</a:t>
                      </a:r>
                    </a:p>
                    <a:p>
                      <a:r>
                        <a:rPr lang="en-GB" sz="1000" dirty="0" smtClean="0"/>
                        <a:t>FC: 100 ns (new definition)</a:t>
                      </a:r>
                    </a:p>
                    <a:p>
                      <a:r>
                        <a:rPr lang="en-GB" sz="1000" dirty="0" smtClean="0"/>
                        <a:t>Q: 500 (first 10 samples)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 1:1 &amp;&amp; no Q, SC 1:100 or 1:1 if SC≥2 and no Q, Q &amp;&amp; SC </a:t>
                      </a:r>
                      <a:r>
                        <a:rPr lang="en-US" sz="1000" dirty="0" smtClean="0"/>
                        <a:t>(differ. </a:t>
                      </a:r>
                      <a:r>
                        <a:rPr lang="en-US" sz="1000" dirty="0" err="1" smtClean="0"/>
                        <a:t>PMTs</a:t>
                      </a:r>
                      <a:r>
                        <a:rPr lang="en-US" sz="1000" dirty="0" smtClean="0"/>
                        <a:t>)</a:t>
                      </a:r>
                      <a:endParaRPr lang="en-GB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At this level, FC condition is equivalent to the old L1 FC condition</a:t>
                      </a:r>
                      <a:endParaRPr lang="en-GB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046" y="5935161"/>
            <a:ext cx="3829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Runs before </a:t>
            </a:r>
            <a:r>
              <a:rPr lang="en-GB" dirty="0" smtClean="0">
                <a:solidFill>
                  <a:srgbClr val="000000"/>
                </a:solidFill>
                <a:latin typeface="Arial"/>
                <a:cs typeface="Arial"/>
              </a:rPr>
              <a:t>412 were not analyzed 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55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8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7450" y="-100013"/>
            <a:ext cx="6840538" cy="549276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>
                <a:cs typeface="+mj-cs"/>
              </a:rPr>
              <a:t>Post-Trigger Data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6201069"/>
              </p:ext>
            </p:extLst>
          </p:nvPr>
        </p:nvGraphicFramePr>
        <p:xfrm>
          <a:off x="152046" y="590611"/>
          <a:ext cx="8773947" cy="3235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3005"/>
                <a:gridCol w="980161"/>
                <a:gridCol w="1424005"/>
                <a:gridCol w="1867851"/>
                <a:gridCol w="1842327"/>
                <a:gridCol w="197659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Data Set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Runs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Period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HV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Trigger L1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Trigger L2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Set7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1719-2500</a:t>
                      </a:r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2013-12-05 –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2014-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03-14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SetUp3 (2013-06-28)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SC: 20 ns</a:t>
                      </a:r>
                    </a:p>
                    <a:p>
                      <a:r>
                        <a:rPr lang="en-GB" sz="1000" dirty="0" smtClean="0"/>
                        <a:t>FC: 100 ns (new definition)</a:t>
                      </a:r>
                    </a:p>
                    <a:p>
                      <a:r>
                        <a:rPr lang="en-GB" sz="1000" dirty="0" smtClean="0"/>
                        <a:t>Q: 500 (first 10 samples)</a:t>
                      </a:r>
                    </a:p>
                    <a:p>
                      <a:endParaRPr lang="en-GB" sz="1000" dirty="0" smtClean="0"/>
                    </a:p>
                    <a:p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L1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Seq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Hits Trigger</a:t>
                      </a:r>
                      <a:endParaRPr lang="en-GB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 1:1 &amp;&amp; no Q, SC 1:100 or 1:1 if SC≥2 and no Q, Q &amp;&amp; SC </a:t>
                      </a:r>
                      <a:r>
                        <a:rPr lang="en-US" sz="1000" dirty="0" smtClean="0"/>
                        <a:t>(differ. </a:t>
                      </a:r>
                      <a:r>
                        <a:rPr lang="en-US" sz="1000" dirty="0" err="1" smtClean="0"/>
                        <a:t>PMTs</a:t>
                      </a:r>
                      <a:r>
                        <a:rPr lang="en-US" sz="1000" dirty="0" smtClean="0"/>
                        <a:t>)</a:t>
                      </a:r>
                      <a:endParaRPr lang="en-GB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At this level, FC condition is equivalent to the old L1 FC condition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2501-2865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2014-03-14 - 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2014-</a:t>
                      </a:r>
                      <a:r>
                        <a:rPr kumimoji="0" lang="en-GB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06-04</a:t>
                      </a: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SetUp3 (2013-06-28)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SC: 20 ns</a:t>
                      </a:r>
                    </a:p>
                    <a:p>
                      <a:r>
                        <a:rPr lang="en-GB" sz="1000" dirty="0" smtClean="0"/>
                        <a:t>FC: 100 ns (new definition)</a:t>
                      </a:r>
                    </a:p>
                    <a:p>
                      <a:r>
                        <a:rPr lang="en-GB" sz="1000" dirty="0" smtClean="0"/>
                        <a:t>Q: 500 (first 10 samples)</a:t>
                      </a:r>
                    </a:p>
                    <a:p>
                      <a:endParaRPr lang="en-GB" sz="1000" dirty="0" smtClean="0"/>
                    </a:p>
                    <a:p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L1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Seq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Hits Trigger</a:t>
                      </a:r>
                      <a:endParaRPr lang="en-GB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FC 1:1 &amp;&amp; no Q, SC 1:100 or 1:1 if SC≥2 and no Q, Q &amp;&amp; SC </a:t>
                      </a:r>
                      <a:r>
                        <a:rPr lang="en-US" sz="1000" dirty="0" smtClean="0"/>
                        <a:t>(differ. PMTs)</a:t>
                      </a:r>
                      <a:endParaRPr lang="en-GB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At this level, FC condition is equivalent to the old L1 FC condition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Set9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2869-</a:t>
                      </a:r>
                      <a:r>
                        <a:rPr lang="en-US" sz="1000" dirty="0" smtClean="0"/>
                        <a:t>3206</a:t>
                      </a:r>
                      <a:endParaRPr lang="en-GB" sz="1000" dirty="0" smtClean="0">
                        <a:solidFill>
                          <a:srgbClr val="BC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2014-</a:t>
                      </a:r>
                      <a:r>
                        <a:rPr lang="en-GB" sz="1000" dirty="0" smtClean="0"/>
                        <a:t>06-06 –</a:t>
                      </a:r>
                      <a:r>
                        <a:rPr lang="en-GB" sz="1000" dirty="0" smtClean="0"/>
                        <a:t> 2014-08-04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SetUp3 (2013-06-28)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SC: 20 ns</a:t>
                      </a:r>
                    </a:p>
                    <a:p>
                      <a:r>
                        <a:rPr lang="en-GB" sz="1000" dirty="0" smtClean="0"/>
                        <a:t>FC: 100 ns (new definition)</a:t>
                      </a:r>
                    </a:p>
                    <a:p>
                      <a:r>
                        <a:rPr lang="en-GB" sz="1000" dirty="0" smtClean="0"/>
                        <a:t>Q: 500 (first 10 samples)</a:t>
                      </a:r>
                    </a:p>
                    <a:p>
                      <a:endParaRPr lang="en-GB" sz="1000" dirty="0" smtClean="0"/>
                    </a:p>
                    <a:p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L1 </a:t>
                      </a:r>
                      <a:r>
                        <a:rPr lang="en-GB" sz="1000" dirty="0" err="1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Seq</a:t>
                      </a:r>
                      <a:r>
                        <a:rPr lang="en-GB" sz="1000" dirty="0" smtClean="0">
                          <a:solidFill>
                            <a:srgbClr val="000000"/>
                          </a:solidFill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Hits Trigger</a:t>
                      </a:r>
                      <a:endParaRPr lang="en-GB" sz="1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-FC 1:1, SC≥2, Q &amp;&amp; SC </a:t>
                      </a:r>
                      <a:r>
                        <a:rPr lang="en-US" sz="1000" dirty="0" smtClean="0"/>
                        <a:t>(differ. </a:t>
                      </a:r>
                      <a:r>
                        <a:rPr lang="en-US" sz="1000" dirty="0" err="1" smtClean="0"/>
                        <a:t>PMTs</a:t>
                      </a:r>
                      <a:r>
                        <a:rPr lang="en-US" sz="1000" dirty="0" smtClean="0"/>
                        <a:t>)</a:t>
                      </a:r>
                      <a:endParaRPr lang="en-GB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At this level, FC condition is equivalent to the old L1 FC condition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046" y="4318000"/>
            <a:ext cx="673859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Arial" charset="0"/>
                <a:ea typeface="ＭＳ Ｐゴシック" charset="0"/>
                <a:cs typeface="ＭＳ Ｐゴシック" charset="0"/>
              </a:rPr>
              <a:t>FileSize</a:t>
            </a: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&gt;</a:t>
            </a:r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100 MB</a:t>
            </a:r>
          </a:p>
          <a:p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Files without errors (see column “Comments” in the PT DB)</a:t>
            </a:r>
          </a:p>
          <a:p>
            <a:r>
              <a:rPr lang="en-GB" b="1" dirty="0" smtClean="0">
                <a:latin typeface="Arial" charset="0"/>
                <a:ea typeface="ＭＳ Ｐゴシック" charset="0"/>
                <a:cs typeface="ＭＳ Ｐゴシック" charset="0"/>
              </a:rPr>
              <a:t>Physics runs (e.g. no beacons)</a:t>
            </a:r>
          </a:p>
          <a:p>
            <a:endParaRPr lang="en-GB" b="1" dirty="0" smtClean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+mj-lt"/>
              </a:rPr>
              <a:t>Selected data sample: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+mj-lt"/>
              </a:rPr>
              <a:t>Files: 2634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+mj-lt"/>
              </a:rPr>
              <a:t>Live Time: 411.1 </a:t>
            </a:r>
            <a:r>
              <a:rPr lang="en-US" b="1" dirty="0" smtClean="0">
                <a:solidFill>
                  <a:srgbClr val="008000"/>
                </a:solidFill>
                <a:latin typeface="+mj-lt"/>
              </a:rPr>
              <a:t>days</a:t>
            </a:r>
            <a:endParaRPr lang="en-US" b="1" dirty="0" smtClean="0">
              <a:solidFill>
                <a:srgbClr val="00800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55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2220912" y="-26988"/>
            <a:ext cx="5006975" cy="422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CC00"/>
                </a:solidFill>
                <a:latin typeface="+mj-lt"/>
                <a:cs typeface="Arial"/>
              </a:rPr>
              <a:t>Hit decompression and calibration</a:t>
            </a:r>
          </a:p>
        </p:txBody>
      </p:sp>
      <p:pic>
        <p:nvPicPr>
          <p:cNvPr id="820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6384"/>
            <a:ext cx="466883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5195211" y="606384"/>
            <a:ext cx="3600450" cy="2806963"/>
            <a:chOff x="5195211" y="606384"/>
            <a:chExt cx="3600450" cy="2806963"/>
          </a:xfrm>
        </p:grpSpPr>
        <p:pic>
          <p:nvPicPr>
            <p:cNvPr id="13" name="Immagine 12" descr="wave1-20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95211" y="689197"/>
              <a:ext cx="3600450" cy="2724150"/>
            </a:xfrm>
            <a:prstGeom prst="rect">
              <a:avLst/>
            </a:prstGeom>
          </p:spPr>
        </p:pic>
        <p:sp>
          <p:nvSpPr>
            <p:cNvPr id="14" name="CasellaDiTesto 13"/>
            <p:cNvSpPr txBox="1"/>
            <p:nvPr/>
          </p:nvSpPr>
          <p:spPr>
            <a:xfrm>
              <a:off x="5624716" y="606384"/>
              <a:ext cx="1505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Hit Waveform</a:t>
              </a:r>
              <a:endParaRPr lang="en-US" dirty="0"/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5195211" y="3557509"/>
            <a:ext cx="3600450" cy="2817033"/>
            <a:chOff x="5195211" y="3557509"/>
            <a:chExt cx="3600450" cy="2817033"/>
          </a:xfrm>
        </p:grpSpPr>
        <p:pic>
          <p:nvPicPr>
            <p:cNvPr id="16" name="Immagine 15" descr="wave2-20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195211" y="3650392"/>
              <a:ext cx="3600450" cy="2724150"/>
            </a:xfrm>
            <a:prstGeom prst="rect">
              <a:avLst/>
            </a:prstGeom>
          </p:spPr>
        </p:pic>
        <p:sp>
          <p:nvSpPr>
            <p:cNvPr id="17" name="CasellaDiTesto 16"/>
            <p:cNvSpPr txBox="1"/>
            <p:nvPr/>
          </p:nvSpPr>
          <p:spPr>
            <a:xfrm>
              <a:off x="5624716" y="3557509"/>
              <a:ext cx="2918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Decompressed </a:t>
              </a:r>
              <a:r>
                <a:rPr lang="en-US" dirty="0"/>
                <a:t>Hit </a:t>
              </a:r>
              <a:r>
                <a:rPr lang="en-US" dirty="0" smtClean="0"/>
                <a:t>Waveform</a:t>
              </a:r>
              <a:endParaRPr lang="en-US" dirty="0"/>
            </a:p>
          </p:txBody>
        </p:sp>
      </p:grpSp>
      <p:sp>
        <p:nvSpPr>
          <p:cNvPr id="2" name="Rettangolo 1"/>
          <p:cNvSpPr/>
          <p:nvPr/>
        </p:nvSpPr>
        <p:spPr>
          <a:xfrm>
            <a:off x="319474" y="4066218"/>
            <a:ext cx="4944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After the decompression procedure:</a:t>
            </a:r>
          </a:p>
          <a:p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Total hit charge in </a:t>
            </a:r>
            <a:r>
              <a:rPr lang="en-US" sz="1600" dirty="0" err="1" smtClean="0">
                <a:latin typeface="Arial"/>
                <a:cs typeface="Arial"/>
              </a:rPr>
              <a:t>pC</a:t>
            </a:r>
            <a:r>
              <a:rPr lang="en-US" sz="1600" dirty="0" smtClean="0">
                <a:latin typeface="Arial"/>
                <a:cs typeface="Arial"/>
              </a:rPr>
              <a:t> (integrating the decompressed waveform)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The hit time </a:t>
            </a:r>
            <a:r>
              <a:rPr lang="en-US" sz="1600" dirty="0">
                <a:latin typeface="Arial"/>
                <a:cs typeface="Arial"/>
              </a:rPr>
              <a:t>(fitting the waveform leading edge with a sigmoid </a:t>
            </a:r>
            <a:r>
              <a:rPr lang="en-US" sz="1600" dirty="0" smtClean="0">
                <a:latin typeface="Arial"/>
                <a:cs typeface="Arial"/>
              </a:rPr>
              <a:t>function + time offsets) </a:t>
            </a:r>
          </a:p>
          <a:p>
            <a:endParaRPr lang="en-US" sz="1600" dirty="0" smtClean="0">
              <a:latin typeface="Arial"/>
              <a:cs typeface="Arial"/>
            </a:endParaRPr>
          </a:p>
          <a:p>
            <a:r>
              <a:rPr lang="en-US" sz="1600" b="1" dirty="0" smtClean="0">
                <a:solidFill>
                  <a:srgbClr val="008000"/>
                </a:solidFill>
                <a:latin typeface="Arial"/>
                <a:cs typeface="Arial"/>
              </a:rPr>
              <a:t>Time accuracy better than 1 ns (instead of 5 ns)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24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95" name="Rectangle 19"/>
          <p:cNvSpPr>
            <a:spLocks noChangeArrowheads="1"/>
          </p:cNvSpPr>
          <p:nvPr/>
        </p:nvSpPr>
        <p:spPr bwMode="auto">
          <a:xfrm>
            <a:off x="246416" y="622653"/>
            <a:ext cx="8429272" cy="6750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600" dirty="0">
                <a:latin typeface="Arial"/>
                <a:cs typeface="Arial"/>
              </a:rPr>
              <a:t>The </a:t>
            </a:r>
            <a:r>
              <a:rPr lang="it-IT" sz="1600" dirty="0" err="1">
                <a:latin typeface="Arial"/>
                <a:cs typeface="Arial"/>
              </a:rPr>
              <a:t>total</a:t>
            </a:r>
            <a:r>
              <a:rPr lang="it-IT" sz="1600" dirty="0">
                <a:latin typeface="Arial"/>
                <a:cs typeface="Arial"/>
              </a:rPr>
              <a:t> hit </a:t>
            </a:r>
            <a:r>
              <a:rPr lang="it-IT" sz="1600" dirty="0" err="1">
                <a:latin typeface="Arial"/>
                <a:cs typeface="Arial"/>
              </a:rPr>
              <a:t>charge</a:t>
            </a:r>
            <a:r>
              <a:rPr lang="it-IT" sz="1600" dirty="0">
                <a:latin typeface="Arial"/>
                <a:cs typeface="Arial"/>
              </a:rPr>
              <a:t> (in </a:t>
            </a:r>
            <a:r>
              <a:rPr lang="it-IT" sz="1600" dirty="0" err="1">
                <a:latin typeface="Arial"/>
                <a:cs typeface="Arial"/>
              </a:rPr>
              <a:t>pC</a:t>
            </a:r>
            <a:r>
              <a:rPr lang="it-IT" sz="1600" dirty="0">
                <a:latin typeface="Arial"/>
                <a:cs typeface="Arial"/>
              </a:rPr>
              <a:t>) </a:t>
            </a:r>
            <a:r>
              <a:rPr lang="it-IT" sz="1600" dirty="0" err="1">
                <a:latin typeface="Arial"/>
                <a:cs typeface="Arial"/>
              </a:rPr>
              <a:t>is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 smtClean="0">
                <a:latin typeface="Arial"/>
                <a:cs typeface="Arial"/>
              </a:rPr>
              <a:t>converted</a:t>
            </a:r>
            <a:r>
              <a:rPr lang="it-IT" sz="1600" dirty="0" smtClean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in </a:t>
            </a:r>
            <a:r>
              <a:rPr lang="it-IT" sz="1600" dirty="0" err="1">
                <a:latin typeface="Arial"/>
                <a:cs typeface="Arial"/>
              </a:rPr>
              <a:t>units</a:t>
            </a:r>
            <a:r>
              <a:rPr lang="it-IT" sz="1600" dirty="0">
                <a:latin typeface="Arial"/>
                <a:cs typeface="Arial"/>
              </a:rPr>
              <a:t> of p.e., </a:t>
            </a:r>
            <a:r>
              <a:rPr lang="it-IT" sz="1600" dirty="0" err="1">
                <a:latin typeface="Arial"/>
                <a:cs typeface="Arial"/>
              </a:rPr>
              <a:t>using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conversion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factors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determined</a:t>
            </a:r>
            <a:r>
              <a:rPr lang="it-IT" sz="1600" dirty="0">
                <a:latin typeface="Arial"/>
                <a:cs typeface="Arial"/>
              </a:rPr>
              <a:t> from the </a:t>
            </a:r>
            <a:r>
              <a:rPr lang="it-IT" sz="1600" dirty="0" err="1">
                <a:latin typeface="Arial"/>
                <a:cs typeface="Arial"/>
              </a:rPr>
              <a:t>fit</a:t>
            </a:r>
            <a:r>
              <a:rPr lang="it-IT" sz="1600" dirty="0">
                <a:latin typeface="Arial"/>
                <a:cs typeface="Arial"/>
              </a:rPr>
              <a:t> of </a:t>
            </a:r>
            <a:r>
              <a:rPr lang="it-IT" sz="1600" dirty="0" err="1">
                <a:latin typeface="Arial"/>
                <a:cs typeface="Arial"/>
              </a:rPr>
              <a:t>s.p.e.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charge</a:t>
            </a:r>
            <a:r>
              <a:rPr lang="it-IT" sz="1600" dirty="0">
                <a:latin typeface="Arial"/>
                <a:cs typeface="Arial"/>
              </a:rPr>
              <a:t> </a:t>
            </a:r>
            <a:r>
              <a:rPr lang="it-IT" sz="1600" dirty="0" err="1">
                <a:latin typeface="Arial"/>
                <a:cs typeface="Arial"/>
              </a:rPr>
              <a:t>spectra</a:t>
            </a:r>
            <a:r>
              <a:rPr lang="it-IT" sz="1600" dirty="0">
                <a:latin typeface="Arial"/>
                <a:cs typeface="Arial"/>
              </a:rPr>
              <a:t>. </a:t>
            </a:r>
            <a:endParaRPr lang="it-IT" sz="1600" dirty="0" smtClean="0">
              <a:latin typeface="Arial"/>
              <a:cs typeface="Arial"/>
            </a:endParaRPr>
          </a:p>
        </p:txBody>
      </p:sp>
      <p:sp>
        <p:nvSpPr>
          <p:cNvPr id="9224" name="Rettangolo 2"/>
          <p:cNvSpPr>
            <a:spLocks noChangeArrowheads="1"/>
          </p:cNvSpPr>
          <p:nvPr/>
        </p:nvSpPr>
        <p:spPr bwMode="auto">
          <a:xfrm>
            <a:off x="2484438" y="1708583"/>
            <a:ext cx="27366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 dirty="0"/>
              <a:t>nemo_f2_pt_R00000874_F00000000.</a:t>
            </a:r>
            <a:r>
              <a:rPr lang="cs-CZ" sz="1200" dirty="0" smtClean="0"/>
              <a:t>dat</a:t>
            </a:r>
            <a:endParaRPr lang="en-GB" sz="12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124075" y="1700213"/>
            <a:ext cx="6551613" cy="439261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37907" y="1715701"/>
            <a:ext cx="1405168" cy="3394266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pic>
        <p:nvPicPr>
          <p:cNvPr id="2" name="Immagine 1" descr="gain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727" t="6807" r="74226" b="34162"/>
          <a:stretch/>
        </p:blipFill>
        <p:spPr>
          <a:xfrm>
            <a:off x="392871" y="1760102"/>
            <a:ext cx="1299193" cy="3278819"/>
          </a:xfrm>
          <a:prstGeom prst="rect">
            <a:avLst/>
          </a:prstGeom>
        </p:spPr>
      </p:pic>
      <p:pic>
        <p:nvPicPr>
          <p:cNvPr id="4" name="Immagine 3" descr="nemo_f2_pt_R00000874_F00000000.PCTOPE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8063" y="1947631"/>
            <a:ext cx="6325841" cy="408323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20912" y="-26988"/>
            <a:ext cx="5006975" cy="4222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FFCC00"/>
                </a:solidFill>
                <a:latin typeface="+mj-lt"/>
                <a:cs typeface="Arial"/>
              </a:rPr>
              <a:t>Hit decompression and calibration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24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Hit decompression and </a:t>
            </a:r>
            <a:r>
              <a:rPr lang="en-US" dirty="0" smtClean="0">
                <a:cs typeface="Arial"/>
              </a:rPr>
              <a:t>calibration</a:t>
            </a:r>
            <a:endParaRPr lang="en-US" dirty="0"/>
          </a:p>
        </p:txBody>
      </p:sp>
      <p:grpSp>
        <p:nvGrpSpPr>
          <p:cNvPr id="14" name="Gruppo 13"/>
          <p:cNvGrpSpPr/>
          <p:nvPr/>
        </p:nvGrpSpPr>
        <p:grpSpPr>
          <a:xfrm>
            <a:off x="3907444" y="2167141"/>
            <a:ext cx="5030343" cy="3708408"/>
            <a:chOff x="3907444" y="791308"/>
            <a:chExt cx="5030343" cy="3708408"/>
          </a:xfrm>
        </p:grpSpPr>
        <p:pic>
          <p:nvPicPr>
            <p:cNvPr id="5" name="Immagine 4" descr="PCTOPE-eFCM3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7500" b="854"/>
            <a:stretch/>
          </p:blipFill>
          <p:spPr>
            <a:xfrm>
              <a:off x="3907444" y="1014895"/>
              <a:ext cx="5030343" cy="3484821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4481203" y="791308"/>
              <a:ext cx="7732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dirty="0" smtClean="0">
                  <a:latin typeface="Arial"/>
                  <a:cs typeface="Arial"/>
                </a:rPr>
                <a:t>eFCM3</a:t>
              </a:r>
              <a:endParaRPr lang="en-GB" sz="1400" b="1" dirty="0">
                <a:latin typeface="Arial"/>
                <a:cs typeface="Arial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006190" y="1099085"/>
              <a:ext cx="663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Arial"/>
                  <a:cs typeface="Arial"/>
                </a:rPr>
                <a:t>PMT0</a:t>
              </a:r>
              <a:endParaRPr lang="en-GB" sz="1400" b="1" dirty="0">
                <a:latin typeface="Arial"/>
                <a:cs typeface="Arial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006190" y="2019102"/>
              <a:ext cx="663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Arial"/>
                  <a:cs typeface="Arial"/>
                </a:rPr>
                <a:t>PMT1</a:t>
              </a:r>
              <a:endParaRPr lang="en-GB" sz="1400" b="1" dirty="0">
                <a:latin typeface="Arial"/>
                <a:cs typeface="Arial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8006190" y="2886662"/>
              <a:ext cx="663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Arial"/>
                  <a:cs typeface="Arial"/>
                </a:rPr>
                <a:t>PMT2</a:t>
              </a:r>
              <a:endParaRPr lang="en-GB" sz="1400" b="1" dirty="0">
                <a:latin typeface="Arial"/>
                <a:cs typeface="Arial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8006190" y="3810884"/>
              <a:ext cx="663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latin typeface="Arial"/>
                  <a:cs typeface="Arial"/>
                </a:rPr>
                <a:t>PMT3</a:t>
              </a:r>
              <a:endParaRPr lang="en-GB" sz="1400" b="1" dirty="0">
                <a:latin typeface="Arial"/>
                <a:cs typeface="Arial"/>
              </a:endParaRPr>
            </a:p>
          </p:txBody>
        </p:sp>
      </p:grpSp>
      <p:pic>
        <p:nvPicPr>
          <p:cNvPr id="13" name="Immagine 12" descr="ag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76" r="12715"/>
          <a:stretch/>
        </p:blipFill>
        <p:spPr>
          <a:xfrm>
            <a:off x="183522" y="2858486"/>
            <a:ext cx="3845200" cy="2856513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444499" y="876279"/>
            <a:ext cx="7916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The </a:t>
            </a:r>
            <a:r>
              <a:rPr lang="en-US" sz="1600" dirty="0">
                <a:latin typeface="Arial"/>
                <a:cs typeface="Arial"/>
              </a:rPr>
              <a:t>conversion factors are computed on a run-by-run basis during the whole </a:t>
            </a:r>
            <a:r>
              <a:rPr lang="en-US" sz="1600" dirty="0" smtClean="0">
                <a:latin typeface="Arial"/>
                <a:cs typeface="Arial"/>
              </a:rPr>
              <a:t>period:</a:t>
            </a:r>
          </a:p>
          <a:p>
            <a:endParaRPr lang="en-US" sz="1600" dirty="0" smtClean="0">
              <a:latin typeface="Arial"/>
              <a:cs typeface="Arial"/>
            </a:endParaRPr>
          </a:p>
          <a:p>
            <a:r>
              <a:rPr lang="en-US" sz="1600" dirty="0" smtClean="0">
                <a:latin typeface="Arial"/>
                <a:cs typeface="Arial"/>
              </a:rPr>
              <a:t>PMT gain variation due to </a:t>
            </a:r>
            <a:r>
              <a:rPr lang="en-US" sz="1600" dirty="0">
                <a:latin typeface="Arial"/>
                <a:cs typeface="Arial"/>
              </a:rPr>
              <a:t>new HV set-up, PMT ageing…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55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Off-Line </a:t>
            </a:r>
            <a:r>
              <a:rPr lang="en-US" dirty="0" err="1"/>
              <a:t>Muon</a:t>
            </a:r>
            <a:r>
              <a:rPr lang="en-US" dirty="0"/>
              <a:t> </a:t>
            </a:r>
            <a:r>
              <a:rPr lang="en-US" dirty="0" smtClean="0"/>
              <a:t>Filter and Reconstruction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1114" y="2372346"/>
            <a:ext cx="8378570" cy="227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400" b="1" dirty="0">
                <a:solidFill>
                  <a:srgbClr val="008000"/>
                </a:solidFill>
              </a:rPr>
              <a:t>Off-Line </a:t>
            </a:r>
            <a:r>
              <a:rPr lang="en-US" sz="1400" b="1" dirty="0" smtClean="0">
                <a:solidFill>
                  <a:srgbClr val="008000"/>
                </a:solidFill>
              </a:rPr>
              <a:t>Filter Condition:</a:t>
            </a:r>
          </a:p>
          <a:p>
            <a:pPr algn="just" eaLnBrk="1" hangingPunct="1"/>
            <a:endParaRPr lang="en-US" sz="1200" b="1" dirty="0">
              <a:solidFill>
                <a:srgbClr val="251670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en-US" sz="1200" b="1" dirty="0">
                <a:solidFill>
                  <a:srgbClr val="251670"/>
                </a:solidFill>
              </a:rPr>
              <a:t> Ensemble of all hits participating to the Off</a:t>
            </a:r>
            <a:r>
              <a:rPr lang="en-US" sz="1200" b="1" dirty="0" smtClean="0">
                <a:solidFill>
                  <a:srgbClr val="251670"/>
                </a:solidFill>
              </a:rPr>
              <a:t>-</a:t>
            </a:r>
            <a:r>
              <a:rPr lang="en-US" sz="1200" b="1" dirty="0">
                <a:solidFill>
                  <a:srgbClr val="251670"/>
                </a:solidFill>
              </a:rPr>
              <a:t>Line Trigger seeds</a:t>
            </a:r>
          </a:p>
          <a:p>
            <a:pPr algn="just" eaLnBrk="1" hangingPunct="1"/>
            <a:endParaRPr lang="en-US" sz="1200" b="1" dirty="0">
              <a:solidFill>
                <a:srgbClr val="251670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en-US" sz="1200" b="1" dirty="0">
                <a:solidFill>
                  <a:srgbClr val="251670"/>
                </a:solidFill>
              </a:rPr>
              <a:t> For each hit, we calculate the number of the other hits in the ensemble causality correlated according to </a:t>
            </a:r>
          </a:p>
          <a:p>
            <a:pPr algn="just" eaLnBrk="1" hangingPunct="1">
              <a:buFontTx/>
              <a:buChar char="•"/>
            </a:pPr>
            <a:endParaRPr lang="en-US" sz="1200" b="1" dirty="0">
              <a:solidFill>
                <a:srgbClr val="251670"/>
              </a:solidFill>
            </a:endParaRPr>
          </a:p>
          <a:p>
            <a:pPr algn="just" eaLnBrk="1" hangingPunct="1"/>
            <a:r>
              <a:rPr lang="en-GB" sz="1200" b="1" dirty="0" smtClean="0">
                <a:solidFill>
                  <a:srgbClr val="251670"/>
                </a:solidFill>
              </a:rPr>
              <a:t>							|</a:t>
            </a:r>
            <a:r>
              <a:rPr lang="en-GB" sz="1200" b="1" dirty="0" err="1">
                <a:solidFill>
                  <a:srgbClr val="251670"/>
                </a:solidFill>
              </a:rPr>
              <a:t>dt</a:t>
            </a:r>
            <a:r>
              <a:rPr lang="en-GB" sz="1200" b="1" dirty="0">
                <a:solidFill>
                  <a:srgbClr val="251670"/>
                </a:solidFill>
              </a:rPr>
              <a:t>|&lt;</a:t>
            </a:r>
            <a:r>
              <a:rPr lang="en-GB" sz="1200" b="1" dirty="0" err="1">
                <a:solidFill>
                  <a:srgbClr val="251670"/>
                </a:solidFill>
              </a:rPr>
              <a:t>dr</a:t>
            </a:r>
            <a:r>
              <a:rPr lang="en-GB" sz="1200" b="1" dirty="0">
                <a:solidFill>
                  <a:srgbClr val="251670"/>
                </a:solidFill>
              </a:rPr>
              <a:t>/</a:t>
            </a:r>
            <a:r>
              <a:rPr lang="en-GB" sz="1200" b="1" dirty="0" err="1">
                <a:solidFill>
                  <a:srgbClr val="251670"/>
                </a:solidFill>
              </a:rPr>
              <a:t>v</a:t>
            </a:r>
            <a:r>
              <a:rPr lang="en-GB" sz="1200" b="1" baseline="-25000" dirty="0" err="1">
                <a:solidFill>
                  <a:srgbClr val="251670"/>
                </a:solidFill>
              </a:rPr>
              <a:t>light</a:t>
            </a:r>
            <a:r>
              <a:rPr lang="en-GB" sz="1200" b="1" dirty="0">
                <a:solidFill>
                  <a:srgbClr val="251670"/>
                </a:solidFill>
              </a:rPr>
              <a:t> + </a:t>
            </a:r>
            <a:r>
              <a:rPr lang="en-GB" sz="1200" b="1" dirty="0" smtClean="0">
                <a:solidFill>
                  <a:srgbClr val="251670"/>
                </a:solidFill>
              </a:rPr>
              <a:t>20 ns</a:t>
            </a:r>
            <a:endParaRPr lang="en-US" sz="1200" b="1" dirty="0">
              <a:solidFill>
                <a:srgbClr val="251670"/>
              </a:solidFill>
            </a:endParaRPr>
          </a:p>
          <a:p>
            <a:pPr algn="just" eaLnBrk="1" hangingPunct="1">
              <a:buFontTx/>
              <a:buChar char="•"/>
            </a:pPr>
            <a:endParaRPr lang="en-US" sz="1200" b="1" dirty="0">
              <a:solidFill>
                <a:srgbClr val="251670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en-US" sz="1200" b="1" dirty="0">
                <a:solidFill>
                  <a:srgbClr val="251670"/>
                </a:solidFill>
              </a:rPr>
              <a:t> We calculate the </a:t>
            </a:r>
            <a:r>
              <a:rPr lang="en-US" sz="1200" b="1" dirty="0" err="1">
                <a:solidFill>
                  <a:srgbClr val="251670"/>
                </a:solidFill>
              </a:rPr>
              <a:t>maximun</a:t>
            </a:r>
            <a:r>
              <a:rPr lang="en-US" sz="1200" b="1" dirty="0">
                <a:solidFill>
                  <a:srgbClr val="251670"/>
                </a:solidFill>
              </a:rPr>
              <a:t> number of causality relations </a:t>
            </a:r>
            <a:r>
              <a:rPr lang="en-US" sz="1200" b="1" dirty="0" err="1" smtClean="0">
                <a:solidFill>
                  <a:srgbClr val="251670"/>
                </a:solidFill>
              </a:rPr>
              <a:t>N</a:t>
            </a:r>
            <a:r>
              <a:rPr lang="en-US" sz="1200" b="1" baseline="-25000" dirty="0" err="1" smtClean="0">
                <a:solidFill>
                  <a:srgbClr val="251670"/>
                </a:solidFill>
              </a:rPr>
              <a:t>caus</a:t>
            </a:r>
            <a:endParaRPr lang="en-US" sz="1200" b="1" baseline="-25000" dirty="0" smtClean="0">
              <a:solidFill>
                <a:srgbClr val="251670"/>
              </a:solidFill>
            </a:endParaRPr>
          </a:p>
          <a:p>
            <a:pPr algn="just" eaLnBrk="1" hangingPunct="1">
              <a:buFontTx/>
              <a:buChar char="•"/>
            </a:pPr>
            <a:endParaRPr lang="en-US" sz="1200" b="1" baseline="-25000" dirty="0">
              <a:solidFill>
                <a:srgbClr val="251670"/>
              </a:solidFill>
            </a:endParaRPr>
          </a:p>
          <a:p>
            <a:pPr algn="just" eaLnBrk="1" hangingPunct="1">
              <a:buFontTx/>
              <a:buChar char="•"/>
            </a:pP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 We selects all the events having N</a:t>
            </a:r>
            <a:r>
              <a:rPr lang="en-US" sz="1200" b="1" baseline="-25000" dirty="0">
                <a:solidFill>
                  <a:srgbClr val="251670"/>
                </a:solidFill>
                <a:latin typeface="Arial"/>
                <a:cs typeface="Arial"/>
              </a:rPr>
              <a:t>Caus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6:</a:t>
            </a: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 improves the purity </a:t>
            </a: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by</a:t>
            </a: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 three order of magnitude and optimized 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to have a</a:t>
            </a: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 </a:t>
            </a:r>
            <a:r>
              <a:rPr lang="en-US" sz="1200" b="1" dirty="0" err="1" smtClean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muon</a:t>
            </a: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 purity 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  <a:sym typeface="Symbol" charset="0"/>
              </a:rPr>
              <a:t>≈ 1 at the track reconstruction level (from simulations)</a:t>
            </a:r>
            <a:endParaRPr lang="en-US" sz="1200" b="1" baseline="-25000" dirty="0">
              <a:solidFill>
                <a:srgbClr val="25167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3798" y="2205789"/>
            <a:ext cx="8605838" cy="261352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  <p:sp>
        <p:nvSpPr>
          <p:cNvPr id="1657874" name="Text Box 18"/>
          <p:cNvSpPr txBox="1">
            <a:spLocks noChangeArrowheads="1"/>
          </p:cNvSpPr>
          <p:nvPr/>
        </p:nvSpPr>
        <p:spPr bwMode="auto">
          <a:xfrm>
            <a:off x="421525" y="623310"/>
            <a:ext cx="8207375" cy="127727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75000"/>
              </a:spcBef>
            </a:pPr>
            <a:r>
              <a:rPr lang="en-US" sz="1400" b="1" dirty="0" smtClean="0">
                <a:solidFill>
                  <a:srgbClr val="009900"/>
                </a:solidFill>
                <a:latin typeface="+mj-lt"/>
              </a:rPr>
              <a:t>After hit calibration, we re-checked the “trigger seeds”:</a:t>
            </a:r>
            <a:endParaRPr lang="en-US" sz="1400" b="1" dirty="0">
              <a:solidFill>
                <a:srgbClr val="009900"/>
              </a:solidFill>
              <a:latin typeface="+mj-lt"/>
            </a:endParaRPr>
          </a:p>
          <a:p>
            <a:pPr algn="just" eaLnBrk="0" hangingPunct="0">
              <a:spcBef>
                <a:spcPct val="75000"/>
              </a:spcBef>
            </a:pPr>
            <a:r>
              <a:rPr lang="en-US" sz="1200" b="1" dirty="0">
                <a:solidFill>
                  <a:srgbClr val="FF3300"/>
                </a:solidFill>
                <a:latin typeface="+mj-lt"/>
              </a:rPr>
              <a:t>1- Simple Coincidence (SC): 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Coincidence between 2 close hits in the same 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floor </a:t>
            </a:r>
            <a:r>
              <a:rPr lang="en-US" sz="1200" b="1" dirty="0" smtClean="0">
                <a:solidFill>
                  <a:srgbClr val="2100FF"/>
                </a:solidFill>
                <a:latin typeface="+mj-lt"/>
                <a:sym typeface="Bradley Hand ITC TT-Bold" charset="0"/>
              </a:rPr>
              <a:t>∆</a:t>
            </a:r>
            <a:r>
              <a:rPr lang="en-US" sz="1200" b="1" dirty="0">
                <a:solidFill>
                  <a:srgbClr val="2100FF"/>
                </a:solidFill>
                <a:latin typeface="+mj-lt"/>
                <a:sym typeface="Bradley Hand ITC TT-Bold" charset="0"/>
              </a:rPr>
              <a:t>T</a:t>
            </a:r>
            <a:r>
              <a:rPr lang="en-US" sz="1200" b="1" baseline="-25000" dirty="0">
                <a:solidFill>
                  <a:srgbClr val="2100FF"/>
                </a:solidFill>
                <a:latin typeface="+mj-lt"/>
                <a:sym typeface="Bradley Hand ITC TT-Bold" charset="0"/>
              </a:rPr>
              <a:t>CS</a:t>
            </a:r>
            <a:r>
              <a:rPr lang="en-US" sz="1200" b="1" dirty="0">
                <a:solidFill>
                  <a:srgbClr val="2100FF"/>
                </a:solidFill>
                <a:latin typeface="+mj-lt"/>
                <a:sym typeface="Bradley Hand ITC TT-Bold" charset="0"/>
              </a:rPr>
              <a:t>  ≤  20 ns</a:t>
            </a:r>
            <a:endParaRPr lang="en-US" sz="1200" b="1" dirty="0">
              <a:solidFill>
                <a:schemeClr val="tx1"/>
              </a:solidFill>
              <a:latin typeface="+mj-lt"/>
              <a:sym typeface="Bradley Hand ITC TT-Bold" charset="0"/>
            </a:endParaRPr>
          </a:p>
          <a:p>
            <a:pPr algn="just" eaLnBrk="0" hangingPunct="0">
              <a:spcBef>
                <a:spcPct val="75000"/>
              </a:spcBef>
            </a:pPr>
            <a:r>
              <a:rPr lang="en-US" sz="1200" b="1" dirty="0">
                <a:solidFill>
                  <a:srgbClr val="FF3300"/>
                </a:solidFill>
                <a:latin typeface="+mj-lt"/>
              </a:rPr>
              <a:t>2- Floor Coincidence (FC): 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Coincidence between 2 hits 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at 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the opposite ends of a same </a:t>
            </a:r>
            <a:r>
              <a:rPr lang="en-US" sz="1200" b="1" dirty="0" smtClean="0">
                <a:solidFill>
                  <a:schemeClr val="tx1"/>
                </a:solidFill>
                <a:latin typeface="+mj-lt"/>
              </a:rPr>
              <a:t>floor </a:t>
            </a:r>
            <a:r>
              <a:rPr lang="en-US" sz="1200" b="1" dirty="0" smtClean="0">
                <a:solidFill>
                  <a:srgbClr val="2100FF"/>
                </a:solidFill>
                <a:latin typeface="+mj-lt"/>
                <a:sym typeface="Bradley Hand ITC TT-Bold" charset="0"/>
              </a:rPr>
              <a:t>∆</a:t>
            </a:r>
            <a:r>
              <a:rPr lang="en-US" sz="1200" b="1" dirty="0">
                <a:solidFill>
                  <a:srgbClr val="2100FF"/>
                </a:solidFill>
                <a:latin typeface="+mj-lt"/>
                <a:sym typeface="Bradley Hand ITC TT-Bold" charset="0"/>
              </a:rPr>
              <a:t>T</a:t>
            </a:r>
            <a:r>
              <a:rPr lang="en-US" sz="1200" b="1" baseline="-25000" dirty="0">
                <a:solidFill>
                  <a:srgbClr val="2100FF"/>
                </a:solidFill>
                <a:latin typeface="+mj-lt"/>
                <a:sym typeface="Bradley Hand ITC TT-Bold" charset="0"/>
              </a:rPr>
              <a:t>FC</a:t>
            </a:r>
            <a:r>
              <a:rPr lang="en-US" sz="1200" b="1" dirty="0">
                <a:solidFill>
                  <a:srgbClr val="2100FF"/>
                </a:solidFill>
                <a:latin typeface="+mj-lt"/>
                <a:sym typeface="Bradley Hand ITC TT-Bold" charset="0"/>
              </a:rPr>
              <a:t>  ≤  200 ns</a:t>
            </a:r>
          </a:p>
          <a:p>
            <a:pPr algn="just" eaLnBrk="0" hangingPunct="0">
              <a:spcBef>
                <a:spcPct val="75000"/>
              </a:spcBef>
            </a:pPr>
            <a:r>
              <a:rPr lang="en-US" sz="1200" b="1" dirty="0">
                <a:solidFill>
                  <a:srgbClr val="FF3300"/>
                </a:solidFill>
                <a:latin typeface="+mj-lt"/>
              </a:rPr>
              <a:t>3- Charge  Shooting (CS): </a:t>
            </a:r>
            <a:r>
              <a:rPr lang="en-US" sz="1200" b="1" dirty="0">
                <a:solidFill>
                  <a:schemeClr val="tx1"/>
                </a:solidFill>
                <a:latin typeface="+mj-lt"/>
              </a:rPr>
              <a:t>A hit exceeding a charge threshold of </a:t>
            </a:r>
            <a:r>
              <a:rPr lang="en-US" sz="1200" b="1" dirty="0">
                <a:solidFill>
                  <a:schemeClr val="accent2"/>
                </a:solidFill>
                <a:latin typeface="+mj-lt"/>
              </a:rPr>
              <a:t>2.5 </a:t>
            </a:r>
            <a:r>
              <a:rPr lang="en-US" sz="1200" b="1" dirty="0" err="1">
                <a:solidFill>
                  <a:schemeClr val="accent2"/>
                </a:solidFill>
                <a:latin typeface="+mj-lt"/>
              </a:rPr>
              <a:t>p.e.</a:t>
            </a:r>
            <a:endParaRPr lang="en-US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3798" y="469981"/>
            <a:ext cx="8605838" cy="1555335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sz="1200">
              <a:cs typeface="+mn-cs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77322" y="5022019"/>
            <a:ext cx="8465886" cy="134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Track reconstruction:</a:t>
            </a:r>
          </a:p>
          <a:p>
            <a:pPr>
              <a:lnSpc>
                <a:spcPct val="110000"/>
              </a:lnSpc>
            </a:pP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endParaRPr lang="en-US" sz="1200" b="1" dirty="0">
              <a:solidFill>
                <a:srgbClr val="25167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</a:rPr>
              <a:t> A 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Causality Filter is applied to reject background hits in the </a:t>
            </a:r>
            <a:r>
              <a:rPr lang="en-US" sz="1200" b="1" dirty="0" err="1">
                <a:solidFill>
                  <a:srgbClr val="251670"/>
                </a:solidFill>
                <a:latin typeface="Arial"/>
                <a:cs typeface="Arial"/>
              </a:rPr>
              <a:t>muon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</a:rPr>
              <a:t>events (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|</a:t>
            </a:r>
            <a:r>
              <a:rPr lang="en-US" sz="1200" b="1" dirty="0" err="1">
                <a:solidFill>
                  <a:srgbClr val="251670"/>
                </a:solidFill>
                <a:latin typeface="Arial"/>
                <a:cs typeface="Arial"/>
              </a:rPr>
              <a:t>dt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|&lt;</a:t>
            </a:r>
            <a:r>
              <a:rPr lang="en-US" sz="1200" b="1" dirty="0" err="1">
                <a:solidFill>
                  <a:srgbClr val="251670"/>
                </a:solidFill>
                <a:latin typeface="Arial"/>
                <a:cs typeface="Arial"/>
              </a:rPr>
              <a:t>dr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/</a:t>
            </a:r>
            <a:r>
              <a:rPr lang="en-US" sz="1200" b="1" dirty="0" err="1">
                <a:solidFill>
                  <a:srgbClr val="251670"/>
                </a:solidFill>
                <a:latin typeface="Arial"/>
                <a:cs typeface="Arial"/>
              </a:rPr>
              <a:t>v</a:t>
            </a:r>
            <a:r>
              <a:rPr lang="en-US" sz="1200" b="1" baseline="-25000" dirty="0" err="1">
                <a:solidFill>
                  <a:srgbClr val="251670"/>
                </a:solidFill>
                <a:latin typeface="Arial"/>
                <a:cs typeface="Arial"/>
              </a:rPr>
              <a:t>light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 +20 ns)</a:t>
            </a:r>
          </a:p>
          <a:p>
            <a:pPr>
              <a:lnSpc>
                <a:spcPct val="110000"/>
              </a:lnSpc>
            </a:pPr>
            <a:endParaRPr lang="en-US" sz="1200" b="1" dirty="0">
              <a:solidFill>
                <a:srgbClr val="251670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 </a:t>
            </a:r>
            <a:r>
              <a:rPr lang="en-US" sz="1200" b="1" dirty="0" err="1">
                <a:solidFill>
                  <a:srgbClr val="251670"/>
                </a:solidFill>
                <a:latin typeface="Arial"/>
                <a:cs typeface="Arial"/>
              </a:rPr>
              <a:t>Muon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 events are reconstructed </a:t>
            </a:r>
            <a:r>
              <a:rPr lang="en-US" sz="1200" b="1" dirty="0" smtClean="0">
                <a:solidFill>
                  <a:srgbClr val="251670"/>
                </a:solidFill>
                <a:latin typeface="Arial"/>
                <a:cs typeface="Arial"/>
              </a:rPr>
              <a:t>with an algorithm </a:t>
            </a:r>
            <a:r>
              <a:rPr lang="en-US" sz="1200" b="1" dirty="0">
                <a:solidFill>
                  <a:srgbClr val="251670"/>
                </a:solidFill>
                <a:latin typeface="Arial"/>
                <a:cs typeface="Arial"/>
              </a:rPr>
              <a:t>based on the maximization likelihood method (taking into account the Cherenkov features and the possible presence of background hits). 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3798" y="4986420"/>
            <a:ext cx="8605838" cy="1457159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1496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>
            <a:ln>
              <a:noFill/>
            </a:ln>
            <a:solidFill>
              <a:srgbClr val="FFCC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>
            <a:ln>
              <a:noFill/>
            </a:ln>
            <a:solidFill>
              <a:srgbClr val="FFCC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7281</TotalTime>
  <Words>1798</Words>
  <Application>Microsoft Macintosh PowerPoint</Application>
  <PresentationFormat>On-screen Show (4:3)</PresentationFormat>
  <Paragraphs>271</Paragraphs>
  <Slides>17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1_Struttura predefinita</vt:lpstr>
      <vt:lpstr>Carla Distefano</vt:lpstr>
      <vt:lpstr>Muon Triggers</vt:lpstr>
      <vt:lpstr>Live time and accumulated events</vt:lpstr>
      <vt:lpstr>Post-Trigger Data</vt:lpstr>
      <vt:lpstr>Post-Trigger Data</vt:lpstr>
      <vt:lpstr>Slide 6</vt:lpstr>
      <vt:lpstr>Slide 7</vt:lpstr>
      <vt:lpstr>Hit decompression and calibration</vt:lpstr>
      <vt:lpstr>Off-Line Muon Filter and Reconstruction</vt:lpstr>
      <vt:lpstr>Reconstruction rate</vt:lpstr>
      <vt:lpstr>Monte Carlo simulations</vt:lpstr>
      <vt:lpstr>Muon tracking and light generation (km3 code)</vt:lpstr>
      <vt:lpstr>Slide 13</vt:lpstr>
      <vt:lpstr> Atmospheric muon analysis: reconstruction results</vt:lpstr>
      <vt:lpstr>Atmospheric muon flux measurement</vt:lpstr>
      <vt:lpstr>Depth Intensity Relation: DIR</vt:lpstr>
      <vt:lpstr>Conclusions</vt:lpstr>
    </vt:vector>
  </TitlesOfParts>
  <Company>LNS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Carla Distefano for the NEMO Collaboration</dc:title>
  <dc:creator>carla distefano</dc:creator>
  <cp:lastModifiedBy>Carla Distefano</cp:lastModifiedBy>
  <cp:revision>153</cp:revision>
  <dcterms:created xsi:type="dcterms:W3CDTF">2014-11-26T23:02:32Z</dcterms:created>
  <dcterms:modified xsi:type="dcterms:W3CDTF">2014-11-27T02:47:08Z</dcterms:modified>
</cp:coreProperties>
</file>