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07" autoAdjust="0"/>
  </p:normalViewPr>
  <p:slideViewPr>
    <p:cSldViewPr>
      <p:cViewPr>
        <p:scale>
          <a:sx n="70" d="100"/>
          <a:sy n="70" d="100"/>
        </p:scale>
        <p:origin x="-8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C0DF3-4D21-4D40-9915-0044F19B3C8C}" type="datetimeFigureOut">
              <a:rPr lang="it-IT" smtClean="0"/>
              <a:t>27/11/2014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3F565-CC61-427C-A8D6-204B92A906A2}" type="slidenum">
              <a:rPr lang="it-IT" smtClean="0"/>
              <a:t>‹N›</a:t>
            </a:fld>
            <a:endParaRPr lang="it-IT"/>
          </a:p>
        </p:txBody>
      </p:sp>
    </p:spTree>
    <p:extLst>
      <p:ext uri="{BB962C8B-B14F-4D97-AF65-F5344CB8AC3E}">
        <p14:creationId xmlns:p14="http://schemas.microsoft.com/office/powerpoint/2010/main" val="20942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group of 4 band filters will be assembled together in a single </a:t>
            </a:r>
            <a:r>
              <a:rPr lang="en-US" sz="1200" kern="1200" dirty="0" err="1" smtClean="0">
                <a:solidFill>
                  <a:schemeClr val="tx1"/>
                </a:solidFill>
                <a:effectLst/>
                <a:latin typeface="+mn-lt"/>
                <a:ea typeface="+mn-ea"/>
                <a:cs typeface="+mn-cs"/>
              </a:rPr>
              <a:t>bandpass</a:t>
            </a:r>
            <a:r>
              <a:rPr lang="en-US" sz="1200" kern="1200" dirty="0" smtClean="0">
                <a:solidFill>
                  <a:schemeClr val="tx1"/>
                </a:solidFill>
                <a:effectLst/>
                <a:latin typeface="+mn-lt"/>
                <a:ea typeface="+mn-ea"/>
                <a:cs typeface="+mn-cs"/>
              </a:rPr>
              <a:t> module with </a:t>
            </a:r>
            <a:r>
              <a:rPr lang="en-US" sz="1200" kern="1200" dirty="0" err="1" smtClean="0">
                <a:solidFill>
                  <a:schemeClr val="tx1"/>
                </a:solidFill>
                <a:effectLst/>
                <a:latin typeface="+mn-lt"/>
                <a:ea typeface="+mn-ea"/>
                <a:cs typeface="+mn-cs"/>
              </a:rPr>
              <a:t>aluminium</a:t>
            </a:r>
            <a:r>
              <a:rPr lang="en-US" sz="1200" kern="1200" dirty="0" smtClean="0">
                <a:solidFill>
                  <a:schemeClr val="tx1"/>
                </a:solidFill>
                <a:effectLst/>
                <a:latin typeface="+mn-lt"/>
                <a:ea typeface="+mn-ea"/>
                <a:cs typeface="+mn-cs"/>
              </a:rPr>
              <a:t> package and mounted on the mechanical support of the “photonics POD” . Each module will have 6 </a:t>
            </a:r>
            <a:r>
              <a:rPr lang="en-US" sz="1200" kern="1200" dirty="0" err="1" smtClean="0">
                <a:solidFill>
                  <a:schemeClr val="tx1"/>
                </a:solidFill>
                <a:effectLst/>
                <a:latin typeface="+mn-lt"/>
                <a:ea typeface="+mn-ea"/>
                <a:cs typeface="+mn-cs"/>
              </a:rPr>
              <a:t>fibre</a:t>
            </a:r>
            <a:r>
              <a:rPr lang="en-US" sz="1200" kern="1200" dirty="0" smtClean="0">
                <a:solidFill>
                  <a:schemeClr val="tx1"/>
                </a:solidFill>
                <a:effectLst/>
                <a:latin typeface="+mn-lt"/>
                <a:ea typeface="+mn-ea"/>
                <a:cs typeface="+mn-cs"/>
              </a:rPr>
              <a:t> pigtails of 0.5/1 m  (TBC) length and </a:t>
            </a:r>
            <a:r>
              <a:rPr lang="en-US" sz="1200" kern="1200" dirty="0" err="1" smtClean="0">
                <a:solidFill>
                  <a:schemeClr val="tx1"/>
                </a:solidFill>
                <a:effectLst/>
                <a:latin typeface="+mn-lt"/>
                <a:ea typeface="+mn-ea"/>
                <a:cs typeface="+mn-cs"/>
              </a:rPr>
              <a:t>fibre</a:t>
            </a:r>
            <a:r>
              <a:rPr lang="en-US" sz="1200" kern="1200" dirty="0" smtClean="0">
                <a:solidFill>
                  <a:schemeClr val="tx1"/>
                </a:solidFill>
                <a:effectLst/>
                <a:latin typeface="+mn-lt"/>
                <a:ea typeface="+mn-ea"/>
                <a:cs typeface="+mn-cs"/>
              </a:rPr>
              <a:t> type will be 900 m tight buffer terminated with LC/UPC connectors.</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DBF652DA-8CDD-4515-A6E4-92E3F536BE7B}" type="slidenum">
              <a:rPr lang="it-IT" smtClean="0"/>
              <a:t>4</a:t>
            </a:fld>
            <a:endParaRPr lang="it-IT"/>
          </a:p>
        </p:txBody>
      </p:sp>
    </p:spTree>
    <p:extLst>
      <p:ext uri="{BB962C8B-B14F-4D97-AF65-F5344CB8AC3E}">
        <p14:creationId xmlns:p14="http://schemas.microsoft.com/office/powerpoint/2010/main" val="2230527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CCA84D4-6173-4B68-A450-F8643CAE29E9}" type="datetimeFigureOut">
              <a:rPr lang="it-IT" smtClean="0"/>
              <a:t>27/11/2014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44B2BD-B744-43A8-8860-055B11D18A2D}" type="slidenum">
              <a:rPr lang="it-IT" smtClean="0"/>
              <a:t>‹N›</a:t>
            </a:fld>
            <a:endParaRPr lang="it-IT"/>
          </a:p>
        </p:txBody>
      </p:sp>
    </p:spTree>
    <p:extLst>
      <p:ext uri="{BB962C8B-B14F-4D97-AF65-F5344CB8AC3E}">
        <p14:creationId xmlns:p14="http://schemas.microsoft.com/office/powerpoint/2010/main" val="3347497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CCA84D4-6173-4B68-A450-F8643CAE29E9}" type="datetimeFigureOut">
              <a:rPr lang="it-IT" smtClean="0"/>
              <a:t>27/11/2014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44B2BD-B744-43A8-8860-055B11D18A2D}" type="slidenum">
              <a:rPr lang="it-IT" smtClean="0"/>
              <a:t>‹N›</a:t>
            </a:fld>
            <a:endParaRPr lang="it-IT"/>
          </a:p>
        </p:txBody>
      </p:sp>
    </p:spTree>
    <p:extLst>
      <p:ext uri="{BB962C8B-B14F-4D97-AF65-F5344CB8AC3E}">
        <p14:creationId xmlns:p14="http://schemas.microsoft.com/office/powerpoint/2010/main" val="4276551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CCA84D4-6173-4B68-A450-F8643CAE29E9}" type="datetimeFigureOut">
              <a:rPr lang="it-IT" smtClean="0"/>
              <a:t>27/11/2014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44B2BD-B744-43A8-8860-055B11D18A2D}" type="slidenum">
              <a:rPr lang="it-IT" smtClean="0"/>
              <a:t>‹N›</a:t>
            </a:fld>
            <a:endParaRPr lang="it-IT"/>
          </a:p>
        </p:txBody>
      </p:sp>
    </p:spTree>
    <p:extLst>
      <p:ext uri="{BB962C8B-B14F-4D97-AF65-F5344CB8AC3E}">
        <p14:creationId xmlns:p14="http://schemas.microsoft.com/office/powerpoint/2010/main" val="187260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CCA84D4-6173-4B68-A450-F8643CAE29E9}" type="datetimeFigureOut">
              <a:rPr lang="it-IT" smtClean="0"/>
              <a:t>27/11/2014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44B2BD-B744-43A8-8860-055B11D18A2D}" type="slidenum">
              <a:rPr lang="it-IT" smtClean="0"/>
              <a:t>‹N›</a:t>
            </a:fld>
            <a:endParaRPr lang="it-IT"/>
          </a:p>
        </p:txBody>
      </p:sp>
    </p:spTree>
    <p:extLst>
      <p:ext uri="{BB962C8B-B14F-4D97-AF65-F5344CB8AC3E}">
        <p14:creationId xmlns:p14="http://schemas.microsoft.com/office/powerpoint/2010/main" val="294379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CCA84D4-6173-4B68-A450-F8643CAE29E9}" type="datetimeFigureOut">
              <a:rPr lang="it-IT" smtClean="0"/>
              <a:t>27/11/2014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44B2BD-B744-43A8-8860-055B11D18A2D}" type="slidenum">
              <a:rPr lang="it-IT" smtClean="0"/>
              <a:t>‹N›</a:t>
            </a:fld>
            <a:endParaRPr lang="it-IT"/>
          </a:p>
        </p:txBody>
      </p:sp>
    </p:spTree>
    <p:extLst>
      <p:ext uri="{BB962C8B-B14F-4D97-AF65-F5344CB8AC3E}">
        <p14:creationId xmlns:p14="http://schemas.microsoft.com/office/powerpoint/2010/main" val="35750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CCA84D4-6173-4B68-A450-F8643CAE29E9}" type="datetimeFigureOut">
              <a:rPr lang="it-IT" smtClean="0"/>
              <a:t>27/11/2014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144B2BD-B744-43A8-8860-055B11D18A2D}" type="slidenum">
              <a:rPr lang="it-IT" smtClean="0"/>
              <a:t>‹N›</a:t>
            </a:fld>
            <a:endParaRPr lang="it-IT"/>
          </a:p>
        </p:txBody>
      </p:sp>
    </p:spTree>
    <p:extLst>
      <p:ext uri="{BB962C8B-B14F-4D97-AF65-F5344CB8AC3E}">
        <p14:creationId xmlns:p14="http://schemas.microsoft.com/office/powerpoint/2010/main" val="2514985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CCA84D4-6173-4B68-A450-F8643CAE29E9}" type="datetimeFigureOut">
              <a:rPr lang="it-IT" smtClean="0"/>
              <a:t>27/11/2014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144B2BD-B744-43A8-8860-055B11D18A2D}" type="slidenum">
              <a:rPr lang="it-IT" smtClean="0"/>
              <a:t>‹N›</a:t>
            </a:fld>
            <a:endParaRPr lang="it-IT"/>
          </a:p>
        </p:txBody>
      </p:sp>
    </p:spTree>
    <p:extLst>
      <p:ext uri="{BB962C8B-B14F-4D97-AF65-F5344CB8AC3E}">
        <p14:creationId xmlns:p14="http://schemas.microsoft.com/office/powerpoint/2010/main" val="352922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CCA84D4-6173-4B68-A450-F8643CAE29E9}" type="datetimeFigureOut">
              <a:rPr lang="it-IT" smtClean="0"/>
              <a:t>27/11/2014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144B2BD-B744-43A8-8860-055B11D18A2D}" type="slidenum">
              <a:rPr lang="it-IT" smtClean="0"/>
              <a:t>‹N›</a:t>
            </a:fld>
            <a:endParaRPr lang="it-IT"/>
          </a:p>
        </p:txBody>
      </p:sp>
    </p:spTree>
    <p:extLst>
      <p:ext uri="{BB962C8B-B14F-4D97-AF65-F5344CB8AC3E}">
        <p14:creationId xmlns:p14="http://schemas.microsoft.com/office/powerpoint/2010/main" val="87107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CCA84D4-6173-4B68-A450-F8643CAE29E9}" type="datetimeFigureOut">
              <a:rPr lang="it-IT" smtClean="0"/>
              <a:t>27/11/2014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144B2BD-B744-43A8-8860-055B11D18A2D}" type="slidenum">
              <a:rPr lang="it-IT" smtClean="0"/>
              <a:t>‹N›</a:t>
            </a:fld>
            <a:endParaRPr lang="it-IT"/>
          </a:p>
        </p:txBody>
      </p:sp>
    </p:spTree>
    <p:extLst>
      <p:ext uri="{BB962C8B-B14F-4D97-AF65-F5344CB8AC3E}">
        <p14:creationId xmlns:p14="http://schemas.microsoft.com/office/powerpoint/2010/main" val="211316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CCA84D4-6173-4B68-A450-F8643CAE29E9}" type="datetimeFigureOut">
              <a:rPr lang="it-IT" smtClean="0"/>
              <a:t>27/11/2014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144B2BD-B744-43A8-8860-055B11D18A2D}" type="slidenum">
              <a:rPr lang="it-IT" smtClean="0"/>
              <a:t>‹N›</a:t>
            </a:fld>
            <a:endParaRPr lang="it-IT"/>
          </a:p>
        </p:txBody>
      </p:sp>
    </p:spTree>
    <p:extLst>
      <p:ext uri="{BB962C8B-B14F-4D97-AF65-F5344CB8AC3E}">
        <p14:creationId xmlns:p14="http://schemas.microsoft.com/office/powerpoint/2010/main" val="138597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CCA84D4-6173-4B68-A450-F8643CAE29E9}" type="datetimeFigureOut">
              <a:rPr lang="it-IT" smtClean="0"/>
              <a:t>27/11/2014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144B2BD-B744-43A8-8860-055B11D18A2D}" type="slidenum">
              <a:rPr lang="it-IT" smtClean="0"/>
              <a:t>‹N›</a:t>
            </a:fld>
            <a:endParaRPr lang="it-IT"/>
          </a:p>
        </p:txBody>
      </p:sp>
    </p:spTree>
    <p:extLst>
      <p:ext uri="{BB962C8B-B14F-4D97-AF65-F5344CB8AC3E}">
        <p14:creationId xmlns:p14="http://schemas.microsoft.com/office/powerpoint/2010/main" val="3410640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A84D4-6173-4B68-A450-F8643CAE29E9}" type="datetimeFigureOut">
              <a:rPr lang="it-IT" smtClean="0"/>
              <a:t>27/11/2014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4B2BD-B744-43A8-8860-055B11D18A2D}" type="slidenum">
              <a:rPr lang="it-IT" smtClean="0"/>
              <a:t>‹N›</a:t>
            </a:fld>
            <a:endParaRPr lang="it-IT"/>
          </a:p>
        </p:txBody>
      </p:sp>
    </p:spTree>
    <p:extLst>
      <p:ext uri="{BB962C8B-B14F-4D97-AF65-F5344CB8AC3E}">
        <p14:creationId xmlns:p14="http://schemas.microsoft.com/office/powerpoint/2010/main" val="110360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700808"/>
            <a:ext cx="8229600" cy="1143000"/>
          </a:xfrm>
        </p:spPr>
        <p:txBody>
          <a:bodyPr>
            <a:normAutofit fontScale="90000"/>
          </a:bodyPr>
          <a:lstStyle/>
          <a:p>
            <a:r>
              <a:rPr lang="it-IT" b="1" dirty="0"/>
              <a:t>KM3NeT-Italy </a:t>
            </a:r>
            <a:r>
              <a:rPr lang="it-IT" b="1" dirty="0" smtClean="0"/>
              <a:t>Collaboration meeting</a:t>
            </a:r>
            <a:br>
              <a:rPr lang="it-IT" b="1" dirty="0" smtClean="0"/>
            </a:br>
            <a:r>
              <a:rPr lang="it-IT" b="1" dirty="0" smtClean="0"/>
              <a:t>28/11/2014</a:t>
            </a:r>
            <a:r>
              <a:rPr lang="it-IT" b="1" dirty="0" smtClean="0"/>
              <a:t/>
            </a:r>
            <a:br>
              <a:rPr lang="it-IT" b="1" dirty="0" smtClean="0"/>
            </a:br>
            <a:r>
              <a:rPr lang="it-IT" b="1" dirty="0" smtClean="0"/>
              <a:t/>
            </a:r>
            <a:br>
              <a:rPr lang="it-IT" b="1" dirty="0" smtClean="0"/>
            </a:br>
            <a:r>
              <a:rPr lang="it-IT" b="1" dirty="0"/>
              <a:t/>
            </a:r>
            <a:br>
              <a:rPr lang="it-IT" b="1" dirty="0"/>
            </a:br>
            <a:endParaRPr lang="it-IT" b="1" dirty="0"/>
          </a:p>
        </p:txBody>
      </p:sp>
      <p:pic>
        <p:nvPicPr>
          <p:cNvPr id="4" name="Picture 2" descr="https://oggiscienza.files.wordpress.com/2012/07/logo_inf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245" y="5733256"/>
            <a:ext cx="1429082" cy="909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ttps://encrypted-tbn3.gstatic.com/images?q=tbn:ANd9GcSryfyY2Rqo707uppZMXZ_DaoR5VtHJQLyNlnsiXQs6KsKVnaKBkr_wh5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174" y="5733256"/>
            <a:ext cx="2764854" cy="85536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43608" y="2420888"/>
            <a:ext cx="7416824" cy="1077218"/>
          </a:xfrm>
          <a:prstGeom prst="rect">
            <a:avLst/>
          </a:prstGeom>
          <a:noFill/>
        </p:spPr>
        <p:txBody>
          <a:bodyPr wrap="square" rtlCol="0">
            <a:spAutoFit/>
          </a:bodyPr>
          <a:lstStyle/>
          <a:p>
            <a:pPr algn="ctr"/>
            <a:r>
              <a:rPr lang="it-IT" sz="3200" dirty="0" smtClean="0"/>
              <a:t>Sistema di trasmissione dati su fibra ottica: Junction Box</a:t>
            </a:r>
            <a:endParaRPr lang="it-IT" sz="3200" dirty="0"/>
          </a:p>
        </p:txBody>
      </p:sp>
      <p:sp>
        <p:nvSpPr>
          <p:cNvPr id="7" name="CasellaDiTesto 6"/>
          <p:cNvSpPr txBox="1"/>
          <p:nvPr/>
        </p:nvSpPr>
        <p:spPr>
          <a:xfrm>
            <a:off x="2699792" y="3676382"/>
            <a:ext cx="4176464" cy="400110"/>
          </a:xfrm>
          <a:prstGeom prst="rect">
            <a:avLst/>
          </a:prstGeom>
          <a:noFill/>
        </p:spPr>
        <p:txBody>
          <a:bodyPr wrap="square" rtlCol="0">
            <a:spAutoFit/>
          </a:bodyPr>
          <a:lstStyle/>
          <a:p>
            <a:pPr algn="ctr"/>
            <a:r>
              <a:rPr lang="it-IT" sz="2000" dirty="0" smtClean="0"/>
              <a:t>Sara </a:t>
            </a:r>
            <a:r>
              <a:rPr lang="it-IT" sz="2000" dirty="0" err="1" smtClean="0"/>
              <a:t>Pulvirenti</a:t>
            </a:r>
            <a:endParaRPr lang="it-IT" sz="2000" dirty="0"/>
          </a:p>
        </p:txBody>
      </p:sp>
    </p:spTree>
    <p:extLst>
      <p:ext uri="{BB962C8B-B14F-4D97-AF65-F5344CB8AC3E}">
        <p14:creationId xmlns:p14="http://schemas.microsoft.com/office/powerpoint/2010/main" val="3002655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91680" y="44624"/>
            <a:ext cx="6048672" cy="461665"/>
          </a:xfrm>
          <a:prstGeom prst="rect">
            <a:avLst/>
          </a:prstGeom>
          <a:noFill/>
        </p:spPr>
        <p:txBody>
          <a:bodyPr wrap="square" rtlCol="0">
            <a:spAutoFit/>
          </a:bodyPr>
          <a:lstStyle/>
          <a:p>
            <a:pPr algn="ctr"/>
            <a:r>
              <a:rPr lang="it-IT" sz="2400" b="1" dirty="0" smtClean="0"/>
              <a:t> Junction Box Optical Chain </a:t>
            </a:r>
            <a:r>
              <a:rPr lang="en-GB" sz="2400" b="1" dirty="0" smtClean="0"/>
              <a:t>transmission</a:t>
            </a:r>
            <a:r>
              <a:rPr lang="it-IT" sz="2400" b="1" dirty="0" smtClean="0"/>
              <a:t> test</a:t>
            </a:r>
            <a:endParaRPr lang="en-GB" sz="2400" b="1" dirty="0"/>
          </a:p>
        </p:txBody>
      </p:sp>
      <p:pic>
        <p:nvPicPr>
          <p:cNvPr id="5122" name="Picture 2" descr="C:\Users\Sara\Copy\Foto integrazione torre KM3NeT-IT ott-nov 2014\20141106_16014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855"/>
          <a:stretch/>
        </p:blipFill>
        <p:spPr bwMode="auto">
          <a:xfrm rot="5400000">
            <a:off x="4526412" y="2178852"/>
            <a:ext cx="5492184" cy="3672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ara\Copy\Foto integrazione torre KM3NeT-IT ott-nov 2014\20141106_16195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27" t="9211" r="12506" b="374"/>
          <a:stretch/>
        </p:blipFill>
        <p:spPr bwMode="auto">
          <a:xfrm>
            <a:off x="3572386" y="1268760"/>
            <a:ext cx="1791702" cy="20160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work\Phase3\Foto integrazione torre KM3NeT-IT ott-nov 2014\20141107_1029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136" y="3392291"/>
            <a:ext cx="5041336" cy="332166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87136" y="506289"/>
            <a:ext cx="8749360" cy="646331"/>
          </a:xfrm>
          <a:prstGeom prst="rect">
            <a:avLst/>
          </a:prstGeom>
          <a:noFill/>
        </p:spPr>
        <p:txBody>
          <a:bodyPr wrap="square" rtlCol="0">
            <a:spAutoFit/>
          </a:bodyPr>
          <a:lstStyle/>
          <a:p>
            <a:r>
              <a:rPr lang="it-IT" dirty="0" err="1" smtClean="0"/>
              <a:t>Validation</a:t>
            </a:r>
            <a:r>
              <a:rPr lang="it-IT" dirty="0" smtClean="0"/>
              <a:t> test </a:t>
            </a:r>
            <a:r>
              <a:rPr lang="it-IT" dirty="0" err="1" smtClean="0"/>
              <a:t>before</a:t>
            </a:r>
            <a:r>
              <a:rPr lang="it-IT" dirty="0" smtClean="0"/>
              <a:t> the </a:t>
            </a:r>
            <a:r>
              <a:rPr lang="it-IT" dirty="0" err="1" smtClean="0"/>
              <a:t>deployment</a:t>
            </a:r>
            <a:r>
              <a:rPr lang="it-IT" dirty="0" smtClean="0"/>
              <a:t> of JB </a:t>
            </a:r>
            <a:r>
              <a:rPr lang="it-IT" dirty="0" err="1" smtClean="0"/>
              <a:t>Power</a:t>
            </a:r>
            <a:r>
              <a:rPr lang="it-IT" dirty="0" smtClean="0"/>
              <a:t> </a:t>
            </a:r>
            <a:r>
              <a:rPr lang="it-IT" dirty="0" err="1" smtClean="0"/>
              <a:t>Loss</a:t>
            </a:r>
            <a:r>
              <a:rPr lang="it-IT" dirty="0" smtClean="0"/>
              <a:t> </a:t>
            </a:r>
            <a:r>
              <a:rPr lang="it-IT" dirty="0" err="1" smtClean="0"/>
              <a:t>considering</a:t>
            </a:r>
            <a:r>
              <a:rPr lang="it-IT" dirty="0" smtClean="0"/>
              <a:t> </a:t>
            </a:r>
            <a:r>
              <a:rPr lang="it-IT" dirty="0" err="1" smtClean="0"/>
              <a:t>also</a:t>
            </a:r>
            <a:r>
              <a:rPr lang="it-IT" dirty="0" smtClean="0"/>
              <a:t> the </a:t>
            </a:r>
            <a:r>
              <a:rPr lang="it-IT" dirty="0" err="1" smtClean="0"/>
              <a:t>tower</a:t>
            </a:r>
            <a:r>
              <a:rPr lang="it-IT" dirty="0" smtClean="0"/>
              <a:t> and the </a:t>
            </a:r>
            <a:r>
              <a:rPr lang="it-IT" dirty="0" err="1" smtClean="0"/>
              <a:t>shore</a:t>
            </a:r>
            <a:r>
              <a:rPr lang="it-IT" dirty="0" smtClean="0"/>
              <a:t> station (25 dB of </a:t>
            </a:r>
            <a:r>
              <a:rPr lang="it-IT" dirty="0" err="1" smtClean="0"/>
              <a:t>attenuation</a:t>
            </a:r>
            <a:r>
              <a:rPr lang="it-IT" dirty="0" smtClean="0"/>
              <a:t> in </a:t>
            </a:r>
            <a:r>
              <a:rPr lang="it-IT" dirty="0" err="1" smtClean="0"/>
              <a:t>order</a:t>
            </a:r>
            <a:r>
              <a:rPr lang="it-IT" dirty="0" smtClean="0"/>
              <a:t> to </a:t>
            </a:r>
            <a:r>
              <a:rPr lang="it-IT" smtClean="0"/>
              <a:t>simulate the MEOC)\ </a:t>
            </a:r>
            <a:endParaRPr lang="it-IT" dirty="0"/>
          </a:p>
        </p:txBody>
      </p:sp>
      <p:pic>
        <p:nvPicPr>
          <p:cNvPr id="5126" name="Picture 6" descr="D:\work\Phase3\Foto integrazione torre KM3NeT-IT ott-nov 2014\foto Andrea\Integrazione torre 8 10-11_2014\20141106_22285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0000"/>
          <a:stretch/>
        </p:blipFill>
        <p:spPr bwMode="auto">
          <a:xfrm>
            <a:off x="93482" y="1232992"/>
            <a:ext cx="3398398" cy="2124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ttore 2 6"/>
          <p:cNvCxnSpPr/>
          <p:nvPr/>
        </p:nvCxnSpPr>
        <p:spPr>
          <a:xfrm>
            <a:off x="4932040" y="4014852"/>
            <a:ext cx="864096" cy="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5004456" y="2132856"/>
            <a:ext cx="864096" cy="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3140338" y="2111640"/>
            <a:ext cx="864096" cy="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3095836" y="1700808"/>
            <a:ext cx="1565980" cy="261610"/>
          </a:xfrm>
          <a:prstGeom prst="rect">
            <a:avLst/>
          </a:prstGeom>
          <a:solidFill>
            <a:schemeClr val="bg1"/>
          </a:solidFill>
        </p:spPr>
        <p:txBody>
          <a:bodyPr wrap="square" rtlCol="0">
            <a:spAutoFit/>
          </a:bodyPr>
          <a:lstStyle/>
          <a:p>
            <a:pPr algn="ctr"/>
            <a:r>
              <a:rPr lang="it-IT" sz="1100" b="1" dirty="0" smtClean="0">
                <a:solidFill>
                  <a:srgbClr val="FF0000"/>
                </a:solidFill>
              </a:rPr>
              <a:t>25 dB OF </a:t>
            </a:r>
            <a:r>
              <a:rPr lang="it-IT" sz="1100" b="1" dirty="0" err="1" smtClean="0">
                <a:solidFill>
                  <a:srgbClr val="FF0000"/>
                </a:solidFill>
              </a:rPr>
              <a:t>Attenuation</a:t>
            </a:r>
            <a:endParaRPr lang="it-IT" sz="1100" b="1" dirty="0">
              <a:solidFill>
                <a:srgbClr val="FF0000"/>
              </a:solidFill>
            </a:endParaRPr>
          </a:p>
        </p:txBody>
      </p:sp>
    </p:spTree>
    <p:extLst>
      <p:ext uri="{BB962C8B-B14F-4D97-AF65-F5344CB8AC3E}">
        <p14:creationId xmlns:p14="http://schemas.microsoft.com/office/powerpoint/2010/main" val="954438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475656" y="44624"/>
            <a:ext cx="6048672" cy="461665"/>
          </a:xfrm>
          <a:prstGeom prst="rect">
            <a:avLst/>
          </a:prstGeom>
          <a:noFill/>
        </p:spPr>
        <p:txBody>
          <a:bodyPr wrap="square" rtlCol="0">
            <a:spAutoFit/>
          </a:bodyPr>
          <a:lstStyle/>
          <a:p>
            <a:pPr algn="ctr"/>
            <a:r>
              <a:rPr lang="it-IT" sz="2400" b="1" dirty="0" smtClean="0"/>
              <a:t> </a:t>
            </a:r>
            <a:r>
              <a:rPr lang="it-IT" sz="2400" b="1" dirty="0" smtClean="0"/>
              <a:t>Deployment: </a:t>
            </a:r>
            <a:r>
              <a:rPr lang="it-IT" sz="2400" b="1" dirty="0" err="1" smtClean="0"/>
              <a:t>Interlink</a:t>
            </a:r>
            <a:r>
              <a:rPr lang="it-IT" sz="2400" b="1" dirty="0" smtClean="0"/>
              <a:t> Cable</a:t>
            </a:r>
            <a:endParaRPr lang="en-GB" sz="2400"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01" y="620688"/>
            <a:ext cx="8785887" cy="41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24" b="6479"/>
          <a:stretch/>
        </p:blipFill>
        <p:spPr bwMode="auto">
          <a:xfrm>
            <a:off x="5148064" y="3429000"/>
            <a:ext cx="3934718" cy="340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07504" y="4941168"/>
            <a:ext cx="4980915" cy="1754326"/>
          </a:xfrm>
          <a:prstGeom prst="rect">
            <a:avLst/>
          </a:prstGeom>
          <a:noFill/>
        </p:spPr>
        <p:txBody>
          <a:bodyPr wrap="square" rtlCol="0">
            <a:spAutoFit/>
          </a:bodyPr>
          <a:lstStyle/>
          <a:p>
            <a:r>
              <a:rPr lang="it-IT" dirty="0" smtClean="0"/>
              <a:t>OTDR </a:t>
            </a:r>
            <a:r>
              <a:rPr lang="it-IT" dirty="0" err="1" smtClean="0"/>
              <a:t>Measures</a:t>
            </a:r>
            <a:r>
              <a:rPr lang="it-IT" dirty="0"/>
              <a:t> </a:t>
            </a:r>
            <a:r>
              <a:rPr lang="it-IT" dirty="0" err="1" smtClean="0"/>
              <a:t>during</a:t>
            </a:r>
            <a:r>
              <a:rPr lang="it-IT" dirty="0" smtClean="0"/>
              <a:t> the </a:t>
            </a:r>
            <a:r>
              <a:rPr lang="it-IT" dirty="0" err="1" smtClean="0"/>
              <a:t>interlink</a:t>
            </a:r>
            <a:r>
              <a:rPr lang="it-IT" dirty="0" smtClean="0"/>
              <a:t> </a:t>
            </a:r>
            <a:r>
              <a:rPr lang="it-IT" dirty="0" err="1" smtClean="0"/>
              <a:t>cable</a:t>
            </a:r>
            <a:r>
              <a:rPr lang="it-IT" dirty="0" smtClean="0"/>
              <a:t> connection.</a:t>
            </a:r>
          </a:p>
          <a:p>
            <a:r>
              <a:rPr lang="it-IT" b="1" dirty="0" smtClean="0"/>
              <a:t>Black</a:t>
            </a:r>
            <a:r>
              <a:rPr lang="it-IT" dirty="0" smtClean="0"/>
              <a:t> -&gt; MEOC </a:t>
            </a:r>
            <a:r>
              <a:rPr lang="it-IT" dirty="0" err="1" smtClean="0"/>
              <a:t>measure</a:t>
            </a:r>
            <a:r>
              <a:rPr lang="it-IT" dirty="0" smtClean="0"/>
              <a:t> </a:t>
            </a:r>
            <a:r>
              <a:rPr lang="it-IT" dirty="0" err="1" smtClean="0"/>
              <a:t>reference</a:t>
            </a:r>
            <a:r>
              <a:rPr lang="it-IT" dirty="0" smtClean="0"/>
              <a:t> </a:t>
            </a:r>
            <a:r>
              <a:rPr lang="it-IT" dirty="0" err="1" smtClean="0"/>
              <a:t>before</a:t>
            </a:r>
            <a:r>
              <a:rPr lang="it-IT" dirty="0" smtClean="0"/>
              <a:t> the </a:t>
            </a:r>
            <a:r>
              <a:rPr lang="it-IT" dirty="0" err="1" smtClean="0"/>
              <a:t>interlink</a:t>
            </a:r>
            <a:r>
              <a:rPr lang="it-IT" dirty="0" smtClean="0"/>
              <a:t> connection (</a:t>
            </a:r>
            <a:r>
              <a:rPr lang="it-IT" dirty="0" err="1" smtClean="0"/>
              <a:t>until</a:t>
            </a:r>
            <a:r>
              <a:rPr lang="it-IT" dirty="0" smtClean="0"/>
              <a:t> CTF)</a:t>
            </a:r>
          </a:p>
          <a:p>
            <a:r>
              <a:rPr lang="it-IT" b="1" dirty="0" smtClean="0">
                <a:solidFill>
                  <a:srgbClr val="00B050"/>
                </a:solidFill>
              </a:rPr>
              <a:t>Green</a:t>
            </a:r>
            <a:r>
              <a:rPr lang="it-IT" dirty="0" smtClean="0"/>
              <a:t> -&gt; MEOC </a:t>
            </a:r>
            <a:r>
              <a:rPr lang="it-IT" dirty="0" err="1" smtClean="0"/>
              <a:t>measure</a:t>
            </a:r>
            <a:r>
              <a:rPr lang="it-IT" dirty="0" smtClean="0"/>
              <a:t> </a:t>
            </a:r>
            <a:r>
              <a:rPr lang="it-IT" dirty="0" err="1" smtClean="0"/>
              <a:t>after</a:t>
            </a:r>
            <a:r>
              <a:rPr lang="it-IT" dirty="0" smtClean="0"/>
              <a:t> </a:t>
            </a:r>
            <a:r>
              <a:rPr lang="it-IT" dirty="0" err="1" smtClean="0"/>
              <a:t>interlink</a:t>
            </a:r>
            <a:r>
              <a:rPr lang="it-IT" dirty="0" smtClean="0"/>
              <a:t> </a:t>
            </a:r>
            <a:r>
              <a:rPr lang="it-IT" dirty="0" err="1" smtClean="0"/>
              <a:t>cable</a:t>
            </a:r>
            <a:r>
              <a:rPr lang="it-IT" dirty="0" smtClean="0"/>
              <a:t> connection (CTF and </a:t>
            </a:r>
            <a:r>
              <a:rPr lang="it-IT" dirty="0" err="1" smtClean="0"/>
              <a:t>interlink</a:t>
            </a:r>
            <a:r>
              <a:rPr lang="it-IT" dirty="0" smtClean="0"/>
              <a:t> </a:t>
            </a:r>
            <a:r>
              <a:rPr lang="it-IT" dirty="0" err="1" smtClean="0"/>
              <a:t>cable</a:t>
            </a:r>
            <a:r>
              <a:rPr lang="it-IT" dirty="0" smtClean="0"/>
              <a:t>)</a:t>
            </a:r>
            <a:endParaRPr lang="it-IT" dirty="0"/>
          </a:p>
        </p:txBody>
      </p:sp>
    </p:spTree>
    <p:extLst>
      <p:ext uri="{BB962C8B-B14F-4D97-AF65-F5344CB8AC3E}">
        <p14:creationId xmlns:p14="http://schemas.microsoft.com/office/powerpoint/2010/main" val="3564726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475656" y="44624"/>
            <a:ext cx="6048672" cy="461665"/>
          </a:xfrm>
          <a:prstGeom prst="rect">
            <a:avLst/>
          </a:prstGeom>
          <a:noFill/>
        </p:spPr>
        <p:txBody>
          <a:bodyPr wrap="square" rtlCol="0">
            <a:spAutoFit/>
          </a:bodyPr>
          <a:lstStyle/>
          <a:p>
            <a:pPr algn="ctr"/>
            <a:r>
              <a:rPr lang="it-IT" sz="2400" b="1" dirty="0" smtClean="0"/>
              <a:t> </a:t>
            </a:r>
            <a:r>
              <a:rPr lang="it-IT" sz="2400" b="1" dirty="0" smtClean="0"/>
              <a:t>Deployment: Junction Box Connection</a:t>
            </a:r>
            <a:endParaRPr lang="en-GB" sz="2400" b="1"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51"/>
          <a:stretch/>
        </p:blipFill>
        <p:spPr bwMode="auto">
          <a:xfrm>
            <a:off x="179512" y="620688"/>
            <a:ext cx="6403125" cy="341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Sara\Copy\work\Phase3\TORRE_8\Deployment-14-11\screenshot\edfa.png"/>
          <p:cNvPicPr>
            <a:picLocks noChangeAspect="1" noChangeArrowheads="1"/>
          </p:cNvPicPr>
          <p:nvPr/>
        </p:nvPicPr>
        <p:blipFill rotWithShape="1">
          <a:blip r:embed="rId3">
            <a:extLst>
              <a:ext uri="{28A0092B-C50C-407E-A947-70E740481C1C}">
                <a14:useLocalDpi xmlns:a14="http://schemas.microsoft.com/office/drawing/2010/main" val="0"/>
              </a:ext>
            </a:extLst>
          </a:blip>
          <a:srcRect b="14287"/>
          <a:stretch/>
        </p:blipFill>
        <p:spPr bwMode="auto">
          <a:xfrm>
            <a:off x="148646" y="3153274"/>
            <a:ext cx="6237023" cy="3672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ara\Copy\Foto integrazione torre KM3NeT-IT ott-nov 2014\IMG_555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408" b="7562"/>
          <a:stretch/>
        </p:blipFill>
        <p:spPr bwMode="auto">
          <a:xfrm>
            <a:off x="4283968" y="3573016"/>
            <a:ext cx="4800000" cy="259307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582637" y="965627"/>
            <a:ext cx="2561363" cy="2031325"/>
          </a:xfrm>
          <a:prstGeom prst="rect">
            <a:avLst/>
          </a:prstGeom>
          <a:noFill/>
        </p:spPr>
        <p:txBody>
          <a:bodyPr wrap="square" rtlCol="0">
            <a:spAutoFit/>
          </a:bodyPr>
          <a:lstStyle/>
          <a:p>
            <a:r>
              <a:rPr lang="it-IT" dirty="0" err="1" smtClean="0"/>
              <a:t>Check</a:t>
            </a:r>
            <a:r>
              <a:rPr lang="it-IT" dirty="0" smtClean="0"/>
              <a:t> on:</a:t>
            </a:r>
          </a:p>
          <a:p>
            <a:pPr marL="285750" indent="-285750">
              <a:buFontTx/>
              <a:buChar char="-"/>
            </a:pPr>
            <a:r>
              <a:rPr lang="it-IT" dirty="0" err="1" smtClean="0"/>
              <a:t>Shore</a:t>
            </a:r>
            <a:r>
              <a:rPr lang="it-IT" dirty="0" smtClean="0"/>
              <a:t> Optical </a:t>
            </a:r>
            <a:r>
              <a:rPr lang="it-IT" dirty="0" err="1" smtClean="0"/>
              <a:t>Amplifier</a:t>
            </a:r>
            <a:endParaRPr lang="it-IT" dirty="0" smtClean="0"/>
          </a:p>
          <a:p>
            <a:pPr marL="285750" indent="-285750">
              <a:buFontTx/>
              <a:buChar char="-"/>
            </a:pPr>
            <a:r>
              <a:rPr lang="it-IT" dirty="0" err="1" smtClean="0"/>
              <a:t>Signal</a:t>
            </a:r>
            <a:r>
              <a:rPr lang="it-IT" dirty="0" smtClean="0"/>
              <a:t> </a:t>
            </a:r>
            <a:r>
              <a:rPr lang="it-IT" dirty="0" err="1" smtClean="0"/>
              <a:t>power</a:t>
            </a:r>
            <a:r>
              <a:rPr lang="it-IT" dirty="0" smtClean="0"/>
              <a:t> from JB </a:t>
            </a:r>
            <a:r>
              <a:rPr lang="it-IT" dirty="0" err="1" smtClean="0"/>
              <a:t>transceiver</a:t>
            </a:r>
            <a:r>
              <a:rPr lang="it-IT" dirty="0" smtClean="0"/>
              <a:t> to </a:t>
            </a:r>
            <a:r>
              <a:rPr lang="it-IT" dirty="0" err="1" smtClean="0"/>
              <a:t>shore</a:t>
            </a:r>
            <a:endParaRPr lang="it-IT" dirty="0" smtClean="0"/>
          </a:p>
          <a:p>
            <a:pPr marL="285750" indent="-285750">
              <a:buFontTx/>
              <a:buChar char="-"/>
            </a:pPr>
            <a:r>
              <a:rPr lang="it-IT" dirty="0" smtClean="0"/>
              <a:t>JB Optical </a:t>
            </a:r>
            <a:r>
              <a:rPr lang="it-IT" dirty="0" err="1" smtClean="0"/>
              <a:t>Amplifier</a:t>
            </a:r>
            <a:r>
              <a:rPr lang="it-IT" dirty="0" smtClean="0"/>
              <a:t> status </a:t>
            </a:r>
            <a:endParaRPr lang="it-IT" dirty="0"/>
          </a:p>
        </p:txBody>
      </p:sp>
    </p:spTree>
    <p:extLst>
      <p:ext uri="{BB962C8B-B14F-4D97-AF65-F5344CB8AC3E}">
        <p14:creationId xmlns:p14="http://schemas.microsoft.com/office/powerpoint/2010/main" val="252179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39211" y="467380"/>
            <a:ext cx="1983512" cy="369332"/>
          </a:xfrm>
          <a:prstGeom prst="rect">
            <a:avLst/>
          </a:prstGeom>
          <a:noFill/>
        </p:spPr>
        <p:txBody>
          <a:bodyPr wrap="square" rtlCol="0">
            <a:spAutoFit/>
          </a:bodyPr>
          <a:lstStyle/>
          <a:p>
            <a:r>
              <a:rPr lang="it-IT" dirty="0" smtClean="0"/>
              <a:t>BASE TOWER</a:t>
            </a:r>
            <a:endParaRPr lang="it-IT" dirty="0"/>
          </a:p>
        </p:txBody>
      </p:sp>
      <p:cxnSp>
        <p:nvCxnSpPr>
          <p:cNvPr id="9" name="Connettore 2 8"/>
          <p:cNvCxnSpPr/>
          <p:nvPr/>
        </p:nvCxnSpPr>
        <p:spPr>
          <a:xfrm flipH="1">
            <a:off x="139211" y="908720"/>
            <a:ext cx="864096"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7052984" y="611396"/>
            <a:ext cx="1983512" cy="369332"/>
          </a:xfrm>
          <a:prstGeom prst="rect">
            <a:avLst/>
          </a:prstGeom>
          <a:noFill/>
        </p:spPr>
        <p:txBody>
          <a:bodyPr wrap="square" rtlCol="0">
            <a:spAutoFit/>
          </a:bodyPr>
          <a:lstStyle/>
          <a:p>
            <a:pPr algn="ctr"/>
            <a:r>
              <a:rPr lang="it-IT" dirty="0" smtClean="0"/>
              <a:t>SHORE STATION</a:t>
            </a:r>
            <a:endParaRPr lang="it-IT" dirty="0"/>
          </a:p>
        </p:txBody>
      </p:sp>
      <p:sp>
        <p:nvSpPr>
          <p:cNvPr id="7" name="Rettangolo 6"/>
          <p:cNvSpPr/>
          <p:nvPr/>
        </p:nvSpPr>
        <p:spPr>
          <a:xfrm>
            <a:off x="107504" y="6300028"/>
            <a:ext cx="8964488" cy="369332"/>
          </a:xfrm>
          <a:prstGeom prst="rect">
            <a:avLst/>
          </a:prstGeom>
        </p:spPr>
        <p:txBody>
          <a:bodyPr wrap="square">
            <a:spAutoFit/>
          </a:bodyPr>
          <a:lstStyle/>
          <a:p>
            <a:pPr algn="just"/>
            <a:r>
              <a:rPr lang="en-US" b="1" dirty="0">
                <a:solidFill>
                  <a:schemeClr val="tx2">
                    <a:lumMod val="75000"/>
                  </a:schemeClr>
                </a:solidFill>
              </a:rPr>
              <a:t>B</a:t>
            </a:r>
            <a:r>
              <a:rPr lang="en-US" b="1" dirty="0" smtClean="0">
                <a:solidFill>
                  <a:schemeClr val="tx2">
                    <a:lumMod val="75000"/>
                  </a:schemeClr>
                </a:solidFill>
              </a:rPr>
              <a:t>lue</a:t>
            </a:r>
            <a:r>
              <a:rPr lang="en-US" dirty="0" smtClean="0"/>
              <a:t> </a:t>
            </a:r>
            <a:r>
              <a:rPr lang="en-US" dirty="0"/>
              <a:t>and </a:t>
            </a:r>
            <a:r>
              <a:rPr lang="en-US" b="1" dirty="0" smtClean="0"/>
              <a:t>Black</a:t>
            </a:r>
            <a:r>
              <a:rPr lang="en-US" dirty="0" smtClean="0"/>
              <a:t> </a:t>
            </a:r>
            <a:r>
              <a:rPr lang="en-US" dirty="0"/>
              <a:t>colors of the </a:t>
            </a:r>
            <a:r>
              <a:rPr lang="en-US" dirty="0" err="1"/>
              <a:t>fibres</a:t>
            </a:r>
            <a:r>
              <a:rPr lang="en-US" dirty="0"/>
              <a:t> correspond to downstream or upstream signals respectively</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81" y="945328"/>
            <a:ext cx="8041367" cy="53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Connettore 2 11"/>
          <p:cNvCxnSpPr/>
          <p:nvPr/>
        </p:nvCxnSpPr>
        <p:spPr>
          <a:xfrm>
            <a:off x="7257064" y="1052736"/>
            <a:ext cx="1512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1547664" y="44624"/>
            <a:ext cx="6249376" cy="461665"/>
          </a:xfrm>
          <a:prstGeom prst="rect">
            <a:avLst/>
          </a:prstGeom>
          <a:noFill/>
        </p:spPr>
        <p:txBody>
          <a:bodyPr wrap="square" rtlCol="0">
            <a:spAutoFit/>
          </a:bodyPr>
          <a:lstStyle/>
          <a:p>
            <a:pPr algn="ctr"/>
            <a:r>
              <a:rPr lang="en-GB" sz="2400" b="1" dirty="0" smtClean="0"/>
              <a:t>Junction Box Optical Data Transmission Scheme</a:t>
            </a:r>
            <a:endParaRPr lang="en-GB" sz="2400" b="1" dirty="0"/>
          </a:p>
        </p:txBody>
      </p:sp>
    </p:spTree>
    <p:extLst>
      <p:ext uri="{BB962C8B-B14F-4D97-AF65-F5344CB8AC3E}">
        <p14:creationId xmlns:p14="http://schemas.microsoft.com/office/powerpoint/2010/main" val="3576571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6068" y="692696"/>
            <a:ext cx="8626411" cy="1446550"/>
          </a:xfrm>
          <a:prstGeom prst="rect">
            <a:avLst/>
          </a:prstGeom>
        </p:spPr>
        <p:txBody>
          <a:bodyPr wrap="square">
            <a:spAutoFit/>
          </a:bodyPr>
          <a:lstStyle/>
          <a:p>
            <a:pPr algn="just"/>
            <a:r>
              <a:rPr lang="en-US" dirty="0"/>
              <a:t>The 4 optic </a:t>
            </a:r>
            <a:r>
              <a:rPr lang="en-US" dirty="0" err="1"/>
              <a:t>fibres</a:t>
            </a:r>
            <a:r>
              <a:rPr lang="en-US" dirty="0"/>
              <a:t> from the CTF enter to the photonics pod  (JOP) in the Junction Box through the panel JMF and the manifold (JMA8). </a:t>
            </a:r>
            <a:r>
              <a:rPr lang="en-GB" dirty="0"/>
              <a:t>The optical pigtails in the JMA are terminated with LC/APC (grade A) connectors to have a better suppression of back scattered light.</a:t>
            </a:r>
            <a:endParaRPr lang="it-IT" dirty="0"/>
          </a:p>
          <a:p>
            <a:pPr algn="just"/>
            <a:endParaRPr lang="it-IT" sz="1600" dirty="0"/>
          </a:p>
        </p:txBody>
      </p:sp>
      <p:pic>
        <p:nvPicPr>
          <p:cNvPr id="1026" name="Picture 2" descr="C:\Users\Sara\Copy\Foto integrazione torre KM3NeT-IT ott-nov 2014\20141101_12304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3" t="24636" b="15396"/>
          <a:stretch/>
        </p:blipFill>
        <p:spPr bwMode="auto">
          <a:xfrm>
            <a:off x="1061339" y="1962742"/>
            <a:ext cx="7035868" cy="3266458"/>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66069" y="5364505"/>
            <a:ext cx="8626410" cy="923330"/>
          </a:xfrm>
          <a:prstGeom prst="rect">
            <a:avLst/>
          </a:prstGeom>
        </p:spPr>
        <p:txBody>
          <a:bodyPr wrap="square">
            <a:spAutoFit/>
          </a:bodyPr>
          <a:lstStyle/>
          <a:p>
            <a:pPr algn="just"/>
            <a:r>
              <a:rPr lang="en-US" dirty="0"/>
              <a:t>This manifold is just a passive optical routing to distribute the 4 </a:t>
            </a:r>
            <a:r>
              <a:rPr lang="en-US" dirty="0" err="1"/>
              <a:t>fibres</a:t>
            </a:r>
            <a:r>
              <a:rPr lang="en-US" dirty="0"/>
              <a:t> of the interlink cable from the CTF  to the optical and electric pods and finally to the towers connected to the JB.</a:t>
            </a:r>
            <a:endParaRPr lang="it-IT"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 y="2204864"/>
            <a:ext cx="9113572" cy="209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1763688" y="44624"/>
            <a:ext cx="5616624" cy="461665"/>
          </a:xfrm>
          <a:prstGeom prst="rect">
            <a:avLst/>
          </a:prstGeom>
          <a:noFill/>
        </p:spPr>
        <p:txBody>
          <a:bodyPr wrap="square" rtlCol="0">
            <a:spAutoFit/>
          </a:bodyPr>
          <a:lstStyle/>
          <a:p>
            <a:pPr algn="ctr"/>
            <a:r>
              <a:rPr lang="it-IT" sz="2400" b="1" dirty="0" smtClean="0"/>
              <a:t>Junction Box </a:t>
            </a:r>
            <a:r>
              <a:rPr lang="it-IT" sz="2400" b="1" dirty="0" err="1" smtClean="0"/>
              <a:t>Manifold</a:t>
            </a:r>
            <a:r>
              <a:rPr lang="it-IT" sz="2400" b="1" dirty="0" smtClean="0"/>
              <a:t> (JMA8)</a:t>
            </a:r>
            <a:endParaRPr lang="en-GB" sz="2400" b="1" dirty="0"/>
          </a:p>
        </p:txBody>
      </p:sp>
    </p:spTree>
    <p:extLst>
      <p:ext uri="{BB962C8B-B14F-4D97-AF65-F5344CB8AC3E}">
        <p14:creationId xmlns:p14="http://schemas.microsoft.com/office/powerpoint/2010/main" val="208138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 presetClass="exit" presetSubtype="0" fill="hold" nodeType="withEffect">
                                  <p:stCondLst>
                                    <p:cond delay="0"/>
                                  </p:stCondLst>
                                  <p:childTnLst>
                                    <p:set>
                                      <p:cBhvr>
                                        <p:cTn id="9" dur="1" fill="hold">
                                          <p:stCondLst>
                                            <p:cond delay="0"/>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5886" y="2508578"/>
            <a:ext cx="5332498" cy="2844000"/>
          </a:xfrm>
          <a:prstGeom prst="rect">
            <a:avLst/>
          </a:prstGeom>
        </p:spPr>
      </p:pic>
      <p:sp>
        <p:nvSpPr>
          <p:cNvPr id="6" name="Rettangolo 5"/>
          <p:cNvSpPr/>
          <p:nvPr/>
        </p:nvSpPr>
        <p:spPr>
          <a:xfrm>
            <a:off x="174697" y="692696"/>
            <a:ext cx="8856476" cy="1815882"/>
          </a:xfrm>
          <a:prstGeom prst="rect">
            <a:avLst/>
          </a:prstGeom>
        </p:spPr>
        <p:txBody>
          <a:bodyPr wrap="square">
            <a:spAutoFit/>
          </a:bodyPr>
          <a:lstStyle/>
          <a:p>
            <a:pPr algn="just"/>
            <a:r>
              <a:rPr lang="en-US" sz="1600" dirty="0"/>
              <a:t>The photonics pod hosts some passive DWDM optical filters. Their function is to mix (multiplex/</a:t>
            </a:r>
            <a:r>
              <a:rPr lang="en-US" sz="1600" dirty="0" err="1"/>
              <a:t>demultiplex</a:t>
            </a:r>
            <a:r>
              <a:rPr lang="en-US" sz="1600" dirty="0"/>
              <a:t>) different groups of DWDM channels into one optical </a:t>
            </a:r>
            <a:r>
              <a:rPr lang="en-US" sz="1600" dirty="0" err="1"/>
              <a:t>fibre</a:t>
            </a:r>
            <a:r>
              <a:rPr lang="en-US" sz="1600" dirty="0"/>
              <a:t>.  The passive optics in the “photonics POD” is </a:t>
            </a:r>
            <a:r>
              <a:rPr lang="en-US" sz="1600" dirty="0" smtClean="0"/>
              <a:t>made </a:t>
            </a:r>
            <a:r>
              <a:rPr lang="en-US" sz="1600" dirty="0"/>
              <a:t>by 4 optical band filters  modules BMX (Band Multiplexer) </a:t>
            </a:r>
            <a:r>
              <a:rPr lang="en-US" sz="1600" dirty="0" smtClean="0"/>
              <a:t>.</a:t>
            </a:r>
          </a:p>
          <a:p>
            <a:pPr algn="just"/>
            <a:r>
              <a:rPr lang="en-US" sz="1600" dirty="0" smtClean="0"/>
              <a:t>Each </a:t>
            </a:r>
            <a:r>
              <a:rPr lang="en-US" sz="1600" dirty="0"/>
              <a:t>tower receives 15 DWDM channels and transmits back to shore 15 DWDM </a:t>
            </a:r>
            <a:r>
              <a:rPr lang="en-US" sz="1600" dirty="0" smtClean="0"/>
              <a:t>channels. Received </a:t>
            </a:r>
            <a:r>
              <a:rPr lang="en-US" sz="1600" dirty="0"/>
              <a:t>and transmitted channels have the same frequencies.</a:t>
            </a:r>
            <a:endParaRPr lang="it-IT" sz="1600" dirty="0"/>
          </a:p>
          <a:p>
            <a:pPr algn="just"/>
            <a:r>
              <a:rPr lang="en-US" sz="1600" dirty="0"/>
              <a:t>Each filter handles up to 15 DWDM channels equally spaced at 50 GHz (on the ITU standard frequency grid).  </a:t>
            </a:r>
            <a:endParaRPr lang="it-IT" sz="1600" dirty="0"/>
          </a:p>
        </p:txBody>
      </p:sp>
      <p:pic>
        <p:nvPicPr>
          <p:cNvPr id="7" name="Immagine 6"/>
          <p:cNvPicPr/>
          <p:nvPr/>
        </p:nvPicPr>
        <p:blipFill>
          <a:blip r:embed="rId4" cstate="email">
            <a:extLst>
              <a:ext uri="{28A0092B-C50C-407E-A947-70E740481C1C}">
                <a14:useLocalDpi xmlns:a14="http://schemas.microsoft.com/office/drawing/2010/main"/>
              </a:ext>
            </a:extLst>
          </a:blip>
          <a:srcRect/>
          <a:stretch>
            <a:fillRect/>
          </a:stretch>
        </p:blipFill>
        <p:spPr bwMode="auto">
          <a:xfrm>
            <a:off x="443677" y="2850513"/>
            <a:ext cx="1549400" cy="3079750"/>
          </a:xfrm>
          <a:prstGeom prst="rect">
            <a:avLst/>
          </a:prstGeom>
          <a:noFill/>
          <a:ln>
            <a:noFill/>
          </a:ln>
        </p:spPr>
      </p:pic>
      <p:sp>
        <p:nvSpPr>
          <p:cNvPr id="8" name="Rettangolo 7"/>
          <p:cNvSpPr/>
          <p:nvPr/>
        </p:nvSpPr>
        <p:spPr>
          <a:xfrm>
            <a:off x="2123727" y="5448126"/>
            <a:ext cx="6907445" cy="1077218"/>
          </a:xfrm>
          <a:prstGeom prst="rect">
            <a:avLst/>
          </a:prstGeom>
        </p:spPr>
        <p:txBody>
          <a:bodyPr wrap="square">
            <a:spAutoFit/>
          </a:bodyPr>
          <a:lstStyle/>
          <a:p>
            <a:pPr algn="just"/>
            <a:r>
              <a:rPr lang="en-US" sz="1600" dirty="0"/>
              <a:t>Two set of band filters are used for the downstream transmission (shore-station to tower) while the remaining two are used for the upstream data. The passive optics in the Junction Box is thus capable to handle up to 60 DWDM channels per </a:t>
            </a:r>
            <a:r>
              <a:rPr lang="en-US" sz="1600" dirty="0" err="1"/>
              <a:t>fibre</a:t>
            </a:r>
            <a:r>
              <a:rPr lang="en-US" sz="1600" dirty="0"/>
              <a:t>. </a:t>
            </a:r>
            <a:endParaRPr lang="it-IT" sz="1600" dirty="0"/>
          </a:p>
        </p:txBody>
      </p:sp>
      <p:sp>
        <p:nvSpPr>
          <p:cNvPr id="9" name="CasellaDiTesto 8"/>
          <p:cNvSpPr txBox="1"/>
          <p:nvPr/>
        </p:nvSpPr>
        <p:spPr>
          <a:xfrm>
            <a:off x="1763688" y="44624"/>
            <a:ext cx="5616624" cy="461665"/>
          </a:xfrm>
          <a:prstGeom prst="rect">
            <a:avLst/>
          </a:prstGeom>
          <a:noFill/>
        </p:spPr>
        <p:txBody>
          <a:bodyPr wrap="square" rtlCol="0">
            <a:spAutoFit/>
          </a:bodyPr>
          <a:lstStyle/>
          <a:p>
            <a:pPr algn="ctr"/>
            <a:r>
              <a:rPr lang="it-IT" sz="2400" b="1" dirty="0" smtClean="0"/>
              <a:t> Junction Box </a:t>
            </a:r>
            <a:r>
              <a:rPr lang="it-IT" sz="2400" b="1" dirty="0" err="1" smtClean="0"/>
              <a:t>Mux</a:t>
            </a:r>
            <a:r>
              <a:rPr lang="it-IT" sz="2400" b="1" dirty="0" smtClean="0"/>
              <a:t>/</a:t>
            </a:r>
            <a:r>
              <a:rPr lang="it-IT" sz="2400" b="1" dirty="0" err="1" smtClean="0"/>
              <a:t>Demux</a:t>
            </a:r>
            <a:endParaRPr lang="en-GB" sz="2400" b="1"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7434" y="2492896"/>
            <a:ext cx="6305381" cy="28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260" y="4173019"/>
            <a:ext cx="2150740" cy="134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9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6829" y="2742620"/>
            <a:ext cx="4916944" cy="2865512"/>
          </a:xfrm>
          <a:prstGeom prst="rect">
            <a:avLst/>
          </a:prstGeom>
          <a:noFill/>
          <a:ln>
            <a:noFill/>
          </a:ln>
        </p:spPr>
      </p:pic>
      <p:sp>
        <p:nvSpPr>
          <p:cNvPr id="6" name="Rettangolo 5"/>
          <p:cNvSpPr/>
          <p:nvPr/>
        </p:nvSpPr>
        <p:spPr>
          <a:xfrm>
            <a:off x="221491" y="637440"/>
            <a:ext cx="8712968" cy="646331"/>
          </a:xfrm>
          <a:prstGeom prst="rect">
            <a:avLst/>
          </a:prstGeom>
        </p:spPr>
        <p:txBody>
          <a:bodyPr wrap="square">
            <a:spAutoFit/>
          </a:bodyPr>
          <a:lstStyle/>
          <a:p>
            <a:r>
              <a:rPr lang="en-US" dirty="0"/>
              <a:t>The BMX </a:t>
            </a:r>
            <a:r>
              <a:rPr lang="en-US" dirty="0" smtClean="0"/>
              <a:t>performance </a:t>
            </a:r>
            <a:r>
              <a:rPr lang="en-US" dirty="0"/>
              <a:t>was tested using one of its port as input (</a:t>
            </a:r>
            <a:r>
              <a:rPr lang="en-US" dirty="0" err="1" smtClean="0"/>
              <a:t>SuperLuminescent</a:t>
            </a:r>
            <a:r>
              <a:rPr lang="en-US" dirty="0" smtClean="0"/>
              <a:t> Diode </a:t>
            </a:r>
            <a:r>
              <a:rPr lang="en-US" dirty="0"/>
              <a:t>output was send to it) and evaluating the spectrum response of the remaining ports</a:t>
            </a:r>
            <a:endParaRPr lang="it-IT" dirty="0"/>
          </a:p>
        </p:txBody>
      </p:sp>
      <p:pic>
        <p:nvPicPr>
          <p:cNvPr id="8" name="Immagine 7"/>
          <p:cNvPicPr/>
          <p:nvPr/>
        </p:nvPicPr>
        <p:blipFill>
          <a:blip r:embed="rId3">
            <a:extLst>
              <a:ext uri="{28A0092B-C50C-407E-A947-70E740481C1C}">
                <a14:useLocalDpi xmlns:a14="http://schemas.microsoft.com/office/drawing/2010/main" val="0"/>
              </a:ext>
            </a:extLst>
          </a:blip>
          <a:srcRect/>
          <a:stretch>
            <a:fillRect/>
          </a:stretch>
        </p:blipFill>
        <p:spPr bwMode="auto">
          <a:xfrm>
            <a:off x="2988374" y="3512011"/>
            <a:ext cx="6120130" cy="3301365"/>
          </a:xfrm>
          <a:prstGeom prst="rect">
            <a:avLst/>
          </a:prstGeom>
          <a:noFill/>
          <a:ln>
            <a:noFill/>
          </a:ln>
        </p:spPr>
      </p:pic>
      <p:pic>
        <p:nvPicPr>
          <p:cNvPr id="7" name="Immagine 6"/>
          <p:cNvPicPr/>
          <p:nvPr/>
        </p:nvPicPr>
        <p:blipFill rotWithShape="1">
          <a:blip r:embed="rId4">
            <a:extLst>
              <a:ext uri="{28A0092B-C50C-407E-A947-70E740481C1C}">
                <a14:useLocalDpi xmlns:a14="http://schemas.microsoft.com/office/drawing/2010/main" val="0"/>
              </a:ext>
            </a:extLst>
          </a:blip>
          <a:srcRect r="14610" b="48874"/>
          <a:stretch/>
        </p:blipFill>
        <p:spPr bwMode="auto">
          <a:xfrm>
            <a:off x="107504" y="2708920"/>
            <a:ext cx="5227026" cy="1762865"/>
          </a:xfrm>
          <a:prstGeom prst="rect">
            <a:avLst/>
          </a:prstGeom>
          <a:noFill/>
          <a:ln>
            <a:noFill/>
          </a:ln>
          <a:extLst>
            <a:ext uri="{53640926-AAD7-44D8-BBD7-CCE9431645EC}">
              <a14:shadowObscured xmlns:a14="http://schemas.microsoft.com/office/drawing/2010/main"/>
            </a:ext>
          </a:extLst>
        </p:spPr>
      </p:pic>
      <p:sp>
        <p:nvSpPr>
          <p:cNvPr id="9" name="CasellaDiTesto 8"/>
          <p:cNvSpPr txBox="1"/>
          <p:nvPr/>
        </p:nvSpPr>
        <p:spPr>
          <a:xfrm>
            <a:off x="1763688" y="44624"/>
            <a:ext cx="5616624" cy="461665"/>
          </a:xfrm>
          <a:prstGeom prst="rect">
            <a:avLst/>
          </a:prstGeom>
          <a:noFill/>
        </p:spPr>
        <p:txBody>
          <a:bodyPr wrap="square" rtlCol="0">
            <a:spAutoFit/>
          </a:bodyPr>
          <a:lstStyle/>
          <a:p>
            <a:pPr algn="ctr"/>
            <a:r>
              <a:rPr lang="it-IT" sz="2400" b="1" dirty="0" smtClean="0"/>
              <a:t>Junction Box </a:t>
            </a:r>
            <a:r>
              <a:rPr lang="it-IT" sz="2400" b="1" dirty="0" err="1" smtClean="0"/>
              <a:t>Mux</a:t>
            </a:r>
            <a:r>
              <a:rPr lang="it-IT" sz="2400" b="1" dirty="0" smtClean="0"/>
              <a:t>/</a:t>
            </a:r>
            <a:r>
              <a:rPr lang="it-IT" sz="2400" b="1" dirty="0" err="1" smtClean="0"/>
              <a:t>Demux</a:t>
            </a:r>
            <a:r>
              <a:rPr lang="en-GB" sz="2400" b="1" dirty="0" smtClean="0"/>
              <a:t>: TEST</a:t>
            </a:r>
            <a:endParaRPr lang="en-GB" sz="2400" b="1" dirty="0"/>
          </a:p>
        </p:txBody>
      </p:sp>
      <p:grpSp>
        <p:nvGrpSpPr>
          <p:cNvPr id="3" name="Gruppo 2"/>
          <p:cNvGrpSpPr/>
          <p:nvPr/>
        </p:nvGrpSpPr>
        <p:grpSpPr>
          <a:xfrm>
            <a:off x="528906" y="1340768"/>
            <a:ext cx="7572790" cy="1306703"/>
            <a:chOff x="528906" y="1340768"/>
            <a:chExt cx="7572790" cy="1306703"/>
          </a:xfrm>
        </p:grpSpPr>
        <p:pic>
          <p:nvPicPr>
            <p:cNvPr id="4" name="Immagine 3"/>
            <p:cNvPicPr/>
            <p:nvPr/>
          </p:nvPicPr>
          <p:blipFill>
            <a:blip r:embed="rId5"/>
            <a:stretch>
              <a:fillRect/>
            </a:stretch>
          </p:blipFill>
          <p:spPr>
            <a:xfrm>
              <a:off x="528906" y="1340768"/>
              <a:ext cx="7572790" cy="1306703"/>
            </a:xfrm>
            <a:prstGeom prst="rect">
              <a:avLst/>
            </a:prstGeom>
            <a:ln>
              <a:solidFill>
                <a:schemeClr val="accent1"/>
              </a:solidFill>
            </a:ln>
          </p:spPr>
        </p:pic>
        <p:sp>
          <p:nvSpPr>
            <p:cNvPr id="2" name="CasellaDiTesto 1"/>
            <p:cNvSpPr txBox="1"/>
            <p:nvPr/>
          </p:nvSpPr>
          <p:spPr>
            <a:xfrm>
              <a:off x="827584" y="1844824"/>
              <a:ext cx="720080" cy="369332"/>
            </a:xfrm>
            <a:prstGeom prst="rect">
              <a:avLst/>
            </a:prstGeom>
            <a:solidFill>
              <a:schemeClr val="bg1"/>
            </a:solidFill>
          </p:spPr>
          <p:txBody>
            <a:bodyPr wrap="square" rtlCol="0">
              <a:spAutoFit/>
            </a:bodyPr>
            <a:lstStyle/>
            <a:p>
              <a:pPr algn="ctr"/>
              <a:r>
                <a:rPr lang="it-IT" dirty="0" smtClean="0"/>
                <a:t>SLD</a:t>
              </a:r>
              <a:endParaRPr lang="it-IT" dirty="0"/>
            </a:p>
          </p:txBody>
        </p:sp>
      </p:grpSp>
    </p:spTree>
    <p:extLst>
      <p:ext uri="{BB962C8B-B14F-4D97-AF65-F5344CB8AC3E}">
        <p14:creationId xmlns:p14="http://schemas.microsoft.com/office/powerpoint/2010/main" val="105927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852936"/>
            <a:ext cx="3456384" cy="2433171"/>
          </a:xfrm>
          <a:prstGeom prst="rect">
            <a:avLst/>
          </a:prstGeom>
          <a:noFill/>
          <a:ln>
            <a:noFill/>
          </a:ln>
        </p:spPr>
      </p:pic>
      <p:sp>
        <p:nvSpPr>
          <p:cNvPr id="2" name="Rettangolo 1"/>
          <p:cNvSpPr/>
          <p:nvPr/>
        </p:nvSpPr>
        <p:spPr>
          <a:xfrm>
            <a:off x="251520" y="692696"/>
            <a:ext cx="8526720" cy="2031325"/>
          </a:xfrm>
          <a:prstGeom prst="rect">
            <a:avLst/>
          </a:prstGeom>
        </p:spPr>
        <p:txBody>
          <a:bodyPr wrap="square">
            <a:spAutoFit/>
          </a:bodyPr>
          <a:lstStyle/>
          <a:p>
            <a:r>
              <a:rPr lang="en-US" dirty="0"/>
              <a:t>The optical Gain introduced by the EDFA stages is typically:</a:t>
            </a:r>
            <a:endParaRPr lang="it-IT" dirty="0"/>
          </a:p>
          <a:p>
            <a:r>
              <a:rPr lang="en-US" dirty="0"/>
              <a:t>•	For the Boosters: </a:t>
            </a:r>
            <a:r>
              <a:rPr lang="en-US" dirty="0" smtClean="0"/>
              <a:t>(APC = 15 </a:t>
            </a:r>
            <a:r>
              <a:rPr lang="en-US" dirty="0" err="1" smtClean="0"/>
              <a:t>dBm</a:t>
            </a:r>
            <a:r>
              <a:rPr lang="en-US" dirty="0" smtClean="0"/>
              <a:t>)</a:t>
            </a:r>
            <a:endParaRPr lang="it-IT" dirty="0"/>
          </a:p>
          <a:p>
            <a:r>
              <a:rPr lang="en-US" dirty="0"/>
              <a:t>•	For the Preamplifiers: </a:t>
            </a:r>
            <a:r>
              <a:rPr lang="en-US" dirty="0" smtClean="0"/>
              <a:t>(APC = 5 </a:t>
            </a:r>
            <a:r>
              <a:rPr lang="en-US" dirty="0" err="1" smtClean="0"/>
              <a:t>dBm</a:t>
            </a:r>
            <a:r>
              <a:rPr lang="en-US" dirty="0" smtClean="0"/>
              <a:t>)</a:t>
            </a:r>
            <a:endParaRPr lang="it-IT" dirty="0"/>
          </a:p>
          <a:p>
            <a:r>
              <a:rPr lang="en-US" dirty="0"/>
              <a:t>The EDFA stages offshore operate together with the EDFA stages at the shore station, which will introduce further gain into the system budget:</a:t>
            </a:r>
            <a:endParaRPr lang="it-IT" dirty="0"/>
          </a:p>
          <a:p>
            <a:r>
              <a:rPr lang="en-US" dirty="0"/>
              <a:t>•	Shore station Boosters: </a:t>
            </a:r>
            <a:r>
              <a:rPr lang="en-US" dirty="0" smtClean="0"/>
              <a:t>(APC = 10 </a:t>
            </a:r>
            <a:r>
              <a:rPr lang="en-US" dirty="0" err="1" smtClean="0"/>
              <a:t>dBm</a:t>
            </a:r>
            <a:r>
              <a:rPr lang="en-US" dirty="0" smtClean="0"/>
              <a:t>)</a:t>
            </a:r>
            <a:endParaRPr lang="it-IT" dirty="0"/>
          </a:p>
          <a:p>
            <a:r>
              <a:rPr lang="en-US" dirty="0"/>
              <a:t>•	Preamplifiers: </a:t>
            </a:r>
            <a:r>
              <a:rPr lang="en-US" dirty="0" smtClean="0"/>
              <a:t>(APC = 5 </a:t>
            </a:r>
            <a:r>
              <a:rPr lang="en-US" dirty="0" err="1" smtClean="0"/>
              <a:t>dBm</a:t>
            </a:r>
            <a:r>
              <a:rPr lang="en-US" dirty="0" smtClean="0"/>
              <a:t>)</a:t>
            </a:r>
            <a:endParaRPr lang="it-IT"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068960"/>
            <a:ext cx="1733153" cy="313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Sara\Copy\Foto integrazione torre KM3NeT-IT ott-nov 2014\20141030_100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708" r="7936"/>
          <a:stretch/>
        </p:blipFill>
        <p:spPr bwMode="auto">
          <a:xfrm>
            <a:off x="5292080" y="2204864"/>
            <a:ext cx="3521122" cy="3600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763688" y="44624"/>
            <a:ext cx="5616624" cy="461665"/>
          </a:xfrm>
          <a:prstGeom prst="rect">
            <a:avLst/>
          </a:prstGeom>
          <a:noFill/>
        </p:spPr>
        <p:txBody>
          <a:bodyPr wrap="square" rtlCol="0">
            <a:spAutoFit/>
          </a:bodyPr>
          <a:lstStyle/>
          <a:p>
            <a:pPr algn="ctr"/>
            <a:r>
              <a:rPr lang="it-IT" sz="2400" b="1" dirty="0" smtClean="0"/>
              <a:t> Junction Box Optical </a:t>
            </a:r>
            <a:r>
              <a:rPr lang="it-IT" sz="2400" b="1" dirty="0" err="1" smtClean="0"/>
              <a:t>Amplifier</a:t>
            </a:r>
            <a:endParaRPr lang="en-GB" sz="2400" b="1" dirty="0"/>
          </a:p>
        </p:txBody>
      </p:sp>
    </p:spTree>
    <p:extLst>
      <p:ext uri="{BB962C8B-B14F-4D97-AF65-F5344CB8AC3E}">
        <p14:creationId xmlns:p14="http://schemas.microsoft.com/office/powerpoint/2010/main" val="3962823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ra\Copy\work\Phase3\INTEGRAZIONE_JB\TEST-CATENA-OTTICA-JB\Senza titol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6474"/>
            <a:ext cx="7099045" cy="4048497"/>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763688" y="44624"/>
            <a:ext cx="5616624" cy="461665"/>
          </a:xfrm>
          <a:prstGeom prst="rect">
            <a:avLst/>
          </a:prstGeom>
          <a:noFill/>
        </p:spPr>
        <p:txBody>
          <a:bodyPr wrap="square" rtlCol="0">
            <a:spAutoFit/>
          </a:bodyPr>
          <a:lstStyle/>
          <a:p>
            <a:pPr algn="ctr"/>
            <a:r>
              <a:rPr lang="it-IT" sz="2400" b="1" dirty="0" smtClean="0"/>
              <a:t> Junction Box Optical </a:t>
            </a:r>
            <a:r>
              <a:rPr lang="it-IT" sz="2400" b="1" dirty="0" err="1" smtClean="0"/>
              <a:t>Amplifier</a:t>
            </a:r>
            <a:endParaRPr lang="en-GB" sz="2400" b="1"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744"/>
          <a:stretch/>
        </p:blipFill>
        <p:spPr bwMode="auto">
          <a:xfrm>
            <a:off x="3416903" y="3213376"/>
            <a:ext cx="5691601"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834971"/>
            <a:ext cx="3589466" cy="170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7099045" y="908720"/>
            <a:ext cx="1937451" cy="2585323"/>
          </a:xfrm>
          <a:prstGeom prst="rect">
            <a:avLst/>
          </a:prstGeom>
          <a:noFill/>
        </p:spPr>
        <p:txBody>
          <a:bodyPr wrap="square" rtlCol="0">
            <a:spAutoFit/>
          </a:bodyPr>
          <a:lstStyle/>
          <a:p>
            <a:r>
              <a:rPr lang="it-IT" dirty="0" smtClean="0"/>
              <a:t>Optical </a:t>
            </a:r>
            <a:r>
              <a:rPr lang="it-IT" dirty="0" err="1" smtClean="0"/>
              <a:t>Amplifier</a:t>
            </a:r>
            <a:r>
              <a:rPr lang="it-IT" dirty="0" smtClean="0"/>
              <a:t>: </a:t>
            </a:r>
          </a:p>
          <a:p>
            <a:pPr marL="285750" indent="-285750">
              <a:buFont typeface="Arial" pitchFamily="34" charset="0"/>
              <a:buChar char="•"/>
            </a:pPr>
            <a:r>
              <a:rPr lang="it-IT" dirty="0" smtClean="0"/>
              <a:t>Test on </a:t>
            </a:r>
            <a:r>
              <a:rPr lang="en-GB" dirty="0" smtClean="0"/>
              <a:t>current</a:t>
            </a:r>
            <a:r>
              <a:rPr lang="it-IT" dirty="0" smtClean="0"/>
              <a:t> </a:t>
            </a:r>
            <a:r>
              <a:rPr lang="en-GB" dirty="0" smtClean="0"/>
              <a:t>absorption and temperature status</a:t>
            </a:r>
          </a:p>
          <a:p>
            <a:pPr marL="285750" indent="-285750">
              <a:buFont typeface="Arial" pitchFamily="34" charset="0"/>
              <a:buChar char="•"/>
            </a:pPr>
            <a:r>
              <a:rPr lang="en-GB" dirty="0" smtClean="0"/>
              <a:t>Alarm</a:t>
            </a:r>
            <a:r>
              <a:rPr lang="it-IT" dirty="0" smtClean="0"/>
              <a:t> </a:t>
            </a:r>
            <a:r>
              <a:rPr lang="en-GB" dirty="0" smtClean="0"/>
              <a:t>settings</a:t>
            </a:r>
          </a:p>
          <a:p>
            <a:pPr marL="285750" indent="-285750">
              <a:buFont typeface="Arial" pitchFamily="34" charset="0"/>
              <a:buChar char="•"/>
            </a:pPr>
            <a:r>
              <a:rPr lang="it-IT" dirty="0" smtClean="0"/>
              <a:t>APC and AGC </a:t>
            </a:r>
            <a:r>
              <a:rPr lang="it-IT" dirty="0" err="1" smtClean="0"/>
              <a:t>testing</a:t>
            </a:r>
            <a:endParaRPr lang="it-IT" dirty="0" smtClean="0"/>
          </a:p>
          <a:p>
            <a:endParaRPr lang="it-IT" dirty="0"/>
          </a:p>
        </p:txBody>
      </p:sp>
    </p:spTree>
    <p:extLst>
      <p:ext uri="{BB962C8B-B14F-4D97-AF65-F5344CB8AC3E}">
        <p14:creationId xmlns:p14="http://schemas.microsoft.com/office/powerpoint/2010/main" val="2646225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594554"/>
            <a:ext cx="8712968" cy="1323439"/>
          </a:xfrm>
          <a:prstGeom prst="rect">
            <a:avLst/>
          </a:prstGeom>
        </p:spPr>
        <p:txBody>
          <a:bodyPr wrap="square">
            <a:spAutoFit/>
          </a:bodyPr>
          <a:lstStyle/>
          <a:p>
            <a:pPr algn="just"/>
            <a:r>
              <a:rPr lang="en-US" sz="1600" dirty="0"/>
              <a:t>The electro-optical system for the infrastructure slow control is based on the FCM (floor control module) board and hosts SFP transceivers with frequency spacing of 50 </a:t>
            </a:r>
            <a:r>
              <a:rPr lang="en-US" sz="1600" dirty="0" smtClean="0"/>
              <a:t>GHz. The </a:t>
            </a:r>
            <a:r>
              <a:rPr lang="en-US" sz="1600" dirty="0"/>
              <a:t>DWDM frequency of the slow control channels is assigned out of the </a:t>
            </a:r>
            <a:r>
              <a:rPr lang="en-US" sz="1600" dirty="0" err="1"/>
              <a:t>bandpass</a:t>
            </a:r>
            <a:r>
              <a:rPr lang="en-US" sz="1600" dirty="0"/>
              <a:t> module pass band and share the same </a:t>
            </a:r>
            <a:r>
              <a:rPr lang="en-US" sz="1600" dirty="0" err="1"/>
              <a:t>fibres</a:t>
            </a:r>
            <a:r>
              <a:rPr lang="en-US" sz="1600" dirty="0"/>
              <a:t> used for readout data transmission. Frequencies of the slow control can be in the range ch.57 to ch.62 (ITU channel numbering). Ch. 57  will be used for the Junction Box slow control channel.</a:t>
            </a:r>
            <a:endParaRPr lang="it-IT" sz="1600" dirty="0"/>
          </a:p>
        </p:txBody>
      </p:sp>
      <p:sp>
        <p:nvSpPr>
          <p:cNvPr id="4" name="CasellaDiTesto 3"/>
          <p:cNvSpPr txBox="1"/>
          <p:nvPr/>
        </p:nvSpPr>
        <p:spPr>
          <a:xfrm>
            <a:off x="1691680" y="44624"/>
            <a:ext cx="6048672" cy="461665"/>
          </a:xfrm>
          <a:prstGeom prst="rect">
            <a:avLst/>
          </a:prstGeom>
          <a:noFill/>
        </p:spPr>
        <p:txBody>
          <a:bodyPr wrap="square" rtlCol="0">
            <a:spAutoFit/>
          </a:bodyPr>
          <a:lstStyle/>
          <a:p>
            <a:pPr algn="ctr"/>
            <a:r>
              <a:rPr lang="it-IT" sz="2400" b="1" dirty="0" smtClean="0"/>
              <a:t> Junction Box Optical Chain </a:t>
            </a:r>
            <a:r>
              <a:rPr lang="en-GB" sz="2400" b="1" dirty="0" smtClean="0"/>
              <a:t>transmission</a:t>
            </a:r>
            <a:r>
              <a:rPr lang="it-IT" sz="2400" b="1" dirty="0" smtClean="0"/>
              <a:t> test</a:t>
            </a:r>
            <a:endParaRPr lang="en-GB" sz="24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52418"/>
            <a:ext cx="8712968" cy="468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Sara\Copy\Foto integrazione torre KM3NeT-IT ott-nov 2014\20141023_18214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602"/>
          <a:stretch/>
        </p:blipFill>
        <p:spPr bwMode="auto">
          <a:xfrm>
            <a:off x="1322790" y="2056866"/>
            <a:ext cx="6570428" cy="440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039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91680" y="44624"/>
            <a:ext cx="6048672" cy="461665"/>
          </a:xfrm>
          <a:prstGeom prst="rect">
            <a:avLst/>
          </a:prstGeom>
          <a:noFill/>
        </p:spPr>
        <p:txBody>
          <a:bodyPr wrap="square" rtlCol="0">
            <a:spAutoFit/>
          </a:bodyPr>
          <a:lstStyle/>
          <a:p>
            <a:pPr algn="ctr"/>
            <a:r>
              <a:rPr lang="it-IT" sz="2400" b="1" dirty="0" smtClean="0"/>
              <a:t> Junction Box Optical Chain </a:t>
            </a:r>
            <a:r>
              <a:rPr lang="en-GB" sz="2400" b="1" dirty="0" smtClean="0"/>
              <a:t>transmission</a:t>
            </a:r>
            <a:r>
              <a:rPr lang="it-IT" sz="2400" b="1" dirty="0" smtClean="0"/>
              <a:t> test</a:t>
            </a:r>
            <a:endParaRPr lang="en-GB" sz="2400" b="1" dirty="0"/>
          </a:p>
        </p:txBody>
      </p:sp>
      <p:pic>
        <p:nvPicPr>
          <p:cNvPr id="2051" name="Picture 3" descr="C:\Users\Sara\Copy\Foto integrazione torre KM3NeT-IT ott-nov 2014\foto Andrea\Integrazione torre 8 10-11_2014\20141101_1451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00" y="4293096"/>
            <a:ext cx="4480000" cy="2520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o 3"/>
          <p:cNvGrpSpPr/>
          <p:nvPr/>
        </p:nvGrpSpPr>
        <p:grpSpPr>
          <a:xfrm>
            <a:off x="251520" y="764704"/>
            <a:ext cx="6400000" cy="3600000"/>
            <a:chOff x="251520" y="1052736"/>
            <a:chExt cx="6400000" cy="3600000"/>
          </a:xfrm>
        </p:grpSpPr>
        <p:pic>
          <p:nvPicPr>
            <p:cNvPr id="2050" name="Picture 2" descr="C:\Users\Sara\Copy\Foto integrazione torre KM3NeT-IT ott-nov 2014\foto Andrea\Integrazione torre 8 10-11_2014\20141101_1450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52736"/>
              <a:ext cx="64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031992" y="3861048"/>
              <a:ext cx="684000" cy="288000"/>
            </a:xfrm>
            <a:prstGeom prst="rect">
              <a:avLst/>
            </a:prstGeom>
            <a:solidFill>
              <a:schemeClr val="bg1"/>
            </a:solidFill>
          </p:spPr>
          <p:txBody>
            <a:bodyPr wrap="square" rtlCol="0">
              <a:spAutoFit/>
            </a:bodyPr>
            <a:lstStyle/>
            <a:p>
              <a:pPr algn="ctr"/>
              <a:r>
                <a:rPr lang="it-IT" sz="1600" b="1" dirty="0" smtClean="0"/>
                <a:t>JMA8</a:t>
              </a:r>
              <a:endParaRPr lang="it-IT" sz="1600" b="1" dirty="0"/>
            </a:p>
          </p:txBody>
        </p:sp>
        <p:sp>
          <p:nvSpPr>
            <p:cNvPr id="7" name="CasellaDiTesto 6"/>
            <p:cNvSpPr txBox="1"/>
            <p:nvPr/>
          </p:nvSpPr>
          <p:spPr>
            <a:xfrm>
              <a:off x="5008240" y="1817870"/>
              <a:ext cx="432000" cy="276999"/>
            </a:xfrm>
            <a:prstGeom prst="rect">
              <a:avLst/>
            </a:prstGeom>
            <a:solidFill>
              <a:schemeClr val="bg1"/>
            </a:solidFill>
          </p:spPr>
          <p:txBody>
            <a:bodyPr wrap="square" rtlCol="0">
              <a:spAutoFit/>
            </a:bodyPr>
            <a:lstStyle/>
            <a:p>
              <a:pPr algn="ctr"/>
              <a:r>
                <a:rPr lang="it-IT" sz="1200" b="1" dirty="0" smtClean="0"/>
                <a:t>JOP</a:t>
              </a:r>
              <a:endParaRPr lang="it-IT" sz="1200" b="1" dirty="0"/>
            </a:p>
          </p:txBody>
        </p:sp>
        <p:sp>
          <p:nvSpPr>
            <p:cNvPr id="8" name="CasellaDiTesto 7"/>
            <p:cNvSpPr txBox="1"/>
            <p:nvPr/>
          </p:nvSpPr>
          <p:spPr>
            <a:xfrm>
              <a:off x="4499992" y="2575937"/>
              <a:ext cx="432000" cy="276999"/>
            </a:xfrm>
            <a:prstGeom prst="rect">
              <a:avLst/>
            </a:prstGeom>
            <a:solidFill>
              <a:schemeClr val="bg1"/>
            </a:solidFill>
          </p:spPr>
          <p:txBody>
            <a:bodyPr wrap="square" rtlCol="0">
              <a:spAutoFit/>
            </a:bodyPr>
            <a:lstStyle/>
            <a:p>
              <a:pPr algn="ctr"/>
              <a:r>
                <a:rPr lang="it-IT" sz="1200" b="1" dirty="0" smtClean="0"/>
                <a:t>JEP</a:t>
              </a:r>
              <a:endParaRPr lang="it-IT" sz="1200" b="1" dirty="0"/>
            </a:p>
          </p:txBody>
        </p:sp>
      </p:grpSp>
      <p:sp>
        <p:nvSpPr>
          <p:cNvPr id="9" name="CasellaDiTesto 8"/>
          <p:cNvSpPr txBox="1"/>
          <p:nvPr/>
        </p:nvSpPr>
        <p:spPr>
          <a:xfrm>
            <a:off x="3275880" y="4509120"/>
            <a:ext cx="1296120" cy="830997"/>
          </a:xfrm>
          <a:prstGeom prst="rect">
            <a:avLst/>
          </a:prstGeom>
          <a:solidFill>
            <a:schemeClr val="bg1"/>
          </a:solidFill>
        </p:spPr>
        <p:txBody>
          <a:bodyPr wrap="square" rtlCol="0">
            <a:spAutoFit/>
          </a:bodyPr>
          <a:lstStyle/>
          <a:p>
            <a:pPr algn="ctr"/>
            <a:r>
              <a:rPr lang="it-IT" sz="1600" b="1" dirty="0" smtClean="0"/>
              <a:t>Optical </a:t>
            </a:r>
            <a:r>
              <a:rPr lang="en-GB" sz="1600" b="1" dirty="0" smtClean="0"/>
              <a:t>Amplifier</a:t>
            </a:r>
            <a:r>
              <a:rPr lang="it-IT" sz="1600" b="1" dirty="0" smtClean="0"/>
              <a:t> control</a:t>
            </a:r>
            <a:endParaRPr lang="it-IT" sz="1600" b="1" dirty="0"/>
          </a:p>
        </p:txBody>
      </p:sp>
      <p:pic>
        <p:nvPicPr>
          <p:cNvPr id="2052" name="Picture 4" descr="C:\Users\Sara\Copy\Foto integrazione torre KM3NeT-IT ott-nov 2014\foto Andrea\Integrazione torre 8 10-11_2014\20141101_14520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879" r="31303"/>
          <a:stretch/>
        </p:blipFill>
        <p:spPr bwMode="auto">
          <a:xfrm>
            <a:off x="6804248" y="765104"/>
            <a:ext cx="216436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ara\Copy\Foto integrazione torre KM3NeT-IT ott-nov 2014\foto Andrea\Integrazione torre 8 10-11_2014\20141101_1452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771" r="5028"/>
          <a:stretch/>
        </p:blipFill>
        <p:spPr bwMode="auto">
          <a:xfrm>
            <a:off x="4860032" y="4365376"/>
            <a:ext cx="4096492" cy="24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713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630</Words>
  <Application>Microsoft Office PowerPoint</Application>
  <PresentationFormat>Presentazione su schermo (4:3)</PresentationFormat>
  <Paragraphs>51</Paragraphs>
  <Slides>12</Slides>
  <Notes>1</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KM3NeT-Italy Collaboration meeting 28/11/2014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KM3NeT-Italy Collaboration meeting 28/11/2014</dc:title>
  <dc:creator>Sara</dc:creator>
  <cp:lastModifiedBy>Sara</cp:lastModifiedBy>
  <cp:revision>21</cp:revision>
  <dcterms:created xsi:type="dcterms:W3CDTF">2014-11-27T08:59:35Z</dcterms:created>
  <dcterms:modified xsi:type="dcterms:W3CDTF">2014-11-27T17:02:42Z</dcterms:modified>
</cp:coreProperties>
</file>