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0" r:id="rId3"/>
    <p:sldId id="281" r:id="rId4"/>
    <p:sldId id="282" r:id="rId5"/>
    <p:sldId id="283" r:id="rId6"/>
    <p:sldId id="284" r:id="rId7"/>
    <p:sldId id="285" r:id="rId8"/>
    <p:sldId id="286" r:id="rId9"/>
    <p:sldId id="288" r:id="rId10"/>
    <p:sldId id="287" r:id="rId11"/>
    <p:sldId id="290" r:id="rId12"/>
    <p:sldId id="289" r:id="rId13"/>
    <p:sldId id="291" r:id="rId14"/>
    <p:sldId id="292" r:id="rId15"/>
    <p:sldId id="269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9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16C13-20CC-4A5A-917F-F4A9AE5AD1AD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81D0C-FCC6-4D43-951E-52B7897CBC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59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pic>
        <p:nvPicPr>
          <p:cNvPr id="17" name="Picture 2" descr="http://www.scuoladirobotica.eu/it/Ajax/index.html?cmd2=showFile&amp;file=Ly4uL2ZpbGV6L2l0ZW1zL2ltZy80MDQucy5qcGc=&amp;mime=image/jpeg&amp;crc=504358e605cea3db5fc31a7844e89820b881d0a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6" y="5638299"/>
            <a:ext cx="14287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-108520" y="6597932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solidFill>
                  <a:schemeClr val="bg2">
                    <a:lumMod val="25000"/>
                  </a:schemeClr>
                </a:solidFill>
              </a:rPr>
              <a:t>KM3 Collaboration </a:t>
            </a:r>
            <a:r>
              <a:rPr lang="it-IT" sz="800" b="1" dirty="0" smtClean="0">
                <a:solidFill>
                  <a:schemeClr val="bg2">
                    <a:lumMod val="25000"/>
                  </a:schemeClr>
                </a:solidFill>
              </a:rPr>
              <a:t>meeting  28/11/2014 – Andrea Miraglia</a:t>
            </a:r>
            <a:endParaRPr lang="it-IT" sz="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2" descr="http://www.scuoladirobotica.eu/it/Ajax/index.html?cmd2=showFile&amp;file=Ly4uL2ZpbGV6L2l0ZW1zL2ltZy80MDQucy5qcGc=&amp;mime=image/jpeg&amp;crc=504358e605cea3db5fc31a7844e89820b881d0a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54" y="5822775"/>
            <a:ext cx="14287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69FC8D4-A8AA-4E7B-81F5-E5F7AC2D9A0D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Gruppo</a:t>
            </a:r>
            <a:br>
              <a:rPr lang="it-IT" dirty="0" smtClean="0"/>
            </a:br>
            <a:r>
              <a:rPr lang="it-IT" dirty="0" smtClean="0"/>
              <a:t>INTEGRAZIONE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Telaio JB e sistema di cablaggio della rete di </a:t>
            </a:r>
            <a:r>
              <a:rPr lang="it-IT" dirty="0" smtClean="0"/>
              <a:t>fondo Km3Net-Italia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84168" y="6378093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2">
                    <a:lumMod val="25000"/>
                  </a:schemeClr>
                </a:solidFill>
              </a:rPr>
              <a:t>KM3 Collaboration </a:t>
            </a:r>
            <a:r>
              <a:rPr lang="it-IT" sz="1200" b="1" dirty="0" smtClean="0">
                <a:solidFill>
                  <a:schemeClr val="bg2">
                    <a:lumMod val="25000"/>
                  </a:schemeClr>
                </a:solidFill>
              </a:rPr>
              <a:t>meeting  28/11/2014</a:t>
            </a:r>
            <a:endParaRPr lang="it-I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68080" y="6378093"/>
            <a:ext cx="2007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2">
                    <a:lumMod val="25000"/>
                  </a:schemeClr>
                </a:solidFill>
              </a:rPr>
              <a:t>Andrea Miraglia</a:t>
            </a:r>
            <a:endParaRPr lang="it-IT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3568" y="62068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Rete di fondo Km3Net-Italia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Junction Box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iraglia\Desktop\Telaio_JB_3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 r="57683"/>
          <a:stretch/>
        </p:blipFill>
        <p:spPr bwMode="auto">
          <a:xfrm>
            <a:off x="179512" y="2052624"/>
            <a:ext cx="3829036" cy="44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2" t="22718" r="22019" b="16344"/>
          <a:stretch/>
        </p:blipFill>
        <p:spPr bwMode="auto">
          <a:xfrm>
            <a:off x="3842130" y="3573016"/>
            <a:ext cx="3311080" cy="2807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2843808" y="5229200"/>
            <a:ext cx="62185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>
            <a:stCxn id="2" idx="6"/>
            <a:endCxn id="1027" idx="2"/>
          </p:cNvCxnSpPr>
          <p:nvPr/>
        </p:nvCxnSpPr>
        <p:spPr>
          <a:xfrm flipV="1">
            <a:off x="3465666" y="4976627"/>
            <a:ext cx="376464" cy="5406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660232" y="338834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Connettore di collegamento al CTF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3568" y="62068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Rete di fondo Km3Net-Italia</a:t>
            </a:r>
          </a:p>
          <a:p>
            <a:pPr algn="ctr"/>
            <a:r>
              <a:rPr lang="it-IT" sz="3200" dirty="0" err="1" smtClean="0">
                <a:solidFill>
                  <a:schemeClr val="bg1"/>
                </a:solidFill>
              </a:rPr>
              <a:t>Jumper</a:t>
            </a:r>
            <a:r>
              <a:rPr lang="it-IT" sz="3200" dirty="0" smtClean="0">
                <a:solidFill>
                  <a:schemeClr val="bg1"/>
                </a:solidFill>
              </a:rPr>
              <a:t> di collegamento al CTF (CJBMA)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t="23210" r="1501" b="13281"/>
          <a:stretch/>
        </p:blipFill>
        <p:spPr bwMode="auto">
          <a:xfrm>
            <a:off x="429239" y="2474165"/>
            <a:ext cx="8285522" cy="307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3568" y="62068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Rete di fondo Km3Net-Italia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Junction Box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iraglia\Desktop\Telaio_JB_3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 r="57683"/>
          <a:stretch/>
        </p:blipFill>
        <p:spPr bwMode="auto">
          <a:xfrm>
            <a:off x="179512" y="2052624"/>
            <a:ext cx="3829036" cy="44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2771800" y="4797152"/>
            <a:ext cx="621858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1 4"/>
          <p:cNvCxnSpPr>
            <a:stCxn id="2" idx="7"/>
            <a:endCxn id="3074" idx="1"/>
          </p:cNvCxnSpPr>
          <p:nvPr/>
        </p:nvCxnSpPr>
        <p:spPr>
          <a:xfrm flipV="1">
            <a:off x="3302589" y="4256892"/>
            <a:ext cx="549331" cy="6246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211960" y="5880478"/>
            <a:ext cx="270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Connettori di collegamento alle Torri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Foto integrazione TW-8\Integrazione torre 8 10-11_2014\20141106_2224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/>
          <a:stretch/>
        </p:blipFill>
        <p:spPr bwMode="auto">
          <a:xfrm>
            <a:off x="3851920" y="2780928"/>
            <a:ext cx="4345691" cy="295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6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11560" y="620688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Rete di fondo Km3Net-Italia</a:t>
            </a:r>
          </a:p>
          <a:p>
            <a:pPr algn="ctr"/>
            <a:r>
              <a:rPr lang="it-IT" sz="3200" dirty="0" err="1" smtClean="0">
                <a:solidFill>
                  <a:schemeClr val="bg1"/>
                </a:solidFill>
              </a:rPr>
              <a:t>Jumper</a:t>
            </a:r>
            <a:r>
              <a:rPr lang="it-IT" sz="3200" dirty="0" smtClean="0">
                <a:solidFill>
                  <a:schemeClr val="bg1"/>
                </a:solidFill>
              </a:rPr>
              <a:t> di collegamento alle Torri (CMATW)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t="23211" r="1501" b="20312"/>
          <a:stretch/>
        </p:blipFill>
        <p:spPr bwMode="auto">
          <a:xfrm>
            <a:off x="345306" y="2805193"/>
            <a:ext cx="8453388" cy="2784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11560" y="62068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Plastico Km3Net-Italia</a:t>
            </a:r>
          </a:p>
        </p:txBody>
      </p:sp>
      <p:pic>
        <p:nvPicPr>
          <p:cNvPr id="6146" name="Picture 2" descr="D:\Foto integrazione TW-8\Integrazione torre 8 10-11_2014\20141120_145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6" y="1628800"/>
            <a:ext cx="7280809" cy="4095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7544" y="60212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Visibile presso l’ingresso dei Laboratori Nazionali del Sud (CT)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738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20/09/2012</a:t>
            </a:r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3139273"/>
            <a:ext cx="85689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5400" dirty="0" smtClean="0"/>
              <a:t>Grazie per l’attenzione</a:t>
            </a:r>
          </a:p>
          <a:p>
            <a:pPr algn="ctr"/>
            <a:r>
              <a:rPr lang="it-IT" sz="5400" dirty="0" smtClean="0"/>
              <a:t>FINE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2380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3568" y="62068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Rete di fondo Km3Net-Italia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30652" y="3440033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Stazione di terra</a:t>
            </a:r>
            <a:endParaRPr lang="it-IT" sz="1200" dirty="0"/>
          </a:p>
        </p:txBody>
      </p:sp>
      <p:cxnSp>
        <p:nvCxnSpPr>
          <p:cNvPr id="8" name="Connettore 2 7"/>
          <p:cNvCxnSpPr/>
          <p:nvPr/>
        </p:nvCxnSpPr>
        <p:spPr>
          <a:xfrm flipH="1" flipV="1">
            <a:off x="1763688" y="3329696"/>
            <a:ext cx="216024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6" t="14064" r="28734" b="8985"/>
          <a:stretch/>
        </p:blipFill>
        <p:spPr bwMode="auto">
          <a:xfrm>
            <a:off x="1949008" y="1484784"/>
            <a:ext cx="524598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0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3568" y="62068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Rete di fondo Km3Net-Italia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23972" r="11731" b="13901"/>
          <a:stretch/>
        </p:blipFill>
        <p:spPr bwMode="auto">
          <a:xfrm>
            <a:off x="377851" y="2267198"/>
            <a:ext cx="8388299" cy="33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51757" y="2924944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Stazione di terra</a:t>
            </a:r>
            <a:endParaRPr lang="it-IT" sz="1200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179512" y="3068960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7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23243" r="16545" b="12873"/>
          <a:stretch/>
        </p:blipFill>
        <p:spPr bwMode="auto">
          <a:xfrm>
            <a:off x="395536" y="2132856"/>
            <a:ext cx="8289281" cy="366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83568" y="62068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Rete di fondo Km3Net-Italia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1757" y="2924944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Stazione di terra</a:t>
            </a:r>
            <a:endParaRPr lang="it-IT" sz="1200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179512" y="3068960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7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3568" y="62068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Rete di fondo Km3Net-Italia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Cavo </a:t>
            </a:r>
            <a:r>
              <a:rPr lang="it-IT" sz="3200" dirty="0" err="1" smtClean="0">
                <a:solidFill>
                  <a:schemeClr val="bg1"/>
                </a:solidFill>
              </a:rPr>
              <a:t>Interlink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t="22740" r="4003" b="13630"/>
          <a:stretch/>
        </p:blipFill>
        <p:spPr bwMode="auto">
          <a:xfrm>
            <a:off x="402233" y="2420888"/>
            <a:ext cx="8339534" cy="317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3568" y="62068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Rete di fondo Km3Net-Italia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Schema Junction Box Torri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22597" r="14661" b="11228"/>
          <a:stretch/>
        </p:blipFill>
        <p:spPr bwMode="auto">
          <a:xfrm>
            <a:off x="322635" y="1844824"/>
            <a:ext cx="8498731" cy="378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3568" y="62068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Rete di fondo Km3Net-Italia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Junction Box (JMF)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860032" y="3625030"/>
            <a:ext cx="388843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Dimensioni </a:t>
            </a:r>
            <a:r>
              <a:rPr lang="it-IT" dirty="0"/>
              <a:t>≈ </a:t>
            </a:r>
            <a:r>
              <a:rPr lang="it-IT" dirty="0" smtClean="0"/>
              <a:t>2,5m x 2,5m x 2,7m;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Materiale: </a:t>
            </a:r>
            <a:r>
              <a:rPr lang="it-IT" dirty="0" smtClean="0"/>
              <a:t>Al</a:t>
            </a:r>
            <a:endParaRPr lang="it-IT" dirty="0" smtClean="0"/>
          </a:p>
        </p:txBody>
      </p:sp>
      <p:pic>
        <p:nvPicPr>
          <p:cNvPr id="5122" name="Picture 2" descr="C:\Users\Miraglia\Desktop\Telaio_JB_3_frame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6" r="56364"/>
          <a:stretch/>
        </p:blipFill>
        <p:spPr bwMode="auto">
          <a:xfrm>
            <a:off x="354419" y="2204864"/>
            <a:ext cx="4145124" cy="415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3568" y="62068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Rete di fondo Km3Net-Italia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Junction Box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iraglia\Desktop\Telaio_JB_3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 r="57683"/>
          <a:stretch/>
        </p:blipFill>
        <p:spPr bwMode="auto">
          <a:xfrm>
            <a:off x="179512" y="2052624"/>
            <a:ext cx="3829036" cy="44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>
            <a:stCxn id="10" idx="3"/>
            <a:endCxn id="1028" idx="1"/>
          </p:cNvCxnSpPr>
          <p:nvPr/>
        </p:nvCxnSpPr>
        <p:spPr>
          <a:xfrm flipV="1">
            <a:off x="2915816" y="4637618"/>
            <a:ext cx="926314" cy="4835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38731" y="206260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Palo per idrofono</a:t>
            </a:r>
            <a:endParaRPr lang="it-IT" dirty="0"/>
          </a:p>
        </p:txBody>
      </p:sp>
      <p:cxnSp>
        <p:nvCxnSpPr>
          <p:cNvPr id="9" name="Connettore 2 8"/>
          <p:cNvCxnSpPr>
            <a:stCxn id="7" idx="3"/>
          </p:cNvCxnSpPr>
          <p:nvPr/>
        </p:nvCxnSpPr>
        <p:spPr>
          <a:xfrm>
            <a:off x="2582947" y="2247272"/>
            <a:ext cx="26086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19141" r="10176" b="10798"/>
          <a:stretch/>
        </p:blipFill>
        <p:spPr bwMode="auto">
          <a:xfrm>
            <a:off x="3842130" y="3211235"/>
            <a:ext cx="3960440" cy="2852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0" name="Rettangolo 9"/>
          <p:cNvSpPr/>
          <p:nvPr/>
        </p:nvSpPr>
        <p:spPr>
          <a:xfrm>
            <a:off x="1763688" y="4653136"/>
            <a:ext cx="1152128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3491880" y="2420888"/>
            <a:ext cx="1512168" cy="637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rgbClr val="FF0000"/>
                </a:solidFill>
              </a:rPr>
              <a:t>Manifold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6" name="Connettore 2 15"/>
          <p:cNvCxnSpPr>
            <a:stCxn id="14" idx="5"/>
          </p:cNvCxnSpPr>
          <p:nvPr/>
        </p:nvCxnSpPr>
        <p:spPr>
          <a:xfrm>
            <a:off x="4782596" y="2964620"/>
            <a:ext cx="221452" cy="536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20"/>
          <p:cNvSpPr/>
          <p:nvPr/>
        </p:nvSpPr>
        <p:spPr>
          <a:xfrm>
            <a:off x="3718679" y="6197636"/>
            <a:ext cx="853321" cy="543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JPP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2" name="Connettore 2 21"/>
          <p:cNvCxnSpPr>
            <a:stCxn id="21" idx="7"/>
          </p:cNvCxnSpPr>
          <p:nvPr/>
        </p:nvCxnSpPr>
        <p:spPr>
          <a:xfrm flipV="1">
            <a:off x="4447034" y="5754538"/>
            <a:ext cx="409961" cy="5227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e 27"/>
          <p:cNvSpPr/>
          <p:nvPr/>
        </p:nvSpPr>
        <p:spPr>
          <a:xfrm>
            <a:off x="4932040" y="6197636"/>
            <a:ext cx="853321" cy="543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JOP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9" name="Connettore 2 28"/>
          <p:cNvCxnSpPr>
            <a:stCxn id="28" idx="7"/>
          </p:cNvCxnSpPr>
          <p:nvPr/>
        </p:nvCxnSpPr>
        <p:spPr>
          <a:xfrm flipV="1">
            <a:off x="5660395" y="5754538"/>
            <a:ext cx="409961" cy="5227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/>
          <p:cNvSpPr/>
          <p:nvPr/>
        </p:nvSpPr>
        <p:spPr>
          <a:xfrm>
            <a:off x="6012160" y="6197636"/>
            <a:ext cx="933335" cy="543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V570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34" name="Connettore 2 33"/>
          <p:cNvCxnSpPr>
            <a:stCxn id="33" idx="7"/>
          </p:cNvCxnSpPr>
          <p:nvPr/>
        </p:nvCxnSpPr>
        <p:spPr>
          <a:xfrm flipV="1">
            <a:off x="6808811" y="5754538"/>
            <a:ext cx="341665" cy="5227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3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4" grpId="0" animBg="1"/>
      <p:bldP spid="21" grpId="0" animBg="1"/>
      <p:bldP spid="28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raglia\Copy\Foto integrazione torre KM3NeT-IT ott-nov 2014\20141107_1027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3" t="42734" r="33473" b="31086"/>
          <a:stretch/>
        </p:blipFill>
        <p:spPr bwMode="auto">
          <a:xfrm>
            <a:off x="3923927" y="2852937"/>
            <a:ext cx="393822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83568" y="62068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Rete di fondo Km3Net-Italia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Junction Box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iraglia\Desktop\Telaio_JB_3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 r="57683"/>
          <a:stretch/>
        </p:blipFill>
        <p:spPr bwMode="auto">
          <a:xfrm>
            <a:off x="179512" y="2052624"/>
            <a:ext cx="3829036" cy="44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>
            <a:stCxn id="10" idx="3"/>
            <a:endCxn id="1026" idx="3"/>
          </p:cNvCxnSpPr>
          <p:nvPr/>
        </p:nvCxnSpPr>
        <p:spPr>
          <a:xfrm flipV="1">
            <a:off x="2915816" y="4288984"/>
            <a:ext cx="1092732" cy="8322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763688" y="4653136"/>
            <a:ext cx="1152128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1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810</TotalTime>
  <Words>156</Words>
  <Application>Microsoft Office PowerPoint</Application>
  <PresentationFormat>Presentazione su schermo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Onde</vt:lpstr>
      <vt:lpstr>Gruppo INTEGRAZIONE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aliprando</dc:creator>
  <cp:lastModifiedBy>Miraglia</cp:lastModifiedBy>
  <cp:revision>102</cp:revision>
  <dcterms:created xsi:type="dcterms:W3CDTF">2012-09-20T10:30:18Z</dcterms:created>
  <dcterms:modified xsi:type="dcterms:W3CDTF">2014-11-28T08:28:55Z</dcterms:modified>
</cp:coreProperties>
</file>