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7" r:id="rId2"/>
    <p:sldId id="266" r:id="rId3"/>
    <p:sldId id="297" r:id="rId4"/>
    <p:sldId id="298" r:id="rId5"/>
    <p:sldId id="292" r:id="rId6"/>
    <p:sldId id="294" r:id="rId7"/>
    <p:sldId id="295" r:id="rId8"/>
    <p:sldId id="293" r:id="rId9"/>
    <p:sldId id="299" r:id="rId10"/>
    <p:sldId id="300" r:id="rId11"/>
    <p:sldId id="296" r:id="rId12"/>
    <p:sldId id="302" r:id="rId13"/>
    <p:sldId id="29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335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721FF-AF5A-4E17-A933-5626509BA65C}" type="datetimeFigureOut">
              <a:rPr lang="it-IT" smtClean="0"/>
              <a:t>27/11/2014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6F636-D675-4EF3-B546-2B9812B657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54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to start</a:t>
            </a:r>
            <a:r>
              <a:rPr lang="en-US" baseline="0" dirty="0" smtClean="0"/>
              <a:t> talking about the Trigger and data acquisition system, I’ll introduce the physics case, the neutrino telescopes and in particular km3net. </a:t>
            </a:r>
            <a:r>
              <a:rPr lang="en-US" dirty="0" smtClean="0"/>
              <a:t>The aim of a neutrino telescope is to study</a:t>
            </a:r>
            <a:r>
              <a:rPr lang="en-US" baseline="0" dirty="0" smtClean="0"/>
              <a:t> </a:t>
            </a:r>
            <a:r>
              <a:rPr lang="en-US" dirty="0" smtClean="0"/>
              <a:t>high energy cosmic events by revealing</a:t>
            </a:r>
            <a:r>
              <a:rPr lang="en-US" baseline="0" dirty="0" smtClean="0"/>
              <a:t> </a:t>
            </a:r>
            <a:r>
              <a:rPr lang="en-US" dirty="0" smtClean="0"/>
              <a:t>neutrinos.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6F636-D675-4EF3-B546-2B9812B6575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66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That’s</a:t>
            </a:r>
            <a:r>
              <a:rPr lang="it-IT" dirty="0" smtClean="0"/>
              <a:t> the </a:t>
            </a:r>
            <a:r>
              <a:rPr lang="it-IT" dirty="0" err="1" smtClean="0"/>
              <a:t>solution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adopted</a:t>
            </a:r>
            <a:r>
              <a:rPr lang="it-IT" dirty="0" smtClean="0"/>
              <a:t>: </a:t>
            </a:r>
            <a:r>
              <a:rPr lang="it-IT" dirty="0" err="1" smtClean="0"/>
              <a:t>here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sketched</a:t>
            </a:r>
            <a:r>
              <a:rPr lang="it-IT" baseline="0" dirty="0" smtClean="0"/>
              <a:t> the data </a:t>
            </a:r>
            <a:r>
              <a:rPr lang="it-IT" baseline="0" dirty="0" err="1" smtClean="0"/>
              <a:t>acquisition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system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6F636-D675-4EF3-B546-2B9812B6575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2614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40CCB-B023-48AE-BB2E-BE06E4617A7B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154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6F636-D675-4EF3-B546-2B9812B6575D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77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0E9D8-7F68-4017-9723-E67E3CF798E1}" type="datetime1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75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21AE9-EE74-44F5-B4ED-2CBDBFB82311}" type="datetime1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58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C84A-165B-479F-9013-C5231FDF9535}" type="datetime1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12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7AFF9-3C6E-41D7-AE2C-3B37D66A5AE3}" type="datetime1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23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89DAC-B25A-4B99-8C03-8F66464A485A}" type="datetime1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94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8D678-528C-4DEA-9F75-A8907320AFA4}" type="datetime1">
              <a:rPr lang="it-IT" smtClean="0"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36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28BF9-5214-4B77-96B0-6977EB09B86E}" type="datetime1">
              <a:rPr lang="it-IT" smtClean="0"/>
              <a:t>27/11/2014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767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76BD-BF9D-4D1B-856E-12AEE24E293B}" type="datetime1">
              <a:rPr lang="it-IT" smtClean="0"/>
              <a:t>27/11/2014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058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1C45-A1BD-4EC9-B463-367FF6DB6966}" type="datetime1">
              <a:rPr lang="it-IT" smtClean="0"/>
              <a:t>27/11/2014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8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74FD-728F-4468-ADF7-94508AC5CD5B}" type="datetime1">
              <a:rPr lang="it-IT" smtClean="0"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66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359F4-8440-4396-A2C9-323714A0426C}" type="datetime1">
              <a:rPr lang="it-IT" smtClean="0"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40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2F165-4E97-4372-98FB-753E964913A5}" type="datetime1">
              <a:rPr lang="it-IT" smtClean="0"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634B-7DB3-4FBD-A3AC-9F30508B8FF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71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km3net.de/index.php/Jpp" TargetMode="External"/><Relationship Id="rId2" Type="http://schemas.openxmlformats.org/officeDocument/2006/relationships/hyperlink" Target="http://wiki.km3net.de/index.php/CLB_Swiss_Knif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.km3net.de/index.php/DAQ_kit_for_integration_tests" TargetMode="External"/><Relationship Id="rId4" Type="http://schemas.openxmlformats.org/officeDocument/2006/relationships/hyperlink" Target="https://github.com/tamasgal/royweb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"/>
          <p:cNvSpPr>
            <a:spLocks/>
          </p:cNvSpPr>
          <p:nvPr/>
        </p:nvSpPr>
        <p:spPr bwMode="auto">
          <a:xfrm rot="10800000" flipH="1" flipV="1">
            <a:off x="341039" y="5445224"/>
            <a:ext cx="3006824" cy="4571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it-IT" dirty="0"/>
          </a:p>
        </p:txBody>
      </p:sp>
      <p:sp>
        <p:nvSpPr>
          <p:cNvPr id="7172" name="Rectangle 2"/>
          <p:cNvSpPr>
            <a:spLocks/>
          </p:cNvSpPr>
          <p:nvPr/>
        </p:nvSpPr>
        <p:spPr bwMode="auto">
          <a:xfrm>
            <a:off x="179512" y="2365757"/>
            <a:ext cx="881259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100" dirty="0" smtClean="0">
                <a:ea typeface="Gill Sans Light" charset="0"/>
                <a:cs typeface="Gill Sans Light" charset="0"/>
              </a:rPr>
              <a:t>Introduction to the </a:t>
            </a:r>
          </a:p>
          <a:p>
            <a:pPr algn="ctr"/>
            <a:r>
              <a:rPr lang="en-US" sz="5100" i="1" dirty="0" smtClean="0">
                <a:ea typeface="Gill Sans Light" charset="0"/>
                <a:cs typeface="Gill Sans Light" charset="0"/>
              </a:rPr>
              <a:t>String </a:t>
            </a:r>
          </a:p>
          <a:p>
            <a:pPr algn="ctr"/>
            <a:r>
              <a:rPr lang="en-US" sz="5100" dirty="0" smtClean="0">
                <a:ea typeface="Gill Sans Light" charset="0"/>
                <a:cs typeface="Gill Sans Light" charset="0"/>
              </a:rPr>
              <a:t>DAQ/Read-out</a:t>
            </a:r>
          </a:p>
          <a:p>
            <a:pPr algn="ctr"/>
            <a:r>
              <a:rPr lang="en-US" sz="2000" dirty="0" smtClean="0">
                <a:ea typeface="Gill Sans Light" charset="0"/>
                <a:cs typeface="Gill Sans Light" charset="0"/>
              </a:rPr>
              <a:t>part 2</a:t>
            </a:r>
            <a:endParaRPr lang="en-US" sz="2000" b="1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037" y="5445224"/>
            <a:ext cx="3006827" cy="11448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700" b="1" dirty="0" err="1">
                <a:solidFill>
                  <a:srgbClr val="1A1A1A"/>
                </a:solidFill>
                <a:ea typeface="ヒラギノ角ゴ ProN W6" charset="0"/>
                <a:cs typeface="ヒラギノ角ゴ ProN W6" charset="0"/>
              </a:rPr>
              <a:t>Tommaso</a:t>
            </a:r>
            <a:r>
              <a:rPr lang="en-US" sz="2700" b="1" dirty="0">
                <a:solidFill>
                  <a:srgbClr val="1A1A1A"/>
                </a:solidFill>
                <a:ea typeface="ヒラギノ角ゴ ProN W6" charset="0"/>
                <a:cs typeface="ヒラギノ角ゴ ProN W6" charset="0"/>
              </a:rPr>
              <a:t> </a:t>
            </a:r>
            <a:r>
              <a:rPr lang="en-US" sz="2700" b="1" dirty="0" err="1">
                <a:solidFill>
                  <a:srgbClr val="1A1A1A"/>
                </a:solidFill>
                <a:ea typeface="ヒラギノ角ゴ ProN W6" charset="0"/>
                <a:cs typeface="ヒラギノ角ゴ ProN W6" charset="0"/>
              </a:rPr>
              <a:t>Chiarusi</a:t>
            </a:r>
            <a:endParaRPr lang="en-US" sz="2700" b="1" dirty="0">
              <a:solidFill>
                <a:srgbClr val="1A1A1A"/>
              </a:solidFill>
              <a:ea typeface="ヒラギノ角ゴ ProN W6" charset="0"/>
              <a:cs typeface="ヒラギノ角ゴ ProN W6" charset="0"/>
            </a:endParaRPr>
          </a:p>
          <a:p>
            <a:pPr marL="0" indent="0" eaLnBrk="1" hangingPunct="1">
              <a:buNone/>
            </a:pPr>
            <a:r>
              <a:rPr lang="en-US" sz="2700" b="1" dirty="0" smtClean="0">
                <a:solidFill>
                  <a:srgbClr val="1A1A1A"/>
                </a:solidFill>
              </a:rPr>
              <a:t>Carmelo Pellegrino</a:t>
            </a:r>
          </a:p>
          <a:p>
            <a:pPr marL="0" indent="0" eaLnBrk="1" hangingPunct="1">
              <a:buNone/>
            </a:pPr>
            <a:r>
              <a:rPr lang="en-US" sz="1700" dirty="0" smtClean="0">
                <a:solidFill>
                  <a:srgbClr val="1A1A1A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INFN </a:t>
            </a:r>
            <a:r>
              <a:rPr lang="en-US" sz="1700" dirty="0">
                <a:solidFill>
                  <a:srgbClr val="1A1A1A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- </a:t>
            </a:r>
            <a:r>
              <a:rPr lang="en-US" sz="1700" dirty="0" err="1">
                <a:solidFill>
                  <a:srgbClr val="1A1A1A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Sezione</a:t>
            </a:r>
            <a:r>
              <a:rPr lang="en-US" sz="1700" dirty="0">
                <a:solidFill>
                  <a:srgbClr val="1A1A1A"/>
                </a:solidFill>
                <a:latin typeface="Gill Sans Light" charset="0"/>
                <a:ea typeface="Gill Sans Light" charset="0"/>
                <a:cs typeface="Gill Sans Light" charset="0"/>
                <a:sym typeface="Gill Sans Light" charset="0"/>
              </a:rPr>
              <a:t> di Bologna</a:t>
            </a:r>
            <a:endParaRPr lang="en-US" sz="1700" dirty="0">
              <a:solidFill>
                <a:srgbClr val="1A1A1A"/>
              </a:solidFill>
              <a:latin typeface="Gill Sans Light" charset="0"/>
              <a:sym typeface="Gill Sans Light" charset="0"/>
            </a:endParaRPr>
          </a:p>
          <a:p>
            <a:pPr marL="0" indent="0" eaLnBrk="1" hangingPunct="1"/>
            <a:endParaRPr lang="en-US" sz="2100" dirty="0">
              <a:solidFill>
                <a:srgbClr val="1A1A1A"/>
              </a:solidFill>
              <a:latin typeface="Gill Sans Light" charset="0"/>
              <a:sym typeface="Gill Sans Light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393" y="5649664"/>
            <a:ext cx="1305967" cy="80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6"/>
          <p:cNvSpPr>
            <a:spLocks/>
          </p:cNvSpPr>
          <p:nvPr/>
        </p:nvSpPr>
        <p:spPr bwMode="auto">
          <a:xfrm>
            <a:off x="2294755" y="191988"/>
            <a:ext cx="6697353" cy="71884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1700" b="1" dirty="0" smtClean="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KM3NeT-Italy Collaboration Meeting </a:t>
            </a:r>
            <a:r>
              <a:rPr lang="en-US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|</a:t>
            </a:r>
          </a:p>
          <a:p>
            <a:pPr algn="r"/>
            <a:r>
              <a:rPr lang="en-US" sz="1700" b="1" dirty="0" smtClean="0">
                <a:solidFill>
                  <a:srgbClr val="FFFFFF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Catania, November 26-27 2014 </a:t>
            </a:r>
            <a:r>
              <a:rPr lang="en-US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|</a:t>
            </a:r>
            <a:endParaRPr lang="en-US" sz="1700" b="1" dirty="0">
              <a:solidFill>
                <a:schemeClr val="tx2">
                  <a:lumMod val="60000"/>
                  <a:lumOff val="40000"/>
                </a:schemeClr>
              </a:solidFill>
              <a:latin typeface="Gill Sans" charset="0"/>
              <a:ea typeface="Gill Sans" charset="0"/>
              <a:cs typeface="Gill Sans" charset="0"/>
              <a:sym typeface="Gill Sans" charset="0"/>
            </a:endParaRPr>
          </a:p>
        </p:txBody>
      </p:sp>
      <p:pic>
        <p:nvPicPr>
          <p:cNvPr id="7177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424" y="53578"/>
            <a:ext cx="1016519" cy="1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7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75170" y="6447791"/>
            <a:ext cx="2057400" cy="365125"/>
          </a:xfrm>
        </p:spPr>
        <p:txBody>
          <a:bodyPr/>
          <a:lstStyle/>
          <a:p>
            <a:fld id="{A9E468D1-082E-4A95-99FE-6A5892E70557}" type="slidenum">
              <a:rPr lang="it-IT" sz="1600" smtClean="0">
                <a:solidFill>
                  <a:srgbClr val="002060"/>
                </a:solidFill>
              </a:rPr>
              <a:pPr/>
              <a:t>10</a:t>
            </a:fld>
            <a:endParaRPr lang="it-IT" sz="1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8520268" cy="425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 rot="2313063">
            <a:off x="7016005" y="716348"/>
            <a:ext cx="2322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Slides from C. </a:t>
            </a:r>
            <a:r>
              <a:rPr lang="en-US" sz="2000" b="1" dirty="0" err="1" smtClean="0"/>
              <a:t>Bozza</a:t>
            </a:r>
            <a:endParaRPr lang="en-US" sz="2000" b="1" dirty="0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DM GUI</a:t>
            </a:r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Carmelo Pellegrino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8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11560" y="1268760"/>
            <a:ext cx="7840980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dirty="0" smtClean="0"/>
              <a:t>High </a:t>
            </a:r>
            <a:r>
              <a:rPr lang="it-IT" dirty="0" err="1" smtClean="0"/>
              <a:t>flexibility</a:t>
            </a:r>
            <a:endParaRPr lang="it-IT" dirty="0" smtClean="0"/>
          </a:p>
          <a:p>
            <a:r>
              <a:rPr lang="it-IT" dirty="0" err="1" smtClean="0"/>
              <a:t>Customizable</a:t>
            </a:r>
            <a:r>
              <a:rPr lang="it-IT" dirty="0" smtClean="0"/>
              <a:t> GUI via HTML </a:t>
            </a:r>
            <a:r>
              <a:rPr lang="it-IT" dirty="0" err="1" smtClean="0"/>
              <a:t>files</a:t>
            </a:r>
            <a:endParaRPr lang="it-IT" dirty="0" smtClean="0"/>
          </a:p>
          <a:p>
            <a:r>
              <a:rPr lang="it-IT" dirty="0" smtClean="0"/>
              <a:t>Easy </a:t>
            </a:r>
            <a:r>
              <a:rPr lang="it-IT" dirty="0" err="1" smtClean="0"/>
              <a:t>read</a:t>
            </a:r>
            <a:r>
              <a:rPr lang="it-IT" dirty="0" smtClean="0"/>
              <a:t>-out of the </a:t>
            </a:r>
            <a:r>
              <a:rPr lang="it-IT" dirty="0" err="1" smtClean="0"/>
              <a:t>parameters</a:t>
            </a:r>
            <a:r>
              <a:rPr lang="it-IT" dirty="0" smtClean="0"/>
              <a:t> via HTTP/JSON</a:t>
            </a:r>
          </a:p>
          <a:p>
            <a:pPr marL="457200" lvl="1" indent="0">
              <a:buFont typeface="Arial" pitchFamily="34" charset="0"/>
              <a:buNone/>
            </a:pP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http://&lt;mysrv&gt;:1302/mon/clb/outparams/pmt_threshold@/1/1/2</a:t>
            </a:r>
            <a:endParaRPr lang="it-IT" sz="1400" dirty="0" smtClean="0"/>
          </a:p>
          <a:p>
            <a:r>
              <a:rPr lang="it-IT" dirty="0" smtClean="0"/>
              <a:t>Manual mode (</a:t>
            </a:r>
            <a:r>
              <a:rPr lang="it-IT" dirty="0" err="1" smtClean="0"/>
              <a:t>authorization</a:t>
            </a:r>
            <a:r>
              <a:rPr lang="it-IT" dirty="0" smtClean="0"/>
              <a:t> </a:t>
            </a:r>
            <a:r>
              <a:rPr lang="it-IT" dirty="0" err="1" smtClean="0"/>
              <a:t>required</a:t>
            </a:r>
            <a:r>
              <a:rPr lang="it-IT" dirty="0" smtClean="0"/>
              <a:t>)</a:t>
            </a:r>
          </a:p>
          <a:p>
            <a:pPr marL="457200" lvl="2" indent="0">
              <a:spcBef>
                <a:spcPts val="1000"/>
              </a:spcBef>
              <a:buFont typeface="Arial" pitchFamily="34" charset="0"/>
              <a:buNone/>
            </a:pP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http://&lt;mysrv&gt;:1302/override?inp=pmt_highvolt&amp;inv=-</a:t>
            </a:r>
            <a:r>
              <a:rPr lang="it-IT" sz="1400" dirty="0" smtClean="0">
                <a:solidFill>
                  <a:schemeClr val="accent5">
                    <a:lumMod val="50000"/>
                  </a:schemeClr>
                </a:solidFill>
              </a:rPr>
              <a:t>1500&amp;du=1&amp;dom=2&amp;pos=3&amp;scope=0</a:t>
            </a:r>
            <a:endParaRPr lang="it-IT" dirty="0" smtClean="0"/>
          </a:p>
          <a:p>
            <a:pPr marL="0" indent="0">
              <a:buFont typeface="Arial" pitchFamily="34" charset="0"/>
              <a:buNone/>
            </a:pPr>
            <a:r>
              <a:rPr lang="it-IT" dirty="0" smtClean="0"/>
              <a:t>Security</a:t>
            </a:r>
          </a:p>
          <a:p>
            <a:r>
              <a:rPr lang="en-US" dirty="0" smtClean="0"/>
              <a:t>Authentication</a:t>
            </a:r>
            <a:r>
              <a:rPr lang="it-IT" dirty="0" smtClean="0"/>
              <a:t> </a:t>
            </a:r>
            <a:r>
              <a:rPr lang="en-US" dirty="0" smtClean="0"/>
              <a:t>required</a:t>
            </a:r>
          </a:p>
          <a:p>
            <a:pPr lvl="1"/>
            <a:r>
              <a:rPr lang="it-IT" dirty="0" smtClean="0"/>
              <a:t>Local </a:t>
            </a:r>
            <a:r>
              <a:rPr lang="it-IT" dirty="0" err="1" smtClean="0"/>
              <a:t>Authentication</a:t>
            </a:r>
            <a:r>
              <a:rPr lang="it-IT" dirty="0" smtClean="0"/>
              <a:t> Provider + </a:t>
            </a:r>
            <a:r>
              <a:rPr lang="it-IT" dirty="0" err="1" smtClean="0"/>
              <a:t>DBInterface</a:t>
            </a:r>
            <a:endParaRPr lang="it-IT" dirty="0" smtClean="0"/>
          </a:p>
          <a:p>
            <a:r>
              <a:rPr lang="it-IT" dirty="0" smtClean="0"/>
              <a:t>«Jolly </a:t>
            </a:r>
            <a:r>
              <a:rPr lang="it-IT" dirty="0" err="1" smtClean="0"/>
              <a:t>token</a:t>
            </a:r>
            <a:r>
              <a:rPr lang="it-IT" dirty="0" smtClean="0"/>
              <a:t>» to be </a:t>
            </a:r>
            <a:r>
              <a:rPr lang="it-IT" dirty="0" err="1" smtClean="0"/>
              <a:t>used</a:t>
            </a:r>
            <a:r>
              <a:rPr lang="it-IT" dirty="0" smtClean="0"/>
              <a:t> in test </a:t>
            </a:r>
            <a:r>
              <a:rPr lang="it-IT" dirty="0" err="1" smtClean="0"/>
              <a:t>benches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/>
              <a:t>To be </a:t>
            </a:r>
            <a:r>
              <a:rPr lang="it-IT" dirty="0" err="1" smtClean="0"/>
              <a:t>configured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smtClean="0"/>
              <a:t>Detector </a:t>
            </a:r>
            <a:r>
              <a:rPr lang="it-IT" dirty="0" smtClean="0"/>
              <a:t>Manager start-up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2313063">
            <a:off x="7016005" y="716348"/>
            <a:ext cx="2322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Slides from C. </a:t>
            </a:r>
            <a:r>
              <a:rPr lang="en-US" sz="2000" b="1" dirty="0" err="1" smtClean="0"/>
              <a:t>Bozza</a:t>
            </a:r>
            <a:endParaRPr lang="en-US" sz="2000" b="1" dirty="0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Carmelo Pellegrino</a:t>
            </a:r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892969" y="332656"/>
            <a:ext cx="7358063" cy="864096"/>
          </a:xfrm>
        </p:spPr>
        <p:txBody>
          <a:bodyPr/>
          <a:lstStyle/>
          <a:p>
            <a:r>
              <a:rPr lang="en-US" dirty="0"/>
              <a:t>Control Unit 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2969" y="332656"/>
            <a:ext cx="7358063" cy="864096"/>
          </a:xfrm>
        </p:spPr>
        <p:txBody>
          <a:bodyPr/>
          <a:lstStyle/>
          <a:p>
            <a:r>
              <a:rPr lang="it-IT" dirty="0" smtClean="0"/>
              <a:t>DAQ Kit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4968552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CLBSwissKnife</a:t>
            </a:r>
            <a:r>
              <a:rPr lang="en-US" sz="2400" dirty="0" smtClean="0"/>
              <a:t>, which allows to have fast debugging, monitoring and raw data dump on file (still developing, but already usable and very helpful);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DAQ chain, i.e. </a:t>
            </a:r>
            <a:r>
              <a:rPr lang="en-US" sz="2400" dirty="0" err="1" smtClean="0"/>
              <a:t>DataQueue</a:t>
            </a:r>
            <a:r>
              <a:rPr lang="en-US" sz="2400" dirty="0" smtClean="0"/>
              <a:t> + </a:t>
            </a:r>
            <a:r>
              <a:rPr lang="en-US" sz="2400" dirty="0" err="1" smtClean="0"/>
              <a:t>DataFilter</a:t>
            </a:r>
            <a:r>
              <a:rPr lang="en-US" sz="2400" dirty="0" smtClean="0"/>
              <a:t> + </a:t>
            </a:r>
            <a:r>
              <a:rPr lang="en-US" sz="2400" dirty="0" err="1" smtClean="0"/>
              <a:t>DataWriter</a:t>
            </a:r>
            <a:r>
              <a:rPr lang="en-US" sz="2400" dirty="0" smtClean="0"/>
              <a:t>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err="1" smtClean="0"/>
              <a:t>ROyWeb</a:t>
            </a:r>
            <a:r>
              <a:rPr lang="en-US" sz="2400" dirty="0" smtClean="0"/>
              <a:t>, which is the powerful, web-based, monitoring server;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Detector Manager (still developing, see C. </a:t>
            </a:r>
            <a:r>
              <a:rPr lang="en-US" sz="2400" dirty="0" err="1" smtClean="0"/>
              <a:t>Bozza’s</a:t>
            </a:r>
            <a:r>
              <a:rPr lang="en-US" sz="2400" dirty="0" smtClean="0"/>
              <a:t> talk) and </a:t>
            </a:r>
            <a:r>
              <a:rPr lang="en-US" sz="2400" dirty="0" err="1" smtClean="0"/>
              <a:t>JavaGUI</a:t>
            </a:r>
            <a:r>
              <a:rPr lang="en-US" sz="2400" dirty="0" smtClean="0"/>
              <a:t>, which allow the operation of the CLB.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 smtClean="0"/>
          </a:p>
          <a:p>
            <a:pPr marL="0" indent="0" algn="l">
              <a:buNone/>
            </a:pPr>
            <a:r>
              <a:rPr lang="en-US" sz="2400" dirty="0" smtClean="0"/>
              <a:t>Please, find the documentation about how to install and use here:</a:t>
            </a:r>
          </a:p>
          <a:p>
            <a:pPr algn="l"/>
            <a:r>
              <a:rPr lang="en-US" sz="2400" dirty="0" smtClean="0">
                <a:hlinkClick r:id="rId2"/>
              </a:rPr>
              <a:t>http://wiki.km3net.de/index.php/CLB_Swiss_Knife</a:t>
            </a:r>
            <a:endParaRPr lang="en-US" sz="2400" dirty="0" smtClean="0"/>
          </a:p>
          <a:p>
            <a:pPr algn="l"/>
            <a:r>
              <a:rPr lang="en-US" sz="2400" dirty="0" smtClean="0">
                <a:hlinkClick r:id="rId3"/>
              </a:rPr>
              <a:t>http://wiki.km3net.de/index.php/Jpp</a:t>
            </a:r>
            <a:endParaRPr lang="en-US" sz="2400" dirty="0" smtClean="0"/>
          </a:p>
          <a:p>
            <a:pPr algn="l"/>
            <a:r>
              <a:rPr lang="en-US" sz="2400" dirty="0" smtClean="0">
                <a:hlinkClick r:id="rId4"/>
              </a:rPr>
              <a:t>https://github.com/tamasgal/royweb</a:t>
            </a:r>
            <a:endParaRPr lang="en-US" sz="2400" dirty="0" smtClean="0"/>
          </a:p>
          <a:p>
            <a:pPr algn="l"/>
            <a:r>
              <a:rPr lang="en-US" sz="2400" dirty="0" smtClean="0">
                <a:hlinkClick r:id="rId5"/>
              </a:rPr>
              <a:t>http://wiki.km3net.de/index.php/DAQ_kit_for_integration_tests</a:t>
            </a:r>
            <a:endParaRPr lang="en-US" sz="2400" dirty="0" smtClean="0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08634B-7DB3-4FBD-A3AC-9F30508B8FF0}" type="slidenum">
              <a:rPr lang="it-IT" smtClean="0"/>
              <a:t>12</a:t>
            </a:fld>
            <a:endParaRPr lang="it-IT"/>
          </a:p>
        </p:txBody>
      </p:sp>
      <p:sp>
        <p:nvSpPr>
          <p:cNvPr id="6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Carmelo Pellegrino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18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/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for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r>
              <a:rPr lang="it-IT" dirty="0" smtClean="0"/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97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57807"/>
            <a:ext cx="9144000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Trigger and Data </a:t>
            </a:r>
            <a:r>
              <a:rPr lang="en-US" sz="3600" dirty="0" smtClean="0"/>
              <a:t>Acquisition</a:t>
            </a:r>
            <a:r>
              <a:rPr lang="it-IT" sz="3600" dirty="0" smtClean="0"/>
              <a:t> </a:t>
            </a:r>
            <a:r>
              <a:rPr lang="it-IT" sz="3600" dirty="0" smtClean="0"/>
              <a:t>System (</a:t>
            </a:r>
            <a:r>
              <a:rPr lang="it-IT" sz="3600" dirty="0" err="1" smtClean="0"/>
              <a:t>TriDAS</a:t>
            </a:r>
            <a:r>
              <a:rPr lang="it-IT" sz="3600" dirty="0" smtClean="0"/>
              <a:t>)</a:t>
            </a:r>
            <a:endParaRPr lang="it-IT" sz="3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Carmelo Pellegrino</a:t>
            </a:r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2" y="1124743"/>
            <a:ext cx="7704856" cy="52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DataQueue</a:t>
            </a:r>
            <a:r>
              <a:rPr lang="en-US" sz="2400" dirty="0" smtClean="0"/>
              <a:t> (DQ) is the software component of the KM3NeT-EU </a:t>
            </a:r>
            <a:r>
              <a:rPr lang="en-US" sz="2400" dirty="0" err="1" smtClean="0"/>
              <a:t>TriDAS</a:t>
            </a:r>
            <a:r>
              <a:rPr lang="en-US" sz="2400" dirty="0" smtClean="0"/>
              <a:t> which provides the data aggregation and distribution layer for both acoustic and optical data.</a:t>
            </a:r>
            <a:endParaRPr lang="en-US" sz="2400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Carmelo Pellegrino</a:t>
            </a:r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12E3-3465-44AE-95D1-9698DC9D3EF3}" type="slidenum">
              <a:rPr lang="it-IT" smtClean="0"/>
              <a:t>3</a:t>
            </a:fld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err="1" smtClean="0"/>
              <a:t>DataQueue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3851920" y="2780928"/>
            <a:ext cx="4992737" cy="3643128"/>
            <a:chOff x="3755727" y="3212976"/>
            <a:chExt cx="4668701" cy="3211080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727" y="3212976"/>
              <a:ext cx="4668701" cy="3211080"/>
            </a:xfrm>
            <a:prstGeom prst="rect">
              <a:avLst/>
            </a:prstGeom>
          </p:spPr>
        </p:pic>
        <p:sp>
          <p:nvSpPr>
            <p:cNvPr id="10" name="Ovale 9"/>
            <p:cNvSpPr/>
            <p:nvPr/>
          </p:nvSpPr>
          <p:spPr>
            <a:xfrm>
              <a:off x="5292080" y="3356992"/>
              <a:ext cx="720080" cy="648072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395536" y="2780928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Read-out of the KM3NeT-EU data frames (UDP) from a predefined number of CLBs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Reassembling of the Time Slice (TS, which is compiled by the off-shore electronics)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Distribution of the TSs to the proper </a:t>
            </a:r>
            <a:r>
              <a:rPr lang="en-US" sz="2400" dirty="0" err="1" smtClean="0"/>
              <a:t>DataFilter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311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68373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922">
              <a:buSzPct val="45000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sz="2000" dirty="0" smtClean="0"/>
              <a:t>Route the data collected from all DQs referring to a precise Time Slice to the very same </a:t>
            </a:r>
            <a:r>
              <a:rPr lang="en-US" sz="2000" dirty="0" err="1" smtClean="0"/>
              <a:t>oDF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cxnSp>
        <p:nvCxnSpPr>
          <p:cNvPr id="17" name="Connettore 1 16"/>
          <p:cNvCxnSpPr>
            <a:stCxn id="23" idx="2"/>
            <a:endCxn id="26" idx="0"/>
          </p:cNvCxnSpPr>
          <p:nvPr/>
        </p:nvCxnSpPr>
        <p:spPr>
          <a:xfrm>
            <a:off x="4572000" y="1187624"/>
            <a:ext cx="0" cy="5168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coll meeting\DQ\optical_schem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" y="2790580"/>
            <a:ext cx="4314825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coll meeting\DQ\acoustic_sch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63" y="2790580"/>
            <a:ext cx="4223025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4741463" y="1683730"/>
            <a:ext cx="42230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922">
              <a:buSzPct val="45000"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  <a:tab pos="5297839" algn="l"/>
                <a:tab pos="5705364" algn="l"/>
                <a:tab pos="6112891" algn="l"/>
                <a:tab pos="6520416" algn="l"/>
                <a:tab pos="6927943" algn="l"/>
                <a:tab pos="7335468" algn="l"/>
                <a:tab pos="7742995" algn="l"/>
                <a:tab pos="8150520" algn="l"/>
              </a:tabLst>
            </a:pPr>
            <a:r>
              <a:rPr lang="en-US" sz="2000" dirty="0" smtClean="0"/>
              <a:t>Acoustic data must be sent in a continuous stream, addressing all data from one DQ to a single </a:t>
            </a:r>
            <a:r>
              <a:rPr lang="en-US" sz="2000" dirty="0" err="1" smtClean="0"/>
              <a:t>aDF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128587" y="1268760"/>
            <a:ext cx="431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Optical World</a:t>
            </a:r>
            <a:endParaRPr lang="it-IT" sz="24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4741463" y="1268760"/>
            <a:ext cx="4223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/>
              <a:t>Acoustic</a:t>
            </a:r>
            <a:r>
              <a:rPr lang="it-IT" sz="2400" dirty="0" smtClean="0"/>
              <a:t> World</a:t>
            </a:r>
            <a:endParaRPr lang="it-IT" sz="2400" dirty="0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flavours</a:t>
            </a:r>
            <a:endParaRPr lang="en-US" dirty="0"/>
          </a:p>
        </p:txBody>
      </p:sp>
      <p:sp>
        <p:nvSpPr>
          <p:cNvPr id="26" name="Segnaposto piè di pagina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Carmelo Pellegrino</a:t>
            </a: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912E3-3465-44AE-95D1-9698DC9D3EF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7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Optical </a:t>
            </a:r>
            <a:r>
              <a:rPr lang="it-IT" dirty="0" err="1" smtClean="0"/>
              <a:t>DataFilter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5</a:t>
            </a:fld>
            <a:endParaRPr lang="it-IT"/>
          </a:p>
        </p:txBody>
      </p:sp>
      <p:sp>
        <p:nvSpPr>
          <p:cNvPr id="10" name="Segnaposto contenuto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158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main task of the optical </a:t>
            </a:r>
            <a:r>
              <a:rPr lang="en-US" sz="2400" dirty="0" err="1" smtClean="0"/>
              <a:t>DataFilter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oDF</a:t>
            </a:r>
            <a:r>
              <a:rPr lang="en-US" sz="2400" dirty="0"/>
              <a:t>) is to reduce the data-stream coming from the DOMs' PMTs by selecting events that are interesting for physics analyses. </a:t>
            </a:r>
            <a:endParaRPr lang="it-IT" sz="2400" dirty="0"/>
          </a:p>
        </p:txBody>
      </p:sp>
      <p:grpSp>
        <p:nvGrpSpPr>
          <p:cNvPr id="14" name="Gruppo 13"/>
          <p:cNvGrpSpPr/>
          <p:nvPr/>
        </p:nvGrpSpPr>
        <p:grpSpPr>
          <a:xfrm>
            <a:off x="3779912" y="2780928"/>
            <a:ext cx="4992737" cy="3643128"/>
            <a:chOff x="3755727" y="3212976"/>
            <a:chExt cx="4668701" cy="3211080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727" y="3212976"/>
              <a:ext cx="4668701" cy="3211080"/>
            </a:xfrm>
            <a:prstGeom prst="rect">
              <a:avLst/>
            </a:prstGeom>
          </p:spPr>
        </p:pic>
        <p:sp>
          <p:nvSpPr>
            <p:cNvPr id="16" name="Ovale 15"/>
            <p:cNvSpPr/>
            <p:nvPr/>
          </p:nvSpPr>
          <p:spPr>
            <a:xfrm>
              <a:off x="3899008" y="3336407"/>
              <a:ext cx="654619" cy="486907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" name="CasellaDiTesto 10"/>
          <p:cNvSpPr txBox="1"/>
          <p:nvPr/>
        </p:nvSpPr>
        <p:spPr>
          <a:xfrm>
            <a:off x="395536" y="2780928"/>
            <a:ext cx="35283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Apply algorithms </a:t>
            </a:r>
            <a:r>
              <a:rPr lang="en-US" sz="2400" dirty="0"/>
              <a:t>that find space-time correlations between </a:t>
            </a:r>
            <a:r>
              <a:rPr lang="en-US" sz="2400" dirty="0" smtClean="0"/>
              <a:t>hits.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Keep a buffer of </a:t>
            </a:r>
            <a:r>
              <a:rPr lang="en-US" sz="2400" dirty="0"/>
              <a:t>raw data </a:t>
            </a:r>
            <a:r>
              <a:rPr lang="en-US" sz="2400" dirty="0" smtClean="0"/>
              <a:t>for dumping in </a:t>
            </a:r>
            <a:r>
              <a:rPr lang="en-US" sz="2400" dirty="0"/>
              <a:t>case of an external </a:t>
            </a:r>
            <a:r>
              <a:rPr lang="en-US" sz="2400" dirty="0" smtClean="0"/>
              <a:t>alert (i.e. GRB alert)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Send data to the Data Writer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221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992726"/>
              </p:ext>
            </p:extLst>
          </p:nvPr>
        </p:nvGraphicFramePr>
        <p:xfrm>
          <a:off x="467540" y="1896401"/>
          <a:ext cx="8136907" cy="3116775"/>
        </p:xfrm>
        <a:graphic>
          <a:graphicData uri="http://schemas.openxmlformats.org/drawingml/2006/table">
            <a:tbl>
              <a:tblPr/>
              <a:tblGrid>
                <a:gridCol w="1623165"/>
                <a:gridCol w="1108564"/>
                <a:gridCol w="1108564"/>
                <a:gridCol w="1108564"/>
                <a:gridCol w="1062683"/>
                <a:gridCol w="1062684"/>
                <a:gridCol w="1062683"/>
              </a:tblGrid>
              <a:tr h="8929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Motivation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T-Trigger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Simple Causality Trigger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Sky Scan Trigger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Tracking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Stack-Analysis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Vertex / Inertia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muon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showers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Zapf Dingbats" charset="0"/>
                        <a:cs typeface="Zapf Dingbats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Zapf Dingbats" charset="0"/>
                        <a:cs typeface="Zapf Dingbats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slowly moving particles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Zapf Dingbats" charset="0"/>
                        <a:cs typeface="Zapf Dingbats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sources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Zapf Dingbats" charset="0"/>
                          <a:cs typeface="Zapf Dingbats" charset="0"/>
                          <a:sym typeface="Gill Sans" charset="0"/>
                        </a:rPr>
                        <a:t>✔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0" name="Rectangle 120"/>
          <p:cNvSpPr>
            <a:spLocks/>
          </p:cNvSpPr>
          <p:nvPr/>
        </p:nvSpPr>
        <p:spPr bwMode="auto">
          <a:xfrm>
            <a:off x="539552" y="5332931"/>
            <a:ext cx="46935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But other </a:t>
            </a:r>
            <a:r>
              <a:rPr lang="en-US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algorithms </a:t>
            </a:r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are under development...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Algorithms serving Physics</a:t>
            </a:r>
            <a:endParaRPr lang="en-US" dirty="0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Carmelo Pellegrino</a:t>
            </a: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08634B-7DB3-4FBD-A3AC-9F30508B8FF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71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DataWriter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Carmelo Pellegrino</a:t>
            </a:r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1520" y="1484784"/>
            <a:ext cx="864096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 err="1" smtClean="0"/>
              <a:t>DataWriter</a:t>
            </a:r>
            <a:r>
              <a:rPr lang="en-US" sz="2400" dirty="0" smtClean="0"/>
              <a:t> collects the filtered data coming from the various </a:t>
            </a:r>
            <a:r>
              <a:rPr lang="en-US" sz="2400" dirty="0" err="1" smtClean="0"/>
              <a:t>oDFs</a:t>
            </a:r>
            <a:r>
              <a:rPr lang="en-US" sz="2400" dirty="0" smtClean="0"/>
              <a:t> and performs write operation on permanent storage media in a ROOT compatible data format.</a:t>
            </a:r>
            <a:endParaRPr lang="en-US" sz="24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3755727" y="2780928"/>
            <a:ext cx="4992737" cy="3643128"/>
            <a:chOff x="3755727" y="3212976"/>
            <a:chExt cx="4668701" cy="3211080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727" y="3212976"/>
              <a:ext cx="4668701" cy="3211080"/>
            </a:xfrm>
            <a:prstGeom prst="rect">
              <a:avLst/>
            </a:prstGeom>
          </p:spPr>
        </p:pic>
        <p:sp>
          <p:nvSpPr>
            <p:cNvPr id="12" name="Ovale 11"/>
            <p:cNvSpPr/>
            <p:nvPr/>
          </p:nvSpPr>
          <p:spPr>
            <a:xfrm>
              <a:off x="4016475" y="4714625"/>
              <a:ext cx="491825" cy="402402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484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Acoustic</a:t>
            </a:r>
            <a:r>
              <a:rPr lang="it-IT" dirty="0" smtClean="0"/>
              <a:t> </a:t>
            </a:r>
            <a:r>
              <a:rPr lang="it-IT" dirty="0" err="1" smtClean="0"/>
              <a:t>DataFilter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8</a:t>
            </a:fld>
            <a:endParaRPr lang="it-IT"/>
          </a:p>
        </p:txBody>
      </p:sp>
      <p:sp>
        <p:nvSpPr>
          <p:cNvPr id="8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Carmelo Pellegrino</a:t>
            </a:r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1520" y="1484784"/>
            <a:ext cx="864096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 smtClean="0"/>
              <a:t>The acoustic </a:t>
            </a:r>
            <a:r>
              <a:rPr lang="en-US" sz="2400" dirty="0" err="1" smtClean="0"/>
              <a:t>DataFilter</a:t>
            </a:r>
            <a:r>
              <a:rPr lang="en-US" sz="2400" dirty="0" smtClean="0"/>
              <a:t> (</a:t>
            </a:r>
            <a:r>
              <a:rPr lang="en-US" sz="2400" dirty="0" err="1"/>
              <a:t>a</a:t>
            </a:r>
            <a:r>
              <a:rPr lang="en-US" sz="2400" dirty="0" err="1" smtClean="0"/>
              <a:t>DF</a:t>
            </a:r>
            <a:r>
              <a:rPr lang="en-US" sz="2400" dirty="0" smtClean="0"/>
              <a:t>) performs online calculation of the Time-Of-Arrival (TOA) of the acoustic signals emitted by the ground-based acoustic beacon array.</a:t>
            </a:r>
            <a:endParaRPr lang="it-IT" sz="2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2780928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Calculate the TOA using the data from all the sensors (</a:t>
            </a:r>
            <a:r>
              <a:rPr lang="en-US" sz="2400" dirty="0" err="1" smtClean="0"/>
              <a:t>piezo</a:t>
            </a:r>
            <a:r>
              <a:rPr lang="en-US" sz="2400" dirty="0" smtClean="0"/>
              <a:t> + hydrophone) collected on-shore by a DQ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Send data directly to the DB Writer</a:t>
            </a:r>
            <a:endParaRPr lang="it-IT" sz="2400" dirty="0"/>
          </a:p>
        </p:txBody>
      </p:sp>
      <p:grpSp>
        <p:nvGrpSpPr>
          <p:cNvPr id="10" name="Gruppo 9"/>
          <p:cNvGrpSpPr/>
          <p:nvPr/>
        </p:nvGrpSpPr>
        <p:grpSpPr>
          <a:xfrm>
            <a:off x="3755727" y="2780928"/>
            <a:ext cx="4992737" cy="3643128"/>
            <a:chOff x="3755727" y="3212976"/>
            <a:chExt cx="4668701" cy="3211080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5727" y="3212976"/>
              <a:ext cx="4668701" cy="3211080"/>
            </a:xfrm>
            <a:prstGeom prst="rect">
              <a:avLst/>
            </a:prstGeom>
          </p:spPr>
        </p:pic>
        <p:sp>
          <p:nvSpPr>
            <p:cNvPr id="13" name="Ovale 12"/>
            <p:cNvSpPr/>
            <p:nvPr/>
          </p:nvSpPr>
          <p:spPr>
            <a:xfrm>
              <a:off x="4539711" y="3637330"/>
              <a:ext cx="654619" cy="486907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906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6317766" y="3213409"/>
            <a:ext cx="2790738" cy="3311935"/>
            <a:chOff x="3755727" y="3212976"/>
            <a:chExt cx="2870576" cy="3211080"/>
          </a:xfrm>
        </p:grpSpPr>
        <p:pic>
          <p:nvPicPr>
            <p:cNvPr id="13" name="Immagin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515"/>
            <a:stretch/>
          </p:blipFill>
          <p:spPr>
            <a:xfrm>
              <a:off x="3755727" y="3212976"/>
              <a:ext cx="2870576" cy="3211080"/>
            </a:xfrm>
            <a:prstGeom prst="rect">
              <a:avLst/>
            </a:prstGeom>
          </p:spPr>
        </p:pic>
        <p:sp>
          <p:nvSpPr>
            <p:cNvPr id="14" name="Ovale 13"/>
            <p:cNvSpPr/>
            <p:nvPr/>
          </p:nvSpPr>
          <p:spPr>
            <a:xfrm>
              <a:off x="4465568" y="4805979"/>
              <a:ext cx="2054474" cy="862585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Control Unit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634B-7DB3-4FBD-A3AC-9F30508B8FF0}" type="slidenum">
              <a:rPr lang="it-IT" smtClean="0"/>
              <a:t>9</a:t>
            </a:fld>
            <a:endParaRPr lang="it-IT"/>
          </a:p>
        </p:txBody>
      </p:sp>
      <p:sp>
        <p:nvSpPr>
          <p:cNvPr id="8" name="Segnaposto piè di pagina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smtClean="0"/>
              <a:t>Carmelo Pellegrino</a:t>
            </a:r>
            <a:endParaRPr lang="it-IT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251520" y="1484784"/>
            <a:ext cx="8640960" cy="475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Control Unit (CU) is composed of several elements:</a:t>
            </a:r>
          </a:p>
          <a:p>
            <a:r>
              <a:rPr lang="en-US" dirty="0" smtClean="0"/>
              <a:t>Detector Manager (DM):</a:t>
            </a:r>
          </a:p>
          <a:p>
            <a:pPr lvl="1"/>
            <a:r>
              <a:rPr lang="en-US" sz="1600" dirty="0" smtClean="0"/>
              <a:t>Perform </a:t>
            </a:r>
            <a:r>
              <a:rPr lang="en-US" sz="1600" dirty="0"/>
              <a:t>complete configuration of the CLBs (PMT HV, instruments, etc</a:t>
            </a:r>
            <a:r>
              <a:rPr lang="en-US" sz="1600" dirty="0" smtClean="0"/>
              <a:t>…)</a:t>
            </a:r>
          </a:p>
          <a:p>
            <a:pPr lvl="1"/>
            <a:r>
              <a:rPr lang="en-US" sz="1600" dirty="0" smtClean="0"/>
              <a:t>Record </a:t>
            </a:r>
            <a:r>
              <a:rPr lang="en-US" sz="1600" dirty="0"/>
              <a:t>all parameters and the occurring events </a:t>
            </a:r>
            <a:endParaRPr lang="en-US" sz="1600" dirty="0" smtClean="0"/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online monitoring of sensible </a:t>
            </a:r>
            <a:r>
              <a:rPr lang="en-US" sz="1600" dirty="0" smtClean="0"/>
              <a:t>parameters/measurements</a:t>
            </a:r>
            <a:endParaRPr lang="en-US" sz="1600" dirty="0" smtClean="0"/>
          </a:p>
          <a:p>
            <a:r>
              <a:rPr lang="en-US" dirty="0" err="1" smtClean="0"/>
              <a:t>Tridas</a:t>
            </a:r>
            <a:r>
              <a:rPr lang="en-US" dirty="0" smtClean="0"/>
              <a:t> Manager (TM):</a:t>
            </a:r>
          </a:p>
          <a:p>
            <a:pPr lvl="1"/>
            <a:r>
              <a:rPr lang="en-US" sz="1600" dirty="0" smtClean="0"/>
              <a:t>Operate the </a:t>
            </a:r>
            <a:r>
              <a:rPr lang="en-US" sz="1600" dirty="0" err="1" smtClean="0"/>
              <a:t>TriDAS</a:t>
            </a:r>
            <a:r>
              <a:rPr lang="en-US" sz="1600" dirty="0" smtClean="0"/>
              <a:t> computing farm</a:t>
            </a:r>
          </a:p>
          <a:p>
            <a:r>
              <a:rPr lang="en-US" dirty="0" smtClean="0"/>
              <a:t>SC Gate:</a:t>
            </a:r>
          </a:p>
          <a:p>
            <a:pPr lvl="1"/>
            <a:r>
              <a:rPr lang="en-US" sz="1600" dirty="0" smtClean="0"/>
              <a:t>Read-out of the </a:t>
            </a:r>
            <a:r>
              <a:rPr lang="en-US" sz="1600" dirty="0" err="1" smtClean="0"/>
              <a:t>SlowControl</a:t>
            </a:r>
            <a:r>
              <a:rPr lang="en-US" sz="1600" dirty="0" smtClean="0"/>
              <a:t> data</a:t>
            </a:r>
            <a:endParaRPr lang="en-US" sz="1600" dirty="0" smtClean="0"/>
          </a:p>
          <a:p>
            <a:r>
              <a:rPr lang="en-US" dirty="0" smtClean="0"/>
              <a:t>DB Writer</a:t>
            </a:r>
          </a:p>
          <a:p>
            <a:pPr lvl="1"/>
            <a:r>
              <a:rPr lang="en-US" sz="1600" dirty="0" smtClean="0"/>
              <a:t>Perform write operation to the remote Data Base</a:t>
            </a:r>
          </a:p>
        </p:txBody>
      </p:sp>
      <p:sp>
        <p:nvSpPr>
          <p:cNvPr id="11" name="CasellaDiTesto 10"/>
          <p:cNvSpPr txBox="1"/>
          <p:nvPr/>
        </p:nvSpPr>
        <p:spPr>
          <a:xfrm rot="2313063">
            <a:off x="7016005" y="716348"/>
            <a:ext cx="2322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Slides from C. </a:t>
            </a:r>
            <a:r>
              <a:rPr lang="en-US" sz="2000" b="1" dirty="0" err="1" smtClean="0"/>
              <a:t>Bozza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1939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8894</TotalTime>
  <Words>698</Words>
  <Application>Microsoft Office PowerPoint</Application>
  <PresentationFormat>Presentazione su schermo (4:3)</PresentationFormat>
  <Paragraphs>131</Paragraphs>
  <Slides>13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Trigger and Data Acquisition System (TriDAS)</vt:lpstr>
      <vt:lpstr>DataQueue</vt:lpstr>
      <vt:lpstr>Two flavours</vt:lpstr>
      <vt:lpstr>Optical DataFilter</vt:lpstr>
      <vt:lpstr>Algorithms serving Physics</vt:lpstr>
      <vt:lpstr>DataWriter</vt:lpstr>
      <vt:lpstr>Acoustic DataFilter</vt:lpstr>
      <vt:lpstr>Control Unit</vt:lpstr>
      <vt:lpstr>DM GUI</vt:lpstr>
      <vt:lpstr>Control Unit features</vt:lpstr>
      <vt:lpstr>DAQ Kit</vt:lpstr>
      <vt:lpstr>Thank you for your attention!</vt:lpstr>
    </vt:vector>
  </TitlesOfParts>
  <Company>nessuna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Carmelo Pellegrino</dc:creator>
  <cp:lastModifiedBy>Carmelo Pellegrino</cp:lastModifiedBy>
  <cp:revision>200</cp:revision>
  <cp:lastPrinted>2014-05-15T11:53:34Z</cp:lastPrinted>
  <dcterms:created xsi:type="dcterms:W3CDTF">2014-05-10T17:30:17Z</dcterms:created>
  <dcterms:modified xsi:type="dcterms:W3CDTF">2014-11-27T17:04:54Z</dcterms:modified>
</cp:coreProperties>
</file>