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69" r:id="rId4"/>
    <p:sldId id="262" r:id="rId5"/>
    <p:sldId id="260" r:id="rId6"/>
    <p:sldId id="261" r:id="rId7"/>
    <p:sldId id="259" r:id="rId8"/>
    <p:sldId id="264" r:id="rId9"/>
    <p:sldId id="265" r:id="rId10"/>
    <p:sldId id="263" r:id="rId11"/>
    <p:sldId id="258" r:id="rId12"/>
    <p:sldId id="266" r:id="rId13"/>
  </p:sldIdLst>
  <p:sldSz cx="9144000" cy="6858000" type="overhead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00E79-4263-466D-91FC-21BF88ADA512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9B4FA-628B-4E2B-9D71-481F7FBBCE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209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9B4FA-628B-4E2B-9D71-481F7FBBCE6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019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6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549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694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777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101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348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73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565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99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837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243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CAAB-B14B-44D7-A47E-DDF12CDCA8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0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5543" y="523461"/>
            <a:ext cx="8116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/>
              <a:t>Preparation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to</a:t>
            </a:r>
            <a:r>
              <a:rPr lang="it-IT" sz="3600" b="1" dirty="0" smtClean="0"/>
              <a:t> DOM </a:t>
            </a:r>
            <a:r>
              <a:rPr lang="it-IT" sz="3600" b="1" dirty="0" err="1" smtClean="0"/>
              <a:t>integration</a:t>
            </a:r>
            <a:r>
              <a:rPr lang="it-IT" sz="3600" b="1" dirty="0" smtClean="0"/>
              <a:t> in Catania </a:t>
            </a:r>
          </a:p>
          <a:p>
            <a:pPr algn="ctr"/>
            <a:r>
              <a:rPr lang="it-IT" sz="2000" b="1" dirty="0" smtClean="0"/>
              <a:t>S. </a:t>
            </a:r>
            <a:r>
              <a:rPr lang="it-IT" sz="2000" b="1" dirty="0" err="1" smtClean="0"/>
              <a:t>Aiello</a:t>
            </a:r>
            <a:r>
              <a:rPr lang="it-IT" sz="2000" b="1" dirty="0" smtClean="0"/>
              <a:t>, V. Giordano, E. </a:t>
            </a:r>
            <a:r>
              <a:rPr lang="it-IT" sz="2000" b="1" dirty="0" err="1" smtClean="0"/>
              <a:t>Leonora</a:t>
            </a:r>
            <a:r>
              <a:rPr lang="it-IT" sz="2000" b="1" dirty="0" smtClean="0"/>
              <a:t> </a:t>
            </a:r>
          </a:p>
          <a:p>
            <a:pPr algn="ctr"/>
            <a:r>
              <a:rPr lang="it-IT" sz="2000" b="1" dirty="0" smtClean="0"/>
              <a:t>I</a:t>
            </a:r>
            <a:r>
              <a:rPr lang="it-IT" sz="2000" b="1" dirty="0" smtClean="0"/>
              <a:t>NFN- </a:t>
            </a:r>
            <a:r>
              <a:rPr lang="it-IT" sz="2000" b="1" dirty="0" smtClean="0"/>
              <a:t>sezione </a:t>
            </a:r>
            <a:r>
              <a:rPr lang="it-IT" sz="2000" b="1" dirty="0" smtClean="0"/>
              <a:t>CT</a:t>
            </a:r>
            <a:endParaRPr lang="it-IT" sz="3600" b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16736" y="3048000"/>
            <a:ext cx="6595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Outline</a:t>
            </a:r>
            <a:r>
              <a:rPr lang="it-IT" sz="2000" b="1" dirty="0" smtClean="0"/>
              <a:t> 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Expertise </a:t>
            </a:r>
            <a:r>
              <a:rPr lang="it-IT" sz="2000" dirty="0" err="1" smtClean="0"/>
              <a:t>achieved</a:t>
            </a:r>
            <a:r>
              <a:rPr lang="it-IT" sz="2000" dirty="0" smtClean="0"/>
              <a:t> in DOM </a:t>
            </a:r>
            <a:r>
              <a:rPr lang="it-IT" sz="2000" dirty="0" err="1" smtClean="0"/>
              <a:t>integration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Assembly</a:t>
            </a:r>
            <a:r>
              <a:rPr lang="it-IT" sz="2000" dirty="0" smtClean="0"/>
              <a:t> </a:t>
            </a:r>
            <a:r>
              <a:rPr lang="it-IT" sz="2000" dirty="0" err="1" smtClean="0"/>
              <a:t>facilities</a:t>
            </a:r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88781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2607" y="99391"/>
            <a:ext cx="872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Alcuni dei  </a:t>
            </a:r>
            <a:r>
              <a:rPr lang="it-IT" b="1" dirty="0" err="1" smtClean="0"/>
              <a:t>tools</a:t>
            </a:r>
            <a:r>
              <a:rPr lang="it-IT" b="1" dirty="0" smtClean="0"/>
              <a:t> </a:t>
            </a:r>
            <a:r>
              <a:rPr lang="it-IT" b="1" dirty="0" smtClean="0"/>
              <a:t>custom realizzati per l’ assemblaggio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553" y="621197"/>
            <a:ext cx="2422663" cy="195131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6017" y="2690291"/>
            <a:ext cx="499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Tappo per buco penetratore durante incollaggio </a:t>
            </a:r>
            <a:r>
              <a:rPr lang="it-IT" sz="1400" dirty="0" err="1" smtClean="0"/>
              <a:t>mushroom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47117" y="633984"/>
            <a:ext cx="2454965" cy="19994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3188" y="623679"/>
            <a:ext cx="2493319" cy="20097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73326" y="2682057"/>
            <a:ext cx="3319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Chiave esterna per montaggio penetratore</a:t>
            </a:r>
            <a:endParaRPr lang="it-IT" sz="1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938" y="3117187"/>
            <a:ext cx="3294538" cy="285689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6836" y="6038050"/>
            <a:ext cx="393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Supporto per </a:t>
            </a:r>
            <a:r>
              <a:rPr lang="it-IT" sz="1400" dirty="0" err="1" smtClean="0"/>
              <a:t>mushroom</a:t>
            </a:r>
            <a:r>
              <a:rPr lang="it-IT" sz="1400" dirty="0" smtClean="0"/>
              <a:t> durante </a:t>
            </a:r>
            <a:r>
              <a:rPr lang="it-IT" sz="1400" dirty="0" smtClean="0"/>
              <a:t>l’</a:t>
            </a:r>
            <a:r>
              <a:rPr lang="it-IT" sz="1400" dirty="0" smtClean="0"/>
              <a:t>incollaggio</a:t>
            </a:r>
            <a:endParaRPr lang="it-IT" sz="1400" dirty="0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KM3NeT - IT Coll. Meeting 27-28/11/2014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pic>
        <p:nvPicPr>
          <p:cNvPr id="16" name="Immagine 15" descr="IMG_423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89120" y="3121152"/>
            <a:ext cx="3828288" cy="287121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359172" y="5995378"/>
            <a:ext cx="424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Tool</a:t>
            </a:r>
            <a:r>
              <a:rPr lang="it-IT" sz="1400" dirty="0" smtClean="0"/>
              <a:t> per inclinare i light </a:t>
            </a:r>
            <a:r>
              <a:rPr lang="it-IT" sz="1400" dirty="0" err="1" smtClean="0"/>
              <a:t>concentrator</a:t>
            </a:r>
            <a:r>
              <a:rPr lang="it-IT" sz="1400" dirty="0" smtClean="0"/>
              <a:t> ring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208692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3996" y="218661"/>
            <a:ext cx="532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Test </a:t>
            </a:r>
            <a:r>
              <a:rPr lang="it-IT" sz="2000" b="1" dirty="0" smtClean="0"/>
              <a:t>con elio di tenuta </a:t>
            </a:r>
            <a:r>
              <a:rPr lang="it-IT" sz="2000" b="1" dirty="0" smtClean="0"/>
              <a:t>del penetratore e della valvola da vuoto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3367" y="1106688"/>
            <a:ext cx="33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Spazi e strumenti già pronti al LNS ( S. </a:t>
            </a:r>
            <a:r>
              <a:rPr lang="it-IT" dirty="0" err="1" smtClean="0"/>
              <a:t>Salamone</a:t>
            </a:r>
            <a:r>
              <a:rPr lang="it-IT" dirty="0" smtClean="0"/>
              <a:t> , LNS)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095" y="1950720"/>
            <a:ext cx="4453894" cy="34137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8661" y="3048000"/>
            <a:ext cx="3789294" cy="29626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8435" y="597244"/>
            <a:ext cx="2477328" cy="2194724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8224" y="5681472"/>
            <a:ext cx="245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Mock-up</a:t>
            </a:r>
            <a:r>
              <a:rPr lang="it-IT" dirty="0" smtClean="0"/>
              <a:t> del </a:t>
            </a:r>
            <a:r>
              <a:rPr lang="it-IT" dirty="0" err="1" smtClean="0"/>
              <a:t>fiber</a:t>
            </a:r>
            <a:r>
              <a:rPr lang="it-IT" dirty="0" smtClean="0"/>
              <a:t> </a:t>
            </a:r>
            <a:r>
              <a:rPr lang="it-IT" dirty="0" err="1" smtClean="0"/>
              <a:t>tray</a:t>
            </a:r>
            <a:endParaRPr lang="it-IT" dirty="0"/>
          </a:p>
        </p:txBody>
      </p:sp>
      <p:cxnSp>
        <p:nvCxnSpPr>
          <p:cNvPr id="12" name="Connettore 2 11"/>
          <p:cNvCxnSpPr>
            <a:stCxn id="10" idx="0"/>
          </p:cNvCxnSpPr>
          <p:nvPr/>
        </p:nvCxnSpPr>
        <p:spPr>
          <a:xfrm rot="16200000" flipV="1">
            <a:off x="417576" y="4605528"/>
            <a:ext cx="1694688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194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954" y="1357322"/>
            <a:ext cx="4581803" cy="406811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1804" y="267429"/>
            <a:ext cx="874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Camera iperbarica al porto per test in pressione </a:t>
            </a:r>
            <a:endParaRPr lang="it-IT" sz="2000" b="1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256032" y="6356351"/>
            <a:ext cx="2804160" cy="365125"/>
          </a:xfrm>
        </p:spPr>
        <p:txBody>
          <a:bodyPr/>
          <a:lstStyle/>
          <a:p>
            <a:r>
              <a:rPr lang="it-IT" dirty="0" smtClean="0"/>
              <a:t>KM3NeT - IT Coll. Meeting 27-28/11/2014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pic>
        <p:nvPicPr>
          <p:cNvPr id="7" name="Immagine 6" descr="IMG_00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2137" y="1357323"/>
            <a:ext cx="3521367" cy="28001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57753" y="4280717"/>
            <a:ext cx="402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2013. Eseguito test su ½ DOM per verificare comportamento del GEL sotto pressione</a:t>
            </a:r>
          </a:p>
          <a:p>
            <a:pPr>
              <a:buFont typeface="Wingdings"/>
              <a:buChar char="à"/>
            </a:pPr>
            <a:r>
              <a:rPr lang="it-IT" dirty="0" smtClean="0">
                <a:sym typeface="Wingdings" panose="05000000000000000000" pitchFamily="2" charset="2"/>
              </a:rPr>
              <a:t> Nessuna variazione nello stato del gel</a:t>
            </a:r>
          </a:p>
        </p:txBody>
      </p:sp>
    </p:spTree>
    <p:extLst>
      <p:ext uri="{BB962C8B-B14F-4D97-AF65-F5344CB8AC3E}">
        <p14:creationId xmlns:p14="http://schemas.microsoft.com/office/powerpoint/2010/main" xmlns="" val="356019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30624_1817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6297" y="1024129"/>
            <a:ext cx="3368221" cy="2084832"/>
          </a:xfrm>
          <a:prstGeom prst="rect">
            <a:avLst/>
          </a:prstGeom>
        </p:spPr>
      </p:pic>
      <p:pic>
        <p:nvPicPr>
          <p:cNvPr id="2" name="Immagine 1" descr="20130703_1108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3840" y="1021317"/>
            <a:ext cx="3290980" cy="2112027"/>
          </a:xfrm>
          <a:prstGeom prst="rect">
            <a:avLst/>
          </a:prstGeom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233757" y="6421414"/>
            <a:ext cx="2725807" cy="365125"/>
          </a:xfrm>
        </p:spPr>
        <p:txBody>
          <a:bodyPr/>
          <a:lstStyle/>
          <a:p>
            <a:r>
              <a:rPr lang="it-IT" smtClean="0"/>
              <a:t>KM3NeT - IT Coll. Meeting 27-28/11/2014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8393596" y="6436599"/>
            <a:ext cx="673376" cy="365125"/>
          </a:xfrm>
        </p:spPr>
        <p:txBody>
          <a:bodyPr/>
          <a:lstStyle/>
          <a:p>
            <a:fld id="{D181CAAB-B14B-44D7-A47E-DDF12CDCA8A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3996" y="218661"/>
            <a:ext cx="87439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2013. Primo assemblaggio ½ </a:t>
            </a:r>
            <a:r>
              <a:rPr lang="it-IT" b="1" dirty="0" smtClean="0"/>
              <a:t>DOM </a:t>
            </a:r>
          </a:p>
          <a:p>
            <a:r>
              <a:rPr lang="it-IT" b="1" dirty="0" smtClean="0"/>
              <a:t>(</a:t>
            </a:r>
            <a:r>
              <a:rPr lang="it-IT" b="1" dirty="0" err="1" smtClean="0"/>
              <a:t>old</a:t>
            </a:r>
            <a:r>
              <a:rPr lang="it-IT" b="1" dirty="0" smtClean="0"/>
              <a:t> 3D </a:t>
            </a:r>
            <a:r>
              <a:rPr lang="it-IT" b="1" dirty="0" err="1" smtClean="0"/>
              <a:t>structure</a:t>
            </a:r>
            <a:r>
              <a:rPr lang="it-IT" b="1" dirty="0" smtClean="0"/>
              <a:t>, </a:t>
            </a:r>
            <a:r>
              <a:rPr lang="it-IT" b="1" dirty="0" err="1" smtClean="0"/>
              <a:t>f</a:t>
            </a:r>
            <a:r>
              <a:rPr lang="it-IT" b="1" dirty="0" err="1" smtClean="0"/>
              <a:t>lat</a:t>
            </a:r>
            <a:r>
              <a:rPr lang="it-IT" b="1" dirty="0" smtClean="0"/>
              <a:t> </a:t>
            </a:r>
            <a:r>
              <a:rPr lang="it-IT" b="1" dirty="0" err="1" smtClean="0"/>
              <a:t>PMTs</a:t>
            </a:r>
            <a:r>
              <a:rPr lang="it-IT" b="1" dirty="0" smtClean="0"/>
              <a:t> </a:t>
            </a:r>
            <a:r>
              <a:rPr lang="it-IT" b="1" dirty="0" err="1" smtClean="0"/>
              <a:t>dummy</a:t>
            </a:r>
            <a:r>
              <a:rPr lang="it-IT" b="1" dirty="0" smtClean="0"/>
              <a:t> , </a:t>
            </a:r>
            <a:r>
              <a:rPr lang="it-IT" b="1" dirty="0" smtClean="0"/>
              <a:t>o-ring, light </a:t>
            </a:r>
            <a:r>
              <a:rPr lang="it-IT" b="1" dirty="0" err="1" smtClean="0"/>
              <a:t>concentrator</a:t>
            </a:r>
            <a:r>
              <a:rPr lang="it-IT" b="1" dirty="0" smtClean="0"/>
              <a:t> </a:t>
            </a:r>
            <a:r>
              <a:rPr lang="it-IT" b="1" dirty="0" err="1" smtClean="0"/>
              <a:t>dummy</a:t>
            </a:r>
            <a:r>
              <a:rPr lang="it-IT" b="1" dirty="0" smtClean="0"/>
              <a:t>, gel </a:t>
            </a:r>
            <a:r>
              <a:rPr lang="it-IT" b="1" dirty="0" err="1" smtClean="0"/>
              <a:t>pouring</a:t>
            </a:r>
            <a:r>
              <a:rPr lang="it-IT" b="1" dirty="0" smtClean="0"/>
              <a:t>)</a:t>
            </a:r>
            <a:endParaRPr lang="it-IT" sz="2400" b="1" dirty="0" smtClean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>
          <a:xfrm>
            <a:off x="2380421" y="6478243"/>
            <a:ext cx="3086100" cy="365125"/>
          </a:xfrm>
        </p:spPr>
        <p:txBody>
          <a:bodyPr/>
          <a:lstStyle/>
          <a:p>
            <a:r>
              <a:rPr lang="it-IT" dirty="0" smtClean="0"/>
              <a:t>emanuele.leonora@ct.infn.it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20384" y="3415350"/>
            <a:ext cx="270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Gel </a:t>
            </a:r>
            <a:r>
              <a:rPr lang="it-IT" b="1" dirty="0" err="1" smtClean="0"/>
              <a:t>pouring</a:t>
            </a:r>
            <a:r>
              <a:rPr lang="it-IT" b="1" dirty="0" smtClean="0"/>
              <a:t> </a:t>
            </a:r>
            <a:r>
              <a:rPr lang="it-IT" b="1" dirty="0" smtClean="0"/>
              <a:t>procedure </a:t>
            </a:r>
            <a:r>
              <a:rPr lang="it-IT" b="1" dirty="0" err="1" smtClean="0"/>
              <a:t>achieved</a:t>
            </a:r>
            <a:r>
              <a:rPr lang="it-IT" b="1" dirty="0" smtClean="0"/>
              <a:t> </a:t>
            </a:r>
            <a:endParaRPr lang="it-IT" b="1" dirty="0" smtClean="0"/>
          </a:p>
          <a:p>
            <a:pPr marL="285750" indent="-285750"/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No air </a:t>
            </a:r>
            <a:r>
              <a:rPr lang="it-IT" b="1" dirty="0" err="1" smtClean="0"/>
              <a:t>bubbles</a:t>
            </a:r>
            <a:r>
              <a:rPr lang="it-IT" b="1" dirty="0" smtClean="0"/>
              <a:t> in </a:t>
            </a:r>
            <a:r>
              <a:rPr lang="it-IT" b="1" dirty="0" smtClean="0"/>
              <a:t>gel</a:t>
            </a:r>
          </a:p>
          <a:p>
            <a:pPr marL="285750" indent="-285750"/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Few</a:t>
            </a:r>
            <a:r>
              <a:rPr lang="it-IT" b="1" dirty="0" smtClean="0"/>
              <a:t> Little </a:t>
            </a:r>
            <a:r>
              <a:rPr lang="it-IT" b="1" dirty="0" err="1" smtClean="0"/>
              <a:t>detachments</a:t>
            </a:r>
            <a:r>
              <a:rPr lang="it-IT" b="1" dirty="0" smtClean="0"/>
              <a:t> due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spacers</a:t>
            </a:r>
            <a:r>
              <a:rPr lang="it-IT" b="1" dirty="0" smtClean="0"/>
              <a:t> and </a:t>
            </a:r>
            <a:r>
              <a:rPr lang="it-IT" b="1" dirty="0" err="1" smtClean="0"/>
              <a:t>pins</a:t>
            </a:r>
            <a:r>
              <a:rPr lang="it-IT" b="1" dirty="0" smtClean="0"/>
              <a:t> </a:t>
            </a:r>
            <a:r>
              <a:rPr lang="it-IT" b="1" dirty="0" err="1" smtClean="0"/>
              <a:t>touching</a:t>
            </a:r>
            <a:r>
              <a:rPr lang="it-IT" b="1" dirty="0" smtClean="0"/>
              <a:t> the </a:t>
            </a:r>
            <a:r>
              <a:rPr lang="it-IT" b="1" dirty="0" err="1" smtClean="0"/>
              <a:t>glass</a:t>
            </a:r>
            <a:endParaRPr lang="it-IT" b="1" dirty="0" smtClean="0"/>
          </a:p>
        </p:txBody>
      </p:sp>
      <p:pic>
        <p:nvPicPr>
          <p:cNvPr id="17" name="Immagine 16" descr="20130722_15484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1551" y="3297676"/>
            <a:ext cx="3608833" cy="2542292"/>
          </a:xfrm>
          <a:prstGeom prst="rect">
            <a:avLst/>
          </a:prstGeom>
        </p:spPr>
      </p:pic>
      <p:pic>
        <p:nvPicPr>
          <p:cNvPr id="18" name="Immagine 17" descr="20130717_17455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654939" y="1813748"/>
            <a:ext cx="3913061" cy="235934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09728" y="4949952"/>
            <a:ext cx="218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Il gel viene colato dentro un foro nella struttura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40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 descr="IMG_42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6032" y="835152"/>
            <a:ext cx="5291328" cy="39684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4956" y="279621"/>
            <a:ext cx="874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½ </a:t>
            </a:r>
            <a:r>
              <a:rPr lang="it-IT" sz="2000" b="1" dirty="0" smtClean="0"/>
              <a:t>DOM chiuso </a:t>
            </a:r>
            <a:r>
              <a:rPr lang="it-IT" sz="2000" b="1" dirty="0" smtClean="0"/>
              <a:t>è tutt’ora sotto </a:t>
            </a:r>
            <a:r>
              <a:rPr lang="it-IT" sz="2000" b="1" dirty="0" smtClean="0"/>
              <a:t>osservazione ( </a:t>
            </a:r>
            <a:r>
              <a:rPr lang="it-IT" sz="2000" b="1" dirty="0" err="1" smtClean="0"/>
              <a:t>underpressure</a:t>
            </a:r>
            <a:r>
              <a:rPr lang="it-IT" sz="2000" b="1" dirty="0" smtClean="0"/>
              <a:t> 100 </a:t>
            </a:r>
            <a:r>
              <a:rPr lang="it-IT" sz="2000" b="1" dirty="0" err="1" smtClean="0"/>
              <a:t>mbar</a:t>
            </a:r>
            <a:r>
              <a:rPr lang="it-IT" sz="2000" b="1" dirty="0" smtClean="0"/>
              <a:t>)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20512" y="3450336"/>
            <a:ext cx="327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Stato invariato dei piccoli </a:t>
            </a:r>
            <a:r>
              <a:rPr lang="it-IT" b="1" dirty="0" err="1" smtClean="0"/>
              <a:t>detachments</a:t>
            </a:r>
            <a:endParaRPr lang="it-IT" b="1" dirty="0"/>
          </a:p>
        </p:txBody>
      </p:sp>
      <p:pic>
        <p:nvPicPr>
          <p:cNvPr id="11" name="Immagine 10" descr="IMG_8949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128" y="837955"/>
            <a:ext cx="3301186" cy="247589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5643754" y="898012"/>
            <a:ext cx="3199665" cy="1882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4829" y="829056"/>
            <a:ext cx="2882462" cy="220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3996" y="218661"/>
            <a:ext cx="874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2014. ½ DOM (Top </a:t>
            </a:r>
            <a:r>
              <a:rPr lang="it-IT" sz="2000" b="1" dirty="0" err="1" smtClean="0"/>
              <a:t>hemisphere</a:t>
            </a:r>
            <a:r>
              <a:rPr lang="it-IT" sz="2000" b="1" dirty="0" smtClean="0"/>
              <a:t> : </a:t>
            </a:r>
            <a:r>
              <a:rPr lang="it-IT" sz="2000" b="1" dirty="0" err="1" smtClean="0"/>
              <a:t>mushroom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manometer</a:t>
            </a:r>
            <a:r>
              <a:rPr lang="it-IT" sz="2000" b="1" dirty="0" smtClean="0"/>
              <a:t>, 12 </a:t>
            </a:r>
            <a:r>
              <a:rPr lang="it-IT" sz="2000" b="1" dirty="0" err="1" smtClean="0"/>
              <a:t>PMTs</a:t>
            </a:r>
            <a:r>
              <a:rPr lang="it-IT" sz="2000" b="1" dirty="0" smtClean="0"/>
              <a:t>, o-ring, light </a:t>
            </a:r>
            <a:r>
              <a:rPr lang="it-IT" sz="2000" b="1" dirty="0" err="1" smtClean="0"/>
              <a:t>concentrator</a:t>
            </a:r>
            <a:r>
              <a:rPr lang="it-IT" sz="2000" b="1" dirty="0" smtClean="0"/>
              <a:t>, gel)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081" y="3035808"/>
            <a:ext cx="3639158" cy="29163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6758" y="3267456"/>
            <a:ext cx="2814017" cy="21295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5033" y="931044"/>
            <a:ext cx="3548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Montaggio degli O-ring, PMT e light </a:t>
            </a:r>
            <a:r>
              <a:rPr lang="it-IT" b="1" dirty="0" err="1" smtClean="0"/>
              <a:t>concentrator</a:t>
            </a:r>
            <a:r>
              <a:rPr lang="it-IT" b="1" dirty="0" smtClean="0"/>
              <a:t> </a:t>
            </a:r>
          </a:p>
          <a:p>
            <a:endParaRPr lang="it-IT" dirty="0"/>
          </a:p>
          <a:p>
            <a:r>
              <a:rPr lang="it-IT" dirty="0" smtClean="0"/>
              <a:t>Utilizzato </a:t>
            </a:r>
            <a:r>
              <a:rPr lang="it-IT" dirty="0" smtClean="0"/>
              <a:t>il</a:t>
            </a:r>
            <a:r>
              <a:rPr lang="it-IT" dirty="0" smtClean="0"/>
              <a:t> </a:t>
            </a:r>
            <a:r>
              <a:rPr lang="it-IT" dirty="0" smtClean="0"/>
              <a:t>vecchio sistema di gel </a:t>
            </a:r>
            <a:r>
              <a:rPr lang="it-IT" dirty="0" err="1" smtClean="0"/>
              <a:t>pouring</a:t>
            </a:r>
            <a:r>
              <a:rPr lang="it-IT" dirty="0" smtClean="0"/>
              <a:t> e posizionamento </a:t>
            </a:r>
            <a:r>
              <a:rPr lang="it-IT" dirty="0" smtClean="0"/>
              <a:t>struttura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8381" y="818746"/>
            <a:ext cx="2539565" cy="222925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62400" y="5439334"/>
            <a:ext cx="481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Presenza di bolle di aria in zone limitate e non ottiche del </a:t>
            </a:r>
            <a:r>
              <a:rPr lang="it-IT" dirty="0" smtClean="0"/>
              <a:t>DOM </a:t>
            </a:r>
            <a:endParaRPr lang="it-IT" dirty="0" smtClean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emanuele.leonora@ct.infn.it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2107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3996" y="218661"/>
            <a:ext cx="874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2014. ½ DOM </a:t>
            </a:r>
            <a:r>
              <a:rPr lang="it-IT" b="1" dirty="0" smtClean="0"/>
              <a:t>(Bottom </a:t>
            </a:r>
            <a:r>
              <a:rPr lang="it-IT" b="1" dirty="0" err="1" smtClean="0"/>
              <a:t>hemisphere</a:t>
            </a:r>
            <a:r>
              <a:rPr lang="it-IT" b="1" dirty="0" smtClean="0"/>
              <a:t> : 19 </a:t>
            </a:r>
            <a:r>
              <a:rPr lang="it-IT" b="1" dirty="0" err="1" smtClean="0"/>
              <a:t>PMTs</a:t>
            </a:r>
            <a:r>
              <a:rPr lang="it-IT" b="1" dirty="0" smtClean="0"/>
              <a:t>, o-ring, light </a:t>
            </a:r>
            <a:r>
              <a:rPr lang="it-IT" b="1" dirty="0" err="1" smtClean="0"/>
              <a:t>concentrator</a:t>
            </a:r>
            <a:r>
              <a:rPr lang="it-IT" b="1" dirty="0" smtClean="0"/>
              <a:t>, </a:t>
            </a:r>
            <a:r>
              <a:rPr lang="it-IT" b="1" dirty="0" err="1" smtClean="0"/>
              <a:t>piezo</a:t>
            </a:r>
            <a:r>
              <a:rPr lang="it-IT" b="1" dirty="0" smtClean="0"/>
              <a:t>, gel)</a:t>
            </a:r>
            <a:endParaRPr lang="it-IT" sz="2000" b="1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286" y="1109472"/>
            <a:ext cx="3201626" cy="24576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284" y="3523488"/>
            <a:ext cx="3704636" cy="26334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8576" y="3513016"/>
            <a:ext cx="3472630" cy="268051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0902" y="695739"/>
            <a:ext cx="606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Nuovo sistema di gel </a:t>
            </a:r>
            <a:r>
              <a:rPr lang="it-IT" b="1" dirty="0" err="1" smtClean="0"/>
              <a:t>pouring</a:t>
            </a:r>
            <a:r>
              <a:rPr lang="it-IT" b="1" dirty="0" smtClean="0"/>
              <a:t> e posizionamento struttura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pic>
        <p:nvPicPr>
          <p:cNvPr id="11" name="Immagine 10" descr="IMG_393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5568" y="1088136"/>
            <a:ext cx="3157728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6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3996" y="218661"/>
            <a:ext cx="874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2014. ½ DOM (Bottom </a:t>
            </a:r>
            <a:r>
              <a:rPr lang="it-IT" sz="2000" b="1" dirty="0" err="1" smtClean="0"/>
              <a:t>hemisphere</a:t>
            </a:r>
            <a:r>
              <a:rPr lang="it-IT" sz="2000" b="1" dirty="0" smtClean="0"/>
              <a:t> : 19 </a:t>
            </a:r>
            <a:r>
              <a:rPr lang="it-IT" sz="2000" b="1" dirty="0" err="1" smtClean="0"/>
              <a:t>PMTs</a:t>
            </a:r>
            <a:r>
              <a:rPr lang="it-IT" sz="2000" b="1" dirty="0" smtClean="0"/>
              <a:t>, o-ring, light </a:t>
            </a:r>
            <a:r>
              <a:rPr lang="it-IT" sz="2000" b="1" dirty="0" err="1" smtClean="0"/>
              <a:t>concentrator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piezo</a:t>
            </a:r>
            <a:r>
              <a:rPr lang="it-IT" sz="2000" b="1" dirty="0" smtClean="0"/>
              <a:t>, gel)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093" y="1608815"/>
            <a:ext cx="3617843" cy="27437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7088" y="1608813"/>
            <a:ext cx="5086350" cy="40726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3724" y="4617588"/>
            <a:ext cx="3667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Gel colato perfettamente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Assenza di bolle di aria o </a:t>
            </a:r>
            <a:r>
              <a:rPr lang="it-IT" b="1" dirty="0" err="1" smtClean="0"/>
              <a:t>detachments</a:t>
            </a:r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Stato invariato dopo una </a:t>
            </a:r>
            <a:r>
              <a:rPr lang="it-IT" b="1" dirty="0" smtClean="0"/>
              <a:t>settimana </a:t>
            </a:r>
          </a:p>
          <a:p>
            <a:r>
              <a:rPr lang="it-IT" b="1" dirty="0" smtClean="0"/>
              <a:t>( </a:t>
            </a:r>
            <a:r>
              <a:rPr lang="it-IT" b="1" dirty="0" err="1" smtClean="0"/>
              <a:t>atm</a:t>
            </a:r>
            <a:r>
              <a:rPr lang="it-IT" b="1" dirty="0" smtClean="0"/>
              <a:t>.)</a:t>
            </a:r>
            <a:endParaRPr lang="it-IT" b="1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094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583" y="244370"/>
            <a:ext cx="886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 assemblaggio </a:t>
            </a:r>
            <a:r>
              <a:rPr lang="it-IT" b="1" dirty="0" smtClean="0"/>
              <a:t>e test dei </a:t>
            </a:r>
            <a:r>
              <a:rPr lang="it-IT" b="1" dirty="0" smtClean="0"/>
              <a:t>DOM e lo </a:t>
            </a:r>
            <a:r>
              <a:rPr lang="it-IT" b="1" dirty="0" err="1" smtClean="0"/>
              <a:t>storage</a:t>
            </a:r>
            <a:r>
              <a:rPr lang="it-IT" b="1" dirty="0" smtClean="0"/>
              <a:t> dei materiali e dei componenti è eseguito al porto di </a:t>
            </a:r>
            <a:r>
              <a:rPr lang="it-IT" b="1" dirty="0"/>
              <a:t>C</a:t>
            </a:r>
            <a:r>
              <a:rPr lang="it-IT" b="1" dirty="0" smtClean="0"/>
              <a:t>atania 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6486" y="6492875"/>
            <a:ext cx="3086100" cy="365125"/>
          </a:xfrm>
        </p:spPr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pic>
        <p:nvPicPr>
          <p:cNvPr id="7" name="Immagine 6" descr="IMG_42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8224" y="957072"/>
            <a:ext cx="4819904" cy="3614928"/>
          </a:xfrm>
          <a:prstGeom prst="rect">
            <a:avLst/>
          </a:prstGeom>
        </p:spPr>
      </p:pic>
      <p:pic>
        <p:nvPicPr>
          <p:cNvPr id="8" name="Immagine 7" descr="IMG_40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49823" y="3628262"/>
            <a:ext cx="3436621" cy="2577466"/>
          </a:xfrm>
          <a:prstGeom prst="rect">
            <a:avLst/>
          </a:prstGeom>
        </p:spPr>
      </p:pic>
      <p:pic>
        <p:nvPicPr>
          <p:cNvPr id="10" name="Immagine 9" descr="IMG_32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0096" y="4632960"/>
            <a:ext cx="2698496" cy="20238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38272" y="6035040"/>
            <a:ext cx="252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Soluzione tavoli da lavoro adottata da NIKHEF e ECAP</a:t>
            </a:r>
            <a:endParaRPr lang="it-IT" sz="1600" dirty="0"/>
          </a:p>
        </p:txBody>
      </p:sp>
      <p:cxnSp>
        <p:nvCxnSpPr>
          <p:cNvPr id="12" name="Connettore 2 11"/>
          <p:cNvCxnSpPr>
            <a:stCxn id="9" idx="0"/>
          </p:cNvCxnSpPr>
          <p:nvPr/>
        </p:nvCxnSpPr>
        <p:spPr>
          <a:xfrm rot="16200000" flipV="1">
            <a:off x="3386328" y="5221224"/>
            <a:ext cx="402336" cy="122529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IMG_58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43728" y="719328"/>
            <a:ext cx="1889760" cy="283464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376160" y="743712"/>
            <a:ext cx="1621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Fase di chiusura DOM 0 eseguita al NIKHEF</a:t>
            </a:r>
          </a:p>
          <a:p>
            <a:endParaRPr lang="it-IT" sz="1600" b="1" dirty="0" smtClean="0"/>
          </a:p>
          <a:p>
            <a:pPr>
              <a:buFont typeface="Wingdings"/>
              <a:buChar char="à"/>
            </a:pPr>
            <a:r>
              <a:rPr lang="it-IT" sz="1600" b="1" dirty="0" smtClean="0"/>
              <a:t>Necessità di un sistema di sollevamento/</a:t>
            </a:r>
          </a:p>
          <a:p>
            <a:r>
              <a:rPr lang="it-IT" sz="1600" b="1" dirty="0" smtClean="0"/>
              <a:t>abbassamento controllato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931408" y="6175689"/>
            <a:ext cx="24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Supporto DOM per integrazione a Catania</a:t>
            </a:r>
          </a:p>
        </p:txBody>
      </p:sp>
    </p:spTree>
    <p:extLst>
      <p:ext uri="{BB962C8B-B14F-4D97-AF65-F5344CB8AC3E}">
        <p14:creationId xmlns:p14="http://schemas.microsoft.com/office/powerpoint/2010/main" xmlns="" val="139852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865" y="1621536"/>
            <a:ext cx="5036999" cy="38564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3996" y="218661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Gel </a:t>
            </a:r>
            <a:r>
              <a:rPr lang="it-IT" sz="2000" b="1" dirty="0" err="1" smtClean="0"/>
              <a:t>preparation</a:t>
            </a:r>
            <a:r>
              <a:rPr lang="it-IT" sz="2000" b="1" dirty="0" smtClean="0"/>
              <a:t> and mixing: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banco </a:t>
            </a:r>
            <a:r>
              <a:rPr lang="it-IT" dirty="0" smtClean="0"/>
              <a:t>con due postazioni indipendenti per la preparazione e mixing del gel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Miscelatori </a:t>
            </a:r>
            <a:r>
              <a:rPr lang="it-IT" dirty="0" smtClean="0"/>
              <a:t>con numero giri/ </a:t>
            </a:r>
            <a:r>
              <a:rPr lang="it-IT" dirty="0" smtClean="0"/>
              <a:t>minuto</a:t>
            </a:r>
            <a:r>
              <a:rPr lang="it-IT" dirty="0" smtClean="0"/>
              <a:t> controllato 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559552" y="1621536"/>
            <a:ext cx="3425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Wacker</a:t>
            </a:r>
            <a:r>
              <a:rPr lang="it-IT" b="1" dirty="0" smtClean="0"/>
              <a:t> </a:t>
            </a:r>
            <a:r>
              <a:rPr lang="it-IT" b="1" dirty="0" err="1" smtClean="0"/>
              <a:t>SilGel</a:t>
            </a:r>
            <a:r>
              <a:rPr lang="it-IT" b="1" dirty="0" smtClean="0"/>
              <a:t> 612 A &amp; B</a:t>
            </a:r>
          </a:p>
          <a:p>
            <a:endParaRPr lang="it-IT" b="1" dirty="0" smtClean="0"/>
          </a:p>
          <a:p>
            <a:r>
              <a:rPr lang="it-IT" b="1" dirty="0" smtClean="0"/>
              <a:t>Miscela utilizzata in KM3NeT</a:t>
            </a:r>
          </a:p>
          <a:p>
            <a:r>
              <a:rPr lang="it-IT" b="1" dirty="0" smtClean="0"/>
              <a:t>A:B = 1.5:1 ( ANTARES)</a:t>
            </a:r>
          </a:p>
          <a:p>
            <a:endParaRPr lang="it-IT" b="1" dirty="0" smtClean="0"/>
          </a:p>
          <a:p>
            <a:r>
              <a:rPr lang="it-IT" b="1" dirty="0" smtClean="0"/>
              <a:t>1.4 Kg in </a:t>
            </a:r>
            <a:r>
              <a:rPr lang="it-IT" b="1" dirty="0" err="1" smtClean="0"/>
              <a:t>Bottom</a:t>
            </a:r>
            <a:r>
              <a:rPr lang="it-IT" b="1" dirty="0" smtClean="0"/>
              <a:t> </a:t>
            </a:r>
            <a:r>
              <a:rPr lang="it-IT" b="1" dirty="0" err="1" smtClean="0"/>
              <a:t>Hemisphere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1.2 Kg in Top </a:t>
            </a:r>
            <a:r>
              <a:rPr lang="it-IT" b="1" dirty="0" err="1" smtClean="0"/>
              <a:t>hemisphere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(</a:t>
            </a:r>
            <a:r>
              <a:rPr lang="it-IT" b="1" dirty="0" err="1" smtClean="0"/>
              <a:t>mushroom</a:t>
            </a:r>
            <a:r>
              <a:rPr lang="it-IT" b="1" dirty="0" smtClean="0"/>
              <a:t>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( nei OM di KM3NeT-Italia)</a:t>
            </a:r>
          </a:p>
          <a:p>
            <a:r>
              <a:rPr lang="it-IT" dirty="0" smtClean="0"/>
              <a:t>A:B= 100:60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4526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872" y="1816608"/>
            <a:ext cx="4854985" cy="37673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3996" y="218662"/>
            <a:ext cx="8743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Gel </a:t>
            </a:r>
            <a:r>
              <a:rPr lang="it-IT" sz="2000" b="1" dirty="0" err="1" smtClean="0"/>
              <a:t>degassing</a:t>
            </a:r>
            <a:r>
              <a:rPr lang="it-IT" sz="2000" b="1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4 box da vuoto con relativa pompa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Acquistato un </a:t>
            </a:r>
            <a:r>
              <a:rPr lang="it-IT" sz="2000" dirty="0" err="1" smtClean="0"/>
              <a:t>vacuum</a:t>
            </a:r>
            <a:r>
              <a:rPr lang="it-IT" sz="2000" dirty="0" smtClean="0"/>
              <a:t> </a:t>
            </a:r>
            <a:r>
              <a:rPr lang="it-IT" sz="2000" dirty="0" err="1" smtClean="0"/>
              <a:t>dessicator</a:t>
            </a:r>
            <a:r>
              <a:rPr lang="it-IT" sz="2000" dirty="0" smtClean="0"/>
              <a:t> sferico con relativa pompa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0671" y="1804416"/>
            <a:ext cx="3031499" cy="33406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32863" y="5231462"/>
            <a:ext cx="303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49 cm di diametro interno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KM3NeT - IT Coll. Meeting 27-28/11/2014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1CAAB-B14B-44D7-A47E-DDF12CDCA8A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emanuele.leonora@ct.infn.it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682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561</Words>
  <Application>Microsoft Office PowerPoint</Application>
  <PresentationFormat>Lucidi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</dc:creator>
  <cp:lastModifiedBy>emanuele</cp:lastModifiedBy>
  <cp:revision>36</cp:revision>
  <dcterms:created xsi:type="dcterms:W3CDTF">2014-11-24T09:43:58Z</dcterms:created>
  <dcterms:modified xsi:type="dcterms:W3CDTF">2014-11-27T22:43:16Z</dcterms:modified>
</cp:coreProperties>
</file>