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3" r:id="rId10"/>
    <p:sldId id="262" r:id="rId11"/>
    <p:sldId id="270" r:id="rId12"/>
    <p:sldId id="264" r:id="rId13"/>
    <p:sldId id="265" r:id="rId14"/>
    <p:sldId id="271" r:id="rId15"/>
    <p:sldId id="272" r:id="rId16"/>
    <p:sldId id="274" r:id="rId17"/>
    <p:sldId id="273" r:id="rId18"/>
    <p:sldId id="266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00"/>
    <a:srgbClr val="00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2683D-530B-284B-B8E5-80F28CF01029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0E813-F1F5-0840-B1D7-C1FCED3C8B9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551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067E7-63FB-BF41-BB93-63E51446F19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36AF-E11E-8A47-995B-9BFF38DA93F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924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338E-32C7-544C-8329-A4A6673F6043}" type="datetime1">
              <a:rPr lang="it-IT" smtClean="0"/>
              <a:t>28/11/14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8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3B1E-DF9F-8A4E-BF9E-CC158FEB6782}" type="datetime1">
              <a:rPr lang="it-IT" smtClean="0"/>
              <a:t>28/11/14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1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E924-9DD9-6044-A596-8018973BD1B7}" type="datetime1">
              <a:rPr lang="it-IT" smtClean="0"/>
              <a:t>28/11/14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1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E37-437F-CB40-B43F-80C276BCDA76}" type="datetime1">
              <a:rPr lang="it-IT" smtClean="0"/>
              <a:t>28/11/14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37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5EBD-6F95-144E-8AFC-7C74EED90C5B}" type="datetime1">
              <a:rPr lang="it-IT" smtClean="0"/>
              <a:t>28/11/14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47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1D5A-D869-ED43-BAF0-16EC46873FE1}" type="datetime1">
              <a:rPr lang="it-IT" smtClean="0"/>
              <a:t>28/11/14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1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251-205D-204B-A3EF-6B7DCFB806EF}" type="datetime1">
              <a:rPr lang="it-IT" smtClean="0"/>
              <a:t>28/11/14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81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136B-EA0F-0D42-A536-C98151BBE4FC}" type="datetime1">
              <a:rPr lang="it-IT" smtClean="0"/>
              <a:t>28/11/14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7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1F35-31CC-3140-8937-182B02EBA8C5}" type="datetime1">
              <a:rPr lang="it-IT" smtClean="0"/>
              <a:t>28/11/14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53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2BB5-2686-0648-A82A-96F16DBB0501}" type="datetime1">
              <a:rPr lang="it-IT" smtClean="0"/>
              <a:t>28/11/14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DDD3-3E14-4843-A870-75565A31882F}" type="datetime1">
              <a:rPr lang="it-IT" smtClean="0"/>
              <a:t>28/11/14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1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A097-0179-154E-829C-CE4084D619FD}" type="datetime1">
              <a:rPr lang="it-IT" smtClean="0"/>
              <a:t>28/11/14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55A91-A3BE-FB4C-B395-659AEF02429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19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93097" y="3791857"/>
            <a:ext cx="4757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Arial Rounded MT Bold"/>
                <a:cs typeface="Arial Rounded MT Bold"/>
              </a:rPr>
              <a:t>KM3NeT</a:t>
            </a:r>
          </a:p>
          <a:p>
            <a:pPr algn="ctr"/>
            <a:r>
              <a:rPr lang="it-IT" sz="3600" dirty="0" smtClean="0">
                <a:latin typeface="Arial Rounded MT Bold"/>
                <a:cs typeface="Arial Rounded MT Bold"/>
              </a:rPr>
              <a:t>DOM Integration site</a:t>
            </a:r>
          </a:p>
          <a:p>
            <a:pPr algn="ctr"/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D. Vivolo</a:t>
            </a:r>
          </a:p>
          <a:p>
            <a:pPr algn="ctr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INFN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Section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 of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/>
                <a:cs typeface="Arial Rounded MT Bold"/>
              </a:rPr>
              <a:t>Naples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927098"/>
            <a:ext cx="2540000" cy="2628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rot="20233010">
            <a:off x="5583040" y="2503713"/>
            <a:ext cx="2218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FF0000"/>
                </a:solidFill>
                <a:latin typeface="Lucida Handwriting"/>
                <a:cs typeface="Lucida Handwriting"/>
              </a:rPr>
              <a:t>Naples</a:t>
            </a:r>
            <a:endParaRPr lang="it-IT" sz="4000" dirty="0">
              <a:solidFill>
                <a:srgbClr val="FF0000"/>
              </a:solidFill>
              <a:latin typeface="Lucida Handwriting"/>
              <a:cs typeface="Lucida Handwriting"/>
            </a:endParaRPr>
          </a:p>
        </p:txBody>
      </p:sp>
    </p:spTree>
    <p:extLst>
      <p:ext uri="{BB962C8B-B14F-4D97-AF65-F5344CB8AC3E}">
        <p14:creationId xmlns:p14="http://schemas.microsoft.com/office/powerpoint/2010/main" val="321803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Splicing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149" y="2065021"/>
            <a:ext cx="781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tx2"/>
                </a:solidFill>
              </a:rPr>
              <a:t>Purchased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Official</a:t>
            </a:r>
            <a:r>
              <a:rPr lang="it-IT" sz="2800" dirty="0" smtClean="0">
                <a:solidFill>
                  <a:schemeClr val="tx2"/>
                </a:solidFill>
              </a:rPr>
              <a:t> delivery time: </a:t>
            </a:r>
            <a:r>
              <a:rPr lang="it-IT" sz="2800" dirty="0" err="1" smtClean="0">
                <a:solidFill>
                  <a:srgbClr val="FF0000"/>
                </a:solidFill>
              </a:rPr>
              <a:t>December</a:t>
            </a:r>
            <a:r>
              <a:rPr lang="it-IT" sz="2800" dirty="0" smtClean="0">
                <a:solidFill>
                  <a:srgbClr val="FF0000"/>
                </a:solidFill>
              </a:rPr>
              <a:t> 1</a:t>
            </a:r>
            <a:r>
              <a:rPr lang="it-IT" sz="2800" baseline="30000" dirty="0" smtClean="0">
                <a:solidFill>
                  <a:srgbClr val="FF0000"/>
                </a:solidFill>
              </a:rPr>
              <a:t>st</a:t>
            </a:r>
            <a:r>
              <a:rPr lang="it-IT" sz="2800" dirty="0" smtClean="0">
                <a:solidFill>
                  <a:srgbClr val="FF0000"/>
                </a:solidFill>
              </a:rPr>
              <a:t> 2014  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0" name="Immagine 9" descr="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40" y="1957791"/>
            <a:ext cx="683999" cy="68399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6000" y="1420449"/>
            <a:ext cx="910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tx2"/>
                </a:solidFill>
              </a:rPr>
              <a:t>Fitel</a:t>
            </a:r>
            <a:r>
              <a:rPr lang="it-IT" sz="2800" b="1" dirty="0" smtClean="0">
                <a:solidFill>
                  <a:schemeClr val="tx2"/>
                </a:solidFill>
              </a:rPr>
              <a:t> S178Av2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handheld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arc</a:t>
            </a:r>
            <a:r>
              <a:rPr lang="it-IT" sz="2800" dirty="0" smtClean="0">
                <a:solidFill>
                  <a:schemeClr val="tx2"/>
                </a:solidFill>
              </a:rPr>
              <a:t> fusion </a:t>
            </a:r>
            <a:r>
              <a:rPr lang="it-IT" sz="2800" dirty="0" err="1" smtClean="0">
                <a:solidFill>
                  <a:schemeClr val="tx2"/>
                </a:solidFill>
              </a:rPr>
              <a:t>splicer</a:t>
            </a:r>
            <a:r>
              <a:rPr lang="it-IT" sz="2800" dirty="0" smtClean="0">
                <a:solidFill>
                  <a:schemeClr val="tx2"/>
                </a:solidFill>
              </a:rPr>
              <a:t> with core </a:t>
            </a:r>
            <a:r>
              <a:rPr lang="it-IT" sz="2800" dirty="0" err="1" smtClean="0">
                <a:solidFill>
                  <a:schemeClr val="tx2"/>
                </a:solidFill>
              </a:rPr>
              <a:t>alignment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3" name="Immagine 2" descr="IMG-20141126-WA001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28548" r="13251" b="25308"/>
          <a:stretch/>
        </p:blipFill>
        <p:spPr>
          <a:xfrm>
            <a:off x="4381500" y="2910290"/>
            <a:ext cx="4236639" cy="3812095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188400" y="3266182"/>
            <a:ext cx="3875600" cy="1384995"/>
          </a:xfrm>
          <a:prstGeom prst="rect">
            <a:avLst/>
          </a:prstGeom>
          <a:noFill/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chemeClr val="tx2"/>
                </a:solidFill>
              </a:rPr>
              <a:t>Fiber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meter</a:t>
            </a:r>
            <a:r>
              <a:rPr lang="it-IT" sz="2800" dirty="0" smtClean="0">
                <a:solidFill>
                  <a:schemeClr val="tx2"/>
                </a:solidFill>
              </a:rPr>
              <a:t> for </a:t>
            </a:r>
            <a:r>
              <a:rPr lang="it-IT" sz="2800" dirty="0" err="1" smtClean="0">
                <a:solidFill>
                  <a:schemeClr val="tx2"/>
                </a:solidFill>
              </a:rPr>
              <a:t>attenuation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measure</a:t>
            </a:r>
            <a:r>
              <a:rPr lang="it-IT" sz="2800" dirty="0" smtClean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it-IT" sz="2800" b="1" dirty="0" err="1" smtClean="0">
                <a:solidFill>
                  <a:schemeClr val="tx2"/>
                </a:solidFill>
              </a:rPr>
              <a:t>Fluke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 err="1" smtClean="0">
                <a:solidFill>
                  <a:schemeClr val="tx2"/>
                </a:solidFill>
              </a:rPr>
              <a:t>SimpliFiber</a:t>
            </a:r>
            <a:r>
              <a:rPr lang="it-IT" sz="2800" b="1" dirty="0" smtClean="0">
                <a:solidFill>
                  <a:schemeClr val="tx2"/>
                </a:solidFill>
              </a:rPr>
              <a:t> PRO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95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Splicing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149" y="2065021"/>
            <a:ext cx="781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tx2"/>
                </a:solidFill>
              </a:rPr>
              <a:t>Purchased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Official</a:t>
            </a:r>
            <a:r>
              <a:rPr lang="it-IT" sz="2800" dirty="0" smtClean="0">
                <a:solidFill>
                  <a:schemeClr val="tx2"/>
                </a:solidFill>
              </a:rPr>
              <a:t> delivery time: </a:t>
            </a:r>
            <a:r>
              <a:rPr lang="it-IT" sz="2800" dirty="0" err="1" smtClean="0">
                <a:solidFill>
                  <a:srgbClr val="FF0000"/>
                </a:solidFill>
              </a:rPr>
              <a:t>December</a:t>
            </a:r>
            <a:r>
              <a:rPr lang="it-IT" sz="2800" dirty="0" smtClean="0">
                <a:solidFill>
                  <a:srgbClr val="FF0000"/>
                </a:solidFill>
              </a:rPr>
              <a:t> 1</a:t>
            </a:r>
            <a:r>
              <a:rPr lang="it-IT" sz="2800" baseline="30000" dirty="0" smtClean="0">
                <a:solidFill>
                  <a:srgbClr val="FF0000"/>
                </a:solidFill>
              </a:rPr>
              <a:t>st</a:t>
            </a:r>
            <a:r>
              <a:rPr lang="it-IT" sz="2800" dirty="0" smtClean="0">
                <a:solidFill>
                  <a:srgbClr val="FF0000"/>
                </a:solidFill>
              </a:rPr>
              <a:t> 2014  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10" name="Immagine 9" descr="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40" y="1957791"/>
            <a:ext cx="683999" cy="683999"/>
          </a:xfrm>
          <a:prstGeom prst="rect">
            <a:avLst/>
          </a:prstGeom>
        </p:spPr>
      </p:pic>
      <p:pic>
        <p:nvPicPr>
          <p:cNvPr id="12" name="Immagine 11" descr="IMG_105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9967" r="8180" b="14062"/>
          <a:stretch/>
        </p:blipFill>
        <p:spPr>
          <a:xfrm rot="16200000">
            <a:off x="-214294" y="3324263"/>
            <a:ext cx="3973414" cy="2900301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13" name="Immagine 12" descr="IMG_105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52" y="2787706"/>
            <a:ext cx="5299859" cy="3958537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36000" y="1420449"/>
            <a:ext cx="910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tx2"/>
                </a:solidFill>
              </a:rPr>
              <a:t>Fitel</a:t>
            </a:r>
            <a:r>
              <a:rPr lang="it-IT" sz="2800" b="1" dirty="0" smtClean="0">
                <a:solidFill>
                  <a:schemeClr val="tx2"/>
                </a:solidFill>
              </a:rPr>
              <a:t> S178Av2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handheld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arc</a:t>
            </a:r>
            <a:r>
              <a:rPr lang="it-IT" sz="2800" dirty="0" smtClean="0">
                <a:solidFill>
                  <a:schemeClr val="tx2"/>
                </a:solidFill>
              </a:rPr>
              <a:t> fusion </a:t>
            </a:r>
            <a:r>
              <a:rPr lang="it-IT" sz="2800" dirty="0" err="1" smtClean="0">
                <a:solidFill>
                  <a:schemeClr val="tx2"/>
                </a:solidFill>
              </a:rPr>
              <a:t>splicer</a:t>
            </a:r>
            <a:r>
              <a:rPr lang="it-IT" sz="2800" dirty="0" smtClean="0">
                <a:solidFill>
                  <a:schemeClr val="tx2"/>
                </a:solidFill>
              </a:rPr>
              <a:t> with core </a:t>
            </a:r>
            <a:r>
              <a:rPr lang="it-IT" sz="2800" dirty="0" err="1" smtClean="0">
                <a:solidFill>
                  <a:schemeClr val="tx2"/>
                </a:solidFill>
              </a:rPr>
              <a:t>alignment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4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stand and lift</a:t>
            </a:r>
            <a:endParaRPr lang="it-IT" sz="3600" dirty="0"/>
          </a:p>
        </p:txBody>
      </p:sp>
      <p:pic>
        <p:nvPicPr>
          <p:cNvPr id="3" name="Immagine 2" descr="IMG-20141126-WA003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9"/>
          <a:stretch/>
        </p:blipFill>
        <p:spPr>
          <a:xfrm>
            <a:off x="194721" y="1545165"/>
            <a:ext cx="2789780" cy="5249334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4" name="Immagine 3" descr="IMG-20141126-WA003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r="5034"/>
          <a:stretch/>
        </p:blipFill>
        <p:spPr>
          <a:xfrm>
            <a:off x="3153836" y="2063753"/>
            <a:ext cx="5842000" cy="4730750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4233336" y="1251113"/>
            <a:ext cx="370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Maximum </a:t>
            </a:r>
            <a:r>
              <a:rPr lang="it-IT" sz="2400" dirty="0" err="1" smtClean="0">
                <a:solidFill>
                  <a:schemeClr val="tx2"/>
                </a:solidFill>
              </a:rPr>
              <a:t>load</a:t>
            </a:r>
            <a:r>
              <a:rPr lang="it-IT" sz="2400" dirty="0" smtClean="0">
                <a:solidFill>
                  <a:schemeClr val="tx2"/>
                </a:solidFill>
              </a:rPr>
              <a:t>: 480 kg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Lift test</a:t>
            </a:r>
            <a:r>
              <a:rPr lang="it-IT" sz="2400" b="1" dirty="0" smtClean="0">
                <a:solidFill>
                  <a:schemeClr val="tx2"/>
                </a:solidFill>
              </a:rPr>
              <a:t> </a:t>
            </a:r>
            <a:r>
              <a:rPr lang="it-IT" sz="2400" b="1" dirty="0" err="1" smtClean="0">
                <a:solidFill>
                  <a:srgbClr val="33CC00"/>
                </a:solidFill>
              </a:rPr>
              <a:t>successful</a:t>
            </a:r>
            <a:endParaRPr lang="it-IT" sz="2400" b="1" dirty="0">
              <a:solidFill>
                <a:srgbClr val="33CC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78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</a:t>
            </a:r>
            <a:r>
              <a:rPr lang="it-IT" sz="3600" dirty="0" err="1" smtClean="0"/>
              <a:t>tables</a:t>
            </a:r>
            <a:endParaRPr lang="it-IT" sz="3600" dirty="0"/>
          </a:p>
        </p:txBody>
      </p:sp>
      <p:pic>
        <p:nvPicPr>
          <p:cNvPr id="6" name="Immagine 5" descr="IMG-20141126-WA00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3" b="3395"/>
          <a:stretch/>
        </p:blipFill>
        <p:spPr>
          <a:xfrm>
            <a:off x="216726" y="1590525"/>
            <a:ext cx="8710549" cy="5119310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2152107" y="1427363"/>
            <a:ext cx="4839786" cy="120032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chemeClr val="tx2"/>
                </a:solidFill>
              </a:rPr>
              <a:t>5 </a:t>
            </a:r>
            <a:r>
              <a:rPr lang="it-IT" sz="2400" b="1" dirty="0" err="1" smtClean="0">
                <a:solidFill>
                  <a:schemeClr val="tx2"/>
                </a:solidFill>
              </a:rPr>
              <a:t>tables</a:t>
            </a:r>
            <a:r>
              <a:rPr lang="it-IT" sz="2400" b="1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err="1" smtClean="0">
                <a:solidFill>
                  <a:schemeClr val="tx2"/>
                </a:solidFill>
              </a:rPr>
              <a:t>wheels</a:t>
            </a:r>
            <a:r>
              <a:rPr lang="it-IT" sz="2400" b="1" dirty="0" smtClean="0">
                <a:solidFill>
                  <a:schemeClr val="tx2"/>
                </a:solidFill>
              </a:rPr>
              <a:t> for easy </a:t>
            </a:r>
            <a:r>
              <a:rPr lang="it-IT" sz="2400" b="1" dirty="0" err="1" smtClean="0">
                <a:solidFill>
                  <a:schemeClr val="tx2"/>
                </a:solidFill>
              </a:rPr>
              <a:t>handling</a:t>
            </a:r>
            <a:r>
              <a:rPr lang="it-IT" sz="2400" b="1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err="1" smtClean="0">
                <a:solidFill>
                  <a:schemeClr val="tx2"/>
                </a:solidFill>
              </a:rPr>
              <a:t>supports</a:t>
            </a:r>
            <a:r>
              <a:rPr lang="it-IT" sz="2400" b="1" dirty="0" smtClean="0">
                <a:solidFill>
                  <a:schemeClr val="tx2"/>
                </a:solidFill>
              </a:rPr>
              <a:t> to </a:t>
            </a:r>
            <a:r>
              <a:rPr lang="it-IT" sz="2400" b="1" dirty="0" err="1" smtClean="0">
                <a:solidFill>
                  <a:schemeClr val="tx2"/>
                </a:solidFill>
              </a:rPr>
              <a:t>hold</a:t>
            </a:r>
            <a:r>
              <a:rPr lang="it-IT" sz="2400" b="1" dirty="0" smtClean="0">
                <a:solidFill>
                  <a:schemeClr val="tx2"/>
                </a:solidFill>
              </a:rPr>
              <a:t> the </a:t>
            </a:r>
            <a:r>
              <a:rPr lang="it-IT" sz="2400" b="1" dirty="0" err="1" smtClean="0">
                <a:solidFill>
                  <a:schemeClr val="tx2"/>
                </a:solidFill>
              </a:rPr>
              <a:t>hemispheres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95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</a:t>
            </a:r>
            <a:r>
              <a:rPr lang="it-IT" sz="3600" dirty="0" err="1" smtClean="0"/>
              <a:t>tools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92169" y="1369279"/>
            <a:ext cx="45596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tx2"/>
                </a:solidFill>
              </a:rPr>
              <a:t>Mushroom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alignment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tool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80136" y="1911721"/>
            <a:ext cx="5983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a custom design, 5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samples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magine 11" descr="IMG-20141126-WA00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25308" r="4333"/>
          <a:stretch/>
        </p:blipFill>
        <p:spPr>
          <a:xfrm>
            <a:off x="5415110" y="2620921"/>
            <a:ext cx="3601891" cy="3891093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13" name="Immagine 12" descr="IMG-20141126-WA000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25000" r="5324"/>
          <a:stretch/>
        </p:blipFill>
        <p:spPr>
          <a:xfrm>
            <a:off x="116298" y="2620921"/>
            <a:ext cx="5129477" cy="3891093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16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</a:t>
            </a:r>
            <a:r>
              <a:rPr lang="it-IT" sz="3600" dirty="0" err="1" smtClean="0"/>
              <a:t>tools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62538" y="1369279"/>
            <a:ext cx="34189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chemeClr val="tx2"/>
                </a:solidFill>
              </a:rPr>
              <a:t>Reflector</a:t>
            </a:r>
            <a:r>
              <a:rPr lang="it-IT" sz="3200" dirty="0" smtClean="0">
                <a:solidFill>
                  <a:schemeClr val="tx2"/>
                </a:solidFill>
              </a:rPr>
              <a:t> ring press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3790" y="1911721"/>
            <a:ext cx="893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Nikhef-based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layout,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slightly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design for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optimized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fine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tuning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magine 2" descr="IMG_20141127_13275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7876" r="30093" b="22531"/>
          <a:stretch/>
        </p:blipFill>
        <p:spPr>
          <a:xfrm>
            <a:off x="235830" y="2671436"/>
            <a:ext cx="3852333" cy="3401113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4" name="Immagine 3" descr="IMG-20141127-WA00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120"/>
          <a:stretch/>
        </p:blipFill>
        <p:spPr>
          <a:xfrm>
            <a:off x="4324168" y="2652553"/>
            <a:ext cx="4552244" cy="3419996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96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</a:t>
            </a:r>
            <a:r>
              <a:rPr lang="it-IT" sz="3600" dirty="0" err="1" smtClean="0"/>
              <a:t>tools</a:t>
            </a:r>
            <a:endParaRPr lang="it-IT" sz="3600" dirty="0"/>
          </a:p>
        </p:txBody>
      </p:sp>
      <p:pic>
        <p:nvPicPr>
          <p:cNvPr id="8" name="Immagine 7" descr="IMG_104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t="8129" r="19197"/>
          <a:stretch/>
        </p:blipFill>
        <p:spPr>
          <a:xfrm rot="5400000">
            <a:off x="735962" y="1349786"/>
            <a:ext cx="5080000" cy="5640090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3" name="Immagine 2" descr="IMG-20141126-WA001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65741" r="15099"/>
          <a:stretch/>
        </p:blipFill>
        <p:spPr>
          <a:xfrm rot="16200000">
            <a:off x="5087692" y="3381785"/>
            <a:ext cx="5080001" cy="1576090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1608670" y="1439326"/>
            <a:ext cx="4974165" cy="52322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Penetrator </a:t>
            </a:r>
            <a:r>
              <a:rPr lang="it-IT" sz="2800" dirty="0" err="1" smtClean="0">
                <a:solidFill>
                  <a:schemeClr val="tx2"/>
                </a:solidFill>
              </a:rPr>
              <a:t>wrench</a:t>
            </a:r>
            <a:r>
              <a:rPr lang="it-IT" sz="2800" dirty="0" smtClean="0">
                <a:solidFill>
                  <a:schemeClr val="tx2"/>
                </a:solidFill>
              </a:rPr>
              <a:t> and </a:t>
            </a:r>
            <a:r>
              <a:rPr lang="it-IT" sz="2800" dirty="0" err="1" smtClean="0">
                <a:solidFill>
                  <a:schemeClr val="tx2"/>
                </a:solidFill>
              </a:rPr>
              <a:t>adapter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25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G-20141126-WA003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r="35879" b="4630"/>
          <a:stretch/>
        </p:blipFill>
        <p:spPr>
          <a:xfrm>
            <a:off x="105835" y="1629831"/>
            <a:ext cx="6272776" cy="5095215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</a:t>
            </a:r>
            <a:r>
              <a:rPr lang="it-IT" sz="3600" dirty="0" err="1" smtClean="0"/>
              <a:t>tools</a:t>
            </a:r>
            <a:endParaRPr lang="it-IT" sz="3600" dirty="0"/>
          </a:p>
        </p:txBody>
      </p:sp>
      <p:pic>
        <p:nvPicPr>
          <p:cNvPr id="6" name="Immagine 5" descr="IMG-20141126-WA001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r="14074"/>
          <a:stretch/>
        </p:blipFill>
        <p:spPr>
          <a:xfrm>
            <a:off x="6540502" y="1629831"/>
            <a:ext cx="2501586" cy="5080000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1524004" y="1439326"/>
            <a:ext cx="5334003" cy="52322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Octopus </a:t>
            </a:r>
            <a:r>
              <a:rPr lang="it-IT" sz="2800" dirty="0" err="1" smtClean="0">
                <a:solidFill>
                  <a:schemeClr val="tx2"/>
                </a:solidFill>
              </a:rPr>
              <a:t>board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holder</a:t>
            </a:r>
            <a:r>
              <a:rPr lang="it-IT" sz="2800" dirty="0" smtClean="0">
                <a:solidFill>
                  <a:schemeClr val="tx2"/>
                </a:solidFill>
              </a:rPr>
              <a:t> and </a:t>
            </a:r>
            <a:r>
              <a:rPr lang="it-IT" sz="2800" dirty="0" err="1" smtClean="0">
                <a:solidFill>
                  <a:schemeClr val="tx2"/>
                </a:solidFill>
              </a:rPr>
              <a:t>nut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tool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62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</a:t>
            </a:r>
            <a:r>
              <a:rPr lang="it-IT" sz="3600" dirty="0" err="1" smtClean="0"/>
              <a:t>tools</a:t>
            </a:r>
            <a:endParaRPr lang="it-IT" sz="3600" dirty="0" smtClean="0"/>
          </a:p>
        </p:txBody>
      </p:sp>
      <p:pic>
        <p:nvPicPr>
          <p:cNvPr id="3" name="Immagine 2" descr="wbresize.as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97" y="2116667"/>
            <a:ext cx="3831380" cy="4635497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4" name="Immagine 3" descr="IMG-20141126-WA002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11111" b="11420"/>
          <a:stretch/>
        </p:blipFill>
        <p:spPr>
          <a:xfrm>
            <a:off x="211668" y="3543536"/>
            <a:ext cx="4838369" cy="3187482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1904999" y="1418159"/>
            <a:ext cx="5334003" cy="52322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Gel </a:t>
            </a:r>
            <a:r>
              <a:rPr lang="it-IT" sz="2800" dirty="0" err="1" smtClean="0">
                <a:solidFill>
                  <a:schemeClr val="tx2"/>
                </a:solidFill>
              </a:rPr>
              <a:t>pouring</a:t>
            </a:r>
            <a:r>
              <a:rPr lang="it-IT" sz="2800" dirty="0" smtClean="0">
                <a:solidFill>
                  <a:schemeClr val="tx2"/>
                </a:solidFill>
              </a:rPr>
              <a:t> and </a:t>
            </a:r>
            <a:r>
              <a:rPr lang="it-IT" sz="2800" dirty="0" err="1" smtClean="0">
                <a:solidFill>
                  <a:schemeClr val="tx2"/>
                </a:solidFill>
              </a:rPr>
              <a:t>degassing</a:t>
            </a:r>
            <a:endParaRPr lang="it-IT" sz="2800" b="1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1668" y="1960824"/>
            <a:ext cx="4838369" cy="156966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400" dirty="0" err="1" smtClean="0">
                <a:solidFill>
                  <a:schemeClr val="tx2"/>
                </a:solidFill>
              </a:rPr>
              <a:t>Vacuum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bell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purchased</a:t>
            </a:r>
            <a:r>
              <a:rPr lang="it-IT" sz="2400" dirty="0" smtClean="0">
                <a:solidFill>
                  <a:schemeClr val="tx2"/>
                </a:solidFill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it-IT" sz="2400" b="1" dirty="0" err="1" smtClean="0">
                <a:solidFill>
                  <a:schemeClr val="tx2"/>
                </a:solidFill>
              </a:rPr>
              <a:t>Glueing</a:t>
            </a:r>
            <a:r>
              <a:rPr lang="it-IT" sz="2400" b="1" dirty="0" smtClean="0">
                <a:solidFill>
                  <a:schemeClr val="tx2"/>
                </a:solidFill>
              </a:rPr>
              <a:t> </a:t>
            </a:r>
            <a:r>
              <a:rPr lang="it-IT" sz="2400" b="1" dirty="0" err="1" smtClean="0">
                <a:solidFill>
                  <a:schemeClr val="tx2"/>
                </a:solidFill>
              </a:rPr>
              <a:t>buckets</a:t>
            </a:r>
            <a:r>
              <a:rPr lang="it-IT" sz="2400" b="1" dirty="0" smtClean="0">
                <a:solidFill>
                  <a:schemeClr val="tx2"/>
                </a:solidFill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it-IT" sz="2400" b="1" dirty="0" err="1" smtClean="0">
                <a:solidFill>
                  <a:schemeClr val="tx2"/>
                </a:solidFill>
              </a:rPr>
              <a:t>Syringes</a:t>
            </a:r>
            <a:r>
              <a:rPr lang="it-IT" sz="2400" b="1" dirty="0" smtClean="0">
                <a:solidFill>
                  <a:schemeClr val="tx2"/>
                </a:solidFill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it-IT" sz="2400" b="1" dirty="0" smtClean="0">
                <a:solidFill>
                  <a:schemeClr val="tx2"/>
                </a:solidFill>
              </a:rPr>
              <a:t>10mm PVC </a:t>
            </a:r>
            <a:r>
              <a:rPr lang="it-IT" sz="2400" b="1" dirty="0" err="1" smtClean="0">
                <a:solidFill>
                  <a:schemeClr val="tx2"/>
                </a:solidFill>
              </a:rPr>
              <a:t>glueing</a:t>
            </a:r>
            <a:r>
              <a:rPr lang="it-IT" sz="2400" b="1" dirty="0" smtClean="0">
                <a:solidFill>
                  <a:schemeClr val="tx2"/>
                </a:solidFill>
              </a:rPr>
              <a:t> tube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8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02171" y="1473983"/>
            <a:ext cx="4838369" cy="156966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400" dirty="0" err="1" smtClean="0">
                <a:solidFill>
                  <a:schemeClr val="tx2"/>
                </a:solidFill>
              </a:rPr>
              <a:t>Support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structure</a:t>
            </a:r>
            <a:r>
              <a:rPr lang="it-IT" sz="2400" dirty="0" smtClean="0">
                <a:solidFill>
                  <a:schemeClr val="tx2"/>
                </a:solidFill>
              </a:rPr>
              <a:t> attachment;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penetrator and valve </a:t>
            </a:r>
            <a:r>
              <a:rPr lang="it-IT" sz="2400" dirty="0" err="1" smtClean="0">
                <a:solidFill>
                  <a:schemeClr val="tx2"/>
                </a:solidFill>
              </a:rPr>
              <a:t>plugs</a:t>
            </a:r>
            <a:r>
              <a:rPr lang="it-IT" sz="2400" dirty="0" smtClean="0">
                <a:solidFill>
                  <a:schemeClr val="tx2"/>
                </a:solidFill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err="1" smtClean="0">
                <a:solidFill>
                  <a:schemeClr val="tx2"/>
                </a:solidFill>
              </a:rPr>
              <a:t>thermal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pad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mask</a:t>
            </a:r>
            <a:r>
              <a:rPr lang="it-IT" sz="2400" dirty="0" smtClean="0">
                <a:solidFill>
                  <a:schemeClr val="tx2"/>
                </a:solidFill>
              </a:rPr>
              <a:t> (</a:t>
            </a:r>
            <a:r>
              <a:rPr lang="it-IT" sz="2400" dirty="0" err="1" smtClean="0">
                <a:solidFill>
                  <a:schemeClr val="tx2"/>
                </a:solidFill>
              </a:rPr>
              <a:t>picture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N</a:t>
            </a:r>
            <a:r>
              <a:rPr lang="it-IT" sz="2400" dirty="0" smtClean="0">
                <a:solidFill>
                  <a:schemeClr val="tx2"/>
                </a:solidFill>
              </a:rPr>
              <a:t>/A);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QR </a:t>
            </a:r>
            <a:r>
              <a:rPr lang="it-IT" sz="2400" dirty="0" err="1" smtClean="0">
                <a:solidFill>
                  <a:schemeClr val="tx2"/>
                </a:solidFill>
              </a:rPr>
              <a:t>reader</a:t>
            </a:r>
            <a:r>
              <a:rPr lang="it-IT" sz="2400" dirty="0" smtClean="0">
                <a:solidFill>
                  <a:schemeClr val="tx2"/>
                </a:solidFill>
              </a:rPr>
              <a:t>.</a:t>
            </a:r>
            <a:endParaRPr lang="it-IT" sz="2400" b="1" dirty="0">
              <a:solidFill>
                <a:schemeClr val="tx2"/>
              </a:solidFill>
            </a:endParaRPr>
          </a:p>
        </p:txBody>
      </p:sp>
      <p:pic>
        <p:nvPicPr>
          <p:cNvPr id="6" name="Immagine 5" descr="IMG-20141126-WA00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31482" r="5021" b="14197"/>
          <a:stretch/>
        </p:blipFill>
        <p:spPr>
          <a:xfrm>
            <a:off x="5302250" y="1442356"/>
            <a:ext cx="3619500" cy="2935631"/>
          </a:xfrm>
          <a:prstGeom prst="rect">
            <a:avLst/>
          </a:prstGeom>
          <a:ln w="28575" cmpd="sng">
            <a:solidFill>
              <a:schemeClr val="tx2"/>
            </a:solidFill>
          </a:ln>
        </p:spPr>
      </p:pic>
      <p:pic>
        <p:nvPicPr>
          <p:cNvPr id="11" name="Immagine 10" descr="2014-11-05 19.34.2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8" b="19136"/>
          <a:stretch/>
        </p:blipFill>
        <p:spPr>
          <a:xfrm>
            <a:off x="4000504" y="4551124"/>
            <a:ext cx="4923035" cy="2222208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pic>
        <p:nvPicPr>
          <p:cNvPr id="7" name="Immagine 6" descr="IMG-20141126-WA002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15741" r="10370" b="11111"/>
          <a:stretch/>
        </p:blipFill>
        <p:spPr>
          <a:xfrm>
            <a:off x="710871" y="3149768"/>
            <a:ext cx="2956114" cy="3611336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2" name="Rettangolo 1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Integration </a:t>
            </a:r>
            <a:r>
              <a:rPr lang="it-IT" sz="3600" dirty="0" err="1" smtClean="0"/>
              <a:t>tools</a:t>
            </a:r>
            <a:endParaRPr lang="it-IT" sz="3600" dirty="0" smtClean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22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The DOM </a:t>
            </a:r>
            <a:r>
              <a:rPr lang="it-IT" sz="3600" dirty="0" err="1" smtClean="0"/>
              <a:t>integration</a:t>
            </a:r>
            <a:r>
              <a:rPr lang="it-IT" sz="3600" dirty="0" smtClean="0"/>
              <a:t> site</a:t>
            </a:r>
            <a:endParaRPr lang="it-IT" sz="3600" dirty="0"/>
          </a:p>
        </p:txBody>
      </p:sp>
      <p:pic>
        <p:nvPicPr>
          <p:cNvPr id="3" name="Immagine 2" descr="IMG-20141126-WA00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/>
          <a:stretch/>
        </p:blipFill>
        <p:spPr>
          <a:xfrm>
            <a:off x="635001" y="1604131"/>
            <a:ext cx="7873999" cy="5108725"/>
          </a:xfrm>
          <a:prstGeom prst="rect">
            <a:avLst/>
          </a:prstGeom>
          <a:ln w="28575" cmpd="sng">
            <a:solidFill>
              <a:schemeClr val="tx2"/>
            </a:solidFill>
          </a:ln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84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152816" y="1643319"/>
            <a:ext cx="4838369" cy="3046988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The DOM Integration site </a:t>
            </a:r>
            <a:r>
              <a:rPr lang="it-IT" sz="2400" dirty="0" err="1" smtClean="0">
                <a:solidFill>
                  <a:schemeClr val="tx2"/>
                </a:solidFill>
              </a:rPr>
              <a:t>is</a:t>
            </a:r>
            <a:r>
              <a:rPr lang="it-IT" sz="2400" dirty="0" smtClean="0">
                <a:solidFill>
                  <a:schemeClr val="tx2"/>
                </a:solidFill>
              </a:rPr>
              <a:t> ready</a:t>
            </a:r>
          </a:p>
          <a:p>
            <a:pPr algn="ctr"/>
            <a:endParaRPr lang="it-IT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2400" dirty="0" smtClean="0">
                <a:solidFill>
                  <a:schemeClr val="tx2"/>
                </a:solidFill>
              </a:rPr>
              <a:t>Tools are </a:t>
            </a:r>
            <a:r>
              <a:rPr lang="it-IT" sz="2400" dirty="0" err="1" smtClean="0">
                <a:solidFill>
                  <a:schemeClr val="tx2"/>
                </a:solidFill>
              </a:rPr>
              <a:t>available</a:t>
            </a:r>
            <a:r>
              <a:rPr lang="it-IT" sz="2400" dirty="0" smtClean="0">
                <a:solidFill>
                  <a:schemeClr val="tx2"/>
                </a:solidFill>
              </a:rPr>
              <a:t>;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err="1" smtClean="0">
                <a:solidFill>
                  <a:schemeClr val="tx2"/>
                </a:solidFill>
              </a:rPr>
              <a:t>Workspaces</a:t>
            </a:r>
            <a:r>
              <a:rPr lang="it-IT" sz="2400" dirty="0" smtClean="0">
                <a:solidFill>
                  <a:schemeClr val="tx2"/>
                </a:solidFill>
              </a:rPr>
              <a:t> and </a:t>
            </a:r>
            <a:r>
              <a:rPr lang="it-IT" sz="2400" dirty="0" err="1" smtClean="0">
                <a:solidFill>
                  <a:schemeClr val="tx2"/>
                </a:solidFill>
              </a:rPr>
              <a:t>tools</a:t>
            </a:r>
            <a:r>
              <a:rPr lang="it-IT" sz="2400" dirty="0" smtClean="0">
                <a:solidFill>
                  <a:schemeClr val="tx2"/>
                </a:solidFill>
              </a:rPr>
              <a:t> are ready for the </a:t>
            </a:r>
            <a:r>
              <a:rPr lang="it-IT" sz="2400" dirty="0" err="1" smtClean="0">
                <a:solidFill>
                  <a:schemeClr val="tx2"/>
                </a:solidFill>
              </a:rPr>
              <a:t>required</a:t>
            </a:r>
            <a:r>
              <a:rPr lang="it-IT" sz="2400" dirty="0" smtClean="0">
                <a:solidFill>
                  <a:schemeClr val="tx2"/>
                </a:solidFill>
              </a:rPr>
              <a:t> DOM production rate (5/week);</a:t>
            </a:r>
          </a:p>
          <a:p>
            <a:pPr marL="457200" indent="-457200">
              <a:buFont typeface="Arial"/>
              <a:buChar char="•"/>
            </a:pPr>
            <a:r>
              <a:rPr lang="it-IT" sz="2400" dirty="0" err="1" smtClean="0">
                <a:solidFill>
                  <a:schemeClr val="tx2"/>
                </a:solidFill>
              </a:rPr>
              <a:t>Even</a:t>
            </a:r>
            <a:r>
              <a:rPr lang="it-IT" sz="2400" dirty="0" smtClean="0">
                <a:solidFill>
                  <a:schemeClr val="tx2"/>
                </a:solidFill>
              </a:rPr>
              <a:t> a more massive production </a:t>
            </a:r>
            <a:r>
              <a:rPr lang="it-IT" sz="2400" dirty="0" err="1" smtClean="0">
                <a:solidFill>
                  <a:schemeClr val="tx2"/>
                </a:solidFill>
              </a:rPr>
              <a:t>is</a:t>
            </a:r>
            <a:r>
              <a:rPr lang="it-IT" sz="2400" dirty="0" smtClean="0">
                <a:solidFill>
                  <a:schemeClr val="tx2"/>
                </a:solidFill>
              </a:rPr>
              <a:t> </a:t>
            </a:r>
            <a:r>
              <a:rPr lang="it-IT" sz="2400" dirty="0" err="1" smtClean="0">
                <a:solidFill>
                  <a:schemeClr val="tx2"/>
                </a:solidFill>
              </a:rPr>
              <a:t>addressable</a:t>
            </a:r>
            <a:r>
              <a:rPr lang="it-IT" sz="2400" dirty="0" smtClean="0">
                <a:solidFill>
                  <a:schemeClr val="tx2"/>
                </a:solidFill>
              </a:rPr>
              <a:t>.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Conclusions</a:t>
            </a:r>
            <a:endParaRPr lang="it-IT" sz="36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23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The DOM </a:t>
            </a:r>
            <a:r>
              <a:rPr lang="it-IT" sz="3600" dirty="0" err="1" smtClean="0"/>
              <a:t>integration</a:t>
            </a:r>
            <a:r>
              <a:rPr lang="it-IT" sz="3600" dirty="0" smtClean="0"/>
              <a:t> site</a:t>
            </a:r>
            <a:endParaRPr lang="it-IT" sz="3600" dirty="0"/>
          </a:p>
        </p:txBody>
      </p:sp>
      <p:pic>
        <p:nvPicPr>
          <p:cNvPr id="3" name="Immagine 2" descr="IMG-20141126-WA00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/>
          <a:stretch/>
        </p:blipFill>
        <p:spPr>
          <a:xfrm>
            <a:off x="635001" y="1604131"/>
            <a:ext cx="7873999" cy="5108725"/>
          </a:xfrm>
          <a:prstGeom prst="rect">
            <a:avLst/>
          </a:prstGeom>
          <a:ln w="28575" cmpd="sng">
            <a:solidFill>
              <a:schemeClr val="tx2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204775" y="3725352"/>
            <a:ext cx="3668727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>
                <a:solidFill>
                  <a:srgbClr val="1F497D"/>
                </a:solidFill>
              </a:rPr>
              <a:t>5 mobile </a:t>
            </a:r>
            <a:r>
              <a:rPr lang="it-IT" sz="2000" b="1" dirty="0" err="1">
                <a:solidFill>
                  <a:srgbClr val="1F497D"/>
                </a:solidFill>
              </a:rPr>
              <a:t>tables</a:t>
            </a:r>
            <a:r>
              <a:rPr lang="it-IT" sz="2000" b="1" dirty="0">
                <a:solidFill>
                  <a:srgbClr val="1F497D"/>
                </a:solidFill>
              </a:rPr>
              <a:t> for </a:t>
            </a:r>
            <a:r>
              <a:rPr lang="it-IT" sz="2000" b="1" dirty="0" err="1" smtClean="0">
                <a:solidFill>
                  <a:srgbClr val="1F497D"/>
                </a:solidFill>
              </a:rPr>
              <a:t>hemispheres</a:t>
            </a:r>
            <a:endParaRPr lang="it-IT" sz="2000" b="1" dirty="0">
              <a:solidFill>
                <a:srgbClr val="1F497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19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The DOM </a:t>
            </a:r>
            <a:r>
              <a:rPr lang="it-IT" sz="3600" dirty="0" err="1" smtClean="0"/>
              <a:t>integration</a:t>
            </a:r>
            <a:r>
              <a:rPr lang="it-IT" sz="3600" dirty="0" smtClean="0"/>
              <a:t> site</a:t>
            </a:r>
            <a:endParaRPr lang="it-IT" sz="3600" dirty="0"/>
          </a:p>
        </p:txBody>
      </p:sp>
      <p:pic>
        <p:nvPicPr>
          <p:cNvPr id="3" name="Immagine 2" descr="IMG-20141126-WA00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/>
          <a:stretch/>
        </p:blipFill>
        <p:spPr>
          <a:xfrm>
            <a:off x="635001" y="1604131"/>
            <a:ext cx="7873999" cy="5108725"/>
          </a:xfrm>
          <a:prstGeom prst="rect">
            <a:avLst/>
          </a:prstGeom>
          <a:ln w="28575" cmpd="sng">
            <a:solidFill>
              <a:schemeClr val="tx2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204775" y="3725352"/>
            <a:ext cx="3668727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>
                <a:solidFill>
                  <a:srgbClr val="1F497D"/>
                </a:solidFill>
              </a:rPr>
              <a:t>5 mobile </a:t>
            </a:r>
            <a:r>
              <a:rPr lang="it-IT" sz="2000" b="1" dirty="0" err="1">
                <a:solidFill>
                  <a:srgbClr val="1F497D"/>
                </a:solidFill>
              </a:rPr>
              <a:t>tables</a:t>
            </a:r>
            <a:r>
              <a:rPr lang="it-IT" sz="2000" b="1" dirty="0">
                <a:solidFill>
                  <a:srgbClr val="1F497D"/>
                </a:solidFill>
              </a:rPr>
              <a:t> for </a:t>
            </a:r>
            <a:r>
              <a:rPr lang="it-IT" sz="2000" b="1" dirty="0" err="1" smtClean="0">
                <a:solidFill>
                  <a:srgbClr val="1F497D"/>
                </a:solidFill>
              </a:rPr>
              <a:t>hemispheres</a:t>
            </a:r>
            <a:endParaRPr lang="it-IT" sz="2000" b="1" dirty="0">
              <a:solidFill>
                <a:srgbClr val="1F497D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78742" y="1340575"/>
            <a:ext cx="2051592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 smtClean="0">
                <a:solidFill>
                  <a:schemeClr val="tx2"/>
                </a:solidFill>
              </a:rPr>
              <a:t>Integration stand</a:t>
            </a:r>
            <a:endParaRPr lang="it-IT" sz="2000" b="1" dirty="0">
              <a:solidFill>
                <a:srgbClr val="1F497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24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The DOM </a:t>
            </a:r>
            <a:r>
              <a:rPr lang="it-IT" sz="3600" dirty="0" err="1" smtClean="0"/>
              <a:t>integration</a:t>
            </a:r>
            <a:r>
              <a:rPr lang="it-IT" sz="3600" dirty="0" smtClean="0"/>
              <a:t> site</a:t>
            </a:r>
            <a:endParaRPr lang="it-IT" sz="3600" dirty="0"/>
          </a:p>
        </p:txBody>
      </p:sp>
      <p:pic>
        <p:nvPicPr>
          <p:cNvPr id="3" name="Immagine 2" descr="IMG-20141126-WA00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2"/>
          <a:stretch/>
        </p:blipFill>
        <p:spPr>
          <a:xfrm>
            <a:off x="635001" y="1604131"/>
            <a:ext cx="7873999" cy="5108725"/>
          </a:xfrm>
          <a:prstGeom prst="rect">
            <a:avLst/>
          </a:prstGeom>
          <a:ln w="28575" cmpd="sng">
            <a:solidFill>
              <a:schemeClr val="tx2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649782" y="4538859"/>
            <a:ext cx="4028560" cy="2246769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5 </a:t>
            </a:r>
            <a:r>
              <a:rPr lang="it-IT" sz="2000" b="1" dirty="0" err="1" smtClean="0">
                <a:solidFill>
                  <a:schemeClr val="tx2"/>
                </a:solidFill>
              </a:rPr>
              <a:t>fixed</a:t>
            </a:r>
            <a:r>
              <a:rPr lang="it-IT" sz="2000" b="1" dirty="0" smtClean="0">
                <a:solidFill>
                  <a:schemeClr val="tx2"/>
                </a:solidFill>
              </a:rPr>
              <a:t> </a:t>
            </a:r>
            <a:r>
              <a:rPr lang="it-IT" sz="2000" b="1" dirty="0" err="1" smtClean="0">
                <a:solidFill>
                  <a:schemeClr val="tx2"/>
                </a:solidFill>
              </a:rPr>
              <a:t>workspaces</a:t>
            </a:r>
            <a:r>
              <a:rPr lang="it-IT" sz="2000" b="1" dirty="0" smtClean="0">
                <a:solidFill>
                  <a:schemeClr val="tx2"/>
                </a:solidFill>
              </a:rPr>
              <a:t>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test;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PMT </a:t>
            </a: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painting and PMT </a:t>
            </a: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Gel </a:t>
            </a: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degassing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Vacuum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DOM </a:t>
            </a: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closure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800100" lvl="1" indent="-342900">
              <a:buFont typeface="Wingdings" charset="2"/>
              <a:buChar char="ü"/>
            </a:pP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Worktable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4775" y="3725352"/>
            <a:ext cx="3668727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>
                <a:solidFill>
                  <a:srgbClr val="1F497D"/>
                </a:solidFill>
              </a:rPr>
              <a:t>5 mobile </a:t>
            </a:r>
            <a:r>
              <a:rPr lang="it-IT" sz="2000" b="1" dirty="0" err="1">
                <a:solidFill>
                  <a:srgbClr val="1F497D"/>
                </a:solidFill>
              </a:rPr>
              <a:t>tables</a:t>
            </a:r>
            <a:r>
              <a:rPr lang="it-IT" sz="2000" b="1" dirty="0">
                <a:solidFill>
                  <a:srgbClr val="1F497D"/>
                </a:solidFill>
              </a:rPr>
              <a:t> for </a:t>
            </a:r>
            <a:r>
              <a:rPr lang="it-IT" sz="2000" b="1" dirty="0" err="1" smtClean="0">
                <a:solidFill>
                  <a:srgbClr val="1F497D"/>
                </a:solidFill>
              </a:rPr>
              <a:t>hemispheres</a:t>
            </a:r>
            <a:endParaRPr lang="it-IT" sz="2000" b="1" dirty="0">
              <a:solidFill>
                <a:srgbClr val="1F497D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78742" y="1340575"/>
            <a:ext cx="2051592" cy="40011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 smtClean="0">
                <a:solidFill>
                  <a:schemeClr val="tx2"/>
                </a:solidFill>
              </a:rPr>
              <a:t>Integration stand</a:t>
            </a:r>
            <a:endParaRPr lang="it-IT" sz="2000" b="1" dirty="0">
              <a:solidFill>
                <a:srgbClr val="1F497D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86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The DOM </a:t>
            </a:r>
            <a:r>
              <a:rPr lang="it-IT" sz="3600" dirty="0" err="1" smtClean="0"/>
              <a:t>integration</a:t>
            </a:r>
            <a:r>
              <a:rPr lang="it-IT" sz="3600" dirty="0" smtClean="0"/>
              <a:t> site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7709" y="2140853"/>
            <a:ext cx="729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tx2"/>
                </a:solidFill>
              </a:rPr>
              <a:t>All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integration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phases</a:t>
            </a:r>
            <a:r>
              <a:rPr lang="it-IT" sz="2800" dirty="0" smtClean="0">
                <a:solidFill>
                  <a:schemeClr val="tx2"/>
                </a:solidFill>
              </a:rPr>
              <a:t> are </a:t>
            </a:r>
            <a:r>
              <a:rPr lang="it-IT" sz="2800" b="1" dirty="0" smtClean="0">
                <a:solidFill>
                  <a:schemeClr val="tx2"/>
                </a:solidFill>
              </a:rPr>
              <a:t>ready</a:t>
            </a:r>
            <a:r>
              <a:rPr lang="it-IT" sz="2800" dirty="0" smtClean="0">
                <a:solidFill>
                  <a:schemeClr val="tx2"/>
                </a:solidFill>
              </a:rPr>
              <a:t> to be </a:t>
            </a:r>
            <a:r>
              <a:rPr lang="it-IT" sz="2800" dirty="0" err="1" smtClean="0">
                <a:solidFill>
                  <a:schemeClr val="tx2"/>
                </a:solidFill>
              </a:rPr>
              <a:t>performed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7709" y="3410856"/>
            <a:ext cx="639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tx2"/>
                </a:solidFill>
              </a:rPr>
              <a:t>All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integration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tools</a:t>
            </a:r>
            <a:r>
              <a:rPr lang="it-IT" sz="2800" dirty="0" smtClean="0">
                <a:solidFill>
                  <a:schemeClr val="tx2"/>
                </a:solidFill>
              </a:rPr>
              <a:t> are </a:t>
            </a:r>
            <a:r>
              <a:rPr lang="it-IT" sz="2800" dirty="0" err="1" smtClean="0">
                <a:solidFill>
                  <a:schemeClr val="tx2"/>
                </a:solidFill>
              </a:rPr>
              <a:t>currently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b="1" dirty="0" err="1" smtClean="0">
                <a:solidFill>
                  <a:schemeClr val="tx2"/>
                </a:solidFill>
              </a:rPr>
              <a:t>available</a:t>
            </a:r>
            <a:endParaRPr lang="it-IT" sz="2800" b="1" dirty="0">
              <a:solidFill>
                <a:schemeClr val="tx2"/>
              </a:solidFill>
            </a:endParaRPr>
          </a:p>
        </p:txBody>
      </p:sp>
      <p:pic>
        <p:nvPicPr>
          <p:cNvPr id="7" name="Immagine 6" descr="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39" y="1995706"/>
            <a:ext cx="792000" cy="792000"/>
          </a:xfrm>
          <a:prstGeom prst="rect">
            <a:avLst/>
          </a:prstGeom>
        </p:spPr>
      </p:pic>
      <p:pic>
        <p:nvPicPr>
          <p:cNvPr id="8" name="Immagine 7" descr="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39" y="3272963"/>
            <a:ext cx="792000" cy="79200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3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Leak</a:t>
            </a:r>
            <a:r>
              <a:rPr lang="it-IT" sz="3600" dirty="0" smtClean="0"/>
              <a:t> test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64958" y="1496281"/>
            <a:ext cx="6814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ADIXEN ASM 340 </a:t>
            </a:r>
            <a:r>
              <a:rPr lang="it-IT" sz="3200" dirty="0" err="1" smtClean="0">
                <a:solidFill>
                  <a:schemeClr val="tx2"/>
                </a:solidFill>
              </a:rPr>
              <a:t>leak</a:t>
            </a:r>
            <a:r>
              <a:rPr lang="it-IT" sz="3200" dirty="0" smtClean="0">
                <a:solidFill>
                  <a:schemeClr val="tx2"/>
                </a:solidFill>
              </a:rPr>
              <a:t> tester </a:t>
            </a:r>
            <a:r>
              <a:rPr lang="it-IT" sz="3200" dirty="0" err="1" smtClean="0">
                <a:solidFill>
                  <a:schemeClr val="tx2"/>
                </a:solidFill>
              </a:rPr>
              <a:t>is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available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9" name="Immagine 8" descr="IMG-20141126-WA003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/>
          <a:stretch/>
        </p:blipFill>
        <p:spPr>
          <a:xfrm>
            <a:off x="1249391" y="2110932"/>
            <a:ext cx="6645218" cy="4680000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29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Leak</a:t>
            </a:r>
            <a:r>
              <a:rPr lang="it-IT" sz="3600" dirty="0" smtClean="0"/>
              <a:t> test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64958" y="1496281"/>
            <a:ext cx="6814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ADIXEN ASM 340 </a:t>
            </a:r>
            <a:r>
              <a:rPr lang="it-IT" sz="3200" dirty="0" err="1" smtClean="0">
                <a:solidFill>
                  <a:schemeClr val="tx2"/>
                </a:solidFill>
              </a:rPr>
              <a:t>leak</a:t>
            </a:r>
            <a:r>
              <a:rPr lang="it-IT" sz="3200" dirty="0" smtClean="0">
                <a:solidFill>
                  <a:schemeClr val="tx2"/>
                </a:solidFill>
              </a:rPr>
              <a:t> tester </a:t>
            </a:r>
            <a:r>
              <a:rPr lang="it-IT" sz="3200" dirty="0" err="1" smtClean="0">
                <a:solidFill>
                  <a:schemeClr val="tx2"/>
                </a:solidFill>
              </a:rPr>
              <a:t>is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available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04344" y="2081057"/>
            <a:ext cx="6935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detectable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leak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rate for He 5 x 10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-13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magine 2" descr="IMG-20141126-WA0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60" y="2626022"/>
            <a:ext cx="5592081" cy="4194061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53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KM3N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237671"/>
            <a:ext cx="1225301" cy="12681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876691" y="418193"/>
            <a:ext cx="5390618" cy="907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Leak</a:t>
            </a:r>
            <a:r>
              <a:rPr lang="it-IT" sz="3600" dirty="0" smtClean="0"/>
              <a:t> test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64958" y="1496281"/>
            <a:ext cx="6814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ADIXEN ASM 340 </a:t>
            </a:r>
            <a:r>
              <a:rPr lang="it-IT" sz="3200" dirty="0" err="1" smtClean="0">
                <a:solidFill>
                  <a:schemeClr val="tx2"/>
                </a:solidFill>
              </a:rPr>
              <a:t>leak</a:t>
            </a:r>
            <a:r>
              <a:rPr lang="it-IT" sz="3200" dirty="0" smtClean="0">
                <a:solidFill>
                  <a:schemeClr val="tx2"/>
                </a:solidFill>
              </a:rPr>
              <a:t> tester </a:t>
            </a:r>
            <a:r>
              <a:rPr lang="it-IT" sz="3200" dirty="0" err="1" smtClean="0">
                <a:solidFill>
                  <a:schemeClr val="tx2"/>
                </a:solidFill>
              </a:rPr>
              <a:t>is</a:t>
            </a:r>
            <a:r>
              <a:rPr lang="it-IT" sz="3200" dirty="0" smtClean="0">
                <a:solidFill>
                  <a:schemeClr val="tx2"/>
                </a:solidFill>
              </a:rPr>
              <a:t> </a:t>
            </a:r>
            <a:r>
              <a:rPr lang="it-IT" sz="3200" dirty="0" err="1" smtClean="0">
                <a:solidFill>
                  <a:schemeClr val="tx2"/>
                </a:solidFill>
              </a:rPr>
              <a:t>available</a:t>
            </a:r>
            <a:endParaRPr lang="it-IT" sz="3200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01224" y="2081057"/>
            <a:ext cx="5141552" cy="523220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Cylinder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He test on penetrator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magine 8" descr="IMG-20141126-WA00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b="12370"/>
          <a:stretch/>
        </p:blipFill>
        <p:spPr>
          <a:xfrm>
            <a:off x="227474" y="3014297"/>
            <a:ext cx="4320000" cy="3054493"/>
          </a:xfrm>
          <a:prstGeom prst="rect">
            <a:avLst/>
          </a:prstGeom>
          <a:ln w="28575" cmpd="sng">
            <a:solidFill>
              <a:schemeClr val="tx2"/>
            </a:solidFill>
          </a:ln>
        </p:spPr>
      </p:pic>
      <p:pic>
        <p:nvPicPr>
          <p:cNvPr id="10" name="Immagine 9" descr="IMG-20141126-WA001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 b="8777"/>
          <a:stretch/>
        </p:blipFill>
        <p:spPr>
          <a:xfrm>
            <a:off x="4834201" y="3014297"/>
            <a:ext cx="4035286" cy="3054493"/>
          </a:xfrm>
          <a:prstGeom prst="rect">
            <a:avLst/>
          </a:prstGeom>
          <a:ln w="28575" cmpd="sng">
            <a:solidFill>
              <a:srgbClr val="1F497D"/>
            </a:solidFill>
          </a:ln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5A91-A3BE-FB4C-B395-659AEF02429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46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353</Words>
  <Application>Microsoft Macintosh PowerPoint</Application>
  <PresentationFormat>Presentazione su schermo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 - Napoli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Daniele Vivolo</dc:creator>
  <cp:lastModifiedBy>Daniele Vivolo</cp:lastModifiedBy>
  <cp:revision>18</cp:revision>
  <dcterms:created xsi:type="dcterms:W3CDTF">2014-11-27T22:39:43Z</dcterms:created>
  <dcterms:modified xsi:type="dcterms:W3CDTF">2014-11-28T08:32:39Z</dcterms:modified>
</cp:coreProperties>
</file>