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69" r:id="rId8"/>
    <p:sldId id="263" r:id="rId9"/>
    <p:sldId id="265" r:id="rId10"/>
    <p:sldId id="266" r:id="rId11"/>
    <p:sldId id="268" r:id="rId12"/>
    <p:sldId id="270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C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03596" y="1019245"/>
            <a:ext cx="2929007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Prove di </a:t>
            </a:r>
            <a:br>
              <a:rPr lang="it-IT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</a:br>
            <a:r>
              <a:rPr lang="it-IT" sz="5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Burn</a:t>
            </a:r>
            <a:r>
              <a:rPr lang="it-IT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 In</a:t>
            </a:r>
            <a:endParaRPr lang="it-IT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25257" y="2846865"/>
            <a:ext cx="16856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F</a:t>
            </a:r>
            <a:r>
              <a:rPr lang="it-IT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. </a:t>
            </a:r>
            <a:r>
              <a:rPr lang="it-IT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Barbato</a:t>
            </a:r>
          </a:p>
          <a:p>
            <a:pPr algn="ctr"/>
            <a:r>
              <a:rPr lang="it-IT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INFN Napoli</a:t>
            </a:r>
            <a:endParaRPr lang="it-IT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76512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4015" y="4633"/>
            <a:ext cx="87963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Risultati test mortalità infantile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178973" y="999805"/>
            <a:ext cx="804587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Testate 3 basette: 3 nuove (PCB verde), 1 vecchia (PCB rosso)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346120" y="1487063"/>
            <a:ext cx="1866055" cy="3139321"/>
            <a:chOff x="184015" y="1487063"/>
            <a:chExt cx="1915909" cy="3139321"/>
          </a:xfrm>
        </p:grpSpPr>
        <p:sp>
          <p:nvSpPr>
            <p:cNvPr id="47" name="Rettangolo 46"/>
            <p:cNvSpPr/>
            <p:nvPr/>
          </p:nvSpPr>
          <p:spPr>
            <a:xfrm>
              <a:off x="184015" y="1487063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merican Typewriter"/>
                  <a:sym typeface="Wingdings"/>
                </a:rPr>
                <a:t>Basetta 1 (nuova)</a:t>
              </a:r>
              <a:endParaRPr lang="it-IT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184015" y="1856395"/>
              <a:ext cx="1915909" cy="2769989"/>
            </a:xfrm>
            <a:prstGeom prst="rect">
              <a:avLst/>
            </a:prstGeom>
            <a:solidFill>
              <a:srgbClr val="2ECD45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2400" u="sng" cap="small" dirty="0" smtClean="0"/>
                <a:t>Start Test </a:t>
              </a:r>
            </a:p>
            <a:p>
              <a:r>
                <a:rPr lang="it-IT" dirty="0" smtClean="0"/>
                <a:t>30/10/14 17:26</a:t>
              </a:r>
            </a:p>
            <a:p>
              <a:r>
                <a:rPr lang="it-IT" dirty="0" err="1" smtClean="0"/>
                <a:t>V</a:t>
              </a:r>
              <a:r>
                <a:rPr lang="it-IT" baseline="-25000" dirty="0" err="1" smtClean="0"/>
                <a:t>mon</a:t>
              </a:r>
              <a:r>
                <a:rPr lang="it-IT" dirty="0" smtClean="0"/>
                <a:t> = 81.3V </a:t>
              </a:r>
            </a:p>
            <a:p>
              <a:r>
                <a:rPr lang="it-IT" dirty="0" err="1" smtClean="0"/>
                <a:t>I</a:t>
              </a:r>
              <a:r>
                <a:rPr lang="it-IT" baseline="-25000" dirty="0" err="1" smtClean="0"/>
                <a:t>mon</a:t>
              </a:r>
              <a:r>
                <a:rPr lang="it-IT" dirty="0" smtClean="0"/>
                <a:t> = 11mA</a:t>
              </a:r>
            </a:p>
            <a:p>
              <a:endParaRPr lang="it-IT" dirty="0"/>
            </a:p>
            <a:p>
              <a:r>
                <a:rPr lang="it-IT" sz="2400" u="sng" cap="small" dirty="0" smtClean="0"/>
                <a:t>Stop </a:t>
              </a:r>
              <a:r>
                <a:rPr lang="it-IT" sz="2400" u="sng" cap="small" dirty="0"/>
                <a:t>Test </a:t>
              </a:r>
            </a:p>
            <a:p>
              <a:r>
                <a:rPr lang="it-IT" dirty="0" smtClean="0"/>
                <a:t>31/10/</a:t>
              </a:r>
              <a:r>
                <a:rPr lang="it-IT" dirty="0"/>
                <a:t>14 </a:t>
              </a:r>
              <a:r>
                <a:rPr lang="it-IT" dirty="0" smtClean="0"/>
                <a:t>20:</a:t>
              </a:r>
              <a:r>
                <a:rPr lang="it-IT" dirty="0"/>
                <a:t>26</a:t>
              </a:r>
            </a:p>
            <a:p>
              <a:r>
                <a:rPr lang="it-IT" dirty="0" err="1"/>
                <a:t>V</a:t>
              </a:r>
              <a:r>
                <a:rPr lang="it-IT" baseline="-25000" dirty="0" err="1"/>
                <a:t>mon</a:t>
              </a:r>
              <a:r>
                <a:rPr lang="it-IT" dirty="0"/>
                <a:t> </a:t>
              </a:r>
              <a:r>
                <a:rPr lang="it-IT" dirty="0" smtClean="0"/>
                <a:t>=81.2V </a:t>
              </a:r>
              <a:endParaRPr lang="it-IT" dirty="0"/>
            </a:p>
            <a:p>
              <a:r>
                <a:rPr lang="it-IT" dirty="0" err="1"/>
                <a:t>I</a:t>
              </a:r>
              <a:r>
                <a:rPr lang="it-IT" baseline="-25000" dirty="0" err="1"/>
                <a:t>mon</a:t>
              </a:r>
              <a:r>
                <a:rPr lang="it-IT" dirty="0"/>
                <a:t> = </a:t>
              </a:r>
              <a:r>
                <a:rPr lang="it-IT" dirty="0" smtClean="0"/>
                <a:t>11mA</a:t>
              </a:r>
              <a:endParaRPr lang="it-IT" dirty="0"/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2502770" y="1499893"/>
            <a:ext cx="1785027" cy="3139321"/>
            <a:chOff x="2527347" y="1499893"/>
            <a:chExt cx="1915909" cy="3139321"/>
          </a:xfrm>
        </p:grpSpPr>
        <p:sp>
          <p:nvSpPr>
            <p:cNvPr id="57" name="Rettangolo 56"/>
            <p:cNvSpPr/>
            <p:nvPr/>
          </p:nvSpPr>
          <p:spPr>
            <a:xfrm>
              <a:off x="2527347" y="1499893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merican Typewriter"/>
                  <a:sym typeface="Wingdings"/>
                </a:rPr>
                <a:t>Basetta 2 (nuova)</a:t>
              </a:r>
              <a:endParaRPr lang="it-IT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2527347" y="1869225"/>
              <a:ext cx="1915909" cy="2769989"/>
            </a:xfrm>
            <a:prstGeom prst="rect">
              <a:avLst/>
            </a:prstGeom>
            <a:solidFill>
              <a:srgbClr val="2ECD45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2400" u="sng" cap="small" dirty="0" smtClean="0"/>
                <a:t>Start Test </a:t>
              </a:r>
            </a:p>
            <a:p>
              <a:r>
                <a:rPr lang="it-IT" dirty="0"/>
                <a:t>5</a:t>
              </a:r>
              <a:r>
                <a:rPr lang="it-IT" dirty="0" smtClean="0"/>
                <a:t>/11/14 16:48</a:t>
              </a:r>
            </a:p>
            <a:p>
              <a:r>
                <a:rPr lang="it-IT" dirty="0" err="1" smtClean="0"/>
                <a:t>V</a:t>
              </a:r>
              <a:r>
                <a:rPr lang="it-IT" baseline="-25000" dirty="0" err="1" smtClean="0"/>
                <a:t>mon</a:t>
              </a:r>
              <a:r>
                <a:rPr lang="it-IT" dirty="0" smtClean="0"/>
                <a:t> = 82.0V </a:t>
              </a:r>
            </a:p>
            <a:p>
              <a:r>
                <a:rPr lang="it-IT" dirty="0" err="1" smtClean="0"/>
                <a:t>I</a:t>
              </a:r>
              <a:r>
                <a:rPr lang="it-IT" baseline="-25000" dirty="0" err="1" smtClean="0"/>
                <a:t>mon</a:t>
              </a:r>
              <a:r>
                <a:rPr lang="it-IT" dirty="0" smtClean="0"/>
                <a:t> = 11mA</a:t>
              </a:r>
            </a:p>
            <a:p>
              <a:endParaRPr lang="it-IT" dirty="0"/>
            </a:p>
            <a:p>
              <a:r>
                <a:rPr lang="it-IT" sz="2400" u="sng" cap="small" dirty="0" smtClean="0"/>
                <a:t>Stop </a:t>
              </a:r>
              <a:r>
                <a:rPr lang="it-IT" sz="2400" u="sng" cap="small" dirty="0"/>
                <a:t>Test </a:t>
              </a:r>
            </a:p>
            <a:p>
              <a:r>
                <a:rPr lang="it-IT" dirty="0"/>
                <a:t>6</a:t>
              </a:r>
              <a:r>
                <a:rPr lang="it-IT" dirty="0" smtClean="0"/>
                <a:t>/11/</a:t>
              </a:r>
              <a:r>
                <a:rPr lang="it-IT" dirty="0"/>
                <a:t>14 </a:t>
              </a:r>
              <a:r>
                <a:rPr lang="it-IT" dirty="0" smtClean="0"/>
                <a:t>19:17</a:t>
              </a:r>
              <a:endParaRPr lang="it-IT" dirty="0"/>
            </a:p>
            <a:p>
              <a:r>
                <a:rPr lang="it-IT" dirty="0" err="1"/>
                <a:t>V</a:t>
              </a:r>
              <a:r>
                <a:rPr lang="it-IT" baseline="-25000" dirty="0" err="1"/>
                <a:t>mon</a:t>
              </a:r>
              <a:r>
                <a:rPr lang="it-IT" dirty="0"/>
                <a:t> </a:t>
              </a:r>
              <a:r>
                <a:rPr lang="it-IT" dirty="0" smtClean="0"/>
                <a:t>=82.1V </a:t>
              </a:r>
              <a:endParaRPr lang="it-IT" dirty="0"/>
            </a:p>
            <a:p>
              <a:r>
                <a:rPr lang="it-IT" dirty="0" err="1"/>
                <a:t>I</a:t>
              </a:r>
              <a:r>
                <a:rPr lang="it-IT" baseline="-25000" dirty="0" err="1"/>
                <a:t>mon</a:t>
              </a:r>
              <a:r>
                <a:rPr lang="it-IT" dirty="0"/>
                <a:t> = </a:t>
              </a:r>
              <a:r>
                <a:rPr lang="it-IT" dirty="0" smtClean="0"/>
                <a:t>11mA</a:t>
              </a:r>
              <a:endParaRPr lang="it-IT" dirty="0"/>
            </a:p>
          </p:txBody>
        </p:sp>
      </p:grpSp>
      <p:grpSp>
        <p:nvGrpSpPr>
          <p:cNvPr id="59" name="Gruppo 58"/>
          <p:cNvGrpSpPr/>
          <p:nvPr/>
        </p:nvGrpSpPr>
        <p:grpSpPr>
          <a:xfrm>
            <a:off x="4597109" y="1487063"/>
            <a:ext cx="1971139" cy="3139321"/>
            <a:chOff x="2527347" y="1499893"/>
            <a:chExt cx="2069797" cy="3139321"/>
          </a:xfrm>
        </p:grpSpPr>
        <p:sp>
          <p:nvSpPr>
            <p:cNvPr id="60" name="Rettangolo 59"/>
            <p:cNvSpPr/>
            <p:nvPr/>
          </p:nvSpPr>
          <p:spPr>
            <a:xfrm>
              <a:off x="2527347" y="1499893"/>
              <a:ext cx="20697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merican Typewriter"/>
                  <a:sym typeface="Wingdings"/>
                </a:rPr>
                <a:t>Basetta 3 (vecchia)</a:t>
              </a:r>
              <a:endParaRPr lang="it-IT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2527347" y="1869225"/>
              <a:ext cx="1915909" cy="2769989"/>
            </a:xfrm>
            <a:prstGeom prst="rect">
              <a:avLst/>
            </a:prstGeom>
            <a:solidFill>
              <a:srgbClr val="2ECD45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2400" u="sng" cap="small" dirty="0" smtClean="0"/>
                <a:t>Start Test </a:t>
              </a:r>
            </a:p>
            <a:p>
              <a:r>
                <a:rPr lang="it-IT" dirty="0"/>
                <a:t>7</a:t>
              </a:r>
              <a:r>
                <a:rPr lang="it-IT" dirty="0" smtClean="0"/>
                <a:t>/11/14 13:13</a:t>
              </a:r>
            </a:p>
            <a:p>
              <a:r>
                <a:rPr lang="it-IT" dirty="0" err="1" smtClean="0"/>
                <a:t>V</a:t>
              </a:r>
              <a:r>
                <a:rPr lang="it-IT" baseline="-25000" dirty="0" err="1" smtClean="0"/>
                <a:t>mon</a:t>
              </a:r>
              <a:r>
                <a:rPr lang="it-IT" dirty="0" smtClean="0"/>
                <a:t> = 81.5V </a:t>
              </a:r>
            </a:p>
            <a:p>
              <a:r>
                <a:rPr lang="it-IT" dirty="0" err="1" smtClean="0"/>
                <a:t>I</a:t>
              </a:r>
              <a:r>
                <a:rPr lang="it-IT" baseline="-25000" dirty="0" err="1" smtClean="0"/>
                <a:t>mon</a:t>
              </a:r>
              <a:r>
                <a:rPr lang="it-IT" dirty="0" smtClean="0"/>
                <a:t> = 11mA</a:t>
              </a:r>
            </a:p>
            <a:p>
              <a:endParaRPr lang="it-IT" dirty="0"/>
            </a:p>
            <a:p>
              <a:r>
                <a:rPr lang="it-IT" sz="2400" u="sng" cap="small" dirty="0" smtClean="0"/>
                <a:t>Stop </a:t>
              </a:r>
              <a:r>
                <a:rPr lang="it-IT" sz="2400" u="sng" cap="small" dirty="0"/>
                <a:t>Test </a:t>
              </a:r>
            </a:p>
            <a:p>
              <a:r>
                <a:rPr lang="it-IT" dirty="0"/>
                <a:t>8</a:t>
              </a:r>
              <a:r>
                <a:rPr lang="it-IT" dirty="0" smtClean="0"/>
                <a:t>/11/</a:t>
              </a:r>
              <a:r>
                <a:rPr lang="it-IT" dirty="0"/>
                <a:t>14 </a:t>
              </a:r>
              <a:r>
                <a:rPr lang="it-IT" dirty="0" smtClean="0"/>
                <a:t>19:13</a:t>
              </a:r>
              <a:endParaRPr lang="it-IT" dirty="0"/>
            </a:p>
            <a:p>
              <a:r>
                <a:rPr lang="it-IT" dirty="0" err="1"/>
                <a:t>V</a:t>
              </a:r>
              <a:r>
                <a:rPr lang="it-IT" baseline="-25000" dirty="0" err="1"/>
                <a:t>mon</a:t>
              </a:r>
              <a:r>
                <a:rPr lang="it-IT" dirty="0"/>
                <a:t> </a:t>
              </a:r>
              <a:r>
                <a:rPr lang="it-IT" dirty="0" smtClean="0"/>
                <a:t>=81.5V </a:t>
              </a:r>
              <a:endParaRPr lang="it-IT" dirty="0"/>
            </a:p>
            <a:p>
              <a:r>
                <a:rPr lang="it-IT" dirty="0" err="1"/>
                <a:t>I</a:t>
              </a:r>
              <a:r>
                <a:rPr lang="it-IT" baseline="-25000" dirty="0" err="1"/>
                <a:t>mon</a:t>
              </a:r>
              <a:r>
                <a:rPr lang="it-IT" dirty="0"/>
                <a:t> = </a:t>
              </a:r>
              <a:r>
                <a:rPr lang="it-IT" dirty="0" smtClean="0"/>
                <a:t>14mA</a:t>
              </a:r>
              <a:endParaRPr lang="it-IT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6792580" y="1499893"/>
            <a:ext cx="2187751" cy="3139321"/>
            <a:chOff x="2527347" y="1499893"/>
            <a:chExt cx="2011803" cy="3139321"/>
          </a:xfrm>
        </p:grpSpPr>
        <p:sp>
          <p:nvSpPr>
            <p:cNvPr id="15" name="Rettangolo 14"/>
            <p:cNvSpPr/>
            <p:nvPr/>
          </p:nvSpPr>
          <p:spPr>
            <a:xfrm>
              <a:off x="2527347" y="1499893"/>
              <a:ext cx="2011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merican Typewriter"/>
                  <a:sym typeface="Wingdings"/>
                </a:rPr>
                <a:t>Basetta 4 (nuova)</a:t>
              </a:r>
              <a:endParaRPr lang="it-IT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527347" y="1869225"/>
              <a:ext cx="1777745" cy="2769989"/>
            </a:xfrm>
            <a:prstGeom prst="rect">
              <a:avLst/>
            </a:prstGeom>
            <a:solidFill>
              <a:srgbClr val="2ECD45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2400" u="sng" cap="small" dirty="0" smtClean="0"/>
                <a:t>Start Test </a:t>
              </a:r>
            </a:p>
            <a:p>
              <a:r>
                <a:rPr lang="it-IT" dirty="0" smtClean="0"/>
                <a:t>24/11/14 21:59</a:t>
              </a:r>
            </a:p>
            <a:p>
              <a:r>
                <a:rPr lang="it-IT" dirty="0" err="1" smtClean="0"/>
                <a:t>V</a:t>
              </a:r>
              <a:r>
                <a:rPr lang="it-IT" baseline="-25000" dirty="0" err="1" smtClean="0"/>
                <a:t>mon</a:t>
              </a:r>
              <a:r>
                <a:rPr lang="it-IT" dirty="0" smtClean="0"/>
                <a:t> = 81.1V </a:t>
              </a:r>
            </a:p>
            <a:p>
              <a:r>
                <a:rPr lang="it-IT" dirty="0" err="1" smtClean="0"/>
                <a:t>I</a:t>
              </a:r>
              <a:r>
                <a:rPr lang="it-IT" baseline="-25000" dirty="0" err="1" smtClean="0"/>
                <a:t>mon</a:t>
              </a:r>
              <a:r>
                <a:rPr lang="it-IT" dirty="0" smtClean="0"/>
                <a:t> = 11mA</a:t>
              </a:r>
            </a:p>
            <a:p>
              <a:endParaRPr lang="it-IT" dirty="0"/>
            </a:p>
            <a:p>
              <a:r>
                <a:rPr lang="it-IT" sz="2400" u="sng" cap="small" dirty="0" smtClean="0"/>
                <a:t>Stop </a:t>
              </a:r>
              <a:r>
                <a:rPr lang="it-IT" sz="2400" u="sng" cap="small" dirty="0"/>
                <a:t>Test </a:t>
              </a:r>
            </a:p>
            <a:p>
              <a:r>
                <a:rPr lang="it-IT" dirty="0" smtClean="0"/>
                <a:t>26/11/</a:t>
              </a:r>
              <a:r>
                <a:rPr lang="it-IT" dirty="0"/>
                <a:t>14 </a:t>
              </a:r>
              <a:r>
                <a:rPr lang="it-IT" dirty="0" smtClean="0"/>
                <a:t>00:59</a:t>
              </a:r>
              <a:endParaRPr lang="it-IT" dirty="0"/>
            </a:p>
            <a:p>
              <a:r>
                <a:rPr lang="it-IT" dirty="0" err="1"/>
                <a:t>V</a:t>
              </a:r>
              <a:r>
                <a:rPr lang="it-IT" baseline="-25000" dirty="0" err="1"/>
                <a:t>mon</a:t>
              </a:r>
              <a:r>
                <a:rPr lang="it-IT" dirty="0"/>
                <a:t> </a:t>
              </a:r>
              <a:r>
                <a:rPr lang="it-IT" dirty="0" smtClean="0"/>
                <a:t>=81.5V </a:t>
              </a:r>
              <a:endParaRPr lang="it-IT" dirty="0"/>
            </a:p>
            <a:p>
              <a:r>
                <a:rPr lang="it-IT" dirty="0" err="1"/>
                <a:t>I</a:t>
              </a:r>
              <a:r>
                <a:rPr lang="it-IT" baseline="-25000" dirty="0" err="1"/>
                <a:t>mon</a:t>
              </a:r>
              <a:r>
                <a:rPr lang="it-IT" dirty="0"/>
                <a:t> = </a:t>
              </a:r>
              <a:r>
                <a:rPr lang="it-IT" dirty="0" smtClean="0"/>
                <a:t>14mA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6642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15811" y="4633"/>
            <a:ext cx="59327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Screening IR-Camera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pic>
        <p:nvPicPr>
          <p:cNvPr id="5" name="Immagine 4" descr="I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3" y="870698"/>
            <a:ext cx="3860722" cy="3249784"/>
          </a:xfrm>
          <a:prstGeom prst="rect">
            <a:avLst/>
          </a:prstGeom>
        </p:spPr>
      </p:pic>
      <p:pic>
        <p:nvPicPr>
          <p:cNvPr id="6" name="Immagine 5" descr="IR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29" y="884809"/>
            <a:ext cx="3758837" cy="3249784"/>
          </a:xfrm>
          <a:prstGeom prst="rect">
            <a:avLst/>
          </a:prstGeom>
        </p:spPr>
      </p:pic>
      <p:pic>
        <p:nvPicPr>
          <p:cNvPr id="7" name="Immagine 6" descr="IR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3" y="4219258"/>
            <a:ext cx="3860722" cy="2638741"/>
          </a:xfrm>
          <a:prstGeom prst="rect">
            <a:avLst/>
          </a:prstGeom>
        </p:spPr>
      </p:pic>
      <p:pic>
        <p:nvPicPr>
          <p:cNvPr id="9" name="Immagine 8" descr="IR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29" y="4219258"/>
            <a:ext cx="3758837" cy="263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9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18904" y="4633"/>
            <a:ext cx="33265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Conclusioni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5490" y="1319042"/>
            <a:ext cx="8239117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Sono stati effettuati i test:</a:t>
            </a:r>
          </a:p>
          <a:p>
            <a:r>
              <a:rPr lang="it-IT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	</a:t>
            </a: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- vita media (stress termico) </a:t>
            </a:r>
          </a:p>
          <a:p>
            <a:r>
              <a:rPr lang="it-IT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	</a:t>
            </a: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- mortalità infantile (stress termo-meccanico)</a:t>
            </a:r>
          </a:p>
          <a:p>
            <a:r>
              <a:rPr lang="it-IT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	</a:t>
            </a: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- screening </a:t>
            </a:r>
            <a:r>
              <a:rPr lang="it-IT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ir</a:t>
            </a: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-camera</a:t>
            </a:r>
          </a:p>
          <a:p>
            <a:endParaRPr lang="it-IT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merican Typewriter"/>
              <a:sym typeface="Wingdings"/>
            </a:endParaRPr>
          </a:p>
          <a:p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Per un test completo sulla basetta c’è bisogno di :</a:t>
            </a:r>
            <a:b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</a:b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	~30gg (vita media)+27h (mortalità infantile)</a:t>
            </a:r>
          </a:p>
          <a:p>
            <a:endParaRPr lang="it-IT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merican Typewriter"/>
              <a:sym typeface="Wingdings"/>
            </a:endParaRPr>
          </a:p>
          <a:p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Le modalità di test sono chiare. Per poter eseguire il test su un numero consistente </a:t>
            </a:r>
          </a:p>
          <a:p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di basette, in tempo utile, c’è bisogno dell’elettronica necessaria a testare </a:t>
            </a:r>
          </a:p>
          <a:p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più basette contemporaneamente.</a:t>
            </a:r>
          </a:p>
        </p:txBody>
      </p:sp>
    </p:spTree>
    <p:extLst>
      <p:ext uri="{BB962C8B-B14F-4D97-AF65-F5344CB8AC3E}">
        <p14:creationId xmlns:p14="http://schemas.microsoft.com/office/powerpoint/2010/main" val="381278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98035" y="4633"/>
            <a:ext cx="4517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Ipotesi di lavoro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07" y="727987"/>
            <a:ext cx="6926999" cy="3492123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flipV="1">
            <a:off x="952462" y="2274078"/>
            <a:ext cx="799519" cy="175609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-7315" y="4059028"/>
            <a:ext cx="2019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Stress Meccanico:</a:t>
            </a:r>
          </a:p>
          <a:p>
            <a:pPr algn="ctr"/>
            <a:r>
              <a:rPr lang="it-IT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Cicli di temperatura</a:t>
            </a:r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4603024" y="2859387"/>
            <a:ext cx="0" cy="1199641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3593493" y="4059028"/>
            <a:ext cx="2019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Prove accelerate:</a:t>
            </a:r>
          </a:p>
          <a:p>
            <a:pPr algn="ctr"/>
            <a:r>
              <a:rPr lang="it-IT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Riscaldamento del dispositivo</a:t>
            </a:r>
          </a:p>
        </p:txBody>
      </p:sp>
    </p:spTree>
    <p:extLst>
      <p:ext uri="{BB962C8B-B14F-4D97-AF65-F5344CB8AC3E}">
        <p14:creationId xmlns:p14="http://schemas.microsoft.com/office/powerpoint/2010/main" val="119935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98035" y="4633"/>
            <a:ext cx="4517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Ipotesi di lavoro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78974" y="999805"/>
            <a:ext cx="373189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Mortalità infantile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 Cicli termici  </a:t>
            </a:r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merican Typewriter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89755" y="2542022"/>
            <a:ext cx="500753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Prove accelerate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 </a:t>
            </a:r>
            <a:r>
              <a:rPr lang="it-IT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Riscaldamento del dispositivo</a:t>
            </a:r>
          </a:p>
        </p:txBody>
      </p:sp>
      <p:sp>
        <p:nvSpPr>
          <p:cNvPr id="2" name="Rettangolo 1"/>
          <p:cNvSpPr/>
          <p:nvPr/>
        </p:nvSpPr>
        <p:spPr>
          <a:xfrm>
            <a:off x="3298014" y="1483838"/>
            <a:ext cx="5620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Screening IR-Camera</a:t>
            </a:r>
          </a:p>
          <a:p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20 cicli, T</a:t>
            </a:r>
            <a:r>
              <a:rPr lang="it-IT" b="1" baseline="-25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min</a:t>
            </a: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 = 15°C  T</a:t>
            </a:r>
            <a:r>
              <a:rPr lang="it-IT" b="1" baseline="-25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max</a:t>
            </a: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 = 75°C, Periodo = 1hh 20min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66525" y="2130169"/>
            <a:ext cx="1034132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3000" b="1" dirty="0" smtClean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27hh</a:t>
            </a:r>
            <a:endParaRPr lang="it-IT" sz="30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037690" y="3061504"/>
            <a:ext cx="1511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T</a:t>
            </a:r>
            <a:r>
              <a:rPr lang="it-IT" b="1" baseline="-25000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uso</a:t>
            </a:r>
            <a:r>
              <a:rPr lang="it-IT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 = </a:t>
            </a: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19.2°</a:t>
            </a:r>
            <a:r>
              <a:rPr lang="it-IT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C </a:t>
            </a:r>
            <a:endParaRPr lang="it-IT" b="1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merican Typewriter"/>
              <a:sym typeface="Wingdings"/>
            </a:endParaRPr>
          </a:p>
          <a:p>
            <a:r>
              <a:rPr lang="it-IT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T</a:t>
            </a:r>
            <a:r>
              <a:rPr lang="it-IT" b="1" baseline="-2500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acc</a:t>
            </a: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 = 75°C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237869" y="3987130"/>
            <a:ext cx="5680156" cy="2759992"/>
            <a:chOff x="1611830" y="1371734"/>
            <a:chExt cx="6207212" cy="3438754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8612" y="1371734"/>
              <a:ext cx="4660900" cy="1562100"/>
            </a:xfrm>
            <a:prstGeom prst="rect">
              <a:avLst/>
            </a:prstGeom>
          </p:spPr>
        </p:pic>
        <p:cxnSp>
          <p:nvCxnSpPr>
            <p:cNvPr id="18" name="Connettore 2 17"/>
            <p:cNvCxnSpPr/>
            <p:nvPr/>
          </p:nvCxnSpPr>
          <p:spPr>
            <a:xfrm flipV="1">
              <a:off x="1611830" y="2308848"/>
              <a:ext cx="855914" cy="937969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>
              <a:stCxn id="20" idx="0"/>
            </p:cNvCxnSpPr>
            <p:nvPr/>
          </p:nvCxnSpPr>
          <p:spPr>
            <a:xfrm flipV="1">
              <a:off x="4402188" y="2611886"/>
              <a:ext cx="807493" cy="818118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tangolo 19"/>
            <p:cNvSpPr/>
            <p:nvPr/>
          </p:nvSpPr>
          <p:spPr>
            <a:xfrm>
              <a:off x="3392658" y="3430004"/>
              <a:ext cx="2019061" cy="13804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2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merican Typewriter"/>
                </a:rPr>
                <a:t>Temperatura di utilizzo del dispositivo</a:t>
              </a:r>
              <a:endParaRPr lang="it-IT" sz="2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5799981" y="3423671"/>
              <a:ext cx="2019061" cy="13804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2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merican Typewriter"/>
                </a:rPr>
                <a:t>Temperatura massima di accelerazione</a:t>
              </a:r>
              <a:endParaRPr lang="it-IT" sz="2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endParaRPr>
            </a:p>
          </p:txBody>
        </p:sp>
        <p:cxnSp>
          <p:nvCxnSpPr>
            <p:cNvPr id="22" name="Connettore 2 21"/>
            <p:cNvCxnSpPr>
              <a:stCxn id="21" idx="0"/>
            </p:cNvCxnSpPr>
            <p:nvPr/>
          </p:nvCxnSpPr>
          <p:spPr>
            <a:xfrm flipH="1" flipV="1">
              <a:off x="5994803" y="2611884"/>
              <a:ext cx="814708" cy="811786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tangolo 22"/>
          <p:cNvSpPr/>
          <p:nvPr/>
        </p:nvSpPr>
        <p:spPr>
          <a:xfrm>
            <a:off x="2374203" y="5492098"/>
            <a:ext cx="18476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Fattore di accelerazione</a:t>
            </a:r>
            <a:endParaRPr lang="it-IT" sz="2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59611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4-11-28 a 00.00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266"/>
            <a:ext cx="9144000" cy="277569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120324" y="4633"/>
            <a:ext cx="66724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Fattore di accelerazione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4765737" y="3331709"/>
            <a:ext cx="3460078" cy="372247"/>
            <a:chOff x="4765737" y="4310220"/>
            <a:chExt cx="3460078" cy="485417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6295141" y="4314021"/>
              <a:ext cx="1930674" cy="481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118.62 @ 19.2°C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Connettore 2 16"/>
            <p:cNvCxnSpPr/>
            <p:nvPr/>
          </p:nvCxnSpPr>
          <p:spPr>
            <a:xfrm flipH="1" flipV="1">
              <a:off x="4765737" y="4310220"/>
              <a:ext cx="1529404" cy="1996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ttangolo 2"/>
          <p:cNvSpPr/>
          <p:nvPr/>
        </p:nvSpPr>
        <p:spPr>
          <a:xfrm>
            <a:off x="8225815" y="4305002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</a:t>
            </a:r>
            <a:r>
              <a:rPr lang="it-IT" b="1" baseline="-25000" dirty="0" smtClean="0">
                <a:solidFill>
                  <a:srgbClr val="FF0000"/>
                </a:solidFill>
              </a:rPr>
              <a:t>max</a:t>
            </a:r>
            <a:r>
              <a:rPr lang="it-IT" b="1" dirty="0" smtClean="0">
                <a:solidFill>
                  <a:srgbClr val="FF0000"/>
                </a:solidFill>
              </a:rPr>
              <a:t> (K)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 rot="16200000">
            <a:off x="-81930" y="126716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271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79599" y="4633"/>
            <a:ext cx="43539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Durata Stimata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9240" y="4167148"/>
            <a:ext cx="3855442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dirty="0" err="1" smtClean="0"/>
              <a:t>T</a:t>
            </a:r>
            <a:r>
              <a:rPr lang="it-IT" sz="2400" baseline="-25000" dirty="0" err="1" smtClean="0"/>
              <a:t>uso</a:t>
            </a:r>
            <a:r>
              <a:rPr lang="it-IT" sz="2400" dirty="0" smtClean="0"/>
              <a:t> = 19.2°C, Tmax = 75°C </a:t>
            </a:r>
          </a:p>
          <a:p>
            <a:pPr algn="ctr"/>
            <a:r>
              <a:rPr lang="it-IT" sz="2400" dirty="0"/>
              <a:t>1</a:t>
            </a:r>
            <a:r>
              <a:rPr lang="it-IT" sz="2400" dirty="0" smtClean="0"/>
              <a:t>0 anni </a:t>
            </a:r>
            <a:r>
              <a:rPr lang="it-IT" sz="2400" b="1" dirty="0" smtClean="0">
                <a:sym typeface="Wingdings"/>
              </a:rPr>
              <a:t> </a:t>
            </a:r>
            <a:r>
              <a:rPr lang="it-IT" sz="2400" dirty="0" smtClean="0">
                <a:sym typeface="Wingdings"/>
              </a:rPr>
              <a:t>31gg</a:t>
            </a:r>
            <a:endParaRPr lang="it-IT" sz="2400" dirty="0"/>
          </a:p>
        </p:txBody>
      </p:sp>
      <p:pic>
        <p:nvPicPr>
          <p:cNvPr id="22" name="Immagine 21" descr="Schermata 2014-11-27 a 19.53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13" y="3932508"/>
            <a:ext cx="1482630" cy="2753455"/>
          </a:xfrm>
          <a:prstGeom prst="rect">
            <a:avLst/>
          </a:prstGeom>
        </p:spPr>
      </p:pic>
      <p:sp>
        <p:nvSpPr>
          <p:cNvPr id="25" name="Ovale 24"/>
          <p:cNvSpPr/>
          <p:nvPr/>
        </p:nvSpPr>
        <p:spPr>
          <a:xfrm>
            <a:off x="5767796" y="5188356"/>
            <a:ext cx="1666522" cy="239889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Schermata 2014-11-28 a 00.11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053"/>
            <a:ext cx="9144000" cy="2781759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flipV="1">
            <a:off x="3714270" y="2075490"/>
            <a:ext cx="819325" cy="4779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53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7" y="894788"/>
            <a:ext cx="2804141" cy="415428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213910"/>
            <a:ext cx="7520940" cy="5486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DAQ System</a:t>
            </a:r>
            <a:endParaRPr lang="it-IT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magine 3" descr="winkra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38" y="1578138"/>
            <a:ext cx="5980251" cy="2617206"/>
          </a:xfrm>
          <a:prstGeom prst="rect">
            <a:avLst/>
          </a:prstGeom>
          <a:ln w="28575" cmpd="sng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4748659" y="3646704"/>
            <a:ext cx="1663907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Winkratos</a:t>
            </a:r>
            <a:endParaRPr lang="it-IT" sz="2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Connettore 2 6"/>
          <p:cNvCxnSpPr/>
          <p:nvPr/>
        </p:nvCxnSpPr>
        <p:spPr>
          <a:xfrm flipV="1">
            <a:off x="2751667" y="4318000"/>
            <a:ext cx="1044222" cy="33866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8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1" y="2016017"/>
            <a:ext cx="6801556" cy="453153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98160" y="4633"/>
            <a:ext cx="79708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Preparazione test vita media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0687" y="1401370"/>
            <a:ext cx="2679202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/>
              <a:t>T</a:t>
            </a:r>
            <a:r>
              <a:rPr lang="it-IT" sz="2400" baseline="-25000" dirty="0" err="1" smtClean="0"/>
              <a:t>uso</a:t>
            </a:r>
            <a:r>
              <a:rPr lang="it-IT" sz="2400" dirty="0" smtClean="0"/>
              <a:t> = 19.2°C, </a:t>
            </a:r>
          </a:p>
          <a:p>
            <a:r>
              <a:rPr lang="it-IT" sz="2400" dirty="0" smtClean="0"/>
              <a:t>T</a:t>
            </a:r>
            <a:r>
              <a:rPr lang="it-IT" sz="2400" baseline="-25000" dirty="0" smtClean="0"/>
              <a:t>max</a:t>
            </a:r>
            <a:r>
              <a:rPr lang="it-IT" sz="2400" dirty="0" smtClean="0"/>
              <a:t> = 75°C</a:t>
            </a:r>
          </a:p>
          <a:p>
            <a:r>
              <a:rPr lang="it-IT" sz="2400" dirty="0" err="1" smtClean="0"/>
              <a:t>H</a:t>
            </a:r>
            <a:r>
              <a:rPr lang="it-IT" sz="2400" baseline="-25000" dirty="0" err="1" smtClean="0"/>
              <a:t>rel</a:t>
            </a:r>
            <a:r>
              <a:rPr lang="it-IT" sz="2400" dirty="0" smtClean="0"/>
              <a:t> = 10% </a:t>
            </a:r>
          </a:p>
          <a:p>
            <a:r>
              <a:rPr lang="it-IT" sz="2400" dirty="0" smtClean="0"/>
              <a:t>Esposizione ≈ 20gg</a:t>
            </a:r>
          </a:p>
          <a:p>
            <a:r>
              <a:rPr lang="it-IT" sz="2400" dirty="0" smtClean="0"/>
              <a:t>AF ≈ 118.62 </a:t>
            </a:r>
            <a:endParaRPr lang="it-IT" sz="2400" dirty="0"/>
          </a:p>
        </p:txBody>
      </p:sp>
      <p:sp>
        <p:nvSpPr>
          <p:cNvPr id="8" name="Ovale 7"/>
          <p:cNvSpPr/>
          <p:nvPr/>
        </p:nvSpPr>
        <p:spPr>
          <a:xfrm>
            <a:off x="5559779" y="3654779"/>
            <a:ext cx="155222" cy="18344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5881511" y="3581403"/>
            <a:ext cx="155222" cy="18344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>
            <a:endCxn id="8" idx="0"/>
          </p:cNvCxnSpPr>
          <p:nvPr/>
        </p:nvCxnSpPr>
        <p:spPr>
          <a:xfrm>
            <a:off x="5037667" y="1806222"/>
            <a:ext cx="599723" cy="18485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>
            <a:off x="5976058" y="1806222"/>
            <a:ext cx="698498" cy="18485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150555" y="332639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00FF"/>
                </a:solidFill>
                <a:latin typeface="+mj-lt"/>
              </a:rPr>
              <a:t>D4</a:t>
            </a:r>
            <a:endParaRPr lang="it-IT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159661" y="3165535"/>
            <a:ext cx="518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00FF"/>
                </a:solidFill>
                <a:latin typeface="+mj-lt"/>
              </a:rPr>
              <a:t>D6</a:t>
            </a:r>
            <a:endParaRPr lang="it-IT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790047" y="1436890"/>
            <a:ext cx="217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</a:rPr>
              <a:t>Tensione monitorata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69333" y="5062559"/>
            <a:ext cx="2679202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/>
              <a:t>V</a:t>
            </a:r>
            <a:r>
              <a:rPr lang="it-IT" sz="2400" baseline="-25000" dirty="0" err="1" smtClean="0"/>
              <a:t>mon</a:t>
            </a:r>
            <a:r>
              <a:rPr lang="it-IT" sz="2400" dirty="0" smtClean="0"/>
              <a:t> = 85.1V, </a:t>
            </a:r>
          </a:p>
          <a:p>
            <a:r>
              <a:rPr lang="it-IT" sz="2400" dirty="0" err="1" smtClean="0"/>
              <a:t>I</a:t>
            </a:r>
            <a:r>
              <a:rPr lang="it-IT" sz="2400" baseline="-25000" dirty="0" err="1" smtClean="0"/>
              <a:t>mon</a:t>
            </a:r>
            <a:r>
              <a:rPr lang="it-IT" sz="2400" dirty="0" smtClean="0"/>
              <a:t> = 12mA </a:t>
            </a:r>
          </a:p>
          <a:p>
            <a:r>
              <a:rPr lang="it-IT" sz="2400" dirty="0" smtClean="0"/>
              <a:t>Esposizione ≈ 13gg</a:t>
            </a:r>
          </a:p>
          <a:p>
            <a:r>
              <a:rPr lang="it-IT" sz="2400" dirty="0" smtClean="0"/>
              <a:t>AF ≈ 118.62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985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75" y="914852"/>
            <a:ext cx="4233457" cy="532140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6" y="914852"/>
            <a:ext cx="3946461" cy="532140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117800" y="4633"/>
            <a:ext cx="667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Risultati test vita media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55006" y="886963"/>
            <a:ext cx="3974661" cy="534929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642555" y="886963"/>
            <a:ext cx="4332111" cy="534929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-522111" y="3048000"/>
            <a:ext cx="178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V</a:t>
            </a:r>
            <a:r>
              <a:rPr lang="it-IT" baseline="-25000" dirty="0" err="1" smtClean="0"/>
              <a:t>mon</a:t>
            </a:r>
            <a:r>
              <a:rPr lang="it-IT" dirty="0" smtClean="0"/>
              <a:t> fra D4 e D6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636889" y="6346272"/>
            <a:ext cx="167225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Ore reali di test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966178" y="6342228"/>
            <a:ext cx="2121093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Anni simulati di test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66574" y="3961257"/>
            <a:ext cx="3351962" cy="1477328"/>
          </a:xfrm>
          <a:prstGeom prst="rect">
            <a:avLst/>
          </a:prstGeom>
          <a:solidFill>
            <a:srgbClr val="2ECD4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Vita media simulata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6 anni 146gg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La basetta non mostra problemi: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-tensione costante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-assorbimento costante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1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32070" y="4633"/>
            <a:ext cx="64490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Test mortalità infantile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0686" y="1175594"/>
            <a:ext cx="2354647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T</a:t>
            </a:r>
            <a:r>
              <a:rPr lang="it-IT" baseline="-25000" dirty="0" err="1" smtClean="0"/>
              <a:t>uso</a:t>
            </a:r>
            <a:r>
              <a:rPr lang="it-IT" dirty="0" smtClean="0"/>
              <a:t> = 15°C, </a:t>
            </a:r>
          </a:p>
          <a:p>
            <a:r>
              <a:rPr lang="it-IT" dirty="0" smtClean="0"/>
              <a:t>T</a:t>
            </a:r>
            <a:r>
              <a:rPr lang="it-IT" baseline="-25000" dirty="0" smtClean="0"/>
              <a:t>max</a:t>
            </a:r>
            <a:r>
              <a:rPr lang="it-IT" dirty="0" smtClean="0"/>
              <a:t> = 75°C</a:t>
            </a:r>
          </a:p>
          <a:p>
            <a:r>
              <a:rPr lang="it-IT" dirty="0" err="1" smtClean="0"/>
              <a:t>H</a:t>
            </a:r>
            <a:r>
              <a:rPr lang="it-IT" baseline="-25000" dirty="0" err="1" smtClean="0"/>
              <a:t>rel</a:t>
            </a:r>
            <a:r>
              <a:rPr lang="it-IT" dirty="0" smtClean="0"/>
              <a:t> = 10% </a:t>
            </a:r>
          </a:p>
          <a:p>
            <a:r>
              <a:rPr lang="it-IT" dirty="0" smtClean="0"/>
              <a:t>N. </a:t>
            </a:r>
            <a:r>
              <a:rPr lang="it-IT" dirty="0"/>
              <a:t>c</a:t>
            </a:r>
            <a:r>
              <a:rPr lang="it-IT" dirty="0" smtClean="0"/>
              <a:t>icli = 20</a:t>
            </a:r>
          </a:p>
          <a:p>
            <a:r>
              <a:rPr lang="it-IT" dirty="0" smtClean="0"/>
              <a:t>Attesa = 30min </a:t>
            </a:r>
            <a:endParaRPr lang="it-IT" dirty="0"/>
          </a:p>
        </p:txBody>
      </p:sp>
      <p:grpSp>
        <p:nvGrpSpPr>
          <p:cNvPr id="33" name="Gruppo 32"/>
          <p:cNvGrpSpPr/>
          <p:nvPr/>
        </p:nvGrpSpPr>
        <p:grpSpPr>
          <a:xfrm>
            <a:off x="3753558" y="1401370"/>
            <a:ext cx="5263442" cy="3156520"/>
            <a:chOff x="4092222" y="1401370"/>
            <a:chExt cx="5263442" cy="3156520"/>
          </a:xfrm>
        </p:grpSpPr>
        <p:cxnSp>
          <p:nvCxnSpPr>
            <p:cNvPr id="6" name="Connettore 2 5"/>
            <p:cNvCxnSpPr/>
            <p:nvPr/>
          </p:nvCxnSpPr>
          <p:spPr>
            <a:xfrm flipV="1">
              <a:off x="4106333" y="1401370"/>
              <a:ext cx="0" cy="31565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flipV="1">
              <a:off x="4092222" y="4557888"/>
              <a:ext cx="526344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>
              <a:off x="4106333" y="3937000"/>
              <a:ext cx="7761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flipV="1">
              <a:off x="4882444" y="1792111"/>
              <a:ext cx="239889" cy="214489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>
              <a:off x="5108222" y="1806222"/>
              <a:ext cx="7761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 flipH="1" flipV="1">
              <a:off x="5856111" y="1806221"/>
              <a:ext cx="310445" cy="245533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>
              <a:off x="6180667" y="4247444"/>
              <a:ext cx="7761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o 31"/>
            <p:cNvGrpSpPr/>
            <p:nvPr/>
          </p:nvGrpSpPr>
          <p:grpSpPr>
            <a:xfrm>
              <a:off x="6956778" y="1778000"/>
              <a:ext cx="2149526" cy="2483555"/>
              <a:chOff x="6956778" y="1778000"/>
              <a:chExt cx="2149526" cy="2483555"/>
            </a:xfrm>
          </p:grpSpPr>
          <p:cxnSp>
            <p:nvCxnSpPr>
              <p:cNvPr id="28" name="Connettore 1 27"/>
              <p:cNvCxnSpPr/>
              <p:nvPr/>
            </p:nvCxnSpPr>
            <p:spPr>
              <a:xfrm flipV="1">
                <a:off x="6956778" y="1778000"/>
                <a:ext cx="315081" cy="248355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>
                <a:off x="7257748" y="1792111"/>
                <a:ext cx="77611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 flipH="1" flipV="1">
                <a:off x="8005637" y="1792110"/>
                <a:ext cx="310445" cy="245533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30"/>
              <p:cNvCxnSpPr/>
              <p:nvPr/>
            </p:nvCxnSpPr>
            <p:spPr>
              <a:xfrm>
                <a:off x="8330193" y="4233333"/>
                <a:ext cx="77611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CasellaDiTesto 36"/>
          <p:cNvSpPr txBox="1"/>
          <p:nvPr/>
        </p:nvSpPr>
        <p:spPr>
          <a:xfrm>
            <a:off x="3103204" y="1607445"/>
            <a:ext cx="66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75°C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2632775" y="3595891"/>
            <a:ext cx="1179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Room </a:t>
            </a:r>
            <a:r>
              <a:rPr lang="it-IT" sz="1600" dirty="0" err="1" smtClean="0">
                <a:solidFill>
                  <a:srgbClr val="FF0000"/>
                </a:solidFill>
              </a:rPr>
              <a:t>temp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126660" y="4053246"/>
            <a:ext cx="66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15°C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766821" y="1443816"/>
            <a:ext cx="750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30min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5856114" y="3883969"/>
            <a:ext cx="750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30min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6919086" y="1426939"/>
            <a:ext cx="750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30min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8019754" y="3868636"/>
            <a:ext cx="750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30min</a:t>
            </a:r>
            <a:endParaRPr lang="it-IT" sz="1600" dirty="0">
              <a:solidFill>
                <a:srgbClr val="FF0000"/>
              </a:solidFill>
            </a:endParaRPr>
          </a:p>
        </p:txBody>
      </p:sp>
      <p:grpSp>
        <p:nvGrpSpPr>
          <p:cNvPr id="50" name="Gruppo 49"/>
          <p:cNvGrpSpPr/>
          <p:nvPr/>
        </p:nvGrpSpPr>
        <p:grpSpPr>
          <a:xfrm>
            <a:off x="4713112" y="2892778"/>
            <a:ext cx="862035" cy="1415537"/>
            <a:chOff x="4713112" y="2892778"/>
            <a:chExt cx="862035" cy="1415537"/>
          </a:xfrm>
        </p:grpSpPr>
        <p:sp>
          <p:nvSpPr>
            <p:cNvPr id="44" name="CasellaDiTesto 43"/>
            <p:cNvSpPr txBox="1"/>
            <p:nvPr/>
          </p:nvSpPr>
          <p:spPr>
            <a:xfrm>
              <a:off x="4713112" y="3723539"/>
              <a:ext cx="862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 err="1" smtClean="0">
                  <a:solidFill>
                    <a:srgbClr val="FF0000"/>
                  </a:solidFill>
                </a:rPr>
                <a:t>Max</a:t>
              </a:r>
              <a:r>
                <a:rPr lang="it-IT" sz="16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it-IT" sz="1600" dirty="0" smtClean="0">
                  <a:solidFill>
                    <a:srgbClr val="FF0000"/>
                  </a:solidFill>
                </a:rPr>
                <a:t>Velocità</a:t>
              </a:r>
              <a:endParaRPr lang="it-IT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Connettore 2 45"/>
            <p:cNvCxnSpPr/>
            <p:nvPr/>
          </p:nvCxnSpPr>
          <p:spPr>
            <a:xfrm flipH="1" flipV="1">
              <a:off x="4755446" y="2892778"/>
              <a:ext cx="253998" cy="8307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 flipV="1">
              <a:off x="5249331" y="2896759"/>
              <a:ext cx="268116" cy="8307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o 50"/>
          <p:cNvGrpSpPr/>
          <p:nvPr/>
        </p:nvGrpSpPr>
        <p:grpSpPr>
          <a:xfrm>
            <a:off x="6875493" y="2896759"/>
            <a:ext cx="862035" cy="1415537"/>
            <a:chOff x="4713112" y="2892778"/>
            <a:chExt cx="862035" cy="1415537"/>
          </a:xfrm>
        </p:grpSpPr>
        <p:sp>
          <p:nvSpPr>
            <p:cNvPr id="52" name="CasellaDiTesto 51"/>
            <p:cNvSpPr txBox="1"/>
            <p:nvPr/>
          </p:nvSpPr>
          <p:spPr>
            <a:xfrm>
              <a:off x="4713112" y="3723539"/>
              <a:ext cx="862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 err="1" smtClean="0">
                  <a:solidFill>
                    <a:srgbClr val="FF0000"/>
                  </a:solidFill>
                </a:rPr>
                <a:t>Max</a:t>
              </a:r>
              <a:r>
                <a:rPr lang="it-IT" sz="16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it-IT" sz="1600" dirty="0" smtClean="0">
                  <a:solidFill>
                    <a:srgbClr val="FF0000"/>
                  </a:solidFill>
                </a:rPr>
                <a:t>Velocità</a:t>
              </a:r>
              <a:endParaRPr lang="it-IT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Connettore 2 52"/>
            <p:cNvCxnSpPr/>
            <p:nvPr/>
          </p:nvCxnSpPr>
          <p:spPr>
            <a:xfrm flipH="1" flipV="1">
              <a:off x="4755446" y="2892778"/>
              <a:ext cx="253998" cy="8307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2 53"/>
            <p:cNvCxnSpPr/>
            <p:nvPr/>
          </p:nvCxnSpPr>
          <p:spPr>
            <a:xfrm flipV="1">
              <a:off x="5249331" y="2896759"/>
              <a:ext cx="268116" cy="8307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ttangolo 54"/>
          <p:cNvSpPr/>
          <p:nvPr/>
        </p:nvSpPr>
        <p:spPr>
          <a:xfrm>
            <a:off x="6607270" y="1429592"/>
            <a:ext cx="2163109" cy="2964861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6" name="Connettore 2 55"/>
          <p:cNvCxnSpPr/>
          <p:nvPr/>
        </p:nvCxnSpPr>
        <p:spPr>
          <a:xfrm flipV="1">
            <a:off x="7411712" y="4391800"/>
            <a:ext cx="255261" cy="49064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6738015" y="4882444"/>
            <a:ext cx="1347394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N. = 20 cicli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64" name="Connettore 2 63"/>
          <p:cNvCxnSpPr/>
          <p:nvPr/>
        </p:nvCxnSpPr>
        <p:spPr>
          <a:xfrm flipV="1">
            <a:off x="4192818" y="3979334"/>
            <a:ext cx="0" cy="76199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>
            <a:off x="3519121" y="4741333"/>
            <a:ext cx="1857575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Attesa </a:t>
            </a:r>
            <a:r>
              <a:rPr lang="it-IT" dirty="0" err="1" smtClean="0">
                <a:solidFill>
                  <a:schemeClr val="bg1"/>
                </a:solidFill>
              </a:rPr>
              <a:t>H</a:t>
            </a:r>
            <a:r>
              <a:rPr lang="it-IT" baseline="-25000" dirty="0" err="1" smtClean="0">
                <a:solidFill>
                  <a:schemeClr val="bg1"/>
                </a:solidFill>
              </a:rPr>
              <a:t>rel</a:t>
            </a:r>
            <a:r>
              <a:rPr lang="it-IT" dirty="0" smtClean="0">
                <a:solidFill>
                  <a:schemeClr val="bg1"/>
                </a:solidFill>
              </a:rPr>
              <a:t> = 10%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5827892" y="5461000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FF"/>
                </a:solidFill>
                <a:latin typeface="+mj-lt"/>
              </a:rPr>
              <a:t>File test: </a:t>
            </a:r>
            <a:r>
              <a:rPr lang="it-IT" b="1" dirty="0" err="1" smtClean="0">
                <a:solidFill>
                  <a:srgbClr val="FFFFFF"/>
                </a:solidFill>
                <a:latin typeface="+mj-lt"/>
              </a:rPr>
              <a:t>MortalitaInfantile.prf</a:t>
            </a:r>
            <a:endParaRPr lang="it-IT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6532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Angoli.thmx</Template>
  <TotalTime>694</TotalTime>
  <Words>427</Words>
  <Application>Microsoft Macintosh PowerPoint</Application>
  <PresentationFormat>Presentazione su schermo (4:3)</PresentationFormat>
  <Paragraphs>124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Angoli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DAQ System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Università degli Studi Federico 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Felicia Carla Tiziana Barbato</dc:creator>
  <cp:lastModifiedBy>Daniele Vivolo</cp:lastModifiedBy>
  <cp:revision>34</cp:revision>
  <dcterms:created xsi:type="dcterms:W3CDTF">2014-10-08T16:40:42Z</dcterms:created>
  <dcterms:modified xsi:type="dcterms:W3CDTF">2014-11-28T08:32:14Z</dcterms:modified>
</cp:coreProperties>
</file>