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452" r:id="rId3"/>
    <p:sldId id="453" r:id="rId4"/>
    <p:sldId id="459" r:id="rId5"/>
    <p:sldId id="454" r:id="rId6"/>
    <p:sldId id="455" r:id="rId7"/>
    <p:sldId id="478" r:id="rId8"/>
    <p:sldId id="460" r:id="rId9"/>
    <p:sldId id="465" r:id="rId10"/>
    <p:sldId id="469" r:id="rId11"/>
    <p:sldId id="471" r:id="rId12"/>
    <p:sldId id="450" r:id="rId13"/>
    <p:sldId id="451" r:id="rId14"/>
    <p:sldId id="423" r:id="rId15"/>
    <p:sldId id="474" r:id="rId16"/>
    <p:sldId id="398" r:id="rId17"/>
    <p:sldId id="472" r:id="rId18"/>
    <p:sldId id="473" r:id="rId19"/>
    <p:sldId id="407" r:id="rId20"/>
    <p:sldId id="467" r:id="rId21"/>
    <p:sldId id="408" r:id="rId22"/>
    <p:sldId id="476" r:id="rId23"/>
    <p:sldId id="468" r:id="rId24"/>
    <p:sldId id="475" r:id="rId25"/>
    <p:sldId id="396" r:id="rId26"/>
    <p:sldId id="461" r:id="rId27"/>
    <p:sldId id="477" r:id="rId28"/>
    <p:sldId id="479" r:id="rId29"/>
    <p:sldId id="480" r:id="rId30"/>
    <p:sldId id="464" r:id="rId31"/>
    <p:sldId id="46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FC6"/>
    <a:srgbClr val="003399"/>
    <a:srgbClr val="0000FF"/>
    <a:srgbClr val="000000"/>
    <a:srgbClr val="006699"/>
    <a:srgbClr val="000099"/>
    <a:srgbClr val="CC0099"/>
    <a:srgbClr val="CC3399"/>
    <a:srgbClr val="CC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FA26F-0829-43F9-B76E-C5ABCA638063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7CD6-3EDC-43A1-BFE6-556DB01E9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65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7CD6-3EDC-43A1-BFE6-556DB01E9D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DCE78-9FA9-4BA2-A0B5-6226C9E4283E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324600"/>
            <a:ext cx="4648200" cy="365125"/>
          </a:xfrm>
        </p:spPr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7B58-FABE-4F30-B84C-06D517D9BFFD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7365-E86F-40BA-858F-A641ECEF63D9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0EC5-3C3E-40E0-9309-8D364CC3A7F7}" type="datetime1">
              <a:rPr lang="en-US" smtClean="0"/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2864-19CF-4403-9C6C-F90ADCE3B954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25"/>
            <a:ext cx="40386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F98B-A8D8-474A-A262-D141C2D02F95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22A68-F82A-43CF-BB67-F5F57669E5C0}" type="datetime1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C2CE-B088-40DB-B438-A80131128374}" type="datetime1">
              <a:rPr lang="en-US" smtClean="0"/>
              <a:t>10/10/2015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5387-8938-46E0-8005-C418DF570469}" type="datetime1">
              <a:rPr lang="en-US" smtClean="0"/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E2D1-A34E-4A6A-9D9F-D0747E10CC8E}" type="datetime1">
              <a:rPr lang="en-US" smtClean="0"/>
              <a:t>10/10/2015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8452-0632-474F-9B09-9D592050BD1C}" type="datetime1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ED95E-ED55-4E82-8F14-CB17CF141777}" type="datetime1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E3E44-6567-469B-9962-38B8E80753C3}" type="datetime1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4CFA-C3DC-4ADB-8A77-9C015038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8558" y="1271915"/>
            <a:ext cx="787964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AAEAE"/>
                    </a:gs>
                    <a:gs pos="50000">
                      <a:srgbClr val="FFCCCC"/>
                    </a:gs>
                    <a:gs pos="100000">
                      <a:srgbClr val="DAAEA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Prototype Combination TPC Cherenkov Detector with GEM Readout for Tracking and Particle Identification and its Potential Use at an Electron Ion Collider   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71525" y="942975"/>
            <a:ext cx="7848600" cy="1524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1" name="Picture 18" descr="BNL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6687"/>
            <a:ext cx="175185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IC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80" y="166687"/>
            <a:ext cx="741556" cy="6858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851379" y="5105400"/>
            <a:ext cx="533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EEEBE"/>
                    </a:gs>
                    <a:gs pos="50000">
                      <a:srgbClr val="FFFFCC"/>
                    </a:gs>
                    <a:gs pos="100000">
                      <a:srgbClr val="EEEE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2015 </a:t>
            </a:r>
            <a:r>
              <a:rPr lang="en-US" sz="2400" dirty="0" err="1" smtClean="0">
                <a:solidFill>
                  <a:srgbClr val="C00000"/>
                </a:solidFill>
              </a:rPr>
              <a:t>Micropattern</a:t>
            </a:r>
            <a:r>
              <a:rPr lang="en-US" sz="2400" dirty="0" smtClean="0">
                <a:solidFill>
                  <a:srgbClr val="C00000"/>
                </a:solidFill>
              </a:rPr>
              <a:t> Gas Detector Conference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Trieste, Italy</a:t>
            </a:r>
          </a:p>
          <a:p>
            <a:pPr algn="ctr"/>
            <a:endParaRPr lang="en-US" sz="1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CC6600"/>
                </a:solidFill>
              </a:rPr>
              <a:t>October </a:t>
            </a:r>
            <a:r>
              <a:rPr lang="en-US" sz="2000" dirty="0" smtClean="0">
                <a:solidFill>
                  <a:srgbClr val="CC6600"/>
                </a:solidFill>
              </a:rPr>
              <a:t>12, </a:t>
            </a:r>
            <a:r>
              <a:rPr lang="en-US" sz="2000" dirty="0" smtClean="0">
                <a:solidFill>
                  <a:srgbClr val="CC6600"/>
                </a:solidFill>
              </a:rPr>
              <a:t>2015 </a:t>
            </a:r>
            <a:endParaRPr lang="en-US" sz="2000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207258"/>
            <a:ext cx="8077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Craig Woody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Physics Dept.</a:t>
            </a:r>
          </a:p>
          <a:p>
            <a:pPr algn="ctr"/>
            <a:r>
              <a:rPr lang="en-US" dirty="0" smtClean="0"/>
              <a:t>Brookhaven National Lab</a:t>
            </a:r>
          </a:p>
          <a:p>
            <a:pPr algn="ctr"/>
            <a:r>
              <a:rPr lang="en-US" dirty="0" smtClean="0"/>
              <a:t>Upton, NY USA</a:t>
            </a:r>
          </a:p>
          <a:p>
            <a:pPr algn="ctr"/>
            <a:endParaRPr lang="en-US" sz="900" dirty="0">
              <a:solidFill>
                <a:srgbClr val="003BB0"/>
              </a:solidFill>
            </a:endParaRPr>
          </a:p>
          <a:p>
            <a:pPr algn="ctr"/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030813" y="32492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87" y="228600"/>
            <a:ext cx="1642013" cy="50292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488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65071"/>
            <a:ext cx="4572000" cy="222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54" y="99500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PHENIX HBD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4800600" y="1752600"/>
            <a:ext cx="3875088" cy="3871912"/>
            <a:chOff x="2791" y="585"/>
            <a:chExt cx="2441" cy="2439"/>
          </a:xfrm>
        </p:grpSpPr>
        <p:pic>
          <p:nvPicPr>
            <p:cNvPr id="6" name="Picture 23" descr="hbd-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1" t="13370" r="18851" b="10129"/>
            <a:stretch>
              <a:fillRect/>
            </a:stretch>
          </p:blipFill>
          <p:spPr bwMode="auto">
            <a:xfrm>
              <a:off x="2791" y="585"/>
              <a:ext cx="2441" cy="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25"/>
            <p:cNvSpPr>
              <a:spLocks/>
            </p:cNvSpPr>
            <p:nvPr/>
          </p:nvSpPr>
          <p:spPr bwMode="auto">
            <a:xfrm flipH="1">
              <a:off x="3191" y="1124"/>
              <a:ext cx="130" cy="169"/>
            </a:xfrm>
            <a:custGeom>
              <a:avLst/>
              <a:gdLst>
                <a:gd name="T0" fmla="*/ 3 w 402"/>
                <a:gd name="T1" fmla="*/ 47 h 47"/>
                <a:gd name="T2" fmla="*/ 67 w 402"/>
                <a:gd name="T3" fmla="*/ 37 h 47"/>
                <a:gd name="T4" fmla="*/ 402 w 402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2" h="47">
                  <a:moveTo>
                    <a:pt x="3" y="47"/>
                  </a:moveTo>
                  <a:cubicBezTo>
                    <a:pt x="14" y="44"/>
                    <a:pt x="0" y="45"/>
                    <a:pt x="67" y="37"/>
                  </a:cubicBezTo>
                  <a:cubicBezTo>
                    <a:pt x="134" y="29"/>
                    <a:pt x="332" y="8"/>
                    <a:pt x="402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2875" y="960"/>
              <a:ext cx="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en-US" sz="14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3362" y="1208"/>
              <a:ext cx="4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000" b="1">
                  <a:solidFill>
                    <a:srgbClr val="FF0000"/>
                  </a:solidFill>
                  <a:cs typeface="Arial" pitchFamily="34" charset="0"/>
                </a:rPr>
                <a:t>Cherenkov </a:t>
              </a:r>
            </a:p>
            <a:p>
              <a:pPr algn="l"/>
              <a:r>
                <a:rPr lang="en-US" altLang="en-US" sz="1000" b="1">
                  <a:solidFill>
                    <a:srgbClr val="FF0000"/>
                  </a:solidFill>
                  <a:cs typeface="Arial" pitchFamily="34" charset="0"/>
                </a:rPr>
                <a:t>      blobs </a:t>
              </a:r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2957" y="1401"/>
              <a:ext cx="283" cy="129"/>
            </a:xfrm>
            <a:custGeom>
              <a:avLst/>
              <a:gdLst>
                <a:gd name="T0" fmla="*/ 302 w 302"/>
                <a:gd name="T1" fmla="*/ 23 h 142"/>
                <a:gd name="T2" fmla="*/ 206 w 302"/>
                <a:gd name="T3" fmla="*/ 3 h 142"/>
                <a:gd name="T4" fmla="*/ 97 w 302"/>
                <a:gd name="T5" fmla="*/ 39 h 142"/>
                <a:gd name="T6" fmla="*/ 0 w 302"/>
                <a:gd name="T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42">
                  <a:moveTo>
                    <a:pt x="302" y="23"/>
                  </a:moveTo>
                  <a:cubicBezTo>
                    <a:pt x="285" y="20"/>
                    <a:pt x="240" y="0"/>
                    <a:pt x="206" y="3"/>
                  </a:cubicBezTo>
                  <a:cubicBezTo>
                    <a:pt x="172" y="6"/>
                    <a:pt x="131" y="16"/>
                    <a:pt x="97" y="39"/>
                  </a:cubicBezTo>
                  <a:cubicBezTo>
                    <a:pt x="63" y="62"/>
                    <a:pt x="16" y="125"/>
                    <a:pt x="0" y="14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3366" y="1604"/>
              <a:ext cx="2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240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e</a:t>
              </a:r>
              <a:r>
                <a:rPr lang="en-US" altLang="en-US" sz="2400" baseline="3000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3490" y="132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240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e</a:t>
              </a:r>
              <a:r>
                <a:rPr lang="en-US" altLang="en-US" sz="2400" baseline="3000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-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flipV="1">
              <a:off x="3552" y="1759"/>
              <a:ext cx="62" cy="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flipH="1">
              <a:off x="3660" y="1644"/>
              <a:ext cx="84" cy="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3834" y="1939"/>
              <a:ext cx="877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400" dirty="0" err="1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q</a:t>
              </a:r>
              <a:r>
                <a:rPr lang="en-US" altLang="en-US" sz="1400" baseline="-25000" dirty="0" err="1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pair</a:t>
              </a:r>
              <a:r>
                <a:rPr lang="en-US" altLang="en-US" sz="1400" dirty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</a:p>
            <a:p>
              <a:pPr eaLnBrk="1" hangingPunct="1"/>
              <a:r>
                <a:rPr lang="en-US" altLang="en-US" sz="1400" dirty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opening angle</a:t>
              </a:r>
            </a:p>
          </p:txBody>
        </p:sp>
        <p:sp>
          <p:nvSpPr>
            <p:cNvPr id="16" name="Oval 35"/>
            <p:cNvSpPr>
              <a:spLocks noChangeArrowheads="1"/>
            </p:cNvSpPr>
            <p:nvPr/>
          </p:nvSpPr>
          <p:spPr bwMode="auto">
            <a:xfrm rot="1920000">
              <a:off x="3426" y="1384"/>
              <a:ext cx="37" cy="67"/>
            </a:xfrm>
            <a:prstGeom prst="ellipse">
              <a:avLst/>
            </a:prstGeom>
            <a:solidFill>
              <a:srgbClr val="00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36"/>
            <p:cNvSpPr>
              <a:spLocks noChangeArrowheads="1"/>
            </p:cNvSpPr>
            <p:nvPr/>
          </p:nvSpPr>
          <p:spPr bwMode="auto">
            <a:xfrm rot="1920000">
              <a:off x="3351" y="1467"/>
              <a:ext cx="37" cy="67"/>
            </a:xfrm>
            <a:prstGeom prst="ellipse">
              <a:avLst/>
            </a:prstGeom>
            <a:solidFill>
              <a:srgbClr val="0099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 flipH="1" flipV="1">
              <a:off x="3372" y="1498"/>
              <a:ext cx="399" cy="3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H="1" flipV="1">
              <a:off x="3443" y="1419"/>
              <a:ext cx="339" cy="4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3192" y="2427"/>
              <a:ext cx="1224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Text Box 40"/>
            <p:cNvSpPr txBox="1">
              <a:spLocks noChangeArrowheads="1"/>
            </p:cNvSpPr>
            <p:nvPr/>
          </p:nvSpPr>
          <p:spPr bwMode="auto">
            <a:xfrm rot="638291">
              <a:off x="3390" y="2488"/>
              <a:ext cx="28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000" b="1">
                  <a:cs typeface="Arial" pitchFamily="34" charset="0"/>
                </a:rPr>
                <a:t>~ 1 m</a:t>
              </a:r>
            </a:p>
          </p:txBody>
        </p:sp>
      </p:grp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4876800" y="838200"/>
            <a:ext cx="365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   </a:t>
            </a:r>
            <a:r>
              <a:rPr lang="en-US" altLang="en-US" sz="2400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  </a:t>
            </a:r>
            <a:r>
              <a:rPr lang="en-US" altLang="en-US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Radiator </a:t>
            </a:r>
            <a:r>
              <a:rPr lang="en-US" alt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gas = Working gas</a:t>
            </a:r>
          </a:p>
          <a:p>
            <a:pPr eaLnBrk="1" hangingPunct="1"/>
            <a:r>
              <a:rPr lang="en-US" alt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Gas volume filled with pure CF</a:t>
            </a:r>
            <a:r>
              <a:rPr lang="en-US" altLang="en-US" baseline="-25000" dirty="0">
                <a:solidFill>
                  <a:srgbClr val="000099"/>
                </a:solidFill>
                <a:latin typeface="Arial Narrow" panose="020B0606020202030204" pitchFamily="34" charset="0"/>
              </a:rPr>
              <a:t>4</a:t>
            </a:r>
            <a:r>
              <a:rPr lang="en-US" altLang="en-US" dirty="0">
                <a:solidFill>
                  <a:srgbClr val="000099"/>
                </a:solidFill>
                <a:latin typeface="Arial Narrow" panose="020B0606020202030204" pitchFamily="34" charset="0"/>
              </a:rPr>
              <a:t> radiator</a:t>
            </a:r>
            <a:endParaRPr lang="en-US" altLang="en-US" sz="1400" dirty="0">
              <a:solidFill>
                <a:srgbClr val="000099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475401" y="892314"/>
            <a:ext cx="35892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Proximity Focused Windowless Cherenkov Detector</a:t>
            </a:r>
          </a:p>
        </p:txBody>
      </p:sp>
      <p:grpSp>
        <p:nvGrpSpPr>
          <p:cNvPr id="24" name="Group 98"/>
          <p:cNvGrpSpPr>
            <a:grpSpLocks noChangeAspect="1"/>
          </p:cNvGrpSpPr>
          <p:nvPr/>
        </p:nvGrpSpPr>
        <p:grpSpPr bwMode="auto">
          <a:xfrm>
            <a:off x="475401" y="1752600"/>
            <a:ext cx="3657600" cy="1749035"/>
            <a:chOff x="144" y="576"/>
            <a:chExt cx="3783" cy="1809"/>
          </a:xfrm>
        </p:grpSpPr>
        <p:sp>
          <p:nvSpPr>
            <p:cNvPr id="25" name="Text Box 62"/>
            <p:cNvSpPr txBox="1">
              <a:spLocks noChangeArrowheads="1"/>
            </p:cNvSpPr>
            <p:nvPr/>
          </p:nvSpPr>
          <p:spPr bwMode="auto">
            <a:xfrm>
              <a:off x="3015" y="799"/>
              <a:ext cx="58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3399"/>
                  </a:solidFill>
                </a:rPr>
                <a:t>Mesh</a:t>
              </a:r>
            </a:p>
          </p:txBody>
        </p:sp>
        <p:sp>
          <p:nvSpPr>
            <p:cNvPr id="26" name="Text Box 63"/>
            <p:cNvSpPr txBox="1">
              <a:spLocks noChangeArrowheads="1"/>
            </p:cNvSpPr>
            <p:nvPr/>
          </p:nvSpPr>
          <p:spPr bwMode="auto">
            <a:xfrm>
              <a:off x="3042" y="1087"/>
              <a:ext cx="885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dirty="0" err="1">
                  <a:solidFill>
                    <a:srgbClr val="003399"/>
                  </a:solidFill>
                </a:rPr>
                <a:t>CsI</a:t>
              </a:r>
              <a:r>
                <a:rPr lang="en-US" altLang="en-US" sz="1400" dirty="0">
                  <a:solidFill>
                    <a:srgbClr val="003399"/>
                  </a:solidFill>
                </a:rPr>
                <a:t> layer</a:t>
              </a:r>
            </a:p>
          </p:txBody>
        </p:sp>
        <p:sp>
          <p:nvSpPr>
            <p:cNvPr id="27" name="Text Box 64"/>
            <p:cNvSpPr txBox="1">
              <a:spLocks noChangeArrowheads="1"/>
            </p:cNvSpPr>
            <p:nvPr/>
          </p:nvSpPr>
          <p:spPr bwMode="auto">
            <a:xfrm>
              <a:off x="3180" y="1537"/>
              <a:ext cx="635" cy="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3399"/>
                  </a:solidFill>
                </a:rPr>
                <a:t>Triple </a:t>
              </a:r>
            </a:p>
            <a:p>
              <a:r>
                <a:rPr lang="en-US" altLang="en-US" sz="1400" dirty="0">
                  <a:solidFill>
                    <a:srgbClr val="003399"/>
                  </a:solidFill>
                </a:rPr>
                <a:t>GEM</a:t>
              </a:r>
            </a:p>
          </p:txBody>
        </p:sp>
        <p:sp>
          <p:nvSpPr>
            <p:cNvPr id="28" name="Text Box 87"/>
            <p:cNvSpPr txBox="1">
              <a:spLocks noChangeArrowheads="1"/>
            </p:cNvSpPr>
            <p:nvPr/>
          </p:nvSpPr>
          <p:spPr bwMode="auto">
            <a:xfrm>
              <a:off x="144" y="2160"/>
              <a:ext cx="7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bg1"/>
                  </a:solidFill>
                </a:rPr>
                <a:t>Readout Pads</a:t>
              </a:r>
            </a:p>
          </p:txBody>
        </p:sp>
        <p:sp>
          <p:nvSpPr>
            <p:cNvPr id="29" name="Oval 3"/>
            <p:cNvSpPr>
              <a:spLocks noChangeArrowheads="1"/>
            </p:cNvSpPr>
            <p:nvPr/>
          </p:nvSpPr>
          <p:spPr bwMode="auto">
            <a:xfrm>
              <a:off x="1478" y="1464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FF00">
                    <a:gamma/>
                    <a:shade val="11373"/>
                    <a:invGamma/>
                  </a:srgbClr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"/>
            <p:cNvSpPr>
              <a:spLocks noChangeArrowheads="1"/>
            </p:cNvSpPr>
            <p:nvPr/>
          </p:nvSpPr>
          <p:spPr bwMode="auto">
            <a:xfrm>
              <a:off x="1548" y="1467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FF00">
                    <a:gamma/>
                    <a:shade val="11373"/>
                    <a:invGamma/>
                  </a:srgbClr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" name="Group 5"/>
            <p:cNvGrpSpPr>
              <a:grpSpLocks/>
            </p:cNvGrpSpPr>
            <p:nvPr/>
          </p:nvGrpSpPr>
          <p:grpSpPr bwMode="auto">
            <a:xfrm>
              <a:off x="193" y="1342"/>
              <a:ext cx="2668" cy="100"/>
              <a:chOff x="206" y="1214"/>
              <a:chExt cx="2668" cy="207"/>
            </a:xfrm>
          </p:grpSpPr>
          <p:sp>
            <p:nvSpPr>
              <p:cNvPr id="97" name="AutoShape 6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AutoShape 7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AutoShape 8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AutoShape 9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0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2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3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4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5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6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7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" name="Group 18"/>
            <p:cNvGrpSpPr>
              <a:grpSpLocks/>
            </p:cNvGrpSpPr>
            <p:nvPr/>
          </p:nvGrpSpPr>
          <p:grpSpPr bwMode="auto">
            <a:xfrm>
              <a:off x="206" y="1656"/>
              <a:ext cx="2668" cy="101"/>
              <a:chOff x="206" y="1214"/>
              <a:chExt cx="2668" cy="207"/>
            </a:xfrm>
          </p:grpSpPr>
          <p:sp>
            <p:nvSpPr>
              <p:cNvPr id="85" name="AutoShape 19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AutoShape 20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AutoShape 21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AutoShape 22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23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24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25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26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27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28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29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30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219" y="1952"/>
              <a:ext cx="2668" cy="101"/>
              <a:chOff x="206" y="1214"/>
              <a:chExt cx="2668" cy="207"/>
            </a:xfrm>
          </p:grpSpPr>
          <p:sp>
            <p:nvSpPr>
              <p:cNvPr id="73" name="AutoShape 32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utoShape 33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34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utoShape 35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36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37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38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39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40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41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" name="Group 44"/>
            <p:cNvGrpSpPr>
              <a:grpSpLocks/>
            </p:cNvGrpSpPr>
            <p:nvPr/>
          </p:nvGrpSpPr>
          <p:grpSpPr bwMode="auto">
            <a:xfrm>
              <a:off x="340" y="1311"/>
              <a:ext cx="2370" cy="33"/>
              <a:chOff x="366" y="1786"/>
              <a:chExt cx="2370" cy="67"/>
            </a:xfrm>
          </p:grpSpPr>
          <p:sp>
            <p:nvSpPr>
              <p:cNvPr id="69" name="Rectangle 45"/>
              <p:cNvSpPr>
                <a:spLocks noChangeArrowheads="1"/>
              </p:cNvSpPr>
              <p:nvPr/>
            </p:nvSpPr>
            <p:spPr bwMode="auto">
              <a:xfrm>
                <a:off x="366" y="1789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6"/>
              <p:cNvSpPr>
                <a:spLocks noChangeArrowheads="1"/>
              </p:cNvSpPr>
              <p:nvPr/>
            </p:nvSpPr>
            <p:spPr bwMode="auto">
              <a:xfrm>
                <a:off x="1053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47"/>
              <p:cNvSpPr>
                <a:spLocks noChangeArrowheads="1"/>
              </p:cNvSpPr>
              <p:nvPr/>
            </p:nvSpPr>
            <p:spPr bwMode="auto">
              <a:xfrm>
                <a:off x="2459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48"/>
              <p:cNvSpPr>
                <a:spLocks noChangeArrowheads="1"/>
              </p:cNvSpPr>
              <p:nvPr/>
            </p:nvSpPr>
            <p:spPr bwMode="auto">
              <a:xfrm>
                <a:off x="1775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Freeform 49"/>
            <p:cNvSpPr>
              <a:spLocks/>
            </p:cNvSpPr>
            <p:nvPr/>
          </p:nvSpPr>
          <p:spPr bwMode="auto">
            <a:xfrm rot="10800000">
              <a:off x="1435" y="1400"/>
              <a:ext cx="235" cy="114"/>
            </a:xfrm>
            <a:custGeom>
              <a:avLst/>
              <a:gdLst>
                <a:gd name="T0" fmla="*/ 336 w 651"/>
                <a:gd name="T1" fmla="*/ 1964 h 1969"/>
                <a:gd name="T2" fmla="*/ 225 w 651"/>
                <a:gd name="T3" fmla="*/ 1543 h 1969"/>
                <a:gd name="T4" fmla="*/ 114 w 651"/>
                <a:gd name="T5" fmla="*/ 1017 h 1969"/>
                <a:gd name="T6" fmla="*/ 3 w 651"/>
                <a:gd name="T7" fmla="*/ 275 h 1969"/>
                <a:gd name="T8" fmla="*/ 131 w 651"/>
                <a:gd name="T9" fmla="*/ 48 h 1969"/>
                <a:gd name="T10" fmla="*/ 535 w 651"/>
                <a:gd name="T11" fmla="*/ 42 h 1969"/>
                <a:gd name="T12" fmla="*/ 646 w 651"/>
                <a:gd name="T13" fmla="*/ 297 h 1969"/>
                <a:gd name="T14" fmla="*/ 563 w 651"/>
                <a:gd name="T15" fmla="*/ 989 h 1969"/>
                <a:gd name="T16" fmla="*/ 468 w 651"/>
                <a:gd name="T17" fmla="*/ 1554 h 1969"/>
                <a:gd name="T18" fmla="*/ 402 w 651"/>
                <a:gd name="T19" fmla="*/ 1969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6" name="Group 50"/>
            <p:cNvGrpSpPr>
              <a:grpSpLocks/>
            </p:cNvGrpSpPr>
            <p:nvPr/>
          </p:nvGrpSpPr>
          <p:grpSpPr bwMode="auto">
            <a:xfrm>
              <a:off x="738" y="1712"/>
              <a:ext cx="945" cy="114"/>
              <a:chOff x="764" y="2609"/>
              <a:chExt cx="945" cy="235"/>
            </a:xfrm>
          </p:grpSpPr>
          <p:sp>
            <p:nvSpPr>
              <p:cNvPr id="67" name="Freeform 51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" name="Freeform 52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7" name="Group 53"/>
            <p:cNvGrpSpPr>
              <a:grpSpLocks/>
            </p:cNvGrpSpPr>
            <p:nvPr/>
          </p:nvGrpSpPr>
          <p:grpSpPr bwMode="auto">
            <a:xfrm>
              <a:off x="739" y="2045"/>
              <a:ext cx="1650" cy="115"/>
              <a:chOff x="764" y="2609"/>
              <a:chExt cx="1650" cy="236"/>
            </a:xfrm>
          </p:grpSpPr>
          <p:sp>
            <p:nvSpPr>
              <p:cNvPr id="64" name="Freeform 54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 rot="10800000">
                <a:off x="2179" y="2611"/>
                <a:ext cx="235" cy="234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8" name="Line 57"/>
            <p:cNvSpPr>
              <a:spLocks noChangeShapeType="1"/>
            </p:cNvSpPr>
            <p:nvPr/>
          </p:nvSpPr>
          <p:spPr bwMode="auto">
            <a:xfrm>
              <a:off x="192" y="720"/>
              <a:ext cx="2547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9" name="Group 90"/>
            <p:cNvGrpSpPr>
              <a:grpSpLocks/>
            </p:cNvGrpSpPr>
            <p:nvPr/>
          </p:nvGrpSpPr>
          <p:grpSpPr bwMode="auto">
            <a:xfrm>
              <a:off x="192" y="2352"/>
              <a:ext cx="2640" cy="0"/>
              <a:chOff x="192" y="2592"/>
              <a:chExt cx="2640" cy="0"/>
            </a:xfrm>
          </p:grpSpPr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92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66"/>
              <p:cNvSpPr>
                <a:spLocks noChangeShapeType="1"/>
              </p:cNvSpPr>
              <p:nvPr/>
            </p:nvSpPr>
            <p:spPr bwMode="auto">
              <a:xfrm>
                <a:off x="2016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67"/>
              <p:cNvSpPr>
                <a:spLocks noChangeShapeType="1"/>
              </p:cNvSpPr>
              <p:nvPr/>
            </p:nvSpPr>
            <p:spPr bwMode="auto">
              <a:xfrm>
                <a:off x="1104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0" name="Arc 68"/>
            <p:cNvSpPr>
              <a:spLocks/>
            </p:cNvSpPr>
            <p:nvPr/>
          </p:nvSpPr>
          <p:spPr bwMode="auto">
            <a:xfrm rot="16766666" flipV="1">
              <a:off x="1229" y="1033"/>
              <a:ext cx="227" cy="382"/>
            </a:xfrm>
            <a:custGeom>
              <a:avLst/>
              <a:gdLst>
                <a:gd name="G0" fmla="+- 4826 0 0"/>
                <a:gd name="G1" fmla="+- 21600 0 0"/>
                <a:gd name="G2" fmla="+- 21600 0 0"/>
                <a:gd name="T0" fmla="*/ 4826 w 26426"/>
                <a:gd name="T1" fmla="*/ 0 h 43200"/>
                <a:gd name="T2" fmla="*/ 0 w 26426"/>
                <a:gd name="T3" fmla="*/ 42654 h 43200"/>
                <a:gd name="T4" fmla="*/ 4826 w 26426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426" h="43200" fill="none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</a:path>
                <a:path w="26426" h="43200" stroke="0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  <a:lnTo>
                    <a:pt x="4826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69"/>
            <p:cNvSpPr txBox="1">
              <a:spLocks noChangeArrowheads="1"/>
            </p:cNvSpPr>
            <p:nvPr/>
          </p:nvSpPr>
          <p:spPr bwMode="auto">
            <a:xfrm>
              <a:off x="1307" y="967"/>
              <a:ext cx="355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>
                  <a:solidFill>
                    <a:srgbClr val="FF0000"/>
                  </a:solidFill>
                </a:rPr>
                <a:t>e</a:t>
              </a:r>
              <a:r>
                <a:rPr lang="en-US" altLang="en-US" sz="16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42" name="Line 71"/>
            <p:cNvSpPr>
              <a:spLocks noChangeShapeType="1"/>
            </p:cNvSpPr>
            <p:nvPr/>
          </p:nvSpPr>
          <p:spPr bwMode="auto">
            <a:xfrm>
              <a:off x="1344" y="576"/>
              <a:ext cx="1112" cy="180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72"/>
            <p:cNvSpPr>
              <a:spLocks noChangeShapeType="1"/>
            </p:cNvSpPr>
            <p:nvPr/>
          </p:nvSpPr>
          <p:spPr bwMode="auto">
            <a:xfrm flipV="1">
              <a:off x="1584" y="720"/>
              <a:ext cx="0" cy="192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73"/>
            <p:cNvSpPr>
              <a:spLocks noChangeShapeType="1"/>
            </p:cNvSpPr>
            <p:nvPr/>
          </p:nvSpPr>
          <p:spPr bwMode="auto">
            <a:xfrm flipV="1">
              <a:off x="1680" y="816"/>
              <a:ext cx="0" cy="240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74"/>
            <p:cNvSpPr>
              <a:spLocks noChangeShapeType="1"/>
            </p:cNvSpPr>
            <p:nvPr/>
          </p:nvSpPr>
          <p:spPr bwMode="auto">
            <a:xfrm flipV="1">
              <a:off x="1776" y="960"/>
              <a:ext cx="0" cy="240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76"/>
            <p:cNvSpPr txBox="1">
              <a:spLocks noChangeArrowheads="1"/>
            </p:cNvSpPr>
            <p:nvPr/>
          </p:nvSpPr>
          <p:spPr bwMode="auto">
            <a:xfrm>
              <a:off x="1701" y="770"/>
              <a:ext cx="1063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70C0"/>
                  </a:solidFill>
                </a:rPr>
                <a:t>Primary ionization</a:t>
              </a:r>
            </a:p>
          </p:txBody>
        </p:sp>
        <p:grpSp>
          <p:nvGrpSpPr>
            <p:cNvPr id="47" name="Group 85"/>
            <p:cNvGrpSpPr>
              <a:grpSpLocks/>
            </p:cNvGrpSpPr>
            <p:nvPr/>
          </p:nvGrpSpPr>
          <p:grpSpPr bwMode="auto">
            <a:xfrm>
              <a:off x="624" y="576"/>
              <a:ext cx="480" cy="720"/>
              <a:chOff x="432" y="576"/>
              <a:chExt cx="480" cy="720"/>
            </a:xfrm>
          </p:grpSpPr>
          <p:cxnSp>
            <p:nvCxnSpPr>
              <p:cNvPr id="56" name="AutoShape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696" y="1032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81"/>
              <p:cNvCxnSpPr>
                <a:cxnSpLocks noChangeShapeType="1"/>
              </p:cNvCxnSpPr>
              <p:nvPr/>
            </p:nvCxnSpPr>
            <p:spPr bwMode="auto">
              <a:xfrm rot="16200000" flipH="1">
                <a:off x="792" y="1176"/>
                <a:ext cx="144" cy="96"/>
              </a:xfrm>
              <a:prstGeom prst="curvedConnector3">
                <a:avLst>
                  <a:gd name="adj1" fmla="val 49301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82"/>
              <p:cNvCxnSpPr>
                <a:cxnSpLocks noChangeShapeType="1"/>
              </p:cNvCxnSpPr>
              <p:nvPr/>
            </p:nvCxnSpPr>
            <p:spPr bwMode="auto">
              <a:xfrm rot="16200000" flipH="1">
                <a:off x="600" y="888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AutoShape 83"/>
              <p:cNvCxnSpPr>
                <a:cxnSpLocks noChangeShapeType="1"/>
              </p:cNvCxnSpPr>
              <p:nvPr/>
            </p:nvCxnSpPr>
            <p:spPr bwMode="auto">
              <a:xfrm rot="16200000" flipH="1">
                <a:off x="504" y="744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AutoShape 84"/>
              <p:cNvCxnSpPr>
                <a:cxnSpLocks noChangeShapeType="1"/>
              </p:cNvCxnSpPr>
              <p:nvPr/>
            </p:nvCxnSpPr>
            <p:spPr bwMode="auto">
              <a:xfrm rot="16200000" flipH="1">
                <a:off x="408" y="600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8" name="Text Box 86"/>
            <p:cNvSpPr txBox="1">
              <a:spLocks noChangeArrowheads="1"/>
            </p:cNvSpPr>
            <p:nvPr/>
          </p:nvSpPr>
          <p:spPr bwMode="auto">
            <a:xfrm>
              <a:off x="960" y="816"/>
              <a:ext cx="32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dirty="0">
                  <a:solidFill>
                    <a:srgbClr val="9900FF"/>
                  </a:solidFill>
                  <a:latin typeface="GreekC" pitchFamily="2" charset="0"/>
                </a:rPr>
                <a:t>g</a:t>
              </a:r>
            </a:p>
          </p:txBody>
        </p:sp>
        <p:sp>
          <p:nvSpPr>
            <p:cNvPr id="49" name="Line 88"/>
            <p:cNvSpPr>
              <a:spLocks noChangeShapeType="1"/>
            </p:cNvSpPr>
            <p:nvPr/>
          </p:nvSpPr>
          <p:spPr bwMode="auto">
            <a:xfrm flipV="1">
              <a:off x="288" y="768"/>
              <a:ext cx="0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36" y="853"/>
              <a:ext cx="484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dirty="0">
                  <a:solidFill>
                    <a:srgbClr val="FF0000"/>
                  </a:solidFill>
                </a:rPr>
                <a:t>HV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flipV="1">
              <a:off x="2736" y="1200"/>
              <a:ext cx="240" cy="9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flipH="1" flipV="1">
              <a:off x="2832" y="1440"/>
              <a:ext cx="288" cy="288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94"/>
            <p:cNvSpPr>
              <a:spLocks noChangeShapeType="1"/>
            </p:cNvSpPr>
            <p:nvPr/>
          </p:nvSpPr>
          <p:spPr bwMode="auto">
            <a:xfrm flipH="1" flipV="1">
              <a:off x="2880" y="1728"/>
              <a:ext cx="240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95"/>
            <p:cNvSpPr>
              <a:spLocks noChangeShapeType="1"/>
            </p:cNvSpPr>
            <p:nvPr/>
          </p:nvSpPr>
          <p:spPr bwMode="auto">
            <a:xfrm flipH="1">
              <a:off x="2880" y="1728"/>
              <a:ext cx="240" cy="288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96"/>
            <p:cNvSpPr>
              <a:spLocks noChangeShapeType="1"/>
            </p:cNvSpPr>
            <p:nvPr/>
          </p:nvSpPr>
          <p:spPr bwMode="auto">
            <a:xfrm>
              <a:off x="2736" y="720"/>
              <a:ext cx="240" cy="144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" name="Text Box 44"/>
          <p:cNvSpPr txBox="1">
            <a:spLocks noChangeArrowheads="1"/>
          </p:cNvSpPr>
          <p:nvPr/>
        </p:nvSpPr>
        <p:spPr bwMode="auto">
          <a:xfrm>
            <a:off x="228600" y="5791200"/>
            <a:ext cx="44852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Discriminated between single and double electrons using pulse height from Cherenkov light</a:t>
            </a:r>
            <a:endParaRPr lang="en-US" altLang="en-US" sz="1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Text Box 44"/>
          <p:cNvSpPr txBox="1">
            <a:spLocks noChangeArrowheads="1"/>
          </p:cNvSpPr>
          <p:nvPr/>
        </p:nvSpPr>
        <p:spPr bwMode="auto">
          <a:xfrm>
            <a:off x="5335476" y="5714452"/>
            <a:ext cx="33513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W.Anderson</a:t>
            </a:r>
            <a:r>
              <a:rPr lang="en-US" altLang="en-US" sz="160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et.al., NIM A646 (2011) 35-58</a:t>
            </a:r>
            <a:endParaRPr lang="en-US" altLang="en-US" sz="1600" dirty="0">
              <a:solidFill>
                <a:srgbClr val="003399"/>
              </a:solidFill>
              <a:latin typeface="Arial Narrow" panose="020B0606020202030204" pitchFamily="34" charset="0"/>
            </a:endParaRPr>
          </a:p>
        </p:txBody>
      </p:sp>
      <p:sp>
        <p:nvSpPr>
          <p:cNvPr id="18432" name="TextBox 18431"/>
          <p:cNvSpPr txBox="1"/>
          <p:nvPr/>
        </p:nvSpPr>
        <p:spPr>
          <a:xfrm>
            <a:off x="5916667" y="6096000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F6FC6"/>
                </a:solidFill>
              </a:rPr>
              <a:t>N</a:t>
            </a:r>
            <a:r>
              <a:rPr lang="en-US" baseline="-25000" dirty="0" smtClean="0">
                <a:solidFill>
                  <a:srgbClr val="0F6FC6"/>
                </a:solidFill>
              </a:rPr>
              <a:t>0</a:t>
            </a:r>
            <a:r>
              <a:rPr lang="en-US" dirty="0" smtClean="0">
                <a:solidFill>
                  <a:srgbClr val="0F6FC6"/>
                </a:solidFill>
              </a:rPr>
              <a:t> = 322 cm</a:t>
            </a:r>
            <a:r>
              <a:rPr lang="en-US" baseline="30000" dirty="0" smtClean="0">
                <a:solidFill>
                  <a:srgbClr val="0F6FC6"/>
                </a:solidFill>
              </a:rPr>
              <a:t>-1</a:t>
            </a:r>
            <a:endParaRPr lang="en-US" baseline="30000" dirty="0">
              <a:solidFill>
                <a:srgbClr val="0F6F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1" name="Text Box 44"/>
          <p:cNvSpPr txBox="1">
            <a:spLocks noChangeArrowheads="1"/>
          </p:cNvSpPr>
          <p:nvPr/>
        </p:nvSpPr>
        <p:spPr bwMode="auto">
          <a:xfrm>
            <a:off x="5257800" y="4724400"/>
            <a:ext cx="33513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M.Blatnik</a:t>
            </a:r>
            <a:r>
              <a:rPr lang="en-US" altLang="en-US" sz="1600" dirty="0">
                <a:solidFill>
                  <a:srgbClr val="003399"/>
                </a:solidFill>
                <a:latin typeface="Arial Narrow" panose="020B0606020202030204" pitchFamily="34" charset="0"/>
              </a:rPr>
              <a:t> et.al., “Performance of a Quintuple GEM Based RICH Detector Prototype”, arXiv:1501.03530 (submitted to IEEE Trans. </a:t>
            </a:r>
            <a:r>
              <a:rPr lang="en-US" altLang="en-US" sz="1600" dirty="0" err="1">
                <a:solidFill>
                  <a:srgbClr val="003399"/>
                </a:solidFill>
                <a:latin typeface="Arial Narrow" panose="020B0606020202030204" pitchFamily="34" charset="0"/>
              </a:rPr>
              <a:t>Nucl</a:t>
            </a:r>
            <a:r>
              <a:rPr lang="en-US" altLang="en-US" sz="1600" dirty="0">
                <a:solidFill>
                  <a:srgbClr val="003399"/>
                </a:solidFill>
                <a:latin typeface="Arial Narrow" panose="020B0606020202030204" pitchFamily="34" charset="0"/>
              </a:rPr>
              <a:t>. </a:t>
            </a:r>
            <a:r>
              <a:rPr lang="en-US" altLang="en-US" sz="1600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Sci</a:t>
            </a:r>
            <a:endParaRPr lang="en-US" altLang="en-US" sz="1600" dirty="0">
              <a:solidFill>
                <a:srgbClr val="00339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52" name="Group 50"/>
          <p:cNvGrpSpPr/>
          <p:nvPr/>
        </p:nvGrpSpPr>
        <p:grpSpPr>
          <a:xfrm>
            <a:off x="1248586" y="981454"/>
            <a:ext cx="2129272" cy="2267161"/>
            <a:chOff x="4603385" y="73532"/>
            <a:chExt cx="2129272" cy="2267161"/>
          </a:xfrm>
        </p:grpSpPr>
        <p:pic>
          <p:nvPicPr>
            <p:cNvPr id="153" name="Picture 4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 rot="5400000">
              <a:off x="4601221" y="209257"/>
              <a:ext cx="2133600" cy="2129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54" name="Rectangle 153"/>
            <p:cNvSpPr/>
            <p:nvPr/>
          </p:nvSpPr>
          <p:spPr>
            <a:xfrm rot="811048">
              <a:off x="5105668" y="73532"/>
              <a:ext cx="13358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Beam test data</a:t>
              </a:r>
            </a:p>
            <a:p>
              <a:r>
                <a:rPr lang="en-US" sz="1200" dirty="0" err="1" smtClean="0">
                  <a:solidFill>
                    <a:srgbClr val="000000"/>
                  </a:solidFill>
                </a:rPr>
                <a:t>StonyBrook</a:t>
              </a:r>
              <a:r>
                <a:rPr lang="en-US" sz="1200" dirty="0" smtClean="0">
                  <a:solidFill>
                    <a:srgbClr val="000000"/>
                  </a:solidFill>
                </a:rPr>
                <a:t> group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5" name="Group 46"/>
          <p:cNvGrpSpPr/>
          <p:nvPr/>
        </p:nvGrpSpPr>
        <p:grpSpPr>
          <a:xfrm>
            <a:off x="241788" y="3908161"/>
            <a:ext cx="4495800" cy="2590800"/>
            <a:chOff x="3886200" y="71846"/>
            <a:chExt cx="3370882" cy="2442754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0" y="148046"/>
              <a:ext cx="3370882" cy="2285999"/>
            </a:xfrm>
            <a:prstGeom prst="rect">
              <a:avLst/>
            </a:prstGeom>
          </p:spPr>
        </p:pic>
        <p:sp>
          <p:nvSpPr>
            <p:cNvPr id="157" name="Rectangle 156"/>
            <p:cNvSpPr/>
            <p:nvPr/>
          </p:nvSpPr>
          <p:spPr>
            <a:xfrm>
              <a:off x="4135642" y="71846"/>
              <a:ext cx="2319922" cy="2466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Courtesy : EIC RD6 TRACKING &amp; PID CONSORTIUM </a:t>
              </a:r>
              <a:endParaRPr lang="en-US" sz="1100" dirty="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267200" y="359229"/>
              <a:ext cx="142859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00"/>
                  </a:solidFill>
                </a:rPr>
                <a:t>Fermilab T-1037 data</a:t>
              </a:r>
              <a:endParaRPr lang="en-US" sz="1100" b="1" dirty="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5031285" y="2252990"/>
              <a:ext cx="106471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000000"/>
                  </a:solidFill>
                </a:rPr>
                <a:t>Ring size (A.U.)</a:t>
              </a:r>
              <a:endParaRPr lang="en-US" sz="1100" b="1" dirty="0"/>
            </a:p>
          </p:txBody>
        </p: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7577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Focusing RICH for EIC</a:t>
            </a:r>
            <a:endParaRPr lang="en-US" sz="32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71938"/>
            <a:ext cx="4572000" cy="328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4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83240"/>
            <a:ext cx="7315200" cy="4255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80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3D Detector Model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C.Woody, 2015 MPGD, Trieste, Italy, 10/12-15/2015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853625"/>
            <a:ext cx="165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3 Sided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Field Cage Foil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167795"/>
            <a:ext cx="1061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Field Cage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Wire Plane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923" y="1143000"/>
            <a:ext cx="138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Top HV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95553" y="2096273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</a:rPr>
              <a:t>Movable </a:t>
            </a:r>
            <a:r>
              <a:rPr lang="en-US" sz="1600" dirty="0" err="1" smtClean="0">
                <a:solidFill>
                  <a:srgbClr val="003399"/>
                </a:solidFill>
              </a:rPr>
              <a:t>CsI</a:t>
            </a:r>
            <a:r>
              <a:rPr lang="en-US" sz="1600" dirty="0" smtClean="0">
                <a:solidFill>
                  <a:srgbClr val="003399"/>
                </a:solidFill>
              </a:rPr>
              <a:t> GEM</a:t>
            </a:r>
            <a:endParaRPr lang="en-US" sz="1600" dirty="0">
              <a:solidFill>
                <a:srgbClr val="003399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63320" y="2885415"/>
            <a:ext cx="0" cy="794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9391" y="3657600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Drift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763923" y="2453759"/>
            <a:ext cx="835813" cy="3810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726202" y="1481554"/>
            <a:ext cx="931398" cy="61471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181602" y="1691015"/>
            <a:ext cx="990598" cy="95324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981200" y="4122641"/>
            <a:ext cx="990600" cy="98276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546828" y="2434827"/>
            <a:ext cx="309048" cy="44100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038600" y="2847315"/>
            <a:ext cx="1524000" cy="1038885"/>
            <a:chOff x="4038600" y="2847315"/>
            <a:chExt cx="1524000" cy="1038885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038600" y="3031981"/>
              <a:ext cx="1447800" cy="50113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181600" y="3180029"/>
              <a:ext cx="381000" cy="706171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>
              <a:endCxn id="24" idx="0"/>
            </p:cNvCxnSpPr>
            <p:nvPr/>
          </p:nvCxnSpPr>
          <p:spPr>
            <a:xfrm flipV="1">
              <a:off x="4648200" y="3180029"/>
              <a:ext cx="723900" cy="64419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4" idx="4"/>
            </p:cNvCxnSpPr>
            <p:nvPr/>
          </p:nvCxnSpPr>
          <p:spPr>
            <a:xfrm>
              <a:off x="4648200" y="3244448"/>
              <a:ext cx="723900" cy="641752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982622" y="284731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Č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035161" y="5105401"/>
            <a:ext cx="387461" cy="390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4400" y="502920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</a:rPr>
              <a:t>TPC GEM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152400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Actual Prototype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990600"/>
            <a:ext cx="8650287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80554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3 Sided Field Cage + 1 Sided Foil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524000"/>
            <a:ext cx="4343400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4334256" cy="3250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30" y="5221069"/>
            <a:ext cx="7730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Kapton</a:t>
            </a:r>
            <a:r>
              <a:rPr lang="en-US" sz="2400" dirty="0" smtClean="0">
                <a:solidFill>
                  <a:srgbClr val="C00000"/>
                </a:solidFill>
              </a:rPr>
              <a:t> foil with 3.9 mm copper strips with 0.1 mm gaps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Tested to full operating voltage of 1 kV/cm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0554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Field Cage Wire Plane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862935"/>
            <a:ext cx="626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1 mm wire spacing forming 4 mm wide strips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5233"/>
          <a:stretch/>
        </p:blipFill>
        <p:spPr>
          <a:xfrm>
            <a:off x="970516" y="1069883"/>
            <a:ext cx="71828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02" y="152400"/>
            <a:ext cx="8229600" cy="8080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Electrostatic Simulation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646047" y="847967"/>
            <a:ext cx="7343776" cy="5524126"/>
            <a:chOff x="3171824" y="1121300"/>
            <a:chExt cx="7343776" cy="5524126"/>
          </a:xfrm>
        </p:grpSpPr>
        <p:sp>
          <p:nvSpPr>
            <p:cNvPr id="13" name="TextBox 12"/>
            <p:cNvSpPr txBox="1"/>
            <p:nvPr/>
          </p:nvSpPr>
          <p:spPr>
            <a:xfrm>
              <a:off x="5213691" y="1121300"/>
              <a:ext cx="202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Top Plate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3538" y="6192780"/>
              <a:ext cx="202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Wire Plane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72725" y="4662483"/>
              <a:ext cx="10428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Mirrored Strip Plane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62117" y="748525"/>
              <a:ext cx="4334439" cy="5915025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5649893" y="1490632"/>
              <a:ext cx="574450" cy="867557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980650" y="4847149"/>
              <a:ext cx="673652" cy="1428945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5977048" y="5031815"/>
              <a:ext cx="82549" cy="1083292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7553325" y="4472047"/>
              <a:ext cx="1805100" cy="276212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92386" y="6276094"/>
              <a:ext cx="202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Cherenkov Mesh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6878" y="4267200"/>
            <a:ext cx="1062826" cy="1299710"/>
            <a:chOff x="1474323" y="4457376"/>
            <a:chExt cx="1062826" cy="1299710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1814665" y="4472047"/>
              <a:ext cx="5311" cy="70932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819980" y="5181371"/>
              <a:ext cx="493799" cy="266244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20657" y="4738293"/>
              <a:ext cx="553732" cy="435235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34483" y="5387754"/>
              <a:ext cx="309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09890" y="4847149"/>
              <a:ext cx="327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4323" y="4457376"/>
              <a:ext cx="327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2927" y="75563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ANSYS</a:t>
            </a:r>
            <a:endParaRPr lang="en-US" sz="24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2865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Field Distortions with One Plane of Wires for Field Cage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" y="1239708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4 sides of strips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1075" y="1239708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 sides of strips + 1 side of wires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4926829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</a:rPr>
              <a:t>Slice in XY plane at mid Z</a:t>
            </a:r>
          </a:p>
          <a:p>
            <a:r>
              <a:rPr lang="en-US" sz="1600" dirty="0">
                <a:solidFill>
                  <a:srgbClr val="000099"/>
                </a:solidFill>
              </a:rPr>
              <a:t>W</a:t>
            </a:r>
            <a:r>
              <a:rPr lang="en-US" sz="1600" dirty="0" smtClean="0">
                <a:solidFill>
                  <a:srgbClr val="000099"/>
                </a:solidFill>
              </a:rPr>
              <a:t>ire plane is at X=0 </a:t>
            </a:r>
          </a:p>
          <a:p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55344"/>
            <a:ext cx="2743200" cy="19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0" t="50081"/>
          <a:stretch/>
        </p:blipFill>
        <p:spPr>
          <a:xfrm>
            <a:off x="4724400" y="1638168"/>
            <a:ext cx="4114800" cy="2781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50636"/>
          <a:stretch/>
        </p:blipFill>
        <p:spPr>
          <a:xfrm>
            <a:off x="457200" y="1639818"/>
            <a:ext cx="4114800" cy="272480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81000" y="1905000"/>
            <a:ext cx="0" cy="2209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-49567" y="2541233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Drift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2000" y="4364624"/>
            <a:ext cx="327660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23621" y="443382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Beam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Field Distortions with Addition of Cherenkov Mesh</a:t>
            </a:r>
            <a:endParaRPr lang="en-US" sz="2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4" t="50021"/>
          <a:stretch/>
        </p:blipFill>
        <p:spPr>
          <a:xfrm>
            <a:off x="685800" y="868120"/>
            <a:ext cx="3657600" cy="240848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3" t="49309"/>
          <a:stretch/>
        </p:blipFill>
        <p:spPr>
          <a:xfrm>
            <a:off x="4953000" y="878723"/>
            <a:ext cx="3657600" cy="24562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9" t="49704"/>
          <a:stretch/>
        </p:blipFill>
        <p:spPr>
          <a:xfrm>
            <a:off x="762000" y="3581400"/>
            <a:ext cx="3657600" cy="2450478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 t="50286"/>
          <a:stretch/>
        </p:blipFill>
        <p:spPr>
          <a:xfrm>
            <a:off x="4953000" y="3601466"/>
            <a:ext cx="3657600" cy="2409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7325" y="3200400"/>
            <a:ext cx="211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 Cherenkov mesh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3242846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Cherenkov mesh at -15 mm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1100" y="6009137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Cherenkov mesh at -25 mm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986046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Cherenkov mesh at -40 mm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93" y="228600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TPC GEM Detector with Chevron readout board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40219" r="44582" b="13447"/>
          <a:stretch/>
        </p:blipFill>
        <p:spPr>
          <a:xfrm>
            <a:off x="5181600" y="1397825"/>
            <a:ext cx="3526971" cy="3389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07721"/>
            <a:ext cx="4572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5105400"/>
            <a:ext cx="3400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10x10 cm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 Triple GEM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378" y="5105400"/>
            <a:ext cx="3573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2 x10 mm Chevron Pads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0.5 mmm pitch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0408" r="4544" b="10628"/>
          <a:stretch>
            <a:fillRect/>
          </a:stretch>
        </p:blipFill>
        <p:spPr bwMode="auto">
          <a:xfrm>
            <a:off x="-76200" y="7620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552450" y="1524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FF0000"/>
                </a:solidFill>
              </a:rPr>
              <a:t>15 Years at RHIC 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4582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 Narrow" pitchFamily="34" charset="0"/>
                <a:cs typeface="+mn-cs"/>
              </a:rPr>
              <a:t>Two independent rings:  AA (√s=7.7-200 GeV/A), p(d)A and polarized protons (√s=500)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5725" y="3505200"/>
            <a:ext cx="8905875" cy="4000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 Narrow" pitchFamily="34" charset="0"/>
                <a:cs typeface="+mn-cs"/>
              </a:rPr>
              <a:t>Experiments originally designed to discover the Quark Gluon Plasma and study its properties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4800" y="5943600"/>
            <a:ext cx="8610600" cy="7080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 Narrow" pitchFamily="34" charset="0"/>
                <a:cs typeface="+mn-cs"/>
              </a:rPr>
              <a:t>We have now spent more than 15 years measuring and studying the properties of the QGP</a:t>
            </a:r>
          </a:p>
          <a:p>
            <a:pPr marL="0" indent="0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 Narrow" pitchFamily="34" charset="0"/>
                <a:cs typeface="+mn-cs"/>
              </a:rPr>
              <a:t> and we would now like to go beyond what was envisioned in these original experiments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050" y="2895600"/>
            <a:ext cx="8972550" cy="400050"/>
            <a:chOff x="19050" y="2895600"/>
            <a:chExt cx="8972550" cy="400050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9050" y="2895600"/>
              <a:ext cx="2971800" cy="40005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marL="4572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9144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3716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8288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indent="0" eaLnBrk="0" hangingPunct="0">
                <a:defRPr/>
              </a:pPr>
              <a:r>
                <a:rPr lang="en-US" sz="2000" dirty="0">
                  <a:solidFill>
                    <a:srgbClr val="FFFF00"/>
                  </a:solidFill>
                  <a:latin typeface="Arial Narrow" pitchFamily="34" charset="0"/>
                  <a:cs typeface="+mn-cs"/>
                </a:rPr>
                <a:t> </a:t>
              </a:r>
              <a:r>
                <a:rPr lang="en-US" sz="2000" dirty="0" smtClean="0">
                  <a:solidFill>
                    <a:srgbClr val="FFFF00"/>
                  </a:solidFill>
                  <a:latin typeface="Arial Narrow" pitchFamily="34" charset="0"/>
                  <a:cs typeface="+mn-cs"/>
                </a:rPr>
                <a:t>First collisions in June 2000</a:t>
              </a:r>
            </a:p>
          </p:txBody>
        </p: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6524625" y="2895600"/>
              <a:ext cx="2466975" cy="40005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marL="4572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9144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3716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8288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 indent="-457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indent="0" eaLnBrk="0" hangingPunct="0">
                <a:defRPr/>
              </a:pPr>
              <a:r>
                <a:rPr lang="en-US" sz="2000" dirty="0">
                  <a:solidFill>
                    <a:srgbClr val="FFFF00"/>
                  </a:solidFill>
                  <a:latin typeface="Arial Narrow" pitchFamily="34" charset="0"/>
                  <a:cs typeface="+mn-cs"/>
                </a:rPr>
                <a:t> </a:t>
              </a:r>
              <a:r>
                <a:rPr lang="en-US" sz="2000" dirty="0" smtClean="0">
                  <a:solidFill>
                    <a:srgbClr val="FFFF00"/>
                  </a:solidFill>
                  <a:latin typeface="Arial Narrow" pitchFamily="34" charset="0"/>
                  <a:cs typeface="+mn-cs"/>
                </a:rPr>
                <a:t>Four initial experiments</a:t>
              </a:r>
            </a:p>
          </p:txBody>
        </p:sp>
      </p:grpSp>
      <p:sp>
        <p:nvSpPr>
          <p:cNvPr id="308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34400" y="6629400"/>
            <a:ext cx="533400" cy="202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DAFE0DC2-2A7D-4528-8FBA-68264C072D79}" type="slidenum">
              <a:rPr lang="en-US" altLang="en-US" sz="1100" smtClean="0">
                <a:solidFill>
                  <a:srgbClr val="3399FF"/>
                </a:solidFill>
              </a:rPr>
              <a:pPr/>
              <a:t>2</a:t>
            </a:fld>
            <a:endParaRPr lang="en-US" altLang="en-US" sz="1100" dirty="0" smtClean="0">
              <a:solidFill>
                <a:srgbClr val="339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9799" y="6569075"/>
            <a:ext cx="4314825" cy="365125"/>
          </a:xfrm>
        </p:spPr>
        <p:txBody>
          <a:bodyPr/>
          <a:lstStyle/>
          <a:p>
            <a:r>
              <a:rPr lang="en-US" sz="1100" dirty="0" err="1" smtClean="0">
                <a:latin typeface="Arial Narrow" panose="020B0606020202030204" pitchFamily="34" charset="0"/>
              </a:rPr>
              <a:t>C.Woody</a:t>
            </a:r>
            <a:r>
              <a:rPr lang="en-US" sz="1100" dirty="0" smtClean="0">
                <a:latin typeface="Arial Narrow" panose="020B0606020202030204" pitchFamily="34" charset="0"/>
              </a:rPr>
              <a:t>, 2015 MPGD, Trieste, Italy, 10/12-15/2015</a:t>
            </a:r>
            <a:endParaRPr lang="en-US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3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58" y="152400"/>
            <a:ext cx="8229600" cy="8080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Minidrift</a:t>
            </a:r>
            <a:r>
              <a:rPr lang="en-US" sz="3200" dirty="0" smtClean="0"/>
              <a:t> GEM Detector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9743" r="-615" b="520"/>
          <a:stretch/>
        </p:blipFill>
        <p:spPr>
          <a:xfrm>
            <a:off x="533400" y="1337501"/>
            <a:ext cx="4358834" cy="22860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8"/>
          <a:stretch/>
        </p:blipFill>
        <p:spPr>
          <a:xfrm>
            <a:off x="4892234" y="1645332"/>
            <a:ext cx="2183219" cy="129683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8600"/>
            <a:ext cx="3657600" cy="222504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3287"/>
            <a:ext cx="3657600" cy="221511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3"/>
          <a:stretch/>
        </p:blipFill>
        <p:spPr>
          <a:xfrm>
            <a:off x="6691423" y="2209800"/>
            <a:ext cx="2376377" cy="1296834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387530" y="990600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Short drift Mini TPC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05400" y="99900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Studied with COMPASS style readout plane and chevron pads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99134" y="359306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Improves position resolution at large angles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896351" y="3593068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Provides moderate angular resolution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48442" y="152400"/>
            <a:ext cx="182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See Poster # 11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1906" y="457200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arXiv:1510.01747</a:t>
            </a:r>
          </a:p>
        </p:txBody>
      </p:sp>
    </p:spTree>
    <p:extLst>
      <p:ext uri="{BB962C8B-B14F-4D97-AF65-F5344CB8AC3E}">
        <p14:creationId xmlns:p14="http://schemas.microsoft.com/office/powerpoint/2010/main" val="16635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080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 Tests of the GEM TPC</a:t>
            </a:r>
            <a:endParaRPr lang="en-US" sz="32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1066800"/>
            <a:ext cx="3200400" cy="2057400"/>
            <a:chOff x="504825" y="1219200"/>
            <a:chExt cx="3200400" cy="19193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25" y="1219200"/>
              <a:ext cx="3200400" cy="19193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66800" y="1339334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Fe-55</a:t>
              </a:r>
              <a:endParaRPr lang="en-US" sz="1400" dirty="0"/>
            </a:p>
          </p:txBody>
        </p:sp>
      </p:grp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1295400"/>
            <a:ext cx="2743200" cy="1868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1295400"/>
            <a:ext cx="2743200" cy="1868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6625" y="914400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</a:rPr>
              <a:t>Scan across chevron pads with collimated X-ray source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05225" y="4950657"/>
            <a:ext cx="942975" cy="535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09" y="3825240"/>
            <a:ext cx="3222391" cy="21945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10400" y="4038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Uncorrected: 132 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Corrected: 98 </a:t>
            </a:r>
            <a:r>
              <a:rPr lang="en-US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3429000"/>
            <a:ext cx="359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</a:rPr>
              <a:t>Position Resolution of Chevron Pads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242846"/>
            <a:ext cx="3019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</a:rPr>
              <a:t>GEM Gain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64756" y="4774049"/>
            <a:ext cx="2050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Note: SRS electronics limits measurable drift distance due to limited range of time sampling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0400" y="1232356"/>
            <a:ext cx="13600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Differential Non-Linearity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2162"/>
          <a:stretch/>
        </p:blipFill>
        <p:spPr bwMode="auto">
          <a:xfrm>
            <a:off x="457200" y="3675081"/>
            <a:ext cx="3279276" cy="234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2" t="43784" b="34929"/>
          <a:stretch/>
        </p:blipFill>
        <p:spPr bwMode="auto">
          <a:xfrm>
            <a:off x="1219200" y="3886200"/>
            <a:ext cx="1179761" cy="4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Possible Operating Gases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6647" y="4114800"/>
            <a:ext cx="59923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99"/>
                </a:solidFill>
              </a:rPr>
              <a:t>Desired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Good optical transparency into deep UV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</a:rPr>
              <a:t>F</a:t>
            </a:r>
            <a:r>
              <a:rPr lang="en-US" sz="2400" dirty="0" smtClean="0">
                <a:solidFill>
                  <a:srgbClr val="003399"/>
                </a:solidFill>
              </a:rPr>
              <a:t>ast drift velocity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</a:rPr>
              <a:t>Stable GEM operation</a:t>
            </a:r>
          </a:p>
          <a:p>
            <a:endParaRPr lang="en-US" sz="12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Possible choices: CF</a:t>
            </a:r>
            <a:r>
              <a:rPr lang="en-US" sz="2400" baseline="-25000" dirty="0" smtClean="0">
                <a:solidFill>
                  <a:srgbClr val="C00000"/>
                </a:solidFill>
              </a:rPr>
              <a:t>4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Ar</a:t>
            </a:r>
            <a:r>
              <a:rPr lang="en-US" sz="2400" dirty="0" smtClean="0">
                <a:solidFill>
                  <a:srgbClr val="C00000"/>
                </a:solidFill>
              </a:rPr>
              <a:t>/CF</a:t>
            </a:r>
            <a:r>
              <a:rPr lang="en-US" sz="2400" baseline="-25000" dirty="0" smtClean="0">
                <a:solidFill>
                  <a:srgbClr val="C00000"/>
                </a:solidFill>
              </a:rPr>
              <a:t>4</a:t>
            </a:r>
            <a:r>
              <a:rPr lang="en-US" sz="2400" dirty="0" smtClean="0">
                <a:solidFill>
                  <a:srgbClr val="C00000"/>
                </a:solidFill>
              </a:rPr>
              <a:t> mixtures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095482"/>
            <a:ext cx="3657600" cy="27907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120"/>
            <a:ext cx="4949572" cy="2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3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556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Cosmic Ray Tracks in the TPC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3352800" cy="2514600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95400"/>
            <a:ext cx="3352800" cy="25146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6200"/>
            <a:ext cx="3352800" cy="2514600"/>
          </a:xfrm>
          <a:prstGeom prst="rect">
            <a:avLst/>
          </a:prstGeom>
        </p:spPr>
      </p:pic>
      <p:pic>
        <p:nvPicPr>
          <p:cNvPr id="13" name="Picture 12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70960"/>
            <a:ext cx="3169920" cy="2377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804446"/>
            <a:ext cx="724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Ar</a:t>
            </a:r>
            <a:r>
              <a:rPr lang="en-US" sz="1600" dirty="0" smtClean="0">
                <a:solidFill>
                  <a:srgbClr val="C00000"/>
                </a:solidFill>
              </a:rPr>
              <a:t>/CO</a:t>
            </a:r>
            <a:r>
              <a:rPr lang="en-US" sz="1600" baseline="-25000" dirty="0" smtClean="0">
                <a:solidFill>
                  <a:srgbClr val="C00000"/>
                </a:solidFill>
              </a:rPr>
              <a:t>2 </a:t>
            </a:r>
            <a:r>
              <a:rPr lang="en-US" sz="1600" dirty="0" smtClean="0">
                <a:solidFill>
                  <a:srgbClr val="C00000"/>
                </a:solidFill>
              </a:rPr>
              <a:t>(70/30), 0.8 kV/cm, Drift Velocity: 2.2 cm/</a:t>
            </a:r>
            <a:r>
              <a:rPr lang="en-US" sz="16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 smtClean="0">
                <a:solidFill>
                  <a:srgbClr val="C00000"/>
                </a:solidFill>
              </a:rPr>
              <a:t>sec</a:t>
            </a:r>
            <a:r>
              <a:rPr lang="en-US" sz="1600" dirty="0" smtClean="0">
                <a:solidFill>
                  <a:srgbClr val="C00000"/>
                </a:solidFill>
              </a:rPr>
              <a:t>, Drift Distance ~ 14 mm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9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556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Cosmic Ray Tracks in the TPC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804446"/>
            <a:ext cx="799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Ar</a:t>
            </a:r>
            <a:r>
              <a:rPr lang="en-US" sz="1600" dirty="0" smtClean="0">
                <a:solidFill>
                  <a:srgbClr val="C00000"/>
                </a:solidFill>
              </a:rPr>
              <a:t>/CO</a:t>
            </a:r>
            <a:r>
              <a:rPr lang="en-US" sz="1600" baseline="-25000" dirty="0" smtClean="0">
                <a:solidFill>
                  <a:srgbClr val="C00000"/>
                </a:solidFill>
              </a:rPr>
              <a:t>2</a:t>
            </a:r>
            <a:r>
              <a:rPr lang="en-US" sz="1600" dirty="0" smtClean="0">
                <a:solidFill>
                  <a:srgbClr val="C00000"/>
                </a:solidFill>
              </a:rPr>
              <a:t>/CF</a:t>
            </a:r>
            <a:r>
              <a:rPr lang="en-US" sz="1600" baseline="-25000" dirty="0" smtClean="0">
                <a:solidFill>
                  <a:srgbClr val="C00000"/>
                </a:solidFill>
              </a:rPr>
              <a:t>4</a:t>
            </a:r>
            <a:r>
              <a:rPr lang="en-US" sz="1600" dirty="0" smtClean="0">
                <a:solidFill>
                  <a:srgbClr val="C00000"/>
                </a:solidFill>
              </a:rPr>
              <a:t> (80/10/10), 0.4 kV/cm, Drift Velocity: 3.4 cm/</a:t>
            </a:r>
            <a:r>
              <a:rPr lang="en-US" sz="16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 smtClean="0">
                <a:solidFill>
                  <a:srgbClr val="C00000"/>
                </a:solidFill>
              </a:rPr>
              <a:t>sec</a:t>
            </a:r>
            <a:r>
              <a:rPr lang="en-US" sz="1600" dirty="0" smtClean="0">
                <a:solidFill>
                  <a:srgbClr val="C00000"/>
                </a:solidFill>
              </a:rPr>
              <a:t>, Drift Distance ~ 22 mm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9852"/>
            <a:ext cx="3352800" cy="2514600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81" y="1318587"/>
            <a:ext cx="3352800" cy="2514600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870401"/>
            <a:ext cx="33528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669" y="3892165"/>
            <a:ext cx="4023360" cy="24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4648200" cy="65563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Summary &amp; Conclusions</a:t>
            </a:r>
            <a:endParaRPr lang="en-US" sz="3200" b="1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862310"/>
            <a:ext cx="815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We are developing a novel new detector that combines the features of a TPC and a proximity focused Cherenkov detector that can provide both tracking information as well as particle 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Assembly </a:t>
            </a:r>
            <a:r>
              <a:rPr lang="en-US" sz="2000" dirty="0">
                <a:solidFill>
                  <a:srgbClr val="000099"/>
                </a:solidFill>
              </a:rPr>
              <a:t>of the prototype TPC/Cherenkov is nearly </a:t>
            </a:r>
            <a:r>
              <a:rPr lang="en-US" sz="2000" dirty="0" smtClean="0">
                <a:solidFill>
                  <a:srgbClr val="000099"/>
                </a:solidFill>
              </a:rPr>
              <a:t>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Preliminary testing of </a:t>
            </a:r>
            <a:r>
              <a:rPr lang="en-US" sz="2000" dirty="0" smtClean="0">
                <a:solidFill>
                  <a:srgbClr val="000099"/>
                </a:solidFill>
              </a:rPr>
              <a:t>the field </a:t>
            </a:r>
            <a:r>
              <a:rPr lang="en-US" sz="2000" dirty="0">
                <a:solidFill>
                  <a:srgbClr val="000099"/>
                </a:solidFill>
              </a:rPr>
              <a:t>cage and TPC GEMs look </a:t>
            </a:r>
            <a:r>
              <a:rPr lang="en-US" sz="2000" dirty="0" smtClean="0">
                <a:solidFill>
                  <a:srgbClr val="000099"/>
                </a:solidFill>
              </a:rPr>
              <a:t>good. Cosmic ray tracks have been reconstructed in several different gases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Next step will be to test the Cherenkov section. HV simulations indicate there should be minimal field distortions.</a:t>
            </a:r>
          </a:p>
          <a:p>
            <a:r>
              <a:rPr lang="en-US" sz="2000" dirty="0" smtClean="0">
                <a:solidFill>
                  <a:srgbClr val="006699"/>
                </a:solidFill>
              </a:rPr>
              <a:t>     How </a:t>
            </a:r>
            <a:r>
              <a:rPr lang="en-US" sz="2000" dirty="0">
                <a:solidFill>
                  <a:srgbClr val="006699"/>
                </a:solidFill>
              </a:rPr>
              <a:t>close can we bring the Č-GEM in proximity to the wire plane ?</a:t>
            </a:r>
            <a:endParaRPr lang="en-US" sz="400" dirty="0">
              <a:solidFill>
                <a:srgbClr val="000099"/>
              </a:solidFill>
            </a:endParaRPr>
          </a:p>
          <a:p>
            <a:endParaRPr lang="en-US" sz="1000" dirty="0">
              <a:solidFill>
                <a:srgbClr val="0066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Add </a:t>
            </a:r>
            <a:r>
              <a:rPr lang="en-US" sz="2000" dirty="0" err="1">
                <a:solidFill>
                  <a:srgbClr val="000099"/>
                </a:solidFill>
              </a:rPr>
              <a:t>CsI</a:t>
            </a:r>
            <a:r>
              <a:rPr lang="en-US" sz="2000" dirty="0">
                <a:solidFill>
                  <a:srgbClr val="000099"/>
                </a:solidFill>
              </a:rPr>
              <a:t> GEM and study </a:t>
            </a:r>
            <a:r>
              <a:rPr lang="en-US" sz="2000" dirty="0" smtClean="0">
                <a:solidFill>
                  <a:srgbClr val="000099"/>
                </a:solidFill>
              </a:rPr>
              <a:t>the Cherenkov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Test entire detector in a</a:t>
            </a:r>
            <a:r>
              <a:rPr lang="en-US" sz="2000" dirty="0" smtClean="0">
                <a:solidFill>
                  <a:srgbClr val="000099"/>
                </a:solidFill>
              </a:rPr>
              <a:t> test </a:t>
            </a:r>
            <a:r>
              <a:rPr lang="en-US" sz="2000" dirty="0">
                <a:solidFill>
                  <a:srgbClr val="000099"/>
                </a:solidFill>
              </a:rPr>
              <a:t>beam at </a:t>
            </a:r>
            <a:r>
              <a:rPr lang="en-US" sz="2000" dirty="0" err="1">
                <a:solidFill>
                  <a:srgbClr val="000099"/>
                </a:solidFill>
              </a:rPr>
              <a:t>Fermilab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or SLAC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A</a:t>
            </a:r>
            <a:r>
              <a:rPr lang="en-US" sz="2000" dirty="0" smtClean="0">
                <a:solidFill>
                  <a:srgbClr val="000099"/>
                </a:solidFill>
              </a:rPr>
              <a:t> detector such as this would add considerable capability for a central tracking detector at a future Electron Ion Collider.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229600" cy="5333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Physics of </a:t>
            </a:r>
            <a:r>
              <a:rPr lang="en-US" sz="3200" b="1" dirty="0" err="1" smtClean="0"/>
              <a:t>sPHENIX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12" y="904690"/>
            <a:ext cx="3200400" cy="19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8" y="3330413"/>
            <a:ext cx="4572000" cy="31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5486400" cy="17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990600" y="2831068"/>
            <a:ext cx="757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Jet evolution dominated by in-medium effects at RHIC for T ~ T</a:t>
            </a:r>
            <a:r>
              <a:rPr lang="en-US" baseline="-25000" dirty="0" smtClean="0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1" y="3352800"/>
            <a:ext cx="333201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51" y="2438501"/>
            <a:ext cx="92811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4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3921"/>
            <a:ext cx="8229600" cy="1143000"/>
          </a:xfrm>
        </p:spPr>
        <p:txBody>
          <a:bodyPr/>
          <a:lstStyle/>
          <a:p>
            <a:r>
              <a:rPr lang="en-US" dirty="0" smtClean="0"/>
              <a:t> A New Dedicated Detector at </a:t>
            </a:r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eRHIC.detector.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8" y="1636931"/>
            <a:ext cx="7213972" cy="4572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57600" y="990600"/>
            <a:ext cx="198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BEAST </a:t>
            </a:r>
            <a:endParaRPr lang="en-US" alt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84238"/>
          </a:xfrm>
        </p:spPr>
        <p:txBody>
          <a:bodyPr/>
          <a:lstStyle/>
          <a:p>
            <a:r>
              <a:rPr lang="en-US" dirty="0" smtClean="0"/>
              <a:t>MEIC Detector for JLAB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85942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9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C.Woody</a:t>
            </a:r>
            <a:r>
              <a:rPr lang="en-US" dirty="0" smtClean="0"/>
              <a:t>, 2015 MPGD, Trieste, Italy, 10/12-15/2015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4419" y="304800"/>
            <a:ext cx="8458200" cy="5333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Upgrade Plans for the PHENIX Experiment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484" y="3505200"/>
            <a:ext cx="2614116" cy="1905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04800" y="5433700"/>
            <a:ext cx="8610600" cy="0"/>
          </a:xfrm>
          <a:prstGeom prst="straightConnector1">
            <a:avLst/>
          </a:prstGeom>
          <a:noFill/>
          <a:ln w="38100" cap="flat" cmpd="sng" algn="ctr">
            <a:solidFill>
              <a:srgbClr val="0F6FC6"/>
            </a:solidFill>
            <a:prstDash val="solid"/>
            <a:tailEnd type="arrow"/>
          </a:ln>
          <a:effectLst/>
        </p:spPr>
      </p:cxnSp>
      <p:grpSp>
        <p:nvGrpSpPr>
          <p:cNvPr id="9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noFill/>
            <a:ln w="12700" cap="flat" cmpd="sng" algn="ctr">
              <a:solidFill>
                <a:srgbClr val="0F6FC6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noFill/>
            <a:ln w="53975" cap="flat" cmpd="dbl" algn="ctr">
              <a:solidFill>
                <a:srgbClr val="0F6FC6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noFill/>
            <a:ln w="12700" cap="flat" cmpd="sng" algn="ctr">
              <a:solidFill>
                <a:srgbClr val="0F6FC6"/>
              </a:solidFill>
              <a:prstDash val="solid"/>
            </a:ln>
            <a:effectLst/>
          </p:spPr>
        </p:cxn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8061" r="10507"/>
          <a:stretch>
            <a:fillRect/>
          </a:stretch>
        </p:blipFill>
        <p:spPr bwMode="auto">
          <a:xfrm>
            <a:off x="5932692" y="35025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C54"/>
                </a:solidFill>
                <a:latin typeface="Calibri"/>
              </a:rPr>
              <a:t>~2000</a:t>
            </a:r>
            <a:endParaRPr lang="en-US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52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C54"/>
                </a:solidFill>
                <a:latin typeface="Calibri"/>
              </a:rPr>
              <a:t>2017→2020</a:t>
            </a:r>
            <a:endParaRPr lang="en-US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C54"/>
                </a:solidFill>
                <a:latin typeface="Calibri"/>
              </a:rPr>
              <a:t>~2025</a:t>
            </a:r>
            <a:endParaRPr lang="en-US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C54"/>
                </a:solidFill>
                <a:latin typeface="Calibri"/>
              </a:rPr>
              <a:t>Time</a:t>
            </a:r>
            <a:endParaRPr lang="en-US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  <a:gradFill rotWithShape="1">
            <a:gsLst>
              <a:gs pos="0">
                <a:srgbClr val="0F6FC6">
                  <a:tint val="62000"/>
                  <a:satMod val="180000"/>
                </a:srgbClr>
              </a:gs>
              <a:gs pos="65000">
                <a:srgbClr val="0F6FC6">
                  <a:tint val="32000"/>
                  <a:satMod val="250000"/>
                </a:srgbClr>
              </a:gs>
              <a:gs pos="100000">
                <a:srgbClr val="0F6FC6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0F6FC6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PHENIX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  <a:gradFill rotWithShape="1">
            <a:gsLst>
              <a:gs pos="0">
                <a:srgbClr val="0F6FC6">
                  <a:tint val="62000"/>
                  <a:satMod val="180000"/>
                </a:srgbClr>
              </a:gs>
              <a:gs pos="65000">
                <a:srgbClr val="0F6FC6">
                  <a:tint val="32000"/>
                  <a:satMod val="250000"/>
                </a:srgbClr>
              </a:gs>
              <a:gs pos="100000">
                <a:srgbClr val="0F6FC6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0F6FC6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PHENIX (+fsPHENIX)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67400" y="1447800"/>
            <a:ext cx="3048000" cy="369332"/>
          </a:xfrm>
          <a:prstGeom prst="rect">
            <a:avLst/>
          </a:prstGeom>
          <a:gradFill rotWithShape="1">
            <a:gsLst>
              <a:gs pos="0">
                <a:srgbClr val="0F6FC6">
                  <a:tint val="62000"/>
                  <a:satMod val="180000"/>
                </a:srgbClr>
              </a:gs>
              <a:gs pos="65000">
                <a:srgbClr val="0F6FC6">
                  <a:tint val="32000"/>
                  <a:satMod val="250000"/>
                </a:srgbClr>
              </a:gs>
              <a:gs pos="100000">
                <a:srgbClr val="0F6FC6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0F6FC6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EIC detector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22" name="Content Placeholder 8"/>
          <p:cNvSpPr txBox="1">
            <a:spLocks/>
          </p:cNvSpPr>
          <p:nvPr/>
        </p:nvSpPr>
        <p:spPr>
          <a:xfrm>
            <a:off x="152400" y="1905000"/>
            <a:ext cx="2819400" cy="1874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</a:rPr>
              <a:t>15 y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ears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</a:rPr>
              <a:t> operation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Produced broad spectrum of studies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</a:rPr>
              <a:t>QGP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</a:rPr>
              <a:t> and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</a:rPr>
              <a:t>Hadron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</a:rPr>
              <a:t>Physics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</a:rPr>
              <a:t>140+ published papers to date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</a:rPr>
              <a:t>Last run in 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Content Placeholder 8"/>
          <p:cNvSpPr txBox="1">
            <a:spLocks/>
          </p:cNvSpPr>
          <p:nvPr/>
        </p:nvSpPr>
        <p:spPr>
          <a:xfrm>
            <a:off x="2828260" y="1828800"/>
            <a:ext cx="3003754" cy="188754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Comprehensive upgrade based on the </a:t>
            </a:r>
            <a:r>
              <a:rPr lang="en-US" sz="1400" dirty="0" err="1" smtClean="0">
                <a:solidFill>
                  <a:srgbClr val="001C54"/>
                </a:solidFill>
                <a:latin typeface="Calibri"/>
              </a:rPr>
              <a:t>BaBar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 magnet</a:t>
            </a:r>
          </a:p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F6FC6"/>
                </a:solidFill>
                <a:latin typeface="Calibri"/>
              </a:rPr>
              <a:t>Goal is to do a systematic study the QGP near T</a:t>
            </a:r>
            <a:r>
              <a:rPr lang="en-US" sz="1400" baseline="-25000" dirty="0" smtClean="0">
                <a:solidFill>
                  <a:srgbClr val="0F6FC6"/>
                </a:solidFill>
                <a:latin typeface="Calibri"/>
              </a:rPr>
              <a:t>c</a:t>
            </a:r>
            <a:r>
              <a:rPr lang="en-US" sz="1400" dirty="0" smtClean="0">
                <a:solidFill>
                  <a:srgbClr val="0F6FC6"/>
                </a:solidFill>
                <a:latin typeface="Calibri"/>
              </a:rPr>
              <a:t> by measuring jets and heavy </a:t>
            </a:r>
            <a:r>
              <a:rPr lang="en-US" sz="1400" dirty="0" err="1" smtClean="0">
                <a:solidFill>
                  <a:srgbClr val="0F6FC6"/>
                </a:solidFill>
                <a:latin typeface="Calibri"/>
              </a:rPr>
              <a:t>quarkonia</a:t>
            </a:r>
            <a:endParaRPr lang="en-US" sz="1400" dirty="0" smtClean="0">
              <a:solidFill>
                <a:srgbClr val="0F6FC6"/>
              </a:solidFill>
              <a:latin typeface="Calibri"/>
            </a:endParaRPr>
          </a:p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Possible addition of a forward spectrometer (</a:t>
            </a:r>
            <a:r>
              <a:rPr lang="en-US" sz="1400" dirty="0" err="1" smtClean="0">
                <a:solidFill>
                  <a:srgbClr val="001C54"/>
                </a:solidFill>
                <a:latin typeface="Calibri"/>
              </a:rPr>
              <a:t>fsPHENIX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) to continue study of </a:t>
            </a:r>
            <a:r>
              <a:rPr lang="en-US" sz="1400" dirty="0" smtClean="0">
                <a:solidFill>
                  <a:srgbClr val="0F6FC6"/>
                </a:solidFill>
                <a:latin typeface="Calibri"/>
              </a:rPr>
              <a:t>Spin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 and </a:t>
            </a:r>
            <a:r>
              <a:rPr lang="en-US" sz="1400" dirty="0" smtClean="0">
                <a:solidFill>
                  <a:srgbClr val="0F6FC6"/>
                </a:solidFill>
                <a:latin typeface="Calibri"/>
              </a:rPr>
              <a:t>CNM</a:t>
            </a:r>
            <a:endParaRPr lang="en-US" sz="1400" baseline="-25000" dirty="0" smtClean="0">
              <a:solidFill>
                <a:srgbClr val="0F6FC6"/>
              </a:solidFill>
              <a:latin typeface="Calibri"/>
            </a:endParaRPr>
          </a:p>
        </p:txBody>
      </p:sp>
      <p:sp>
        <p:nvSpPr>
          <p:cNvPr id="24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endParaRPr lang="en-US" sz="2700" dirty="0" smtClean="0">
              <a:solidFill>
                <a:srgbClr val="001C54"/>
              </a:solidFill>
              <a:latin typeface="Calibri"/>
            </a:endParaRPr>
          </a:p>
        </p:txBody>
      </p:sp>
      <p:sp>
        <p:nvSpPr>
          <p:cNvPr id="25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Further upgrades of </a:t>
            </a:r>
            <a:r>
              <a:rPr lang="en-US" sz="1400" dirty="0" err="1" smtClean="0">
                <a:solidFill>
                  <a:srgbClr val="001C54"/>
                </a:solidFill>
                <a:latin typeface="Calibri"/>
              </a:rPr>
              <a:t>sPHENIX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 leads to a capable Day 1 detector for </a:t>
            </a:r>
            <a:r>
              <a:rPr lang="en-US" sz="1400" dirty="0" err="1" smtClean="0">
                <a:solidFill>
                  <a:srgbClr val="001C54"/>
                </a:solidFill>
                <a:latin typeface="Calibri"/>
              </a:rPr>
              <a:t>eRHIC</a:t>
            </a:r>
            <a:endParaRPr lang="en-US" sz="1400" dirty="0" smtClean="0">
              <a:solidFill>
                <a:srgbClr val="001C54"/>
              </a:solidFill>
              <a:latin typeface="Calibri"/>
            </a:endParaRPr>
          </a:p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Study </a:t>
            </a:r>
            <a:r>
              <a:rPr lang="en-US" sz="1400" dirty="0" smtClean="0">
                <a:solidFill>
                  <a:srgbClr val="0F6FC6"/>
                </a:solidFill>
                <a:latin typeface="Calibri"/>
              </a:rPr>
              <a:t>polarized ep 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and </a:t>
            </a:r>
            <a:r>
              <a:rPr lang="en-US" sz="1400" dirty="0" err="1" smtClean="0">
                <a:solidFill>
                  <a:srgbClr val="0F6FC6"/>
                </a:solidFill>
                <a:latin typeface="Calibri"/>
              </a:rPr>
              <a:t>eA</a:t>
            </a: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 physics</a:t>
            </a:r>
          </a:p>
          <a:p>
            <a:pPr marL="365760" indent="-256032">
              <a:spcBef>
                <a:spcPts val="400"/>
              </a:spcBef>
              <a:buClr>
                <a:srgbClr val="0F6FC6"/>
              </a:buClr>
              <a:buSzPct val="68000"/>
              <a:buFont typeface="Wingdings 3"/>
              <a:buChar char=""/>
              <a:defRPr/>
            </a:pPr>
            <a:r>
              <a:rPr lang="en-US" sz="1400" dirty="0" smtClean="0">
                <a:solidFill>
                  <a:srgbClr val="001C54"/>
                </a:solidFill>
                <a:latin typeface="Calibri"/>
              </a:rPr>
              <a:t>Large coverage of tracking, calorimetry and PID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54964" y="990600"/>
            <a:ext cx="5003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C54"/>
                </a:solidFill>
                <a:latin typeface="Calibri"/>
              </a:rPr>
              <a:t>Documents: </a:t>
            </a:r>
            <a:r>
              <a:rPr lang="en-US" u="sng" dirty="0" smtClean="0">
                <a:solidFill>
                  <a:srgbClr val="001C54"/>
                </a:solidFill>
                <a:latin typeface="Calibri"/>
              </a:rPr>
              <a:t>http://www.phenix.bnl.gov/plans.html</a:t>
            </a:r>
            <a:endParaRPr lang="en-US" u="sng" dirty="0">
              <a:solidFill>
                <a:srgbClr val="001C54"/>
              </a:solidFill>
              <a:latin typeface="Calibri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1059"/>
          <a:stretch/>
        </p:blipFill>
        <p:spPr bwMode="auto">
          <a:xfrm>
            <a:off x="2971800" y="3707450"/>
            <a:ext cx="2851354" cy="162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  <a:gradFill rotWithShape="1">
            <a:gsLst>
              <a:gs pos="0">
                <a:srgbClr val="001C54">
                  <a:tint val="62000"/>
                  <a:satMod val="180000"/>
                </a:srgbClr>
              </a:gs>
              <a:gs pos="65000">
                <a:srgbClr val="001C54">
                  <a:tint val="32000"/>
                  <a:satMod val="250000"/>
                </a:srgbClr>
              </a:gs>
              <a:gs pos="100000">
                <a:srgbClr val="001C54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001C54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A+A, spin-polarized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p+p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spin-polarized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p+A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1C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  <a:gradFill rotWithShape="1">
            <a:gsLst>
              <a:gs pos="0">
                <a:srgbClr val="001C54">
                  <a:tint val="62000"/>
                  <a:satMod val="180000"/>
                </a:srgbClr>
              </a:gs>
              <a:gs pos="65000">
                <a:srgbClr val="001C54">
                  <a:tint val="32000"/>
                  <a:satMod val="250000"/>
                </a:srgbClr>
              </a:gs>
              <a:gs pos="100000">
                <a:srgbClr val="001C54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001C54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e+A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1C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noFill/>
          <a:ln w="12700" cap="flat" cmpd="sng" algn="ctr">
            <a:solidFill>
              <a:srgbClr val="0F6FC6"/>
            </a:solidFill>
            <a:prstDash val="solid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>
            <a:off x="8915400" y="1752600"/>
            <a:ext cx="0" cy="3909700"/>
          </a:xfrm>
          <a:prstGeom prst="line">
            <a:avLst/>
          </a:prstGeom>
          <a:noFill/>
          <a:ln w="12700" cap="flat" cmpd="sng" algn="ctr">
            <a:solidFill>
              <a:srgbClr val="0F6FC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7339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LEGS TPC (circa ~ 2005) </a:t>
            </a:r>
            <a:endParaRPr lang="en-US" sz="3200" b="1" dirty="0"/>
          </a:p>
        </p:txBody>
      </p:sp>
      <p:pic>
        <p:nvPicPr>
          <p:cNvPr id="6" name="Picture 48" descr="TPCview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" y="1682252"/>
            <a:ext cx="6400800" cy="38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2475" y="836700"/>
            <a:ext cx="762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BB0"/>
                </a:solidFill>
                <a:latin typeface="Arial Narrow" panose="020B0606020202030204" pitchFamily="34" charset="0"/>
              </a:rPr>
              <a:t>Designed for low rate (~kHz), low </a:t>
            </a:r>
            <a:r>
              <a:rPr lang="en-US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multiplicity (single </a:t>
            </a:r>
            <a:r>
              <a:rPr lang="en-US" dirty="0">
                <a:solidFill>
                  <a:srgbClr val="003BB0"/>
                </a:solidFill>
                <a:latin typeface="Arial Narrow" panose="020B0606020202030204" pitchFamily="34" charset="0"/>
              </a:rPr>
              <a:t>sample per channel per </a:t>
            </a:r>
            <a:r>
              <a:rPr lang="en-US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trigger)</a:t>
            </a:r>
            <a:endParaRPr lang="en-US" dirty="0">
              <a:solidFill>
                <a:srgbClr val="003BB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Inner </a:t>
            </a:r>
            <a:r>
              <a:rPr lang="en-US" dirty="0">
                <a:solidFill>
                  <a:srgbClr val="003BB0"/>
                </a:solidFill>
                <a:latin typeface="Arial Narrow" panose="020B0606020202030204" pitchFamily="34" charset="0"/>
              </a:rPr>
              <a:t>diameter ~9cm; Outer diameter ~35cm; Drift Length: </a:t>
            </a:r>
            <a:r>
              <a:rPr lang="en-US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50cm</a:t>
            </a:r>
            <a:endParaRPr lang="en-US" dirty="0">
              <a:solidFill>
                <a:srgbClr val="003BB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6273" y="3603774"/>
            <a:ext cx="2521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Chevron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pad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readout</a:t>
            </a:r>
          </a:p>
          <a:p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      (~ 200 µm resolution) </a:t>
            </a:r>
            <a:endParaRPr lang="en-US" sz="1600" dirty="0">
              <a:solidFill>
                <a:srgbClr val="003BB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~ 7K Readout channels </a:t>
            </a:r>
            <a:endParaRPr lang="en-US" sz="1600" dirty="0">
              <a:solidFill>
                <a:srgbClr val="003BB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Custom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ASIC </a:t>
            </a:r>
          </a:p>
          <a:p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     32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channels per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chip</a:t>
            </a:r>
          </a:p>
          <a:p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    40mW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per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ENC &lt;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250 e’s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500ns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peaking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S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ingle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peak time and amplitude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T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iming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resolution ~ 20ns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798" y="5515400"/>
            <a:ext cx="295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Double GEM (G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&lt;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1000)</a:t>
            </a:r>
            <a:endParaRPr lang="en-US" sz="1600" dirty="0">
              <a:solidFill>
                <a:srgbClr val="003BB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Drift field ~ 600V/cm (30kV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HV)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Drift </a:t>
            </a:r>
            <a:r>
              <a:rPr lang="en-US" sz="1600" dirty="0">
                <a:solidFill>
                  <a:srgbClr val="003BB0"/>
                </a:solidFill>
                <a:latin typeface="Arial Narrow" panose="020B0606020202030204" pitchFamily="34" charset="0"/>
              </a:rPr>
              <a:t>time ~ </a:t>
            </a:r>
            <a:r>
              <a:rPr lang="en-US" sz="1600" dirty="0" smtClean="0">
                <a:solidFill>
                  <a:srgbClr val="003BB0"/>
                </a:solidFill>
                <a:latin typeface="Arial Narrow" panose="020B0606020202030204" pitchFamily="34" charset="0"/>
              </a:rPr>
              <a:t>5µs</a:t>
            </a:r>
            <a:endParaRPr lang="en-US" sz="1600" dirty="0">
              <a:solidFill>
                <a:srgbClr val="003BB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39" y="1754257"/>
            <a:ext cx="2743200" cy="167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76200"/>
            <a:ext cx="8229600" cy="68579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Electronics </a:t>
            </a:r>
            <a:endParaRPr lang="en-US" sz="3200" b="1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685799"/>
            <a:ext cx="838200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l"/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Current readout options</a:t>
            </a:r>
          </a:p>
          <a:p>
            <a:pPr algn="l">
              <a:buFont typeface="Arial" charset="0"/>
              <a:buChar char="•"/>
            </a:pPr>
            <a:endParaRPr lang="en-US" sz="800" dirty="0" smtClean="0">
              <a:solidFill>
                <a:srgbClr val="22228B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SRS : 1024 </a:t>
            </a:r>
            <a:r>
              <a:rPr lang="en-US" sz="2000" dirty="0" err="1" smtClean="0">
                <a:solidFill>
                  <a:srgbClr val="22228B"/>
                </a:solidFill>
                <a:latin typeface="+mn-lt"/>
              </a:rPr>
              <a:t>chs</a:t>
            </a: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, 25 ns sampling</a:t>
            </a:r>
          </a:p>
          <a:p>
            <a:pPr marL="0" indent="0" algn="l"/>
            <a:r>
              <a:rPr lang="en-US" sz="2000" dirty="0">
                <a:solidFill>
                  <a:srgbClr val="006699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28 samples → 700 ns drift time </a:t>
            </a:r>
          </a:p>
          <a:p>
            <a:pPr marL="0" indent="0" algn="l"/>
            <a:endParaRPr lang="en-US" sz="800" dirty="0" smtClean="0">
              <a:solidFill>
                <a:srgbClr val="22228B"/>
              </a:solidFill>
              <a:latin typeface="+mn-lt"/>
            </a:endParaRPr>
          </a:p>
          <a:p>
            <a:pPr algn="l"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DRS4 : 128 </a:t>
            </a:r>
            <a:r>
              <a:rPr lang="en-US" sz="2000" dirty="0" err="1" smtClean="0">
                <a:solidFill>
                  <a:srgbClr val="22228B"/>
                </a:solidFill>
                <a:latin typeface="+mn-lt"/>
              </a:rPr>
              <a:t>chs</a:t>
            </a: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, 1048 samples with selectable time resolution </a:t>
            </a:r>
          </a:p>
          <a:p>
            <a:pPr marL="0" indent="0"/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     </a:t>
            </a:r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0.2 ns  </a:t>
            </a:r>
            <a:r>
              <a:rPr lang="en-US" sz="2000" dirty="0">
                <a:solidFill>
                  <a:srgbClr val="006699"/>
                </a:solidFill>
                <a:latin typeface="+mn-lt"/>
                <a:sym typeface="Symbol"/>
              </a:rPr>
              <a:t> </a:t>
            </a:r>
            <a:r>
              <a:rPr lang="en-US" sz="2000" dirty="0" smtClean="0">
                <a:solidFill>
                  <a:srgbClr val="006699"/>
                </a:solidFill>
                <a:latin typeface="+mn-lt"/>
                <a:sym typeface="Symbol"/>
              </a:rPr>
              <a:t>200 ns drift </a:t>
            </a:r>
            <a:r>
              <a:rPr lang="en-US" sz="2000" dirty="0">
                <a:solidFill>
                  <a:srgbClr val="006699"/>
                </a:solidFill>
                <a:latin typeface="+mn-lt"/>
                <a:sym typeface="Symbol"/>
              </a:rPr>
              <a:t>time</a:t>
            </a:r>
            <a:endParaRPr lang="en-US" sz="2000" dirty="0">
              <a:solidFill>
                <a:srgbClr val="006699"/>
              </a:solidFill>
              <a:latin typeface="+mn-lt"/>
            </a:endParaRPr>
          </a:p>
          <a:p>
            <a:pPr marL="0" indent="0" algn="l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 1 ns </a:t>
            </a:r>
            <a:r>
              <a:rPr lang="en-US" sz="2000" dirty="0" smtClean="0">
                <a:solidFill>
                  <a:srgbClr val="006699"/>
                </a:solidFill>
                <a:latin typeface="+mn-lt"/>
                <a:sym typeface="Symbol"/>
              </a:rPr>
              <a:t> 1 </a:t>
            </a:r>
            <a:r>
              <a:rPr lang="en-US" sz="2000" dirty="0" err="1" smtClean="0">
                <a:solidFill>
                  <a:srgbClr val="006699"/>
                </a:solidFill>
                <a:latin typeface="Symbol" panose="05050102010706020507" pitchFamily="18" charset="2"/>
                <a:sym typeface="Symbol"/>
              </a:rPr>
              <a:t>m</a:t>
            </a:r>
            <a:r>
              <a:rPr lang="en-US" sz="2000" dirty="0" err="1" smtClean="0">
                <a:solidFill>
                  <a:srgbClr val="006699"/>
                </a:solidFill>
                <a:latin typeface="+mn-lt"/>
                <a:sym typeface="Symbol"/>
              </a:rPr>
              <a:t>sec</a:t>
            </a:r>
            <a:r>
              <a:rPr lang="en-US" sz="2000" dirty="0" smtClean="0">
                <a:solidFill>
                  <a:srgbClr val="006699"/>
                </a:solidFill>
                <a:latin typeface="+mn-lt"/>
                <a:sym typeface="Symbol"/>
              </a:rPr>
              <a:t> drift time</a:t>
            </a:r>
            <a:endParaRPr lang="en-US" sz="2000" dirty="0" smtClean="0">
              <a:solidFill>
                <a:srgbClr val="006699"/>
              </a:solidFill>
              <a:latin typeface="+mn-lt"/>
            </a:endParaRPr>
          </a:p>
          <a:p>
            <a:pPr algn="l">
              <a:buFont typeface="Arial" charset="0"/>
              <a:buChar char="•"/>
            </a:pPr>
            <a:endParaRPr lang="en-US" sz="800" dirty="0" smtClean="0">
              <a:solidFill>
                <a:srgbClr val="22228B"/>
              </a:solidFill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Struck SIS3300 : 24 </a:t>
            </a:r>
            <a:r>
              <a:rPr lang="en-US" sz="2000" dirty="0" err="1" smtClean="0">
                <a:solidFill>
                  <a:srgbClr val="22228B"/>
                </a:solidFill>
                <a:latin typeface="+mn-lt"/>
              </a:rPr>
              <a:t>chs</a:t>
            </a: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, 10 ns sampling, 10 </a:t>
            </a:r>
            <a:r>
              <a:rPr lang="en-US" sz="2000" dirty="0" err="1">
                <a:solidFill>
                  <a:srgbClr val="22228B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rgbClr val="22228B"/>
                </a:solidFill>
              </a:rPr>
              <a:t>sec</a:t>
            </a: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 drift time</a:t>
            </a:r>
          </a:p>
          <a:p>
            <a:pPr algn="l">
              <a:buFont typeface="Arial" charset="0"/>
              <a:buChar char="•"/>
            </a:pPr>
            <a:endParaRPr lang="en-US" sz="800" dirty="0">
              <a:solidFill>
                <a:srgbClr val="22228B"/>
              </a:solidFill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VMM2  (derived from LEGS TPC chip)</a:t>
            </a:r>
          </a:p>
          <a:p>
            <a:pPr marL="0" indent="0"/>
            <a:r>
              <a:rPr lang="en-US" sz="2000" dirty="0">
                <a:solidFill>
                  <a:srgbClr val="006699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Single peak amplitude recorded, 1 </a:t>
            </a:r>
            <a:r>
              <a:rPr lang="en-US" sz="2000" dirty="0" err="1" smtClean="0">
                <a:solidFill>
                  <a:srgbClr val="006699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 smtClean="0">
                <a:solidFill>
                  <a:srgbClr val="006699"/>
                </a:solidFill>
                <a:latin typeface="Arial"/>
              </a:rPr>
              <a:t>sec</a:t>
            </a:r>
            <a:r>
              <a:rPr lang="en-US" sz="2000" dirty="0" smtClean="0">
                <a:solidFill>
                  <a:srgbClr val="006699"/>
                </a:solidFill>
              </a:rPr>
              <a:t>  </a:t>
            </a:r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time buffer</a:t>
            </a:r>
          </a:p>
          <a:p>
            <a:pPr>
              <a:buFont typeface="Arial" charset="0"/>
              <a:buChar char="•"/>
            </a:pPr>
            <a:endParaRPr lang="en-US" sz="800" dirty="0" smtClean="0">
              <a:solidFill>
                <a:srgbClr val="22228B"/>
              </a:solidFill>
              <a:latin typeface="+mn-lt"/>
            </a:endParaRPr>
          </a:p>
          <a:p>
            <a:pPr algn="l"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GET: General Electronics for TPCs</a:t>
            </a:r>
          </a:p>
          <a:p>
            <a:pPr marL="0" indent="0" algn="l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General purpose TPC readout system developed at </a:t>
            </a:r>
            <a:r>
              <a:rPr lang="en-US" sz="2000" dirty="0" err="1" smtClean="0">
                <a:solidFill>
                  <a:srgbClr val="006699"/>
                </a:solidFill>
                <a:latin typeface="+mn-lt"/>
              </a:rPr>
              <a:t>Saclay</a:t>
            </a:r>
            <a:endParaRPr lang="en-US" sz="2000" dirty="0" smtClean="0">
              <a:solidFill>
                <a:srgbClr val="006699"/>
              </a:solidFill>
              <a:latin typeface="+mn-lt"/>
            </a:endParaRPr>
          </a:p>
          <a:p>
            <a:pPr marL="0" indent="0" algn="l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Used in many small to medium sized TPC systems in nuclear physics</a:t>
            </a:r>
          </a:p>
          <a:p>
            <a:pPr algn="l">
              <a:buFont typeface="Arial" charset="0"/>
              <a:buChar char="•"/>
            </a:pPr>
            <a:endParaRPr lang="en-US" sz="800" dirty="0">
              <a:solidFill>
                <a:srgbClr val="22228B"/>
              </a:solidFill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22228B"/>
                </a:solidFill>
                <a:latin typeface="+mn-lt"/>
              </a:rPr>
              <a:t>SAMPA</a:t>
            </a:r>
          </a:p>
          <a:p>
            <a:pPr marL="0" indent="0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 Being developed for ALICE GEM TPC</a:t>
            </a:r>
          </a:p>
          <a:p>
            <a:pPr marL="0" indent="0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 Time scale: needs to be ready by 2018</a:t>
            </a:r>
          </a:p>
          <a:p>
            <a:pPr marL="0" indent="0"/>
            <a:r>
              <a:rPr lang="en-US" sz="2000" dirty="0" smtClean="0">
                <a:solidFill>
                  <a:srgbClr val="006699"/>
                </a:solidFill>
                <a:latin typeface="+mn-lt"/>
              </a:rPr>
              <a:t>     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sym typeface="Symbol"/>
              </a:rPr>
              <a:t> 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This is probably our best ultimate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868362"/>
          </a:xfrm>
        </p:spPr>
        <p:txBody>
          <a:bodyPr/>
          <a:lstStyle/>
          <a:p>
            <a:r>
              <a:rPr lang="en-US" b="1" dirty="0" smtClean="0"/>
              <a:t>The                     Experiment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2286000" cy="70016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8" y="1219200"/>
            <a:ext cx="4035552" cy="4511040"/>
          </a:xfrm>
          <a:prstGeom prst="rect">
            <a:avLst/>
          </a:prstGeom>
        </p:spPr>
      </p:pic>
      <p:pic>
        <p:nvPicPr>
          <p:cNvPr id="9" name="Picture 8" descr="Screen shot 2015-05-11 at 1.07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r="11395"/>
          <a:stretch/>
        </p:blipFill>
        <p:spPr bwMode="auto">
          <a:xfrm>
            <a:off x="4953000" y="1676400"/>
            <a:ext cx="3673053" cy="35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5943600"/>
            <a:ext cx="780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Solenoid spectrometer based around the </a:t>
            </a:r>
            <a:r>
              <a:rPr lang="en-US" sz="2400" dirty="0" err="1" smtClean="0">
                <a:solidFill>
                  <a:srgbClr val="000099"/>
                </a:solidFill>
              </a:rPr>
              <a:t>BaBar</a:t>
            </a:r>
            <a:r>
              <a:rPr lang="en-US" sz="2400" dirty="0" smtClean="0">
                <a:solidFill>
                  <a:srgbClr val="000099"/>
                </a:solidFill>
              </a:rPr>
              <a:t> magnet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5330130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6FC6"/>
                </a:solidFill>
              </a:rPr>
              <a:t>The </a:t>
            </a:r>
            <a:r>
              <a:rPr lang="en-US" sz="2000" dirty="0" err="1" smtClean="0">
                <a:solidFill>
                  <a:srgbClr val="0F6FC6"/>
                </a:solidFill>
              </a:rPr>
              <a:t>BaBar</a:t>
            </a:r>
            <a:r>
              <a:rPr lang="en-US" sz="2000" dirty="0" smtClean="0">
                <a:solidFill>
                  <a:srgbClr val="0F6FC6"/>
                </a:solidFill>
              </a:rPr>
              <a:t> magnet at BNL</a:t>
            </a:r>
          </a:p>
        </p:txBody>
      </p:sp>
    </p:spTree>
    <p:extLst>
      <p:ext uri="{BB962C8B-B14F-4D97-AF65-F5344CB8AC3E}">
        <p14:creationId xmlns:p14="http://schemas.microsoft.com/office/powerpoint/2010/main" val="36796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HCAL_Innie_060514_dimensi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" b="4245"/>
          <a:stretch/>
        </p:blipFill>
        <p:spPr bwMode="auto">
          <a:xfrm>
            <a:off x="5870989" y="1123286"/>
            <a:ext cx="3179090" cy="38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0" y="969520"/>
            <a:ext cx="5486400" cy="399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5688"/>
            <a:ext cx="2286000" cy="7001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5328647" y="167640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3399"/>
                </a:solidFill>
              </a:rPr>
              <a:t>(</a:t>
            </a:r>
            <a:r>
              <a:rPr lang="en-US" sz="1600" dirty="0" err="1" smtClean="0">
                <a:solidFill>
                  <a:srgbClr val="CC3399"/>
                </a:solidFill>
              </a:rPr>
              <a:t>BaBar</a:t>
            </a:r>
            <a:r>
              <a:rPr lang="en-US" sz="1600" dirty="0" smtClean="0">
                <a:solidFill>
                  <a:srgbClr val="CC3399"/>
                </a:solidFill>
              </a:rPr>
              <a:t>)</a:t>
            </a:r>
            <a:endParaRPr lang="en-US" sz="1600" dirty="0">
              <a:solidFill>
                <a:srgbClr val="CC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5256" y="5191035"/>
            <a:ext cx="71227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Two new calorimeter systems: </a:t>
            </a:r>
            <a:r>
              <a:rPr lang="en-US" sz="2000" dirty="0" smtClean="0">
                <a:solidFill>
                  <a:srgbClr val="006699"/>
                </a:solidFill>
              </a:rPr>
              <a:t>Electromagnetic and Hadronic</a:t>
            </a:r>
          </a:p>
          <a:p>
            <a:pPr algn="ctr"/>
            <a:r>
              <a:rPr lang="en-US" sz="2000" dirty="0">
                <a:solidFill>
                  <a:srgbClr val="000099"/>
                </a:solidFill>
              </a:rPr>
              <a:t>Coverage: </a:t>
            </a:r>
            <a:r>
              <a:rPr lang="en-US" sz="2000" dirty="0">
                <a:solidFill>
                  <a:srgbClr val="006699"/>
                </a:solidFill>
              </a:rPr>
              <a:t>± 1.1 in </a:t>
            </a:r>
            <a:r>
              <a:rPr lang="en-US" sz="2000" dirty="0">
                <a:solidFill>
                  <a:srgbClr val="006699"/>
                </a:solidFill>
                <a:latin typeface="Symbol" pitchFamily="18" charset="2"/>
              </a:rPr>
              <a:t>h</a:t>
            </a:r>
            <a:r>
              <a:rPr lang="en-US" sz="2000" dirty="0">
                <a:solidFill>
                  <a:srgbClr val="006699"/>
                </a:solidFill>
              </a:rPr>
              <a:t>, 2</a:t>
            </a:r>
            <a:r>
              <a:rPr lang="en-US" sz="2000" dirty="0">
                <a:solidFill>
                  <a:srgbClr val="006699"/>
                </a:solidFill>
                <a:latin typeface="Symbol" pitchFamily="18" charset="2"/>
              </a:rPr>
              <a:t>p</a:t>
            </a:r>
            <a:r>
              <a:rPr lang="en-US" sz="2000" dirty="0">
                <a:solidFill>
                  <a:srgbClr val="006699"/>
                </a:solidFill>
              </a:rPr>
              <a:t> in </a:t>
            </a:r>
            <a:r>
              <a:rPr lang="en-US" sz="2000" dirty="0" smtClean="0">
                <a:solidFill>
                  <a:srgbClr val="006699"/>
                </a:solidFill>
                <a:latin typeface="Symbol" pitchFamily="18" charset="2"/>
              </a:rPr>
              <a:t>f</a:t>
            </a:r>
            <a:endParaRPr lang="en-US" sz="2000" dirty="0" smtClean="0">
              <a:solidFill>
                <a:srgbClr val="006699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Central Tracker: </a:t>
            </a:r>
            <a:r>
              <a:rPr lang="en-US" sz="2000" dirty="0" smtClean="0">
                <a:solidFill>
                  <a:srgbClr val="006699"/>
                </a:solidFill>
              </a:rPr>
              <a:t>Si + TPC</a:t>
            </a:r>
            <a:endParaRPr lang="en-US" sz="2000" dirty="0">
              <a:solidFill>
                <a:srgbClr val="0066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32004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TPC or 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3539606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Si Vertex</a:t>
            </a: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 flipV="1">
            <a:off x="2819400" y="3124200"/>
            <a:ext cx="1524000" cy="26086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2590800" y="3124200"/>
            <a:ext cx="1752600" cy="600072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31838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eRHIC</a:t>
            </a:r>
            <a:r>
              <a:rPr lang="en-US" sz="2800" b="1" dirty="0" smtClean="0"/>
              <a:t>: An Electron Ion Collider at Brookhaven</a:t>
            </a:r>
            <a:endParaRPr lang="en-US" sz="2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3278" y="762000"/>
            <a:ext cx="8610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3399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rgbClr val="003399"/>
                </a:solidFill>
                <a:latin typeface="Arial Narrow" charset="0"/>
              </a:rPr>
              <a:t>Electron</a:t>
            </a:r>
            <a:r>
              <a:rPr lang="en-US" dirty="0">
                <a:solidFill>
                  <a:srgbClr val="003399"/>
                </a:solidFill>
                <a:latin typeface="Arial Narrow" charset="0"/>
              </a:rPr>
              <a:t> </a:t>
            </a:r>
            <a:r>
              <a:rPr lang="en-US" dirty="0" smtClean="0">
                <a:solidFill>
                  <a:srgbClr val="003399"/>
                </a:solidFill>
                <a:latin typeface="Arial Narrow" charset="0"/>
              </a:rPr>
              <a:t>beam is accelerated with a 1.3 </a:t>
            </a:r>
            <a:r>
              <a:rPr lang="en-US" dirty="0" err="1">
                <a:solidFill>
                  <a:srgbClr val="003399"/>
                </a:solidFill>
                <a:latin typeface="Arial Narrow" charset="0"/>
              </a:rPr>
              <a:t>GeV</a:t>
            </a:r>
            <a:r>
              <a:rPr lang="en-US" dirty="0">
                <a:solidFill>
                  <a:srgbClr val="003399"/>
                </a:solidFill>
                <a:latin typeface="Arial Narrow" charset="0"/>
              </a:rPr>
              <a:t> Energy Recovery </a:t>
            </a:r>
            <a:r>
              <a:rPr lang="en-US" dirty="0" err="1">
                <a:solidFill>
                  <a:srgbClr val="003399"/>
                </a:solidFill>
                <a:latin typeface="Arial Narrow" charset="0"/>
              </a:rPr>
              <a:t>Linac</a:t>
            </a:r>
            <a:r>
              <a:rPr lang="en-US" dirty="0">
                <a:solidFill>
                  <a:srgbClr val="003399"/>
                </a:solidFill>
                <a:latin typeface="Arial Narrow" charset="0"/>
              </a:rPr>
              <a:t> (ERL) and circulated in two </a:t>
            </a:r>
          </a:p>
          <a:p>
            <a:pPr eaLnBrk="1" hangingPunct="1"/>
            <a:r>
              <a:rPr lang="en-US" dirty="0">
                <a:solidFill>
                  <a:srgbClr val="003399"/>
                </a:solidFill>
                <a:latin typeface="Arial Narrow" charset="0"/>
              </a:rPr>
              <a:t> </a:t>
            </a:r>
            <a:r>
              <a:rPr lang="en-US" dirty="0" smtClean="0">
                <a:solidFill>
                  <a:srgbClr val="003399"/>
                </a:solidFill>
                <a:latin typeface="Arial Narrow" charset="0"/>
              </a:rPr>
              <a:t>               transport </a:t>
            </a:r>
            <a:r>
              <a:rPr lang="en-US" dirty="0">
                <a:solidFill>
                  <a:srgbClr val="003399"/>
                </a:solidFill>
                <a:latin typeface="Arial Narrow" charset="0"/>
              </a:rPr>
              <a:t>rings inside </a:t>
            </a:r>
            <a:r>
              <a:rPr lang="en-US" dirty="0" smtClean="0">
                <a:solidFill>
                  <a:srgbClr val="003399"/>
                </a:solidFill>
                <a:latin typeface="Arial Narrow" charset="0"/>
              </a:rPr>
              <a:t>the RHIC tunnel and then collide </a:t>
            </a:r>
            <a:r>
              <a:rPr lang="en-US" dirty="0">
                <a:solidFill>
                  <a:srgbClr val="003399"/>
                </a:solidFill>
                <a:latin typeface="Arial Narrow" charset="0"/>
              </a:rPr>
              <a:t>with </a:t>
            </a:r>
            <a:r>
              <a:rPr lang="en-US" dirty="0" smtClean="0">
                <a:solidFill>
                  <a:srgbClr val="003399"/>
                </a:solidFill>
                <a:latin typeface="Arial Narrow" charset="0"/>
              </a:rPr>
              <a:t>the hadron beam</a:t>
            </a:r>
            <a:endParaRPr lang="en-US" dirty="0">
              <a:solidFill>
                <a:srgbClr val="003399"/>
              </a:solidFill>
              <a:latin typeface="Arial Narrow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944" y="5638800"/>
            <a:ext cx="319685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smtClean="0">
                <a:solidFill>
                  <a:srgbClr val="003399"/>
                </a:solidFill>
                <a:cs typeface="Times New Roman"/>
              </a:rPr>
              <a:t>Polarization: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Electrons: 80%</a:t>
            </a:r>
          </a:p>
          <a:p>
            <a:pPr lvl="1"/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            Protons and </a:t>
            </a:r>
            <a:r>
              <a:rPr lang="en-US" sz="1400" baseline="30000" dirty="0" smtClean="0">
                <a:solidFill>
                  <a:srgbClr val="003399"/>
                </a:solidFill>
                <a:cs typeface="Times New Roman"/>
              </a:rPr>
              <a:t>3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He: 70%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solidFill>
                  <a:srgbClr val="003399"/>
                </a:solidFill>
                <a:cs typeface="Times New Roman"/>
              </a:rPr>
              <a:t>Luminosity: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&gt;10</a:t>
            </a:r>
            <a:r>
              <a:rPr lang="en-US" sz="1400" baseline="30000" dirty="0" smtClean="0">
                <a:solidFill>
                  <a:srgbClr val="003399"/>
                </a:solidFill>
                <a:cs typeface="Times New Roman"/>
              </a:rPr>
              <a:t>33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cm</a:t>
            </a:r>
            <a:r>
              <a:rPr lang="en-US" sz="1400" baseline="30000" dirty="0" smtClean="0">
                <a:solidFill>
                  <a:srgbClr val="003399"/>
                </a:solidFill>
                <a:cs typeface="Times New Roman"/>
              </a:rPr>
              <a:t>-2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s</a:t>
            </a:r>
            <a:r>
              <a:rPr lang="en-US" sz="1400" baseline="30000" dirty="0" smtClean="0">
                <a:solidFill>
                  <a:srgbClr val="003399"/>
                </a:solidFill>
                <a:cs typeface="Times New Roman"/>
              </a:rPr>
              <a:t>-1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2819400"/>
            <a:ext cx="5029200" cy="314543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1548810"/>
            <a:ext cx="4343400" cy="288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" y="4671068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99"/>
                </a:solidFill>
                <a:cs typeface="Times New Roman"/>
              </a:rPr>
              <a:t>Energy: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 Electrons: </a:t>
            </a:r>
            <a:r>
              <a:rPr lang="en-US" sz="1400" dirty="0">
                <a:solidFill>
                  <a:srgbClr val="003399"/>
                </a:solidFill>
                <a:cs typeface="Times New Roman"/>
              </a:rPr>
              <a:t>6.6–21.2  </a:t>
            </a:r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GeV</a:t>
            </a:r>
          </a:p>
          <a:p>
            <a:pPr lvl="1"/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     Protons: 25–250  </a:t>
            </a:r>
            <a:r>
              <a:rPr lang="en-US" sz="1400" dirty="0">
                <a:solidFill>
                  <a:srgbClr val="003399"/>
                </a:solidFill>
                <a:cs typeface="Times New Roman"/>
              </a:rPr>
              <a:t>GeV</a:t>
            </a:r>
            <a:endParaRPr lang="en-US" sz="1400" dirty="0" smtClean="0">
              <a:solidFill>
                <a:srgbClr val="003399"/>
              </a:solidFill>
              <a:cs typeface="Times New Roman"/>
            </a:endParaRPr>
          </a:p>
          <a:p>
            <a:pPr lvl="1"/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     Ions: 10–100  GeV/A</a:t>
            </a:r>
            <a:endParaRPr lang="en-US" sz="1400" dirty="0">
              <a:solidFill>
                <a:srgbClr val="003399"/>
              </a:solidFill>
              <a:cs typeface="Times New Roman"/>
            </a:endParaRPr>
          </a:p>
          <a:p>
            <a:pPr lvl="1"/>
            <a:r>
              <a:rPr lang="en-US" sz="1400" dirty="0" smtClean="0">
                <a:solidFill>
                  <a:srgbClr val="003399"/>
                </a:solidFill>
                <a:cs typeface="Times New Roman"/>
              </a:rPr>
              <a:t>      √s: up to 145 GeV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7679" y="4847272"/>
            <a:ext cx="3751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eRHIC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will enable the study of nucleon </a:t>
            </a:r>
            <a:r>
              <a:rPr lang="en-US" dirty="0">
                <a:solidFill>
                  <a:srgbClr val="C00000"/>
                </a:solidFill>
              </a:rPr>
              <a:t>structure and QCD in nuclei over a broad range of x and Q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 using deep inelastic polarized ep and </a:t>
            </a:r>
            <a:r>
              <a:rPr lang="en-US" dirty="0" err="1">
                <a:solidFill>
                  <a:srgbClr val="C00000"/>
                </a:solidFill>
              </a:rPr>
              <a:t>eA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collisions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30" y="1752600"/>
            <a:ext cx="4114800" cy="29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19" y="134347"/>
            <a:ext cx="8229600" cy="6556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 at EIC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66800"/>
            <a:ext cx="453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63762"/>
            <a:ext cx="5486400" cy="17320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6248400" y="1237942"/>
            <a:ext cx="2571719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1828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399"/>
                </a:solidFill>
              </a:rPr>
              <a:t>Must measure energy/momentum and angle of the scattered electron</a:t>
            </a:r>
          </a:p>
        </p:txBody>
      </p:sp>
      <p:pic>
        <p:nvPicPr>
          <p:cNvPr id="10" name="Picture 9" descr="EtaVsp.10.15.20GeV.SIDIS.Pi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44962"/>
            <a:ext cx="5486400" cy="1732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05509" y="3886200"/>
            <a:ext cx="2857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399"/>
                </a:solidFill>
              </a:rPr>
              <a:t>Electrons and hadrons are scattered over a large range in </a:t>
            </a:r>
            <a:r>
              <a:rPr lang="en-US" dirty="0" smtClean="0">
                <a:solidFill>
                  <a:srgbClr val="003399"/>
                </a:solidFill>
                <a:latin typeface="Symbol" panose="05050102010706020507" pitchFamily="18" charset="2"/>
              </a:rPr>
              <a:t>h</a:t>
            </a:r>
          </a:p>
          <a:p>
            <a:endParaRPr lang="en-US" dirty="0" smtClean="0">
              <a:latin typeface="Symbol" panose="05050102010706020507" pitchFamily="18" charset="2"/>
            </a:endParaRPr>
          </a:p>
          <a:p>
            <a:pPr algn="ctr"/>
            <a:r>
              <a:rPr lang="en-US" dirty="0" smtClean="0">
                <a:sym typeface="Symbol"/>
              </a:rPr>
              <a:t> 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C00000"/>
                </a:solidFill>
              </a:rPr>
              <a:t>Need good electron id over a large 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</a:rPr>
              <a:t>h </a:t>
            </a:r>
            <a:r>
              <a:rPr lang="en-US" dirty="0">
                <a:solidFill>
                  <a:srgbClr val="C00000"/>
                </a:solidFill>
              </a:rPr>
              <a:t>range</a:t>
            </a:r>
            <a:endParaRPr lang="en-US" dirty="0" smtClean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4409" y="805934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Scattered electron determines kinematics of the event (x,Q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0" y="25116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F6FC6"/>
                </a:solidFill>
              </a:rPr>
              <a:t>Scattered electron kinematics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44166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F6FC6"/>
                </a:solidFill>
              </a:rPr>
              <a:t>Produced hadron kinematics</a:t>
            </a:r>
          </a:p>
        </p:txBody>
      </p:sp>
    </p:spTree>
    <p:extLst>
      <p:ext uri="{BB962C8B-B14F-4D97-AF65-F5344CB8AC3E}">
        <p14:creationId xmlns:p14="http://schemas.microsoft.com/office/powerpoint/2010/main" val="24882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31838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sPHENIX</a:t>
            </a:r>
            <a:r>
              <a:rPr lang="en-US" sz="3200" b="1" dirty="0" smtClean="0"/>
              <a:t>  </a:t>
            </a:r>
            <a:r>
              <a:rPr lang="en-US" sz="3200" b="1" dirty="0" smtClean="0">
                <a:sym typeface="Symbol"/>
              </a:rPr>
              <a:t> </a:t>
            </a:r>
            <a:r>
              <a:rPr lang="en-US" sz="3200" b="1" dirty="0" err="1" smtClean="0">
                <a:sym typeface="Symbol"/>
              </a:rPr>
              <a:t>eRHIC</a:t>
            </a:r>
            <a:r>
              <a:rPr lang="en-US" sz="3200" b="1" dirty="0" smtClean="0">
                <a:sym typeface="Symbol"/>
              </a:rPr>
              <a:t> Detector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 noChangeAspect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95139" y="1731977"/>
            <a:ext cx="7696200" cy="1338072"/>
          </a:xfrm>
          <a:prstGeom prst="rect">
            <a:avLst/>
          </a:prstGeom>
        </p:spPr>
        <p:txBody>
          <a:bodyPr vert="horz" lIns="91429" tIns="45715" rIns="91429" bIns="45715">
            <a:normAutofit/>
          </a:bodyPr>
          <a:lstStyle/>
          <a:p>
            <a:pPr marL="365718" indent="-25600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 smtClean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52400" y="1371600"/>
            <a:ext cx="762000" cy="22860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96602" y="844070"/>
            <a:ext cx="2401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C00000"/>
                </a:solidFill>
              </a:rPr>
              <a:t>LOI</a:t>
            </a:r>
            <a:r>
              <a:rPr lang="en-US" sz="1600" dirty="0" smtClean="0">
                <a:solidFill>
                  <a:srgbClr val="C00000"/>
                </a:solidFill>
              </a:rPr>
              <a:t>: arXiv:1402.1209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44" name="Content Placeholder 1"/>
          <p:cNvSpPr txBox="1">
            <a:spLocks/>
          </p:cNvSpPr>
          <p:nvPr/>
        </p:nvSpPr>
        <p:spPr>
          <a:xfrm>
            <a:off x="838200" y="838200"/>
            <a:ext cx="5410200" cy="2438400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-1&lt;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&lt;+1 (barrel) 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sPHENIX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Compact-TPC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CA6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DIRC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-4&lt;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&lt;-1 (e-going) :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 EM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calorimeter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 trackers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+1&lt;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&lt;+4 (h-going) : </a:t>
            </a: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F6FC6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1&lt;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&lt;4 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 tracker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CA6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Gas RICH</a:t>
            </a: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F6FC6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1&lt;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CA6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Aerogel RICH</a:t>
            </a: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F6FC6"/>
              </a:buClr>
              <a:buSzTx/>
              <a:buFont typeface="Verdana"/>
              <a:buChar char="◦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1&lt;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&lt;5 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Calorimeter + Hadron Calorimeter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Along outgoing hadron beam: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roman pots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684"/>
            <a:ext cx="9144000" cy="40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C.Woody, 2015 MPGD, Trieste, Italy, 10/12-15/2015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207335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rPr>
              <a:t>Particle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+mj-ea"/>
                <a:cs typeface="+mj-cs"/>
              </a:rPr>
              <a:t>ID Using the Central TPC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27725" y="148431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2575" y="1065798"/>
            <a:ext cx="4349425" cy="3782328"/>
            <a:chOff x="194000" y="1248361"/>
            <a:chExt cx="4349425" cy="3782328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9434878"/>
                </p:ext>
              </p:extLst>
            </p:nvPr>
          </p:nvGraphicFramePr>
          <p:xfrm>
            <a:off x="457200" y="1263650"/>
            <a:ext cx="4086225" cy="3613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6" name="Artwork" r:id="rId3" imgW="8400000" imgH="7430537" progId="Adobe.Illustrator.7">
                    <p:embed/>
                  </p:oleObj>
                </mc:Choice>
                <mc:Fallback>
                  <p:oleObj name="Artwork" r:id="rId3" imgW="8400000" imgH="7430537" progId="Adobe.Illustrator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263650"/>
                          <a:ext cx="4086225" cy="3613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33605" y="1248361"/>
              <a:ext cx="320312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hlink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 smtClean="0">
                  <a:solidFill>
                    <a:srgbClr val="0033CC"/>
                  </a:solidFill>
                </a:rPr>
                <a:t>GEMs with </a:t>
              </a:r>
              <a:r>
                <a:rPr lang="en-US" altLang="en-US" sz="1600" b="1" dirty="0" err="1" smtClean="0">
                  <a:solidFill>
                    <a:srgbClr val="0033CC"/>
                  </a:solidFill>
                </a:rPr>
                <a:t>CsI</a:t>
              </a:r>
              <a:r>
                <a:rPr lang="en-US" altLang="en-US" sz="1600" b="1" dirty="0" smtClean="0">
                  <a:solidFill>
                    <a:srgbClr val="0033CC"/>
                  </a:solidFill>
                </a:rPr>
                <a:t>  Readout Plane</a:t>
              </a:r>
              <a:r>
                <a:rPr lang="en-US" altLang="en-US" sz="1600" dirty="0" smtClean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62000" y="2367538"/>
              <a:ext cx="152400" cy="604262"/>
            </a:xfrm>
            <a:prstGeom prst="line">
              <a:avLst/>
            </a:prstGeom>
            <a:noFill/>
            <a:ln w="15875">
              <a:solidFill>
                <a:srgbClr val="CC0099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676400" y="1600200"/>
              <a:ext cx="152400" cy="533400"/>
            </a:xfrm>
            <a:prstGeom prst="line">
              <a:avLst/>
            </a:prstGeom>
            <a:noFill/>
            <a:ln w="15875">
              <a:solidFill>
                <a:srgbClr val="000099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352800" y="4191000"/>
              <a:ext cx="11731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hlink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smtClean="0">
                  <a:solidFill>
                    <a:srgbClr val="3333CC"/>
                  </a:solidFill>
                </a:rPr>
                <a:t>Drift regions</a:t>
              </a:r>
              <a:endParaRPr lang="en-US" altLang="en-US" sz="1600" b="1" smtClean="0">
                <a:solidFill>
                  <a:srgbClr val="000099"/>
                </a:solidFill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94000" y="4722912"/>
              <a:ext cx="13773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hlink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 smtClean="0">
                  <a:solidFill>
                    <a:srgbClr val="CC0099"/>
                  </a:solidFill>
                </a:rPr>
                <a:t>Readout Pads</a:t>
              </a:r>
              <a:endParaRPr lang="en-US" altLang="en-US" dirty="0" smtClean="0">
                <a:solidFill>
                  <a:srgbClr val="CC0099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24400" y="1234341"/>
            <a:ext cx="40386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TPC </a:t>
            </a:r>
            <a:r>
              <a:rPr lang="en-US" sz="2000" dirty="0">
                <a:solidFill>
                  <a:srgbClr val="000099"/>
                </a:solidFill>
              </a:rPr>
              <a:t>provides momentum measurement and particle id through </a:t>
            </a:r>
            <a:r>
              <a:rPr lang="en-US" sz="2000" dirty="0" err="1" smtClean="0">
                <a:solidFill>
                  <a:srgbClr val="000099"/>
                </a:solidFill>
              </a:rPr>
              <a:t>dE</a:t>
            </a:r>
            <a:r>
              <a:rPr lang="en-US" sz="2000" dirty="0" smtClean="0">
                <a:solidFill>
                  <a:srgbClr val="000099"/>
                </a:solidFill>
              </a:rPr>
              <a:t>/dx. Use </a:t>
            </a:r>
            <a:r>
              <a:rPr lang="en-US" sz="2000" dirty="0">
                <a:solidFill>
                  <a:srgbClr val="000099"/>
                </a:solidFill>
              </a:rPr>
              <a:t>ionization in gas volume to measure track </a:t>
            </a:r>
            <a:r>
              <a:rPr lang="en-US" sz="2000" dirty="0" smtClean="0">
                <a:solidFill>
                  <a:srgbClr val="000099"/>
                </a:solidFill>
              </a:rPr>
              <a:t>trajectory.</a:t>
            </a:r>
          </a:p>
          <a:p>
            <a:pPr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99"/>
              </a:solidFill>
            </a:endParaRPr>
          </a:p>
          <a:p>
            <a:pPr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Use Cherenkov light produced in the </a:t>
            </a:r>
            <a:r>
              <a:rPr lang="en-US" sz="2000" i="1" dirty="0" smtClean="0">
                <a:solidFill>
                  <a:srgbClr val="000099"/>
                </a:solidFill>
              </a:rPr>
              <a:t>same</a:t>
            </a:r>
            <a:r>
              <a:rPr lang="en-US" sz="2000" dirty="0" smtClean="0">
                <a:solidFill>
                  <a:srgbClr val="000099"/>
                </a:solidFill>
              </a:rPr>
              <a:t> gas volume to identify electrons  </a:t>
            </a:r>
          </a:p>
          <a:p>
            <a:pPr marL="0" indent="0">
              <a:buClr>
                <a:srgbClr val="C00000"/>
              </a:buClr>
              <a:buSzPct val="110000"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        </a:t>
            </a:r>
            <a:r>
              <a:rPr lang="en-US" sz="2000" dirty="0" smtClean="0">
                <a:solidFill>
                  <a:srgbClr val="C00000"/>
                </a:solidFill>
                <a:sym typeface="Symbol"/>
              </a:rPr>
              <a:t> </a:t>
            </a:r>
            <a:r>
              <a:rPr lang="en-US" sz="2000" dirty="0" smtClean="0">
                <a:solidFill>
                  <a:srgbClr val="C00000"/>
                </a:solidFill>
              </a:rPr>
              <a:t>HBD concept </a:t>
            </a:r>
          </a:p>
          <a:p>
            <a:pPr marL="0" indent="0">
              <a:buClr>
                <a:srgbClr val="C00000"/>
              </a:buClr>
              <a:buSzPct val="110000"/>
            </a:pPr>
            <a:r>
              <a:rPr lang="en-US" sz="2000" dirty="0" smtClean="0">
                <a:solidFill>
                  <a:srgbClr val="000099"/>
                </a:solidFill>
              </a:rPr>
              <a:t>       Acts as a threshold counter </a:t>
            </a:r>
          </a:p>
          <a:p>
            <a:pPr marL="0" indent="0">
              <a:buClr>
                <a:srgbClr val="C00000"/>
              </a:buClr>
              <a:buSzPct val="110000"/>
            </a:pP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            (no other particle id)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33400" y="4953000"/>
            <a:ext cx="822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6699"/>
                </a:solidFill>
              </a:rPr>
              <a:t>Gas must be transparent to UV light → CF</a:t>
            </a:r>
            <a:r>
              <a:rPr lang="en-US" sz="2000" baseline="-25000" dirty="0" smtClean="0">
                <a:solidFill>
                  <a:srgbClr val="006699"/>
                </a:solidFill>
              </a:rPr>
              <a:t>4</a:t>
            </a:r>
            <a:r>
              <a:rPr lang="en-US" sz="2000" dirty="0" smtClean="0">
                <a:solidFill>
                  <a:srgbClr val="006699"/>
                </a:solidFill>
              </a:rPr>
              <a:t> (like HBD)</a:t>
            </a:r>
          </a:p>
          <a:p>
            <a:endParaRPr lang="en-US" sz="800" dirty="0">
              <a:solidFill>
                <a:srgbClr val="006699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6699"/>
                </a:solidFill>
              </a:rPr>
              <a:t>Want fast drift velocity </a:t>
            </a:r>
            <a:r>
              <a:rPr lang="en-US" sz="2000" dirty="0">
                <a:solidFill>
                  <a:srgbClr val="006699"/>
                </a:solidFill>
              </a:rPr>
              <a:t>(→ </a:t>
            </a:r>
            <a:r>
              <a:rPr lang="en-US" sz="2000" dirty="0" smtClean="0">
                <a:solidFill>
                  <a:srgbClr val="006699"/>
                </a:solidFill>
              </a:rPr>
              <a:t>CF</a:t>
            </a:r>
            <a:r>
              <a:rPr lang="en-US" sz="2000" baseline="-25000" dirty="0" smtClean="0">
                <a:solidFill>
                  <a:srgbClr val="006699"/>
                </a:solidFill>
              </a:rPr>
              <a:t>4</a:t>
            </a:r>
            <a:r>
              <a:rPr lang="en-US" sz="2000" dirty="0" smtClean="0">
                <a:solidFill>
                  <a:srgbClr val="006699"/>
                </a:solidFill>
              </a:rPr>
              <a:t> or mixtures containing CF</a:t>
            </a:r>
            <a:r>
              <a:rPr lang="en-US" sz="2000" baseline="-25000" dirty="0" smtClean="0">
                <a:solidFill>
                  <a:srgbClr val="006699"/>
                </a:solidFill>
              </a:rPr>
              <a:t>4</a:t>
            </a:r>
            <a:r>
              <a:rPr lang="en-US" sz="2000" dirty="0" smtClean="0">
                <a:solidFill>
                  <a:srgbClr val="006699"/>
                </a:solidFill>
              </a:rPr>
              <a:t>)</a:t>
            </a:r>
            <a:endParaRPr lang="en-US" sz="2000" dirty="0">
              <a:solidFill>
                <a:srgbClr val="006699"/>
              </a:solidFill>
            </a:endParaRPr>
          </a:p>
          <a:p>
            <a:pPr marL="0" indent="0"/>
            <a:endParaRPr lang="en-US" sz="800" dirty="0">
              <a:solidFill>
                <a:srgbClr val="006699"/>
              </a:solidFill>
            </a:endParaRPr>
          </a:p>
          <a:p>
            <a:pPr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6699"/>
                </a:solidFill>
              </a:rPr>
              <a:t>Photosensitive GEM must operate near the HV plane of the field cage. Field cage must be optically transparent on its outer radius and take up minimal radial space.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1600200"/>
            <a:ext cx="152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hlink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CC0099"/>
                </a:solidFill>
              </a:rPr>
              <a:t> TPC with GEM Readout</a:t>
            </a:r>
            <a:endParaRPr lang="en-US" altLang="en-US" sz="1600" b="1" dirty="0" smtClean="0">
              <a:solidFill>
                <a:srgbClr val="00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436822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Detector proposed for PHENIX ~ 2004 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4825</TotalTime>
  <Words>1791</Words>
  <Application>Microsoft Office PowerPoint</Application>
  <PresentationFormat>On-screen Show (4:3)</PresentationFormat>
  <Paragraphs>312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Artwork</vt:lpstr>
      <vt:lpstr>PowerPoint Presentation</vt:lpstr>
      <vt:lpstr>PowerPoint Presentation</vt:lpstr>
      <vt:lpstr>Upgrade Plans for the PHENIX Experiment</vt:lpstr>
      <vt:lpstr>The                     Experiment</vt:lpstr>
      <vt:lpstr>PowerPoint Presentation</vt:lpstr>
      <vt:lpstr>eRHIC: An Electron Ion Collider at Brookhaven</vt:lpstr>
      <vt:lpstr>DIS at EIC</vt:lpstr>
      <vt:lpstr>sPHENIX   eRHIC Detector</vt:lpstr>
      <vt:lpstr>PowerPoint Presentation</vt:lpstr>
      <vt:lpstr>The PHENIX HBD</vt:lpstr>
      <vt:lpstr>Focusing RICH for EIC</vt:lpstr>
      <vt:lpstr>3D Detector Model</vt:lpstr>
      <vt:lpstr>The Actual Prototype</vt:lpstr>
      <vt:lpstr>3 Sided Field Cage + 1 Sided Foil</vt:lpstr>
      <vt:lpstr>Field Cage Wire Plane</vt:lpstr>
      <vt:lpstr>Electrostatic Simulation</vt:lpstr>
      <vt:lpstr>Field Distortions with One Plane of Wires for Field Cage</vt:lpstr>
      <vt:lpstr>Field Distortions with Addition of Cherenkov Mesh</vt:lpstr>
      <vt:lpstr>TPC GEM Detector with Chevron readout board</vt:lpstr>
      <vt:lpstr>Minidrift GEM Detector</vt:lpstr>
      <vt:lpstr>First Tests of the GEM TPC</vt:lpstr>
      <vt:lpstr>Possible Operating Gases</vt:lpstr>
      <vt:lpstr>Cosmic Ray Tracks in the TPC</vt:lpstr>
      <vt:lpstr>Cosmic Ray Tracks in the TPC</vt:lpstr>
      <vt:lpstr>Summary &amp; Conclusions</vt:lpstr>
      <vt:lpstr>Backup Slides</vt:lpstr>
      <vt:lpstr>Physics of sPHENIX</vt:lpstr>
      <vt:lpstr> A New Dedicated Detector at eRHIC</vt:lpstr>
      <vt:lpstr>MEIC Detector for JLAB</vt:lpstr>
      <vt:lpstr>LEGS TPC (circa ~ 2005) </vt:lpstr>
      <vt:lpstr>Electronics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Woody</dc:creator>
  <cp:lastModifiedBy>Craig1</cp:lastModifiedBy>
  <cp:revision>814</cp:revision>
  <dcterms:created xsi:type="dcterms:W3CDTF">2012-02-22T21:24:35Z</dcterms:created>
  <dcterms:modified xsi:type="dcterms:W3CDTF">2015-10-10T11:09:54Z</dcterms:modified>
</cp:coreProperties>
</file>