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94" r:id="rId4"/>
    <p:sldId id="278" r:id="rId5"/>
    <p:sldId id="311" r:id="rId6"/>
    <p:sldId id="293" r:id="rId7"/>
    <p:sldId id="286" r:id="rId8"/>
    <p:sldId id="288" r:id="rId9"/>
    <p:sldId id="295" r:id="rId10"/>
    <p:sldId id="300" r:id="rId11"/>
    <p:sldId id="312" r:id="rId12"/>
    <p:sldId id="287" r:id="rId13"/>
    <p:sldId id="269" r:id="rId14"/>
    <p:sldId id="276" r:id="rId15"/>
    <p:sldId id="271" r:id="rId16"/>
    <p:sldId id="259" r:id="rId17"/>
    <p:sldId id="292" r:id="rId18"/>
    <p:sldId id="309" r:id="rId19"/>
    <p:sldId id="297" r:id="rId20"/>
    <p:sldId id="289" r:id="rId21"/>
    <p:sldId id="301" r:id="rId22"/>
    <p:sldId id="302" r:id="rId23"/>
    <p:sldId id="304" r:id="rId24"/>
    <p:sldId id="305" r:id="rId25"/>
    <p:sldId id="275" r:id="rId26"/>
    <p:sldId id="279" r:id="rId27"/>
    <p:sldId id="258" r:id="rId28"/>
    <p:sldId id="261" r:id="rId29"/>
    <p:sldId id="262" r:id="rId30"/>
    <p:sldId id="270" r:id="rId31"/>
    <p:sldId id="273" r:id="rId32"/>
    <p:sldId id="285" r:id="rId33"/>
    <p:sldId id="306" r:id="rId34"/>
    <p:sldId id="310" r:id="rId35"/>
    <p:sldId id="281" r:id="rId36"/>
    <p:sldId id="303" r:id="rId37"/>
    <p:sldId id="264" r:id="rId38"/>
  </p:sldIdLst>
  <p:sldSz cx="9144000" cy="5715000" type="screen16x10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C11DAF-94D3-464A-A28C-5FA337313250}">
          <p14:sldIdLst>
            <p14:sldId id="256"/>
          </p14:sldIdLst>
        </p14:section>
        <p14:section name="Intro" id="{02549FD4-335A-114F-BFEF-9F5A86DC5C8E}">
          <p14:sldIdLst>
            <p14:sldId id="257"/>
          </p14:sldIdLst>
        </p14:section>
        <p14:section name="CLAS12 - Intro" id="{B07C9588-6C6E-934D-9C60-9DA6E03C374E}">
          <p14:sldIdLst>
            <p14:sldId id="294"/>
            <p14:sldId id="278"/>
            <p14:sldId id="311"/>
          </p14:sldIdLst>
        </p14:section>
        <p14:section name="Forward" id="{D11B0468-0058-BA43-8F4A-69D8E53F221A}">
          <p14:sldIdLst>
            <p14:sldId id="293"/>
            <p14:sldId id="286"/>
          </p14:sldIdLst>
        </p14:section>
        <p14:section name="Fw Results Prod" id="{DD9810E9-0593-E74B-BCC7-E796D1D36983}">
          <p14:sldIdLst>
            <p14:sldId id="288"/>
            <p14:sldId id="295"/>
          </p14:sldIdLst>
        </p14:section>
        <p14:section name="Barrel" id="{4E139AD6-4B63-364E-AE8B-81FD8C81A035}">
          <p14:sldIdLst>
            <p14:sldId id="300"/>
            <p14:sldId id="312"/>
            <p14:sldId id="287"/>
            <p14:sldId id="269"/>
            <p14:sldId id="276"/>
            <p14:sldId id="271"/>
            <p14:sldId id="259"/>
          </p14:sldIdLst>
        </p14:section>
        <p14:section name="Prod_Summary" id="{E51DA45E-4982-744F-AC60-AFEADC941436}">
          <p14:sldIdLst>
            <p14:sldId id="292"/>
          </p14:sldIdLst>
        </p14:section>
        <p14:section name="Fw. MuTPC Test" id="{5708CFD3-A0A2-674E-8061-5EE7C6EEA495}">
          <p14:sldIdLst>
            <p14:sldId id="309"/>
            <p14:sldId id="297"/>
            <p14:sldId id="289"/>
            <p14:sldId id="301"/>
            <p14:sldId id="302"/>
            <p14:sldId id="304"/>
            <p14:sldId id="305"/>
          </p14:sldIdLst>
        </p14:section>
        <p14:section name="Conclusion" id="{24E4BD58-D104-B04D-907A-0F17674C2071}">
          <p14:sldIdLst>
            <p14:sldId id="275"/>
            <p14:sldId id="279"/>
          </p14:sldIdLst>
        </p14:section>
        <p14:section name="Spared" id="{EAA0B48E-2332-F541-A363-215E3A5D540B}">
          <p14:sldIdLst>
            <p14:sldId id="258"/>
            <p14:sldId id="261"/>
            <p14:sldId id="262"/>
            <p14:sldId id="270"/>
            <p14:sldId id="273"/>
            <p14:sldId id="285"/>
            <p14:sldId id="306"/>
            <p14:sldId id="310"/>
            <p14:sldId id="281"/>
            <p14:sldId id="303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233"/>
    <a:srgbClr val="86A429"/>
    <a:srgbClr val="FFFFFF"/>
    <a:srgbClr val="ABD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5" autoAdjust="0"/>
    <p:restoredTop sz="96072" autoAdjust="0"/>
  </p:normalViewPr>
  <p:slideViewPr>
    <p:cSldViewPr snapToGrid="0">
      <p:cViewPr varScale="1">
        <p:scale>
          <a:sx n="100" d="100"/>
          <a:sy n="100" d="100"/>
        </p:scale>
        <p:origin x="-248" y="-1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5EFE-C5C5-5B4E-909F-43B840BD6FD8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793E5-AB84-1D40-8473-9A01DCA3C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86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2DD22-4EA0-49DC-84E7-D5484344533F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CF111-9539-4810-8321-2150A4A5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3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  <a:r>
              <a:rPr lang="en-US" baseline="0" dirty="0" smtClean="0"/>
              <a:t>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Diffusion in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7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dirty="0" smtClean="0"/>
              <a:t> add transition</a:t>
            </a:r>
            <a:r>
              <a:rPr lang="en-US" baseline="0" dirty="0" smtClean="0"/>
              <a:t> toward Barrel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2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suppress</a:t>
            </a:r>
            <a:r>
              <a:rPr lang="en-US" baseline="0" dirty="0" smtClean="0"/>
              <a:t> X0 to avoid Q?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6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Bernd</a:t>
            </a:r>
            <a:r>
              <a:rPr lang="en-US" baseline="0" dirty="0" smtClean="0"/>
              <a:t> –</a:t>
            </a:r>
            <a:r>
              <a:rPr lang="en-US" baseline="0" dirty="0" err="1" smtClean="0"/>
              <a:t>posrter’s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3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baseline="0" dirty="0" smtClean="0"/>
              <a:t> Barrel intro + CLAS12 logo + dream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86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baseline="0" dirty="0" smtClean="0"/>
              <a:t> Barrel intro + CLAS12 logo + dream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8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two zones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08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baseline="0" dirty="0" smtClean="0"/>
              <a:t> Barrel intro + CLAS12 logo + dream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8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reoder</a:t>
            </a:r>
            <a:r>
              <a:rPr lang="en-US" baseline="0" dirty="0" smtClean="0"/>
              <a:t> bullets to have </a:t>
            </a:r>
            <a:r>
              <a:rPr lang="en-US" baseline="0" dirty="0" err="1" smtClean="0"/>
              <a:t>symetry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0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+ self supporting + 0.40</a:t>
            </a:r>
            <a:r>
              <a:rPr lang="en-US" baseline="0" dirty="0" smtClean="0"/>
              <a:t> % of x0 </a:t>
            </a:r>
            <a:r>
              <a:rPr lang="en-US" dirty="0" smtClean="0"/>
              <a:t>+ “Frist time mm, don’t know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206501"/>
            <a:ext cx="6619244" cy="277465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981151"/>
            <a:ext cx="6619244" cy="71785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23957BF1-D11E-014B-A0F3-D496B7ACE43B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4000489"/>
            <a:ext cx="6619243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71501"/>
            <a:ext cx="6619244" cy="30338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472772"/>
            <a:ext cx="6619242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89FCDFF5-1BFE-8743-8782-7A228B07DDF7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6619244" cy="1651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6619244" cy="19685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C5AD1B95-5990-374B-ADE4-5B052815C7D5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206500"/>
            <a:ext cx="5999486" cy="193614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3" y="3142645"/>
            <a:ext cx="5459737" cy="285146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25548"/>
            <a:ext cx="6619244" cy="13970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D64E2AE2-C3A4-AC45-9F69-FBA2D7D178BC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721" y="80937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178157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9" y="2603502"/>
            <a:ext cx="6619245" cy="137765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F58F9ED2-15E3-6740-8FF3-8066F8E708F3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651002"/>
            <a:ext cx="2210150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222500"/>
            <a:ext cx="2195513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8" y="1651002"/>
            <a:ext cx="2202181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222500"/>
            <a:ext cx="2210096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8" y="1651002"/>
            <a:ext cx="2199085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8" y="2222500"/>
            <a:ext cx="2199085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AC04415C-46FC-544E-9407-E775814A1829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542459"/>
            <a:ext cx="2205038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841500"/>
            <a:ext cx="2205038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022677"/>
            <a:ext cx="2205038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542459"/>
            <a:ext cx="219789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841500"/>
            <a:ext cx="2197894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9" y="4022676"/>
            <a:ext cx="2200805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8" y="3542459"/>
            <a:ext cx="2199085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8" y="1841500"/>
            <a:ext cx="2199085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022675"/>
            <a:ext cx="2201998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040B0E3D-1949-B940-8A11-F0DC43D87B5E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EF4737DD-8063-3947-B093-E50E6827F8AB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358511"/>
            <a:ext cx="1314451" cy="485510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739514"/>
            <a:ext cx="5567362" cy="44741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C8A1F73E-BC9A-1D4D-9D1B-B009520AAA6C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E99DF351-56AE-CE48-8017-536F34298D9C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2384778"/>
            <a:ext cx="6619243" cy="1596372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77E7C4C3-64D7-0C43-8F48-B9B758A24ECE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717148"/>
            <a:ext cx="3297254" cy="34964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713411"/>
            <a:ext cx="3297256" cy="35002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4FDB5674-221D-5D4B-9778-3FBE8F08C4E1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587502"/>
            <a:ext cx="329725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095500"/>
            <a:ext cx="3297254" cy="31181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587502"/>
            <a:ext cx="329725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095500"/>
            <a:ext cx="3297254" cy="31181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870E1B4D-125A-854F-993C-960C2B47663B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44F11B5B-6F8A-2346-8B73-F7E6D15A0298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CF1A3860-B421-9B42-96DD-5294408C92FB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2550798" cy="12065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206500"/>
            <a:ext cx="3896998" cy="3810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9" y="2607736"/>
            <a:ext cx="2550797" cy="24129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681295C5-FD24-0F46-8D23-72C64CABF930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545160"/>
            <a:ext cx="3819680" cy="131234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952500"/>
            <a:ext cx="2400300" cy="381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3813734" cy="1143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37A08B37-49F7-F548-8F73-5586BD81486F}" type="datetime1">
              <a:rPr lang="en-US" smtClean="0"/>
              <a:t>10/13/15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3" y="2224738"/>
            <a:ext cx="3027759" cy="3490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3" y="2410291"/>
            <a:ext cx="1141809" cy="197121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2"/>
            <a:ext cx="1202540" cy="951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62" y="5080000"/>
            <a:ext cx="745301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11671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710766"/>
            <a:ext cx="6709906" cy="34962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4200" y="5450172"/>
            <a:ext cx="321649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46443"/>
            <a:ext cx="628649" cy="63973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microsoft.com/office/2007/relationships/hdphoto" Target="../media/hdphoto5.wdp"/><Relationship Id="rId6" Type="http://schemas.openxmlformats.org/officeDocument/2006/relationships/image" Target="../media/image28.pn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5.gi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microsoft.com/office/2007/relationships/hdphoto" Target="../media/hdphoto3.wdp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69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microsoft.com/office/2007/relationships/hdphoto" Target="../media/hdphoto7.wdp"/><Relationship Id="rId5" Type="http://schemas.openxmlformats.org/officeDocument/2006/relationships/image" Target="../media/image80.png"/><Relationship Id="rId6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4.wdp"/><Relationship Id="rId5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534149"/>
            <a:ext cx="6619244" cy="2774651"/>
          </a:xfrm>
        </p:spPr>
        <p:txBody>
          <a:bodyPr/>
          <a:lstStyle/>
          <a:p>
            <a:r>
              <a:rPr lang="en-US" sz="3300" dirty="0" smtClean="0"/>
              <a:t>The Micromegas Vertex Tracker for the CLAS12 Experiment</a:t>
            </a:r>
            <a:br>
              <a:rPr lang="en-US" sz="33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308799"/>
            <a:ext cx="6619244" cy="17712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MPGD Meeting – TRIESTRE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OCT 2015</a:t>
            </a:r>
          </a:p>
          <a:p>
            <a:r>
              <a:rPr lang="en-US" b="1" dirty="0" smtClean="0">
                <a:solidFill>
                  <a:srgbClr val="AAD233"/>
                </a:solidFill>
              </a:rPr>
              <a:t>Maxence Vandenbroucke </a:t>
            </a:r>
            <a:r>
              <a:rPr lang="en-US" dirty="0" smtClean="0">
                <a:solidFill>
                  <a:srgbClr val="FFFFFF"/>
                </a:solidFill>
              </a:rPr>
              <a:t>– CEA </a:t>
            </a:r>
            <a:r>
              <a:rPr lang="en-US" dirty="0" err="1" smtClean="0">
                <a:solidFill>
                  <a:srgbClr val="FFFFFF"/>
                </a:solidFill>
              </a:rPr>
              <a:t>saclay</a:t>
            </a:r>
            <a:r>
              <a:rPr lang="en-US" dirty="0" smtClean="0">
                <a:solidFill>
                  <a:srgbClr val="FFFFFF"/>
                </a:solidFill>
              </a:rPr>
              <a:t> – IRFU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(on behalf of </a:t>
            </a:r>
            <a:r>
              <a:rPr lang="en-US" dirty="0" err="1" smtClean="0">
                <a:solidFill>
                  <a:srgbClr val="FFFFFF"/>
                </a:solidFill>
              </a:rPr>
              <a:t>david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attié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logoirfu04noirsaclayexpl.eps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84666"/>
            <a:ext cx="3098803" cy="9813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19276" y="5210909"/>
            <a:ext cx="2724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david.attie@</a:t>
            </a:r>
            <a:r>
              <a:rPr lang="en-US" sz="1200" dirty="0" smtClean="0"/>
              <a:t>cea.fr</a:t>
            </a:r>
            <a:endParaRPr lang="fr-FR" sz="1200" dirty="0" smtClean="0"/>
          </a:p>
          <a:p>
            <a:r>
              <a:rPr lang="fr-FR" sz="1200" dirty="0"/>
              <a:t>m</a:t>
            </a:r>
            <a:r>
              <a:rPr lang="fr-FR" sz="1200" dirty="0" smtClean="0"/>
              <a:t>axence.vandenbroucke@cea.fr</a:t>
            </a:r>
          </a:p>
          <a:p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330697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96" t="20513" r="11210" b="7430"/>
          <a:stretch/>
        </p:blipFill>
        <p:spPr>
          <a:xfrm>
            <a:off x="2048524" y="2041961"/>
            <a:ext cx="5365553" cy="33873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63" y="680460"/>
            <a:ext cx="6709906" cy="3496234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The CLAS12 Central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racker</a:t>
            </a:r>
          </a:p>
          <a:p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Forward detectors</a:t>
            </a:r>
          </a:p>
          <a:p>
            <a:r>
              <a:rPr lang="en-US" sz="1800" dirty="0" smtClean="0">
                <a:solidFill>
                  <a:srgbClr val="ABD333"/>
                </a:solidFill>
              </a:rPr>
              <a:t>Barrel detectors</a:t>
            </a:r>
          </a:p>
        </p:txBody>
      </p:sp>
    </p:spTree>
    <p:extLst>
      <p:ext uri="{BB962C8B-B14F-4D97-AF65-F5344CB8AC3E}">
        <p14:creationId xmlns:p14="http://schemas.microsoft.com/office/powerpoint/2010/main" val="207030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Micromegas Vertex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MPGD </a:t>
            </a:r>
            <a:r>
              <a:rPr lang="en-US" dirty="0" err="1" smtClean="0"/>
              <a:t>Conf</a:t>
            </a:r>
            <a:r>
              <a:rPr lang="en-US" dirty="0" smtClean="0"/>
              <a:t> – 10/2015 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86432" y="1053850"/>
            <a:ext cx="4557570" cy="430548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>
                <a:solidFill>
                  <a:srgbClr val="7F7F7F"/>
                </a:solidFill>
              </a:rPr>
              <a:t>4 </a:t>
            </a:r>
            <a:r>
              <a:rPr lang="en-US" sz="1600" dirty="0">
                <a:solidFill>
                  <a:srgbClr val="7F7F7F"/>
                </a:solidFill>
              </a:rPr>
              <a:t>m² </a:t>
            </a:r>
            <a:r>
              <a:rPr lang="en-US" sz="1600" dirty="0" smtClean="0">
                <a:solidFill>
                  <a:srgbClr val="7F7F7F"/>
                </a:solidFill>
              </a:rPr>
              <a:t>of Micromegas detectors to </a:t>
            </a:r>
            <a:r>
              <a:rPr lang="en-US" sz="1600" dirty="0">
                <a:solidFill>
                  <a:srgbClr val="7F7F7F"/>
                </a:solidFill>
              </a:rPr>
              <a:t>be installed in </a:t>
            </a:r>
            <a:r>
              <a:rPr lang="en-US" sz="1600" dirty="0" smtClean="0">
                <a:solidFill>
                  <a:srgbClr val="7F7F7F"/>
                </a:solidFill>
              </a:rPr>
              <a:t>2015/2016</a:t>
            </a:r>
          </a:p>
          <a:p>
            <a:r>
              <a:rPr lang="en-US" sz="1600" dirty="0" smtClean="0">
                <a:solidFill>
                  <a:srgbClr val="7F7F7F"/>
                </a:solidFill>
              </a:rPr>
              <a:t>DREAM Front-End Electronics </a:t>
            </a:r>
            <a:endParaRPr lang="en-US" sz="1600" dirty="0">
              <a:solidFill>
                <a:srgbClr val="7F7F7F"/>
              </a:solidFill>
            </a:endParaRPr>
          </a:p>
          <a:p>
            <a:r>
              <a:rPr lang="en-US" sz="1600" dirty="0" smtClean="0">
                <a:solidFill>
                  <a:srgbClr val="7F7F7F"/>
                </a:solidFill>
              </a:rPr>
              <a:t>Remote electronics connected with 2m </a:t>
            </a:r>
            <a:r>
              <a:rPr lang="en-US" sz="1600" dirty="0">
                <a:solidFill>
                  <a:srgbClr val="7F7F7F"/>
                </a:solidFill>
              </a:rPr>
              <a:t>micro</a:t>
            </a:r>
            <a:r>
              <a:rPr lang="en-US" sz="1600" dirty="0" smtClean="0">
                <a:solidFill>
                  <a:srgbClr val="7F7F7F"/>
                </a:solidFill>
              </a:rPr>
              <a:t>-coaxial cables</a:t>
            </a:r>
          </a:p>
          <a:p>
            <a:r>
              <a:rPr lang="en-US" sz="1600" dirty="0" smtClean="0">
                <a:solidFill>
                  <a:srgbClr val="7F7F7F"/>
                </a:solidFill>
              </a:rPr>
              <a:t>Forward Detectors</a:t>
            </a:r>
            <a:endParaRPr lang="en-US" sz="1600" dirty="0">
              <a:solidFill>
                <a:srgbClr val="7F7F7F"/>
              </a:solidFill>
            </a:endParaRP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High particle rate =&gt; Fast detectors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Resistive </a:t>
            </a:r>
            <a:r>
              <a:rPr lang="en-US" dirty="0">
                <a:solidFill>
                  <a:srgbClr val="7F7F7F"/>
                </a:solidFill>
              </a:rPr>
              <a:t>strips divided in 2 </a:t>
            </a:r>
            <a:r>
              <a:rPr lang="en-US" dirty="0" smtClean="0">
                <a:solidFill>
                  <a:srgbClr val="7F7F7F"/>
                </a:solidFill>
              </a:rPr>
              <a:t>zones </a:t>
            </a:r>
            <a:r>
              <a:rPr lang="en-US" dirty="0">
                <a:solidFill>
                  <a:srgbClr val="7F7F7F"/>
                </a:solidFill>
              </a:rPr>
              <a:t>inner/outer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Dimensions</a:t>
            </a:r>
            <a:r>
              <a:rPr lang="en-US" dirty="0">
                <a:solidFill>
                  <a:srgbClr val="7F7F7F"/>
                </a:solidFill>
              </a:rPr>
              <a:t>: 430 mm diameter disk with a 50 mm diameter hole at the center</a:t>
            </a:r>
          </a:p>
          <a:p>
            <a:r>
              <a:rPr lang="en-US" sz="1600" dirty="0" smtClean="0">
                <a:solidFill>
                  <a:srgbClr val="AAD233"/>
                </a:solidFill>
              </a:rPr>
              <a:t>Cylindrical Barrel</a:t>
            </a:r>
          </a:p>
          <a:p>
            <a:pPr lvl="1"/>
            <a:r>
              <a:rPr lang="en-US" dirty="0" smtClean="0"/>
              <a:t>Low momentum particles =&gt; </a:t>
            </a:r>
            <a:r>
              <a:rPr lang="en-US" dirty="0"/>
              <a:t>L</a:t>
            </a:r>
            <a:r>
              <a:rPr lang="en-US" dirty="0" smtClean="0"/>
              <a:t>ight Detectors</a:t>
            </a:r>
          </a:p>
          <a:p>
            <a:pPr lvl="1"/>
            <a:r>
              <a:rPr lang="en-US" dirty="0" smtClean="0"/>
              <a:t>High magnetic field</a:t>
            </a:r>
          </a:p>
          <a:p>
            <a:pPr lvl="1"/>
            <a:r>
              <a:rPr lang="en-US" dirty="0" smtClean="0"/>
              <a:t>Phase 1 : 2 Layers (6 Det. Of 120º)</a:t>
            </a:r>
          </a:p>
          <a:p>
            <a:pPr lvl="1"/>
            <a:r>
              <a:rPr lang="en-US" dirty="0" smtClean="0"/>
              <a:t>Phase 2 : 6 Layers (18 Det.)</a:t>
            </a:r>
            <a:endParaRPr lang="en-US" dirty="0"/>
          </a:p>
        </p:txBody>
      </p:sp>
      <p:pic>
        <p:nvPicPr>
          <p:cNvPr id="26" name="Picture 25" descr="IMG_2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23768"/>
          <a:stretch/>
        </p:blipFill>
        <p:spPr>
          <a:xfrm>
            <a:off x="220821" y="3696851"/>
            <a:ext cx="4075482" cy="1963167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42" name="Picture 41" descr="06-1100 000_Clas12_Ens-Forward-CR 2couches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058"/>
            <a:ext cx="4092566" cy="2440288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>
            <a:off x="1353889" y="1395950"/>
            <a:ext cx="3338804" cy="620516"/>
          </a:xfrm>
          <a:prstGeom prst="bentConnector3">
            <a:avLst>
              <a:gd name="adj1" fmla="val 830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1973110" y="2700000"/>
            <a:ext cx="2476883" cy="913140"/>
          </a:xfrm>
          <a:prstGeom prst="bentConnector3">
            <a:avLst>
              <a:gd name="adj1" fmla="val 148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6200000" flipH="1">
            <a:off x="4284847" y="3786648"/>
            <a:ext cx="567492" cy="226269"/>
          </a:xfrm>
          <a:prstGeom prst="bentConnector3">
            <a:avLst>
              <a:gd name="adj1" fmla="val 890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31" name="Elbow Connector 30"/>
          <p:cNvCxnSpPr/>
          <p:nvPr/>
        </p:nvCxnSpPr>
        <p:spPr>
          <a:xfrm>
            <a:off x="3704829" y="2097531"/>
            <a:ext cx="976899" cy="70816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28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CLAS12 Barrel 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pic>
        <p:nvPicPr>
          <p:cNvPr id="6" name="Picture 5" descr="IMG_13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84" y="3582642"/>
            <a:ext cx="2580123" cy="189196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36988" y="974303"/>
            <a:ext cx="2564345" cy="159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49895" y="855078"/>
            <a:ext cx="2796021" cy="1637885"/>
            <a:chOff x="228090" y="2033510"/>
            <a:chExt cx="3203469" cy="20502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90" y="2033510"/>
              <a:ext cx="3203469" cy="205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Connecteur droit 51"/>
            <p:cNvCxnSpPr/>
            <p:nvPr/>
          </p:nvCxnSpPr>
          <p:spPr>
            <a:xfrm>
              <a:off x="474562" y="2285501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"/>
            <p:cNvCxnSpPr/>
            <p:nvPr/>
          </p:nvCxnSpPr>
          <p:spPr>
            <a:xfrm>
              <a:off x="400174" y="2364776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IMG_239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1" y="3541062"/>
            <a:ext cx="5289658" cy="1968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0305" y="1891788"/>
            <a:ext cx="92036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“C” Barrel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8816" y="1663112"/>
            <a:ext cx="98319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“Z” Barrel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88" y="1625074"/>
            <a:ext cx="3610744" cy="3771636"/>
          </a:xfrm>
        </p:spPr>
        <p:txBody>
          <a:bodyPr>
            <a:normAutofit/>
          </a:bodyPr>
          <a:lstStyle/>
          <a:p>
            <a:r>
              <a:rPr lang="en-US" sz="1100" dirty="0" smtClean="0"/>
              <a:t>1152 “C” strips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221 mm radius</a:t>
            </a:r>
          </a:p>
          <a:p>
            <a:r>
              <a:rPr lang="en-US" sz="1100" dirty="0"/>
              <a:t>Pitch from 0.67 to 0.33 mm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PCB thickness 100 µm, Drift thickness 250 µm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0.35% </a:t>
            </a:r>
            <a:r>
              <a:rPr lang="en-US" sz="1100" dirty="0">
                <a:solidFill>
                  <a:srgbClr val="AAD233"/>
                </a:solidFill>
              </a:rPr>
              <a:t>of X0 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Drift Field 5 </a:t>
            </a:r>
            <a:r>
              <a:rPr lang="en-US" sz="1100" dirty="0"/>
              <a:t>kV/</a:t>
            </a:r>
            <a:r>
              <a:rPr lang="en-US" sz="1100" dirty="0" smtClean="0"/>
              <a:t>cm : </a:t>
            </a:r>
            <a:r>
              <a:rPr lang="en-US" sz="1100" dirty="0" smtClean="0">
                <a:solidFill>
                  <a:srgbClr val="AAD233"/>
                </a:solidFill>
              </a:rPr>
              <a:t>1.5kV on 3 mm gap </a:t>
            </a:r>
          </a:p>
          <a:p>
            <a:r>
              <a:rPr lang="en-US" sz="1100" dirty="0" smtClean="0"/>
              <a:t>Slow Gas: </a:t>
            </a:r>
            <a:r>
              <a:rPr lang="en-US" sz="1100" dirty="0" err="1" smtClean="0"/>
              <a:t>Ar</a:t>
            </a:r>
            <a:r>
              <a:rPr lang="en-US" sz="1100" dirty="0" smtClean="0"/>
              <a:t> </a:t>
            </a:r>
            <a:r>
              <a:rPr lang="en-US" sz="1100" dirty="0"/>
              <a:t>+ 10% </a:t>
            </a:r>
            <a:r>
              <a:rPr lang="en-US" sz="1100" dirty="0" smtClean="0"/>
              <a:t>iC</a:t>
            </a:r>
            <a:r>
              <a:rPr lang="en-US" sz="1100" baseline="-25000" dirty="0" smtClean="0"/>
              <a:t>4</a:t>
            </a:r>
            <a:r>
              <a:rPr lang="en-US" sz="1100" dirty="0" smtClean="0"/>
              <a:t>H</a:t>
            </a:r>
            <a:r>
              <a:rPr lang="en-US" sz="1100" baseline="-25000" dirty="0" smtClean="0"/>
              <a:t>10</a:t>
            </a:r>
            <a:endParaRPr lang="en-US" sz="1100" baseline="-25000" dirty="0"/>
          </a:p>
          <a:p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869310" y="4594805"/>
            <a:ext cx="92036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“C” Barrel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1638" y="4573132"/>
            <a:ext cx="86912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“Z” Barrel</a:t>
            </a:r>
            <a:endParaRPr lang="en-US" sz="12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116203" y="1625074"/>
            <a:ext cx="3610744" cy="37716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100" dirty="0"/>
              <a:t>768 “Z” strips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225 </a:t>
            </a:r>
            <a:r>
              <a:rPr lang="en-US" sz="1100" dirty="0">
                <a:solidFill>
                  <a:srgbClr val="AAD233"/>
                </a:solidFill>
              </a:rPr>
              <a:t>mm </a:t>
            </a:r>
            <a:r>
              <a:rPr lang="en-US" sz="1100" dirty="0" smtClean="0">
                <a:solidFill>
                  <a:srgbClr val="AAD233"/>
                </a:solidFill>
              </a:rPr>
              <a:t>radius</a:t>
            </a:r>
          </a:p>
          <a:p>
            <a:r>
              <a:rPr lang="en-US" sz="1100" dirty="0"/>
              <a:t>0.529 mm </a:t>
            </a:r>
            <a:r>
              <a:rPr lang="en-US" sz="1100" dirty="0" smtClean="0"/>
              <a:t>pitch</a:t>
            </a:r>
          </a:p>
          <a:p>
            <a:r>
              <a:rPr lang="en-US" sz="1100" dirty="0" smtClean="0"/>
              <a:t>PCB </a:t>
            </a:r>
            <a:r>
              <a:rPr lang="en-US" sz="1100" dirty="0"/>
              <a:t>thickness 200 </a:t>
            </a:r>
            <a:r>
              <a:rPr lang="en-US" sz="1100" dirty="0" smtClean="0"/>
              <a:t>µm, Drift </a:t>
            </a:r>
            <a:r>
              <a:rPr lang="en-US" sz="1100" dirty="0"/>
              <a:t>thickness 250 µm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0.41% </a:t>
            </a:r>
            <a:r>
              <a:rPr lang="en-US" sz="1100" dirty="0">
                <a:solidFill>
                  <a:srgbClr val="AAD233"/>
                </a:solidFill>
              </a:rPr>
              <a:t>of X0 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Drift Field </a:t>
            </a:r>
            <a:r>
              <a:rPr lang="en-US" sz="1100" dirty="0"/>
              <a:t>8 kV/</a:t>
            </a:r>
            <a:r>
              <a:rPr lang="en-US" sz="1100" dirty="0" smtClean="0"/>
              <a:t>cm : </a:t>
            </a:r>
            <a:r>
              <a:rPr lang="en-US" sz="1100" dirty="0">
                <a:solidFill>
                  <a:srgbClr val="AAD233"/>
                </a:solidFill>
              </a:rPr>
              <a:t>2.4kV on 3 mm </a:t>
            </a:r>
            <a:r>
              <a:rPr lang="en-US" sz="1100" dirty="0" smtClean="0">
                <a:solidFill>
                  <a:srgbClr val="AAD233"/>
                </a:solidFill>
              </a:rPr>
              <a:t>gap</a:t>
            </a:r>
          </a:p>
          <a:p>
            <a:r>
              <a:rPr lang="en-US" sz="1100" dirty="0" smtClean="0"/>
              <a:t>Resistive strips technology</a:t>
            </a:r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5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268" y="853728"/>
            <a:ext cx="8229600" cy="3771636"/>
          </a:xfrm>
        </p:spPr>
        <p:txBody>
          <a:bodyPr>
            <a:normAutofit/>
          </a:bodyPr>
          <a:lstStyle/>
          <a:p>
            <a:r>
              <a:rPr lang="en-US" dirty="0" smtClean="0"/>
              <a:t>How well a self support cylindrical MM hold its shape ?</a:t>
            </a:r>
          </a:p>
          <a:p>
            <a:r>
              <a:rPr lang="en-US" dirty="0" smtClean="0"/>
              <a:t>Minimal mechanical support</a:t>
            </a:r>
          </a:p>
          <a:p>
            <a:r>
              <a:rPr lang="en-US" dirty="0" smtClean="0"/>
              <a:t>3D probing machine measuring points  : </a:t>
            </a:r>
          </a:p>
          <a:p>
            <a:pPr lvl="1"/>
            <a:r>
              <a:rPr lang="en-US" sz="1400" dirty="0" smtClean="0"/>
              <a:t>270 points on top (drift side)</a:t>
            </a:r>
          </a:p>
          <a:p>
            <a:pPr lvl="1"/>
            <a:r>
              <a:rPr lang="en-US" sz="1400" dirty="0" smtClean="0"/>
              <a:t>120 points under (readout side) </a:t>
            </a:r>
          </a:p>
          <a:p>
            <a:pPr marL="914400" lvl="2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		 </a:t>
            </a:r>
            <a:endParaRPr lang="en-US" sz="1400" dirty="0"/>
          </a:p>
        </p:txBody>
      </p:sp>
      <p:pic>
        <p:nvPicPr>
          <p:cNvPr id="5" name="Picture 4" descr="Screen Shot 2015-01-27 at 18.2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" y="2611716"/>
            <a:ext cx="2312221" cy="1406934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7" name="Picture 6" descr="Screen Shot 2015-01-27 at 18.21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09" y="2611716"/>
            <a:ext cx="2458500" cy="1435127"/>
          </a:xfrm>
          <a:prstGeom prst="rect">
            <a:avLst/>
          </a:prstGeom>
          <a:ln>
            <a:solidFill>
              <a:srgbClr val="ABD333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32054"/>
              </p:ext>
            </p:extLst>
          </p:nvPr>
        </p:nvGraphicFramePr>
        <p:xfrm>
          <a:off x="4866072" y="1483202"/>
          <a:ext cx="3657600" cy="7514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181100"/>
                <a:gridCol w="825500"/>
                <a:gridCol w="825500"/>
                <a:gridCol w="825500"/>
              </a:tblGrid>
              <a:tr h="1502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List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of measured points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Z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-3.588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-0.005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28.993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33.071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64.992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57.126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60069" y="224576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Geometry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pic>
        <p:nvPicPr>
          <p:cNvPr id="10" name="Picture 9" descr="Screen Shot 2015-01-27 at 18.34.0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946964" y="4188298"/>
            <a:ext cx="2307258" cy="1251452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14" name="Picture 13" descr="Screen Shot 2015-01-27 at 18.32.5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>
          <a:xfrm>
            <a:off x="3767909" y="4188298"/>
            <a:ext cx="2464479" cy="1245207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729090" y="4092355"/>
            <a:ext cx="2066986" cy="1169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dirty="0" smtClean="0"/>
              <a:t>Mechanical precision up to ~2mm in radius (only one measurement) </a:t>
            </a:r>
            <a:endParaRPr lang="en-US" dirty="0"/>
          </a:p>
        </p:txBody>
      </p:sp>
      <p:pic>
        <p:nvPicPr>
          <p:cNvPr id="16" name="Picture 15" descr="44A9EC6A-B8FD-4856-AD50-7B7A389F817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38" y="2713497"/>
            <a:ext cx="1679172" cy="1096504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634545" y="3455756"/>
            <a:ext cx="1389742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Crosscheck </a:t>
            </a:r>
            <a:r>
              <a:rPr lang="en-US" sz="1000" dirty="0"/>
              <a:t>u</a:t>
            </a:r>
            <a:r>
              <a:rPr lang="en-US" sz="1000" dirty="0" smtClean="0"/>
              <a:t>sing cosmic ray data reconstruction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4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current on Barrel detectors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27776" y="4595944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Zoom on a part of the CLAS12 </a:t>
            </a:r>
            <a:r>
              <a:rPr lang="en-US" sz="1000" dirty="0" smtClean="0"/>
              <a:t>Barrel with </a:t>
            </a:r>
            <a:r>
              <a:rPr lang="en-US" sz="1000" dirty="0"/>
              <a:t>thermal cam, with HV on and current of about 300 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A</a:t>
            </a:r>
            <a:endParaRPr lang="en-US" sz="1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5532" y="857323"/>
            <a:ext cx="8229600" cy="10418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Happens when an impurity enters in the amplification gap</a:t>
            </a:r>
          </a:p>
          <a:p>
            <a:r>
              <a:rPr lang="en-US" dirty="0" smtClean="0"/>
              <a:t>Not possible to burn using sparks</a:t>
            </a:r>
          </a:p>
          <a:p>
            <a:r>
              <a:rPr lang="en-US" dirty="0" smtClean="0"/>
              <a:t>Not a barrel related issue, also observed in the forward detectors</a:t>
            </a:r>
          </a:p>
          <a:p>
            <a:r>
              <a:rPr lang="en-US" dirty="0"/>
              <a:t>Large problem when the current flows over the </a:t>
            </a:r>
            <a:r>
              <a:rPr lang="en-US" dirty="0" smtClean="0"/>
              <a:t>detector surface to the nearest ground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51408" y="3842538"/>
            <a:ext cx="8229600" cy="1844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u="sng" dirty="0" smtClean="0">
                <a:solidFill>
                  <a:srgbClr val="AAD233"/>
                </a:solidFill>
              </a:rPr>
              <a:t>Solutions</a:t>
            </a:r>
            <a:r>
              <a:rPr lang="en-US" dirty="0" smtClean="0">
                <a:solidFill>
                  <a:srgbClr val="AAD233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AAD233"/>
                </a:solidFill>
              </a:rPr>
              <a:t>No resistive interconnection (ladders</a:t>
            </a:r>
            <a:r>
              <a:rPr lang="en-US" dirty="0" smtClean="0">
                <a:solidFill>
                  <a:srgbClr val="AAD233"/>
                </a:solidFill>
              </a:rPr>
              <a:t>)</a:t>
            </a:r>
            <a:endParaRPr lang="en-US" dirty="0">
              <a:solidFill>
                <a:srgbClr val="AAD233"/>
              </a:solidFill>
            </a:endParaRP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Aluminum frame at the gas inlet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More ground connections</a:t>
            </a:r>
          </a:p>
          <a:p>
            <a:pPr lvl="2"/>
            <a:r>
              <a:rPr lang="en-US" b="1" dirty="0" smtClean="0"/>
              <a:t>“C” Barrel detectors had no problem !</a:t>
            </a:r>
            <a:endParaRPr lang="en-US" dirty="0" smtClean="0">
              <a:solidFill>
                <a:srgbClr val="AAD233"/>
              </a:solidFill>
            </a:endParaRP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Fixing is possible by filing the area with a drop of polymer</a:t>
            </a:r>
            <a:endParaRPr lang="en-US" dirty="0">
              <a:solidFill>
                <a:srgbClr val="AAD233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25892" y="3510777"/>
            <a:ext cx="4404500" cy="1184728"/>
            <a:chOff x="2423641" y="737754"/>
            <a:chExt cx="4404500" cy="1184728"/>
          </a:xfrm>
        </p:grpSpPr>
        <p:pic>
          <p:nvPicPr>
            <p:cNvPr id="5" name="Picture 4" descr="2DEff_CR6Z2_430V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6" b="60712"/>
            <a:stretch/>
          </p:blipFill>
          <p:spPr>
            <a:xfrm>
              <a:off x="2423641" y="960395"/>
              <a:ext cx="1829382" cy="962087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pic>
          <p:nvPicPr>
            <p:cNvPr id="9" name="Image 2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974" y="737754"/>
              <a:ext cx="1742167" cy="1072438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733189" y="999044"/>
              <a:ext cx="1295472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smtClean="0"/>
                <a:t>Efficiency Map</a:t>
              </a:r>
              <a:endParaRPr lang="en-US" sz="12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808160" y="1235050"/>
              <a:ext cx="3146072" cy="5476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79" y="2006960"/>
            <a:ext cx="2282526" cy="16394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07" y="1992385"/>
            <a:ext cx="2283351" cy="1640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584406" y="1914997"/>
            <a:ext cx="13286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i="1" smtClean="0">
                <a:solidFill>
                  <a:schemeClr val="bg1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without current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075217" y="1926649"/>
            <a:ext cx="10729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i="1" smtClean="0">
                <a:solidFill>
                  <a:schemeClr val="bg1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 current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342806" y="2012514"/>
            <a:ext cx="1394203" cy="4308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smtClean="0"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position of the noisy strip</a:t>
            </a:r>
            <a:endParaRPr lang="en-US" sz="1000" smtClean="0"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316181" y="2723248"/>
            <a:ext cx="1642216" cy="4308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smtClean="0"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position of resistive contacts</a:t>
            </a:r>
            <a:endParaRPr lang="en-US" sz="1000" smtClean="0"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36" name="Straight Arrow Connector 35"/>
          <p:cNvCxnSpPr>
            <a:stCxn id="25" idx="1"/>
          </p:cNvCxnSpPr>
          <p:nvPr/>
        </p:nvCxnSpPr>
        <p:spPr>
          <a:xfrm flipH="1">
            <a:off x="4998759" y="2938692"/>
            <a:ext cx="1317422" cy="4518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1"/>
          </p:cNvCxnSpPr>
          <p:nvPr/>
        </p:nvCxnSpPr>
        <p:spPr>
          <a:xfrm flipH="1">
            <a:off x="5371627" y="2938692"/>
            <a:ext cx="944554" cy="4518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5" idx="1"/>
          </p:cNvCxnSpPr>
          <p:nvPr/>
        </p:nvCxnSpPr>
        <p:spPr>
          <a:xfrm flipH="1">
            <a:off x="5722113" y="2938692"/>
            <a:ext cx="594068" cy="4644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1"/>
          </p:cNvCxnSpPr>
          <p:nvPr/>
        </p:nvCxnSpPr>
        <p:spPr>
          <a:xfrm flipH="1">
            <a:off x="4557825" y="2227958"/>
            <a:ext cx="1784981" cy="1857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236104" y="3432481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S. Procureur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31931" y="3443523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S. Procureur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fPlateau_CR6Z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53" y="3670303"/>
            <a:ext cx="2630442" cy="1798543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67" y="3786696"/>
            <a:ext cx="2569328" cy="1607531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Performances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951835" y="1292691"/>
            <a:ext cx="2381221" cy="1861171"/>
            <a:chOff x="901488" y="1317363"/>
            <a:chExt cx="2381221" cy="1861171"/>
          </a:xfrm>
        </p:grpSpPr>
        <p:pic>
          <p:nvPicPr>
            <p:cNvPr id="5" name="Picture 4" descr="2DEff_CR6Z2_430V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88" y="1317363"/>
              <a:ext cx="2381221" cy="1544786"/>
            </a:xfrm>
            <a:prstGeom prst="rect">
              <a:avLst/>
            </a:prstGeom>
            <a:ln>
              <a:solidFill>
                <a:srgbClr val="ABD333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26943" y="2916924"/>
              <a:ext cx="1730311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 smtClean="0"/>
                <a:t>Z Barrel Efficiency Map</a:t>
              </a:r>
              <a:endParaRPr lang="en-US" sz="1100" dirty="0"/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327" y="635954"/>
            <a:ext cx="8229600" cy="1041843"/>
          </a:xfrm>
        </p:spPr>
        <p:txBody>
          <a:bodyPr>
            <a:normAutofit/>
          </a:bodyPr>
          <a:lstStyle/>
          <a:p>
            <a:r>
              <a:rPr lang="en-US" dirty="0" smtClean="0"/>
              <a:t>Cosmic rays characterization at Saclay</a:t>
            </a:r>
          </a:p>
          <a:p>
            <a:r>
              <a:rPr lang="en-US" dirty="0" smtClean="0"/>
              <a:t>Barrel efficiency </a:t>
            </a:r>
            <a:r>
              <a:rPr lang="en-US" dirty="0" smtClean="0">
                <a:solidFill>
                  <a:srgbClr val="AAD233"/>
                </a:solidFill>
              </a:rPr>
              <a:t>&gt;98% </a:t>
            </a:r>
            <a:r>
              <a:rPr lang="en-US" dirty="0" smtClean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92559" y="3894958"/>
            <a:ext cx="162145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Typical event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5130115" y="1292690"/>
            <a:ext cx="2242930" cy="2052324"/>
            <a:chOff x="4729074" y="1311789"/>
            <a:chExt cx="2242930" cy="2052324"/>
          </a:xfrm>
        </p:grpSpPr>
        <p:pic>
          <p:nvPicPr>
            <p:cNvPr id="16" name="Picture 15" descr="EffCR6C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6"/>
            <a:stretch/>
          </p:blipFill>
          <p:spPr>
            <a:xfrm>
              <a:off x="4729074" y="1311789"/>
              <a:ext cx="2242930" cy="1548682"/>
            </a:xfrm>
            <a:prstGeom prst="rect">
              <a:avLst/>
            </a:prstGeom>
            <a:ln>
              <a:solidFill>
                <a:srgbClr val="ABD333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932864" y="2933226"/>
              <a:ext cx="1835352" cy="4308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C</a:t>
              </a:r>
              <a:r>
                <a:rPr lang="en-US" sz="1100" dirty="0" smtClean="0"/>
                <a:t> Barrel Efficiency Map</a:t>
              </a:r>
            </a:p>
            <a:p>
              <a:pPr algn="ctr"/>
              <a:r>
                <a:rPr lang="en-US" sz="1100" dirty="0" smtClean="0"/>
                <a:t>(with 6.5µA on res. strips)</a:t>
              </a:r>
              <a:endParaRPr lang="en-US" sz="11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064489" y="3527729"/>
            <a:ext cx="167917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Efficiency Plateau</a:t>
            </a: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1184" y="3229043"/>
            <a:ext cx="4995680" cy="23869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>
                <a:solidFill>
                  <a:srgbClr val="ABD333"/>
                </a:solidFill>
              </a:rPr>
              <a:t> Resistive Barrel Nominal performances :</a:t>
            </a:r>
          </a:p>
          <a:p>
            <a:pPr lvl="1"/>
            <a:r>
              <a:rPr lang="en-US" dirty="0" smtClean="0"/>
              <a:t>Long plateau at full efficiency</a:t>
            </a:r>
          </a:p>
          <a:p>
            <a:pPr lvl="1"/>
            <a:r>
              <a:rPr lang="en-US" dirty="0" smtClean="0"/>
              <a:t>Fully efficient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500V on drift electrode</a:t>
            </a:r>
          </a:p>
          <a:p>
            <a:pPr lvl="1"/>
            <a:r>
              <a:rPr lang="en-US" dirty="0" smtClean="0"/>
              <a:t>~200µm spatial resolution </a:t>
            </a:r>
          </a:p>
          <a:p>
            <a:pPr marL="342900" lvl="1" indent="0">
              <a:buNone/>
            </a:pPr>
            <a:r>
              <a:rPr lang="en-US" dirty="0" smtClean="0"/>
              <a:t>(limited by track resolution)</a:t>
            </a:r>
          </a:p>
          <a:p>
            <a:pPr lvl="1"/>
            <a:r>
              <a:rPr lang="en-US" dirty="0" smtClean="0"/>
              <a:t>~25ns time resolution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942887" y="2626307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S. Procureur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28431"/>
            <a:ext cx="8785697" cy="349623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Time Resolution with resistive detectors is ~25ns instead of ~15ns (depending on the conditions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Time resolution not critical for the CLAS12 barrel</a:t>
            </a:r>
            <a:endParaRPr lang="en-US" sz="1400" dirty="0" smtClean="0"/>
          </a:p>
          <a:p>
            <a:r>
              <a:rPr lang="en-US" sz="1400" dirty="0"/>
              <a:t>I</a:t>
            </a:r>
            <a:r>
              <a:rPr lang="en-US" sz="1400" dirty="0" smtClean="0"/>
              <a:t>nhomogeneities over the detector surface observed</a:t>
            </a:r>
          </a:p>
          <a:p>
            <a:pPr lvl="1"/>
            <a:endParaRPr lang="en-US" dirty="0"/>
          </a:p>
        </p:txBody>
      </p:sp>
      <p:pic>
        <p:nvPicPr>
          <p:cNvPr id="5" name="Picture 4" descr="CR6C2_Time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31" y="2285590"/>
            <a:ext cx="3029506" cy="2085938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pic>
        <p:nvPicPr>
          <p:cNvPr id="8" name="Picture 7" descr="CR6C2_TimeVs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3" y="2277605"/>
            <a:ext cx="3047546" cy="2063864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14335" y="2188351"/>
            <a:ext cx="122867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Time </a:t>
            </a:r>
            <a:r>
              <a:rPr lang="en-US" sz="1200" dirty="0" err="1" smtClean="0"/>
              <a:t>Vs</a:t>
            </a:r>
            <a:r>
              <a:rPr lang="en-US" sz="1200" dirty="0" smtClean="0"/>
              <a:t> Det. 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11892" y="2178786"/>
            <a:ext cx="161639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2D Time distribution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00272" y="4518367"/>
            <a:ext cx="7816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u="sng" dirty="0">
                <a:solidFill>
                  <a:srgbClr val="AAD233"/>
                </a:solidFill>
              </a:rPr>
              <a:t>Solutions</a:t>
            </a:r>
            <a:r>
              <a:rPr lang="en-US" sz="1600" dirty="0">
                <a:solidFill>
                  <a:srgbClr val="AAD233"/>
                </a:solidFill>
              </a:rPr>
              <a:t> :</a:t>
            </a:r>
          </a:p>
          <a:p>
            <a:pPr marL="6286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AAD233"/>
                </a:solidFill>
              </a:rPr>
              <a:t>Electronic parameters optimization (~3ns)</a:t>
            </a:r>
          </a:p>
          <a:p>
            <a:pPr marL="628650" lvl="1" indent="-285750">
              <a:buFont typeface="Wingdings" charset="2"/>
              <a:buChar char="Ø"/>
            </a:pPr>
            <a:r>
              <a:rPr lang="en-US" sz="1600" dirty="0">
                <a:solidFill>
                  <a:srgbClr val="AAD233"/>
                </a:solidFill>
              </a:rPr>
              <a:t>1</a:t>
            </a:r>
            <a:r>
              <a:rPr lang="en-US" sz="1600" dirty="0" smtClean="0">
                <a:solidFill>
                  <a:srgbClr val="AAD233"/>
                </a:solidFill>
              </a:rPr>
              <a:t>D (2D?) corrections </a:t>
            </a:r>
            <a:r>
              <a:rPr lang="en-US" sz="1600" dirty="0" smtClean="0">
                <a:solidFill>
                  <a:srgbClr val="AAD233"/>
                </a:solidFill>
              </a:rPr>
              <a:t>(</a:t>
            </a:r>
            <a:r>
              <a:rPr lang="en-US" sz="1600" dirty="0" smtClean="0">
                <a:solidFill>
                  <a:srgbClr val="AAD233"/>
                </a:solidFill>
              </a:rPr>
              <a:t>~5ns</a:t>
            </a:r>
            <a:r>
              <a:rPr lang="en-US" sz="1600" dirty="0" smtClean="0">
                <a:solidFill>
                  <a:srgbClr val="AAD233"/>
                </a:solidFill>
              </a:rPr>
              <a:t>) but difficult with cosmic rays</a:t>
            </a:r>
            <a:endParaRPr lang="en-US" sz="1600" dirty="0" smtClean="0">
              <a:solidFill>
                <a:srgbClr val="AAD2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3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Micromegas Production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556163"/>
            <a:ext cx="4473386" cy="4004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BD333"/>
                </a:solidFill>
              </a:rPr>
              <a:t>Forward Detectors : </a:t>
            </a:r>
          </a:p>
          <a:p>
            <a:pPr lvl="1"/>
            <a:r>
              <a:rPr lang="en-US" dirty="0" smtClean="0"/>
              <a:t>4 Nominal det. Ok</a:t>
            </a:r>
          </a:p>
          <a:p>
            <a:pPr lvl="1"/>
            <a:r>
              <a:rPr lang="en-US" dirty="0" smtClean="0"/>
              <a:t>1 spare</a:t>
            </a:r>
          </a:p>
          <a:p>
            <a:pPr lvl="1"/>
            <a:r>
              <a:rPr lang="en-US" dirty="0" smtClean="0"/>
              <a:t>2 will be delivered and assembled before spring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ABD333"/>
                </a:solidFill>
              </a:rPr>
              <a:t>Barrel Detectors</a:t>
            </a:r>
          </a:p>
          <a:p>
            <a:pPr lvl="1"/>
            <a:r>
              <a:rPr lang="en-US" dirty="0" smtClean="0"/>
              <a:t>“C” barrel : </a:t>
            </a:r>
          </a:p>
          <a:p>
            <a:pPr lvl="2"/>
            <a:r>
              <a:rPr lang="en-US" dirty="0" smtClean="0"/>
              <a:t>2 detectors ok</a:t>
            </a:r>
          </a:p>
          <a:p>
            <a:pPr lvl="2"/>
            <a:r>
              <a:rPr lang="en-US" dirty="0" smtClean="0"/>
              <a:t>1 Spare Detector with 60 unconnected strips </a:t>
            </a:r>
          </a:p>
          <a:p>
            <a:pPr lvl="1"/>
            <a:r>
              <a:rPr lang="en-US" dirty="0"/>
              <a:t>“Z” Barrel :</a:t>
            </a:r>
          </a:p>
          <a:p>
            <a:pPr lvl="2"/>
            <a:r>
              <a:rPr lang="en-US" dirty="0"/>
              <a:t>2 </a:t>
            </a:r>
            <a:r>
              <a:rPr lang="en-US" dirty="0" smtClean="0"/>
              <a:t>are being assembled, test with cosmic rays next week</a:t>
            </a:r>
          </a:p>
          <a:p>
            <a:pPr lvl="2"/>
            <a:r>
              <a:rPr lang="en-US" dirty="0" smtClean="0"/>
              <a:t>1 </a:t>
            </a:r>
            <a:r>
              <a:rPr lang="en-US" dirty="0"/>
              <a:t>S</a:t>
            </a:r>
            <a:r>
              <a:rPr lang="en-US" dirty="0" smtClean="0"/>
              <a:t>pare with max drift voltage at 2050V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IMG_24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43" y="1362260"/>
            <a:ext cx="3508340" cy="3898155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70449" y="5087889"/>
            <a:ext cx="2778649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Cosmic</a:t>
            </a:r>
            <a:r>
              <a:rPr lang="fr-FR" sz="1100" dirty="0" smtClean="0"/>
              <a:t> rays test </a:t>
            </a:r>
            <a:r>
              <a:rPr lang="fr-FR" sz="1100" dirty="0" err="1" smtClean="0"/>
              <a:t>bench</a:t>
            </a:r>
            <a:r>
              <a:rPr lang="fr-FR" sz="1100" dirty="0" smtClean="0"/>
              <a:t> </a:t>
            </a:r>
            <a:r>
              <a:rPr lang="fr-FR" sz="1100" dirty="0" err="1" smtClean="0"/>
              <a:t>at</a:t>
            </a:r>
            <a:r>
              <a:rPr lang="fr-FR" sz="1100" dirty="0" smtClean="0"/>
              <a:t> Saclay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8730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461999"/>
            <a:ext cx="6709906" cy="3496234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7F7F7F"/>
                </a:solidFill>
              </a:rPr>
              <a:t>The CLAS12 Micromegas Vertex Tracker</a:t>
            </a:r>
          </a:p>
          <a:p>
            <a:r>
              <a:rPr lang="en-US" sz="1800" dirty="0" smtClean="0">
                <a:solidFill>
                  <a:srgbClr val="7F7F7F"/>
                </a:solidFill>
              </a:rPr>
              <a:t>Forward detectors</a:t>
            </a:r>
          </a:p>
          <a:p>
            <a:r>
              <a:rPr lang="en-US" sz="1800" dirty="0" smtClean="0">
                <a:solidFill>
                  <a:srgbClr val="7F7F7F"/>
                </a:solidFill>
              </a:rPr>
              <a:t>Barrel detectors</a:t>
            </a:r>
          </a:p>
          <a:p>
            <a:r>
              <a:rPr lang="en-US" sz="1800" dirty="0" smtClean="0">
                <a:solidFill>
                  <a:srgbClr val="7F7F7F"/>
                </a:solidFill>
              </a:rPr>
              <a:t>Production status</a:t>
            </a:r>
          </a:p>
          <a:p>
            <a:r>
              <a:rPr lang="en-US" sz="1800" dirty="0" smtClean="0"/>
              <a:t>Spatial Resolution and Clustering </a:t>
            </a:r>
            <a:r>
              <a:rPr lang="en-US" sz="1800" dirty="0"/>
              <a:t>A</a:t>
            </a:r>
            <a:r>
              <a:rPr lang="en-US" sz="1800" dirty="0" smtClean="0"/>
              <a:t>lgorithms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9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Resolution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74" y="1102068"/>
            <a:ext cx="7903182" cy="3496234"/>
          </a:xfrm>
        </p:spPr>
        <p:txBody>
          <a:bodyPr/>
          <a:lstStyle/>
          <a:p>
            <a:r>
              <a:rPr lang="en-US" b="1" u="sng" dirty="0" smtClean="0">
                <a:solidFill>
                  <a:srgbClr val="ABD333"/>
                </a:solidFill>
              </a:rPr>
              <a:t>Goal:</a:t>
            </a:r>
            <a:r>
              <a:rPr lang="en-US" b="1" dirty="0" smtClean="0">
                <a:solidFill>
                  <a:srgbClr val="ABD333"/>
                </a:solidFill>
              </a:rPr>
              <a:t> </a:t>
            </a:r>
            <a:r>
              <a:rPr lang="en-US" dirty="0" smtClean="0">
                <a:solidFill>
                  <a:srgbClr val="ABD333"/>
                </a:solidFill>
              </a:rPr>
              <a:t>Reduction of the impact of tracks with large angle on spatial resolution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telescope for track selection </a:t>
            </a:r>
          </a:p>
          <a:p>
            <a:r>
              <a:rPr lang="en-US" dirty="0" smtClean="0"/>
              <a:t>4 Forward Detectors (Pitch = 525µm) with precise mechanical support structure</a:t>
            </a:r>
          </a:p>
          <a:p>
            <a:pPr lvl="1"/>
            <a:r>
              <a:rPr lang="en-US" dirty="0" smtClean="0"/>
              <a:t>Measurement of the Forward spatial resolution with cosmic rays</a:t>
            </a:r>
          </a:p>
          <a:p>
            <a:pPr lvl="1"/>
            <a:r>
              <a:rPr lang="en-US" dirty="0" smtClean="0"/>
              <a:t>Study of different methods using amplitude and time for position reconstruction</a:t>
            </a:r>
          </a:p>
          <a:p>
            <a:pPr lvl="1"/>
            <a:r>
              <a:rPr lang="en-US" dirty="0" smtClean="0"/>
              <a:t>Study of different clustering micro-TPC algorithms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 descr="IMG_25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7614" r="4765" b="21892"/>
          <a:stretch/>
        </p:blipFill>
        <p:spPr>
          <a:xfrm>
            <a:off x="5298148" y="3535802"/>
            <a:ext cx="3333787" cy="1893671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7" name="Picture 6" descr="Screen Shot 2015-10-08 at 8.2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2" y="3028461"/>
            <a:ext cx="3842389" cy="2566301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8" name="Picture 7" descr="Screen Shot 2015-10-08 at 8.22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03" y="2923252"/>
            <a:ext cx="1938895" cy="1328501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56721" y="3306509"/>
            <a:ext cx="230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Residulas</a:t>
            </a:r>
            <a:r>
              <a:rPr lang="fr-FR" dirty="0" smtClean="0">
                <a:solidFill>
                  <a:srgbClr val="000000"/>
                </a:solidFill>
              </a:rPr>
              <a:t> Vs. </a:t>
            </a:r>
            <a:r>
              <a:rPr lang="fr-FR" dirty="0" err="1" smtClean="0">
                <a:solidFill>
                  <a:srgbClr val="000000"/>
                </a:solidFill>
              </a:rPr>
              <a:t>Track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Slope</a:t>
            </a:r>
            <a:endParaRPr lang="fr-FR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98258" y="2926512"/>
            <a:ext cx="2096715" cy="9387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Detector Resolution:</a:t>
            </a:r>
            <a:endParaRPr lang="en-US" sz="1100" dirty="0"/>
          </a:p>
          <a:p>
            <a:pPr lvl="1"/>
            <a:r>
              <a:rPr lang="en-US" sz="1100" dirty="0"/>
              <a:t>Fw1 Sigma = 251.7µm</a:t>
            </a:r>
          </a:p>
          <a:p>
            <a:pPr lvl="1"/>
            <a:r>
              <a:rPr lang="en-US" sz="1100" dirty="0"/>
              <a:t>Fw2 Sigma = 172.6µm</a:t>
            </a:r>
          </a:p>
          <a:p>
            <a:pPr lvl="1"/>
            <a:r>
              <a:rPr lang="en-US" sz="1100" dirty="0"/>
              <a:t>Fw3 Sigma = 174.3µm</a:t>
            </a:r>
          </a:p>
          <a:p>
            <a:pPr lvl="1"/>
            <a:r>
              <a:rPr lang="en-US" sz="1100" dirty="0"/>
              <a:t>Fw4 Sigma = 256.1µm</a:t>
            </a:r>
          </a:p>
        </p:txBody>
      </p:sp>
    </p:spTree>
    <p:extLst>
      <p:ext uri="{BB962C8B-B14F-4D97-AF65-F5344CB8AC3E}">
        <p14:creationId xmlns:p14="http://schemas.microsoft.com/office/powerpoint/2010/main" val="40338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461999"/>
            <a:ext cx="6709906" cy="349623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CLAS12 Micromegas Vertex Tracker</a:t>
            </a:r>
          </a:p>
          <a:p>
            <a:r>
              <a:rPr lang="en-US" sz="1800" dirty="0" smtClean="0"/>
              <a:t>Forward detectors</a:t>
            </a:r>
          </a:p>
          <a:p>
            <a:r>
              <a:rPr lang="en-US" sz="1800" dirty="0" smtClean="0"/>
              <a:t>Barrel detectors</a:t>
            </a:r>
          </a:p>
          <a:p>
            <a:r>
              <a:rPr lang="en-US" sz="1800" dirty="0" smtClean="0"/>
              <a:t>Production status</a:t>
            </a:r>
          </a:p>
          <a:p>
            <a:r>
              <a:rPr lang="en-US" sz="1800" dirty="0" smtClean="0"/>
              <a:t>Spatial Resolution and Clustering </a:t>
            </a:r>
            <a:r>
              <a:rPr lang="en-US" sz="1800" dirty="0"/>
              <a:t>A</a:t>
            </a:r>
            <a:r>
              <a:rPr lang="en-US" sz="1800" dirty="0" smtClean="0"/>
              <a:t>lgorithms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methods for the clustering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ABD333"/>
                </a:solidFill>
              </a:rPr>
              <a:t>Cluster Position = sum{f(amp).</a:t>
            </a:r>
            <a:r>
              <a:rPr lang="en-US" dirty="0" err="1" smtClean="0">
                <a:solidFill>
                  <a:srgbClr val="ABD333"/>
                </a:solidFill>
              </a:rPr>
              <a:t>x</a:t>
            </a:r>
            <a:r>
              <a:rPr lang="en-US" baseline="-25000" dirty="0" err="1" smtClean="0">
                <a:solidFill>
                  <a:srgbClr val="ABD333"/>
                </a:solidFill>
              </a:rPr>
              <a:t>STR</a:t>
            </a:r>
            <a:r>
              <a:rPr lang="en-US" dirty="0" smtClean="0">
                <a:solidFill>
                  <a:srgbClr val="ABD333"/>
                </a:solidFill>
              </a:rPr>
              <a:t>}</a:t>
            </a:r>
            <a:r>
              <a:rPr lang="en-US" dirty="0">
                <a:solidFill>
                  <a:srgbClr val="ABD333"/>
                </a:solidFill>
              </a:rPr>
              <a:t>/sum{f(amp)}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 descr="Screen Shot 2015-07-29 at 2.34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5" y="2141714"/>
            <a:ext cx="4718321" cy="344427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577188" y="4441243"/>
            <a:ext cx="15031" cy="6688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26797" y="4015944"/>
            <a:ext cx="32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√amp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290747"/>
              </p:ext>
            </p:extLst>
          </p:nvPr>
        </p:nvGraphicFramePr>
        <p:xfrm>
          <a:off x="6717895" y="1693471"/>
          <a:ext cx="1943987" cy="37084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961007"/>
                <a:gridCol w="98298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smtClean="0"/>
                        <a:t>f(amp)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Residuals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smtClean="0"/>
                        <a:t>amp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172.6µm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smtClean="0"/>
                        <a:t>Sqrt(amp)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169.8µm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Erf</a:t>
                      </a:r>
                      <a:r>
                        <a:rPr lang="fr-FR" sz="1100" dirty="0" smtClean="0"/>
                        <a:t>(</a:t>
                      </a:r>
                      <a:r>
                        <a:rPr lang="fr-FR" sz="1100" dirty="0" err="1" smtClean="0"/>
                        <a:t>amp</a:t>
                      </a:r>
                      <a:r>
                        <a:rPr lang="fr-FR" sz="1100" dirty="0" smtClean="0"/>
                        <a:t>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172.5µm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Sin(</a:t>
                      </a:r>
                      <a:r>
                        <a:rPr lang="fr-FR" sz="1100" dirty="0" err="1" smtClean="0"/>
                        <a:t>amp</a:t>
                      </a:r>
                      <a:r>
                        <a:rPr lang="fr-FR" sz="1100" dirty="0" smtClean="0"/>
                        <a:t>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172.5µm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Cos(</a:t>
                      </a:r>
                      <a:r>
                        <a:rPr lang="fr-FR" sz="1100" dirty="0" err="1" smtClean="0"/>
                        <a:t>amp</a:t>
                      </a:r>
                      <a:r>
                        <a:rPr lang="fr-FR" sz="1100" dirty="0" smtClean="0"/>
                        <a:t>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205.9µm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amp</a:t>
                      </a:r>
                      <a:r>
                        <a:rPr lang="fr-FR" sz="1100" baseline="30000" dirty="0" smtClean="0"/>
                        <a:t>2</a:t>
                      </a:r>
                      <a:endParaRPr lang="fr-FR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196.1µm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1/</a:t>
                      </a:r>
                      <a:r>
                        <a:rPr lang="fr-FR" sz="1100" dirty="0" err="1" smtClean="0"/>
                        <a:t>amp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358.0µm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Log(</a:t>
                      </a:r>
                      <a:r>
                        <a:rPr lang="fr-FR" sz="1100" dirty="0" err="1" smtClean="0"/>
                        <a:t>amp</a:t>
                      </a:r>
                      <a:r>
                        <a:rPr lang="fr-FR" sz="1100" dirty="0" smtClean="0"/>
                        <a:t>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261.5µm</a:t>
                      </a:r>
                      <a:endParaRPr lang="fr-FR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Log</a:t>
                      </a:r>
                      <a:r>
                        <a:rPr lang="fr-FR" sz="1100" baseline="-25000" dirty="0" smtClean="0"/>
                        <a:t>10</a:t>
                      </a:r>
                      <a:r>
                        <a:rPr lang="fr-FR" sz="1100" dirty="0" smtClean="0"/>
                        <a:t>(</a:t>
                      </a:r>
                      <a:r>
                        <a:rPr lang="fr-FR" sz="1100" dirty="0" err="1" smtClean="0"/>
                        <a:t>amp</a:t>
                      </a:r>
                      <a:r>
                        <a:rPr lang="fr-FR" sz="1100" dirty="0" smtClean="0"/>
                        <a:t>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261.3µm</a:t>
                      </a:r>
                      <a:endParaRPr lang="fr-FR" sz="11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876462" y="230809"/>
            <a:ext cx="2337466" cy="1359627"/>
            <a:chOff x="1779332" y="2295939"/>
            <a:chExt cx="2337466" cy="1359627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1779332" y="2295939"/>
              <a:ext cx="2337466" cy="1359627"/>
              <a:chOff x="1779332" y="2295939"/>
              <a:chExt cx="2337466" cy="135962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964642" y="2390710"/>
                <a:ext cx="2152156" cy="1264856"/>
                <a:chOff x="1964642" y="2390710"/>
                <a:chExt cx="2152156" cy="1264856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113280" y="3241040"/>
                  <a:ext cx="344703" cy="13208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2902856" y="2390710"/>
                  <a:ext cx="344703" cy="98241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 rot="16200000">
                <a:off x="1658795" y="2416476"/>
                <a:ext cx="4872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 smtClean="0"/>
                  <a:t>Amp</a:t>
                </a:r>
                <a:endParaRPr lang="fr-FR" sz="1000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5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16545"/>
            <a:ext cx="7053542" cy="1167109"/>
          </a:xfrm>
        </p:spPr>
        <p:txBody>
          <a:bodyPr/>
          <a:lstStyle/>
          <a:p>
            <a:r>
              <a:rPr lang="en-US" dirty="0" smtClean="0"/>
              <a:t>Weighting with strip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9" y="966797"/>
            <a:ext cx="6709906" cy="3496234"/>
          </a:xfrm>
        </p:spPr>
        <p:txBody>
          <a:bodyPr/>
          <a:lstStyle/>
          <a:p>
            <a:pPr marL="257175" lvl="1" indent="-257175"/>
            <a:r>
              <a:rPr lang="en-US" dirty="0" smtClean="0"/>
              <a:t>Strip Time is extracted from the shape of signal (3</a:t>
            </a:r>
            <a:r>
              <a:rPr lang="en-US" baseline="30000" dirty="0" smtClean="0"/>
              <a:t>rd</a:t>
            </a:r>
            <a:r>
              <a:rPr lang="en-US" dirty="0" smtClean="0"/>
              <a:t> degree polynomial fit)</a:t>
            </a:r>
          </a:p>
          <a:p>
            <a:pPr marL="257175" lvl="1" indent="-257175"/>
            <a:r>
              <a:rPr lang="en-US" dirty="0" smtClean="0"/>
              <a:t>If time is used as the weight instead of amplitude =&gt; </a:t>
            </a:r>
            <a:r>
              <a:rPr lang="en-US" i="1" dirty="0" smtClean="0">
                <a:solidFill>
                  <a:schemeClr val="tx1">
                    <a:lumMod val="85000"/>
                  </a:schemeClr>
                </a:solidFill>
              </a:rPr>
              <a:t>sigma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=  206.6µm</a:t>
            </a:r>
            <a:r>
              <a:rPr lang="en-US" i="1" dirty="0"/>
              <a:t> </a:t>
            </a:r>
          </a:p>
          <a:p>
            <a:r>
              <a:rPr lang="en-US" dirty="0" smtClean="0"/>
              <a:t>Linear mix of time and amplitude :</a:t>
            </a:r>
          </a:p>
          <a:p>
            <a:pPr lvl="6"/>
            <a:r>
              <a:rPr lang="en-US" sz="1400" dirty="0">
                <a:solidFill>
                  <a:srgbClr val="ABD333"/>
                </a:solidFill>
              </a:rPr>
              <a:t>weight = (alpha*amp+(1-alpha)*time</a:t>
            </a:r>
            <a:r>
              <a:rPr lang="en-US" sz="1400" dirty="0" smtClean="0">
                <a:solidFill>
                  <a:srgbClr val="ABD333"/>
                </a:solidFill>
              </a:rPr>
              <a:t>) </a:t>
            </a:r>
          </a:p>
          <a:p>
            <a:pPr marL="2057400" lvl="6" indent="0">
              <a:buNone/>
            </a:pPr>
            <a:r>
              <a:rPr lang="en-US" dirty="0" smtClean="0"/>
              <a:t>	(Alpha=1 </a:t>
            </a:r>
            <a:r>
              <a:rPr lang="en-US" dirty="0"/>
              <a:t>only amplitude, Alpha</a:t>
            </a:r>
            <a:r>
              <a:rPr lang="en-US" dirty="0" smtClean="0"/>
              <a:t>=0 </a:t>
            </a:r>
            <a:r>
              <a:rPr lang="en-US" dirty="0"/>
              <a:t>only </a:t>
            </a:r>
            <a:r>
              <a:rPr lang="en-US" dirty="0" smtClean="0"/>
              <a:t>Time)</a:t>
            </a:r>
            <a:endParaRPr lang="en-US" dirty="0"/>
          </a:p>
          <a:p>
            <a:pPr lvl="6"/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Screen Shot 2015-07-24 at 3.1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9" y="2434793"/>
            <a:ext cx="4393327" cy="316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8160" y="2615612"/>
            <a:ext cx="15449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Residuals </a:t>
            </a:r>
            <a:r>
              <a:rPr lang="en-US" dirty="0" err="1" smtClean="0"/>
              <a:t>vs</a:t>
            </a:r>
            <a:r>
              <a:rPr lang="en-US" dirty="0" smtClean="0"/>
              <a:t> Track Slope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2522" y="4516810"/>
            <a:ext cx="155712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a-DK" sz="1200" b="1" dirty="0">
                <a:solidFill>
                  <a:srgbClr val="FF0000"/>
                </a:solidFill>
              </a:rPr>
              <a:t>Red : </a:t>
            </a:r>
            <a:r>
              <a:rPr lang="da-DK" sz="1200" b="1" dirty="0" err="1">
                <a:solidFill>
                  <a:srgbClr val="FF0000"/>
                </a:solidFill>
              </a:rPr>
              <a:t>alpha</a:t>
            </a:r>
            <a:r>
              <a:rPr lang="da-DK" sz="1200" b="1" dirty="0">
                <a:solidFill>
                  <a:srgbClr val="FF0000"/>
                </a:solidFill>
              </a:rPr>
              <a:t> = 0 </a:t>
            </a:r>
          </a:p>
          <a:p>
            <a:r>
              <a:rPr lang="tr-TR" sz="1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Cyan</a:t>
            </a:r>
            <a:r>
              <a:rPr lang="tr-TR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: </a:t>
            </a:r>
            <a:r>
              <a:rPr lang="tr-TR" sz="1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alpha</a:t>
            </a:r>
            <a:r>
              <a:rPr lang="tr-TR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= 0.5 </a:t>
            </a:r>
          </a:p>
          <a:p>
            <a:r>
              <a:rPr lang="tr-TR" sz="1200" b="1" dirty="0" err="1">
                <a:solidFill>
                  <a:srgbClr val="000000"/>
                </a:solidFill>
              </a:rPr>
              <a:t>black</a:t>
            </a:r>
            <a:r>
              <a:rPr lang="tr-TR" sz="1200" b="1" dirty="0">
                <a:solidFill>
                  <a:srgbClr val="000000"/>
                </a:solidFill>
              </a:rPr>
              <a:t> : </a:t>
            </a:r>
            <a:r>
              <a:rPr lang="tr-TR" sz="1200" b="1" dirty="0" err="1">
                <a:solidFill>
                  <a:srgbClr val="000000"/>
                </a:solidFill>
              </a:rPr>
              <a:t>alpha</a:t>
            </a:r>
            <a:r>
              <a:rPr lang="tr-TR" sz="1200" b="1" dirty="0">
                <a:solidFill>
                  <a:srgbClr val="000000"/>
                </a:solidFill>
              </a:rPr>
              <a:t> = 1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88932" y="3005917"/>
            <a:ext cx="2750808" cy="2245347"/>
            <a:chOff x="1376359" y="1734127"/>
            <a:chExt cx="6775917" cy="5614027"/>
          </a:xfrm>
        </p:grpSpPr>
        <p:pic>
          <p:nvPicPr>
            <p:cNvPr id="10" name="Picture 9" descr="Resolution_LongDiff_GainFluc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359" y="1734127"/>
              <a:ext cx="6775917" cy="447869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744736" y="4942949"/>
              <a:ext cx="436973" cy="49173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0952" y="6270810"/>
              <a:ext cx="4147027" cy="10773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Crossing at ~10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o </a:t>
              </a:r>
              <a:r>
                <a:rPr lang="en-US" sz="1100" dirty="0" smtClean="0">
                  <a:solidFill>
                    <a:srgbClr val="000000"/>
                  </a:solidFill>
                </a:rPr>
                <a:t>same as in MC (tan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-1</a:t>
              </a:r>
              <a:r>
                <a:rPr lang="en-US" sz="1100" dirty="0" smtClean="0">
                  <a:solidFill>
                    <a:srgbClr val="000000"/>
                  </a:solidFill>
                </a:rPr>
                <a:t>(0.2))</a:t>
              </a:r>
              <a:endParaRPr lang="en-US" sz="1100" baseline="300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1"/>
              <a:endCxn id="11" idx="5"/>
            </p:cNvCxnSpPr>
            <p:nvPr/>
          </p:nvCxnSpPr>
          <p:spPr>
            <a:xfrm flipH="1" flipV="1">
              <a:off x="3117716" y="5362671"/>
              <a:ext cx="813236" cy="14468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4148336" y="4140653"/>
            <a:ext cx="2577680" cy="895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806533" y="1464024"/>
            <a:ext cx="2337467" cy="1352238"/>
            <a:chOff x="1779331" y="2303328"/>
            <a:chExt cx="2337467" cy="1352238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779331" y="2303328"/>
              <a:ext cx="2337467" cy="1352238"/>
              <a:chOff x="1779331" y="2303328"/>
              <a:chExt cx="2337467" cy="135223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964642" y="2330174"/>
                <a:ext cx="2152156" cy="1325392"/>
                <a:chOff x="1964642" y="2330174"/>
                <a:chExt cx="2152156" cy="1325392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2113280" y="2330174"/>
                  <a:ext cx="344703" cy="1042946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2902856" y="2760868"/>
                  <a:ext cx="344703" cy="612251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16200000">
                <a:off x="1666183" y="2416476"/>
                <a:ext cx="4725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Time</a:t>
                </a:r>
                <a:endParaRPr lang="fr-FR" sz="1000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79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5-10-12 at 6.4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46" y="3601360"/>
            <a:ext cx="2854959" cy="1815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Correct the cluster position using an estimation of track slope at the detector level</a:t>
            </a:r>
          </a:p>
          <a:p>
            <a:r>
              <a:rPr lang="en-US" sz="1400" dirty="0" smtClean="0"/>
              <a:t>Difficult in our case: fast gas mixture, 5mm drift gap, DREAM not optimized for time measurements</a:t>
            </a:r>
          </a:p>
          <a:p>
            <a:r>
              <a:rPr lang="en-US" sz="1400" dirty="0" smtClean="0"/>
              <a:t>Correlation between track slope and estimator from detector :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173666" y="-75894"/>
            <a:ext cx="3065187" cy="1796034"/>
            <a:chOff x="300419" y="2908593"/>
            <a:chExt cx="4670514" cy="252609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00419" y="3454603"/>
              <a:ext cx="2984629" cy="88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00419" y="4383112"/>
              <a:ext cx="2990533" cy="3413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Readout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587182" y="2908593"/>
              <a:ext cx="1584027" cy="2526092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70371" y="3877893"/>
              <a:ext cx="0" cy="505219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28986" y="4369472"/>
              <a:ext cx="34138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4818" y="3542807"/>
              <a:ext cx="1516115" cy="32466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 smtClean="0"/>
                <a:t>Mean of Amp.</a:t>
              </a:r>
              <a:endParaRPr lang="en-US" sz="900" dirty="0"/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>
              <a:off x="1570371" y="3705138"/>
              <a:ext cx="1884447" cy="1727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184865" y="4935828"/>
              <a:ext cx="2449296" cy="3571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Effect of track angle</a:t>
              </a:r>
              <a:endParaRPr lang="en-US" sz="1050" dirty="0"/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 flipV="1">
              <a:off x="1392855" y="4383119"/>
              <a:ext cx="792010" cy="73127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71120" y="3097014"/>
            <a:ext cx="452120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1050" dirty="0" err="1">
                <a:latin typeface="Arial"/>
                <a:cs typeface="Arial"/>
              </a:rPr>
              <a:t>CorrTime</a:t>
            </a:r>
            <a:r>
              <a:rPr lang="en-US" sz="1050" dirty="0">
                <a:latin typeface="Arial"/>
                <a:cs typeface="Arial"/>
              </a:rPr>
              <a:t> = Sign *(Max. Time – Min Time)</a:t>
            </a:r>
          </a:p>
          <a:p>
            <a:pPr lvl="2"/>
            <a:r>
              <a:rPr lang="en-US" sz="1050" dirty="0">
                <a:latin typeface="Arial"/>
                <a:cs typeface="Arial"/>
              </a:rPr>
              <a:t>The sign is given by which strip as the max/min </a:t>
            </a:r>
            <a:r>
              <a:rPr lang="en-US" sz="1050" dirty="0" smtClean="0">
                <a:latin typeface="Arial"/>
                <a:cs typeface="Arial"/>
              </a:rPr>
              <a:t>time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9534" y="3595052"/>
            <a:ext cx="198089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CorrtTime</a:t>
            </a:r>
            <a:r>
              <a:rPr lang="en-US" sz="1100" dirty="0" smtClean="0"/>
              <a:t> </a:t>
            </a:r>
            <a:r>
              <a:rPr lang="en-US" sz="1100" dirty="0" err="1" smtClean="0"/>
              <a:t>vs</a:t>
            </a:r>
            <a:r>
              <a:rPr lang="en-US" sz="1100" dirty="0" smtClean="0"/>
              <a:t> Track Slope</a:t>
            </a:r>
            <a:endParaRPr lang="en-US" sz="1100" dirty="0"/>
          </a:p>
        </p:txBody>
      </p:sp>
      <p:pic>
        <p:nvPicPr>
          <p:cNvPr id="24" name="Picture 23" descr="Screen Shot 2015-10-08 at 8.2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6" y="3589094"/>
            <a:ext cx="2360451" cy="159198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92544" y="3602102"/>
            <a:ext cx="201183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TimeBinFit</a:t>
            </a:r>
            <a:r>
              <a:rPr lang="en-US" sz="1200" dirty="0" smtClean="0"/>
              <a:t> </a:t>
            </a:r>
            <a:r>
              <a:rPr lang="en-US" sz="1200" dirty="0" err="1" smtClean="0"/>
              <a:t>vs</a:t>
            </a:r>
            <a:r>
              <a:rPr lang="en-US" sz="1200" dirty="0" smtClean="0"/>
              <a:t> Track Slope 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4744720" y="3094787"/>
            <a:ext cx="418592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1050" dirty="0" err="1">
                <a:solidFill>
                  <a:schemeClr val="dk1"/>
                </a:solidFill>
                <a:latin typeface="Arial"/>
                <a:cs typeface="Arial"/>
              </a:rPr>
              <a:t>TimeBinFit</a:t>
            </a:r>
            <a:r>
              <a:rPr lang="en-US" sz="1050" dirty="0">
                <a:solidFill>
                  <a:schemeClr val="dk1"/>
                </a:solidFill>
                <a:latin typeface="Arial"/>
                <a:cs typeface="Arial"/>
              </a:rPr>
              <a:t>= slope of the w. mean in time bin </a:t>
            </a:r>
          </a:p>
          <a:p>
            <a:pPr lvl="1"/>
            <a:r>
              <a:rPr lang="en-US" sz="1050" dirty="0">
                <a:solidFill>
                  <a:schemeClr val="dk1"/>
                </a:solidFill>
                <a:latin typeface="Arial"/>
                <a:cs typeface="Arial"/>
              </a:rPr>
              <a:t>Slope in time bin is estimated using the </a:t>
            </a:r>
            <a:r>
              <a:rPr lang="en-US" sz="1050" dirty="0" err="1">
                <a:solidFill>
                  <a:schemeClr val="dk1"/>
                </a:solidFill>
                <a:latin typeface="Arial"/>
                <a:cs typeface="Arial"/>
              </a:rPr>
              <a:t>Theil</a:t>
            </a:r>
            <a:r>
              <a:rPr lang="en-US" sz="1050" dirty="0">
                <a:solidFill>
                  <a:schemeClr val="dk1"/>
                </a:solidFill>
                <a:latin typeface="Arial"/>
                <a:cs typeface="Arial"/>
              </a:rPr>
              <a:t>–</a:t>
            </a:r>
            <a:r>
              <a:rPr lang="en-US" sz="1050" dirty="0" err="1">
                <a:solidFill>
                  <a:schemeClr val="dk1"/>
                </a:solidFill>
                <a:latin typeface="Arial"/>
                <a:cs typeface="Arial"/>
              </a:rPr>
              <a:t>Sen</a:t>
            </a:r>
            <a:r>
              <a:rPr lang="en-US" sz="1050" dirty="0">
                <a:solidFill>
                  <a:schemeClr val="dk1"/>
                </a:solidFill>
                <a:latin typeface="Arial"/>
                <a:cs typeface="Arial"/>
              </a:rPr>
              <a:t> estimator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98784" y="4373217"/>
            <a:ext cx="1292086" cy="850348"/>
            <a:chOff x="1779331" y="2303328"/>
            <a:chExt cx="2337467" cy="1352238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1779331" y="2303328"/>
              <a:ext cx="2337467" cy="1352238"/>
              <a:chOff x="1779331" y="2303328"/>
              <a:chExt cx="2337467" cy="135223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964642" y="2330174"/>
                <a:ext cx="2152156" cy="1325392"/>
                <a:chOff x="1964642" y="2330174"/>
                <a:chExt cx="2152156" cy="1325392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2113280" y="2330174"/>
                  <a:ext cx="344703" cy="1042946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902856" y="2760868"/>
                  <a:ext cx="344703" cy="612251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 rot="16200000">
                <a:off x="1666183" y="2416476"/>
                <a:ext cx="4725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Time</a:t>
                </a:r>
                <a:endParaRPr lang="fr-FR" sz="1000" baseline="-25000" dirty="0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4999613" y="4041921"/>
            <a:ext cx="1703781" cy="878467"/>
            <a:chOff x="1779333" y="2201230"/>
            <a:chExt cx="2337465" cy="1298959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1779333" y="2201230"/>
              <a:ext cx="2337465" cy="1233736"/>
              <a:chOff x="1779333" y="2201230"/>
              <a:chExt cx="2337465" cy="1233736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1964642" y="2390710"/>
                <a:ext cx="2152156" cy="1044256"/>
                <a:chOff x="1964642" y="2390710"/>
                <a:chExt cx="2152156" cy="1044256"/>
              </a:xfrm>
            </p:grpSpPr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80"/>
                <p:cNvSpPr/>
                <p:nvPr/>
              </p:nvSpPr>
              <p:spPr>
                <a:xfrm>
                  <a:off x="2113280" y="3241040"/>
                  <a:ext cx="344703" cy="13208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15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1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15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1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902856" y="2390710"/>
                  <a:ext cx="344703" cy="9824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15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1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15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1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15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1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 rot="16200000">
                <a:off x="1564087" y="2416476"/>
                <a:ext cx="6767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T3 </a:t>
                </a:r>
                <a:r>
                  <a:rPr lang="fr-FR" sz="1000" dirty="0" err="1" smtClean="0"/>
                  <a:t>amp</a:t>
                </a:r>
                <a:r>
                  <a:rPr lang="fr-FR" sz="1000" dirty="0" smtClean="0"/>
                  <a:t>.</a:t>
                </a: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4803046" y="4242887"/>
            <a:ext cx="1703781" cy="878467"/>
            <a:chOff x="1779333" y="2201230"/>
            <a:chExt cx="2337465" cy="1298959"/>
          </a:xfrm>
        </p:grpSpPr>
        <p:cxnSp>
          <p:nvCxnSpPr>
            <p:cNvPr id="87" name="Straight Connector 86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1779333" y="2201230"/>
              <a:ext cx="2337465" cy="1233736"/>
              <a:chOff x="1779333" y="2201230"/>
              <a:chExt cx="2337465" cy="1233736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1964642" y="2390710"/>
                <a:ext cx="2152156" cy="1044256"/>
                <a:chOff x="1964642" y="2390710"/>
                <a:chExt cx="2152156" cy="1044256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Rectangle 91"/>
                <p:cNvSpPr/>
                <p:nvPr/>
              </p:nvSpPr>
              <p:spPr>
                <a:xfrm>
                  <a:off x="2508068" y="2586382"/>
                  <a:ext cx="344703" cy="78673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52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52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2902856" y="2390710"/>
                  <a:ext cx="344703" cy="9824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52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52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692431" y="3293165"/>
                  <a:ext cx="344703" cy="7995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98000"/>
                        <a:lumMod val="114000"/>
                        <a:alpha val="52000"/>
                      </a:schemeClr>
                    </a:gs>
                    <a:gs pos="100000">
                      <a:schemeClr val="accent1">
                        <a:shade val="90000"/>
                        <a:lumMod val="84000"/>
                        <a:alpha val="52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 rot="16200000">
                <a:off x="1564087" y="2416476"/>
                <a:ext cx="6767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T1 </a:t>
                </a:r>
                <a:r>
                  <a:rPr lang="fr-FR" sz="1000" dirty="0" err="1" smtClean="0"/>
                  <a:t>amp</a:t>
                </a:r>
                <a:r>
                  <a:rPr lang="fr-FR" sz="1000" dirty="0" smtClean="0"/>
                  <a:t>.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639600" y="4450014"/>
            <a:ext cx="1703781" cy="983546"/>
            <a:chOff x="1779333" y="2201230"/>
            <a:chExt cx="2337465" cy="1454336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1779333" y="2201230"/>
              <a:ext cx="2337465" cy="1454336"/>
              <a:chOff x="1779333" y="2201230"/>
              <a:chExt cx="2337465" cy="1454336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964642" y="3125304"/>
                <a:ext cx="2152156" cy="530262"/>
                <a:chOff x="1964642" y="3125304"/>
                <a:chExt cx="2152156" cy="530262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00"/>
                <p:cNvSpPr/>
                <p:nvPr/>
              </p:nvSpPr>
              <p:spPr>
                <a:xfrm>
                  <a:off x="2508068" y="3257826"/>
                  <a:ext cx="344703" cy="115294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902856" y="3125304"/>
                  <a:ext cx="344703" cy="247816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6200000">
                <a:off x="1564087" y="2416476"/>
                <a:ext cx="6767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T0 </a:t>
                </a:r>
                <a:r>
                  <a:rPr lang="fr-FR" sz="1000" dirty="0" err="1" smtClean="0"/>
                  <a:t>amp</a:t>
                </a:r>
                <a:r>
                  <a:rPr lang="fr-FR" sz="1000" dirty="0" smtClean="0"/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66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09" y="959133"/>
            <a:ext cx="6709906" cy="3496234"/>
          </a:xfrm>
        </p:spPr>
        <p:txBody>
          <a:bodyPr/>
          <a:lstStyle/>
          <a:p>
            <a:r>
              <a:rPr lang="en-US" dirty="0" smtClean="0"/>
              <a:t>Test with </a:t>
            </a:r>
            <a:r>
              <a:rPr lang="en-US" dirty="0" err="1" smtClean="0"/>
              <a:t>CorrTime</a:t>
            </a:r>
            <a:endParaRPr lang="en-US" dirty="0" smtClean="0"/>
          </a:p>
          <a:p>
            <a:r>
              <a:rPr lang="en-US" dirty="0" smtClean="0"/>
              <a:t>Better but not significant</a:t>
            </a:r>
          </a:p>
          <a:p>
            <a:r>
              <a:rPr lang="en-US" dirty="0" smtClean="0"/>
              <a:t>More studies are needed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 descr="Screen Shot 2015-07-28 at 11.44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45" y="2021632"/>
            <a:ext cx="5311480" cy="3286861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57317" y="24317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Blue : Corrected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 : Uncorrected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784" y="4373217"/>
            <a:ext cx="1292086" cy="850348"/>
            <a:chOff x="1779331" y="2303328"/>
            <a:chExt cx="2337467" cy="135223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1779331" y="2303328"/>
              <a:ext cx="2337467" cy="1352238"/>
              <a:chOff x="1779331" y="2303328"/>
              <a:chExt cx="2337467" cy="135223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964642" y="2330174"/>
                <a:ext cx="2152156" cy="1325392"/>
                <a:chOff x="1964642" y="2330174"/>
                <a:chExt cx="2152156" cy="1325392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2113280" y="2330174"/>
                  <a:ext cx="344703" cy="1042946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902856" y="2760868"/>
                  <a:ext cx="344703" cy="612251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 rot="16200000">
                <a:off x="1666183" y="2416476"/>
                <a:ext cx="4725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Time</a:t>
                </a:r>
                <a:endParaRPr lang="fr-FR" sz="1000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131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Sqrt</a:t>
            </a:r>
            <a:r>
              <a:rPr lang="en-US" dirty="0"/>
              <a:t> </a:t>
            </a:r>
            <a:r>
              <a:rPr lang="en-US" dirty="0" smtClean="0"/>
              <a:t>+ Micro-TPC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58" y="1183759"/>
            <a:ext cx="6709906" cy="3496234"/>
          </a:xfrm>
        </p:spPr>
        <p:txBody>
          <a:bodyPr/>
          <a:lstStyle/>
          <a:p>
            <a:r>
              <a:rPr lang="en-US" dirty="0"/>
              <a:t>Best correction: </a:t>
            </a:r>
            <a:r>
              <a:rPr lang="en-US" dirty="0" err="1"/>
              <a:t>MicroTPC</a:t>
            </a:r>
            <a:r>
              <a:rPr lang="en-US" dirty="0"/>
              <a:t> + </a:t>
            </a:r>
            <a:r>
              <a:rPr lang="en-US" dirty="0" err="1"/>
              <a:t>Sqrt</a:t>
            </a:r>
            <a:r>
              <a:rPr lang="en-US" dirty="0"/>
              <a:t>(Amp)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Screen Shot 2015-07-29 at 6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4" y="1710612"/>
            <a:ext cx="4937365" cy="3063482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113916" y="485942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Bottom line with fit on narrow peak of residuals :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  <a:r>
              <a:rPr lang="en-US" b="1" dirty="0" smtClean="0">
                <a:solidFill>
                  <a:srgbClr val="ABD333"/>
                </a:solidFill>
              </a:rPr>
              <a:t>sigma </a:t>
            </a:r>
            <a:r>
              <a:rPr lang="en-US" b="1" dirty="0">
                <a:solidFill>
                  <a:srgbClr val="ABD333"/>
                </a:solidFill>
              </a:rPr>
              <a:t>= 167.1µm </a:t>
            </a:r>
            <a:r>
              <a:rPr lang="en-US" sz="1100" dirty="0"/>
              <a:t>(ref= </a:t>
            </a:r>
            <a:r>
              <a:rPr lang="en-US" sz="1100" dirty="0" smtClean="0"/>
              <a:t>172.6µm)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73035" y="18874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Blue : Corrected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 : Uncorrected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784" y="4373217"/>
            <a:ext cx="1292086" cy="850348"/>
            <a:chOff x="1779331" y="2303328"/>
            <a:chExt cx="2337467" cy="1352238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057445" y="2414728"/>
              <a:ext cx="3114" cy="108546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779331" y="2303328"/>
              <a:ext cx="2337467" cy="1352238"/>
              <a:chOff x="1779331" y="2303328"/>
              <a:chExt cx="2337467" cy="135223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964642" y="2330174"/>
                <a:ext cx="2152156" cy="1325392"/>
                <a:chOff x="1964642" y="2330174"/>
                <a:chExt cx="2152156" cy="1325392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1964642" y="3434184"/>
                  <a:ext cx="2152156" cy="782"/>
                </a:xfrm>
                <a:prstGeom prst="line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2113280" y="2330174"/>
                  <a:ext cx="344703" cy="1042946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508068" y="2992362"/>
                  <a:ext cx="344703" cy="38075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2902856" y="2760868"/>
                  <a:ext cx="344703" cy="612251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297644" y="3323772"/>
                  <a:ext cx="344703" cy="4934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692431" y="3172581"/>
                  <a:ext cx="344703" cy="200539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  <a:alpha val="2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125356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1</a:t>
                  </a:r>
                  <a:endParaRPr lang="fr-FR" baseline="-250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519667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917091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3</a:t>
                  </a:r>
                  <a:endParaRPr lang="fr-FR" baseline="-25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310195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4</a:t>
                  </a:r>
                  <a:endParaRPr lang="fr-FR" baseline="-25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707619" y="3347789"/>
                  <a:ext cx="320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r>
                    <a:rPr lang="fr-FR" baseline="-25000" dirty="0" smtClean="0"/>
                    <a:t>5</a:t>
                  </a:r>
                  <a:endParaRPr lang="fr-FR" baseline="-25000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 rot="16200000">
                <a:off x="1666183" y="2416476"/>
                <a:ext cx="4725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/>
                  <a:t>Time</a:t>
                </a:r>
                <a:endParaRPr lang="fr-FR" sz="1000" baseline="-25000" dirty="0"/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288016" y="3817147"/>
            <a:ext cx="1136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√amp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7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3" y="1179404"/>
            <a:ext cx="8198289" cy="429882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rgbClr val="AAD233"/>
                </a:solidFill>
              </a:rPr>
              <a:t>The CLAS12 experiment MPGD MM Vertex Tracker </a:t>
            </a:r>
            <a:r>
              <a:rPr lang="en-US" sz="1400" dirty="0" smtClean="0"/>
              <a:t>is under construction and a first delivery is planned for the end of 2015</a:t>
            </a:r>
            <a:r>
              <a:rPr lang="en-US" sz="1400" dirty="0" smtClean="0">
                <a:solidFill>
                  <a:srgbClr val="AAD233"/>
                </a:solidFill>
              </a:rPr>
              <a:t> </a:t>
            </a:r>
          </a:p>
          <a:p>
            <a:r>
              <a:rPr lang="en-US" sz="1400" dirty="0">
                <a:solidFill>
                  <a:srgbClr val="ABD333"/>
                </a:solidFill>
              </a:rPr>
              <a:t>2</a:t>
            </a:r>
            <a:r>
              <a:rPr lang="en-US" sz="1400" dirty="0" smtClean="0">
                <a:solidFill>
                  <a:srgbClr val="ABD333"/>
                </a:solidFill>
              </a:rPr>
              <a:t> Micromegas Disks “Forward Pre-Production”</a:t>
            </a:r>
            <a:r>
              <a:rPr lang="en-US" sz="1400" dirty="0" smtClean="0">
                <a:solidFill>
                  <a:srgbClr val="FFFFFF"/>
                </a:solidFill>
              </a:rPr>
              <a:t> have been built and characterized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Resistive interconnections have been found to create large inefficiency issues</a:t>
            </a:r>
            <a:endParaRPr lang="en-US" sz="1400" dirty="0" smtClean="0"/>
          </a:p>
          <a:p>
            <a:r>
              <a:rPr lang="en-US" sz="1400" dirty="0" smtClean="0"/>
              <a:t>The “Forward” design has been modified and </a:t>
            </a:r>
            <a:r>
              <a:rPr lang="en-US" sz="1400" dirty="0">
                <a:solidFill>
                  <a:srgbClr val="ABD333"/>
                </a:solidFill>
              </a:rPr>
              <a:t>4</a:t>
            </a:r>
            <a:r>
              <a:rPr lang="en-US" sz="1400" dirty="0" smtClean="0">
                <a:solidFill>
                  <a:srgbClr val="ABD333"/>
                </a:solidFill>
              </a:rPr>
              <a:t> disks have been successfully produced and tested</a:t>
            </a:r>
          </a:p>
          <a:p>
            <a:r>
              <a:rPr lang="en-US" sz="1400" dirty="0" smtClean="0">
                <a:solidFill>
                  <a:srgbClr val="AAD233"/>
                </a:solidFill>
              </a:rPr>
              <a:t>Large Cylindrical Resistive Micromegas </a:t>
            </a:r>
            <a:r>
              <a:rPr lang="en-US" sz="1400" dirty="0" smtClean="0"/>
              <a:t>have been build and characterized</a:t>
            </a:r>
          </a:p>
          <a:p>
            <a:r>
              <a:rPr lang="en-US" sz="1400" dirty="0" smtClean="0">
                <a:solidFill>
                  <a:srgbClr val="AAD233"/>
                </a:solidFill>
              </a:rPr>
              <a:t>2 “</a:t>
            </a:r>
            <a:r>
              <a:rPr lang="en-US" sz="1400" dirty="0">
                <a:solidFill>
                  <a:srgbClr val="AAD233"/>
                </a:solidFill>
              </a:rPr>
              <a:t>Z</a:t>
            </a:r>
            <a:r>
              <a:rPr lang="en-US" sz="1400" dirty="0" smtClean="0">
                <a:solidFill>
                  <a:srgbClr val="AAD233"/>
                </a:solidFill>
              </a:rPr>
              <a:t>” pre-production cylindrical </a:t>
            </a:r>
            <a:r>
              <a:rPr lang="en-US" sz="1400" dirty="0" smtClean="0">
                <a:solidFill>
                  <a:srgbClr val="FFFFFF"/>
                </a:solidFill>
              </a:rPr>
              <a:t>detectors have been build</a:t>
            </a:r>
          </a:p>
          <a:p>
            <a:r>
              <a:rPr lang="en-US" sz="1400" dirty="0" smtClean="0"/>
              <a:t>Design has been modified to lower the risk and the impact of leakage current</a:t>
            </a:r>
          </a:p>
          <a:p>
            <a:r>
              <a:rPr lang="en-US" sz="1400" dirty="0" smtClean="0">
                <a:solidFill>
                  <a:srgbClr val="AAD233"/>
                </a:solidFill>
              </a:rPr>
              <a:t>3 ”C” full scale CLAS12 Barrels </a:t>
            </a:r>
            <a:r>
              <a:rPr lang="en-US" sz="1400" dirty="0" smtClean="0"/>
              <a:t>have been produced and tested</a:t>
            </a:r>
          </a:p>
          <a:p>
            <a:r>
              <a:rPr lang="en-US" sz="1400" dirty="0" smtClean="0"/>
              <a:t>2 “Z“ are in production</a:t>
            </a:r>
          </a:p>
          <a:p>
            <a:r>
              <a:rPr lang="en-US" sz="1400" dirty="0">
                <a:solidFill>
                  <a:srgbClr val="AAD233"/>
                </a:solidFill>
              </a:rPr>
              <a:t>The MVT is being assembled for system level tests before </a:t>
            </a:r>
            <a:r>
              <a:rPr lang="en-US" sz="1400" dirty="0" smtClean="0">
                <a:solidFill>
                  <a:srgbClr val="AAD233"/>
                </a:solidFill>
              </a:rPr>
              <a:t>shipping</a:t>
            </a:r>
          </a:p>
          <a:p>
            <a:r>
              <a:rPr lang="en-US" sz="1400" dirty="0" smtClean="0"/>
              <a:t>Offline study on corrections for large angle tracks is ongoing</a:t>
            </a:r>
          </a:p>
          <a:p>
            <a:r>
              <a:rPr lang="en-US" sz="1400" dirty="0" smtClean="0">
                <a:solidFill>
                  <a:srgbClr val="ABD333"/>
                </a:solidFill>
              </a:rPr>
              <a:t>First results combining new weighting scheme and µTPC algorithm show a visible improvement of the resolution</a:t>
            </a:r>
            <a:endParaRPr lang="en-US" sz="1400" dirty="0">
              <a:solidFill>
                <a:srgbClr val="ABD3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MPGD </a:t>
            </a:r>
            <a:r>
              <a:rPr lang="en-US" dirty="0" err="1" smtClean="0"/>
              <a:t>Conf</a:t>
            </a:r>
            <a:r>
              <a:rPr lang="en-US" dirty="0" smtClean="0"/>
              <a:t>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6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TEAM AT SACLAY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pic>
        <p:nvPicPr>
          <p:cNvPr id="6" name="Picture 5" descr="IMG_1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9" y="2114110"/>
            <a:ext cx="4706760" cy="2790915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55578" y="1122308"/>
            <a:ext cx="8026422" cy="17712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D. </a:t>
            </a:r>
            <a:r>
              <a:rPr lang="en-US" dirty="0" err="1" smtClean="0"/>
              <a:t>Attie</a:t>
            </a:r>
            <a:r>
              <a:rPr lang="en-US" dirty="0" smtClean="0"/>
              <a:t>, S. </a:t>
            </a:r>
            <a:r>
              <a:rPr lang="en-US" dirty="0" err="1" smtClean="0"/>
              <a:t>Aune</a:t>
            </a:r>
            <a:r>
              <a:rPr lang="en-US" dirty="0" smtClean="0"/>
              <a:t>, J. Giraud, R. </a:t>
            </a:r>
            <a:r>
              <a:rPr lang="en-US" dirty="0" err="1" smtClean="0"/>
              <a:t>Granelli</a:t>
            </a:r>
            <a:r>
              <a:rPr lang="en-US" dirty="0" smtClean="0"/>
              <a:t>, C. </a:t>
            </a:r>
            <a:r>
              <a:rPr lang="en-US" dirty="0" err="1" smtClean="0"/>
              <a:t>Lahonde-Hamdoun</a:t>
            </a:r>
            <a:r>
              <a:rPr lang="en-US" dirty="0" smtClean="0"/>
              <a:t>, </a:t>
            </a:r>
            <a:r>
              <a:rPr lang="en-US" dirty="0"/>
              <a:t>I</a:t>
            </a:r>
            <a:r>
              <a:rPr lang="en-US" dirty="0" smtClean="0"/>
              <a:t>. </a:t>
            </a:r>
            <a:r>
              <a:rPr lang="en-US" dirty="0" err="1"/>
              <a:t>M</a:t>
            </a:r>
            <a:r>
              <a:rPr lang="en-US" dirty="0" err="1" smtClean="0"/>
              <a:t>andjavidze</a:t>
            </a:r>
            <a:r>
              <a:rPr lang="en-US" dirty="0" smtClean="0"/>
              <a:t>, O. </a:t>
            </a:r>
            <a:r>
              <a:rPr lang="en-US" dirty="0" err="1" smtClean="0"/>
              <a:t>Meunier</a:t>
            </a:r>
            <a:r>
              <a:rPr lang="en-US" dirty="0" smtClean="0"/>
              <a:t>, Y. </a:t>
            </a:r>
            <a:r>
              <a:rPr lang="en-US" dirty="0" err="1"/>
              <a:t>Moudden</a:t>
            </a:r>
            <a:r>
              <a:rPr lang="en-US" dirty="0" smtClean="0"/>
              <a:t>, S. </a:t>
            </a:r>
            <a:r>
              <a:rPr lang="en-US" dirty="0" err="1"/>
              <a:t>P</a:t>
            </a:r>
            <a:r>
              <a:rPr lang="en-US" dirty="0" err="1" smtClean="0"/>
              <a:t>rocureur</a:t>
            </a:r>
            <a:r>
              <a:rPr lang="en-US" dirty="0" smtClean="0"/>
              <a:t>, M. </a:t>
            </a:r>
            <a:r>
              <a:rPr lang="en-US" dirty="0" err="1" smtClean="0"/>
              <a:t>Riallot</a:t>
            </a:r>
            <a:r>
              <a:rPr lang="en-US" dirty="0" smtClean="0"/>
              <a:t>, J-Y Rousse, F. </a:t>
            </a:r>
            <a:r>
              <a:rPr lang="en-US" dirty="0" err="1"/>
              <a:t>S</a:t>
            </a:r>
            <a:r>
              <a:rPr lang="en-US" dirty="0" err="1" smtClean="0"/>
              <a:t>abatie</a:t>
            </a:r>
            <a:r>
              <a:rPr lang="en-US" dirty="0" smtClean="0"/>
              <a:t>, M. Vandenbroucke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539"/>
          <a:stretch/>
        </p:blipFill>
        <p:spPr>
          <a:xfrm flipH="1">
            <a:off x="5663474" y="2109977"/>
            <a:ext cx="3038788" cy="2788735"/>
          </a:xfrm>
          <a:prstGeom prst="rect">
            <a:avLst/>
          </a:prstGeom>
          <a:ln>
            <a:solidFill>
              <a:srgbClr val="ABD333"/>
            </a:solidFill>
          </a:ln>
        </p:spPr>
      </p:pic>
    </p:spTree>
    <p:extLst>
      <p:ext uri="{BB962C8B-B14F-4D97-AF65-F5344CB8AC3E}">
        <p14:creationId xmlns:p14="http://schemas.microsoft.com/office/powerpoint/2010/main" val="82997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 descr="IMG_257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7614" r="4765" b="21892"/>
          <a:stretch/>
        </p:blipFill>
        <p:spPr>
          <a:xfrm>
            <a:off x="878257" y="1242523"/>
            <a:ext cx="6914075" cy="39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Technology (2006)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65" y="1248948"/>
            <a:ext cx="5274211" cy="34962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Embedded of the MicroMesh on the readout electrode</a:t>
            </a:r>
          </a:p>
          <a:p>
            <a:endParaRPr lang="en-US" dirty="0"/>
          </a:p>
          <a:p>
            <a:r>
              <a:rPr lang="en-US" dirty="0" smtClean="0"/>
              <a:t>Goal : Make the Production of Micromegas an Industrial process</a:t>
            </a:r>
          </a:p>
          <a:p>
            <a:endParaRPr lang="en-US" dirty="0" smtClean="0"/>
          </a:p>
          <a:p>
            <a:r>
              <a:rPr lang="en-US" dirty="0" smtClean="0"/>
              <a:t>Robust, Cheap</a:t>
            </a:r>
          </a:p>
          <a:p>
            <a:endParaRPr lang="en-US" dirty="0"/>
          </a:p>
          <a:p>
            <a:r>
              <a:rPr lang="en-US" dirty="0"/>
              <a:t>Simplified </a:t>
            </a:r>
            <a:r>
              <a:rPr lang="en-US" dirty="0" smtClean="0"/>
              <a:t>and light mechanical </a:t>
            </a:r>
            <a:r>
              <a:rPr lang="en-US" dirty="0"/>
              <a:t>structure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AAD233"/>
                </a:solidFill>
              </a:rPr>
              <a:t>Ability </a:t>
            </a:r>
            <a:r>
              <a:rPr lang="en-US" dirty="0">
                <a:solidFill>
                  <a:srgbClr val="AAD233"/>
                </a:solidFill>
              </a:rPr>
              <a:t>to use thin PCBs and produce different shapes (cylindrical detectors !)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" descr="bulk 2"/>
          <p:cNvPicPr>
            <a:picLocks noChangeAspect="1" noChangeArrowheads="1"/>
          </p:cNvPicPr>
          <p:nvPr/>
        </p:nvPicPr>
        <p:blipFill rotWithShape="1"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7" b="24800"/>
          <a:stretch/>
        </p:blipFill>
        <p:spPr bwMode="auto">
          <a:xfrm>
            <a:off x="5401020" y="978713"/>
            <a:ext cx="1886706" cy="1502875"/>
          </a:xfrm>
          <a:prstGeom prst="rect">
            <a:avLst/>
          </a:prstGeom>
          <a:noFill/>
          <a:ln w="12700" cmpd="sng">
            <a:solidFill>
              <a:srgbClr val="ABD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bulk_micromegas-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42" y="2052825"/>
            <a:ext cx="1883477" cy="1412354"/>
          </a:xfrm>
          <a:prstGeom prst="rect">
            <a:avLst/>
          </a:prstGeom>
          <a:noFill/>
          <a:ln w="12700" cmpd="sng">
            <a:solidFill>
              <a:srgbClr val="ABD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60940"/>
            <a:ext cx="5980176" cy="46939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pic>
        <p:nvPicPr>
          <p:cNvPr id="10" name="Image 8" descr="bulk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2488" r="38637" b="53178"/>
          <a:stretch/>
        </p:blipFill>
        <p:spPr>
          <a:xfrm>
            <a:off x="7441144" y="4135372"/>
            <a:ext cx="1494653" cy="1112562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5" name="Picture 9" descr="Z:\Clas12\photos\détecteurs\Photos CLAS V1.1\laminage 2éme couche CLAS V1.1 0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r="4658"/>
          <a:stretch/>
        </p:blipFill>
        <p:spPr bwMode="auto">
          <a:xfrm>
            <a:off x="5503410" y="2720547"/>
            <a:ext cx="1684784" cy="1458622"/>
          </a:xfrm>
          <a:prstGeom prst="rect">
            <a:avLst/>
          </a:prstGeom>
          <a:noFill/>
          <a:ln w="12700" cmpd="sng">
            <a:solidFill>
              <a:srgbClr val="ABD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/>
          <p:cNvCxnSpPr/>
          <p:nvPr/>
        </p:nvCxnSpPr>
        <p:spPr>
          <a:xfrm>
            <a:off x="4431817" y="4404468"/>
            <a:ext cx="3269816" cy="27021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Micromegas</a:t>
            </a:r>
            <a:endParaRPr lang="en-US" dirty="0"/>
          </a:p>
        </p:txBody>
      </p:sp>
      <p:sp>
        <p:nvSpPr>
          <p:cNvPr id="5" name="ZoneTexte 8"/>
          <p:cNvSpPr txBox="1"/>
          <p:nvPr/>
        </p:nvSpPr>
        <p:spPr>
          <a:xfrm>
            <a:off x="5660537" y="2946902"/>
            <a:ext cx="24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Electric leak test</a:t>
            </a:r>
            <a:endParaRPr lang="fr-FR" sz="1200" dirty="0"/>
          </a:p>
        </p:txBody>
      </p:sp>
      <p:pic>
        <p:nvPicPr>
          <p:cNvPr id="6" name="Picture 2" descr="C:\Users\ball\dell\CLAS12\PIX\Sept 2012\Dummy Metal\DM2 scotch rallong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0" y="1099603"/>
            <a:ext cx="2462870" cy="1847301"/>
          </a:xfrm>
          <a:prstGeom prst="rect">
            <a:avLst/>
          </a:prstGeom>
          <a:ln w="12700" cmpd="sng">
            <a:solidFill>
              <a:srgbClr val="AAD233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ZoneTexte 11"/>
          <p:cNvSpPr txBox="1"/>
          <p:nvPr/>
        </p:nvSpPr>
        <p:spPr>
          <a:xfrm>
            <a:off x="291732" y="2946904"/>
            <a:ext cx="260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Segmentation and preparation </a:t>
            </a:r>
            <a:endParaRPr lang="fr-FR" sz="1200" dirty="0"/>
          </a:p>
        </p:txBody>
      </p:sp>
      <p:pic>
        <p:nvPicPr>
          <p:cNvPr id="8" name="Picture 3" descr="C:\Users\ball\dell\CLAS12\PIX\Sept 2012\Dummy Metal\2012-08-08_DM2_Segmentation_et_collage\IMG_1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37" y="1092474"/>
            <a:ext cx="2472405" cy="1854430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13"/>
          <p:cNvSpPr txBox="1"/>
          <p:nvPr/>
        </p:nvSpPr>
        <p:spPr>
          <a:xfrm>
            <a:off x="2900370" y="2946904"/>
            <a:ext cx="28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Gluing of the side carbon ribs on circular shape</a:t>
            </a:r>
            <a:endParaRPr lang="fr-FR" sz="1200" dirty="0"/>
          </a:p>
        </p:txBody>
      </p:sp>
      <p:pic>
        <p:nvPicPr>
          <p:cNvPr id="10" name="Picture 4" descr="C:\Users\ball\dell\CLAS12\PIX\Sept 2012\Dummy Metal\DM2 test fuite carb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35" y="1099601"/>
            <a:ext cx="2462870" cy="1847301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all\dell\CLAS12\PIX\Sept 2012\Dummy Metal\2012-08-10_DM2_collage_derive\CollageRenfort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4" y="3454092"/>
            <a:ext cx="2444025" cy="1833167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6"/>
          <p:cNvSpPr txBox="1"/>
          <p:nvPr/>
        </p:nvSpPr>
        <p:spPr>
          <a:xfrm>
            <a:off x="377820" y="5287259"/>
            <a:ext cx="2513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Gluing of additional ribs </a:t>
            </a:r>
            <a:endParaRPr lang="fr-FR" sz="1200" dirty="0"/>
          </a:p>
        </p:txBody>
      </p:sp>
      <p:pic>
        <p:nvPicPr>
          <p:cNvPr id="13" name="Picture 6" descr="C:\Users\ball\dell\CLAS12\PIX\Sept 2012\Dummy Metal\2012-08-10_DM2_collage_derive\CollageDerive (1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38" y="3454091"/>
            <a:ext cx="2444026" cy="1833167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8"/>
          <p:cNvSpPr txBox="1"/>
          <p:nvPr/>
        </p:nvSpPr>
        <p:spPr>
          <a:xfrm>
            <a:off x="3046140" y="5287258"/>
            <a:ext cx="251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Setting drift plane</a:t>
            </a:r>
            <a:endParaRPr lang="fr-FR" sz="1200" dirty="0"/>
          </a:p>
        </p:txBody>
      </p:sp>
      <p:pic>
        <p:nvPicPr>
          <p:cNvPr id="15" name="Picture 7" descr="C:\Users\ball\dell\CLAS12\PIX\Sept 2012\Dummy Metal\2012-08-10_DM2_collage_derive\CollageDerive (1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37" y="3454090"/>
            <a:ext cx="2444025" cy="1833166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5805" y="5279063"/>
            <a:ext cx="1954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G</a:t>
            </a:r>
            <a:r>
              <a:rPr lang="en-GB" sz="1200" dirty="0" smtClean="0"/>
              <a:t>luing </a:t>
            </a:r>
            <a:r>
              <a:rPr lang="en-GB" sz="1200" dirty="0"/>
              <a:t>of </a:t>
            </a:r>
            <a:r>
              <a:rPr lang="en-GB" sz="1200" dirty="0" smtClean="0"/>
              <a:t>the drift </a:t>
            </a:r>
            <a:r>
              <a:rPr lang="en-GB" sz="1200" dirty="0"/>
              <a:t>plane</a:t>
            </a:r>
            <a:endParaRPr lang="fr-FR" sz="12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5904200" y="5461823"/>
            <a:ext cx="3216496" cy="228601"/>
          </a:xfrm>
        </p:spPr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5-05-25 at 16.49.2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7" b="96838" l="227" r="98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64">
            <a:off x="3855248" y="3899954"/>
            <a:ext cx="3289736" cy="188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CLAS12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7" y="1068221"/>
            <a:ext cx="6709906" cy="83674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Upgrade of the CLAS Experiment at Jefferson lab</a:t>
            </a:r>
          </a:p>
          <a:p>
            <a:r>
              <a:rPr lang="en-US" sz="1400" dirty="0"/>
              <a:t>Study of the nucleon structure with high </a:t>
            </a:r>
            <a:r>
              <a:rPr lang="en-US" sz="1400" dirty="0" smtClean="0"/>
              <a:t>11 </a:t>
            </a:r>
            <a:r>
              <a:rPr lang="en-US" sz="1400" dirty="0" err="1"/>
              <a:t>GeV</a:t>
            </a:r>
            <a:r>
              <a:rPr lang="en-US" sz="1400" dirty="0"/>
              <a:t> electron beam at high luminosity </a:t>
            </a:r>
            <a:r>
              <a:rPr lang="en-US" sz="1400" dirty="0" smtClean="0"/>
              <a:t>(10</a:t>
            </a:r>
            <a:r>
              <a:rPr lang="en-US" sz="1400" baseline="30000" dirty="0" smtClean="0"/>
              <a:t>35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.sec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flipH="1">
            <a:off x="0" y="1995478"/>
            <a:ext cx="4020579" cy="4095000"/>
            <a:chOff x="6810421" y="936154"/>
            <a:chExt cx="2911429" cy="28803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50" b="97515" l="1299" r="9429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0421" y="936154"/>
              <a:ext cx="2911429" cy="28803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0000" l="70222" r="100000">
                          <a14:foregroundMark x1="77556" y1="20213" x2="77556" y2="20213"/>
                          <a14:foregroundMark x1="77556" y1="17021" x2="77556" y2="17021"/>
                          <a14:foregroundMark x1="80444" y1="18085" x2="80444" y2="18085"/>
                          <a14:foregroundMark x1="77778" y1="5532" x2="74889" y2="29787"/>
                          <a14:foregroundMark x1="80667" y1="19574" x2="78667" y2="27872"/>
                          <a14:foregroundMark x1="89556" y1="10000" x2="89556" y2="10000"/>
                          <a14:foregroundMark x1="72000" y1="19362" x2="72000" y2="19362"/>
                        </a14:backgroundRemoval>
                      </a14:imgEffect>
                    </a14:imgLayer>
                  </a14:imgProps>
                </a:ext>
              </a:extLst>
            </a:blip>
            <a:srcRect l="69694" b="69666"/>
            <a:stretch/>
          </p:blipFill>
          <p:spPr>
            <a:xfrm>
              <a:off x="6949157" y="2808362"/>
              <a:ext cx="381935" cy="399279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2525905" y="361580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urved Up Arrow 14"/>
          <p:cNvSpPr/>
          <p:nvPr/>
        </p:nvSpPr>
        <p:spPr>
          <a:xfrm rot="12618649" flipH="1">
            <a:off x="3565324" y="3698134"/>
            <a:ext cx="2377359" cy="60711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13080" y="3755575"/>
            <a:ext cx="735538" cy="307777"/>
            <a:chOff x="3502037" y="3391140"/>
            <a:chExt cx="735538" cy="307777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3502037" y="3605955"/>
              <a:ext cx="735538" cy="1146"/>
            </a:xfrm>
            <a:prstGeom prst="straightConnector1">
              <a:avLst/>
            </a:prstGeom>
            <a:ln>
              <a:solidFill>
                <a:srgbClr val="3333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746030" y="3391140"/>
              <a:ext cx="304211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e</a:t>
              </a:r>
              <a:r>
                <a:rPr lang="fr-FR" sz="1400" b="1" baseline="3000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-</a:t>
              </a:r>
              <a:endParaRPr lang="fr-FR" sz="14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781333" y="1661936"/>
            <a:ext cx="3184183" cy="275816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33000"/>
                </a:schemeClr>
              </a:gs>
              <a:gs pos="100000">
                <a:prstClr val="white"/>
              </a:gs>
              <a:gs pos="79000">
                <a:schemeClr val="bg1">
                  <a:alpha val="10000"/>
                </a:schemeClr>
              </a:gs>
            </a:gsLst>
            <a:lin ang="4500000" scaled="0"/>
            <a:tileRect/>
          </a:gradFill>
          <a:ln>
            <a:solidFill>
              <a:srgbClr val="FF0000"/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ABD333"/>
                </a:solidFill>
              </a:rPr>
              <a:t>Micromegas Vertex Tracker :</a:t>
            </a:r>
          </a:p>
          <a:p>
            <a:r>
              <a:rPr lang="en-US" sz="1300" dirty="0"/>
              <a:t>I</a:t>
            </a:r>
            <a:r>
              <a:rPr lang="en-US" sz="1300" dirty="0" smtClean="0"/>
              <a:t>mprove </a:t>
            </a:r>
            <a:r>
              <a:rPr lang="en-US" sz="1300" dirty="0"/>
              <a:t>the track reconstruction in the vicinity of </a:t>
            </a:r>
            <a:r>
              <a:rPr lang="en-US" sz="1300" dirty="0" smtClean="0"/>
              <a:t>the target</a:t>
            </a:r>
            <a:endParaRPr lang="en-US" sz="1300" dirty="0" smtClean="0">
              <a:solidFill>
                <a:srgbClr val="ABD333"/>
              </a:solidFill>
            </a:endParaRPr>
          </a:p>
          <a:p>
            <a:r>
              <a:rPr lang="en-US" sz="1300" dirty="0"/>
              <a:t>Reduced volume bet. the magnet and the Silicon Vertex Tracker (</a:t>
            </a:r>
            <a:r>
              <a:rPr lang="en-US" sz="1300" dirty="0" smtClean="0"/>
              <a:t>SVT)</a:t>
            </a:r>
          </a:p>
          <a:p>
            <a:r>
              <a:rPr lang="en-US" sz="1300" dirty="0" smtClean="0"/>
              <a:t>Large curved Micromegas</a:t>
            </a:r>
            <a:endParaRPr lang="en-US" sz="1300" dirty="0"/>
          </a:p>
          <a:p>
            <a:r>
              <a:rPr lang="en-US" sz="1300" dirty="0" smtClean="0"/>
              <a:t>5T </a:t>
            </a:r>
            <a:r>
              <a:rPr lang="en-US" sz="1300" dirty="0"/>
              <a:t>field</a:t>
            </a:r>
          </a:p>
          <a:p>
            <a:r>
              <a:rPr lang="en-US" sz="1300" dirty="0"/>
              <a:t>R</a:t>
            </a:r>
            <a:r>
              <a:rPr lang="en-US" sz="1300" dirty="0" smtClean="0"/>
              <a:t>emote electronics</a:t>
            </a:r>
            <a:endParaRPr lang="en-US" sz="1300" dirty="0"/>
          </a:p>
          <a:p>
            <a:r>
              <a:rPr lang="en-US" sz="1300" dirty="0"/>
              <a:t>Resistive </a:t>
            </a:r>
            <a:r>
              <a:rPr lang="en-US" sz="1300" dirty="0" smtClean="0"/>
              <a:t>technology</a:t>
            </a:r>
          </a:p>
          <a:p>
            <a:r>
              <a:rPr lang="en-US" sz="1300" dirty="0" smtClean="0"/>
              <a:t>Small dead space</a:t>
            </a:r>
            <a:endParaRPr lang="en-US" sz="1300" dirty="0"/>
          </a:p>
          <a:p>
            <a:r>
              <a:rPr lang="en-US" sz="1300" dirty="0"/>
              <a:t>High </a:t>
            </a:r>
            <a:r>
              <a:rPr lang="en-US" sz="1300" dirty="0" smtClean="0"/>
              <a:t>particle rate </a:t>
            </a:r>
            <a:r>
              <a:rPr lang="en-US" sz="1300" dirty="0"/>
              <a:t>(30 MHz)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26" name="Image 25" descr="TARGET_AREA_MICROMEGAS_2.jpg"/>
          <p:cNvPicPr>
            <a:picLocks noChangeAspect="1"/>
          </p:cNvPicPr>
          <p:nvPr/>
        </p:nvPicPr>
        <p:blipFill>
          <a:blip r:embed="rId8"/>
          <a:srcRect l="1100" t="7593" r="8866" b="2963"/>
          <a:stretch>
            <a:fillRect/>
          </a:stretch>
        </p:blipFill>
        <p:spPr>
          <a:xfrm>
            <a:off x="3871351" y="2084289"/>
            <a:ext cx="1358908" cy="1048486"/>
          </a:xfrm>
          <a:prstGeom prst="rect">
            <a:avLst/>
          </a:prstGeom>
          <a:ln>
            <a:solidFill>
              <a:srgbClr val="ABD333"/>
            </a:solidFill>
          </a:ln>
        </p:spPr>
      </p:pic>
    </p:spTree>
    <p:extLst>
      <p:ext uri="{BB962C8B-B14F-4D97-AF65-F5344CB8AC3E}">
        <p14:creationId xmlns:p14="http://schemas.microsoft.com/office/powerpoint/2010/main" val="313420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7 at 18.34.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206751" y="986472"/>
            <a:ext cx="2356716" cy="1278278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5" name="Picture 4" descr="Screen Shot 2015-01-27 at 18.32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>
          <a:xfrm>
            <a:off x="2957210" y="984781"/>
            <a:ext cx="2592803" cy="1275586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0347" y="4583871"/>
            <a:ext cx="149480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OUTER (4 ribs)</a:t>
            </a:r>
          </a:p>
          <a:p>
            <a:r>
              <a:rPr lang="en-US" sz="1400" dirty="0" smtClean="0"/>
              <a:t>R= 211.3 +/- 1.8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065025" y="4587046"/>
            <a:ext cx="144510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INNER(4 ribs)</a:t>
            </a:r>
          </a:p>
          <a:p>
            <a:r>
              <a:rPr lang="en-US" sz="1400" dirty="0" smtClean="0"/>
              <a:t>R= 207.3+/- 2.1</a:t>
            </a:r>
            <a:endParaRPr lang="en-US" sz="1400" dirty="0"/>
          </a:p>
        </p:txBody>
      </p:sp>
      <p:pic>
        <p:nvPicPr>
          <p:cNvPr id="8" name="Picture 7" descr="Screen Shot 2015-01-27 at 18.37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19" y="2485602"/>
            <a:ext cx="2836290" cy="1741059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67228" y="4957035"/>
            <a:ext cx="4418022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=&gt; Mechanical precision up to ~2mm in radius (only one measurements)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Geometry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pic>
        <p:nvPicPr>
          <p:cNvPr id="13" name="Picture 12" descr="44A9EC6A-B8FD-4856-AD50-7B7A389F817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91" y="2767539"/>
            <a:ext cx="3163640" cy="2065866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40311" y="2537026"/>
            <a:ext cx="294901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Using cosmic ray data reconstruction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92" y="-96860"/>
            <a:ext cx="7788420" cy="1167109"/>
          </a:xfrm>
        </p:spPr>
        <p:txBody>
          <a:bodyPr>
            <a:normAutofit/>
          </a:bodyPr>
          <a:lstStyle/>
          <a:p>
            <a:r>
              <a:rPr lang="en-US" dirty="0" smtClean="0"/>
              <a:t>Detector characterization at Saclay : </a:t>
            </a:r>
            <a:r>
              <a:rPr lang="en-US" sz="2400" dirty="0" smtClean="0"/>
              <a:t>The Cosmic Test Bench</a:t>
            </a:r>
            <a:endParaRPr lang="en-US" sz="2400" dirty="0"/>
          </a:p>
        </p:txBody>
      </p:sp>
      <p:pic>
        <p:nvPicPr>
          <p:cNvPr id="7" name="Picture 2" descr="C:\Docs\Présentations\BancCos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894282"/>
            <a:ext cx="3096344" cy="1935370"/>
          </a:xfrm>
          <a:prstGeom prst="rect">
            <a:avLst/>
          </a:prstGeom>
          <a:noFill/>
          <a:ln>
            <a:solidFill>
              <a:srgbClr val="ACD4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26"/>
          <p:cNvCxnSpPr>
            <a:stCxn id="18" idx="3"/>
          </p:cNvCxnSpPr>
          <p:nvPr/>
        </p:nvCxnSpPr>
        <p:spPr>
          <a:xfrm flipV="1">
            <a:off x="4413104" y="1164668"/>
            <a:ext cx="2637937" cy="740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27"/>
          <p:cNvCxnSpPr>
            <a:stCxn id="19" idx="3"/>
          </p:cNvCxnSpPr>
          <p:nvPr/>
        </p:nvCxnSpPr>
        <p:spPr>
          <a:xfrm flipV="1">
            <a:off x="4496460" y="1323366"/>
            <a:ext cx="2463907" cy="49016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28"/>
          <p:cNvCxnSpPr>
            <a:stCxn id="20" idx="3"/>
          </p:cNvCxnSpPr>
          <p:nvPr/>
        </p:nvCxnSpPr>
        <p:spPr>
          <a:xfrm flipV="1">
            <a:off x="4424553" y="1704128"/>
            <a:ext cx="2570373" cy="5653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29"/>
          <p:cNvCxnSpPr>
            <a:stCxn id="21" idx="3"/>
          </p:cNvCxnSpPr>
          <p:nvPr/>
        </p:nvCxnSpPr>
        <p:spPr>
          <a:xfrm flipV="1">
            <a:off x="4616876" y="2431915"/>
            <a:ext cx="2343490" cy="40373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Docs\Présentations\Vue3D_6D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1" y="3520887"/>
            <a:ext cx="2635161" cy="1886785"/>
          </a:xfrm>
          <a:prstGeom prst="rect">
            <a:avLst/>
          </a:prstGeom>
          <a:noFill/>
          <a:ln>
            <a:solidFill>
              <a:srgbClr val="ACD4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921167"/>
            <a:ext cx="2592772" cy="229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22"/>
          <p:cNvSpPr txBox="1"/>
          <p:nvPr/>
        </p:nvSpPr>
        <p:spPr>
          <a:xfrm>
            <a:off x="112096" y="2315650"/>
            <a:ext cx="5446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latin typeface="Calibri Light" panose="020F0302020204030204" pitchFamily="34" charset="0"/>
              </a:rPr>
              <a:t>to the </a:t>
            </a:r>
          </a:p>
          <a:p>
            <a:r>
              <a:rPr lang="fr-FR" sz="1050" dirty="0" smtClean="0">
                <a:latin typeface="Calibri Light" panose="020F0302020204030204" pitchFamily="34" charset="0"/>
              </a:rPr>
              <a:t>trigger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7" name="ZoneTexte 34"/>
          <p:cNvSpPr txBox="1"/>
          <p:nvPr/>
        </p:nvSpPr>
        <p:spPr>
          <a:xfrm>
            <a:off x="443254" y="1733466"/>
            <a:ext cx="8438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 smtClean="0">
                <a:latin typeface="Calibri Light" panose="020F0302020204030204" pitchFamily="34" charset="0"/>
              </a:rPr>
              <a:t>Coincidence</a:t>
            </a:r>
            <a:endParaRPr lang="fr-FR" sz="1050" dirty="0" smtClean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module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8" name="ZoneTexte 35"/>
          <p:cNvSpPr txBox="1"/>
          <p:nvPr/>
        </p:nvSpPr>
        <p:spPr>
          <a:xfrm>
            <a:off x="3651357" y="1111766"/>
            <a:ext cx="7617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 smtClean="0">
                <a:latin typeface="Calibri Light" panose="020F0302020204030204" pitchFamily="34" charset="0"/>
              </a:rPr>
              <a:t>Scintillator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9" name="ZoneTexte 36"/>
          <p:cNvSpPr txBox="1"/>
          <p:nvPr/>
        </p:nvSpPr>
        <p:spPr>
          <a:xfrm>
            <a:off x="3568001" y="1605782"/>
            <a:ext cx="9284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Top </a:t>
            </a:r>
            <a:r>
              <a:rPr lang="fr-FR" sz="1050" dirty="0" err="1" smtClean="0">
                <a:latin typeface="Calibri Light" panose="020F0302020204030204" pitchFamily="34" charset="0"/>
              </a:rPr>
              <a:t>reference</a:t>
            </a:r>
            <a:endParaRPr lang="fr-FR" sz="1050" dirty="0" smtClean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detectors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0" name="ZoneTexte 37"/>
          <p:cNvSpPr txBox="1"/>
          <p:nvPr/>
        </p:nvSpPr>
        <p:spPr>
          <a:xfrm>
            <a:off x="3701278" y="2142526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Prototype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1" name="ZoneTexte 38"/>
          <p:cNvSpPr txBox="1"/>
          <p:nvPr/>
        </p:nvSpPr>
        <p:spPr>
          <a:xfrm>
            <a:off x="3569200" y="2627905"/>
            <a:ext cx="10476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Down </a:t>
            </a:r>
            <a:r>
              <a:rPr lang="fr-FR" sz="1050" dirty="0" err="1" smtClean="0">
                <a:latin typeface="Calibri Light" panose="020F0302020204030204" pitchFamily="34" charset="0"/>
              </a:rPr>
              <a:t>reference</a:t>
            </a:r>
            <a:endParaRPr lang="fr-FR" sz="1050" dirty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detectors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752166" y="3039021"/>
            <a:ext cx="5289878" cy="3496234"/>
          </a:xfrm>
        </p:spPr>
        <p:txBody>
          <a:bodyPr>
            <a:normAutofit/>
          </a:bodyPr>
          <a:lstStyle/>
          <a:p>
            <a:r>
              <a:rPr lang="en-US" sz="1200" dirty="0"/>
              <a:t>Setup to characterize in 2D the prototypes</a:t>
            </a:r>
          </a:p>
          <a:p>
            <a:r>
              <a:rPr lang="en-US" sz="1200" dirty="0"/>
              <a:t>Tracking detectors : </a:t>
            </a:r>
            <a:r>
              <a:rPr lang="en-US" sz="1200" dirty="0" err="1"/>
              <a:t>MultiGen</a:t>
            </a:r>
            <a:r>
              <a:rPr lang="en-US" sz="1200" dirty="0"/>
              <a:t> 2D x4 (8 Connectors)</a:t>
            </a:r>
          </a:p>
          <a:p>
            <a:r>
              <a:rPr lang="en-US" sz="1200" dirty="0"/>
              <a:t>Fully equipped with DREAM FEE</a:t>
            </a:r>
          </a:p>
          <a:p>
            <a:r>
              <a:rPr lang="en-US" sz="1200" dirty="0" smtClean="0"/>
              <a:t>24 </a:t>
            </a:r>
            <a:r>
              <a:rPr lang="en-US" sz="1200" dirty="0"/>
              <a:t>Positive + 24 Negative HV </a:t>
            </a:r>
          </a:p>
          <a:p>
            <a:r>
              <a:rPr lang="en-US" sz="1200" dirty="0"/>
              <a:t>Gas mixing system + pre-mixed bottles</a:t>
            </a:r>
          </a:p>
          <a:p>
            <a:r>
              <a:rPr lang="en-US" sz="1200" dirty="0"/>
              <a:t>Trigger control module, trigger time resolution below 3 ns, Projected track resolution of ~100 µm</a:t>
            </a:r>
          </a:p>
          <a:p>
            <a:r>
              <a:rPr lang="en-US" sz="1200" dirty="0" smtClean="0"/>
              <a:t>6 </a:t>
            </a:r>
            <a:r>
              <a:rPr lang="en-US" sz="1200" dirty="0"/>
              <a:t>Hz trigger rate, </a:t>
            </a:r>
            <a:r>
              <a:rPr lang="en-US" sz="1200" dirty="0" smtClean="0"/>
              <a:t>&gt;90% </a:t>
            </a:r>
            <a:r>
              <a:rPr lang="en-US" sz="1200" dirty="0"/>
              <a:t>track reconstruction efficiency</a:t>
            </a:r>
          </a:p>
          <a:p>
            <a:r>
              <a:rPr lang="en-US" sz="1200" dirty="0"/>
              <a:t>1h to get </a:t>
            </a:r>
            <a:r>
              <a:rPr lang="en-US" sz="1200" dirty="0" smtClean="0"/>
              <a:t>one efficiency </a:t>
            </a:r>
            <a:r>
              <a:rPr lang="en-US" sz="1200" dirty="0"/>
              <a:t>point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3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CLAS12 Operating </a:t>
            </a:r>
            <a:r>
              <a:rPr lang="en-US" dirty="0"/>
              <a:t>C</a:t>
            </a:r>
            <a:r>
              <a:rPr lang="en-US" dirty="0" smtClean="0"/>
              <a:t>onditions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857250"/>
            <a:ext cx="9118600" cy="39899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7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623"/>
            <a:ext cx="8229600" cy="952500"/>
          </a:xfrm>
        </p:spPr>
        <p:txBody>
          <a:bodyPr/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pic>
        <p:nvPicPr>
          <p:cNvPr id="7" name="Picture 6" descr="IMG_24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61" y="798878"/>
            <a:ext cx="4161955" cy="4624394"/>
          </a:xfrm>
          <a:prstGeom prst="rect">
            <a:avLst/>
          </a:prstGeom>
        </p:spPr>
      </p:pic>
      <p:pic>
        <p:nvPicPr>
          <p:cNvPr id="5" name="Picture 4" descr="IMG_23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7" y="905221"/>
            <a:ext cx="3825141" cy="2390713"/>
          </a:xfrm>
          <a:prstGeom prst="rect">
            <a:avLst/>
          </a:prstGeom>
        </p:spPr>
      </p:pic>
      <p:pic>
        <p:nvPicPr>
          <p:cNvPr id="4" name="Picture 3" descr="IMG_22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9" y="3403991"/>
            <a:ext cx="3681699" cy="23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Residuals to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the same geometry, assuming same resolution for all detectors (MC)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5-07-28 at 2.1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1" y="1328374"/>
            <a:ext cx="7278330" cy="38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Budget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pic>
        <p:nvPicPr>
          <p:cNvPr id="6" name="Picture 5" descr="Screen Shot 2015-05-26 at 10.0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6" y="1174408"/>
            <a:ext cx="6956866" cy="41827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2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Clustering – Definitions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Screen Shot 2015-07-29 at 5.2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489"/>
            <a:ext cx="4728992" cy="4835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3114" y="973473"/>
            <a:ext cx="4690887" cy="3771636"/>
          </a:xfrm>
        </p:spPr>
        <p:txBody>
          <a:bodyPr/>
          <a:lstStyle/>
          <a:p>
            <a:r>
              <a:rPr lang="en-US" b="1" dirty="0" smtClean="0"/>
              <a:t>Hit:</a:t>
            </a:r>
            <a:r>
              <a:rPr lang="en-US" dirty="0" smtClean="0"/>
              <a:t> One signal associated with a single strip </a:t>
            </a:r>
          </a:p>
          <a:p>
            <a:r>
              <a:rPr lang="en-US" b="1" dirty="0" smtClean="0"/>
              <a:t>Hit Time:</a:t>
            </a:r>
            <a:r>
              <a:rPr lang="en-US" dirty="0" smtClean="0"/>
              <a:t> std. time extrapolation from signal shape</a:t>
            </a:r>
          </a:p>
          <a:p>
            <a:r>
              <a:rPr lang="en-US" b="1" dirty="0" smtClean="0"/>
              <a:t>Amplitude:</a:t>
            </a:r>
            <a:r>
              <a:rPr lang="en-US" dirty="0" smtClean="0"/>
              <a:t> Maximum amplitude of one signal</a:t>
            </a:r>
          </a:p>
          <a:p>
            <a:endParaRPr lang="en-US" dirty="0" smtClean="0"/>
          </a:p>
          <a:p>
            <a:r>
              <a:rPr lang="en-US" b="1" dirty="0" smtClean="0"/>
              <a:t>Cluster :</a:t>
            </a:r>
            <a:r>
              <a:rPr lang="en-US" dirty="0" smtClean="0"/>
              <a:t> group of consecutive hits</a:t>
            </a:r>
          </a:p>
          <a:p>
            <a:r>
              <a:rPr lang="en-US" b="1" dirty="0" smtClean="0"/>
              <a:t>Cluster Position : </a:t>
            </a:r>
            <a:r>
              <a:rPr lang="en-US" dirty="0" smtClean="0"/>
              <a:t>combination of the hits positions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Tracking detectors</a:t>
            </a:r>
          </a:p>
          <a:p>
            <a:r>
              <a:rPr lang="en-US" dirty="0" smtClean="0"/>
              <a:t>Tested detector</a:t>
            </a:r>
          </a:p>
          <a:p>
            <a:endParaRPr lang="en-US" dirty="0" smtClean="0"/>
          </a:p>
        </p:txBody>
      </p:sp>
      <p:pic>
        <p:nvPicPr>
          <p:cNvPr id="8" name="Picture 7" descr="Screen Shot 2015-07-29 at 5.21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18010" r="58953" b="72343"/>
          <a:stretch/>
        </p:blipFill>
        <p:spPr>
          <a:xfrm>
            <a:off x="3045299" y="1160880"/>
            <a:ext cx="1407814" cy="1223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 flipH="1">
            <a:off x="1611340" y="1079501"/>
            <a:ext cx="1360461" cy="342849"/>
          </a:xfrm>
          <a:prstGeom prst="line">
            <a:avLst/>
          </a:prstGeom>
          <a:ln w="1270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763740" y="1890713"/>
            <a:ext cx="1208061" cy="585788"/>
          </a:xfrm>
          <a:prstGeom prst="line">
            <a:avLst/>
          </a:prstGeom>
          <a:ln w="1270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8600" y="1587500"/>
            <a:ext cx="838200" cy="0"/>
          </a:xfrm>
          <a:prstGeom prst="line">
            <a:avLst/>
          </a:prstGeom>
          <a:ln w="12700" cmpd="sng">
            <a:solidFill>
              <a:srgbClr val="FF6600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4800" y="1841500"/>
            <a:ext cx="685800" cy="190500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1900" y="1890713"/>
            <a:ext cx="1028700" cy="1030288"/>
          </a:xfrm>
          <a:prstGeom prst="line">
            <a:avLst/>
          </a:prstGeom>
          <a:ln w="12700" cmpd="sng">
            <a:solidFill>
              <a:srgbClr val="00FFFF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14800" y="2032000"/>
            <a:ext cx="685800" cy="676153"/>
          </a:xfrm>
          <a:prstGeom prst="line">
            <a:avLst/>
          </a:prstGeom>
          <a:ln w="12700" cmpd="sng"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345912" y="1825017"/>
            <a:ext cx="2530888" cy="1794483"/>
          </a:xfrm>
          <a:prstGeom prst="line">
            <a:avLst/>
          </a:prstGeom>
          <a:ln w="12700" cmpd="sng">
            <a:prstDash val="dot"/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605028" y="3619500"/>
            <a:ext cx="1271773" cy="693063"/>
          </a:xfrm>
          <a:prstGeom prst="line">
            <a:avLst/>
          </a:prstGeom>
          <a:ln w="12700" cmpd="sng">
            <a:prstDash val="dot"/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76040" y="2582987"/>
            <a:ext cx="2424560" cy="1268167"/>
          </a:xfrm>
          <a:prstGeom prst="line">
            <a:avLst/>
          </a:prstGeom>
          <a:ln w="12700" cmpd="sng">
            <a:solidFill>
              <a:srgbClr val="0000FF"/>
            </a:solidFill>
            <a:prstDash val="dot"/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15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0"/>
            <a:ext cx="7053542" cy="1167109"/>
          </a:xfrm>
        </p:spPr>
        <p:txBody>
          <a:bodyPr/>
          <a:lstStyle/>
          <a:p>
            <a:r>
              <a:rPr lang="en-US" dirty="0" smtClean="0"/>
              <a:t>Barrel Micromegas for an </a:t>
            </a:r>
            <a:br>
              <a:rPr lang="en-US" dirty="0" smtClean="0"/>
            </a:br>
            <a:r>
              <a:rPr lang="en-US" dirty="0" smtClean="0"/>
              <a:t>Electron-Ion Collider (EIC)</a:t>
            </a:r>
            <a:endParaRPr lang="en-US" dirty="0"/>
          </a:p>
        </p:txBody>
      </p:sp>
      <p:pic>
        <p:nvPicPr>
          <p:cNvPr id="9" name="Content Placeholder 8" descr="mumega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32" b="94369" l="15208" r="80417">
                        <a14:foregroundMark x1="23958" y1="72718" x2="23958" y2="72718"/>
                        <a14:foregroundMark x1="76927" y1="34466" x2="76927" y2="34466"/>
                        <a14:foregroundMark x1="25365" y1="72330" x2="25365" y2="72330"/>
                        <a14:foregroundMark x1="20469" y1="75922" x2="20469" y2="75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4771" r="18732" b="4003"/>
          <a:stretch/>
        </p:blipFill>
        <p:spPr>
          <a:xfrm>
            <a:off x="4264954" y="2254542"/>
            <a:ext cx="4963524" cy="3460459"/>
          </a:xfrm>
        </p:spPr>
      </p:pic>
      <p:pic>
        <p:nvPicPr>
          <p:cNvPr id="7" name="Picture 6" descr="mumegas-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7325" r="27408" b="14326"/>
          <a:stretch/>
        </p:blipFill>
        <p:spPr>
          <a:xfrm>
            <a:off x="5413204" y="1642845"/>
            <a:ext cx="1647980" cy="1300001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8" name="Picture 7" descr="dp-mumega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2" y="3853473"/>
            <a:ext cx="2870157" cy="1701903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1" y="1407831"/>
            <a:ext cx="5488149" cy="34962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A solution based on a TPC + Barrel detectors is considered for an EIC detector</a:t>
            </a:r>
          </a:p>
          <a:p>
            <a:r>
              <a:rPr lang="en-US" dirty="0" smtClean="0"/>
              <a:t>Internal (~20cm) and external (~2m radius) 2D cylindrical layers</a:t>
            </a:r>
          </a:p>
          <a:p>
            <a:r>
              <a:rPr lang="en-US" dirty="0" smtClean="0"/>
              <a:t>Establish </a:t>
            </a:r>
            <a:r>
              <a:rPr lang="en-US" dirty="0"/>
              <a:t>&lt;100 </a:t>
            </a:r>
            <a:r>
              <a:rPr lang="en-US" dirty="0" smtClean="0"/>
              <a:t>µm spatial </a:t>
            </a:r>
            <a:r>
              <a:rPr lang="en-US" dirty="0"/>
              <a:t>resolution in a 3T field</a:t>
            </a:r>
          </a:p>
          <a:p>
            <a:r>
              <a:rPr lang="en-US" dirty="0"/>
              <a:t>Deliver reliable “vector” </a:t>
            </a:r>
            <a:r>
              <a:rPr lang="en-US" dirty="0" smtClean="0"/>
              <a:t>measurement</a:t>
            </a:r>
          </a:p>
          <a:p>
            <a:r>
              <a:rPr lang="en-US" dirty="0" smtClean="0"/>
              <a:t>Fast measurement layer between MAPS and the TPC</a:t>
            </a:r>
            <a:endParaRPr lang="en-US" dirty="0"/>
          </a:p>
          <a:p>
            <a:r>
              <a:rPr lang="en-US" dirty="0" smtClean="0"/>
              <a:t>Minimized </a:t>
            </a:r>
            <a:r>
              <a:rPr lang="en-US" dirty="0"/>
              <a:t>material </a:t>
            </a:r>
            <a:r>
              <a:rPr lang="en-US" dirty="0" smtClean="0"/>
              <a:t>budget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33011" y="2062295"/>
            <a:ext cx="419476" cy="38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656179" y="2772639"/>
            <a:ext cx="86846" cy="736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309931" y="1849391"/>
            <a:ext cx="1318522" cy="276999"/>
          </a:xfrm>
          <a:prstGeom prst="rect">
            <a:avLst/>
          </a:prstGeom>
          <a:ln>
            <a:solidFill>
              <a:srgbClr val="AAD23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Internal layers</a:t>
            </a:r>
            <a:endParaRPr lang="en-US" sz="1050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683720" y="5089409"/>
            <a:ext cx="1227238" cy="276999"/>
          </a:xfrm>
          <a:prstGeom prst="rect">
            <a:avLst/>
          </a:prstGeom>
          <a:ln>
            <a:solidFill>
              <a:srgbClr val="AAD23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External layers</a:t>
            </a:r>
            <a:endParaRPr lang="en-US" sz="1050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6934856" y="5140123"/>
            <a:ext cx="748864" cy="87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070911" y="4949314"/>
            <a:ext cx="1318522" cy="738664"/>
          </a:xfrm>
          <a:prstGeom prst="rect">
            <a:avLst/>
          </a:prstGeom>
          <a:ln>
            <a:solidFill>
              <a:srgbClr val="0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EIC GEMs : See B.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Surrow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Poster</a:t>
            </a:r>
            <a:endParaRPr lang="en-US" sz="1100" b="1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4730172" y="4742234"/>
            <a:ext cx="296157" cy="207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Micromegas Vertex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MPGD </a:t>
            </a:r>
            <a:r>
              <a:rPr lang="en-US" dirty="0" err="1" smtClean="0"/>
              <a:t>Conf</a:t>
            </a:r>
            <a:r>
              <a:rPr lang="en-US" dirty="0" smtClean="0"/>
              <a:t> – 10/2015 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86432" y="1053850"/>
            <a:ext cx="4557570" cy="430548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4 </a:t>
            </a:r>
            <a:r>
              <a:rPr lang="en-US" sz="1600" dirty="0"/>
              <a:t>m² </a:t>
            </a:r>
            <a:r>
              <a:rPr lang="en-US" sz="1600" dirty="0" smtClean="0"/>
              <a:t>of Micromegas detectors to </a:t>
            </a:r>
            <a:r>
              <a:rPr lang="en-US" sz="1600" dirty="0"/>
              <a:t>be installed in </a:t>
            </a:r>
            <a:r>
              <a:rPr lang="en-US" sz="1600" dirty="0" smtClean="0"/>
              <a:t>2015/2016</a:t>
            </a:r>
          </a:p>
          <a:p>
            <a:r>
              <a:rPr lang="en-US" sz="1600" dirty="0" smtClean="0"/>
              <a:t>DREAM Front-End Electronics </a:t>
            </a:r>
            <a:endParaRPr lang="en-US" sz="1600" dirty="0"/>
          </a:p>
          <a:p>
            <a:r>
              <a:rPr lang="en-US" sz="1600" dirty="0" smtClean="0"/>
              <a:t>Remote electronics connected with 2m </a:t>
            </a:r>
            <a:r>
              <a:rPr lang="en-US" sz="1600" dirty="0"/>
              <a:t>micro</a:t>
            </a:r>
            <a:r>
              <a:rPr lang="en-US" sz="1600" dirty="0" smtClean="0"/>
              <a:t>-coaxial cables</a:t>
            </a:r>
          </a:p>
          <a:p>
            <a:r>
              <a:rPr lang="en-US" sz="1600" dirty="0" smtClean="0">
                <a:solidFill>
                  <a:srgbClr val="ABD333"/>
                </a:solidFill>
              </a:rPr>
              <a:t>Forward Detectors</a:t>
            </a:r>
            <a:endParaRPr lang="en-US" sz="1600" dirty="0">
              <a:solidFill>
                <a:srgbClr val="ABD333"/>
              </a:solidFill>
            </a:endParaRPr>
          </a:p>
          <a:p>
            <a:pPr lvl="1"/>
            <a:r>
              <a:rPr lang="en-US" dirty="0" smtClean="0"/>
              <a:t>High particle rate =&gt; Fast detectors</a:t>
            </a:r>
          </a:p>
          <a:p>
            <a:pPr lvl="1"/>
            <a:r>
              <a:rPr lang="en-US" dirty="0" smtClean="0"/>
              <a:t>Resistive </a:t>
            </a:r>
            <a:r>
              <a:rPr lang="en-US" dirty="0"/>
              <a:t>strips divided in 2 </a:t>
            </a:r>
            <a:r>
              <a:rPr lang="en-US" dirty="0" smtClean="0"/>
              <a:t>zones </a:t>
            </a:r>
            <a:r>
              <a:rPr lang="en-US" dirty="0"/>
              <a:t>inner/outer</a:t>
            </a:r>
          </a:p>
          <a:p>
            <a:pPr lvl="1"/>
            <a:r>
              <a:rPr lang="en-US" dirty="0" smtClean="0"/>
              <a:t>Dimensions</a:t>
            </a:r>
            <a:r>
              <a:rPr lang="en-US" dirty="0"/>
              <a:t>: 430 mm diameter disk with a 50 mm diameter hole at the center</a:t>
            </a:r>
          </a:p>
          <a:p>
            <a:r>
              <a:rPr lang="en-US" sz="1600" dirty="0" smtClean="0">
                <a:solidFill>
                  <a:srgbClr val="AAD233"/>
                </a:solidFill>
              </a:rPr>
              <a:t>Cylindrical Barrel</a:t>
            </a:r>
          </a:p>
          <a:p>
            <a:pPr lvl="1"/>
            <a:r>
              <a:rPr lang="en-US" dirty="0" smtClean="0"/>
              <a:t>Low momentum particles =&gt; </a:t>
            </a:r>
            <a:r>
              <a:rPr lang="en-US" dirty="0"/>
              <a:t>L</a:t>
            </a:r>
            <a:r>
              <a:rPr lang="en-US" dirty="0" smtClean="0"/>
              <a:t>ight Detectors</a:t>
            </a:r>
          </a:p>
          <a:p>
            <a:pPr lvl="1"/>
            <a:r>
              <a:rPr lang="en-US" dirty="0" smtClean="0"/>
              <a:t>High magnetic field</a:t>
            </a:r>
          </a:p>
          <a:p>
            <a:pPr lvl="1"/>
            <a:r>
              <a:rPr lang="en-US" dirty="0" smtClean="0"/>
              <a:t>Phase 1 : 2 Layers (6 Det. Of 120º)</a:t>
            </a:r>
          </a:p>
          <a:p>
            <a:pPr lvl="1"/>
            <a:r>
              <a:rPr lang="en-US" dirty="0" smtClean="0"/>
              <a:t>Phase 2 : 6 Layers (18 Det.)</a:t>
            </a:r>
            <a:endParaRPr lang="en-US" dirty="0"/>
          </a:p>
        </p:txBody>
      </p:sp>
      <p:pic>
        <p:nvPicPr>
          <p:cNvPr id="26" name="Picture 25" descr="IMG_2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23768"/>
          <a:stretch/>
        </p:blipFill>
        <p:spPr>
          <a:xfrm>
            <a:off x="220821" y="3696851"/>
            <a:ext cx="4075482" cy="1963167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42" name="Picture 41" descr="06-1100 000_Clas12_Ens-Forward-CR 2couches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058"/>
            <a:ext cx="4092566" cy="2440288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>
            <a:off x="1353889" y="1395950"/>
            <a:ext cx="3338804" cy="620516"/>
          </a:xfrm>
          <a:prstGeom prst="bentConnector3">
            <a:avLst>
              <a:gd name="adj1" fmla="val 830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1973110" y="2700000"/>
            <a:ext cx="2476883" cy="913140"/>
          </a:xfrm>
          <a:prstGeom prst="bentConnector3">
            <a:avLst>
              <a:gd name="adj1" fmla="val 148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6200000" flipH="1">
            <a:off x="4284847" y="3786648"/>
            <a:ext cx="567492" cy="226269"/>
          </a:xfrm>
          <a:prstGeom prst="bentConnector3">
            <a:avLst>
              <a:gd name="adj1" fmla="val 890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31" name="Elbow Connector 30"/>
          <p:cNvCxnSpPr/>
          <p:nvPr/>
        </p:nvCxnSpPr>
        <p:spPr>
          <a:xfrm>
            <a:off x="3704829" y="2097531"/>
            <a:ext cx="976899" cy="70816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1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Micromegas Vertex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MPGD </a:t>
            </a:r>
            <a:r>
              <a:rPr lang="en-US" dirty="0" err="1" smtClean="0"/>
              <a:t>Conf</a:t>
            </a:r>
            <a:r>
              <a:rPr lang="en-US" dirty="0" smtClean="0"/>
              <a:t> – 10/2015 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86432" y="1053850"/>
            <a:ext cx="4557570" cy="430548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rgbClr val="7F7F7F"/>
              </a:solidFill>
            </a:endParaRPr>
          </a:p>
          <a:p>
            <a:r>
              <a:rPr lang="en-US" sz="1600" dirty="0" smtClean="0">
                <a:solidFill>
                  <a:srgbClr val="7F7F7F"/>
                </a:solidFill>
              </a:rPr>
              <a:t>4 </a:t>
            </a:r>
            <a:r>
              <a:rPr lang="en-US" sz="1600" dirty="0">
                <a:solidFill>
                  <a:srgbClr val="7F7F7F"/>
                </a:solidFill>
              </a:rPr>
              <a:t>m² </a:t>
            </a:r>
            <a:r>
              <a:rPr lang="en-US" sz="1600" dirty="0" smtClean="0">
                <a:solidFill>
                  <a:srgbClr val="7F7F7F"/>
                </a:solidFill>
              </a:rPr>
              <a:t>of Micromegas detectors to </a:t>
            </a:r>
            <a:r>
              <a:rPr lang="en-US" sz="1600" dirty="0">
                <a:solidFill>
                  <a:srgbClr val="7F7F7F"/>
                </a:solidFill>
              </a:rPr>
              <a:t>be installed in </a:t>
            </a:r>
            <a:r>
              <a:rPr lang="en-US" sz="1600" dirty="0" smtClean="0">
                <a:solidFill>
                  <a:srgbClr val="7F7F7F"/>
                </a:solidFill>
              </a:rPr>
              <a:t>2015/2016</a:t>
            </a:r>
          </a:p>
          <a:p>
            <a:r>
              <a:rPr lang="en-US" sz="1600" dirty="0" smtClean="0">
                <a:solidFill>
                  <a:srgbClr val="7F7F7F"/>
                </a:solidFill>
              </a:rPr>
              <a:t>DREAM Front-End Electronics </a:t>
            </a:r>
            <a:endParaRPr lang="en-US" sz="1600" dirty="0">
              <a:solidFill>
                <a:srgbClr val="7F7F7F"/>
              </a:solidFill>
            </a:endParaRPr>
          </a:p>
          <a:p>
            <a:r>
              <a:rPr lang="en-US" sz="1600" dirty="0" smtClean="0">
                <a:solidFill>
                  <a:srgbClr val="7F7F7F"/>
                </a:solidFill>
              </a:rPr>
              <a:t>Remote electronics connected with 2m </a:t>
            </a:r>
            <a:r>
              <a:rPr lang="en-US" sz="1600" dirty="0">
                <a:solidFill>
                  <a:srgbClr val="7F7F7F"/>
                </a:solidFill>
              </a:rPr>
              <a:t>micro</a:t>
            </a:r>
            <a:r>
              <a:rPr lang="en-US" sz="1600" dirty="0" smtClean="0">
                <a:solidFill>
                  <a:srgbClr val="7F7F7F"/>
                </a:solidFill>
              </a:rPr>
              <a:t>-coaxial cables</a:t>
            </a:r>
          </a:p>
          <a:p>
            <a:r>
              <a:rPr lang="en-US" sz="1600" dirty="0" smtClean="0">
                <a:solidFill>
                  <a:srgbClr val="ABD333"/>
                </a:solidFill>
              </a:rPr>
              <a:t>Forward Detectors</a:t>
            </a:r>
            <a:endParaRPr lang="en-US" sz="1600" dirty="0">
              <a:solidFill>
                <a:srgbClr val="ABD333"/>
              </a:solidFill>
            </a:endParaRPr>
          </a:p>
          <a:p>
            <a:pPr lvl="1"/>
            <a:r>
              <a:rPr lang="en-US" dirty="0" smtClean="0"/>
              <a:t>High particle rate =&gt; Fast detectors</a:t>
            </a:r>
          </a:p>
          <a:p>
            <a:pPr lvl="1"/>
            <a:r>
              <a:rPr lang="en-US" dirty="0" smtClean="0"/>
              <a:t>Resistive </a:t>
            </a:r>
            <a:r>
              <a:rPr lang="en-US" dirty="0"/>
              <a:t>strips divided in 2 </a:t>
            </a:r>
            <a:r>
              <a:rPr lang="en-US" dirty="0" smtClean="0"/>
              <a:t>zones </a:t>
            </a:r>
            <a:r>
              <a:rPr lang="en-US" dirty="0"/>
              <a:t>inner/outer</a:t>
            </a:r>
          </a:p>
          <a:p>
            <a:pPr lvl="1"/>
            <a:r>
              <a:rPr lang="en-US" dirty="0" smtClean="0"/>
              <a:t>Dimensions</a:t>
            </a:r>
            <a:r>
              <a:rPr lang="en-US" dirty="0"/>
              <a:t>: 430 mm diameter disk with a 50 mm diameter hole at the center</a:t>
            </a:r>
          </a:p>
          <a:p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Cylindrical Barrel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Low momentum particles =&gt;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ight Detectors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High magnetic field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Phase 1 : 2 Layers (6 Det. Of 120º)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Phase 2 : 6 Layers (18 Det.)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6" name="Picture 25" descr="IMG_2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23768"/>
          <a:stretch/>
        </p:blipFill>
        <p:spPr>
          <a:xfrm>
            <a:off x="220821" y="3696851"/>
            <a:ext cx="4075482" cy="1963167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42" name="Picture 41" descr="06-1100 000_Clas12_Ens-Forward-CR 2couches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058"/>
            <a:ext cx="4092566" cy="2440288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>
            <a:off x="1353889" y="1395950"/>
            <a:ext cx="3338804" cy="620516"/>
          </a:xfrm>
          <a:prstGeom prst="bentConnector3">
            <a:avLst>
              <a:gd name="adj1" fmla="val 830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1973110" y="2700000"/>
            <a:ext cx="2476883" cy="913140"/>
          </a:xfrm>
          <a:prstGeom prst="bentConnector3">
            <a:avLst>
              <a:gd name="adj1" fmla="val 148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6200000" flipH="1">
            <a:off x="4284847" y="3786648"/>
            <a:ext cx="567492" cy="226269"/>
          </a:xfrm>
          <a:prstGeom prst="bentConnector3">
            <a:avLst>
              <a:gd name="adj1" fmla="val 890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31" name="Elbow Connector 30"/>
          <p:cNvCxnSpPr/>
          <p:nvPr/>
        </p:nvCxnSpPr>
        <p:spPr>
          <a:xfrm>
            <a:off x="3704829" y="2097531"/>
            <a:ext cx="976899" cy="70816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28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Forward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195" y="1179823"/>
            <a:ext cx="5725683" cy="3496234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6 layers of Micromegas </a:t>
            </a:r>
            <a:r>
              <a:rPr lang="en-US" dirty="0">
                <a:latin typeface="Calibri Light" panose="020F0302020204030204" pitchFamily="34" charset="0"/>
              </a:rPr>
              <a:t>with strips </a:t>
            </a:r>
            <a:r>
              <a:rPr lang="en-US" dirty="0" smtClean="0">
                <a:latin typeface="Calibri Light" panose="020F0302020204030204" pitchFamily="34" charset="0"/>
              </a:rPr>
              <a:t>alternatively at 0° and </a:t>
            </a:r>
            <a:r>
              <a:rPr lang="en-US" dirty="0">
                <a:latin typeface="Calibri Light" panose="020F0302020204030204" pitchFamily="34" charset="0"/>
              </a:rPr>
              <a:t>60</a:t>
            </a:r>
            <a:r>
              <a:rPr lang="en-US" dirty="0" smtClean="0">
                <a:latin typeface="Calibri Light" panose="020F0302020204030204" pitchFamily="34" charset="0"/>
              </a:rPr>
              <a:t>°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Same detector design for the 6 detectors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Specifications:</a:t>
            </a:r>
          </a:p>
          <a:p>
            <a:pPr marL="585788" lvl="1" indent="-285750">
              <a:buFont typeface="Arial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D</a:t>
            </a:r>
            <a:r>
              <a:rPr lang="en-US" dirty="0" smtClean="0">
                <a:latin typeface="Calibri Light" panose="020F0302020204030204" pitchFamily="34" charset="0"/>
              </a:rPr>
              <a:t>imensions: 430 mm diameter disk with a 50 mm diameter hole at the center; 5mm drift gap</a:t>
            </a:r>
          </a:p>
          <a:p>
            <a:pPr marL="585788" lvl="1" indent="-285750">
              <a:buFont typeface="Arial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Fast gas : Ne + 10% C</a:t>
            </a:r>
            <a:r>
              <a:rPr lang="en-US" baseline="-25000" dirty="0" smtClean="0">
                <a:latin typeface="Calibri Light" panose="020F0302020204030204" pitchFamily="34" charset="0"/>
              </a:rPr>
              <a:t>2</a:t>
            </a:r>
            <a:r>
              <a:rPr lang="en-US" dirty="0" smtClean="0">
                <a:latin typeface="Calibri Light" panose="020F0302020204030204" pitchFamily="34" charset="0"/>
              </a:rPr>
              <a:t>H</a:t>
            </a:r>
            <a:r>
              <a:rPr lang="en-US" baseline="-25000" dirty="0" smtClean="0">
                <a:latin typeface="Calibri Light" panose="020F0302020204030204" pitchFamily="34" charset="0"/>
              </a:rPr>
              <a:t>6</a:t>
            </a:r>
            <a:r>
              <a:rPr lang="en-US" dirty="0" smtClean="0">
                <a:latin typeface="Calibri Light" panose="020F0302020204030204" pitchFamily="34" charset="0"/>
              </a:rPr>
              <a:t> + 10</a:t>
            </a:r>
            <a:r>
              <a:rPr lang="en-US" dirty="0">
                <a:latin typeface="Calibri Light" panose="020F0302020204030204" pitchFamily="34" charset="0"/>
              </a:rPr>
              <a:t>% </a:t>
            </a:r>
            <a:r>
              <a:rPr lang="en-US" dirty="0" smtClean="0">
                <a:latin typeface="Calibri Light" panose="020F0302020204030204" pitchFamily="34" charset="0"/>
              </a:rPr>
              <a:t>CF</a:t>
            </a:r>
            <a:r>
              <a:rPr lang="en-US" baseline="-25000" dirty="0" smtClean="0">
                <a:latin typeface="Calibri Light" panose="020F0302020204030204" pitchFamily="34" charset="0"/>
              </a:rPr>
              <a:t>4 </a:t>
            </a:r>
          </a:p>
          <a:p>
            <a:pPr marL="585788" lvl="1" indent="-285750">
              <a:buFont typeface="Arial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100 µm PCB glued on ROHACELL</a:t>
            </a:r>
          </a:p>
          <a:p>
            <a:pPr marL="585788" lvl="1" indent="-285750">
              <a:buFont typeface="Arial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525 µm pitch, with 120 µm between two strips</a:t>
            </a:r>
          </a:p>
          <a:p>
            <a:pPr marL="585788" lvl="1" indent="-285750">
              <a:buFont typeface="Arial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2 separated resistive strips zones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06-1100 000_Clas12_Ens-Forward-CR 2couches_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5"/>
          <a:stretch/>
        </p:blipFill>
        <p:spPr>
          <a:xfrm>
            <a:off x="0" y="1829448"/>
            <a:ext cx="2589546" cy="3760963"/>
          </a:xfrm>
          <a:prstGeom prst="rect">
            <a:avLst/>
          </a:prstGeom>
        </p:spPr>
      </p:pic>
      <p:pic>
        <p:nvPicPr>
          <p:cNvPr id="9" name="Picture 8" descr="Screen Shot 2015-10-08 at 7.25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88" y="4037916"/>
            <a:ext cx="2281906" cy="1615282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7207" t="22767" r="27702" b="-223"/>
          <a:stretch/>
        </p:blipFill>
        <p:spPr>
          <a:xfrm rot="727337" flipH="1">
            <a:off x="7164047" y="2616821"/>
            <a:ext cx="2299621" cy="2607633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8" name="Oval 7"/>
          <p:cNvSpPr/>
          <p:nvPr/>
        </p:nvSpPr>
        <p:spPr>
          <a:xfrm>
            <a:off x="4052956" y="4554329"/>
            <a:ext cx="557917" cy="558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98000"/>
                  <a:lumMod val="114000"/>
                  <a:alpha val="24000"/>
                </a:schemeClr>
              </a:gs>
              <a:gs pos="100000">
                <a:schemeClr val="accent1">
                  <a:shade val="90000"/>
                  <a:lumMod val="84000"/>
                  <a:alpha val="24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26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11105"/>
            <a:ext cx="6945175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Pre-Prod. Forward </a:t>
            </a:r>
            <a:r>
              <a:rPr lang="en-US" dirty="0"/>
              <a:t>D</a:t>
            </a:r>
            <a:r>
              <a:rPr lang="en-US" dirty="0" smtClean="0"/>
              <a:t>isk for CLAS12: </a:t>
            </a:r>
            <a:r>
              <a:rPr lang="en-US" sz="2700" dirty="0" smtClean="0"/>
              <a:t>issue with resistive ladders</a:t>
            </a:r>
            <a:endParaRPr lang="en-US" dirty="0"/>
          </a:p>
        </p:txBody>
      </p:sp>
      <p:pic>
        <p:nvPicPr>
          <p:cNvPr id="9" name="Imag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2" y="3028982"/>
            <a:ext cx="2919273" cy="24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8" y="3029023"/>
            <a:ext cx="2976397" cy="244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05-08 at 11.49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10" y="1780444"/>
            <a:ext cx="1507577" cy="1925868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7685" y="2992167"/>
            <a:ext cx="22723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Before the current appeared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72068" y="2995432"/>
            <a:ext cx="96078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sz="105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</a:t>
            </a:r>
            <a:r>
              <a:rPr lang="fr-FR" sz="105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</a:t>
            </a:r>
            <a:r>
              <a:rPr lang="fr-FR" sz="105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current</a:t>
            </a:r>
            <a:endParaRPr lang="fr-FR" sz="1050" i="1" dirty="0" smtClean="0">
              <a:solidFill>
                <a:srgbClr val="0099FF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82315" y="2862251"/>
            <a:ext cx="1468380" cy="322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79879" y="2902248"/>
            <a:ext cx="1475352" cy="825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6552" y="2526608"/>
            <a:ext cx="521607" cy="215444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rgbClr val="FF0000"/>
                </a:solidFill>
              </a:rPr>
              <a:t>40mm</a:t>
            </a:r>
            <a:endParaRPr lang="fr-FR" sz="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0738" y="3227829"/>
            <a:ext cx="521607" cy="215444"/>
          </a:xfrm>
          <a:prstGeom prst="rect">
            <a:avLst/>
          </a:prstGeom>
          <a:ln w="12700" cmpd="sng"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rgbClr val="0000FF"/>
                </a:solidFill>
              </a:rPr>
              <a:t>0.5mm</a:t>
            </a:r>
            <a:endParaRPr lang="fr-FR" sz="800" dirty="0">
              <a:solidFill>
                <a:srgbClr val="0000FF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68534" y="1325623"/>
            <a:ext cx="6217481" cy="1884135"/>
          </a:xfrm>
        </p:spPr>
        <p:txBody>
          <a:bodyPr>
            <a:normAutofit/>
          </a:bodyPr>
          <a:lstStyle/>
          <a:p>
            <a:r>
              <a:rPr lang="en-US" sz="1200" dirty="0"/>
              <a:t>2 pre-production detector tested, One </a:t>
            </a:r>
            <a:r>
              <a:rPr lang="en-US" sz="1200" dirty="0" smtClean="0"/>
              <a:t>was not </a:t>
            </a:r>
            <a:r>
              <a:rPr lang="en-US" sz="1200" dirty="0"/>
              <a:t>ok :</a:t>
            </a:r>
          </a:p>
          <a:p>
            <a:pPr lvl="1"/>
            <a:r>
              <a:rPr lang="en-US" sz="1050" dirty="0">
                <a:latin typeface="+mn-lt"/>
              </a:rPr>
              <a:t>High current due to a contact in the active area (can’t burn it with sparks)</a:t>
            </a:r>
          </a:p>
          <a:p>
            <a:pPr lvl="1"/>
            <a:r>
              <a:rPr lang="en-US" sz="1050" dirty="0" smtClean="0">
                <a:latin typeface="+mn-lt"/>
              </a:rPr>
              <a:t>Current flows from the contact to ground (black dots)</a:t>
            </a:r>
          </a:p>
          <a:p>
            <a:pPr lvl="1"/>
            <a:r>
              <a:rPr lang="en-US" sz="1050" dirty="0" smtClean="0">
                <a:latin typeface="+mn-lt"/>
              </a:rPr>
              <a:t>Large </a:t>
            </a:r>
            <a:r>
              <a:rPr lang="en-US" sz="1050" dirty="0">
                <a:latin typeface="+mn-lt"/>
              </a:rPr>
              <a:t>impacted zone due to ladders</a:t>
            </a:r>
          </a:p>
          <a:p>
            <a:pPr lvl="1"/>
            <a:r>
              <a:rPr lang="en-US" sz="1050" dirty="0">
                <a:latin typeface="+mn-lt"/>
              </a:rPr>
              <a:t>Drift electrode </a:t>
            </a:r>
            <a:r>
              <a:rPr lang="en-US" sz="1050" dirty="0" smtClean="0">
                <a:latin typeface="+mn-lt"/>
              </a:rPr>
              <a:t>glued (intervention impossible)</a:t>
            </a:r>
          </a:p>
          <a:p>
            <a:pPr lvl="1"/>
            <a:r>
              <a:rPr lang="en-US" sz="1050" dirty="0" smtClean="0">
                <a:latin typeface="+mn-lt"/>
              </a:rPr>
              <a:t>Carbon frame for gas distribution </a:t>
            </a:r>
            <a:endParaRPr lang="en-US" sz="105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9008" y="3732247"/>
            <a:ext cx="120981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 smtClean="0"/>
              <a:t>Resistive</a:t>
            </a:r>
            <a:r>
              <a:rPr lang="fr-FR" sz="1200" dirty="0" smtClean="0"/>
              <a:t> </a:t>
            </a:r>
            <a:r>
              <a:rPr lang="fr-FR" sz="1200" dirty="0" err="1" smtClean="0"/>
              <a:t>Strips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5664539" y="5254655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S. Procureur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59722" y="5274534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S. Procureur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Detector – Final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879" y="1103582"/>
            <a:ext cx="3726384" cy="3496234"/>
          </a:xfrm>
        </p:spPr>
        <p:txBody>
          <a:bodyPr/>
          <a:lstStyle/>
          <a:p>
            <a:r>
              <a:rPr lang="en-US" dirty="0" smtClean="0"/>
              <a:t>Re-</a:t>
            </a:r>
            <a:r>
              <a:rPr lang="en-US" dirty="0" err="1" smtClean="0"/>
              <a:t>openeable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Aluminum frame for gas distribution</a:t>
            </a:r>
          </a:p>
          <a:p>
            <a:r>
              <a:rPr lang="en-US" dirty="0" smtClean="0">
                <a:solidFill>
                  <a:srgbClr val="ABD333"/>
                </a:solidFill>
              </a:rPr>
              <a:t>No ladder between resistive strips</a:t>
            </a:r>
          </a:p>
          <a:p>
            <a:r>
              <a:rPr lang="en-US" dirty="0" smtClean="0"/>
              <a:t>More ground connections</a:t>
            </a:r>
          </a:p>
          <a:p>
            <a:pPr lvl="1"/>
            <a:r>
              <a:rPr lang="en-US" dirty="0" smtClean="0"/>
              <a:t>Test with X-Ray generator for charging effect without ladders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MPGD </a:t>
            </a:r>
            <a:r>
              <a:rPr lang="en-US" dirty="0" err="1" smtClean="0"/>
              <a:t>Conf</a:t>
            </a:r>
            <a:r>
              <a:rPr lang="en-US" dirty="0" smtClean="0"/>
              <a:t>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Chargin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74" y="1594256"/>
            <a:ext cx="4305390" cy="2837234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33212" y="1534780"/>
            <a:ext cx="3466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Charging-up </a:t>
            </a:r>
            <a:r>
              <a:rPr lang="en-US" dirty="0">
                <a:solidFill>
                  <a:srgbClr val="000000"/>
                </a:solidFill>
              </a:rPr>
              <a:t>effect </a:t>
            </a:r>
            <a:r>
              <a:rPr lang="en-US" dirty="0" smtClean="0">
                <a:solidFill>
                  <a:srgbClr val="000000"/>
                </a:solidFill>
              </a:rPr>
              <a:t>meas. with X-Rays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0073" y="2624526"/>
            <a:ext cx="3293367" cy="326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98" y="4505461"/>
            <a:ext cx="1341069" cy="1005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563" y="4296992"/>
            <a:ext cx="1723436" cy="523220"/>
          </a:xfrm>
          <a:prstGeom prst="rect">
            <a:avLst/>
          </a:prstGeom>
          <a:ln>
            <a:solidFill>
              <a:srgbClr val="ABD3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Black : no ladders</a:t>
            </a:r>
          </a:p>
          <a:p>
            <a:r>
              <a:rPr lang="en-US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Blue : ladders</a:t>
            </a:r>
            <a:endParaRPr lang="en-US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0913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Detector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14" y="1013280"/>
            <a:ext cx="6709906" cy="3496234"/>
          </a:xfrm>
        </p:spPr>
        <p:txBody>
          <a:bodyPr/>
          <a:lstStyle/>
          <a:p>
            <a:r>
              <a:rPr lang="en-US" dirty="0" smtClean="0"/>
              <a:t>4 </a:t>
            </a:r>
            <a:r>
              <a:rPr lang="en-US" dirty="0"/>
              <a:t>D</a:t>
            </a:r>
            <a:r>
              <a:rPr lang="en-US" dirty="0" smtClean="0"/>
              <a:t>etectors fully operational</a:t>
            </a:r>
          </a:p>
          <a:p>
            <a:r>
              <a:rPr lang="en-US" dirty="0" smtClean="0"/>
              <a:t>No further issue with resistive layer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MPGD Conf – 10/2015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80235" y="1364576"/>
            <a:ext cx="2739485" cy="2472446"/>
            <a:chOff x="5472085" y="1364575"/>
            <a:chExt cx="3347636" cy="3012872"/>
          </a:xfrm>
        </p:grpSpPr>
        <p:pic>
          <p:nvPicPr>
            <p:cNvPr id="8" name="Picture 7" descr="EffiencyFw1460VLongLa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085" y="1364575"/>
              <a:ext cx="3347636" cy="3012872"/>
            </a:xfrm>
            <a:prstGeom prst="rect">
              <a:avLst/>
            </a:prstGeom>
            <a:ln>
              <a:solidFill>
                <a:srgbClr val="ABD333"/>
              </a:solidFill>
            </a:ln>
          </p:spPr>
        </p:pic>
        <p:sp>
          <p:nvSpPr>
            <p:cNvPr id="5" name="Donut 4"/>
            <p:cNvSpPr/>
            <p:nvPr/>
          </p:nvSpPr>
          <p:spPr>
            <a:xfrm>
              <a:off x="6228864" y="1945532"/>
              <a:ext cx="1797047" cy="1796915"/>
            </a:xfrm>
            <a:prstGeom prst="donut">
              <a:avLst>
                <a:gd name="adj" fmla="val 20374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3446" y="1499682"/>
              <a:ext cx="1484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Efficiency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</a:rPr>
                <a:t>map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7584" y="3325372"/>
              <a:ext cx="847459" cy="70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 smtClean="0">
                  <a:solidFill>
                    <a:schemeClr val="bg1"/>
                  </a:solidFill>
                </a:rPr>
                <a:t>Cut</a:t>
              </a:r>
              <a:r>
                <a:rPr lang="fr-FR" sz="1050" dirty="0" smtClean="0">
                  <a:solidFill>
                    <a:schemeClr val="bg1"/>
                  </a:solidFill>
                </a:rPr>
                <a:t> for </a:t>
              </a:r>
              <a:r>
                <a:rPr lang="fr-FR" sz="1050" dirty="0" err="1" smtClean="0">
                  <a:solidFill>
                    <a:schemeClr val="bg1"/>
                  </a:solidFill>
                </a:rPr>
                <a:t>eff</a:t>
              </a:r>
              <a:r>
                <a:rPr lang="fr-FR" sz="1050" dirty="0" smtClean="0">
                  <a:solidFill>
                    <a:schemeClr val="bg1"/>
                  </a:solidFill>
                </a:rPr>
                <a:t>. </a:t>
              </a:r>
              <a:r>
                <a:rPr lang="fr-FR" sz="1050" dirty="0" err="1" smtClean="0">
                  <a:solidFill>
                    <a:schemeClr val="bg1"/>
                  </a:solidFill>
                </a:rPr>
                <a:t>calc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Effiency_Fw3_Fw4_4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24" y="1661809"/>
            <a:ext cx="2793025" cy="1335795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12" name="Picture 11" descr="EfficiencyFw4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46" y="3999149"/>
            <a:ext cx="2674018" cy="1298861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14" name="Picture 13" descr="ForwardPlateau_AllFE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66" y="3190006"/>
            <a:ext cx="3323861" cy="2302466"/>
          </a:xfrm>
          <a:prstGeom prst="rect">
            <a:avLst/>
          </a:prstGeom>
          <a:ln>
            <a:solidFill>
              <a:srgbClr val="ABD333"/>
            </a:solidFill>
          </a:ln>
        </p:spPr>
      </p:pic>
    </p:spTree>
    <p:extLst>
      <p:ext uri="{BB962C8B-B14F-4D97-AF65-F5344CB8AC3E}">
        <p14:creationId xmlns:p14="http://schemas.microsoft.com/office/powerpoint/2010/main" val="263918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ACD433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C4E46E"/>
    </a:hlink>
    <a:folHlink>
      <a:srgbClr val="BDE0F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5971</TotalTime>
  <Words>2637</Words>
  <Application>Microsoft Macintosh PowerPoint</Application>
  <PresentationFormat>On-screen Show (16:10)</PresentationFormat>
  <Paragraphs>509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Ion</vt:lpstr>
      <vt:lpstr>The Micromegas Vertex Tracker for the CLAS12 Experiment </vt:lpstr>
      <vt:lpstr>Overview</vt:lpstr>
      <vt:lpstr>The CLAS12 Experiment</vt:lpstr>
      <vt:lpstr>The Micromegas Vertex Tracker</vt:lpstr>
      <vt:lpstr>The Micromegas Vertex Tracker</vt:lpstr>
      <vt:lpstr>The Forward Detectors</vt:lpstr>
      <vt:lpstr>Pre-Prod. Forward Disk for CLAS12: issue with resistive ladders</vt:lpstr>
      <vt:lpstr>Forward Detector – Final Design</vt:lpstr>
      <vt:lpstr>Forward Detector Results</vt:lpstr>
      <vt:lpstr>PowerPoint Presentation</vt:lpstr>
      <vt:lpstr>The Micromegas Vertex Tracker</vt:lpstr>
      <vt:lpstr>CLAS12 Barrel Detectors</vt:lpstr>
      <vt:lpstr>CLAS12 Barrel : Geometry</vt:lpstr>
      <vt:lpstr>High current on Barrel detectors </vt:lpstr>
      <vt:lpstr>CLAS12 Barrel : Performances</vt:lpstr>
      <vt:lpstr>Time resolution</vt:lpstr>
      <vt:lpstr>CLAS12 Micromegas Production status</vt:lpstr>
      <vt:lpstr>PowerPoint Presentation</vt:lpstr>
      <vt:lpstr>Spatial Resolution Study</vt:lpstr>
      <vt:lpstr>Weighting methods for the clustering algorithm</vt:lpstr>
      <vt:lpstr>Weighting with strip time</vt:lpstr>
      <vt:lpstr>Micro-TPC</vt:lpstr>
      <vt:lpstr>Micro-TPC</vt:lpstr>
      <vt:lpstr>Sqrt + Micro-TPC</vt:lpstr>
      <vt:lpstr>Outlook</vt:lpstr>
      <vt:lpstr>CLAS12 TEAM AT SACLAY</vt:lpstr>
      <vt:lpstr>Spares</vt:lpstr>
      <vt:lpstr>Bulk Technology (2006)</vt:lpstr>
      <vt:lpstr>Cylindrical Micromegas</vt:lpstr>
      <vt:lpstr>CLAS12 Barrel : Geometry</vt:lpstr>
      <vt:lpstr>Detector characterization at Saclay : The Cosmic Test Bench</vt:lpstr>
      <vt:lpstr>CLAS12 Operating Conditions</vt:lpstr>
      <vt:lpstr>Forward</vt:lpstr>
      <vt:lpstr>From Residuals to Resolution</vt:lpstr>
      <vt:lpstr>Material Budget</vt:lpstr>
      <vt:lpstr>Clustering – Definitions </vt:lpstr>
      <vt:lpstr>Barrel Micromegas for an  Electron-Ion Collider (EIC)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Cylindrical MM</dc:title>
  <dc:subject>PISA Meeting</dc:subject>
  <dc:creator>Vandenbroucke</dc:creator>
  <cp:keywords/>
  <dc:description/>
  <cp:lastModifiedBy>Maxence Vandenbroucke</cp:lastModifiedBy>
  <cp:revision>411</cp:revision>
  <dcterms:created xsi:type="dcterms:W3CDTF">2015-05-08T06:27:02Z</dcterms:created>
  <dcterms:modified xsi:type="dcterms:W3CDTF">2015-10-13T06:38:55Z</dcterms:modified>
  <cp:category/>
</cp:coreProperties>
</file>