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1424" r:id="rId2"/>
    <p:sldId id="1589" r:id="rId3"/>
    <p:sldId id="1341" r:id="rId4"/>
    <p:sldId id="1428" r:id="rId5"/>
    <p:sldId id="1566" r:id="rId6"/>
    <p:sldId id="1661" r:id="rId7"/>
    <p:sldId id="1663" r:id="rId8"/>
    <p:sldId id="1674" r:id="rId9"/>
    <p:sldId id="1670" r:id="rId10"/>
    <p:sldId id="1488" r:id="rId11"/>
    <p:sldId id="1539" r:id="rId12"/>
    <p:sldId id="1662" r:id="rId13"/>
    <p:sldId id="1666" r:id="rId14"/>
    <p:sldId id="1664" r:id="rId15"/>
    <p:sldId id="1568" r:id="rId16"/>
    <p:sldId id="1577" r:id="rId17"/>
    <p:sldId id="1569" r:id="rId18"/>
    <p:sldId id="1677" r:id="rId19"/>
    <p:sldId id="1668" r:id="rId20"/>
    <p:sldId id="1669" r:id="rId21"/>
    <p:sldId id="1665" r:id="rId22"/>
    <p:sldId id="1570" r:id="rId23"/>
    <p:sldId id="1522" r:id="rId24"/>
    <p:sldId id="1268" r:id="rId25"/>
    <p:sldId id="1678" r:id="rId26"/>
    <p:sldId id="1501" r:id="rId27"/>
    <p:sldId id="1515" r:id="rId28"/>
    <p:sldId id="1543" r:id="rId29"/>
    <p:sldId id="1542" r:id="rId30"/>
    <p:sldId id="1574" r:id="rId31"/>
    <p:sldId id="1536" r:id="rId32"/>
    <p:sldId id="1540" r:id="rId33"/>
    <p:sldId id="1660" r:id="rId34"/>
    <p:sldId id="1657" r:id="rId35"/>
    <p:sldId id="1659" r:id="rId36"/>
    <p:sldId id="1535" r:id="rId37"/>
    <p:sldId id="1671" r:id="rId38"/>
    <p:sldId id="1537" r:id="rId39"/>
    <p:sldId id="167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66"/>
    <a:srgbClr val="BBE0E3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504" y="-6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2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2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2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Times New Roman" charset="0"/>
              </a:defRPr>
            </a:lvl1pPr>
          </a:lstStyle>
          <a:p>
            <a:pPr>
              <a:defRPr/>
            </a:pPr>
            <a:fld id="{C6B70CDB-04ED-DC41-A2B6-86D6C0F1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725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6027290-FA69-DB45-938A-623110D6FDF6}" type="slidenum">
              <a:rPr lang="en-US" b="0"/>
              <a:pPr algn="r" eaLnBrk="1" hangingPunct="1"/>
              <a:t>4</a:t>
            </a:fld>
            <a:endParaRPr lang="en-US" b="0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03FF2F-A4CA-4142-82BB-520CB66A347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D91E0-C826-4F46-8113-52B5E0BD6E91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57C14-1555-B44A-96E9-41F090ED3B4A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6A8AD-0110-6F4F-B7E8-B2A26AC0E01A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6A8AD-0110-6F4F-B7E8-B2A26AC0E01A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03FF2F-A4CA-4142-82BB-520CB66A3474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03FF2F-A4CA-4142-82BB-520CB66A3474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57C14-1555-B44A-96E9-41F090ED3B4A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FAE3A0-8738-A74E-9F06-644C67105AE4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57C14-1555-B44A-96E9-41F090ED3B4A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A71AB-5A03-AB42-BC36-9F2F8CD4CE15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1A71AB-5A03-AB42-BC36-9F2F8CD4CE1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5E660A-7BCB-7D4E-8760-35382A967A53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E3EAF6-0E2B-7741-9BA7-ABC40E14B0AF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49B110-86A3-D246-A91B-FA7885A78AEE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55D1B9-541F-1643-8FE1-85B44D6217D3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8755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55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98D2D27-BB87-F945-B18B-9179217101E6}" type="slidenum">
              <a:rPr lang="en-US" b="0"/>
              <a:pPr eaLnBrk="1" hangingPunct="1">
                <a:defRPr/>
              </a:pPr>
              <a:t>25</a:t>
            </a:fld>
            <a:endParaRPr lang="en-US" b="0"/>
          </a:p>
        </p:txBody>
      </p:sp>
      <p:sp>
        <p:nvSpPr>
          <p:cNvPr id="911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6A8AD-0110-6F4F-B7E8-B2A26AC0E01A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9738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1413" y="685800"/>
            <a:ext cx="4573587" cy="3430588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44CA5-039B-1F4C-82B1-747DE6525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5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6EAFA-A7BB-E04B-B246-04A58EEFB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7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AAA6D-54E4-B840-9A8D-3C7DADAB16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EB26B-7315-9D4C-94E2-051AFB2BE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89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F250C-C98F-E441-B6B3-A286290287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56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E618-F6B3-A14B-818C-F8727D99E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22758-0594-0742-8285-5F72F7CB3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72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E4225-EFC3-0D4A-89C7-CBD0B05A63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8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E8DB3-7AA2-334A-9872-06E808E8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6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346F0-B64F-F24C-BE96-E4845FFA3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1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748D8-C71E-0A42-81DB-25E9D7083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44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>
                <a:latin typeface="+mn-lt"/>
                <a:cs typeface="Times New Roman" charset="0"/>
              </a:defRPr>
            </a:lvl1pPr>
          </a:lstStyle>
          <a:p>
            <a:pPr>
              <a:defRPr/>
            </a:pPr>
            <a:fld id="{E84045E8-60A1-0646-AA5D-38547FB71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jpe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8.emf"/><Relationship Id="rId11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cotland_Yard" TargetMode="Externa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CClayou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24744"/>
            <a:ext cx="8352928" cy="1152127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The Future Circular Collider Vision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84213" y="5373216"/>
            <a:ext cx="7775575" cy="1296789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Exploration of the 10 </a:t>
            </a:r>
            <a:r>
              <a:rPr lang="en-US" dirty="0" err="1" smtClean="0">
                <a:latin typeface="Times New Roman"/>
                <a:cs typeface="Times New Roman"/>
              </a:rPr>
              <a:t>TeV</a:t>
            </a:r>
            <a:r>
              <a:rPr lang="en-US" dirty="0" smtClean="0">
                <a:latin typeface="Times New Roman"/>
                <a:cs typeface="Times New Roman"/>
              </a:rPr>
              <a:t> scale</a:t>
            </a:r>
          </a:p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Direct (100 </a:t>
            </a:r>
            <a:r>
              <a:rPr lang="en-US" dirty="0" err="1" smtClean="0">
                <a:latin typeface="Times New Roman"/>
                <a:cs typeface="Times New Roman"/>
              </a:rPr>
              <a:t>TeV</a:t>
            </a:r>
            <a:r>
              <a:rPr lang="en-US" dirty="0" smtClean="0">
                <a:latin typeface="Times New Roman"/>
                <a:cs typeface="Times New Roman"/>
              </a:rPr>
              <a:t> </a:t>
            </a:r>
            <a:r>
              <a:rPr lang="en-US" dirty="0" err="1" smtClean="0">
                <a:latin typeface="Times New Roman"/>
                <a:cs typeface="Times New Roman"/>
              </a:rPr>
              <a:t>pp</a:t>
            </a:r>
            <a:r>
              <a:rPr lang="en-US" dirty="0" smtClean="0">
                <a:latin typeface="Times New Roman"/>
                <a:cs typeface="Times New Roman"/>
              </a:rPr>
              <a:t>) + Indirect (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</a:rPr>
              <a:t>+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 rot="10800000" flipV="1">
            <a:off x="7634594" y="461397"/>
            <a:ext cx="504056" cy="371839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 rot="10800000" flipV="1">
            <a:off x="6588224" y="5949280"/>
            <a:ext cx="1080120" cy="726971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298806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5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100811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Precision 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</a:rPr>
              <a:t>FCC</a:t>
            </a:r>
            <a:r>
              <a:rPr lang="en-US" b="1" dirty="0">
                <a:solidFill>
                  <a:srgbClr val="FF0000"/>
                </a:solidFill>
                <a:latin typeface="Times" charset="0"/>
              </a:rPr>
              <a:t>-</a:t>
            </a:r>
            <a:r>
              <a:rPr lang="en-US" b="1" dirty="0" err="1">
                <a:solidFill>
                  <a:srgbClr val="FF0000"/>
                </a:solidFill>
                <a:latin typeface="Times" charset="0"/>
              </a:rPr>
              <a:t>ee</a:t>
            </a:r>
            <a:r>
              <a:rPr lang="en-US" b="1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Measurements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pic>
        <p:nvPicPr>
          <p:cNvPr id="11" name="Picture 10" descr="EWPOsHPO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076" y="1938784"/>
            <a:ext cx="6718300" cy="47752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008" y="1340768"/>
            <a:ext cx="3816424" cy="639762"/>
          </a:xfrm>
          <a:solidFill>
            <a:srgbClr val="00009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000" b="0" dirty="0">
                <a:solidFill>
                  <a:srgbClr val="FFFF00"/>
                </a:solidFill>
                <a:latin typeface="Times New Roman"/>
                <a:cs typeface="Times New Roman"/>
              </a:rPr>
              <a:t>Precision </a:t>
            </a:r>
            <a:r>
              <a:rPr lang="en-US" sz="30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Higgs</a:t>
            </a:r>
            <a:endParaRPr lang="en-US" sz="30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568" y="1349078"/>
            <a:ext cx="3825751" cy="639762"/>
          </a:xfrm>
          <a:solidFill>
            <a:srgbClr val="00009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000" b="0" dirty="0" smtClean="0">
                <a:solidFill>
                  <a:srgbClr val="FFFF00"/>
                </a:solidFill>
                <a:latin typeface="Times New Roman"/>
                <a:cs typeface="Times New Roman"/>
              </a:rPr>
              <a:t>Precision Electroweak</a:t>
            </a:r>
            <a:endParaRPr lang="en-US" sz="3000" b="0" dirty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8933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CC-eeEWPTmeasurem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400903"/>
          </a:xfrm>
          <a:prstGeom prst="rect">
            <a:avLst/>
          </a:prstGeom>
        </p:spPr>
      </p:pic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08856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Possible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sz="4000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Measurements</a:t>
            </a:r>
            <a:endParaRPr lang="en-US" sz="4000" baseline="-25000" dirty="0" smtClean="0">
              <a:solidFill>
                <a:schemeClr val="tx1"/>
              </a:solidFill>
              <a:latin typeface="Times" charset="0"/>
              <a:cs typeface="+mj-cs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4283968" y="4581128"/>
            <a:ext cx="1296144" cy="64807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619672" y="4437112"/>
            <a:ext cx="1152128" cy="57606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7092280" y="4509120"/>
            <a:ext cx="1368152" cy="64807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 dirty="0"/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33364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CC-eeEWP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1008856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Possible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sz="4000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Measurements</a:t>
            </a:r>
            <a:endParaRPr lang="en-US" sz="4000" baseline="-25000" dirty="0" smtClean="0">
              <a:solidFill>
                <a:schemeClr val="tx1"/>
              </a:solidFill>
              <a:latin typeface="Times" charset="0"/>
              <a:cs typeface="+mj-cs"/>
            </a:endParaRPr>
          </a:p>
        </p:txBody>
      </p:sp>
      <p:sp>
        <p:nvSpPr>
          <p:cNvPr id="4" name="Oval 3"/>
          <p:cNvSpPr>
            <a:spLocks noChangeArrowheads="1"/>
          </p:cNvSpPr>
          <p:nvPr/>
        </p:nvSpPr>
        <p:spPr bwMode="auto">
          <a:xfrm>
            <a:off x="539552" y="5589240"/>
            <a:ext cx="936104" cy="64807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11560" y="2204864"/>
            <a:ext cx="792088" cy="576064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11560" y="4221088"/>
            <a:ext cx="792088" cy="64807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 dirty="0"/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339783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1588" cy="9366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>
                <a:latin typeface="Times New Roman" charset="0"/>
                <a:ea typeface="ＭＳ Ｐゴシック" charset="0"/>
                <a:cs typeface="Times New Roman" charset="0"/>
              </a:rPr>
              <a:t>Why is there Nothing rather than Something?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268413"/>
            <a:ext cx="8964612" cy="54451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Effective field-theory (EFT) operators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as relics of higher-energy physics:</a:t>
            </a:r>
          </a:p>
          <a:p>
            <a:pPr eaLnBrk="1" hangingPunct="1"/>
            <a:endParaRPr lang="en-US" sz="1600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EFT operators with SU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(2) × U(1) symmetry: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Constrain with precision EW, Higgs data, TGCs ...</a:t>
            </a: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sz="24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172035" name="Picture 3" descr="CEG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1995"/>
            <a:ext cx="1944687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ESY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824706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834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458"/>
            <a:ext cx="8892480" cy="1008286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     FCC-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ee</a:t>
            </a:r>
            <a:r>
              <a:rPr lang="en-US" sz="3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smtClean="0">
                <a:latin typeface="Times New Roman"/>
                <a:cs typeface="Times New Roman"/>
              </a:rPr>
              <a:t>Sensitivity to EFT Operators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96752"/>
            <a:ext cx="8785225" cy="5544616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Possible new physics corrections to EWPOs:</a:t>
            </a:r>
          </a:p>
          <a:p>
            <a:pPr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51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LEP constraints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FCC-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ee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constraints</a:t>
            </a:r>
          </a:p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See </a:t>
            </a:r>
            <a:r>
              <a:rPr lang="en-US" sz="36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~ 100 </a:t>
            </a:r>
            <a:r>
              <a:rPr lang="en-US" sz="36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TeV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?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5" name="TextBox 14"/>
          <p:cNvSpPr txBox="1"/>
          <p:nvPr/>
        </p:nvSpPr>
        <p:spPr>
          <a:xfrm>
            <a:off x="539552" y="2511592"/>
            <a:ext cx="3816424" cy="23575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Linpu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15579"/>
            <a:ext cx="5118100" cy="774700"/>
          </a:xfrm>
          <a:prstGeom prst="rect">
            <a:avLst/>
          </a:prstGeom>
        </p:spPr>
      </p:pic>
      <p:pic>
        <p:nvPicPr>
          <p:cNvPr id="5" name="Picture 4" descr="Oe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535659"/>
            <a:ext cx="2667000" cy="431800"/>
          </a:xfrm>
          <a:prstGeom prst="rect">
            <a:avLst/>
          </a:prstGeom>
        </p:spPr>
      </p:pic>
      <p:pic>
        <p:nvPicPr>
          <p:cNvPr id="9" name="Picture 8" descr="O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831803"/>
            <a:ext cx="2768600" cy="482600"/>
          </a:xfrm>
          <a:prstGeom prst="rect">
            <a:avLst/>
          </a:prstGeom>
        </p:spPr>
      </p:pic>
      <p:pic>
        <p:nvPicPr>
          <p:cNvPr id="10" name="Picture 9" descr="O3lL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67707"/>
            <a:ext cx="3263900" cy="444500"/>
          </a:xfrm>
          <a:prstGeom prst="rect">
            <a:avLst/>
          </a:prstGeom>
        </p:spPr>
      </p:pic>
      <p:pic>
        <p:nvPicPr>
          <p:cNvPr id="11" name="Picture 10" descr="OW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99755"/>
            <a:ext cx="3378200" cy="508000"/>
          </a:xfrm>
          <a:prstGeom prst="rect">
            <a:avLst/>
          </a:prstGeom>
        </p:spPr>
      </p:pic>
      <p:pic>
        <p:nvPicPr>
          <p:cNvPr id="12" name="Picture 11" descr="OT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63851"/>
            <a:ext cx="2273300" cy="609600"/>
          </a:xfrm>
          <a:prstGeom prst="rect">
            <a:avLst/>
          </a:prstGeom>
        </p:spPr>
      </p:pic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524328" y="6381328"/>
            <a:ext cx="1317112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&amp; You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  <p:pic>
        <p:nvPicPr>
          <p:cNvPr id="13" name="Picture 12" descr="ESYEWPT_LEP_Summary95CLbounds_leptonic_forTLEPcomparis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74287"/>
            <a:ext cx="4752528" cy="3807041"/>
          </a:xfrm>
          <a:prstGeom prst="rect">
            <a:avLst/>
          </a:prstGeom>
        </p:spPr>
      </p:pic>
      <p:pic>
        <p:nvPicPr>
          <p:cNvPr id="14" name="Picture 13" descr="ESYEWPT_TLEP_Summary95CLbounds_leptonic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0908"/>
            <a:ext cx="4752528" cy="37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137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0175"/>
            <a:ext cx="8686800" cy="1354138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Possible Future Higgs</a:t>
            </a:r>
            <a:r>
              <a:rPr lang="en-US" dirty="0">
                <a:solidFill>
                  <a:schemeClr val="tx1"/>
                </a:solidFill>
                <a:latin typeface="Times" charset="0"/>
                <a:cs typeface="+mj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Measurements</a:t>
            </a:r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-315913" y="3895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400" b="0">
              <a:latin typeface="Arial" charset="0"/>
            </a:endParaRPr>
          </a:p>
        </p:txBody>
      </p:sp>
      <p:pic>
        <p:nvPicPr>
          <p:cNvPr id="37891" name="Picture 1" descr="Higgsmeasureme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543050"/>
            <a:ext cx="8210550" cy="5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157038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" y="130175"/>
            <a:ext cx="8686800" cy="12827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Possible Future Higgs</a:t>
            </a:r>
            <a:r>
              <a:rPr lang="en-US" dirty="0">
                <a:solidFill>
                  <a:schemeClr val="tx1"/>
                </a:solidFill>
                <a:latin typeface="Times" charset="0"/>
                <a:cs typeface="+mj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Measurements</a:t>
            </a:r>
          </a:p>
        </p:txBody>
      </p:sp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-315913" y="3895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400" b="0">
              <a:latin typeface="Arial" charset="0"/>
            </a:endParaRPr>
          </a:p>
        </p:txBody>
      </p:sp>
      <p:pic>
        <p:nvPicPr>
          <p:cNvPr id="35843" name="Picture 2" descr="Numbers for fi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484313"/>
            <a:ext cx="8964612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1300" y="5630863"/>
            <a:ext cx="8723313" cy="111125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Need to reduce theoretical uncertainties to match</a:t>
            </a:r>
          </a:p>
          <a:p>
            <a:pPr>
              <a:defRPr/>
            </a:pPr>
            <a:r>
              <a:rPr lang="en-US" sz="2800" dirty="0" smtClean="0">
                <a:latin typeface="Times New Roman" charset="0"/>
                <a:ea typeface="ＭＳ Ｐゴシック" charset="0"/>
                <a:cs typeface="Times New Roman" charset="0"/>
              </a:rPr>
              <a:t>Essential for new physics interpretations</a:t>
            </a:r>
            <a:endParaRPr lang="en-US" sz="2800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6" name="Picture 5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94677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4"/>
          <p:cNvSpPr>
            <a:spLocks noChangeArrowheads="1"/>
          </p:cNvSpPr>
          <p:nvPr/>
        </p:nvSpPr>
        <p:spPr bwMode="auto">
          <a:xfrm>
            <a:off x="-315913" y="38242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400" b="0">
              <a:latin typeface="Arial" charset="0"/>
            </a:endParaRP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99377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H Coupling Measurements      Now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588125" y="404813"/>
            <a:ext cx="2552727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4400" b="0" dirty="0" smtClean="0">
                <a:latin typeface="Times" charset="0"/>
              </a:rPr>
              <a:t>@</a:t>
            </a:r>
            <a:r>
              <a:rPr lang="en-US" sz="4400" dirty="0" smtClean="0">
                <a:solidFill>
                  <a:srgbClr val="FF0000"/>
                </a:solidFill>
                <a:latin typeface="Times" charset="0"/>
              </a:rPr>
              <a:t>FCC-</a:t>
            </a:r>
            <a:r>
              <a:rPr lang="en-US" sz="4400" dirty="0" err="1" smtClean="0">
                <a:solidFill>
                  <a:srgbClr val="FF0000"/>
                </a:solidFill>
                <a:latin typeface="Times" charset="0"/>
              </a:rPr>
              <a:t>ee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58372" name="Picture 5" descr="GLOBAL_Combination_Mepsilon_CouplingsV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95413"/>
            <a:ext cx="7129463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5" descr="Firstloo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68413"/>
            <a:ext cx="7056438" cy="542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12" descr="OldMepsil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1316038"/>
            <a:ext cx="4356100" cy="4572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20120707_STP004_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925763"/>
            <a:ext cx="1790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creen Shot 2012-08-19 at 17.54.37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495800"/>
            <a:ext cx="18954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211638" y="1268760"/>
            <a:ext cx="2663825" cy="57626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pic>
        <p:nvPicPr>
          <p:cNvPr id="5" name="Picture 4" descr="TLEP_blowup_Mepsilon_CouplingsVs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255713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8" descr="Mepsilon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205038"/>
            <a:ext cx="3887787" cy="733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58888" y="1268413"/>
            <a:ext cx="6472237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0"/>
              <a:t>M = 246.0 ± 0.8 GeV, ε = 0.0000</a:t>
            </a:r>
            <a:r>
              <a:rPr lang="en-US" sz="2800" b="0" baseline="30000"/>
              <a:t>+0.0015</a:t>
            </a:r>
            <a:r>
              <a:rPr lang="en-US" sz="2800" b="0" baseline="-25000"/>
              <a:t>-0.0010 </a:t>
            </a:r>
          </a:p>
        </p:txBody>
      </p:sp>
      <p:sp>
        <p:nvSpPr>
          <p:cNvPr id="58381" name="Text Box 10"/>
          <p:cNvSpPr txBox="1">
            <a:spLocks noChangeArrowheads="1"/>
          </p:cNvSpPr>
          <p:nvPr/>
        </p:nvSpPr>
        <p:spPr bwMode="auto">
          <a:xfrm>
            <a:off x="6527800" y="6361113"/>
            <a:ext cx="1500188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400" b="0">
                <a:solidFill>
                  <a:srgbClr val="FFFF00"/>
                </a:solidFill>
                <a:latin typeface="Times" charset="0"/>
              </a:rPr>
              <a:t>JE &amp; Tevong You</a:t>
            </a:r>
          </a:p>
        </p:txBody>
      </p:sp>
      <p:pic>
        <p:nvPicPr>
          <p:cNvPr id="15" name="Picture 14" descr="FCC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pic>
        <p:nvPicPr>
          <p:cNvPr id="2" name="Picture 1" descr="FCC-eerhogamma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944" y="4692588"/>
            <a:ext cx="5584552" cy="1256692"/>
          </a:xfrm>
          <a:prstGeom prst="rect">
            <a:avLst/>
          </a:prstGeom>
          <a:ln w="28575" cmpd="sng">
            <a:solidFill>
              <a:srgbClr val="FF0000"/>
            </a:solidFill>
          </a:ln>
        </p:spPr>
      </p:pic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10368" y="5877272"/>
            <a:ext cx="1932540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2400" b="0" dirty="0" err="1">
                <a:solidFill>
                  <a:srgbClr val="FFFF00"/>
                </a:solidFill>
                <a:latin typeface="Times" charset="0"/>
              </a:rPr>
              <a:t>e</a:t>
            </a:r>
            <a:r>
              <a:rPr lang="en-US" sz="2400" b="0" baseline="30000" dirty="0" err="1" smtClean="0">
                <a:solidFill>
                  <a:srgbClr val="FFFF00"/>
                </a:solidFill>
                <a:latin typeface="Times" charset="0"/>
              </a:rPr>
              <a:t>+</a:t>
            </a:r>
            <a:r>
              <a:rPr lang="en-US" sz="2400" b="0" dirty="0" err="1" smtClean="0">
                <a:solidFill>
                  <a:srgbClr val="FFFF00"/>
                </a:solidFill>
                <a:latin typeface="Times" charset="0"/>
              </a:rPr>
              <a:t>e</a:t>
            </a:r>
            <a:r>
              <a:rPr lang="en-US" sz="2400" b="0" baseline="30000" dirty="0" smtClean="0">
                <a:solidFill>
                  <a:srgbClr val="FFFF00"/>
                </a:solidFill>
                <a:latin typeface="Times" charset="0"/>
              </a:rPr>
              <a:t>-</a:t>
            </a:r>
            <a:r>
              <a:rPr lang="en-US" sz="2400" b="0" dirty="0" smtClean="0">
                <a:solidFill>
                  <a:srgbClr val="FFFF00"/>
                </a:solidFill>
                <a:latin typeface="Times" charset="0"/>
              </a:rPr>
              <a:t> coupling?</a:t>
            </a:r>
            <a:endParaRPr lang="en-US" sz="2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41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/>
          <p:cNvSpPr>
            <a:spLocks noGrp="1"/>
          </p:cNvSpPr>
          <p:nvPr>
            <p:ph type="title"/>
          </p:nvPr>
        </p:nvSpPr>
        <p:spPr>
          <a:xfrm>
            <a:off x="312738" y="260648"/>
            <a:ext cx="8507412" cy="998240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err="1">
                <a:latin typeface="Times New Roman" charset="0"/>
                <a:ea typeface="ＭＳ Ｐゴシック" charset="0"/>
                <a:cs typeface="Times New Roman" charset="0"/>
              </a:rPr>
              <a:t>Flavour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-Changing Higgs Couplings?</a:t>
            </a:r>
          </a:p>
        </p:txBody>
      </p:sp>
      <p:pic>
        <p:nvPicPr>
          <p:cNvPr id="159746" name="Picture 3" descr="CMSmuta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68413"/>
            <a:ext cx="809942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187450" y="6092825"/>
            <a:ext cx="2592388" cy="7651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06783" y="87015"/>
            <a:ext cx="1187545" cy="584776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b="0" dirty="0" smtClean="0">
                <a:solidFill>
                  <a:srgbClr val="FFFF00"/>
                </a:solidFill>
                <a:latin typeface="Times" charset="0"/>
              </a:rPr>
              <a:t>BUT?</a:t>
            </a:r>
            <a:endParaRPr lang="en-US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86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036496" cy="863600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dirty="0" smtClean="0">
                <a:latin typeface="Times New Roman" charset="0"/>
                <a:ea typeface="ＭＳ Ｐゴシック" charset="0"/>
                <a:cs typeface="Times New Roman" charset="0"/>
              </a:rPr>
              <a:t>LHC Fits </a:t>
            </a:r>
            <a:r>
              <a:rPr lang="en-US" sz="4000" dirty="0">
                <a:latin typeface="Times New Roman" charset="0"/>
                <a:ea typeface="ＭＳ Ｐゴシック" charset="0"/>
                <a:cs typeface="Times New Roman" charset="0"/>
              </a:rPr>
              <a:t>including Associated Production</a:t>
            </a:r>
          </a:p>
        </p:txBody>
      </p:sp>
      <p:pic>
        <p:nvPicPr>
          <p:cNvPr id="179202" name="Picture 6" descr="ESY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389063"/>
            <a:ext cx="5832475" cy="503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3" name="Content Placeholder 2"/>
          <p:cNvSpPr>
            <a:spLocks noGrp="1"/>
          </p:cNvSpPr>
          <p:nvPr>
            <p:ph idx="1"/>
          </p:nvPr>
        </p:nvSpPr>
        <p:spPr>
          <a:xfrm>
            <a:off x="71438" y="1916113"/>
            <a:ext cx="3132137" cy="3313112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Using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H signal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strengths &amp; VH kinematics in global fit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Single-parameter fits</a:t>
            </a:r>
          </a:p>
        </p:txBody>
      </p:sp>
      <p:sp>
        <p:nvSpPr>
          <p:cNvPr id="179204" name="Text Box 10"/>
          <p:cNvSpPr txBox="1">
            <a:spLocks noChangeArrowheads="1"/>
          </p:cNvSpPr>
          <p:nvPr/>
        </p:nvSpPr>
        <p:spPr bwMode="auto">
          <a:xfrm>
            <a:off x="5580063" y="6381750"/>
            <a:ext cx="3279775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None/>
            </a:pP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JE,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 &amp;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Tevong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 You, arXiv:</a:t>
            </a:r>
            <a:r>
              <a:rPr lang="en-US" sz="1400" b="0" dirty="0">
                <a:solidFill>
                  <a:srgbClr val="FFFF00"/>
                </a:solidFill>
                <a:latin typeface="Times New Roman" charset="0"/>
              </a:rPr>
              <a:t>1404.3667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4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38" y="1152574"/>
            <a:ext cx="8964612" cy="5660802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To Sherlock Holmes: </a:t>
            </a: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400" i="1" dirty="0" smtClean="0">
                <a:latin typeface="Times New Roman"/>
                <a:cs typeface="Times New Roman"/>
              </a:rPr>
              <a:t>“Is there any other point to which you </a:t>
            </a:r>
          </a:p>
          <a:p>
            <a:pPr marL="0" indent="0">
              <a:buFontTx/>
              <a:buNone/>
              <a:defRPr/>
            </a:pPr>
            <a:r>
              <a:rPr lang="en-US" sz="2400" i="1" dirty="0">
                <a:latin typeface="Times New Roman"/>
                <a:cs typeface="Times New Roman"/>
              </a:rPr>
              <a:t>	</a:t>
            </a:r>
            <a:r>
              <a:rPr lang="en-US" sz="2400" i="1" dirty="0" smtClean="0">
                <a:latin typeface="Times New Roman"/>
                <a:cs typeface="Times New Roman"/>
              </a:rPr>
              <a:t>would wish to draw my attention?”</a:t>
            </a:r>
            <a:endParaRPr lang="en-US" sz="2400" i="1" dirty="0">
              <a:latin typeface="Times New Roman"/>
              <a:cs typeface="Times New Roman"/>
              <a:hlinkClick r:id="rId2"/>
            </a:endParaRPr>
          </a:p>
          <a:p>
            <a:pPr>
              <a:defRPr/>
            </a:pPr>
            <a:r>
              <a:rPr lang="en-US" sz="2800" dirty="0">
                <a:latin typeface="Times New Roman"/>
                <a:cs typeface="Times New Roman"/>
              </a:rPr>
              <a:t>Holmes: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r>
              <a:rPr lang="en-US" sz="2800" dirty="0">
                <a:latin typeface="Times New Roman"/>
                <a:cs typeface="Times New Roman"/>
              </a:rPr>
              <a:t>	</a:t>
            </a:r>
            <a:r>
              <a:rPr lang="en-US" sz="2400" i="1" dirty="0" smtClean="0">
                <a:latin typeface="Times New Roman"/>
                <a:cs typeface="Times New Roman"/>
              </a:rPr>
              <a:t>"</a:t>
            </a:r>
            <a:r>
              <a:rPr lang="en-US" sz="2400" i="1" dirty="0">
                <a:latin typeface="Times New Roman"/>
                <a:cs typeface="Times New Roman"/>
              </a:rPr>
              <a:t>To the curious incident of the dog in the </a:t>
            </a:r>
            <a:r>
              <a:rPr lang="en-US" sz="2400" i="1" dirty="0" smtClean="0">
                <a:latin typeface="Times New Roman"/>
                <a:cs typeface="Times New Roman"/>
              </a:rPr>
              <a:t>night-time</a:t>
            </a:r>
            <a:r>
              <a:rPr lang="en-US" sz="2400" i="1" dirty="0">
                <a:latin typeface="Times New Roman"/>
                <a:cs typeface="Times New Roman"/>
              </a:rPr>
              <a:t>."</a:t>
            </a: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To Holmes:</a:t>
            </a:r>
          </a:p>
          <a:p>
            <a:pPr marL="0" indent="0">
              <a:buFontTx/>
              <a:buNone/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smtClean="0">
                <a:latin typeface="Times New Roman"/>
                <a:cs typeface="Times New Roman"/>
              </a:rPr>
              <a:t>"</a:t>
            </a:r>
            <a:r>
              <a:rPr lang="en-US" sz="2400" i="1" dirty="0">
                <a:latin typeface="Times New Roman"/>
                <a:cs typeface="Times New Roman"/>
              </a:rPr>
              <a:t>The dog did nothing in the night-time."</a:t>
            </a:r>
          </a:p>
          <a:p>
            <a:pPr>
              <a:defRPr/>
            </a:pPr>
            <a:r>
              <a:rPr lang="en-US" sz="2800" dirty="0">
                <a:latin typeface="Times New Roman"/>
                <a:cs typeface="Times New Roman"/>
              </a:rPr>
              <a:t>Holmes</a:t>
            </a:r>
            <a:r>
              <a:rPr lang="en-US" sz="2800" dirty="0" smtClean="0">
                <a:latin typeface="Times New Roman"/>
                <a:cs typeface="Times New Roman"/>
              </a:rPr>
              <a:t>:</a:t>
            </a:r>
          </a:p>
          <a:p>
            <a:pPr marL="0" indent="0">
              <a:buFontTx/>
              <a:buNone/>
              <a:defRPr/>
            </a:pPr>
            <a:r>
              <a:rPr lang="en-US" sz="2400" dirty="0" smtClean="0">
                <a:latin typeface="Times New Roman"/>
                <a:cs typeface="Times New Roman"/>
              </a:rPr>
              <a:t>	</a:t>
            </a:r>
            <a:r>
              <a:rPr lang="en-US" sz="2400" i="1" dirty="0" smtClean="0">
                <a:latin typeface="Times New Roman"/>
                <a:cs typeface="Times New Roman"/>
              </a:rPr>
              <a:t>"</a:t>
            </a:r>
            <a:r>
              <a:rPr lang="en-US" sz="2400" i="1" dirty="0">
                <a:latin typeface="Times New Roman"/>
                <a:cs typeface="Times New Roman"/>
              </a:rPr>
              <a:t>That was the curious incident</a:t>
            </a:r>
            <a:r>
              <a:rPr lang="en-US" sz="2400" i="1" dirty="0" smtClean="0">
                <a:latin typeface="Times New Roman"/>
                <a:cs typeface="Times New Roman"/>
              </a:rPr>
              <a:t>.”</a:t>
            </a: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We have a/the Higgs:</a:t>
            </a:r>
          </a:p>
          <a:p>
            <a:pPr marL="0" indent="0">
              <a:buFontTx/>
              <a:buNone/>
              <a:defRPr/>
            </a:pP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      		  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Is there anything else?</a:t>
            </a:r>
          </a:p>
        </p:txBody>
      </p:sp>
      <p:pic>
        <p:nvPicPr>
          <p:cNvPr id="20482" name="Picture 3" descr="Sherlo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92696"/>
            <a:ext cx="1984375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116632"/>
            <a:ext cx="8891588" cy="936625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latin typeface="Times New Roman"/>
                <a:cs typeface="Times New Roman"/>
              </a:rPr>
              <a:t>The Dog(s) that did not Bark</a:t>
            </a:r>
          </a:p>
        </p:txBody>
      </p:sp>
    </p:spTree>
    <p:extLst>
      <p:ext uri="{BB962C8B-B14F-4D97-AF65-F5344CB8AC3E}">
        <p14:creationId xmlns:p14="http://schemas.microsoft.com/office/powerpoint/2010/main" val="224611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Title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8891588" cy="936625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>
                <a:latin typeface="Times New Roman" charset="0"/>
                <a:ea typeface="ＭＳ Ｐゴシック" charset="0"/>
                <a:cs typeface="Times New Roman" charset="0"/>
              </a:rPr>
              <a:t>Including LHC Triple-Gauge Couplings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" y="1989262"/>
            <a:ext cx="4176713" cy="2951906"/>
          </a:xfrm>
          <a:solidFill>
            <a:srgbClr val="BBE0E3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Higgs </a:t>
            </a:r>
            <a:r>
              <a:rPr lang="en-US" b="1" dirty="0">
                <a:solidFill>
                  <a:srgbClr val="000090"/>
                </a:solidFill>
                <a:latin typeface="Times New Roman" charset="0"/>
                <a:ea typeface="ＭＳ Ｐゴシック" charset="0"/>
                <a:cs typeface="Times New Roman" charset="0"/>
              </a:rPr>
              <a:t>production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LHC Triple-gauge couplings</a:t>
            </a:r>
          </a:p>
          <a:p>
            <a:pPr eaLnBrk="1" hangingPunct="1"/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Global combination</a:t>
            </a:r>
          </a:p>
          <a:p>
            <a:pPr eaLnBrk="1" hangingPunct="1"/>
            <a:r>
              <a:rPr lang="en-US" b="1" dirty="0">
                <a:solidFill>
                  <a:srgbClr val="008000"/>
                </a:solidFill>
                <a:latin typeface="Times New Roman" charset="0"/>
                <a:ea typeface="ＭＳ Ｐゴシック" charset="0"/>
                <a:cs typeface="Times New Roman" charset="0"/>
              </a:rPr>
              <a:t>Individual operators</a:t>
            </a:r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/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81251" name="Text Box 10"/>
          <p:cNvSpPr txBox="1">
            <a:spLocks noChangeArrowheads="1"/>
          </p:cNvSpPr>
          <p:nvPr/>
        </p:nvSpPr>
        <p:spPr bwMode="auto">
          <a:xfrm>
            <a:off x="323850" y="5732463"/>
            <a:ext cx="3279775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buNone/>
            </a:pP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JE,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 &amp; </a:t>
            </a:r>
            <a:r>
              <a:rPr lang="en-US" sz="1400" b="0" dirty="0" err="1">
                <a:solidFill>
                  <a:srgbClr val="FFFF00"/>
                </a:solidFill>
                <a:latin typeface="Times" charset="0"/>
              </a:rPr>
              <a:t>Tevong</a:t>
            </a:r>
            <a:r>
              <a:rPr lang="en-US" sz="1400" b="0" dirty="0">
                <a:solidFill>
                  <a:srgbClr val="FFFF00"/>
                </a:solidFill>
                <a:latin typeface="Times" charset="0"/>
              </a:rPr>
              <a:t> You, arXiv:1410.7703</a:t>
            </a:r>
          </a:p>
        </p:txBody>
      </p:sp>
      <p:pic>
        <p:nvPicPr>
          <p:cNvPr id="181252" name="Picture 3" descr="ESYf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341438"/>
            <a:ext cx="4895850" cy="488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285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458"/>
            <a:ext cx="8892480" cy="1008286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FCC-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ee</a:t>
            </a:r>
            <a:r>
              <a:rPr lang="en-US" sz="3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800" dirty="0" smtClean="0">
                <a:latin typeface="Times New Roman"/>
                <a:cs typeface="Times New Roman"/>
              </a:rPr>
              <a:t>Higgs Measurements </a:t>
            </a:r>
            <a:r>
              <a:rPr lang="en-US" sz="3800" dirty="0" err="1" smtClean="0">
                <a:latin typeface="Times New Roman"/>
                <a:cs typeface="Times New Roman"/>
              </a:rPr>
              <a:t>vs</a:t>
            </a:r>
            <a:r>
              <a:rPr lang="en-US" sz="3800" dirty="0" smtClean="0">
                <a:latin typeface="Times New Roman"/>
                <a:cs typeface="Times New Roman"/>
              </a:rPr>
              <a:t> EFTs</a:t>
            </a:r>
            <a:endParaRPr lang="en-US" sz="3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96752"/>
            <a:ext cx="8785225" cy="5544616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 marL="0" indent="0">
              <a:buNone/>
              <a:defRPr/>
            </a:pPr>
            <a:endParaRPr lang="en-US" sz="51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LHC constraints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FCC-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ee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constraints</a:t>
            </a:r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524328" y="6381328"/>
            <a:ext cx="1317112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JE, </a:t>
            </a:r>
            <a:r>
              <a:rPr lang="en-US" sz="1400" b="0" dirty="0" err="1" smtClean="0">
                <a:solidFill>
                  <a:srgbClr val="FFFF00"/>
                </a:solidFill>
                <a:latin typeface="Times" charset="0"/>
              </a:rPr>
              <a:t>Sanz</a:t>
            </a: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 &amp; You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  <p:pic>
        <p:nvPicPr>
          <p:cNvPr id="17" name="Picture 16" descr="ESY_HiggsSummary95CLbound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08974"/>
            <a:ext cx="7344816" cy="4136250"/>
          </a:xfrm>
          <a:prstGeom prst="rect">
            <a:avLst/>
          </a:prstGeom>
        </p:spPr>
      </p:pic>
      <p:pic>
        <p:nvPicPr>
          <p:cNvPr id="6" name="Picture 5" descr="ESY_TLEPHiggsSummary95CLbound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315200" cy="419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87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260648"/>
            <a:ext cx="8280400" cy="92680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FCC-</a:t>
            </a:r>
            <a:r>
              <a:rPr lang="en-US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ee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Sensitivity to 3h Coupling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70013"/>
            <a:ext cx="8785225" cy="53721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Loop corrections to </a:t>
            </a:r>
            <a:r>
              <a:rPr lang="en-US" sz="36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σ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(H+Z):</a:t>
            </a:r>
          </a:p>
          <a:p>
            <a:pPr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 smtClean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  <a:p>
            <a:pPr>
              <a:defRPr/>
            </a:pP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3h correction </a:t>
            </a:r>
            <a:r>
              <a:rPr lang="en-US" sz="36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sz="3600" baseline="-25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energy-dependent</a:t>
            </a:r>
          </a:p>
          <a:p>
            <a:pPr>
              <a:defRPr/>
            </a:pPr>
            <a:r>
              <a:rPr lang="en-US" sz="36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δ</a:t>
            </a:r>
            <a:r>
              <a:rPr lang="en-US" sz="3600" baseline="-25000" dirty="0" err="1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Z</a:t>
            </a:r>
            <a:r>
              <a:rPr lang="en-US" sz="3600" dirty="0" smtClean="0">
                <a:solidFill>
                  <a:srgbClr val="00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energy-independent: can distinguish</a:t>
            </a:r>
            <a:endParaRPr lang="en-US" sz="3600" dirty="0">
              <a:solidFill>
                <a:srgbClr val="00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76803" name="Picture 3" descr="hhhdiagra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988698" cy="28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5" descr="deltaZdelta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842991"/>
            <a:ext cx="4897438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6" descr="deltaZvsdelta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989138"/>
            <a:ext cx="3756025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596336" y="5445224"/>
            <a:ext cx="1137225" cy="30777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 dirty="0" smtClean="0">
                <a:solidFill>
                  <a:srgbClr val="FFFF00"/>
                </a:solidFill>
                <a:latin typeface="Times" charset="0"/>
              </a:rPr>
              <a:t>McCullough</a:t>
            </a:r>
            <a:endParaRPr lang="en-US" sz="1400" b="0" dirty="0">
              <a:solidFill>
                <a:srgbClr val="FFFF00"/>
              </a:solidFill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83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aig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171" y="116632"/>
            <a:ext cx="1346342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 dirty="0" err="1" smtClean="0">
                <a:solidFill>
                  <a:srgbClr val="FFFF00"/>
                </a:solidFill>
              </a:rPr>
              <a:t>Craig@LHCP</a:t>
            </a:r>
            <a:endParaRPr lang="en-US" sz="1600" b="0" dirty="0">
              <a:solidFill>
                <a:srgbClr val="FFFF00"/>
              </a:solidFill>
            </a:endParaRPr>
          </a:p>
        </p:txBody>
      </p:sp>
      <p:pic>
        <p:nvPicPr>
          <p:cNvPr id="5" name="Picture 4" descr="H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" y="4581128"/>
            <a:ext cx="1671705" cy="22322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7" name="Picture 6" descr="Ho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5102459" cy="68580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3" name="Picture 2" descr="Murayam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3510"/>
            <a:ext cx="4788024" cy="64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4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 New Roman" charset="0"/>
                <a:cs typeface="Times New Roman" charset="0"/>
              </a:rPr>
              <a:t>What else is there?</a:t>
            </a:r>
            <a:endParaRPr lang="en-US" dirty="0" smtClean="0">
              <a:solidFill>
                <a:schemeClr val="tx1"/>
              </a:solidFill>
              <a:latin typeface="Times New Roman" charset="0"/>
              <a:cs typeface="+mj-cs"/>
            </a:endParaRPr>
          </a:p>
        </p:txBody>
      </p:sp>
      <p:sp>
        <p:nvSpPr>
          <p:cNvPr id="87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496300" cy="1528762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9600" dirty="0" err="1" smtClean="0">
                <a:solidFill>
                  <a:srgbClr val="FFFF00"/>
                </a:solidFill>
                <a:latin typeface="Times New Roman" charset="0"/>
                <a:cs typeface="+mn-cs"/>
              </a:rPr>
              <a:t>Supersymmetry</a:t>
            </a:r>
            <a:endParaRPr lang="en-US" sz="9600" dirty="0" smtClean="0">
              <a:solidFill>
                <a:srgbClr val="FFFF00"/>
              </a:solidFill>
              <a:latin typeface="Times New Roman" charset="0"/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83568" y="3284984"/>
            <a:ext cx="7776864" cy="3456384"/>
          </a:xfrm>
          <a:prstGeom prst="rect">
            <a:avLst/>
          </a:prstGeom>
          <a:solidFill>
            <a:srgbClr val="BBE0E3"/>
          </a:solidFill>
          <a:ln>
            <a:solidFill>
              <a:srgbClr val="000000"/>
            </a:solidFill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Stabilize electroweak vacuum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Times New Roman"/>
                <a:cs typeface="Times New Roman"/>
              </a:rPr>
              <a:t>Successful 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prediction for Higgs mass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Should be &lt; 130 </a:t>
            </a:r>
            <a:r>
              <a:rPr lang="en-US" dirty="0" err="1">
                <a:solidFill>
                  <a:srgbClr val="FF0000"/>
                </a:solidFill>
                <a:latin typeface="Times New Roman"/>
                <a:cs typeface="Times New Roman"/>
              </a:rPr>
              <a:t>GeV</a:t>
            </a: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 in simple models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Successful predictions for couplings</a:t>
            </a:r>
          </a:p>
          <a:p>
            <a:pPr lvl="1">
              <a:defRPr/>
            </a:pPr>
            <a:r>
              <a:rPr lang="en-US" dirty="0">
                <a:solidFill>
                  <a:srgbClr val="FF0000"/>
                </a:solidFill>
                <a:latin typeface="Times New Roman"/>
                <a:cs typeface="Times New Roman"/>
              </a:rPr>
              <a:t>Should be within few % of SM values</a:t>
            </a:r>
          </a:p>
          <a:p>
            <a:pPr>
              <a:defRPr/>
            </a:pPr>
            <a:r>
              <a:rPr lang="en-US" b="0" dirty="0" smtClean="0">
                <a:latin typeface="Times New Roman"/>
                <a:cs typeface="Times New Roman"/>
              </a:rPr>
              <a:t>Naturalness, GUTs, string, </a:t>
            </a:r>
            <a:r>
              <a:rPr lang="en-US" b="0" dirty="0">
                <a:latin typeface="Times New Roman"/>
                <a:cs typeface="Times New Roman"/>
              </a:rPr>
              <a:t>…, </a:t>
            </a:r>
            <a:r>
              <a:rPr lang="en-US" dirty="0">
                <a:latin typeface="Times New Roman"/>
                <a:cs typeface="Times New Roman"/>
              </a:rPr>
              <a:t>dark </a:t>
            </a:r>
            <a:r>
              <a:rPr lang="en-US" dirty="0" smtClean="0">
                <a:latin typeface="Times New Roman"/>
                <a:cs typeface="Times New Roman"/>
              </a:rPr>
              <a:t>matter</a:t>
            </a:r>
          </a:p>
          <a:p>
            <a:pPr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 smtClean="0">
              <a:latin typeface="Times New Roman"/>
              <a:cs typeface="Times New Roman"/>
            </a:endParaRPr>
          </a:p>
          <a:p>
            <a:pPr marL="0" indent="0">
              <a:buFontTx/>
              <a:buNone/>
              <a:defRPr/>
            </a:pPr>
            <a:endParaRPr lang="en-US" b="0" dirty="0">
              <a:latin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6216" y="3068960"/>
            <a:ext cx="2364950" cy="904863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New motivations</a:t>
            </a:r>
          </a:p>
          <a:p>
            <a:pPr algn="ctr"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From LHC Run 1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64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744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7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499" grpId="0" build="p" animBg="1"/>
      <p:bldP spid="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260350"/>
            <a:ext cx="8277225" cy="1143000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0000"/>
                </a:solidFill>
                <a:latin typeface="Times New Roman" charset="0"/>
                <a:cs typeface="+mj-cs"/>
              </a:rPr>
              <a:t>Instability of Electroweak Vacuum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  <a:solidFill>
            <a:srgbClr val="BBE0E3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Large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M</a:t>
            </a:r>
            <a:r>
              <a:rPr lang="en-US" baseline="-25000" dirty="0" err="1" smtClean="0">
                <a:latin typeface="Times New Roman" charset="0"/>
                <a:ea typeface="ＭＳ Ｐゴシック" charset="0"/>
                <a:cs typeface="Times New Roman" charset="0"/>
              </a:rPr>
              <a:t>h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→ large self-coupling → blow up at 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low-energy 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scale </a:t>
            </a:r>
            <a:r>
              <a:rPr lang="el-GR" dirty="0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 due to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renormalization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Small: renormalization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due to t quark drives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quartic coupling &lt; 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at some scale </a:t>
            </a:r>
            <a:r>
              <a:rPr lang="el-GR" dirty="0">
                <a:latin typeface="Times New Roman" charset="0"/>
                <a:ea typeface="ＭＳ Ｐゴシック" charset="0"/>
                <a:cs typeface="Times New Roman" charset="0"/>
              </a:rPr>
              <a:t>Λ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Times New Roman" charset="0"/>
                <a:ea typeface="ＭＳ Ｐゴシック" charset="0"/>
                <a:cs typeface="Times New Roman" charset="0"/>
              </a:rPr>
              <a:t>	→ vacuum unstable</a:t>
            </a:r>
            <a:endParaRPr lang="el-GR" dirty="0">
              <a:latin typeface="Times New Roman" charset="0"/>
              <a:ea typeface="ＭＳ Ｐゴシック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Vacuum could be stabilized by </a:t>
            </a:r>
            <a:r>
              <a:rPr lang="en-US" b="1" dirty="0" err="1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S</a:t>
            </a:r>
            <a:r>
              <a:rPr lang="en-US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upersymmetry</a:t>
            </a:r>
            <a:endParaRPr lang="en-US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31747" name="Text Box 10"/>
          <p:cNvSpPr txBox="1">
            <a:spLocks noChangeArrowheads="1"/>
          </p:cNvSpPr>
          <p:nvPr/>
        </p:nvSpPr>
        <p:spPr bwMode="auto">
          <a:xfrm>
            <a:off x="3419475" y="6381750"/>
            <a:ext cx="5611813" cy="307975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400" b="0">
                <a:solidFill>
                  <a:srgbClr val="FFFF00"/>
                </a:solidFill>
                <a:latin typeface="Times" charset="0"/>
              </a:rPr>
              <a:t>Degrassi, Di Vita, Elias-Miro, Giudice, Isodori &amp; Strumia, arXiv:1205.6497</a:t>
            </a:r>
          </a:p>
        </p:txBody>
      </p:sp>
      <p:pic>
        <p:nvPicPr>
          <p:cNvPr id="4" name="Picture 3" descr="runninglamb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138363"/>
            <a:ext cx="45085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Landa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133600"/>
            <a:ext cx="3671887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G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205038"/>
            <a:ext cx="388778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07723" y="2276475"/>
            <a:ext cx="2146742" cy="104028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buFontTx/>
              <a:buNone/>
              <a:defRPr/>
            </a:pPr>
            <a:r>
              <a:rPr lang="en-US" sz="2800" b="0" dirty="0">
                <a:solidFill>
                  <a:srgbClr val="FFFF00"/>
                </a:solidFill>
                <a:cs typeface="Times New Roman" charset="0"/>
              </a:rPr>
              <a:t>Instability @</a:t>
            </a:r>
          </a:p>
          <a:p>
            <a:pPr algn="ctr">
              <a:buFontTx/>
              <a:buNone/>
              <a:defRPr/>
            </a:pP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10</a:t>
            </a:r>
            <a:r>
              <a:rPr lang="en-US" sz="2800" b="0" baseline="30000" dirty="0" smtClean="0">
                <a:solidFill>
                  <a:srgbClr val="FFFF00"/>
                </a:solidFill>
                <a:cs typeface="Times New Roman" charset="0"/>
              </a:rPr>
              <a:t>11.1±1.3</a:t>
            </a:r>
            <a:r>
              <a:rPr lang="en-US" sz="2800" b="0" dirty="0" smtClean="0">
                <a:solidFill>
                  <a:srgbClr val="FFFF00"/>
                </a:solidFill>
                <a:cs typeface="Times New Roman" charset="0"/>
              </a:rPr>
              <a:t> </a:t>
            </a:r>
            <a:r>
              <a:rPr lang="en-US" sz="2800" b="0" dirty="0" err="1">
                <a:solidFill>
                  <a:srgbClr val="FFFF00"/>
                </a:solidFill>
                <a:cs typeface="Times New Roman" charset="0"/>
              </a:rPr>
              <a:t>GeV</a:t>
            </a:r>
            <a:endParaRPr lang="en-US" sz="2800" b="0" dirty="0">
              <a:solidFill>
                <a:srgbClr val="FFFF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62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38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38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8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8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38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8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Rick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34925" y="1196975"/>
            <a:ext cx="9109075" cy="4721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755650" y="6237288"/>
            <a:ext cx="7777163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b="0">
                <a:solidFill>
                  <a:srgbClr val="FFFF00"/>
                </a:solidFill>
              </a:rPr>
              <a:t>p-value of simple models ~ 5% (also SM)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3568" y="0"/>
            <a:ext cx="6840760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Constrained MSSM</a:t>
            </a:r>
            <a:endParaRPr lang="en-US" sz="4400" b="0" dirty="0"/>
          </a:p>
        </p:txBody>
      </p:sp>
      <p:pic>
        <p:nvPicPr>
          <p:cNvPr id="2" name="Picture 1" descr="m0m12CMSS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8172400" cy="5024215"/>
          </a:xfrm>
          <a:prstGeom prst="rect">
            <a:avLst/>
          </a:prstGeom>
        </p:spPr>
      </p:pic>
      <p:sp>
        <p:nvSpPr>
          <p:cNvPr id="23560" name="Text Box 6"/>
          <p:cNvSpPr txBox="1">
            <a:spLocks noChangeArrowheads="1"/>
          </p:cNvSpPr>
          <p:nvPr/>
        </p:nvSpPr>
        <p:spPr bwMode="auto">
          <a:xfrm>
            <a:off x="5445125" y="5516563"/>
            <a:ext cx="3448050" cy="3381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>
                <a:solidFill>
                  <a:srgbClr val="FFFF00"/>
                </a:solidFill>
              </a:rPr>
              <a:t>Buchmueller, JE et al: arXiv:1312.5250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52664" y="4797152"/>
            <a:ext cx="1935360" cy="115212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292080" y="2420888"/>
            <a:ext cx="1935360" cy="1152128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004048" y="4293096"/>
            <a:ext cx="1935360" cy="1152128"/>
          </a:xfrm>
          <a:prstGeom prst="ellipse">
            <a:avLst/>
          </a:prstGeom>
          <a:noFill/>
          <a:ln w="57150">
            <a:solidFill>
              <a:srgbClr val="660066"/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260250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Rick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2" name="Picture 3" descr="Bla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Box 7"/>
          <p:cNvSpPr txBox="1">
            <a:spLocks noChangeArrowheads="1"/>
          </p:cNvSpPr>
          <p:nvPr/>
        </p:nvSpPr>
        <p:spPr bwMode="auto">
          <a:xfrm>
            <a:off x="4919663" y="836613"/>
            <a:ext cx="3000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5</a:t>
            </a:r>
          </a:p>
        </p:txBody>
      </p:sp>
      <p:sp>
        <p:nvSpPr>
          <p:cNvPr id="46084" name="TextBox 7"/>
          <p:cNvSpPr txBox="1">
            <a:spLocks noChangeArrowheads="1"/>
          </p:cNvSpPr>
          <p:nvPr/>
        </p:nvSpPr>
        <p:spPr bwMode="auto">
          <a:xfrm>
            <a:off x="2700338" y="836613"/>
            <a:ext cx="2159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1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4932363" y="827088"/>
            <a:ext cx="7191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1800">
                <a:solidFill>
                  <a:srgbClr val="008000"/>
                </a:solidFill>
              </a:rPr>
              <a:t>20/fb</a:t>
            </a:r>
          </a:p>
        </p:txBody>
      </p:sp>
      <p:sp>
        <p:nvSpPr>
          <p:cNvPr id="46086" name="TextBox 7"/>
          <p:cNvSpPr txBox="1">
            <a:spLocks noChangeArrowheads="1"/>
          </p:cNvSpPr>
          <p:nvPr/>
        </p:nvSpPr>
        <p:spPr bwMode="auto">
          <a:xfrm>
            <a:off x="2195513" y="796925"/>
            <a:ext cx="72072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000">
                <a:solidFill>
                  <a:srgbClr val="008000"/>
                </a:solidFill>
              </a:rPr>
              <a:t>2012</a:t>
            </a:r>
          </a:p>
        </p:txBody>
      </p:sp>
      <p:pic>
        <p:nvPicPr>
          <p:cNvPr id="46087" name="Picture 1" descr="cmssm_mc9lux_vs_mc8new_msqr_chi2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95388"/>
            <a:ext cx="6338888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8" name="TextBox 6"/>
          <p:cNvSpPr txBox="1">
            <a:spLocks noChangeArrowheads="1"/>
          </p:cNvSpPr>
          <p:nvPr/>
        </p:nvSpPr>
        <p:spPr bwMode="auto">
          <a:xfrm>
            <a:off x="1547813" y="1844675"/>
            <a:ext cx="1747837" cy="461963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400" b="0">
                <a:solidFill>
                  <a:srgbClr val="FFFF00"/>
                </a:solidFill>
              </a:rPr>
              <a:t>Squark mass</a:t>
            </a:r>
          </a:p>
        </p:txBody>
      </p:sp>
      <p:sp>
        <p:nvSpPr>
          <p:cNvPr id="46089" name="TextBox 10"/>
          <p:cNvSpPr txBox="1">
            <a:spLocks noChangeArrowheads="1"/>
          </p:cNvSpPr>
          <p:nvPr/>
        </p:nvSpPr>
        <p:spPr bwMode="auto">
          <a:xfrm>
            <a:off x="6388100" y="2608263"/>
            <a:ext cx="1279525" cy="460375"/>
          </a:xfrm>
          <a:prstGeom prst="rect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0">
                <a:solidFill>
                  <a:srgbClr val="FFFF00"/>
                </a:solidFill>
              </a:rPr>
              <a:t>CMSSM</a:t>
            </a:r>
          </a:p>
        </p:txBody>
      </p:sp>
      <p:sp>
        <p:nvSpPr>
          <p:cNvPr id="46090" name="TextBox 7"/>
          <p:cNvSpPr txBox="1">
            <a:spLocks noChangeArrowheads="1"/>
          </p:cNvSpPr>
          <p:nvPr/>
        </p:nvSpPr>
        <p:spPr bwMode="auto">
          <a:xfrm>
            <a:off x="755650" y="5805488"/>
            <a:ext cx="7777163" cy="1039812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2800" b="0">
                <a:solidFill>
                  <a:srgbClr val="000000"/>
                </a:solidFill>
              </a:rPr>
              <a:t>Favoured values of squark mass also significantly</a:t>
            </a:r>
          </a:p>
          <a:p>
            <a:pPr algn="ctr" eaLnBrk="1" hangingPunct="1">
              <a:buFontTx/>
              <a:buNone/>
            </a:pPr>
            <a:r>
              <a:rPr lang="en-US" sz="2800" b="0">
                <a:solidFill>
                  <a:srgbClr val="000000"/>
                </a:solidFill>
                <a:sym typeface="Wingdings" charset="0"/>
              </a:rPr>
              <a:t>above pre-LHC, &gt; 1.6 TeV</a:t>
            </a:r>
          </a:p>
        </p:txBody>
      </p:sp>
      <p:sp>
        <p:nvSpPr>
          <p:cNvPr id="46091" name="Text Box 6"/>
          <p:cNvSpPr txBox="1">
            <a:spLocks noChangeArrowheads="1"/>
          </p:cNvSpPr>
          <p:nvPr/>
        </p:nvSpPr>
        <p:spPr bwMode="auto">
          <a:xfrm>
            <a:off x="5508625" y="5516563"/>
            <a:ext cx="3446463" cy="338137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sz="1600" b="0">
                <a:solidFill>
                  <a:srgbClr val="FFFF00"/>
                </a:solidFill>
              </a:rPr>
              <a:t>Buchmueller, JE et al: arXiv:1312.5250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87900" y="1557338"/>
            <a:ext cx="184150" cy="3784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787900" y="1557338"/>
            <a:ext cx="2300288" cy="90487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0">
                <a:solidFill>
                  <a:srgbClr val="FFFF00"/>
                </a:solidFill>
                <a:cs typeface="Times New Roman" charset="0"/>
              </a:rPr>
              <a:t>Reach of LHC at</a:t>
            </a:r>
          </a:p>
          <a:p>
            <a:pPr eaLnBrk="1" hangingPunct="1">
              <a:buFontTx/>
              <a:buNone/>
            </a:pPr>
            <a:r>
              <a:rPr lang="en-US" sz="2400" b="0">
                <a:solidFill>
                  <a:srgbClr val="FFFF00"/>
                </a:solidFill>
                <a:cs typeface="Times New Roman" charset="0"/>
              </a:rPr>
              <a:t>High luminosity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7524328" cy="769441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4400" b="0" dirty="0" smtClean="0"/>
              <a:t>Constrained MSSM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179610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GammaZnow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20713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876925"/>
            <a:ext cx="7775575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Γ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Z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constraint on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plane in CMSSM: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All points within </a:t>
            </a:r>
            <a:r>
              <a:rPr lang="en-US" sz="2400" dirty="0" smtClean="0">
                <a:solidFill>
                  <a:srgbClr val="008000"/>
                </a:solidFill>
                <a:latin typeface="Times" charset="0"/>
                <a:cs typeface="+mn-cs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current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σ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" charset="0"/>
              </a:rPr>
              <a:t>low-mass best-fit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value</a:t>
            </a: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407"/>
            <a:ext cx="9144000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  <a:cs typeface="+mj-cs"/>
              </a:rPr>
              <a:t>LEP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 Precision 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  <a:cs typeface="+mj-cs"/>
              </a:rPr>
              <a:t>Z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 on CMSSM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52" y="1268760"/>
            <a:ext cx="620683" cy="584776"/>
          </a:xfrm>
          <a:prstGeom prst="rect">
            <a:avLst/>
          </a:prstGeom>
          <a:solidFill>
            <a:srgbClr val="000066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dirty="0">
                <a:solidFill>
                  <a:srgbClr val="FFFF00"/>
                </a:solidFill>
                <a:latin typeface="Times" charset="0"/>
              </a:rPr>
              <a:t>Γ</a:t>
            </a:r>
            <a:r>
              <a:rPr lang="en-US" b="0" baseline="-25000" dirty="0">
                <a:solidFill>
                  <a:srgbClr val="FFFF00"/>
                </a:solidFill>
                <a:latin typeface="Times" charset="0"/>
              </a:rPr>
              <a:t>Z</a:t>
            </a:r>
            <a:endParaRPr lang="en-US" b="0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64947" y="5589240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973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mssm_m0_m12_Gamma_Z_RY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606425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805264"/>
            <a:ext cx="8424935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Γ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Z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constraint on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plane in CMSSM: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Points within </a:t>
            </a:r>
            <a:r>
              <a:rPr lang="en-US" sz="2400" dirty="0" smtClean="0">
                <a:solidFill>
                  <a:srgbClr val="008000"/>
                </a:solidFill>
                <a:latin typeface="Times" charset="0"/>
                <a:cs typeface="+mn-cs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two, </a:t>
            </a:r>
            <a:r>
              <a:rPr lang="en-US" sz="2400" dirty="0" smtClean="0">
                <a:solidFill>
                  <a:srgbClr val="FF0000"/>
                </a:solidFill>
                <a:latin typeface="Times" charset="0"/>
                <a:cs typeface="+mn-cs"/>
              </a:rPr>
              <a:t>three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FCC-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ee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σ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" charset="0"/>
              </a:rPr>
              <a:t>low-mass best-fit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value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FFFF00"/>
              </a:solidFill>
              <a:latin typeface="Times" charset="0"/>
              <a:cs typeface="+mn-cs"/>
            </a:endParaRP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407"/>
            <a:ext cx="9144000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sz="4000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Z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 on CMSSM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752" y="1268760"/>
            <a:ext cx="620683" cy="584776"/>
          </a:xfrm>
          <a:prstGeom prst="rect">
            <a:avLst/>
          </a:prstGeom>
          <a:solidFill>
            <a:srgbClr val="000066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dirty="0">
                <a:solidFill>
                  <a:srgbClr val="FFFF00"/>
                </a:solidFill>
                <a:latin typeface="Times" charset="0"/>
              </a:rPr>
              <a:t>Γ</a:t>
            </a:r>
            <a:r>
              <a:rPr lang="en-US" b="0" baseline="-25000" dirty="0">
                <a:solidFill>
                  <a:srgbClr val="FFFF00"/>
                </a:solidFill>
                <a:latin typeface="Times" charset="0"/>
              </a:rPr>
              <a:t>Z</a:t>
            </a:r>
            <a:endParaRPr lang="en-US" b="0" dirty="0"/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6136" y="5517232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67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34388" cy="1143000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No BSM? Beware Historical Hubris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950" y="1744663"/>
            <a:ext cx="8928100" cy="4564062"/>
          </a:xfrm>
          <a:solidFill>
            <a:srgbClr val="BBE0E3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r>
              <a:rPr lang="en-US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"So many centuries after the Creation, it is unlikely that anyone could find hitherto unknown lands of any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value”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- Spanish </a:t>
            </a: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Royal Commission, rejecting Christopher </a:t>
            </a:r>
            <a:r>
              <a:rPr lang="en-US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Columbus proposal to sail west, &lt; 1492</a:t>
            </a:r>
          </a:p>
          <a:p>
            <a:pPr>
              <a:defRPr/>
            </a:pPr>
            <a:r>
              <a:rPr lang="en-US" sz="2400" i="1" dirty="0" smtClean="0">
                <a:latin typeface="Times New Roman"/>
                <a:cs typeface="Times New Roman"/>
              </a:rPr>
              <a:t>“</a:t>
            </a:r>
            <a:r>
              <a:rPr lang="en-US" sz="2400" i="1" dirty="0">
                <a:latin typeface="Times New Roman"/>
                <a:cs typeface="Times New Roman"/>
              </a:rPr>
              <a:t>The more important fundamental laws and facts of physical science have all been </a:t>
            </a:r>
            <a:r>
              <a:rPr lang="en-US" sz="2400" i="1" dirty="0" smtClean="0">
                <a:latin typeface="Times New Roman"/>
                <a:cs typeface="Times New Roman"/>
              </a:rPr>
              <a:t>discovered” </a:t>
            </a:r>
            <a:r>
              <a:rPr lang="en-US" sz="2400" dirty="0" smtClean="0">
                <a:latin typeface="Times New Roman"/>
                <a:cs typeface="Times New Roman"/>
              </a:rPr>
              <a:t>– Albert Michelson, 1894</a:t>
            </a:r>
          </a:p>
          <a:p>
            <a:pPr>
              <a:defRPr/>
            </a:pPr>
            <a:r>
              <a:rPr lang="en-US" sz="2400" i="1" dirty="0">
                <a:latin typeface="Times New Roman"/>
                <a:cs typeface="Times New Roman"/>
              </a:rPr>
              <a:t>"There is nothing new to be discovered in physics now. All that remains is more and more precise measurement" </a:t>
            </a:r>
            <a:r>
              <a:rPr lang="en-US" sz="2400" dirty="0">
                <a:latin typeface="Times New Roman"/>
                <a:cs typeface="Times New Roman"/>
              </a:rPr>
              <a:t>- Lord </a:t>
            </a:r>
            <a:r>
              <a:rPr lang="en-US" sz="2400" dirty="0" smtClean="0">
                <a:latin typeface="Times New Roman"/>
                <a:cs typeface="Times New Roman"/>
              </a:rPr>
              <a:t>Kelvin, 1900</a:t>
            </a:r>
          </a:p>
          <a:p>
            <a:pPr>
              <a:defRPr/>
            </a:pPr>
            <a:r>
              <a:rPr lang="en-US" sz="2400" i="1" dirty="0" smtClean="0">
                <a:latin typeface="Times New Roman"/>
                <a:cs typeface="Times New Roman"/>
              </a:rPr>
              <a:t>“Is </a:t>
            </a:r>
            <a:r>
              <a:rPr lang="en-US" sz="2400" i="1" dirty="0">
                <a:latin typeface="Times New Roman"/>
                <a:cs typeface="Times New Roman"/>
              </a:rPr>
              <a:t>the End in Sight for Theoretical </a:t>
            </a:r>
            <a:r>
              <a:rPr lang="en-US" sz="2400" i="1" dirty="0" smtClean="0">
                <a:latin typeface="Times New Roman"/>
                <a:cs typeface="Times New Roman"/>
              </a:rPr>
              <a:t>Physics?” </a:t>
            </a:r>
            <a:r>
              <a:rPr lang="en-US" sz="2400" dirty="0" smtClean="0">
                <a:latin typeface="Times New Roman"/>
                <a:cs typeface="Times New Roman"/>
              </a:rPr>
              <a:t>– Stephen Hawking, 1980</a:t>
            </a:r>
          </a:p>
        </p:txBody>
      </p:sp>
    </p:spTree>
    <p:extLst>
      <p:ext uri="{BB962C8B-B14F-4D97-AF65-F5344CB8AC3E}">
        <p14:creationId xmlns:p14="http://schemas.microsoft.com/office/powerpoint/2010/main" val="1407155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cmssm_mc9lux_TLEP_MW_m0_m12_chi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08" y="606896"/>
            <a:ext cx="7315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876925"/>
            <a:ext cx="7775575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M</a:t>
            </a:r>
            <a:r>
              <a:rPr lang="en-US" sz="2400" baseline="-25000" dirty="0">
                <a:solidFill>
                  <a:srgbClr val="FFFF00"/>
                </a:solidFill>
                <a:latin typeface="Times" charset="0"/>
                <a:cs typeface="+mn-cs"/>
              </a:rPr>
              <a:t>W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constraint on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plane in CMSSM: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All points within </a:t>
            </a:r>
            <a:r>
              <a:rPr lang="en-US" sz="2400" dirty="0" smtClean="0">
                <a:solidFill>
                  <a:srgbClr val="008000"/>
                </a:solidFill>
                <a:latin typeface="Times" charset="0"/>
                <a:cs typeface="+mn-cs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current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σ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" charset="0"/>
              </a:rPr>
              <a:t>low-mass best-fit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value</a:t>
            </a: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680" y="115888"/>
            <a:ext cx="8686800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on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cs typeface="+mj-cs"/>
              </a:rPr>
              <a:t>Susy</a:t>
            </a:r>
            <a:endParaRPr lang="en-US" dirty="0" smtClean="0">
              <a:solidFill>
                <a:schemeClr val="tx1"/>
              </a:solidFill>
              <a:latin typeface="Times" charset="0"/>
              <a:cs typeface="+mj-cs"/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2713" y="5589588"/>
            <a:ext cx="1323975" cy="633412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>
                <a:solidFill>
                  <a:srgbClr val="FFFF00"/>
                </a:solidFill>
              </a:rPr>
              <a:t>K. De Vries</a:t>
            </a:r>
          </a:p>
          <a:p>
            <a:pPr>
              <a:buFontTx/>
              <a:buNone/>
            </a:pPr>
            <a:r>
              <a:rPr lang="en-US" sz="1600" b="0">
                <a:solidFill>
                  <a:srgbClr val="FFFF00"/>
                </a:solidFill>
              </a:rPr>
              <a:t>(MasterCode)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1268760"/>
            <a:ext cx="813043" cy="584776"/>
          </a:xfrm>
          <a:prstGeom prst="rect">
            <a:avLst/>
          </a:prstGeom>
          <a:solidFill>
            <a:srgbClr val="000066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b="0" dirty="0">
                <a:solidFill>
                  <a:srgbClr val="FFFF00"/>
                </a:solidFill>
                <a:latin typeface="Times" charset="0"/>
              </a:rPr>
              <a:t>M</a:t>
            </a:r>
            <a:r>
              <a:rPr lang="en-US" b="0" baseline="-25000" dirty="0">
                <a:solidFill>
                  <a:srgbClr val="FFFF00"/>
                </a:solidFill>
                <a:latin typeface="Times" charset="0"/>
              </a:rPr>
              <a:t>W</a:t>
            </a:r>
            <a:endParaRPr lang="en-US" b="0" dirty="0"/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401229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0m12Z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40" y="980728"/>
            <a:ext cx="7239890" cy="4968552"/>
          </a:xfrm>
          <a:prstGeom prst="rect">
            <a:avLst/>
          </a:prstGeom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5876925"/>
            <a:ext cx="8568952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Estimate of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in CMSSM on basis of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EW precision</a:t>
            </a:r>
            <a:r>
              <a:rPr lang="en-US" sz="2400" dirty="0" smtClean="0">
                <a:solidFill>
                  <a:srgbClr val="FF0000"/>
                </a:solidFill>
                <a:latin typeface="Times" charset="0"/>
                <a:cs typeface="+mn-c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measurements with </a:t>
            </a:r>
            <a:r>
              <a:rPr lang="en-US" sz="2400" b="1" dirty="0" smtClean="0">
                <a:solidFill>
                  <a:srgbClr val="FF0000"/>
                </a:solidFill>
                <a:latin typeface="Times" charset="0"/>
                <a:cs typeface="+mn-cs"/>
              </a:rPr>
              <a:t>low-mass best-fit central values</a:t>
            </a: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407"/>
            <a:ext cx="9144000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sz="4000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Z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 on CMSSM</a:t>
            </a:r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6136" y="5589240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85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WWLH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60902"/>
            <a:ext cx="6955160" cy="5216370"/>
          </a:xfrm>
          <a:prstGeom prst="rect">
            <a:avLst/>
          </a:prstGeom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876925"/>
            <a:ext cx="7775575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H to WW constraint on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plane in CMSSM: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All points within </a:t>
            </a:r>
            <a:r>
              <a:rPr lang="en-US" sz="2400" dirty="0" smtClean="0">
                <a:solidFill>
                  <a:srgbClr val="008000"/>
                </a:solidFill>
                <a:latin typeface="Times" charset="0"/>
                <a:cs typeface="+mn-cs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current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σ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" charset="0"/>
              </a:rPr>
              <a:t>low-mass best-fit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value</a:t>
            </a: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sz="4200" b="1" dirty="0" smtClean="0">
                <a:solidFill>
                  <a:srgbClr val="FF0000"/>
                </a:solidFill>
                <a:latin typeface="Times" charset="0"/>
                <a:cs typeface="+mj-cs"/>
              </a:rPr>
              <a:t>LHC </a:t>
            </a:r>
            <a:r>
              <a:rPr lang="en-US" sz="42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</a:t>
            </a:r>
            <a:r>
              <a:rPr lang="en-US" sz="4200" b="1" dirty="0" smtClean="0">
                <a:solidFill>
                  <a:srgbClr val="FF0000"/>
                </a:solidFill>
                <a:latin typeface="Times" charset="0"/>
                <a:cs typeface="+mj-cs"/>
              </a:rPr>
              <a:t>H</a:t>
            </a:r>
            <a:r>
              <a:rPr lang="en-US" sz="4200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200" dirty="0" smtClean="0">
                <a:solidFill>
                  <a:schemeClr val="tx1"/>
                </a:solidFill>
                <a:latin typeface="Times" charset="0"/>
                <a:cs typeface="+mj-cs"/>
              </a:rPr>
              <a:t>on CMSSM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52" y="1268760"/>
            <a:ext cx="1774845" cy="584776"/>
          </a:xfrm>
          <a:prstGeom prst="rect">
            <a:avLst/>
          </a:prstGeom>
          <a:solidFill>
            <a:srgbClr val="000066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rgbClr val="FFFF00"/>
                </a:solidFill>
                <a:latin typeface="Times" charset="0"/>
              </a:rPr>
              <a:t>H to WW</a:t>
            </a:r>
            <a:endParaRPr lang="en-US" b="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64947" y="5589240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893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ggLH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20688"/>
            <a:ext cx="6984776" cy="5238582"/>
          </a:xfrm>
          <a:prstGeom prst="rect">
            <a:avLst/>
          </a:prstGeom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5876925"/>
            <a:ext cx="7775575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H to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gg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constraint on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plane in CMSSM: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All points within </a:t>
            </a:r>
            <a:r>
              <a:rPr lang="en-US" sz="2400" dirty="0" smtClean="0">
                <a:solidFill>
                  <a:srgbClr val="008000"/>
                </a:solidFill>
                <a:latin typeface="Times" charset="0"/>
                <a:cs typeface="+mn-cs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current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σ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" charset="0"/>
              </a:rPr>
              <a:t>low-mass best-fit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value</a:t>
            </a: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88640"/>
            <a:ext cx="8928992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sz="4200" b="1" dirty="0" smtClean="0">
                <a:solidFill>
                  <a:srgbClr val="FF0000"/>
                </a:solidFill>
                <a:latin typeface="Times" charset="0"/>
                <a:cs typeface="+mj-cs"/>
              </a:rPr>
              <a:t>LHC </a:t>
            </a:r>
            <a:r>
              <a:rPr lang="en-US" sz="42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</a:t>
            </a:r>
            <a:r>
              <a:rPr lang="en-US" sz="4200" b="1" dirty="0" smtClean="0">
                <a:solidFill>
                  <a:srgbClr val="FF0000"/>
                </a:solidFill>
                <a:latin typeface="Times" charset="0"/>
                <a:cs typeface="+mj-cs"/>
              </a:rPr>
              <a:t>H</a:t>
            </a:r>
            <a:r>
              <a:rPr lang="en-US" sz="4200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200" dirty="0" smtClean="0">
                <a:solidFill>
                  <a:schemeClr val="tx1"/>
                </a:solidFill>
                <a:latin typeface="Times" charset="0"/>
                <a:cs typeface="+mj-cs"/>
              </a:rPr>
              <a:t>on CMSSM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52" y="1268760"/>
            <a:ext cx="1415772" cy="584776"/>
          </a:xfrm>
          <a:prstGeom prst="rect">
            <a:avLst/>
          </a:prstGeom>
          <a:solidFill>
            <a:srgbClr val="000066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rgbClr val="FFFF00"/>
                </a:solidFill>
                <a:latin typeface="Times" charset="0"/>
              </a:rPr>
              <a:t>H to </a:t>
            </a:r>
            <a:r>
              <a:rPr lang="en-US" b="0" dirty="0" err="1" smtClean="0">
                <a:solidFill>
                  <a:srgbClr val="FFFF00"/>
                </a:solidFill>
                <a:latin typeface="Times" charset="0"/>
              </a:rPr>
              <a:t>gg</a:t>
            </a:r>
            <a:endParaRPr lang="en-US" b="0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64947" y="5589240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29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ZZTL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912768" cy="5184576"/>
          </a:xfrm>
          <a:prstGeom prst="rect">
            <a:avLst/>
          </a:prstGeom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5805264"/>
            <a:ext cx="8352927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H to ZZ constraint on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plane in CMSSM: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Points within </a:t>
            </a:r>
            <a:r>
              <a:rPr lang="en-US" sz="2400" dirty="0" smtClean="0">
                <a:solidFill>
                  <a:srgbClr val="008000"/>
                </a:solidFill>
                <a:latin typeface="Times" charset="0"/>
                <a:cs typeface="+mn-cs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two, </a:t>
            </a:r>
            <a:r>
              <a:rPr lang="en-US" sz="2400" dirty="0" smtClean="0">
                <a:solidFill>
                  <a:srgbClr val="FF0000"/>
                </a:solidFill>
                <a:latin typeface="Times" charset="0"/>
                <a:cs typeface="+mn-cs"/>
              </a:rPr>
              <a:t>three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FCC-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ee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σ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" charset="0"/>
              </a:rPr>
              <a:t>low-mass best-fit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value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FFFF00"/>
              </a:solidFill>
              <a:latin typeface="Times" charset="0"/>
              <a:cs typeface="+mn-cs"/>
            </a:endParaRP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407"/>
            <a:ext cx="9144000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sz="4000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H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 on CMSSM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752" y="1268760"/>
            <a:ext cx="1506743" cy="584776"/>
          </a:xfrm>
          <a:prstGeom prst="rect">
            <a:avLst/>
          </a:prstGeom>
          <a:solidFill>
            <a:srgbClr val="000066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rgbClr val="FFFF00"/>
                </a:solidFill>
                <a:latin typeface="Times" charset="0"/>
              </a:rPr>
              <a:t>H to ZZ</a:t>
            </a:r>
            <a:endParaRPr lang="en-US" b="0" dirty="0"/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64947" y="5517232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84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ggTLE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6912768" cy="5184576"/>
          </a:xfrm>
          <a:prstGeom prst="rect">
            <a:avLst/>
          </a:prstGeom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5805264"/>
            <a:ext cx="8352927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H to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gg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constraint on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plane in CMSSM:</a:t>
            </a:r>
          </a:p>
          <a:p>
            <a:pPr marL="0" indent="0" algn="ctr"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Points within </a:t>
            </a:r>
            <a:r>
              <a:rPr lang="en-US" sz="2400" dirty="0" smtClean="0">
                <a:solidFill>
                  <a:srgbClr val="008000"/>
                </a:solidFill>
                <a:latin typeface="Times" charset="0"/>
                <a:cs typeface="+mn-cs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two, </a:t>
            </a:r>
            <a:r>
              <a:rPr lang="en-US" sz="2400" dirty="0" smtClean="0">
                <a:solidFill>
                  <a:srgbClr val="FF0000"/>
                </a:solidFill>
                <a:latin typeface="Times" charset="0"/>
                <a:cs typeface="+mn-cs"/>
              </a:rPr>
              <a:t>three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FCC-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ee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" charset="0"/>
                <a:cs typeface="+mn-cs"/>
              </a:rPr>
              <a:t>σ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of </a:t>
            </a:r>
            <a:r>
              <a:rPr lang="en-US" sz="2400" b="1" dirty="0">
                <a:solidFill>
                  <a:srgbClr val="FF0000"/>
                </a:solidFill>
                <a:latin typeface="Times" charset="0"/>
              </a:rPr>
              <a:t>low-mass best-fit </a:t>
            </a:r>
            <a:r>
              <a:rPr lang="en-US" sz="2400" dirty="0">
                <a:solidFill>
                  <a:srgbClr val="FFFF00"/>
                </a:solidFill>
                <a:latin typeface="Times" charset="0"/>
              </a:rPr>
              <a:t>value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solidFill>
                <a:srgbClr val="FFFF00"/>
              </a:solidFill>
              <a:latin typeface="Times" charset="0"/>
              <a:cs typeface="+mn-cs"/>
            </a:endParaRPr>
          </a:p>
        </p:txBody>
      </p:sp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407"/>
            <a:ext cx="9144000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sz="4000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H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 on CMSSM</a:t>
            </a:r>
          </a:p>
        </p:txBody>
      </p:sp>
      <p:sp>
        <p:nvSpPr>
          <p:cNvPr id="2" name="Rectangle 1"/>
          <p:cNvSpPr/>
          <p:nvPr/>
        </p:nvSpPr>
        <p:spPr>
          <a:xfrm>
            <a:off x="2339752" y="1268760"/>
            <a:ext cx="1415772" cy="584776"/>
          </a:xfrm>
          <a:prstGeom prst="rect">
            <a:avLst/>
          </a:prstGeom>
          <a:solidFill>
            <a:srgbClr val="000066"/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0" dirty="0" smtClean="0">
                <a:solidFill>
                  <a:srgbClr val="FFFF00"/>
                </a:solidFill>
                <a:latin typeface="Times" charset="0"/>
              </a:rPr>
              <a:t>H to </a:t>
            </a:r>
            <a:r>
              <a:rPr lang="en-US" b="0" dirty="0" err="1" smtClean="0">
                <a:solidFill>
                  <a:srgbClr val="FFFF00"/>
                </a:solidFill>
                <a:latin typeface="Times" charset="0"/>
              </a:rPr>
              <a:t>gg</a:t>
            </a:r>
            <a:endParaRPr lang="en-US" b="0" dirty="0"/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764947" y="5517232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55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0m12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48" y="1052736"/>
            <a:ext cx="7014722" cy="4824536"/>
          </a:xfrm>
          <a:prstGeom prst="rect">
            <a:avLst/>
          </a:prstGeom>
        </p:spPr>
      </p:pic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5877272"/>
            <a:ext cx="8424936" cy="836613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Estimate of (m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0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, m</a:t>
            </a:r>
            <a:r>
              <a:rPr lang="en-US" sz="2400" baseline="-25000" dirty="0" smtClean="0">
                <a:solidFill>
                  <a:srgbClr val="FFFF00"/>
                </a:solidFill>
                <a:latin typeface="Times" charset="0"/>
                <a:cs typeface="+mn-cs"/>
              </a:rPr>
              <a:t>1/2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) in CMSSM on basis of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" charset="0"/>
                <a:cs typeface="+mn-cs"/>
              </a:rPr>
              <a:t>H</a:t>
            </a:r>
            <a:r>
              <a:rPr lang="en-US" sz="2400" dirty="0" smtClean="0">
                <a:solidFill>
                  <a:srgbClr val="FF0000"/>
                </a:solidFill>
                <a:latin typeface="Times" charset="0"/>
                <a:cs typeface="+mn-cs"/>
              </a:rPr>
              <a:t> </a:t>
            </a:r>
            <a:r>
              <a:rPr lang="en-US" sz="2400" dirty="0" smtClean="0">
                <a:solidFill>
                  <a:srgbClr val="FFFF00"/>
                </a:solidFill>
                <a:latin typeface="Times" charset="0"/>
                <a:cs typeface="+mn-cs"/>
              </a:rPr>
              <a:t>measurements with </a:t>
            </a:r>
            <a:r>
              <a:rPr lang="en-US" sz="2400" b="1" dirty="0" smtClean="0">
                <a:solidFill>
                  <a:srgbClr val="FF0000"/>
                </a:solidFill>
                <a:latin typeface="Times" charset="0"/>
                <a:cs typeface="+mn-cs"/>
              </a:rPr>
              <a:t>low-mass best-fit central values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96136" y="5589240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2407"/>
            <a:ext cx="9144000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Impact of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sz="4000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Precision </a:t>
            </a:r>
            <a:r>
              <a:rPr lang="en-US" sz="4000" b="1" dirty="0" smtClean="0">
                <a:solidFill>
                  <a:srgbClr val="FF0000"/>
                </a:solidFill>
                <a:latin typeface="Times" charset="0"/>
                <a:cs typeface="+mj-cs"/>
              </a:rPr>
              <a:t>H</a:t>
            </a:r>
            <a:r>
              <a:rPr lang="en-US" sz="4000" dirty="0" smtClean="0">
                <a:solidFill>
                  <a:schemeClr val="tx1"/>
                </a:solidFill>
                <a:latin typeface="Times" charset="0"/>
                <a:cs typeface="+mj-cs"/>
              </a:rPr>
              <a:t> on CMSSM</a:t>
            </a:r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293499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4"/>
          <p:cNvSpPr>
            <a:spLocks noChangeArrowheads="1"/>
          </p:cNvSpPr>
          <p:nvPr/>
        </p:nvSpPr>
        <p:spPr bwMode="auto">
          <a:xfrm>
            <a:off x="-315913" y="3895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400" b="0">
              <a:latin typeface="Arial" charset="0"/>
            </a:endParaRPr>
          </a:p>
        </p:txBody>
      </p:sp>
      <p:pic>
        <p:nvPicPr>
          <p:cNvPr id="52226" name="Picture 2" descr="sggl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93800"/>
            <a:ext cx="7235825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922338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Times" charset="0"/>
                <a:cs typeface="+mj-cs"/>
              </a:rPr>
              <a:t>LHC Reach for </a:t>
            </a:r>
            <a:r>
              <a:rPr lang="en-US" dirty="0" err="1" smtClean="0">
                <a:solidFill>
                  <a:schemeClr val="tx1"/>
                </a:solidFill>
                <a:latin typeface="Times" charset="0"/>
                <a:cs typeface="+mj-cs"/>
              </a:rPr>
              <a:t>Supersymmetry</a:t>
            </a:r>
            <a:endParaRPr lang="en-US" dirty="0" smtClean="0">
              <a:solidFill>
                <a:schemeClr val="tx1"/>
              </a:solidFill>
              <a:latin typeface="Times" charset="0"/>
              <a:cs typeface="+mj-cs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8363" y="6114782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315913" y="3895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FontTx/>
              <a:buNone/>
            </a:pPr>
            <a:endParaRPr lang="en-US" sz="2400" b="0">
              <a:latin typeface="Arial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98572" y="4437112"/>
            <a:ext cx="1869172" cy="461665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b="0" dirty="0" smtClean="0">
                <a:solidFill>
                  <a:srgbClr val="FFFF00"/>
                </a:solidFill>
                <a:cs typeface="Times New Roman" charset="0"/>
              </a:rPr>
              <a:t>CMSSM, etc.</a:t>
            </a:r>
            <a:endParaRPr lang="en-US" sz="2400" b="0" dirty="0">
              <a:solidFill>
                <a:srgbClr val="FFFF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2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bined plot_3000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552728" cy="4326710"/>
          </a:xfrm>
          <a:prstGeom prst="rect">
            <a:avLst/>
          </a:prstGeom>
        </p:spPr>
      </p:pic>
      <p:pic>
        <p:nvPicPr>
          <p:cNvPr id="2" name="Picture 1" descr="combinedplot_3000v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1" y="818711"/>
            <a:ext cx="6552727" cy="4914545"/>
          </a:xfrm>
          <a:prstGeom prst="rect">
            <a:avLst/>
          </a:prstGeom>
        </p:spPr>
      </p:pic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922337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4200" dirty="0" smtClean="0">
                <a:solidFill>
                  <a:schemeClr val="tx1"/>
                </a:solidFill>
                <a:latin typeface="Times" charset="0"/>
                <a:cs typeface="+mj-cs"/>
              </a:rPr>
              <a:t>LHC - </a:t>
            </a:r>
            <a:r>
              <a:rPr lang="en-US" sz="4200" b="1" dirty="0" smtClean="0">
                <a:solidFill>
                  <a:srgbClr val="FF0000"/>
                </a:solidFill>
                <a:latin typeface="Times" charset="0"/>
                <a:cs typeface="+mj-cs"/>
              </a:rPr>
              <a:t>FCC-</a:t>
            </a:r>
            <a:r>
              <a:rPr lang="en-US" sz="4200" b="1" dirty="0" err="1" smtClean="0">
                <a:solidFill>
                  <a:srgbClr val="FF0000"/>
                </a:solidFill>
                <a:latin typeface="Times" charset="0"/>
                <a:cs typeface="+mj-cs"/>
              </a:rPr>
              <a:t>ee</a:t>
            </a:r>
            <a:r>
              <a:rPr lang="en-US" sz="4200" b="1" dirty="0" smtClean="0">
                <a:solidFill>
                  <a:srgbClr val="FF0000"/>
                </a:solidFill>
                <a:latin typeface="Times" charset="0"/>
                <a:cs typeface="+mj-cs"/>
              </a:rPr>
              <a:t> </a:t>
            </a:r>
            <a:r>
              <a:rPr lang="en-US" sz="4200" dirty="0" smtClean="0">
                <a:solidFill>
                  <a:schemeClr val="tx1"/>
                </a:solidFill>
                <a:latin typeface="Times" charset="0"/>
                <a:cs typeface="+mj-cs"/>
              </a:rPr>
              <a:t>Comparison in CMSSM</a:t>
            </a:r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3" y="5517232"/>
            <a:ext cx="8064896" cy="1080120"/>
          </a:xfrm>
          <a:solidFill>
            <a:srgbClr val="000066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FF00"/>
                </a:solidFill>
                <a:latin typeface="Times" charset="0"/>
                <a:cs typeface="+mn-cs"/>
              </a:rPr>
              <a:t>Compare LHC masses with </a:t>
            </a:r>
            <a:r>
              <a:rPr lang="en-US" sz="2800" b="1" dirty="0" smtClean="0">
                <a:solidFill>
                  <a:srgbClr val="FF0000"/>
                </a:solidFill>
                <a:latin typeface="Times" charset="0"/>
                <a:cs typeface="+mn-cs"/>
              </a:rPr>
              <a:t>FCC-</a:t>
            </a:r>
            <a:r>
              <a:rPr lang="en-US" sz="2800" b="1" dirty="0" err="1" smtClean="0">
                <a:solidFill>
                  <a:srgbClr val="FF0000"/>
                </a:solidFill>
                <a:latin typeface="Times" charset="0"/>
                <a:cs typeface="+mn-cs"/>
              </a:rPr>
              <a:t>ee</a:t>
            </a:r>
            <a:r>
              <a:rPr lang="en-US" sz="2800" dirty="0" smtClean="0">
                <a:solidFill>
                  <a:srgbClr val="FF0000"/>
                </a:solidFill>
                <a:latin typeface="Times" charset="0"/>
                <a:cs typeface="+mn-cs"/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latin typeface="Times" charset="0"/>
                <a:cs typeface="+mn-cs"/>
              </a:rPr>
              <a:t>measurements,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smtClean="0">
                <a:solidFill>
                  <a:srgbClr val="FF0000"/>
                </a:solidFill>
                <a:latin typeface="Times" charset="0"/>
                <a:cs typeface="+mn-cs"/>
              </a:rPr>
              <a:t>Test SUSY at the loop level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64947" y="6474822"/>
            <a:ext cx="3271549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O. </a:t>
            </a:r>
            <a:r>
              <a:rPr lang="en-US" sz="1600" b="0" dirty="0" err="1" smtClean="0">
                <a:solidFill>
                  <a:srgbClr val="FFFF00"/>
                </a:solidFill>
              </a:rPr>
              <a:t>Buchmueller</a:t>
            </a:r>
            <a:r>
              <a:rPr lang="en-US" sz="1600" b="0" dirty="0" smtClean="0">
                <a:solidFill>
                  <a:srgbClr val="FFFF00"/>
                </a:solidFill>
              </a:rPr>
              <a:t>, JE</a:t>
            </a:r>
            <a:r>
              <a:rPr lang="en-US" sz="1600" b="0" i="1" dirty="0" smtClean="0">
                <a:solidFill>
                  <a:srgbClr val="FFFF00"/>
                </a:solidFill>
              </a:rPr>
              <a:t>, K. de </a:t>
            </a:r>
            <a:r>
              <a:rPr lang="en-US" sz="1600" b="0" i="1" dirty="0" err="1" smtClean="0">
                <a:solidFill>
                  <a:srgbClr val="FFFF00"/>
                </a:solidFill>
              </a:rPr>
              <a:t>Vries</a:t>
            </a:r>
            <a:r>
              <a:rPr lang="en-US" sz="1600" b="0" i="1" dirty="0" smtClean="0">
                <a:solidFill>
                  <a:srgbClr val="FFFF00"/>
                </a:solidFill>
              </a:rPr>
              <a:t> </a:t>
            </a:r>
            <a:r>
              <a:rPr lang="en-US" sz="1600" b="0" dirty="0" smtClean="0">
                <a:solidFill>
                  <a:srgbClr val="FFFF00"/>
                </a:solidFill>
              </a:rPr>
              <a:t>et al.</a:t>
            </a:r>
            <a:endParaRPr lang="en-US" sz="16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93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6000" dirty="0" smtClean="0">
                <a:latin typeface="Times New Roman"/>
                <a:cs typeface="Times New Roman"/>
              </a:rPr>
              <a:t>             </a:t>
            </a:r>
            <a:r>
              <a:rPr lang="en-US" sz="6000" dirty="0" err="1" smtClean="0">
                <a:latin typeface="Times New Roman"/>
                <a:cs typeface="Times New Roman"/>
              </a:rPr>
              <a:t>cf</a:t>
            </a:r>
            <a:r>
              <a:rPr lang="en-US" sz="6000" dirty="0" smtClean="0">
                <a:latin typeface="Times New Roman"/>
                <a:cs typeface="Times New Roman"/>
              </a:rPr>
              <a:t>, LEP and LHC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43038"/>
            <a:ext cx="8785225" cy="5154612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600" i="1" dirty="0">
                <a:latin typeface="Times New Roman" charset="0"/>
                <a:ea typeface="ＭＳ Ｐゴシック" charset="0"/>
                <a:cs typeface="Times New Roman" charset="0"/>
              </a:rPr>
              <a:t>“Those who don't know history are doomed to repeat it…”</a:t>
            </a:r>
          </a:p>
          <a:p>
            <a:pPr lvl="1"/>
            <a:r>
              <a:rPr lang="en-US" sz="3200" dirty="0">
                <a:latin typeface="Times New Roman" charset="0"/>
                <a:ea typeface="ＭＳ Ｐゴシック" charset="0"/>
                <a:cs typeface="Times New Roman" charset="0"/>
              </a:rPr>
              <a:t>Edmund Burke</a:t>
            </a:r>
          </a:p>
          <a:p>
            <a:r>
              <a:rPr lang="en-US" sz="3600" i="1" dirty="0">
                <a:latin typeface="Times New Roman" charset="0"/>
                <a:ea typeface="ＭＳ Ｐゴシック" charset="0"/>
                <a:cs typeface="Times New Roman" charset="0"/>
              </a:rPr>
              <a:t>“… and maybe also those who do.”</a:t>
            </a:r>
          </a:p>
          <a:p>
            <a:r>
              <a:rPr lang="en-US" sz="3600" dirty="0">
                <a:latin typeface="Times New Roman" charset="0"/>
                <a:ea typeface="ＭＳ Ｐゴシック" charset="0"/>
                <a:cs typeface="Times New Roman" charset="0"/>
              </a:rPr>
              <a:t>LEP: Precision Z studies, W+W-, </a:t>
            </a:r>
          </a:p>
          <a:p>
            <a:pPr>
              <a:buFontTx/>
              <a:buNone/>
            </a:pPr>
            <a:r>
              <a:rPr lang="en-US" sz="3600" dirty="0">
                <a:latin typeface="Times New Roman" charset="0"/>
                <a:ea typeface="ＭＳ Ｐゴシック" charset="0"/>
                <a:cs typeface="Times New Roman" charset="0"/>
              </a:rPr>
              <a:t>	search for Higgs, anything else</a:t>
            </a:r>
          </a:p>
          <a:p>
            <a:r>
              <a:rPr lang="en-US" sz="3600" dirty="0">
                <a:latin typeface="Times New Roman" charset="0"/>
                <a:ea typeface="ＭＳ Ｐゴシック" charset="0"/>
                <a:cs typeface="Times New Roman" charset="0"/>
              </a:rPr>
              <a:t>LHC: search for Higgs, anything else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FCC-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ee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, -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hh</a:t>
            </a:r>
            <a:r>
              <a:rPr lang="en-US" sz="3600" b="1" dirty="0" smtClean="0">
                <a:solidFill>
                  <a:srgbClr val="FF0000"/>
                </a:solidFill>
                <a:latin typeface="Times New Roman" charset="0"/>
                <a:ea typeface="ＭＳ Ｐゴシック" charset="0"/>
                <a:cs typeface="Times New Roman" charset="0"/>
              </a:rPr>
              <a:t> together: 50 years of physics</a:t>
            </a:r>
            <a:endParaRPr lang="en-US" sz="3600" b="1" dirty="0">
              <a:solidFill>
                <a:srgbClr val="FF000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614613" y="3860800"/>
            <a:ext cx="3762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4000">
                <a:solidFill>
                  <a:srgbClr val="FF0000"/>
                </a:solidFill>
                <a:latin typeface="Zapf Dingbats" charset="0"/>
                <a:cs typeface="Zapf Dingbats" charset="0"/>
                <a:sym typeface="Zapf Dingbats" charset="0"/>
              </a:rPr>
              <a:t>✔                   ✔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411413" y="4581525"/>
            <a:ext cx="3673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4000">
                <a:solidFill>
                  <a:srgbClr val="FF0000"/>
                </a:solidFill>
                <a:latin typeface="Zapf Dingbats" charset="0"/>
                <a:cs typeface="Zapf Dingbats" charset="0"/>
                <a:sym typeface="Zapf Dingbats" charset="0"/>
              </a:rPr>
              <a:t>✖                   ✖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2987675" y="5013325"/>
            <a:ext cx="38544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4000">
                <a:solidFill>
                  <a:srgbClr val="FF0000"/>
                </a:solidFill>
                <a:latin typeface="Zapf Dingbats" charset="0"/>
                <a:cs typeface="Zapf Dingbats" charset="0"/>
                <a:sym typeface="Zapf Dingbats" charset="0"/>
              </a:rPr>
              <a:t>✔                    </a:t>
            </a:r>
            <a:r>
              <a:rPr lang="en-US" sz="6000">
                <a:solidFill>
                  <a:srgbClr val="FF0000"/>
                </a:solidFill>
                <a:cs typeface="Zapf Dingbats" charset="0"/>
                <a:sym typeface="Zapf Dingbats" charset="0"/>
              </a:rPr>
              <a:t>?</a:t>
            </a:r>
            <a:endParaRPr lang="en-US" sz="6000">
              <a:solidFill>
                <a:srgbClr val="FF0000"/>
              </a:solidFill>
              <a:cs typeface="Times New Roman" charset="0"/>
            </a:endParaRPr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72009"/>
            <a:ext cx="2519465" cy="10527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20794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  <p:bldP spid="15364" grpId="0"/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-World-Is-Not-Enough-post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0"/>
            <a:ext cx="9144000" cy="67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40200" y="404813"/>
            <a:ext cx="4897438" cy="3960812"/>
          </a:xfrm>
          <a:solidFill>
            <a:srgbClr val="BBE0E3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Times New Roman" charset="0"/>
                <a:ea typeface="ＭＳ Ｐゴシック" charset="0"/>
              </a:rPr>
              <a:t>« 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Empty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 » 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space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is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unstable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err="1">
                <a:latin typeface="Times New Roman" charset="0"/>
                <a:ea typeface="ＭＳ Ｐゴシック" charset="0"/>
                <a:cs typeface="ＭＳ Ｐゴシック" charset="0"/>
              </a:rPr>
              <a:t>Dark</a:t>
            </a:r>
            <a:r>
              <a:rPr lang="fr-FR" sz="2800" dirty="0">
                <a:latin typeface="Times New Roman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800" dirty="0" err="1">
                <a:latin typeface="Times New Roman" charset="0"/>
                <a:ea typeface="ＭＳ Ｐゴシック" charset="0"/>
                <a:cs typeface="ＭＳ Ｐゴシック" charset="0"/>
              </a:rPr>
              <a:t>matter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Origin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 of </a:t>
            </a:r>
            <a:r>
              <a:rPr lang="fr-FR" sz="2800" dirty="0" err="1" smtClean="0">
                <a:latin typeface="Times New Roman" charset="0"/>
                <a:ea typeface="ＭＳ Ｐゴシック" charset="0"/>
                <a:cs typeface="ＭＳ Ｐゴシック" charset="0"/>
              </a:rPr>
              <a:t>matter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Times New Roman" charset="0"/>
                <a:ea typeface="ＭＳ Ｐゴシック" charset="0"/>
              </a:rPr>
              <a:t>M</a:t>
            </a: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asses of neutrinos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err="1" smtClean="0">
                <a:latin typeface="Times New Roman" charset="0"/>
                <a:ea typeface="ＭＳ Ｐゴシック" charset="0"/>
              </a:rPr>
              <a:t>Hierarchy</a:t>
            </a:r>
            <a:r>
              <a:rPr lang="fr-FR" sz="2800" dirty="0" smtClean="0">
                <a:latin typeface="Times New Roman" charset="0"/>
                <a:ea typeface="ＭＳ Ｐゴシック" charset="0"/>
              </a:rPr>
              <a:t> </a:t>
            </a:r>
            <a:r>
              <a:rPr lang="fr-FR" sz="2800" dirty="0" err="1" smtClean="0">
                <a:latin typeface="Times New Roman" charset="0"/>
                <a:ea typeface="ＭＳ Ｐゴシック" charset="0"/>
              </a:rPr>
              <a:t>problem</a:t>
            </a:r>
            <a:endParaRPr lang="fr-FR" sz="2800" dirty="0">
              <a:latin typeface="Times New Roman" charset="0"/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Inflation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 smtClean="0">
                <a:latin typeface="Times New Roman" charset="0"/>
                <a:ea typeface="ＭＳ Ｐゴシック" charset="0"/>
                <a:cs typeface="ＭＳ Ｐゴシック" charset="0"/>
              </a:rPr>
              <a:t>Quantum </a:t>
            </a:r>
            <a:r>
              <a:rPr lang="fr-FR" sz="2800" dirty="0" err="1">
                <a:latin typeface="Times New Roman" charset="0"/>
                <a:ea typeface="ＭＳ Ｐゴシック" charset="0"/>
                <a:cs typeface="ＭＳ Ｐゴシック" charset="0"/>
              </a:rPr>
              <a:t>gravity</a:t>
            </a:r>
            <a:endParaRPr lang="fr-FR" sz="2800" dirty="0">
              <a:latin typeface="Times New Roman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800" dirty="0">
                <a:latin typeface="Times New Roman" charset="0"/>
                <a:ea typeface="ＭＳ Ｐゴシック" charset="0"/>
                <a:cs typeface="ＭＳ Ｐゴシック" charset="0"/>
              </a:rPr>
              <a:t>…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99792" y="4581128"/>
            <a:ext cx="3384376" cy="3683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buNone/>
            </a:pPr>
            <a:r>
              <a:rPr lang="fr-FR" sz="1600" b="0" i="1" baseline="30000" dirty="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The</a:t>
            </a:r>
            <a:r>
              <a:rPr lang="fr-FR" sz="1600" b="0" i="1" dirty="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 </a:t>
            </a:r>
            <a:r>
              <a:rPr lang="fr-FR" sz="1800" b="0" i="1" dirty="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Standard </a:t>
            </a:r>
            <a:r>
              <a:rPr lang="fr-FR" sz="1800" b="0" i="1" dirty="0" smtClean="0">
                <a:solidFill>
                  <a:srgbClr val="FFFF00"/>
                </a:solidFill>
                <a:latin typeface="BlairMdITC TT-Medium" charset="0"/>
                <a:cs typeface="BlairMdITC TT-Medium" charset="0"/>
              </a:rPr>
              <a:t>Model</a:t>
            </a:r>
            <a:endParaRPr lang="fr-FR" sz="1800" b="0" i="1" dirty="0">
              <a:solidFill>
                <a:srgbClr val="FFFF00"/>
              </a:solidFill>
              <a:latin typeface="BlairMdITC TT-Medium" charset="0"/>
              <a:cs typeface="BlairMdITC TT-Medium" charset="0"/>
            </a:endParaRPr>
          </a:p>
        </p:txBody>
      </p:sp>
      <p:pic>
        <p:nvPicPr>
          <p:cNvPr id="48134" name="Picture 4" descr="Higg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71438"/>
            <a:ext cx="99536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00392" y="404664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00392" y="879103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00392" y="1311151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69565" y="2276872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69565" y="2751311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9565" y="3212976"/>
            <a:ext cx="96693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2400" b="0" dirty="0" smtClean="0">
                <a:solidFill>
                  <a:srgbClr val="FFFF00"/>
                </a:solidFill>
              </a:rPr>
              <a:t>SUSY</a:t>
            </a:r>
            <a:endParaRPr lang="en-US" sz="2400" b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45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4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45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4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54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4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45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545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 build="p" animBg="1"/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CC-eeLum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4" y="1628799"/>
            <a:ext cx="8941792" cy="4686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88913"/>
            <a:ext cx="8134350" cy="147002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Projected 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err="1" smtClean="0">
                <a:latin typeface="Times New Roman"/>
                <a:cs typeface="Times New Roman"/>
              </a:rPr>
              <a:t>+</a:t>
            </a:r>
            <a:r>
              <a:rPr lang="en-US" dirty="0" err="1" smtClean="0">
                <a:latin typeface="Times New Roman"/>
                <a:cs typeface="Times New Roman"/>
              </a:rPr>
              <a:t>e</a:t>
            </a:r>
            <a:r>
              <a:rPr lang="en-US" baseline="30000" dirty="0" smtClean="0">
                <a:latin typeface="Times New Roman"/>
                <a:cs typeface="Times New Roman"/>
              </a:rPr>
              <a:t>-</a:t>
            </a:r>
            <a:r>
              <a:rPr lang="en-US" dirty="0" smtClean="0">
                <a:latin typeface="Times New Roman"/>
                <a:cs typeface="Times New Roman"/>
              </a:rPr>
              <a:t> Colliders:</a:t>
            </a:r>
            <a:br>
              <a:rPr lang="en-US" dirty="0" smtClean="0">
                <a:latin typeface="Times New Roman"/>
                <a:cs typeface="Times New Roman"/>
              </a:rPr>
            </a:br>
            <a:r>
              <a:rPr lang="en-US" dirty="0" smtClean="0">
                <a:latin typeface="Times New Roman"/>
                <a:cs typeface="Times New Roman"/>
              </a:rPr>
              <a:t>Luminosity </a:t>
            </a:r>
            <a:r>
              <a:rPr lang="en-US" dirty="0" err="1" smtClean="0">
                <a:latin typeface="Times New Roman"/>
                <a:cs typeface="Times New Roman"/>
              </a:rPr>
              <a:t>vs</a:t>
            </a:r>
            <a:r>
              <a:rPr lang="en-US" dirty="0" smtClean="0">
                <a:latin typeface="Times New Roman"/>
                <a:cs typeface="Times New Roman"/>
              </a:rPr>
              <a:t> Energy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 rot="20451414">
            <a:off x="2311795" y="1721223"/>
            <a:ext cx="1309899" cy="2942508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02381" y="6381328"/>
            <a:ext cx="5009705" cy="338554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buFontTx/>
              <a:buNone/>
            </a:pPr>
            <a:r>
              <a:rPr lang="en-US" sz="1600" b="0" dirty="0" smtClean="0">
                <a:solidFill>
                  <a:srgbClr val="FFFF00"/>
                </a:solidFill>
              </a:rPr>
              <a:t>Updated from TLEP </a:t>
            </a:r>
            <a:r>
              <a:rPr lang="en-US" sz="1600" b="0" dirty="0">
                <a:solidFill>
                  <a:srgbClr val="FFFF00"/>
                </a:solidFill>
              </a:rPr>
              <a:t>physics study group: arXiv:1308.6176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 rot="21370623">
            <a:off x="3071406" y="3692647"/>
            <a:ext cx="5788053" cy="118367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 rot="20167042">
            <a:off x="2480629" y="4225718"/>
            <a:ext cx="2134420" cy="950168"/>
          </a:xfrm>
          <a:prstGeom prst="ellips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 rot="20167042">
            <a:off x="2367094" y="3657083"/>
            <a:ext cx="627490" cy="810738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86094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CC-eeSumm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76824" cy="55892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16632"/>
            <a:ext cx="8134350" cy="115185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800" dirty="0" smtClean="0">
                <a:latin typeface="Times New Roman"/>
                <a:cs typeface="Times New Roman"/>
              </a:rPr>
              <a:t>First FCC-</a:t>
            </a:r>
            <a:r>
              <a:rPr lang="en-US" sz="4800" dirty="0" err="1" smtClean="0">
                <a:latin typeface="Times New Roman"/>
                <a:cs typeface="Times New Roman"/>
              </a:rPr>
              <a:t>ee</a:t>
            </a:r>
            <a:r>
              <a:rPr lang="en-US" sz="4800" dirty="0" smtClean="0">
                <a:latin typeface="Times New Roman"/>
                <a:cs typeface="Times New Roman"/>
              </a:rPr>
              <a:t> Physics Study</a:t>
            </a:r>
            <a:endParaRPr lang="en-US" sz="4800" dirty="0">
              <a:latin typeface="Times New Roman"/>
              <a:cs typeface="Times New Roman"/>
            </a:endParaRPr>
          </a:p>
        </p:txBody>
      </p:sp>
      <p:pic>
        <p:nvPicPr>
          <p:cNvPr id="12" name="Picture 11" descr="FC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06262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C-eeExp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064"/>
            <a:ext cx="9144000" cy="54949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88913"/>
            <a:ext cx="8134350" cy="115185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FCC-</a:t>
            </a:r>
            <a:r>
              <a:rPr lang="en-US" dirty="0" err="1" smtClean="0">
                <a:latin typeface="Times New Roman"/>
                <a:cs typeface="Times New Roman"/>
              </a:rPr>
              <a:t>ee</a:t>
            </a:r>
            <a:r>
              <a:rPr lang="en-US" dirty="0" smtClean="0">
                <a:latin typeface="Times New Roman"/>
                <a:cs typeface="Times New Roman"/>
              </a:rPr>
              <a:t> Experimental Studies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FCC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3204824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25760"/>
            <a:ext cx="8686800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4800" dirty="0" smtClean="0">
                <a:latin typeface="Times New Roman"/>
                <a:cs typeface="Times New Roman"/>
              </a:rPr>
              <a:t>Phenomenology Working Groups</a:t>
            </a:r>
            <a:endParaRPr lang="en-US" sz="48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443038"/>
            <a:ext cx="8785225" cy="529833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QCD and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γγ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physics (with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exp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lvl="2"/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Peter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Skands</a:t>
            </a: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Precision electroweak calculations</a:t>
            </a:r>
          </a:p>
          <a:p>
            <a:pPr lvl="2"/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Sven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Heinemeyer</a:t>
            </a: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Flavour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physics (with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exp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)</a:t>
            </a:r>
          </a:p>
          <a:p>
            <a:pPr lvl="2"/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Jernej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Kamenik</a:t>
            </a: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Model-building and new physics</a:t>
            </a:r>
          </a:p>
          <a:p>
            <a:pPr lvl="2"/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Andi</a:t>
            </a:r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 </a:t>
            </a:r>
            <a:r>
              <a:rPr lang="en-US" dirty="0" err="1" smtClean="0">
                <a:latin typeface="Times New Roman" charset="0"/>
                <a:ea typeface="ＭＳ Ｐゴシック" charset="0"/>
                <a:cs typeface="Times New Roman" charset="0"/>
              </a:rPr>
              <a:t>Weiler</a:t>
            </a:r>
            <a:endParaRPr lang="en-US" dirty="0" smtClean="0">
              <a:latin typeface="Times New Roman" charset="0"/>
              <a:ea typeface="ＭＳ Ｐゴシック" charset="0"/>
              <a:cs typeface="Times New Roman" charset="0"/>
            </a:endParaRPr>
          </a:p>
          <a:p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Global analysis, combination, complementarity</a:t>
            </a:r>
          </a:p>
          <a:p>
            <a:pPr lvl="2"/>
            <a:r>
              <a:rPr lang="en-US" dirty="0" smtClean="0">
                <a:latin typeface="Times New Roman" charset="0"/>
                <a:ea typeface="ＭＳ Ｐゴシック" charset="0"/>
                <a:cs typeface="Times New Roman" charset="0"/>
              </a:rPr>
              <a:t>John Ellis</a:t>
            </a:r>
            <a:endParaRPr lang="en-US" dirty="0"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pic>
        <p:nvPicPr>
          <p:cNvPr id="8" name="Picture 7" descr="FC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186873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188640"/>
            <a:ext cx="896448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/>
                <a:cs typeface="Times New Roman"/>
              </a:rPr>
              <a:t>The Twin Frontiers of </a:t>
            </a:r>
            <a:r>
              <a:rPr lang="en-US" b="1" dirty="0">
                <a:solidFill>
                  <a:srgbClr val="FF0000"/>
                </a:solidFill>
                <a:latin typeface="Times" charset="0"/>
              </a:rPr>
              <a:t>FCC-</a:t>
            </a:r>
            <a:r>
              <a:rPr lang="en-US" b="1" dirty="0" err="1">
                <a:solidFill>
                  <a:srgbClr val="FF0000"/>
                </a:solidFill>
                <a:latin typeface="Times" charset="0"/>
              </a:rPr>
              <a:t>ee</a:t>
            </a:r>
            <a:r>
              <a:rPr lang="en-US" b="1" dirty="0">
                <a:solidFill>
                  <a:srgbClr val="FF0000"/>
                </a:solidFill>
                <a:latin typeface="Times" charset="0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Physics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solidFill>
            <a:srgbClr val="00009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000" b="0" dirty="0">
                <a:solidFill>
                  <a:srgbClr val="FFFF00"/>
                </a:solidFill>
                <a:latin typeface="Times New Roman"/>
                <a:cs typeface="Times New Roman"/>
              </a:rPr>
              <a:t>Precision Measurements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06241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Springboard for sensitivity to new physics</a:t>
            </a: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Experimental issues:</a:t>
            </a:r>
          </a:p>
          <a:p>
            <a:pPr lvl="1">
              <a:defRPr/>
            </a:pPr>
            <a:r>
              <a:rPr lang="en-US" dirty="0" smtClean="0">
                <a:latin typeface="Times New Roman"/>
                <a:cs typeface="Times New Roman"/>
              </a:rPr>
              <a:t>Systematics</a:t>
            </a: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Theoretical issues:</a:t>
            </a:r>
          </a:p>
          <a:p>
            <a:pPr lvl="1">
              <a:defRPr/>
            </a:pPr>
            <a:r>
              <a:rPr lang="en-US" dirty="0" smtClean="0">
                <a:latin typeface="Times New Roman"/>
                <a:cs typeface="Times New Roman"/>
              </a:rPr>
              <a:t>Higher-order QCD</a:t>
            </a:r>
          </a:p>
          <a:p>
            <a:pPr lvl="1">
              <a:defRPr/>
            </a:pPr>
            <a:r>
              <a:rPr lang="en-US" dirty="0" smtClean="0">
                <a:latin typeface="Times New Roman"/>
                <a:cs typeface="Times New Roman"/>
              </a:rPr>
              <a:t>Higher-order EW</a:t>
            </a:r>
          </a:p>
          <a:p>
            <a:pPr lvl="1">
              <a:defRPr/>
            </a:pPr>
            <a:r>
              <a:rPr lang="en-US" dirty="0" smtClean="0">
                <a:latin typeface="Times New Roman"/>
                <a:cs typeface="Times New Roman"/>
              </a:rPr>
              <a:t>Mixed QCD + 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solidFill>
            <a:srgbClr val="000090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en-US" sz="3000" b="0" dirty="0">
                <a:solidFill>
                  <a:srgbClr val="FFFF00"/>
                </a:solidFill>
                <a:latin typeface="Times New Roman"/>
                <a:cs typeface="Times New Roman"/>
              </a:rPr>
              <a:t>Rare Decays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062413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Direct searches for new physics</a:t>
            </a: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Many opportunities</a:t>
            </a: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Z: 10</a:t>
            </a:r>
            <a:r>
              <a:rPr lang="en-US" sz="2800" baseline="30000" dirty="0" smtClean="0">
                <a:latin typeface="Times New Roman"/>
                <a:cs typeface="Times New Roman"/>
              </a:rPr>
              <a:t>13</a:t>
            </a:r>
          </a:p>
          <a:p>
            <a:pPr>
              <a:defRPr/>
            </a:pPr>
            <a:r>
              <a:rPr lang="en-US" sz="2800" dirty="0">
                <a:latin typeface="Times New Roman"/>
                <a:cs typeface="Times New Roman"/>
              </a:rPr>
              <a:t>b</a:t>
            </a:r>
            <a:r>
              <a:rPr lang="en-US" sz="2800" dirty="0" smtClean="0">
                <a:latin typeface="Times New Roman"/>
                <a:cs typeface="Times New Roman"/>
              </a:rPr>
              <a:t>, c, </a:t>
            </a:r>
            <a:r>
              <a:rPr lang="en-US" sz="2800" dirty="0" err="1" smtClean="0">
                <a:latin typeface="Times New Roman"/>
                <a:cs typeface="Times New Roman"/>
              </a:rPr>
              <a:t>τ</a:t>
            </a:r>
            <a:r>
              <a:rPr lang="en-US" sz="2800" dirty="0" smtClean="0">
                <a:latin typeface="Times New Roman"/>
                <a:cs typeface="Times New Roman"/>
              </a:rPr>
              <a:t>: 10</a:t>
            </a:r>
            <a:r>
              <a:rPr lang="en-US" sz="2800" baseline="30000" dirty="0" smtClean="0">
                <a:latin typeface="Times New Roman"/>
                <a:cs typeface="Times New Roman"/>
              </a:rPr>
              <a:t>12</a:t>
            </a:r>
            <a:endParaRPr lang="en-US" sz="2800" baseline="30000" dirty="0">
              <a:latin typeface="Times New Roman"/>
              <a:cs typeface="Times New Roman"/>
            </a:endParaRP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W: 10</a:t>
            </a:r>
            <a:r>
              <a:rPr lang="en-US" sz="2800" baseline="30000" dirty="0">
                <a:latin typeface="Times New Roman"/>
                <a:cs typeface="Times New Roman"/>
              </a:rPr>
              <a:t>8</a:t>
            </a: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H: 10</a:t>
            </a:r>
            <a:r>
              <a:rPr lang="en-US" sz="2800" baseline="30000" dirty="0">
                <a:latin typeface="Times New Roman"/>
                <a:cs typeface="Times New Roman"/>
              </a:rPr>
              <a:t>6</a:t>
            </a:r>
          </a:p>
          <a:p>
            <a:pPr>
              <a:defRPr/>
            </a:pPr>
            <a:r>
              <a:rPr lang="en-US" sz="2800" dirty="0" smtClean="0">
                <a:latin typeface="Times New Roman"/>
                <a:cs typeface="Times New Roman"/>
              </a:rPr>
              <a:t>t: 10</a:t>
            </a:r>
            <a:r>
              <a:rPr lang="en-US" sz="2800" baseline="30000" dirty="0">
                <a:latin typeface="Times New Roman"/>
                <a:cs typeface="Times New Roman"/>
              </a:rPr>
              <a:t>6</a:t>
            </a:r>
          </a:p>
          <a:p>
            <a:pPr>
              <a:defRPr/>
            </a:pPr>
            <a:endParaRPr lang="en-US" sz="2800" baseline="30000" dirty="0" smtClean="0">
              <a:latin typeface="Times New Roman"/>
              <a:cs typeface="Times New Roman"/>
            </a:endParaRPr>
          </a:p>
        </p:txBody>
      </p:sp>
      <p:pic>
        <p:nvPicPr>
          <p:cNvPr id="7" name="Picture 6" descr="FCC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59631" cy="5263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539552" y="260648"/>
            <a:ext cx="218853" cy="120817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1800" b="0"/>
          </a:p>
        </p:txBody>
      </p:sp>
    </p:spTree>
    <p:extLst>
      <p:ext uri="{BB962C8B-B14F-4D97-AF65-F5344CB8AC3E}">
        <p14:creationId xmlns:p14="http://schemas.microsoft.com/office/powerpoint/2010/main" val="334024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" b="1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ＭＳ Ｐゴシック" charset="0"/>
            <a:cs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49293</TotalTime>
  <Words>1318</Words>
  <Application>Microsoft Macintosh PowerPoint</Application>
  <PresentationFormat>On-screen Show (4:3)</PresentationFormat>
  <Paragraphs>279</Paragraphs>
  <Slides>39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Default Design</vt:lpstr>
      <vt:lpstr>The Future Circular Collider Vision</vt:lpstr>
      <vt:lpstr>The Dog(s) that did not Bark</vt:lpstr>
      <vt:lpstr>No BSM? Beware Historical Hubris</vt:lpstr>
      <vt:lpstr>PowerPoint Presentation</vt:lpstr>
      <vt:lpstr>Projected e+e- Colliders: Luminosity vs Energy</vt:lpstr>
      <vt:lpstr>First FCC-ee Physics Study</vt:lpstr>
      <vt:lpstr>FCC-ee Experimental Studies</vt:lpstr>
      <vt:lpstr>Phenomenology Working Groups</vt:lpstr>
      <vt:lpstr>The Twin Frontiers of FCC-ee Physics</vt:lpstr>
      <vt:lpstr>Precision FCC-ee Measurements</vt:lpstr>
      <vt:lpstr>Possible FCC-ee Precision Measurements</vt:lpstr>
      <vt:lpstr>Possible FCC-ee Precision Measurements</vt:lpstr>
      <vt:lpstr>Why is there Nothing rather than Something?</vt:lpstr>
      <vt:lpstr>      FCC-ee Sensitivity to EFT Operators</vt:lpstr>
      <vt:lpstr>Possible Future Higgs Measurements</vt:lpstr>
      <vt:lpstr>Possible Future Higgs Measurements</vt:lpstr>
      <vt:lpstr>H Coupling Measurements      Now</vt:lpstr>
      <vt:lpstr>Flavour-Changing Higgs Couplings?</vt:lpstr>
      <vt:lpstr>LHC Fits including Associated Production</vt:lpstr>
      <vt:lpstr>Including LHC Triple-Gauge Couplings</vt:lpstr>
      <vt:lpstr>FCC-ee Higgs Measurements vs EFTs</vt:lpstr>
      <vt:lpstr>FCC-ee Sensitivity to 3h Coupling</vt:lpstr>
      <vt:lpstr>PowerPoint Presentation</vt:lpstr>
      <vt:lpstr>What else is there?</vt:lpstr>
      <vt:lpstr>Instability of Electroweak Vacuum</vt:lpstr>
      <vt:lpstr>PowerPoint Presentation</vt:lpstr>
      <vt:lpstr>PowerPoint Presentation</vt:lpstr>
      <vt:lpstr>Impact of LEP Precision Z on CMSSM</vt:lpstr>
      <vt:lpstr>Impact of FCC-ee Precision Z on CMSSM</vt:lpstr>
      <vt:lpstr>Impact of FCC-ee Precision on Susy</vt:lpstr>
      <vt:lpstr>Impact of FCC-ee Precision Z on CMSSM</vt:lpstr>
      <vt:lpstr>Impact of LHC Precision H on CMSSM</vt:lpstr>
      <vt:lpstr>Impact of LHC Precision H on CMSSM</vt:lpstr>
      <vt:lpstr>Impact of FCC-ee Precision H on CMSSM</vt:lpstr>
      <vt:lpstr>Impact of FCC-ee Precision H on CMSSM</vt:lpstr>
      <vt:lpstr>Impact of FCC-ee Precision H on CMSSM</vt:lpstr>
      <vt:lpstr>LHC Reach for Supersymmetry</vt:lpstr>
      <vt:lpstr>LHC - FCC-ee Comparison in CMSSM</vt:lpstr>
      <vt:lpstr>             cf, LEP and LHC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Phenomenology Beyond the Standard Model</dc:title>
  <cp:lastModifiedBy>CERN User</cp:lastModifiedBy>
  <cp:revision>623</cp:revision>
  <dcterms:modified xsi:type="dcterms:W3CDTF">2015-02-03T17:13:13Z</dcterms:modified>
</cp:coreProperties>
</file>