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5" r:id="rId1"/>
    <p:sldMasterId id="2147483696" r:id="rId2"/>
    <p:sldMasterId id="2147483705" r:id="rId3"/>
    <p:sldMasterId id="2147483732" r:id="rId4"/>
    <p:sldMasterId id="2147483744" r:id="rId5"/>
    <p:sldMasterId id="2147483748" r:id="rId6"/>
    <p:sldMasterId id="2147483753" r:id="rId7"/>
    <p:sldMasterId id="2147483765" r:id="rId8"/>
    <p:sldMasterId id="2147483770" r:id="rId9"/>
    <p:sldMasterId id="2147483775" r:id="rId10"/>
    <p:sldMasterId id="2147483787" r:id="rId11"/>
    <p:sldMasterId id="2147483799" r:id="rId12"/>
  </p:sldMasterIdLst>
  <p:notesMasterIdLst>
    <p:notesMasterId r:id="rId54"/>
  </p:notesMasterIdLst>
  <p:handoutMasterIdLst>
    <p:handoutMasterId r:id="rId55"/>
  </p:handoutMasterIdLst>
  <p:sldIdLst>
    <p:sldId id="662" r:id="rId13"/>
    <p:sldId id="608" r:id="rId14"/>
    <p:sldId id="609" r:id="rId15"/>
    <p:sldId id="611" r:id="rId16"/>
    <p:sldId id="714" r:id="rId17"/>
    <p:sldId id="712" r:id="rId18"/>
    <p:sldId id="709" r:id="rId19"/>
    <p:sldId id="715" r:id="rId20"/>
    <p:sldId id="713" r:id="rId21"/>
    <p:sldId id="669" r:id="rId22"/>
    <p:sldId id="538" r:id="rId23"/>
    <p:sldId id="644" r:id="rId24"/>
    <p:sldId id="706" r:id="rId25"/>
    <p:sldId id="711" r:id="rId26"/>
    <p:sldId id="671" r:id="rId27"/>
    <p:sldId id="643" r:id="rId28"/>
    <p:sldId id="708" r:id="rId29"/>
    <p:sldId id="693" r:id="rId30"/>
    <p:sldId id="650" r:id="rId31"/>
    <p:sldId id="682" r:id="rId32"/>
    <p:sldId id="707" r:id="rId33"/>
    <p:sldId id="696" r:id="rId34"/>
    <p:sldId id="704" r:id="rId35"/>
    <p:sldId id="652" r:id="rId36"/>
    <p:sldId id="654" r:id="rId37"/>
    <p:sldId id="701" r:id="rId38"/>
    <p:sldId id="702" r:id="rId39"/>
    <p:sldId id="679" r:id="rId40"/>
    <p:sldId id="699" r:id="rId41"/>
    <p:sldId id="700" r:id="rId42"/>
    <p:sldId id="698" r:id="rId43"/>
    <p:sldId id="705" r:id="rId44"/>
    <p:sldId id="697" r:id="rId45"/>
    <p:sldId id="681" r:id="rId46"/>
    <p:sldId id="656" r:id="rId47"/>
    <p:sldId id="716" r:id="rId48"/>
    <p:sldId id="692" r:id="rId49"/>
    <p:sldId id="694" r:id="rId50"/>
    <p:sldId id="695" r:id="rId51"/>
    <p:sldId id="690" r:id="rId52"/>
    <p:sldId id="691" r:id="rId53"/>
  </p:sldIdLst>
  <p:sldSz cx="9144000" cy="6858000" type="screen4x3"/>
  <p:notesSz cx="6797675" cy="9928225"/>
  <p:embeddedFontLst>
    <p:embeddedFont>
      <p:font typeface="Comic Sans MS" panose="030F0702030302020204" pitchFamily="66" charset="0"/>
      <p:regular r:id="rId56"/>
      <p:bold r:id="rId57"/>
    </p:embeddedFont>
    <p:embeddedFont>
      <p:font typeface="SimHei" panose="02010609060101010101" pitchFamily="49" charset="-122"/>
      <p:regular r:id="rId58"/>
    </p:embeddedFont>
    <p:embeddedFont>
      <p:font typeface="Cambria Math" panose="02040503050406030204" pitchFamily="18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entury Gothic" panose="020B0502020202020204" pitchFamily="34" charset="0"/>
      <p:regular r:id="rId64"/>
      <p:bold r:id="rId65"/>
      <p:italic r:id="rId66"/>
      <p:boldItalic r:id="rId67"/>
    </p:embeddedFont>
    <p:embeddedFont>
      <p:font typeface="SimSun" panose="02010600030101010101" pitchFamily="2" charset="-122"/>
      <p:regular r:id="rId68"/>
    </p:embeddedFont>
    <p:embeddedFont>
      <p:font typeface="Constantia" panose="02030602050306030303" pitchFamily="18" charset="0"/>
      <p:regular r:id="rId69"/>
      <p:bold r:id="rId70"/>
      <p:italic r:id="rId71"/>
      <p:boldItalic r:id="rId72"/>
    </p:embeddedFont>
    <p:embeddedFont>
      <p:font typeface="Verdana" panose="020B0604030504040204" pitchFamily="34" charset="0"/>
      <p:regular r:id="rId73"/>
      <p:bold r:id="rId74"/>
      <p:italic r:id="rId75"/>
      <p:boldItalic r:id="rId76"/>
    </p:embeddedFont>
    <p:embeddedFont>
      <p:font typeface="Cambria" panose="02040503050406030204" pitchFamily="18" charset="0"/>
      <p:regular r:id="rId77"/>
      <p:bold r:id="rId78"/>
      <p:italic r:id="rId79"/>
      <p:boldItalic r:id="rId80"/>
    </p:embeddedFont>
    <p:embeddedFont>
      <p:font typeface="Tahoma" panose="020B0604030504040204" pitchFamily="34" charset="0"/>
      <p:regular r:id="rId81"/>
      <p:bold r:id="rId82"/>
    </p:embeddedFont>
    <p:embeddedFont>
      <p:font typeface="ＭＳ Ｐゴシック" panose="020B0600070205080204" pitchFamily="34" charset="-128"/>
      <p:regular r:id="rId83"/>
    </p:embeddedFont>
    <p:embeddedFont>
      <p:font typeface="Gill Sans MT Condensed" panose="020B0506020104020203" pitchFamily="34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CC0000"/>
    <a:srgbClr val="FF3300"/>
    <a:srgbClr val="000000"/>
    <a:srgbClr val="008000"/>
    <a:srgbClr val="FF0066"/>
    <a:srgbClr val="C0C0C0"/>
    <a:srgbClr val="00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2540" autoAdjust="0"/>
  </p:normalViewPr>
  <p:slideViewPr>
    <p:cSldViewPr>
      <p:cViewPr varScale="1">
        <p:scale>
          <a:sx n="53" d="100"/>
          <a:sy n="53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font" Target="fonts/font29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27/01/2015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6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BDC04-82DE-414C-8AF1-057005818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2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BDC04-82DE-414C-8AF1-057005818799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7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BDC04-82DE-414C-8AF1-057005818799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5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BDC04-82DE-414C-8AF1-057005818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6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7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0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7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5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209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930" y="2409871"/>
            <a:ext cx="4571070" cy="212059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defTabSz="585593">
              <a:spcBef>
                <a:spcPts val="0"/>
              </a:spcBef>
              <a:defRPr/>
            </a:pPr>
            <a:r>
              <a:rPr lang="en-US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  <a:t>Title</a:t>
            </a:r>
            <a:b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823650624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3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526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41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18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7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8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82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44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743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87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3079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2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2571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42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42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2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01669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0000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</p:spTree>
    <p:extLst>
      <p:ext uri="{BB962C8B-B14F-4D97-AF65-F5344CB8AC3E}">
        <p14:creationId xmlns:p14="http://schemas.microsoft.com/office/powerpoint/2010/main" val="153697769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132"/>
            <a:ext cx="91440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011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4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7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1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8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647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7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2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43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7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1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0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56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46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92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1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9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98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36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9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2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5502" y="-1"/>
            <a:ext cx="9143999" cy="900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3200" i="1" dirty="0">
              <a:solidFill>
                <a:srgbClr val="FFFF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4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2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6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64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0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2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1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25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06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85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2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21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69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3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46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780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058810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8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5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7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69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1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57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2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5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64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2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83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43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9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1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95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057527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3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4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838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256163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7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1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06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13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51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09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885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62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72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9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73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91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5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60603396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0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38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2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62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65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00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1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19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45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Future</a:t>
            </a:r>
            <a:r>
              <a:rPr lang="en-GB" sz="1000" b="1" baseline="0" dirty="0" smtClean="0">
                <a:solidFill>
                  <a:schemeClr val="bg1"/>
                </a:solidFill>
              </a:rPr>
              <a:t> Circular Collider Study</a:t>
            </a:r>
            <a:r>
              <a:rPr lang="en-GB" sz="1000" b="1" dirty="0" smtClean="0">
                <a:solidFill>
                  <a:schemeClr val="bg1"/>
                </a:solidFill>
              </a:rPr>
              <a:t/>
            </a:r>
            <a:br>
              <a:rPr lang="en-GB" sz="1000" b="1" dirty="0" smtClean="0">
                <a:solidFill>
                  <a:schemeClr val="bg1"/>
                </a:solidFill>
              </a:rPr>
            </a:br>
            <a:r>
              <a:rPr lang="en-US" sz="1000" b="0" dirty="0" smtClean="0">
                <a:solidFill>
                  <a:schemeClr val="bg1"/>
                </a:solidFill>
              </a:rPr>
              <a:t>Frank Zimmermann</a:t>
            </a:r>
            <a:endParaRPr lang="en-US" sz="1000" b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baseline="0" dirty="0" smtClean="0">
                <a:solidFill>
                  <a:schemeClr val="bg1"/>
                </a:solidFill>
              </a:rPr>
              <a:t>FCC-</a:t>
            </a:r>
            <a:r>
              <a:rPr lang="en-GB" sz="1000" b="0" baseline="0" dirty="0" err="1" smtClean="0">
                <a:solidFill>
                  <a:schemeClr val="bg1"/>
                </a:solidFill>
              </a:rPr>
              <a:t>ee</a:t>
            </a:r>
            <a:r>
              <a:rPr lang="en-GB" sz="1000" b="0" baseline="0" dirty="0" smtClean="0">
                <a:solidFill>
                  <a:schemeClr val="bg1"/>
                </a:solidFill>
              </a:rPr>
              <a:t> Physics Meeting  3 February</a:t>
            </a:r>
            <a:r>
              <a:rPr lang="en-GB" sz="1000" b="0" dirty="0" smtClean="0">
                <a:solidFill>
                  <a:schemeClr val="bg1"/>
                </a:solidFill>
              </a:rPr>
              <a:t> </a:t>
            </a:r>
            <a:r>
              <a:rPr lang="en-GB" sz="1000" b="0" dirty="0" smtClean="0">
                <a:solidFill>
                  <a:schemeClr val="bg1"/>
                </a:solidFill>
              </a:rPr>
              <a:t>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9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D8E9-43A9-4A19-A130-23EAF7502C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28/01/2015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BDFB-7CA6-479C-8497-F7CB3D3B17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2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664260"/>
            <a:ext cx="7886700" cy="505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W. Chou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IAS Workshop, Jan 19-22, 2015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52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1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4" r:id="rId7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6165304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solidFill>
                  <a:srgbClr val="FFFFFF"/>
                </a:solidFill>
              </a:rPr>
              <a:t>EuroCirCol</a:t>
            </a:r>
            <a:endParaRPr lang="en-GB" sz="1000" b="1" dirty="0">
              <a:solidFill>
                <a:srgbClr val="FFFFFF"/>
              </a:solidFill>
            </a:endParaRPr>
          </a:p>
          <a:p>
            <a:r>
              <a:rPr lang="en-US" sz="1000" dirty="0">
                <a:solidFill>
                  <a:srgbClr val="FFFFFF"/>
                </a:solidFill>
              </a:rPr>
              <a:t>Daniel Schulte</a:t>
            </a:r>
          </a:p>
          <a:p>
            <a:r>
              <a:rPr lang="en-US" sz="1000" dirty="0">
                <a:solidFill>
                  <a:srgbClr val="FFFFFF"/>
                </a:solidFill>
              </a:rPr>
              <a:t>Preparatory Collaboration Board Meeting, September 2014</a:t>
            </a:r>
          </a:p>
        </p:txBody>
      </p:sp>
      <p:pic>
        <p:nvPicPr>
          <p:cNvPr id="2" name="Picture 1" descr="logo-FCC-04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1598960" cy="6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1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0F0F0"/>
                </a:solidFill>
                <a:ea typeface="ＭＳ Ｐゴシック" charset="0"/>
              </a:rPr>
              <a:t>M. Benedikt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fld id="{698FBEFE-EF3C-442C-ADEA-7E54C5213979}" type="slidenum">
              <a:rPr lang="en-GB" smtClean="0">
                <a:solidFill>
                  <a:srgbClr val="F0F0F0"/>
                </a:solidFill>
                <a:ea typeface="ＭＳ Ｐゴシック" charset="0"/>
              </a:rPr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0F0F0"/>
                </a:solidFill>
                <a:ea typeface="ＭＳ Ｐゴシック" charset="0"/>
              </a:rPr>
              <a:t>EDMS 1411339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B82A-0BC9-4BD6-A7F4-D7221916E9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E65-69D9-4326-8284-A8B632DFDA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0F0F0"/>
                </a:solidFill>
                <a:ea typeface="ＭＳ Ｐゴシック" charset="0"/>
              </a:rPr>
              <a:t>M. Benedikt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fld id="{698FBEFE-EF3C-442C-ADEA-7E54C5213979}" type="slidenum">
              <a:rPr lang="en-GB" smtClean="0">
                <a:solidFill>
                  <a:srgbClr val="F0F0F0"/>
                </a:solidFill>
                <a:ea typeface="ＭＳ Ｐゴシック" charset="0"/>
              </a:rPr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0F0F0"/>
                </a:solidFill>
                <a:ea typeface="ＭＳ Ｐゴシック" charset="0"/>
              </a:rPr>
              <a:t>EDMS 1411339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0F0F0"/>
                </a:solidFill>
                <a:ea typeface="ＭＳ Ｐゴシック" charset="0"/>
              </a:rPr>
              <a:t>M. Benedikt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fld id="{698FBEFE-EF3C-442C-ADEA-7E54C5213979}" type="slidenum">
              <a:rPr lang="en-GB" smtClean="0">
                <a:solidFill>
                  <a:srgbClr val="F0F0F0"/>
                </a:solidFill>
                <a:ea typeface="ＭＳ Ｐゴシック" charset="0"/>
              </a:rPr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0F0F0"/>
                </a:solidFill>
                <a:ea typeface="ＭＳ Ｐゴシック" charset="0"/>
              </a:rPr>
              <a:t>EDMS 1411339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5" Type="http://schemas.openxmlformats.org/officeDocument/2006/relationships/hyperlink" Target="http://cern.ch/fcc" TargetMode="External"/><Relationship Id="rId4" Type="http://schemas.openxmlformats.org/officeDocument/2006/relationships/hyperlink" Target="http://indico.cern.ch/e/fcc-kickof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ds.cern.ch/record/1567258/files/esc-e-106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ern.ch/fccw2015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alain.blondel@cern.ch" TargetMode="External"/><Relationship Id="rId3" Type="http://schemas.openxmlformats.org/officeDocument/2006/relationships/hyperlink" Target="https://indico.cern.ch/category/5258/" TargetMode="External"/><Relationship Id="rId7" Type="http://schemas.openxmlformats.org/officeDocument/2006/relationships/hyperlink" Target="https://indico.cern.ch/category/5259/" TargetMode="External"/><Relationship Id="rId2" Type="http://schemas.openxmlformats.org/officeDocument/2006/relationships/hyperlink" Target="https://indico.cern.ch/category/515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ustin.ball@cern.ch" TargetMode="External"/><Relationship Id="rId5" Type="http://schemas.openxmlformats.org/officeDocument/2006/relationships/hyperlink" Target="mailto:fabiola.gianotti@cern.ch" TargetMode="External"/><Relationship Id="rId10" Type="http://schemas.openxmlformats.org/officeDocument/2006/relationships/image" Target="../media/image16.png"/><Relationship Id="rId4" Type="http://schemas.openxmlformats.org/officeDocument/2006/relationships/hyperlink" Target="mailto:michelangelo.mangano@cern.ch" TargetMode="External"/><Relationship Id="rId9" Type="http://schemas.openxmlformats.org/officeDocument/2006/relationships/hyperlink" Target="mailto:patrick.janot@cern.ch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category/5253/" TargetMode="External"/><Relationship Id="rId3" Type="http://schemas.openxmlformats.org/officeDocument/2006/relationships/hyperlink" Target="mailto:daniel.schulte@cern.ch" TargetMode="External"/><Relationship Id="rId7" Type="http://schemas.openxmlformats.org/officeDocument/2006/relationships/hyperlink" Target="mailto:jorg.wenninger@cern.ch" TargetMode="External"/><Relationship Id="rId2" Type="http://schemas.openxmlformats.org/officeDocument/2006/relationships/hyperlink" Target="https://indico.cern.ch/category/52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category/5264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mailto:brennan.goddard@cern.ch" TargetMode="External"/><Relationship Id="rId10" Type="http://schemas.openxmlformats.org/officeDocument/2006/relationships/hyperlink" Target="mailto:peter.sollander@cern.ch" TargetMode="External"/><Relationship Id="rId4" Type="http://schemas.openxmlformats.org/officeDocument/2006/relationships/hyperlink" Target="https://indico.cern.ch/category/5262/" TargetMode="External"/><Relationship Id="rId9" Type="http://schemas.openxmlformats.org/officeDocument/2006/relationships/hyperlink" Target="mailto:philippe.lebrun@cern.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97" y="-36909"/>
            <a:ext cx="9277109" cy="6917447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>
            <a:off x="-940534" y="4113292"/>
            <a:ext cx="5870973" cy="1358292"/>
          </a:xfrm>
          <a:prstGeom prst="arc">
            <a:avLst>
              <a:gd name="adj1" fmla="val 11568746"/>
              <a:gd name="adj2" fmla="val 488561"/>
            </a:avLst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663800" y="4113292"/>
            <a:ext cx="2884972" cy="617406"/>
          </a:xfrm>
          <a:prstGeom prst="ellipse">
            <a:avLst/>
          </a:prstGeom>
          <a:noFill/>
          <a:ln w="381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548772" y="4196753"/>
            <a:ext cx="381668" cy="107375"/>
          </a:xfrm>
          <a:prstGeom prst="ellipse">
            <a:avLst/>
          </a:prstGeom>
          <a:noFill/>
          <a:ln w="28575">
            <a:solidFill>
              <a:srgbClr val="33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982" t="49603" r="58034" b="47152"/>
          <a:stretch/>
        </p:blipFill>
        <p:spPr>
          <a:xfrm>
            <a:off x="2227764" y="3403811"/>
            <a:ext cx="1575650" cy="224475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38100"/>
          </a:effectLst>
        </p:spPr>
      </p:pic>
      <p:sp>
        <p:nvSpPr>
          <p:cNvPr id="15" name="Arc 14"/>
          <p:cNvSpPr/>
          <p:nvPr/>
        </p:nvSpPr>
        <p:spPr>
          <a:xfrm>
            <a:off x="1954183" y="2987530"/>
            <a:ext cx="9962633" cy="1638687"/>
          </a:xfrm>
          <a:prstGeom prst="arc">
            <a:avLst>
              <a:gd name="adj1" fmla="val 1086642"/>
              <a:gd name="adj2" fmla="val 11036784"/>
            </a:avLst>
          </a:prstGeom>
          <a:ln w="28575" cap="rnd" cmpd="sng">
            <a:solidFill>
              <a:srgbClr val="800000"/>
            </a:solidFill>
            <a:prstDash val="sysDash"/>
            <a:headEnd type="none"/>
            <a:tailEnd type="non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6532" y="81186"/>
            <a:ext cx="9433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Future Circular Collider </a:t>
            </a:r>
            <a:r>
              <a:rPr lang="en-GB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GB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FCC) </a:t>
            </a:r>
            <a:endParaRPr lang="en-GB" sz="5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Study Scope &amp; Collaboration</a:t>
            </a:r>
            <a:endParaRPr lang="en-GB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66458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M. Benedikt, F</a:t>
            </a:r>
            <a:r>
              <a:rPr lang="en-GB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Zimmermann</a:t>
            </a:r>
            <a:endParaRPr lang="en-GB" sz="36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4317" y="3242646"/>
            <a:ext cx="580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ratefully acknowledging input from 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FCC global design study team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32"/>
            <a:ext cx="1512168" cy="1301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07" y="5877272"/>
            <a:ext cx="2307485" cy="965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0" y="634089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Pisa, 3 February 2015</a:t>
            </a:r>
            <a:endParaRPr lang="en-GB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       FCC hadron collider motivation: </a:t>
            </a:r>
          </a:p>
          <a:p>
            <a:r>
              <a:rPr lang="en-US" sz="3200" dirty="0" smtClean="0"/>
              <a:t>             pushing the energy frontier</a:t>
            </a:r>
            <a:endParaRPr lang="en-US" sz="3200" dirty="0"/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3022" y="2858160"/>
            <a:ext cx="8820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energy </a:t>
            </a:r>
            <a:r>
              <a:rPr lang="en-GB" sz="2800" b="1" dirty="0" smtClean="0">
                <a:solidFill>
                  <a:srgbClr val="FF0000"/>
                </a:solidFill>
              </a:rPr>
              <a:t>reach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Cf. LHC: 	</a:t>
            </a:r>
            <a:r>
              <a:rPr lang="en-GB" sz="2400" b="1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/>
              <a:t>factor 3.5-4 in radius, </a:t>
            </a:r>
            <a:r>
              <a:rPr lang="en-GB" sz="2400" b="1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/>
              <a:t>factor 2 in field </a:t>
            </a:r>
          </a:p>
          <a:p>
            <a:endParaRPr lang="en-GB" sz="1050" b="1" dirty="0"/>
          </a:p>
          <a:p>
            <a:r>
              <a:rPr lang="en-GB" sz="2400" b="1" dirty="0" smtClean="0">
                <a:sym typeface="Wingdings" panose="05000000000000000000" pitchFamily="2" charset="2"/>
              </a:rPr>
              <a:t>		</a:t>
            </a:r>
            <a:r>
              <a:rPr lang="en-GB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factor 7-8 in energy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3714" y="3573016"/>
                <a:ext cx="4986558" cy="84978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effectLst/>
                          <a:latin typeface="Cambria Math"/>
                        </a:rPr>
                        <m:t>𝐸</m:t>
                      </m:r>
                      <m:r>
                        <a:rPr lang="en-GB" sz="4000" b="0" i="1" smtClean="0">
                          <a:effectLst/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𝑑𝑖𝑝𝑜𝑙𝑒</m:t>
                          </m:r>
                        </m:sub>
                      </m:sSub>
                      <m:sSub>
                        <m:sSubPr>
                          <m:ctrlPr>
                            <a:rPr lang="en-GB" sz="4000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4000" i="1">
                              <a:effectLst/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GB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𝑏𝑒𝑛𝑑𝑖𝑛𝑔</m:t>
                          </m:r>
                        </m:sub>
                      </m:sSub>
                    </m:oMath>
                  </m:oMathPara>
                </a14:m>
                <a:endParaRPr lang="en-GB" sz="1600" dirty="0" smtClean="0">
                  <a:effectLst/>
                  <a:latin typeface="Unicode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14" y="3573016"/>
                <a:ext cx="4986558" cy="8497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4754" y="1484784"/>
            <a:ext cx="88456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</a:t>
            </a:r>
            <a:r>
              <a:rPr lang="en-GB" sz="2800" dirty="0" smtClean="0"/>
              <a:t>adron collider: presently and for coming decades </a:t>
            </a:r>
            <a:r>
              <a:rPr lang="en-GB" sz="2800" dirty="0"/>
              <a:t>t</a:t>
            </a:r>
            <a:r>
              <a:rPr lang="en-GB" sz="2800" dirty="0" smtClean="0"/>
              <a:t>he </a:t>
            </a:r>
          </a:p>
          <a:p>
            <a:r>
              <a:rPr lang="en-GB" sz="2800" dirty="0" smtClean="0"/>
              <a:t>only option for exploring energy scale at 10’s of </a:t>
            </a:r>
            <a:r>
              <a:rPr lang="en-GB" sz="2800" dirty="0" err="1" smtClean="0"/>
              <a:t>TeV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449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3336"/>
            <a:ext cx="9150188" cy="899034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	FCC-</a:t>
            </a:r>
            <a:r>
              <a:rPr lang="en-US" sz="3200" dirty="0" err="1" smtClean="0"/>
              <a:t>hh</a:t>
            </a:r>
            <a:r>
              <a:rPr lang="en-US" sz="3200" dirty="0" smtClean="0"/>
              <a:t> baseline parameters</a:t>
            </a:r>
            <a:endParaRPr lang="en-US" sz="3200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88845"/>
              </p:ext>
            </p:extLst>
          </p:nvPr>
        </p:nvGraphicFramePr>
        <p:xfrm>
          <a:off x="359567" y="1124744"/>
          <a:ext cx="8424935" cy="4541520"/>
        </p:xfrm>
        <a:graphic>
          <a:graphicData uri="http://schemas.openxmlformats.org/drawingml/2006/table">
            <a:tbl>
              <a:tblPr firstRow="1" bandRow="1"/>
              <a:tblGrid>
                <a:gridCol w="3291418"/>
                <a:gridCol w="2323685"/>
                <a:gridCol w="2809832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parameter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FCC-</a:t>
                      </a:r>
                      <a:r>
                        <a:rPr lang="en-GB" sz="2400" dirty="0" err="1" smtClean="0"/>
                        <a:t>hh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0" dirty="0" smtClean="0"/>
                        <a:t>LHC</a:t>
                      </a:r>
                      <a:endParaRPr lang="en-GB" sz="2400" b="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energy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</a:rPr>
                        <a:t>c.m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14 </a:t>
                      </a:r>
                      <a:r>
                        <a:rPr lang="en-GB" sz="2400" dirty="0" err="1" smtClean="0"/>
                        <a:t>TeV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c.m</a:t>
                      </a:r>
                      <a:r>
                        <a:rPr lang="en-GB" sz="2400" dirty="0" smtClean="0"/>
                        <a:t>.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dipole field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16 T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8.33 T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# IP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2 main,</a:t>
                      </a:r>
                      <a:r>
                        <a:rPr lang="en-GB" sz="2400" baseline="0" dirty="0" smtClean="0"/>
                        <a:t> +2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aseline="0" dirty="0" smtClean="0">
                          <a:latin typeface="+mn-lt"/>
                        </a:rPr>
                        <a:t>normalized </a:t>
                      </a:r>
                      <a:r>
                        <a:rPr lang="en-GB" sz="2400" baseline="0" dirty="0" err="1" smtClean="0">
                          <a:latin typeface="+mn-lt"/>
                        </a:rPr>
                        <a:t>emittance</a:t>
                      </a:r>
                      <a:r>
                        <a:rPr lang="en-GB" sz="2400" baseline="0" dirty="0" smtClean="0">
                          <a:latin typeface="+mn-lt"/>
                        </a:rPr>
                        <a:t> </a:t>
                      </a:r>
                      <a:endParaRPr lang="en-GB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aseline="0" dirty="0" smtClean="0"/>
                        <a:t>2.2 </a:t>
                      </a: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2A55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2A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2400" baseline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3.75 </a:t>
                      </a: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2A55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92A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2400" baseline="0" dirty="0" smtClean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luminosity/</a:t>
                      </a:r>
                      <a:r>
                        <a:rPr lang="en-GB" sz="2400" dirty="0" err="1" smtClean="0"/>
                        <a:t>IP</a:t>
                      </a:r>
                      <a:r>
                        <a:rPr lang="en-GB" sz="2400" baseline="-25000" dirty="0" err="1" smtClean="0"/>
                        <a:t>main</a:t>
                      </a:r>
                      <a:endParaRPr lang="en-GB" sz="2400" baseline="-250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5 x 10</a:t>
                      </a:r>
                      <a:r>
                        <a:rPr lang="en-GB" sz="2400" b="1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cm</a:t>
                      </a:r>
                      <a:r>
                        <a:rPr lang="en-GB" sz="2400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24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GB" sz="24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1 x 10</a:t>
                      </a:r>
                      <a:r>
                        <a:rPr lang="en-GB" sz="2400" baseline="30000" dirty="0" smtClean="0"/>
                        <a:t>34</a:t>
                      </a:r>
                      <a:r>
                        <a:rPr lang="en-GB" sz="2400" dirty="0" smtClean="0"/>
                        <a:t> cm</a:t>
                      </a:r>
                      <a:r>
                        <a:rPr lang="en-GB" sz="2400" baseline="30000" dirty="0" smtClean="0"/>
                        <a:t>-2</a:t>
                      </a:r>
                      <a:r>
                        <a:rPr lang="en-GB" sz="2400" dirty="0" smtClean="0"/>
                        <a:t>s</a:t>
                      </a:r>
                      <a:r>
                        <a:rPr lang="en-GB" sz="2400" baseline="30000" dirty="0" smtClean="0"/>
                        <a:t>-1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energy/beam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8.4 GJ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0.39 GJ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err="1" smtClean="0"/>
                        <a:t>synchr</a:t>
                      </a:r>
                      <a:r>
                        <a:rPr lang="en-GB" sz="2400" dirty="0" smtClean="0"/>
                        <a:t>. rad.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28.4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W/m/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</a:rPr>
                        <a:t>apert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0.17 W/m/</a:t>
                      </a:r>
                      <a:r>
                        <a:rPr lang="en-GB" sz="2400" dirty="0" err="1" smtClean="0"/>
                        <a:t>apert</a:t>
                      </a:r>
                      <a:r>
                        <a:rPr lang="en-GB" sz="2400" dirty="0" smtClean="0"/>
                        <a:t>.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bunch spacing</a:t>
                      </a:r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25 ns (5</a:t>
                      </a:r>
                      <a:r>
                        <a:rPr lang="en-GB" sz="2400" baseline="0" dirty="0" smtClean="0"/>
                        <a:t> ns)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/>
                        <a:t>25 ns</a:t>
                      </a:r>
                      <a:endParaRPr lang="en-GB" sz="240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26B2D"/>
                      </a:solidFill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2632" y="5781898"/>
            <a:ext cx="82788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300" dirty="0">
                <a:ea typeface="ＭＳ Ｐゴシック" charset="0"/>
              </a:rPr>
              <a:t>Preliminary, subject to evolution (several luminosity scenarios)</a:t>
            </a:r>
          </a:p>
        </p:txBody>
      </p:sp>
    </p:spTree>
    <p:extLst>
      <p:ext uri="{BB962C8B-B14F-4D97-AF65-F5344CB8AC3E}">
        <p14:creationId xmlns:p14="http://schemas.microsoft.com/office/powerpoint/2010/main" val="31733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1522"/>
            <a:ext cx="9150188" cy="846076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FCC-</a:t>
            </a:r>
            <a:r>
              <a:rPr lang="en-US" dirty="0" err="1" smtClean="0"/>
              <a:t>hh</a:t>
            </a:r>
            <a:r>
              <a:rPr lang="en-US" dirty="0" smtClean="0"/>
              <a:t>: </a:t>
            </a:r>
            <a:r>
              <a:rPr lang="en-US" dirty="0"/>
              <a:t>high-field magnet </a:t>
            </a:r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052586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C377B"/>
                </a:solidFill>
              </a:rPr>
              <a:t>FHC baseline is 16T Nb</a:t>
            </a:r>
            <a:r>
              <a:rPr lang="en-US" sz="2000" b="1" baseline="-25000" dirty="0" smtClean="0">
                <a:solidFill>
                  <a:srgbClr val="0C377B"/>
                </a:solidFill>
              </a:rPr>
              <a:t>3</a:t>
            </a:r>
            <a:r>
              <a:rPr lang="en-US" sz="2000" b="1" dirty="0" smtClean="0">
                <a:solidFill>
                  <a:srgbClr val="0C377B"/>
                </a:solidFill>
              </a:rPr>
              <a:t>Sn technology for ~100 </a:t>
            </a:r>
            <a:r>
              <a:rPr lang="en-US" sz="2000" b="1" dirty="0" err="1" smtClean="0">
                <a:solidFill>
                  <a:srgbClr val="0C377B"/>
                </a:solidFill>
              </a:rPr>
              <a:t>TeV</a:t>
            </a:r>
            <a:r>
              <a:rPr lang="en-US" sz="2000" b="1" dirty="0" smtClean="0">
                <a:solidFill>
                  <a:srgbClr val="0C377B"/>
                </a:solidFill>
              </a:rPr>
              <a:t> </a:t>
            </a:r>
            <a:r>
              <a:rPr lang="en-US" sz="2000" b="1" dirty="0" err="1" smtClean="0">
                <a:solidFill>
                  <a:srgbClr val="0C377B"/>
                </a:solidFill>
              </a:rPr>
              <a:t>c.m</a:t>
            </a:r>
            <a:r>
              <a:rPr lang="en-US" sz="2000" b="1" dirty="0" smtClean="0">
                <a:solidFill>
                  <a:srgbClr val="0C377B"/>
                </a:solidFill>
              </a:rPr>
              <a:t>. in ~100 km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52696"/>
            <a:ext cx="8280920" cy="2408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evelop </a:t>
            </a:r>
            <a:r>
              <a:rPr lang="en-US" sz="2000" b="1" dirty="0">
                <a:solidFill>
                  <a:srgbClr val="FF0000"/>
                </a:solidFill>
              </a:rPr>
              <a:t>Nb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Sn-based 16 T dipole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technology (at 4.2 K?)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conductor developments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hort models with </a:t>
            </a:r>
            <a:r>
              <a:rPr lang="en-US" sz="2000" dirty="0">
                <a:solidFill>
                  <a:srgbClr val="FF0000"/>
                </a:solidFill>
              </a:rPr>
              <a:t>sufficient aperture </a:t>
            </a:r>
            <a:r>
              <a:rPr lang="en-US" sz="2000" dirty="0" smtClean="0">
                <a:solidFill>
                  <a:srgbClr val="FF0000"/>
                </a:solidFill>
              </a:rPr>
              <a:t>(40 – 50 mm</a:t>
            </a:r>
            <a:r>
              <a:rPr lang="en-US" sz="2000" dirty="0">
                <a:solidFill>
                  <a:srgbClr val="FF0000"/>
                </a:solidFill>
              </a:rPr>
              <a:t>) and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accelerator </a:t>
            </a:r>
            <a:r>
              <a:rPr lang="en-US" sz="2000" dirty="0">
                <a:solidFill>
                  <a:srgbClr val="FF0000"/>
                </a:solidFill>
              </a:rPr>
              <a:t>features </a:t>
            </a:r>
            <a:r>
              <a:rPr lang="en-US" sz="2000" dirty="0" smtClean="0">
                <a:solidFill>
                  <a:srgbClr val="FF0000"/>
                </a:solidFill>
              </a:rPr>
              <a:t>(margin, field </a:t>
            </a:r>
            <a:r>
              <a:rPr lang="en-US" sz="2000" dirty="0">
                <a:solidFill>
                  <a:srgbClr val="FF0000"/>
                </a:solidFill>
              </a:rPr>
              <a:t>quality, protect-ability, cycled operation</a:t>
            </a:r>
            <a:r>
              <a:rPr lang="en-US" sz="2000" dirty="0" smtClean="0">
                <a:solidFill>
                  <a:srgbClr val="FF0000"/>
                </a:solidFill>
              </a:rPr>
              <a:t>).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Goal</a:t>
            </a:r>
            <a:r>
              <a:rPr lang="en-US" sz="2000" b="1" dirty="0">
                <a:solidFill>
                  <a:srgbClr val="FF0000"/>
                </a:solidFill>
              </a:rPr>
              <a:t>: 16T short dipole models by </a:t>
            </a:r>
            <a:r>
              <a:rPr lang="en-US" sz="2000" b="1" dirty="0" smtClean="0">
                <a:solidFill>
                  <a:srgbClr val="FF0000"/>
                </a:solidFill>
              </a:rPr>
              <a:t>2018/19 (America, </a:t>
            </a:r>
            <a:r>
              <a:rPr lang="en-US" sz="2000" b="1" dirty="0">
                <a:solidFill>
                  <a:srgbClr val="FF0000"/>
                </a:solidFill>
              </a:rPr>
              <a:t>Asia, Europe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645585"/>
            <a:ext cx="8280920" cy="101566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Goal: Demonstrate </a:t>
            </a:r>
            <a:r>
              <a:rPr lang="en-US" sz="2000" b="1" dirty="0">
                <a:solidFill>
                  <a:srgbClr val="FF0000"/>
                </a:solidFill>
              </a:rPr>
              <a:t>HTS/LTS 20 T dipole </a:t>
            </a:r>
            <a:r>
              <a:rPr lang="en-US" sz="2000" b="1" dirty="0" smtClean="0">
                <a:solidFill>
                  <a:srgbClr val="FF0000"/>
                </a:solidFill>
              </a:rPr>
              <a:t>technology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5 </a:t>
            </a:r>
            <a:r>
              <a:rPr lang="en-US" sz="2000" dirty="0">
                <a:solidFill>
                  <a:srgbClr val="FF0000"/>
                </a:solidFill>
              </a:rPr>
              <a:t>T </a:t>
            </a:r>
            <a:r>
              <a:rPr lang="en-US" sz="2000" dirty="0" smtClean="0">
                <a:solidFill>
                  <a:srgbClr val="FF0000"/>
                </a:solidFill>
              </a:rPr>
              <a:t>insert (EuCARD2), ~40 mm aperture and accelerator features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Outsert</a:t>
            </a:r>
            <a:r>
              <a:rPr lang="en-US" sz="2000" dirty="0" smtClean="0">
                <a:solidFill>
                  <a:srgbClr val="FF0000"/>
                </a:solidFill>
              </a:rPr>
              <a:t> of large aperture ~100 mm, (FRESCA2 or other)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181018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C377B"/>
                </a:solidFill>
              </a:rPr>
              <a:t>In parallel HTS development targeting 20 T</a:t>
            </a:r>
            <a:r>
              <a:rPr lang="en-GB" sz="2000" b="1" dirty="0">
                <a:solidFill>
                  <a:srgbClr val="0C377B"/>
                </a:solidFill>
              </a:rPr>
              <a:t> </a:t>
            </a:r>
            <a:r>
              <a:rPr lang="en-GB" sz="2000" b="1" dirty="0" smtClean="0">
                <a:solidFill>
                  <a:srgbClr val="0C377B"/>
                </a:solidFill>
              </a:rPr>
              <a:t>(option and longer term)           </a:t>
            </a:r>
          </a:p>
        </p:txBody>
      </p:sp>
      <p:pic>
        <p:nvPicPr>
          <p:cNvPr id="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231775"/>
            <a:ext cx="8496300" cy="6191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US High </a:t>
            </a:r>
            <a:r>
              <a:rPr lang="en-US" altLang="en-US" dirty="0" smtClean="0"/>
              <a:t>Field Magnet R&amp;D Proposal</a:t>
            </a:r>
            <a:endParaRPr lang="en-US" alt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04801" y="838200"/>
            <a:ext cx="8610600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99" y="1066800"/>
            <a:ext cx="84963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White paper submitted to HEPAP ARD subpanel: G. Apollinari et al.,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“National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Program on High Field Accelerator Magnet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R&amp;D”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Fermilab-FN-0993-TD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Calls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for creation of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 US Lab Program (BNL, FNAL, NHMFL, LBNL) coordinated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with international efforts to support P5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priorities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000000"/>
                </a:solidFill>
                <a:latin typeface="Times New Roman" pitchFamily="18" charset="0"/>
              </a:rPr>
              <a:t>Main objectives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Develop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accelerator magnets at the limit of Nb</a:t>
            </a:r>
            <a:r>
              <a:rPr lang="en-US" sz="2000" baseline="-25000" dirty="0">
                <a:solidFill>
                  <a:srgbClr val="0033CC"/>
                </a:solidFill>
                <a:latin typeface="Times New Roman" pitchFamily="18" charset="0"/>
              </a:rPr>
              <a:t>3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Sn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capabilities.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Explore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LTS accelerator magnets with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HTS inserts for fields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beyond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Nb</a:t>
            </a:r>
            <a:r>
              <a:rPr lang="en-US" sz="2000" baseline="-25000" dirty="0">
                <a:solidFill>
                  <a:srgbClr val="0033CC"/>
                </a:solidFill>
                <a:latin typeface="Times New Roman" pitchFamily="18" charset="0"/>
              </a:rPr>
              <a:t>3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Sn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capabilities. 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Drive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high-field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conductor development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both Nb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Sn and HTS materials, for accelerator magnets.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fundamental aspects of magnet design, technology and performance that could lead to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substantial reduction of magnet cost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hese common goals are implemented focusing on different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coil geometries</a:t>
            </a:r>
            <a:endParaRPr lang="en-US" sz="20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9382" y="646752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G.L. Sabbi</a:t>
            </a:r>
          </a:p>
        </p:txBody>
      </p:sp>
      <p:sp>
        <p:nvSpPr>
          <p:cNvPr id="5" name="TextBox 4"/>
          <p:cNvSpPr txBox="1"/>
          <p:nvPr/>
        </p:nvSpPr>
        <p:spPr>
          <a:xfrm rot="20051581">
            <a:off x="89715" y="2970001"/>
            <a:ext cx="9013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linking </a:t>
            </a:r>
            <a:r>
              <a:rPr lang="en-GB" sz="3600" b="1" dirty="0" smtClean="0">
                <a:solidFill>
                  <a:srgbClr val="FF0000"/>
                </a:solidFill>
              </a:rPr>
              <a:t>a large-scale </a:t>
            </a:r>
            <a:r>
              <a:rPr lang="en-GB" sz="3600" b="1" dirty="0" smtClean="0">
                <a:solidFill>
                  <a:srgbClr val="FF0000"/>
                </a:solidFill>
              </a:rPr>
              <a:t>science </a:t>
            </a:r>
            <a:r>
              <a:rPr lang="en-GB" sz="3600" b="1" dirty="0" smtClean="0">
                <a:solidFill>
                  <a:srgbClr val="FF0000"/>
                </a:solidFill>
              </a:rPr>
              <a:t>project (FCC) </a:t>
            </a:r>
            <a:r>
              <a:rPr lang="en-GB" sz="3600" b="1" dirty="0" smtClean="0">
                <a:solidFill>
                  <a:srgbClr val="FF0000"/>
                </a:solidFill>
              </a:rPr>
              <a:t>to ambitious technological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15425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2"/>
            <a:ext cx="8458200" cy="52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Superconductor Price Comparison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76400"/>
            <a:ext cx="2895600" cy="10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12389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Steve Gourlay – </a:t>
            </a:r>
            <a:r>
              <a:rPr lang="en-US" sz="2800" b="1" dirty="0">
                <a:solidFill>
                  <a:prstClr val="black"/>
                </a:solidFill>
              </a:rPr>
              <a:t>s</a:t>
            </a:r>
            <a:r>
              <a:rPr lang="en-US" sz="2800" b="1" dirty="0" smtClean="0">
                <a:solidFill>
                  <a:prstClr val="black"/>
                </a:solidFill>
              </a:rPr>
              <a:t>uperconductor prices </a:t>
            </a:r>
            <a:r>
              <a:rPr lang="en-US" sz="2800" b="1" dirty="0" smtClean="0">
                <a:solidFill>
                  <a:prstClr val="black"/>
                </a:solidFill>
              </a:rPr>
              <a:t>paid by LBNL to </a:t>
            </a:r>
            <a:r>
              <a:rPr lang="en-US" sz="2800" b="1" dirty="0" smtClean="0">
                <a:solidFill>
                  <a:prstClr val="black"/>
                </a:solidFill>
              </a:rPr>
              <a:t>US </a:t>
            </a:r>
            <a:r>
              <a:rPr lang="en-US" sz="2800" b="1" dirty="0" smtClean="0">
                <a:solidFill>
                  <a:prstClr val="black"/>
                </a:solidFill>
              </a:rPr>
              <a:t>companies: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present superconductor prices </a:t>
            </a:r>
            <a:r>
              <a:rPr lang="en-US" sz="2800" b="1" dirty="0" smtClean="0">
                <a:solidFill>
                  <a:prstClr val="black"/>
                </a:solidFill>
              </a:rPr>
              <a:t>quoted by </a:t>
            </a:r>
            <a:r>
              <a:rPr lang="en-US" sz="2800" b="1" dirty="0" smtClean="0">
                <a:solidFill>
                  <a:prstClr val="black"/>
                </a:solidFill>
              </a:rPr>
              <a:t>Chinese </a:t>
            </a:r>
            <a:r>
              <a:rPr lang="en-US" sz="2800" b="1" dirty="0" smtClean="0">
                <a:solidFill>
                  <a:prstClr val="black"/>
                </a:solidFill>
              </a:rPr>
              <a:t>companies: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67552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Bi-2223: RMB 15,000/kg </a:t>
            </a:r>
            <a:r>
              <a:rPr lang="en-US" sz="2400" dirty="0" smtClean="0">
                <a:solidFill>
                  <a:prstClr val="black"/>
                </a:solidFill>
                <a:sym typeface="Symbol"/>
              </a:rPr>
              <a:t> USD 2,400/kg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sym typeface="Symbol"/>
              </a:rPr>
              <a:t>YBCO: RMB 20,000/kg 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 USD </a:t>
            </a:r>
            <a:r>
              <a:rPr lang="en-US" sz="2400" dirty="0" smtClean="0">
                <a:solidFill>
                  <a:prstClr val="black"/>
                </a:solidFill>
                <a:sym typeface="Symbol"/>
              </a:rPr>
              <a:t>3,300/kg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381328"/>
            <a:ext cx="96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W. Chou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1" y="5301208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another factor 10 cost reduction promised by Chinese </a:t>
            </a:r>
            <a:r>
              <a:rPr lang="en-GB" sz="2800" b="1" dirty="0" smtClean="0">
                <a:solidFill>
                  <a:srgbClr val="FF0000"/>
                </a:solidFill>
              </a:rPr>
              <a:t>industry over the coming ten years!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152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SC magnets for detectors</a:t>
            </a:r>
            <a:endParaRPr lang="en-US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482" y="4860368"/>
            <a:ext cx="916441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Need BL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~</a:t>
            </a:r>
            <a:r>
              <a:rPr lang="en-US" dirty="0">
                <a:effectLst/>
              </a:rPr>
              <a:t>10 </a:t>
            </a:r>
            <a:r>
              <a:rPr lang="en-US" dirty="0" smtClean="0">
                <a:effectLst/>
              </a:rPr>
              <a:t>x ATLAS/CMS for 10% </a:t>
            </a:r>
            <a:r>
              <a:rPr lang="en-US" dirty="0" err="1" smtClean="0">
                <a:effectLst/>
              </a:rPr>
              <a:t>muon</a:t>
            </a:r>
            <a:r>
              <a:rPr lang="en-US" dirty="0" smtClean="0">
                <a:effectLst/>
              </a:rPr>
              <a:t> momentum resolution at 10-20 </a:t>
            </a:r>
            <a:r>
              <a:rPr lang="en-US" dirty="0" err="1" smtClean="0">
                <a:effectLst/>
              </a:rPr>
              <a:t>TeV</a:t>
            </a:r>
            <a:r>
              <a:rPr lang="en-US" dirty="0" smtClean="0">
                <a:effectLst/>
              </a:rPr>
              <a:t>.</a:t>
            </a:r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>
                <a:effectLst/>
              </a:rPr>
              <a:t>Solenoid: B=5T, </a:t>
            </a:r>
            <a:r>
              <a:rPr lang="en-US" b="1" dirty="0" err="1" smtClean="0">
                <a:effectLst/>
              </a:rPr>
              <a:t>R</a:t>
            </a:r>
            <a:r>
              <a:rPr lang="en-US" b="1" baseline="-25000" dirty="0" err="1">
                <a:effectLst/>
              </a:rPr>
              <a:t>in</a:t>
            </a:r>
            <a:r>
              <a:rPr lang="en-US" b="1" dirty="0" smtClean="0">
                <a:effectLst/>
              </a:rPr>
              <a:t>=5-6m, L=24m </a:t>
            </a:r>
            <a:r>
              <a:rPr lang="en-US" b="1" dirty="0" smtClean="0">
                <a:effectLst/>
                <a:sym typeface="Wingdings"/>
              </a:rPr>
              <a:t> </a:t>
            </a:r>
            <a:r>
              <a:rPr lang="en-US" b="1" dirty="0" smtClean="0">
                <a:effectLst/>
              </a:rPr>
              <a:t>size is x2 CMS. Stored energy: ~ 50 GJ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</a:rPr>
              <a:t>&gt; 5000 m</a:t>
            </a:r>
            <a:r>
              <a:rPr lang="en-US" baseline="30000" dirty="0">
                <a:effectLst/>
              </a:rPr>
              <a:t>3</a:t>
            </a:r>
            <a:r>
              <a:rPr lang="en-US" dirty="0">
                <a:effectLst/>
              </a:rPr>
              <a:t> of Fe in return joke </a:t>
            </a:r>
            <a:r>
              <a:rPr lang="en-US" dirty="0">
                <a:effectLst/>
                <a:sym typeface="Wingdings"/>
              </a:rPr>
              <a:t> alternative: </a:t>
            </a:r>
            <a:r>
              <a:rPr lang="en-US" dirty="0" smtClean="0">
                <a:effectLst/>
                <a:sym typeface="Wingdings"/>
              </a:rPr>
              <a:t>thin </a:t>
            </a:r>
            <a:r>
              <a:rPr lang="en-US" dirty="0">
                <a:effectLst/>
                <a:sym typeface="Wingdings"/>
              </a:rPr>
              <a:t>(twin) lower-B  solenoid at </a:t>
            </a:r>
          </a:p>
          <a:p>
            <a:r>
              <a:rPr lang="en-US" dirty="0">
                <a:effectLst/>
                <a:sym typeface="Wingdings"/>
              </a:rPr>
              <a:t>     larger R to capture return flux of main solenoid </a:t>
            </a:r>
            <a:endParaRPr lang="en-US" dirty="0" smtClean="0"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>
                <a:effectLst/>
              </a:rPr>
              <a:t>Forward </a:t>
            </a:r>
            <a:r>
              <a:rPr lang="en-US" b="1" dirty="0" smtClean="0">
                <a:effectLst/>
              </a:rPr>
              <a:t>dipole à la </a:t>
            </a:r>
            <a:r>
              <a:rPr lang="en-US" b="1" dirty="0" err="1" smtClean="0">
                <a:effectLst/>
              </a:rPr>
              <a:t>LHCb</a:t>
            </a:r>
            <a:r>
              <a:rPr lang="en-US" b="1" dirty="0" smtClean="0">
                <a:effectLst/>
              </a:rPr>
              <a:t>: B~10 </a:t>
            </a:r>
            <a:r>
              <a:rPr lang="en-US" b="1" dirty="0">
                <a:effectLst/>
              </a:rPr>
              <a:t>Tm 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01680" y="1052736"/>
            <a:ext cx="8433147" cy="5211452"/>
            <a:chOff x="97624" y="711151"/>
            <a:chExt cx="9343710" cy="5774156"/>
          </a:xfrm>
        </p:grpSpPr>
        <p:grpSp>
          <p:nvGrpSpPr>
            <p:cNvPr id="9" name="Group 8"/>
            <p:cNvGrpSpPr/>
            <p:nvPr/>
          </p:nvGrpSpPr>
          <p:grpSpPr>
            <a:xfrm>
              <a:off x="203317" y="711151"/>
              <a:ext cx="8617155" cy="4158009"/>
              <a:chOff x="203317" y="711151"/>
              <a:chExt cx="8617155" cy="415800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17" y="711151"/>
                <a:ext cx="8617155" cy="41580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1" name="ZoneTexte 1"/>
              <p:cNvSpPr txBox="1"/>
              <p:nvPr/>
            </p:nvSpPr>
            <p:spPr>
              <a:xfrm rot="21092331">
                <a:off x="5671310" y="2670965"/>
                <a:ext cx="1466680" cy="338554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Dipole Field</a:t>
                </a:r>
                <a:endParaRPr lang="fr-FR" dirty="0">
                  <a:effectLst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97624" y="711151"/>
              <a:ext cx="5474872" cy="4230017"/>
            </a:xfrm>
            <a:prstGeom prst="rect">
              <a:avLst/>
            </a:prstGeom>
            <a:noFill/>
            <a:ln w="57150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649856" y="711585"/>
              <a:ext cx="3314632" cy="4230017"/>
            </a:xfrm>
            <a:prstGeom prst="rect">
              <a:avLst/>
            </a:prstGeom>
            <a:noFill/>
            <a:ln w="57150" cap="flat" cmpd="sng" algn="ctr">
              <a:solidFill>
                <a:srgbClr val="CC009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2581" y="6076097"/>
              <a:ext cx="2958753" cy="4092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effectLst/>
                </a:rPr>
                <a:t>F. Gianotti, H. Ten Kate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9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90872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Stored </a:t>
            </a:r>
            <a:r>
              <a:rPr lang="en-GB" sz="2000" b="1" dirty="0">
                <a:solidFill>
                  <a:srgbClr val="FF0000"/>
                </a:solidFill>
              </a:rPr>
              <a:t>beam </a:t>
            </a:r>
            <a:r>
              <a:rPr lang="en-GB" sz="2000" b="1" dirty="0" smtClean="0">
                <a:solidFill>
                  <a:srgbClr val="FF0000"/>
                </a:solidFill>
              </a:rPr>
              <a:t>energy: </a:t>
            </a:r>
            <a:r>
              <a:rPr lang="en-GB" sz="2000" b="1" dirty="0">
                <a:solidFill>
                  <a:srgbClr val="FF0000"/>
                </a:solidFill>
              </a:rPr>
              <a:t>8 GJ/beam (0.4 GJ LHC</a:t>
            </a:r>
            <a:r>
              <a:rPr lang="en-GB" sz="2000" b="1" dirty="0" smtClean="0">
                <a:solidFill>
                  <a:srgbClr val="FF0000"/>
                </a:solidFill>
              </a:rPr>
              <a:t>)  = 16 GJ total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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equivalent to an Airbus A380 (560 t) at full speed (850 km/h)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lvl="1"/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Collimation, beam loss control, radiation effects: </a:t>
            </a:r>
            <a:r>
              <a:rPr lang="en-GB" sz="2000" b="1" dirty="0" smtClean="0"/>
              <a:t>important</a:t>
            </a:r>
            <a:endParaRPr lang="en-GB" sz="20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Injection / dumping / beam transfer: critical </a:t>
            </a:r>
            <a:r>
              <a:rPr lang="en-GB" sz="2000" b="1" dirty="0"/>
              <a:t>operations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Magnet / machine </a:t>
            </a:r>
            <a:r>
              <a:rPr lang="en-GB" sz="2000" b="1" dirty="0" smtClean="0">
                <a:solidFill>
                  <a:srgbClr val="FF0000"/>
                </a:solidFill>
              </a:rPr>
              <a:t>protection: to be considered early on</a:t>
            </a:r>
          </a:p>
          <a:p>
            <a:pPr marL="1828800" lvl="3" indent="-457200"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8928" y="-6406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            </a:t>
            </a:r>
            <a:r>
              <a:rPr lang="en-US" sz="4000" dirty="0" smtClean="0"/>
              <a:t> FCC-</a:t>
            </a:r>
            <a:r>
              <a:rPr lang="en-US" sz="4000" dirty="0" err="1" smtClean="0"/>
              <a:t>hh</a:t>
            </a:r>
            <a:r>
              <a:rPr lang="en-US" sz="4000" dirty="0" smtClean="0"/>
              <a:t> machine protection</a:t>
            </a:r>
            <a:endParaRPr lang="en-US" sz="4000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-1384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 descr="http://upload.wikimedia.org/wikipedia/commons/c/ce/Airbus_A380_overfl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 b="15254"/>
          <a:stretch/>
        </p:blipFill>
        <p:spPr bwMode="auto">
          <a:xfrm>
            <a:off x="1278462" y="1646384"/>
            <a:ext cx="6605906" cy="34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       </a:t>
            </a:r>
            <a:r>
              <a:rPr lang="en-US" sz="3200" dirty="0" smtClean="0"/>
              <a:t>FCC-</a:t>
            </a:r>
            <a:r>
              <a:rPr lang="en-US" sz="3200" dirty="0" err="1" smtClean="0"/>
              <a:t>ee</a:t>
            </a:r>
            <a:r>
              <a:rPr lang="en-US" sz="3200" dirty="0" smtClean="0"/>
              <a:t> collider </a:t>
            </a:r>
            <a:r>
              <a:rPr lang="en-US" sz="3200" dirty="0" smtClean="0"/>
              <a:t>motivation: </a:t>
            </a:r>
          </a:p>
          <a:p>
            <a:r>
              <a:rPr lang="en-US" sz="3200" dirty="0" smtClean="0"/>
              <a:t>             </a:t>
            </a:r>
            <a:r>
              <a:rPr lang="en-US" sz="3200" dirty="0" smtClean="0"/>
              <a:t>pushing precision &amp; </a:t>
            </a:r>
            <a:r>
              <a:rPr lang="en-US" sz="3200" dirty="0" err="1" smtClean="0"/>
              <a:t>lumi</a:t>
            </a:r>
            <a:r>
              <a:rPr lang="en-US" sz="3200" dirty="0" smtClean="0"/>
              <a:t> frontier</a:t>
            </a:r>
            <a:endParaRPr lang="en-US" sz="3200" dirty="0"/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3022" y="2858160"/>
            <a:ext cx="8820472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</a:t>
            </a:r>
            <a:r>
              <a:rPr lang="en-GB" sz="2800" b="1" dirty="0" smtClean="0">
                <a:solidFill>
                  <a:srgbClr val="FF0000"/>
                </a:solidFill>
              </a:rPr>
              <a:t>uminosity &amp; energy </a:t>
            </a:r>
            <a:r>
              <a:rPr lang="en-GB" sz="2800" b="1" dirty="0" smtClean="0">
                <a:solidFill>
                  <a:srgbClr val="FF0000"/>
                </a:solidFill>
              </a:rPr>
              <a:t>reach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0C377B"/>
              </a:solidFill>
            </a:endParaRPr>
          </a:p>
          <a:p>
            <a:endParaRPr lang="en-GB" sz="2400" b="1" dirty="0">
              <a:solidFill>
                <a:srgbClr val="0C377B"/>
              </a:solidFill>
            </a:endParaRPr>
          </a:p>
          <a:p>
            <a:r>
              <a:rPr lang="en-GB" sz="2400" b="1" dirty="0" smtClean="0">
                <a:solidFill>
                  <a:srgbClr val="0C377B"/>
                </a:solidFill>
              </a:rPr>
              <a:t>Cf. </a:t>
            </a:r>
            <a:r>
              <a:rPr lang="en-GB" sz="2400" b="1" dirty="0" smtClean="0">
                <a:solidFill>
                  <a:srgbClr val="0C377B"/>
                </a:solidFill>
              </a:rPr>
              <a:t>LEP2: </a:t>
            </a:r>
            <a:r>
              <a:rPr lang="en-GB" sz="2400" b="1" dirty="0" smtClean="0">
                <a:solidFill>
                  <a:srgbClr val="0C377B"/>
                </a:solidFill>
              </a:rPr>
              <a:t>	</a:t>
            </a:r>
            <a:r>
              <a:rPr lang="en-GB" sz="2400" b="1" dirty="0" smtClean="0">
                <a:solidFill>
                  <a:srgbClr val="0C377B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0C377B"/>
                </a:solidFill>
              </a:rPr>
              <a:t>factor 3.5-4 in </a:t>
            </a:r>
            <a:r>
              <a:rPr lang="en-GB" sz="2400" b="1" dirty="0" smtClean="0">
                <a:solidFill>
                  <a:srgbClr val="0C377B"/>
                </a:solidFill>
              </a:rPr>
              <a:t>radius</a:t>
            </a:r>
          </a:p>
          <a:p>
            <a:pPr lvl="0"/>
            <a:r>
              <a:rPr lang="en-GB" sz="2400" b="1" dirty="0" smtClean="0">
                <a:solidFill>
                  <a:srgbClr val="0C377B"/>
                </a:solidFill>
              </a:rPr>
              <a:t>	</a:t>
            </a:r>
            <a:r>
              <a:rPr lang="en-GB" sz="2400" b="1" dirty="0">
                <a:solidFill>
                  <a:srgbClr val="0C377B"/>
                </a:solidFill>
              </a:rPr>
              <a:t>	</a:t>
            </a:r>
            <a:r>
              <a:rPr lang="en-GB" sz="2400" b="1" dirty="0">
                <a:solidFill>
                  <a:srgbClr val="0C377B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rgbClr val="0C377B"/>
                </a:solidFill>
              </a:rPr>
              <a:t>factor </a:t>
            </a:r>
            <a:r>
              <a:rPr lang="en-GB" sz="2400" b="1" dirty="0" smtClean="0">
                <a:solidFill>
                  <a:srgbClr val="0C377B"/>
                </a:solidFill>
              </a:rPr>
              <a:t>4-4.5 in </a:t>
            </a:r>
            <a:r>
              <a:rPr lang="en-GB" sz="2400" b="1" i="1" dirty="0" smtClean="0">
                <a:solidFill>
                  <a:srgbClr val="0C377B"/>
                </a:solidFill>
              </a:rPr>
              <a:t>P</a:t>
            </a:r>
            <a:r>
              <a:rPr lang="en-GB" sz="2400" b="1" baseline="-25000" dirty="0" smtClean="0">
                <a:solidFill>
                  <a:srgbClr val="0C377B"/>
                </a:solidFill>
              </a:rPr>
              <a:t>SR</a:t>
            </a:r>
            <a:endParaRPr lang="en-GB" sz="2400" b="1" dirty="0" smtClean="0">
              <a:solidFill>
                <a:srgbClr val="0C377B"/>
              </a:solidFill>
            </a:endParaRPr>
          </a:p>
          <a:p>
            <a:r>
              <a:rPr lang="en-GB" sz="2400" b="1" dirty="0">
                <a:solidFill>
                  <a:srgbClr val="0C377B"/>
                </a:solidFill>
                <a:sym typeface="Wingdings" panose="05000000000000000000" pitchFamily="2" charset="2"/>
              </a:rPr>
              <a:t>	</a:t>
            </a:r>
            <a:r>
              <a:rPr lang="en-GB" sz="2400" b="1" dirty="0" smtClean="0">
                <a:solidFill>
                  <a:srgbClr val="0C377B"/>
                </a:solidFill>
                <a:sym typeface="Wingdings" panose="05000000000000000000" pitchFamily="2" charset="2"/>
              </a:rPr>
              <a:t>	 </a:t>
            </a:r>
            <a:r>
              <a:rPr lang="en-GB" sz="2400" b="1" dirty="0" smtClean="0">
                <a:solidFill>
                  <a:srgbClr val="0C377B"/>
                </a:solidFill>
              </a:rPr>
              <a:t>factor </a:t>
            </a:r>
            <a:r>
              <a:rPr lang="en-GB" sz="2400" b="1" dirty="0" smtClean="0">
                <a:solidFill>
                  <a:srgbClr val="0C377B"/>
                </a:solidFill>
              </a:rPr>
              <a:t>50 </a:t>
            </a:r>
            <a:r>
              <a:rPr lang="en-GB" sz="2400" b="1" dirty="0" smtClean="0">
                <a:solidFill>
                  <a:srgbClr val="0C377B"/>
                </a:solidFill>
              </a:rPr>
              <a:t>in </a:t>
            </a:r>
            <a:r>
              <a:rPr lang="en-GB" sz="2400" b="1" dirty="0" smtClean="0">
                <a:solidFill>
                  <a:srgbClr val="0C377B"/>
                </a:solidFill>
              </a:rPr>
              <a:t>1/</a:t>
            </a:r>
            <a:r>
              <a:rPr lang="en-GB" sz="2400" b="1" dirty="0" smtClean="0">
                <a:solidFill>
                  <a:srgbClr val="0C377B"/>
                </a:solidFill>
                <a:latin typeface="Symbol" panose="05050102010706020507" pitchFamily="18" charset="2"/>
              </a:rPr>
              <a:t>b</a:t>
            </a:r>
            <a:r>
              <a:rPr lang="en-GB" sz="2400" b="1" baseline="-25000" dirty="0" smtClean="0">
                <a:solidFill>
                  <a:srgbClr val="0C377B"/>
                </a:solidFill>
              </a:rPr>
              <a:t>y</a:t>
            </a:r>
            <a:r>
              <a:rPr lang="en-GB" sz="2400" b="1" dirty="0" smtClean="0">
                <a:solidFill>
                  <a:srgbClr val="0C377B"/>
                </a:solidFill>
              </a:rPr>
              <a:t>*</a:t>
            </a:r>
          </a:p>
          <a:p>
            <a:r>
              <a:rPr lang="en-GB" sz="2400" b="1" dirty="0">
                <a:solidFill>
                  <a:srgbClr val="0C377B"/>
                </a:solidFill>
              </a:rPr>
              <a:t>	</a:t>
            </a:r>
            <a:r>
              <a:rPr lang="en-GB" sz="2400" b="1" dirty="0" smtClean="0">
                <a:solidFill>
                  <a:srgbClr val="0C377B"/>
                </a:solidFill>
              </a:rPr>
              <a:t>	</a:t>
            </a:r>
            <a:r>
              <a:rPr lang="en-GB" sz="2400" b="1" dirty="0" smtClean="0">
                <a:solidFill>
                  <a:srgbClr val="0C377B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rgbClr val="0C377B"/>
                </a:solidFill>
              </a:rPr>
              <a:t>factor </a:t>
            </a:r>
            <a:r>
              <a:rPr lang="en-GB" sz="2400" b="1" dirty="0" smtClean="0">
                <a:solidFill>
                  <a:srgbClr val="0C377B"/>
                </a:solidFill>
              </a:rPr>
              <a:t>&gt;2 </a:t>
            </a:r>
            <a:r>
              <a:rPr lang="en-GB" sz="2400" b="1" dirty="0">
                <a:solidFill>
                  <a:srgbClr val="0C377B"/>
                </a:solidFill>
              </a:rPr>
              <a:t>in </a:t>
            </a:r>
            <a:r>
              <a:rPr lang="en-GB" sz="2400" b="1" dirty="0" smtClean="0">
                <a:solidFill>
                  <a:srgbClr val="0C377B"/>
                </a:solidFill>
                <a:latin typeface="Symbol" panose="05050102010706020507" pitchFamily="18" charset="2"/>
              </a:rPr>
              <a:t>x</a:t>
            </a:r>
            <a:r>
              <a:rPr lang="en-GB" sz="2400" b="1" baseline="-25000" dirty="0" smtClean="0">
                <a:solidFill>
                  <a:srgbClr val="0C377B"/>
                </a:solidFill>
              </a:rPr>
              <a:t>y,0</a:t>
            </a:r>
            <a:endParaRPr lang="en-GB" sz="2400" b="1" dirty="0" smtClean="0">
              <a:solidFill>
                <a:srgbClr val="0C377B"/>
              </a:solidFill>
            </a:endParaRPr>
          </a:p>
          <a:p>
            <a:endParaRPr lang="en-GB" sz="1050" b="1" dirty="0">
              <a:solidFill>
                <a:srgbClr val="0C377B"/>
              </a:solidFill>
            </a:endParaRPr>
          </a:p>
          <a:p>
            <a:r>
              <a:rPr lang="en-GB" sz="2400" b="1" dirty="0" smtClean="0">
                <a:solidFill>
                  <a:srgbClr val="0C377B"/>
                </a:solidFill>
                <a:sym typeface="Wingdings" panose="05000000000000000000" pitchFamily="2" charset="2"/>
              </a:rPr>
              <a:t>	</a:t>
            </a:r>
            <a:endParaRPr lang="en-GB" sz="2400" dirty="0">
              <a:solidFill>
                <a:srgbClr val="0C377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754" y="1394773"/>
            <a:ext cx="89627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C377B"/>
                </a:solidFill>
              </a:rPr>
              <a:t>lepton </a:t>
            </a:r>
            <a:r>
              <a:rPr lang="en-GB" sz="2800" dirty="0" smtClean="0">
                <a:solidFill>
                  <a:srgbClr val="0C377B"/>
                </a:solidFill>
              </a:rPr>
              <a:t>collider: </a:t>
            </a:r>
            <a:r>
              <a:rPr lang="en-GB" sz="2800" dirty="0" smtClean="0">
                <a:solidFill>
                  <a:srgbClr val="0C377B"/>
                </a:solidFill>
              </a:rPr>
              <a:t>best option to search for extremely rare </a:t>
            </a:r>
          </a:p>
          <a:p>
            <a:r>
              <a:rPr lang="en-GB" sz="2800" dirty="0" smtClean="0">
                <a:solidFill>
                  <a:srgbClr val="0C377B"/>
                </a:solidFill>
              </a:rPr>
              <a:t>decays of H, Z, etc. and for precision coupling </a:t>
            </a:r>
          </a:p>
          <a:p>
            <a:r>
              <a:rPr lang="en-GB" sz="2800" dirty="0" smtClean="0">
                <a:solidFill>
                  <a:srgbClr val="0C377B"/>
                </a:solidFill>
              </a:rPr>
              <a:t>Measurements </a:t>
            </a:r>
            <a:endParaRPr lang="en-GB" sz="2800" dirty="0">
              <a:solidFill>
                <a:srgbClr val="0C377B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600298"/>
              </p:ext>
            </p:extLst>
          </p:nvPr>
        </p:nvGraphicFramePr>
        <p:xfrm>
          <a:off x="4999038" y="3176588"/>
          <a:ext cx="29210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952200" imgH="482400" progId="Equation.3">
                  <p:embed/>
                </p:oleObj>
              </mc:Choice>
              <mc:Fallback>
                <p:oleObj name="Equation" r:id="rId5" imgW="95220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176588"/>
                        <a:ext cx="2921000" cy="1481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8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68894"/>
              </p:ext>
            </p:extLst>
          </p:nvPr>
        </p:nvGraphicFramePr>
        <p:xfrm>
          <a:off x="251520" y="1052736"/>
          <a:ext cx="8652461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7946"/>
                <a:gridCol w="2238800"/>
                <a:gridCol w="28857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FCC-</a:t>
                      </a:r>
                      <a:r>
                        <a:rPr lang="en-GB" dirty="0" err="1" smtClean="0"/>
                        <a:t>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LEP2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energy/beam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 – 175 </a:t>
                      </a:r>
                      <a:r>
                        <a:rPr lang="en-GB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105 </a:t>
                      </a:r>
                      <a:r>
                        <a:rPr lang="en-GB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bunches/beam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C00000"/>
                          </a:solidFill>
                        </a:rPr>
                        <a:t>98 – 16700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beam</a:t>
                      </a:r>
                      <a:r>
                        <a:rPr lang="en-GB" baseline="0" dirty="0" smtClean="0"/>
                        <a:t> 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C00000"/>
                          </a:solidFill>
                        </a:rPr>
                        <a:t>6.6 – 1450 mA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 mA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hor. </a:t>
                      </a:r>
                      <a:r>
                        <a:rPr lang="en-GB" baseline="0" dirty="0" err="1" smtClean="0"/>
                        <a:t>emittance</a:t>
                      </a:r>
                      <a:r>
                        <a:rPr lang="en-GB" baseline="0" dirty="0" smtClean="0"/>
                        <a:t> 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solidFill>
                            <a:srgbClr val="C63920"/>
                          </a:solidFill>
                        </a:rPr>
                        <a:t>~2 nm</a:t>
                      </a:r>
                      <a:endParaRPr lang="en-GB" sz="18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~22 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err="1" smtClean="0"/>
                        <a:t>emittance</a:t>
                      </a:r>
                      <a:r>
                        <a:rPr lang="en-GB" baseline="0" dirty="0" smtClean="0"/>
                        <a:t> ratio </a:t>
                      </a:r>
                      <a:r>
                        <a:rPr lang="en-GB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 dirty="0" err="1" smtClean="0"/>
                        <a:t>y</a:t>
                      </a:r>
                      <a:r>
                        <a:rPr lang="en-GB" baseline="0" dirty="0" smtClean="0"/>
                        <a:t>/</a:t>
                      </a:r>
                      <a:r>
                        <a:rPr lang="en-GB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 dirty="0" err="1" smtClean="0"/>
                        <a:t>y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solidFill>
                            <a:srgbClr val="C63920"/>
                          </a:solidFill>
                        </a:rPr>
                        <a:t>0.1%</a:t>
                      </a:r>
                      <a:endParaRPr lang="en-GB" sz="18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vert. IP beta function </a:t>
                      </a:r>
                      <a:r>
                        <a:rPr lang="en-GB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baseline="-25000" dirty="0" smtClean="0"/>
                        <a:t>y</a:t>
                      </a:r>
                      <a:r>
                        <a:rPr lang="en-GB" baseline="30000" dirty="0" smtClean="0"/>
                        <a:t>*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solidFill>
                            <a:srgbClr val="C63920"/>
                          </a:solidFill>
                        </a:rPr>
                        <a:t>1 mm </a:t>
                      </a:r>
                      <a:endParaRPr lang="en-GB" sz="18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50 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luminosity/IP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1.8-28</a:t>
                      </a:r>
                      <a:r>
                        <a:rPr lang="en-GB" dirty="0" smtClean="0"/>
                        <a:t> </a:t>
                      </a:r>
                      <a:r>
                        <a:rPr lang="en-GB" sz="1600" dirty="0" smtClean="0"/>
                        <a:t>x 10</a:t>
                      </a:r>
                      <a:r>
                        <a:rPr lang="en-GB" sz="1600" baseline="30000" dirty="0" smtClean="0"/>
                        <a:t>34</a:t>
                      </a:r>
                      <a:r>
                        <a:rPr lang="en-GB" sz="1600" dirty="0" smtClean="0"/>
                        <a:t> cm</a:t>
                      </a:r>
                      <a:r>
                        <a:rPr lang="en-GB" sz="1600" baseline="30000" dirty="0" smtClean="0"/>
                        <a:t>-2</a:t>
                      </a:r>
                      <a:r>
                        <a:rPr lang="en-GB" sz="1600" dirty="0" smtClean="0"/>
                        <a:t>s</a:t>
                      </a:r>
                      <a:r>
                        <a:rPr lang="en-GB" sz="1600" baseline="30000" dirty="0" smtClean="0"/>
                        <a:t>-1</a:t>
                      </a:r>
                      <a:endParaRPr lang="en-GB" sz="1600" baseline="3000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0.0012 </a:t>
                      </a:r>
                      <a:r>
                        <a:rPr lang="en-GB" sz="1600" dirty="0" smtClean="0"/>
                        <a:t>x 10</a:t>
                      </a:r>
                      <a:r>
                        <a:rPr lang="en-GB" sz="1600" baseline="30000" dirty="0" smtClean="0"/>
                        <a:t>34</a:t>
                      </a:r>
                      <a:r>
                        <a:rPr lang="en-GB" sz="1600" dirty="0" smtClean="0"/>
                        <a:t> cm</a:t>
                      </a:r>
                      <a:r>
                        <a:rPr lang="en-GB" sz="1600" baseline="30000" dirty="0" smtClean="0"/>
                        <a:t>-2</a:t>
                      </a:r>
                      <a:r>
                        <a:rPr lang="en-GB" sz="1600" dirty="0" smtClean="0"/>
                        <a:t>s</a:t>
                      </a:r>
                      <a:r>
                        <a:rPr lang="en-GB" sz="1600" baseline="30000" dirty="0" smtClean="0"/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loss/turn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0.03-7.55 </a:t>
                      </a:r>
                      <a:r>
                        <a:rPr lang="en-GB" dirty="0" err="1" smtClean="0"/>
                        <a:t>GeV</a:t>
                      </a:r>
                      <a:endParaRPr lang="en-GB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3.34 </a:t>
                      </a:r>
                      <a:r>
                        <a:rPr lang="en-GB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synchrotron</a:t>
                      </a:r>
                      <a:r>
                        <a:rPr lang="en-GB" baseline="0" dirty="0" smtClean="0"/>
                        <a:t> radiation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/>
                        <a:t>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100 MW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23 MW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RF voltage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2.5 – </a:t>
                      </a:r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11 GV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3.5 GV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4608" y="0"/>
            <a:ext cx="9150188" cy="1008000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FCC-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baseline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parameters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" y="57998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50" y="5085184"/>
            <a:ext cx="892899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kern="0" dirty="0"/>
              <a:t>Large number of bunches at </a:t>
            </a:r>
            <a:r>
              <a:rPr lang="en-GB" sz="2000" kern="0" dirty="0" smtClean="0"/>
              <a:t>Z and WW and H requires </a:t>
            </a:r>
            <a:r>
              <a:rPr lang="en-GB" sz="2000" kern="0" dirty="0"/>
              <a:t>2 </a:t>
            </a:r>
            <a:r>
              <a:rPr lang="en-GB" sz="2000" kern="0" dirty="0" smtClean="0"/>
              <a:t>rings.</a:t>
            </a:r>
            <a:endParaRPr lang="en-GB" sz="2000" kern="0" dirty="0"/>
          </a:p>
          <a:p>
            <a:pPr marL="800100" lvl="1" indent="-342900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kern="0" dirty="0"/>
              <a:t>High </a:t>
            </a:r>
            <a:r>
              <a:rPr lang="en-GB" sz="2000" kern="0" dirty="0" smtClean="0"/>
              <a:t>luminosity means short beam lifetime (few </a:t>
            </a:r>
            <a:r>
              <a:rPr lang="en-GB" sz="2000" kern="0" dirty="0" err="1" smtClean="0"/>
              <a:t>mins</a:t>
            </a:r>
            <a:r>
              <a:rPr lang="en-GB" sz="2000" kern="0" dirty="0" smtClean="0"/>
              <a:t>) and </a:t>
            </a:r>
            <a:r>
              <a:rPr lang="en-GB" sz="2000" kern="0" dirty="0"/>
              <a:t>requires continues </a:t>
            </a:r>
            <a:r>
              <a:rPr lang="en-GB" sz="2000" kern="0" dirty="0" smtClean="0"/>
              <a:t>injection.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3393016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152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FCC-</a:t>
            </a:r>
            <a:r>
              <a:rPr lang="en-US" dirty="0" err="1" smtClean="0"/>
              <a:t>ee</a:t>
            </a:r>
            <a:r>
              <a:rPr lang="en-US" dirty="0" smtClean="0"/>
              <a:t>: RF parameters and R&amp;D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464" y="1077697"/>
                <a:ext cx="9010536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Synchrotron radiation power: 50 MW per beam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Energy loss per turn: up to 7.5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GeV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(at 175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GeV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, t)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 smtClean="0"/>
                  <a:t>System </a:t>
                </a:r>
                <a:r>
                  <a:rPr lang="en-US" sz="2000" dirty="0"/>
                  <a:t>dimension compared to </a:t>
                </a:r>
                <a:r>
                  <a:rPr lang="en-US" sz="2000" dirty="0" smtClean="0"/>
                  <a:t>LEP2::</a:t>
                </a:r>
                <a:endParaRPr lang="en-US" sz="2000" dirty="0"/>
              </a:p>
              <a:p>
                <a:pPr marL="914400" lvl="1" indent="-4572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b="1" dirty="0" smtClean="0"/>
                  <a:t>LEP2: 352 MHz RF freq., </a:t>
                </a:r>
                <a:r>
                  <a:rPr lang="en-US" b="1" dirty="0" smtClean="0">
                    <a:sym typeface="Wingdings" panose="05000000000000000000" pitchFamily="2" charset="2"/>
                  </a:rPr>
                  <a:t>3.5 GV voltage, 22 MW  SR power (27 km)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FCC-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 400 MHz RF freq,,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12 GV voltage,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100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MW SR power (100 km)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2000" b="1" dirty="0" smtClean="0">
                  <a:latin typeface="+mn-lt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ym typeface="Wingdings" panose="05000000000000000000" pitchFamily="2" charset="2"/>
                  </a:rPr>
                  <a:t>R&amp;D Goal is optimization of overall system efficiency and cost!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US" sz="600" dirty="0" smtClean="0"/>
              </a:p>
              <a:p>
                <a:pPr marL="0" lvl="1"/>
                <a:r>
                  <a:rPr lang="en-US" sz="2000" b="1" dirty="0" smtClean="0"/>
                  <a:t>    </a:t>
                </a:r>
                <a:r>
                  <a:rPr lang="en-US" sz="2000" b="1" dirty="0" smtClean="0">
                    <a:latin typeface="+mn-lt"/>
                  </a:rPr>
                  <a:t>1.  SC cavity </a:t>
                </a:r>
                <a:r>
                  <a:rPr lang="en-US" sz="2000" b="1" dirty="0"/>
                  <a:t>R&amp;D </a:t>
                </a:r>
                <a:r>
                  <a:rPr lang="en-US" sz="2000" b="1" dirty="0">
                    <a:sym typeface="Wingdings" panose="05000000000000000000" pitchFamily="2" charset="2"/>
                  </a:rPr>
                  <a:t> 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l</a:t>
                </a:r>
                <a:r>
                  <a:rPr lang="en-US" sz="2000" b="1" dirty="0" smtClean="0"/>
                  <a:t>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2000" b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1" dirty="0" smtClean="0"/>
                  <a:t>,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high gradient, </a:t>
                </a:r>
                <a:r>
                  <a:rPr lang="en-US" sz="2000" b="1" dirty="0"/>
                  <a:t>acceptable </a:t>
                </a:r>
                <a:r>
                  <a:rPr lang="en-US" sz="2000" b="1" dirty="0" err="1"/>
                  <a:t>cryo</a:t>
                </a:r>
                <a:r>
                  <a:rPr lang="en-US" sz="2000" b="1" dirty="0"/>
                  <a:t> power!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dirty="0"/>
                  <a:t>Recent promising results at 4 K with Nb3Sn coating on </a:t>
                </a:r>
                <a:r>
                  <a:rPr lang="en-US" dirty="0" err="1"/>
                  <a:t>Nb</a:t>
                </a:r>
                <a:r>
                  <a:rPr lang="en-US" dirty="0"/>
                  <a:t> at Cornell,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dirty="0">
                        <a:latin typeface="Cambria Math"/>
                      </a:rPr>
                      <m:t>800 ℃ ÷</m:t>
                    </m:r>
                    <m:r>
                      <a:rPr lang="en-US" dirty="0">
                        <a:latin typeface="Cambria Math"/>
                      </a:rPr>
                      <m:t>1400</m:t>
                    </m:r>
                    <m:r>
                      <a:rPr lang="en-GB" dirty="0">
                        <a:latin typeface="Cambria Math"/>
                      </a:rPr>
                      <m:t> ℃</m:t>
                    </m:r>
                  </m:oMath>
                </a14:m>
                <a:r>
                  <a:rPr lang="en-US" dirty="0"/>
                  <a:t> heat treatment JLAB,  beneficial effect of impurities FNAL.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US" sz="800" dirty="0"/>
              </a:p>
              <a:p>
                <a:r>
                  <a:rPr lang="en-US" sz="2000" b="1" dirty="0" smtClean="0"/>
                  <a:t>    2.  High efficiency RF power generation from electrical grid </a:t>
                </a:r>
                <a:r>
                  <a:rPr lang="en-US" sz="2000" b="1" dirty="0"/>
                  <a:t>to beam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Amplifier technologies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Klystron efficiencies &gt;65%, alternative RF sources as solid </a:t>
                </a:r>
                <a:r>
                  <a:rPr lang="en-US" dirty="0"/>
                  <a:t>s</a:t>
                </a:r>
                <a:r>
                  <a:rPr lang="en-US" dirty="0" smtClean="0"/>
                  <a:t>tate </a:t>
                </a:r>
                <a:r>
                  <a:rPr lang="en-US" dirty="0"/>
                  <a:t>a</a:t>
                </a:r>
                <a:r>
                  <a:rPr lang="en-US" dirty="0" smtClean="0"/>
                  <a:t>mplifier, etc.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US" sz="800" dirty="0"/>
              </a:p>
              <a:p>
                <a:r>
                  <a:rPr lang="en-US" sz="2000" b="1" dirty="0" smtClean="0"/>
                  <a:t>    3.  High reliability</a:t>
                </a:r>
                <a:endParaRPr lang="en-US" sz="1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4" y="1077697"/>
                <a:ext cx="9010536" cy="4939814"/>
              </a:xfrm>
              <a:prstGeom prst="rect">
                <a:avLst/>
              </a:prstGeom>
              <a:blipFill rotWithShape="1">
                <a:blip r:embed="rId2"/>
                <a:stretch>
                  <a:fillRect l="-609" t="-494" r="-338" b="-1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509" y="1700808"/>
            <a:ext cx="829105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 smtClean="0"/>
              <a:t>Motivation &amp; scope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 smtClean="0"/>
              <a:t>Parameters &amp; </a:t>
            </a:r>
            <a:r>
              <a:rPr lang="en-GB" sz="4000" b="1" dirty="0" smtClean="0"/>
              <a:t>a few challenges</a:t>
            </a:r>
            <a:endParaRPr lang="en-GB" sz="4000" b="1" dirty="0" smtClean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 smtClean="0"/>
              <a:t>Study organization</a:t>
            </a:r>
            <a:r>
              <a:rPr lang="en-GB" sz="4000" b="1" dirty="0"/>
              <a:t> </a:t>
            </a:r>
            <a:r>
              <a:rPr lang="en-GB" sz="4000" b="1" dirty="0" smtClean="0"/>
              <a:t>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 smtClean="0"/>
              <a:t>Summary</a:t>
            </a:r>
            <a:endParaRPr lang="en-GB" sz="40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059" y="-27384"/>
            <a:ext cx="9150188" cy="864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Outline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1998"/>
            <a:ext cx="5688632" cy="22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971397"/>
            <a:ext cx="8315014" cy="21903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>
                <a:solidFill>
                  <a:srgbClr val="000000"/>
                </a:solidFill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eside </a:t>
            </a:r>
            <a:r>
              <a:rPr lang="en-US" sz="2400" kern="0" dirty="0">
                <a:solidFill>
                  <a:srgbClr val="000000"/>
                </a:solidFill>
              </a:rPr>
              <a:t>the collider ring(s), a booster of the same size (same tunnel) must provide beams for top-up injection</a:t>
            </a:r>
          </a:p>
          <a:p>
            <a:pPr marL="555625" lvl="1" indent="-285750" eaLnBrk="0" fontAlgn="base" hangingPunct="0">
              <a:spcAft>
                <a:spcPts val="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same RF voltage, but low power (~ MW)</a:t>
            </a:r>
          </a:p>
          <a:p>
            <a:pPr marL="555625" lvl="1" indent="-285750" eaLnBrk="0" fontAlgn="base" hangingPunct="0">
              <a:spcAft>
                <a:spcPts val="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top up frequency ~0.1 Hz</a:t>
            </a:r>
          </a:p>
          <a:p>
            <a:pPr marL="555625" lvl="1" indent="-285750" eaLnBrk="0" fontAlgn="base" hangingPunct="0">
              <a:spcAft>
                <a:spcPts val="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booster injection energy ~5-20 </a:t>
            </a:r>
            <a:r>
              <a:rPr lang="en-US" sz="2000" b="1" dirty="0" err="1"/>
              <a:t>GeV</a:t>
            </a:r>
            <a:endParaRPr lang="en-US" sz="2000" b="1" dirty="0"/>
          </a:p>
          <a:p>
            <a:pPr marL="555625" lvl="1" indent="-285750" eaLnBrk="0" fontAlgn="base" hangingPunct="0">
              <a:spcAft>
                <a:spcPts val="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bypass around the experiments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5425" y="5344566"/>
            <a:ext cx="8315014" cy="8207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>
                <a:solidFill>
                  <a:srgbClr val="000000"/>
                </a:solidFill>
              </a:rPr>
              <a:t>injector complex for e</a:t>
            </a:r>
            <a:r>
              <a:rPr lang="en-US" sz="2400" kern="0" baseline="30000" dirty="0">
                <a:solidFill>
                  <a:srgbClr val="000000"/>
                </a:solidFill>
              </a:rPr>
              <a:t>+</a:t>
            </a:r>
            <a:r>
              <a:rPr lang="en-US" sz="2400" kern="0" dirty="0">
                <a:solidFill>
                  <a:srgbClr val="000000"/>
                </a:solidFill>
              </a:rPr>
              <a:t> and e</a:t>
            </a:r>
            <a:r>
              <a:rPr lang="en-US" sz="2400" kern="0" baseline="30000" dirty="0">
                <a:solidFill>
                  <a:srgbClr val="000000"/>
                </a:solidFill>
              </a:rPr>
              <a:t>-</a:t>
            </a:r>
            <a:r>
              <a:rPr lang="en-US" sz="2400" kern="0" dirty="0">
                <a:solidFill>
                  <a:srgbClr val="000000"/>
                </a:solidFill>
              </a:rPr>
              <a:t> beams of 10-20 </a:t>
            </a:r>
            <a:r>
              <a:rPr lang="en-US" sz="2400" kern="0" dirty="0" err="1">
                <a:solidFill>
                  <a:srgbClr val="000000"/>
                </a:solidFill>
              </a:rPr>
              <a:t>GeV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555625" lvl="1" indent="-285750" eaLnBrk="0" fontAlgn="base" hangingPunct="0">
              <a:spcAft>
                <a:spcPts val="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Super-KEKB injector ~ almost suitable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4653136"/>
            <a:ext cx="1354858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>
                <a:solidFill>
                  <a:srgbClr val="000000"/>
                </a:solidFill>
              </a:rPr>
              <a:t>A. </a:t>
            </a:r>
            <a:r>
              <a:rPr lang="en-GB" sz="2000" kern="0" dirty="0" err="1">
                <a:solidFill>
                  <a:srgbClr val="000000"/>
                </a:solidFill>
              </a:rPr>
              <a:t>Blondel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59" y="152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FCC-</a:t>
            </a:r>
            <a:r>
              <a:rPr lang="en-US" dirty="0" err="1" smtClean="0"/>
              <a:t>ee</a:t>
            </a:r>
            <a:r>
              <a:rPr lang="en-US" dirty="0" smtClean="0"/>
              <a:t> top-up injector</a:t>
            </a:r>
            <a:endParaRPr lang="en-US" dirty="0"/>
          </a:p>
        </p:txBody>
      </p:sp>
      <p:pic>
        <p:nvPicPr>
          <p:cNvPr id="12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265" y="761505"/>
            <a:ext cx="7344816" cy="549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4131" y="761505"/>
            <a:ext cx="323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beam commissioning will start in 2015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48747"/>
            <a:ext cx="5005673" cy="3046988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top up injection at high current</a:t>
            </a:r>
          </a:p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400" dirty="0">
                <a:solidFill>
                  <a:srgbClr val="FF0000"/>
                </a:solidFill>
              </a:rPr>
              <a:t>=300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m (FCC-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:  1 mm)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lifetime </a:t>
            </a:r>
            <a:r>
              <a:rPr lang="en-US" sz="2400" dirty="0">
                <a:solidFill>
                  <a:srgbClr val="FF0000"/>
                </a:solidFill>
              </a:rPr>
              <a:t>5 min (FCC-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: ≥20 min)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err="1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</a:rPr>
              <a:t>x </a:t>
            </a:r>
            <a:r>
              <a:rPr lang="en-US" sz="2400" i="1" dirty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0.25% (similar to 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defTabSz="354013"/>
            <a:r>
              <a:rPr lang="en-US" sz="2400" b="1" dirty="0">
                <a:solidFill>
                  <a:srgbClr val="FF0000"/>
                </a:solidFill>
              </a:rPr>
              <a:t>off momentum acceptance 	</a:t>
            </a:r>
            <a:r>
              <a:rPr lang="en-US" sz="2400" dirty="0">
                <a:solidFill>
                  <a:srgbClr val="FF0000"/>
                </a:solidFill>
              </a:rPr>
              <a:t>(±1.5%, similar to 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defTabSz="354013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b="1" dirty="0">
                <a:solidFill>
                  <a:srgbClr val="FF0000"/>
                </a:solidFill>
              </a:rPr>
              <a:t> production rate </a:t>
            </a:r>
            <a:r>
              <a:rPr lang="en-US" sz="2400" dirty="0">
                <a:solidFill>
                  <a:srgbClr val="FF0000"/>
                </a:solidFill>
              </a:rPr>
              <a:t>(2.5x10</a:t>
            </a:r>
            <a:r>
              <a:rPr lang="en-US" sz="2400" baseline="30000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0000"/>
                </a:solidFill>
              </a:rPr>
              <a:t>/s, 	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: &lt;1.5x10</a:t>
            </a:r>
            <a:r>
              <a:rPr lang="en-US" sz="2400" baseline="30000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0000"/>
                </a:solidFill>
              </a:rPr>
              <a:t>/s (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cr.waist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9344" y="5561076"/>
            <a:ext cx="4164656" cy="1384995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err="1">
                <a:solidFill>
                  <a:srgbClr val="0000CC"/>
                </a:solidFill>
              </a:rPr>
              <a:t>SuperKEKB</a:t>
            </a:r>
            <a:r>
              <a:rPr lang="en-GB" sz="2800" i="1" dirty="0">
                <a:solidFill>
                  <a:srgbClr val="0000CC"/>
                </a:solidFill>
              </a:rPr>
              <a:t> </a:t>
            </a:r>
            <a:r>
              <a:rPr lang="en-GB" sz="2800" dirty="0">
                <a:solidFill>
                  <a:srgbClr val="0000CC"/>
                </a:solidFill>
              </a:rPr>
              <a:t>goes beyond </a:t>
            </a:r>
            <a:r>
              <a:rPr lang="en-GB" sz="2800" i="1" dirty="0">
                <a:solidFill>
                  <a:srgbClr val="0000CC"/>
                </a:solidFill>
              </a:rPr>
              <a:t>FCC-</a:t>
            </a:r>
            <a:r>
              <a:rPr lang="en-GB" sz="2800" i="1" dirty="0" err="1">
                <a:solidFill>
                  <a:srgbClr val="0000CC"/>
                </a:solidFill>
              </a:rPr>
              <a:t>ee</a:t>
            </a:r>
            <a:r>
              <a:rPr lang="en-GB" sz="2800" dirty="0">
                <a:solidFill>
                  <a:srgbClr val="0000CC"/>
                </a:solidFill>
              </a:rPr>
              <a:t>, testing all concepts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>
                <a:latin typeface="Arial"/>
                <a:ea typeface="+mn-ea"/>
                <a:cs typeface="Calibri" pitchFamily="34" charset="0"/>
              </a:rPr>
              <a:t>SuperKEKB</a:t>
            </a:r>
            <a:r>
              <a:rPr lang="en-GB" sz="2800" dirty="0">
                <a:latin typeface="Arial"/>
                <a:ea typeface="+mn-ea"/>
                <a:cs typeface="Calibri" pitchFamily="34" charset="0"/>
              </a:rPr>
              <a:t> = </a:t>
            </a:r>
            <a:r>
              <a:rPr lang="en-GB" sz="2800" i="1" dirty="0">
                <a:latin typeface="Arial"/>
                <a:ea typeface="+mn-ea"/>
                <a:cs typeface="Calibri" pitchFamily="34" charset="0"/>
              </a:rPr>
              <a:t>FCC-</a:t>
            </a:r>
            <a:r>
              <a:rPr lang="en-GB" sz="2800" i="1" dirty="0" err="1">
                <a:latin typeface="Arial"/>
                <a:ea typeface="+mn-ea"/>
                <a:cs typeface="Calibri" pitchFamily="34" charset="0"/>
              </a:rPr>
              <a:t>ee</a:t>
            </a:r>
            <a:r>
              <a:rPr lang="en-GB" sz="2800" dirty="0">
                <a:latin typeface="Arial"/>
                <a:ea typeface="+mn-ea"/>
                <a:cs typeface="Calibri" pitchFamily="34" charset="0"/>
              </a:rPr>
              <a:t> </a:t>
            </a:r>
            <a:r>
              <a:rPr lang="en-GB" sz="2800" dirty="0" smtClean="0">
                <a:latin typeface="Arial"/>
                <a:ea typeface="+mn-ea"/>
                <a:cs typeface="Calibri" pitchFamily="34" charset="0"/>
              </a:rPr>
              <a:t>demonstrator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15327" y="3140968"/>
            <a:ext cx="196239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K. Oide et al.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94926"/>
              </p:ext>
            </p:extLst>
          </p:nvPr>
        </p:nvGraphicFramePr>
        <p:xfrm>
          <a:off x="420026" y="1103388"/>
          <a:ext cx="8280920" cy="463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8055"/>
                <a:gridCol w="2322111"/>
                <a:gridCol w="24007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parameter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e</a:t>
                      </a:r>
                      <a:r>
                        <a:rPr lang="en-GB" sz="2400" baseline="30000" dirty="0" smtClean="0"/>
                        <a:t>-</a:t>
                      </a:r>
                      <a:endParaRPr lang="en-GB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energy/beam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60 GeV (ERL)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50 </a:t>
                      </a:r>
                      <a:r>
                        <a:rPr lang="en-GB" sz="2400" dirty="0" err="1" smtClean="0"/>
                        <a:t>TeV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bunches/beam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C00000"/>
                          </a:solidFill>
                        </a:rPr>
                        <a:t>10600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bunch intensity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5x10</a:t>
                      </a:r>
                      <a:r>
                        <a:rPr kumimoji="0" lang="en-GB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en-GB" sz="2400" b="1" baseline="3000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GB" sz="24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hor. &amp; vert. </a:t>
                      </a:r>
                      <a:r>
                        <a:rPr lang="en-GB" sz="2400" baseline="0" dirty="0" err="1" smtClean="0"/>
                        <a:t>emittance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0.17 nm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baseline="0" dirty="0" smtClean="0">
                          <a:solidFill>
                            <a:srgbClr val="C63920"/>
                          </a:solidFill>
                        </a:rPr>
                        <a:t>0.04 nm</a:t>
                      </a:r>
                      <a:endParaRPr lang="en-GB" sz="24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aseline="0" dirty="0" err="1" smtClean="0"/>
                        <a:t>emittance</a:t>
                      </a:r>
                      <a:r>
                        <a:rPr lang="en-GB" sz="2400" baseline="0" dirty="0" smtClean="0"/>
                        <a:t> ratio </a:t>
                      </a:r>
                      <a:r>
                        <a:rPr lang="en-GB" sz="2400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sz="2400" baseline="-25000" dirty="0" err="1" smtClean="0"/>
                        <a:t>y</a:t>
                      </a:r>
                      <a:r>
                        <a:rPr lang="en-GB" sz="2400" baseline="0" dirty="0" smtClean="0"/>
                        <a:t>/</a:t>
                      </a:r>
                      <a:r>
                        <a:rPr lang="en-GB" sz="2400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sz="2400" baseline="-25000" dirty="0" err="1" smtClean="0"/>
                        <a:t>y</a:t>
                      </a:r>
                      <a:endParaRPr lang="en-GB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baseline="0" dirty="0" smtClean="0">
                          <a:solidFill>
                            <a:srgbClr val="C63920"/>
                          </a:solidFill>
                        </a:rPr>
                        <a:t>1</a:t>
                      </a:r>
                      <a:endParaRPr lang="en-GB" sz="24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IP beta function </a:t>
                      </a:r>
                      <a:r>
                        <a:rPr lang="en-GB" sz="2400" baseline="0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sz="2400" baseline="-25000" dirty="0" err="1" smtClean="0"/>
                        <a:t>x,y</a:t>
                      </a:r>
                      <a:r>
                        <a:rPr lang="en-GB" sz="2400" baseline="30000" dirty="0" smtClean="0"/>
                        <a:t>*</a:t>
                      </a:r>
                      <a:endParaRPr lang="en-GB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100 mm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baseline="0" dirty="0" smtClean="0">
                          <a:solidFill>
                            <a:srgbClr val="C63920"/>
                          </a:solidFill>
                        </a:rPr>
                        <a:t>400 mm </a:t>
                      </a:r>
                      <a:endParaRPr lang="en-GB" sz="24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IP beta function </a:t>
                      </a:r>
                      <a:r>
                        <a:rPr lang="en-GB" sz="2400" baseline="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sz="2400" baseline="-25000" dirty="0" err="1" smtClean="0"/>
                        <a:t>x,y</a:t>
                      </a:r>
                      <a:r>
                        <a:rPr lang="en-GB" sz="2400" baseline="30000" dirty="0" smtClean="0"/>
                        <a:t>*</a:t>
                      </a:r>
                      <a:endParaRPr lang="en-GB" sz="2400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baseline="0" dirty="0" smtClean="0">
                          <a:solidFill>
                            <a:srgbClr val="C63920"/>
                          </a:solidFill>
                        </a:rPr>
                        <a:t>4 </a:t>
                      </a:r>
                      <a:r>
                        <a:rPr lang="en-GB" sz="2400" b="1" baseline="0" dirty="0" smtClean="0">
                          <a:solidFill>
                            <a:srgbClr val="C6392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2400" b="1" baseline="0" dirty="0" smtClean="0">
                          <a:solidFill>
                            <a:srgbClr val="C63920"/>
                          </a:solidFill>
                        </a:rPr>
                        <a:t>m </a:t>
                      </a:r>
                      <a:endParaRPr lang="en-GB" sz="24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1" baseline="0" dirty="0">
                        <a:solidFill>
                          <a:srgbClr val="C6392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luminosity/IP</a:t>
                      </a:r>
                      <a:endParaRPr lang="en-GB" sz="2400" baseline="-25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C00000"/>
                          </a:solidFill>
                        </a:rPr>
                        <a:t>1.0</a:t>
                      </a:r>
                      <a:r>
                        <a:rPr lang="en-GB" sz="2800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rgbClr val="CC0000"/>
                          </a:solidFill>
                        </a:rPr>
                        <a:t>x 10</a:t>
                      </a:r>
                      <a:r>
                        <a:rPr lang="en-GB" sz="2400" b="1" baseline="30000" dirty="0" smtClean="0">
                          <a:solidFill>
                            <a:srgbClr val="CC0000"/>
                          </a:solidFill>
                        </a:rPr>
                        <a:t>34</a:t>
                      </a:r>
                      <a:r>
                        <a:rPr lang="en-GB" sz="2400" b="1" dirty="0" smtClean="0">
                          <a:solidFill>
                            <a:srgbClr val="CC0000"/>
                          </a:solidFill>
                        </a:rPr>
                        <a:t> cm</a:t>
                      </a:r>
                      <a:r>
                        <a:rPr lang="en-GB" sz="2400" b="1" baseline="30000" dirty="0" smtClean="0">
                          <a:solidFill>
                            <a:srgbClr val="CC0000"/>
                          </a:solidFill>
                        </a:rPr>
                        <a:t>-2</a:t>
                      </a:r>
                      <a:r>
                        <a:rPr lang="en-GB" sz="2400" b="1" dirty="0" smtClean="0">
                          <a:solidFill>
                            <a:srgbClr val="CC0000"/>
                          </a:solidFill>
                        </a:rPr>
                        <a:t>s</a:t>
                      </a:r>
                      <a:r>
                        <a:rPr lang="en-GB" sz="2400" b="1" baseline="30000" dirty="0" smtClean="0">
                          <a:solidFill>
                            <a:srgbClr val="CC0000"/>
                          </a:solidFill>
                        </a:rPr>
                        <a:t>-1</a:t>
                      </a:r>
                      <a:endParaRPr lang="en-GB" sz="2400" b="1" baseline="300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synchrotron power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~50 </a:t>
                      </a:r>
                      <a:r>
                        <a:rPr lang="en-GB" sz="2400" dirty="0" smtClean="0"/>
                        <a:t>MW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C00000"/>
                          </a:solidFill>
                        </a:rPr>
                        <a:t>2.5</a:t>
                      </a:r>
                      <a:r>
                        <a:rPr lang="en-GB" sz="2400" b="1" baseline="0" dirty="0" smtClean="0">
                          <a:solidFill>
                            <a:srgbClr val="C00000"/>
                          </a:solidFill>
                        </a:rPr>
                        <a:t> MW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3270" y="5717088"/>
            <a:ext cx="68873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300" dirty="0">
                <a:solidFill>
                  <a:srgbClr val="000000"/>
                </a:solidFill>
                <a:ea typeface="ＭＳ Ｐゴシック" charset="0"/>
              </a:rPr>
              <a:t>Preliminary, subject to evolution (staging scenarios)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4608" y="0"/>
            <a:ext cx="9150188" cy="1008000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kern="0" dirty="0" smtClean="0"/>
              <a:t>	</a:t>
            </a:r>
            <a:r>
              <a:rPr lang="en-US" kern="0" dirty="0" smtClean="0"/>
              <a:t>tentative </a:t>
            </a:r>
            <a:r>
              <a:rPr lang="en-US" kern="0" dirty="0" smtClean="0"/>
              <a:t>FCC-he parameters</a:t>
            </a:r>
            <a:endParaRPr lang="en-US" kern="0" dirty="0"/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" y="57998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49573" y="1061048"/>
            <a:ext cx="404512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6686" y="1061048"/>
            <a:ext cx="404512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3798" y="1061048"/>
            <a:ext cx="404512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0911" y="1061048"/>
            <a:ext cx="404512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8024" y="1061048"/>
            <a:ext cx="404512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8024" y="1061048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rgbClr val="092A55"/>
                </a:solidFill>
              </a:rPr>
              <a:t>Physics and Experiments</a:t>
            </a: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0911" y="1061048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rgbClr val="092A55"/>
                </a:solidFill>
              </a:rPr>
              <a:t>Accelerators</a:t>
            </a: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43798" y="1061048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rgbClr val="092A55"/>
                </a:solidFill>
              </a:rPr>
              <a:t>Infrastructures</a:t>
            </a:r>
            <a:br>
              <a:rPr lang="en-GB" sz="1100" b="1" dirty="0" smtClean="0">
                <a:solidFill>
                  <a:srgbClr val="092A55"/>
                </a:solidFill>
              </a:rPr>
            </a:br>
            <a:r>
              <a:rPr lang="en-GB" sz="1100" b="1" dirty="0" smtClean="0">
                <a:solidFill>
                  <a:srgbClr val="092A55"/>
                </a:solidFill>
              </a:rPr>
              <a:t>and Operation</a:t>
            </a: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6686" y="1061048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rgbClr val="092A55"/>
                </a:solidFill>
              </a:rPr>
              <a:t>Implementation</a:t>
            </a:r>
            <a:br>
              <a:rPr lang="en-GB" sz="1100" b="1" dirty="0" smtClean="0">
                <a:solidFill>
                  <a:srgbClr val="092A55"/>
                </a:solidFill>
              </a:rPr>
            </a:br>
            <a:r>
              <a:rPr lang="en-GB" sz="1100" b="1" dirty="0" smtClean="0">
                <a:solidFill>
                  <a:srgbClr val="092A55"/>
                </a:solidFill>
              </a:rPr>
              <a:t>and Planning</a:t>
            </a:r>
            <a:endParaRPr lang="en-GB" sz="1100" b="1" dirty="0">
              <a:solidFill>
                <a:srgbClr val="092A55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49573" y="1063500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rgbClr val="092A55"/>
                </a:solidFill>
              </a:rPr>
              <a:t>Study and Quality</a:t>
            </a:r>
            <a:br>
              <a:rPr lang="en-GB" sz="1100" b="1" dirty="0" smtClean="0">
                <a:solidFill>
                  <a:srgbClr val="092A55"/>
                </a:solidFill>
              </a:rPr>
            </a:br>
            <a:r>
              <a:rPr lang="en-GB" sz="1100" b="1" dirty="0" smtClean="0">
                <a:solidFill>
                  <a:srgbClr val="092A55"/>
                </a:solidFill>
              </a:rPr>
              <a:t>Management</a:t>
            </a:r>
            <a:endParaRPr lang="en-GB" sz="1100" b="1" dirty="0">
              <a:solidFill>
                <a:srgbClr val="092A55"/>
              </a:solidFill>
            </a:endParaRPr>
          </a:p>
        </p:txBody>
      </p:sp>
      <p:cxnSp>
        <p:nvCxnSpPr>
          <p:cNvPr id="15" name="Elbow Connector 14"/>
          <p:cNvCxnSpPr>
            <a:stCxn id="43" idx="1"/>
            <a:endCxn id="9" idx="2"/>
          </p:cNvCxnSpPr>
          <p:nvPr/>
        </p:nvCxnSpPr>
        <p:spPr>
          <a:xfrm rot="10800000">
            <a:off x="340280" y="1686314"/>
            <a:ext cx="202256" cy="4574380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49" idx="1"/>
          </p:cNvCxnSpPr>
          <p:nvPr/>
        </p:nvCxnSpPr>
        <p:spPr>
          <a:xfrm rot="16200000" flipH="1">
            <a:off x="-92895" y="3872375"/>
            <a:ext cx="4574380" cy="202257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2"/>
            <a:endCxn id="55" idx="1"/>
          </p:cNvCxnSpPr>
          <p:nvPr/>
        </p:nvCxnSpPr>
        <p:spPr>
          <a:xfrm rot="16200000" flipH="1">
            <a:off x="1659993" y="3872376"/>
            <a:ext cx="4574380" cy="202256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58" idx="1"/>
          </p:cNvCxnSpPr>
          <p:nvPr/>
        </p:nvCxnSpPr>
        <p:spPr>
          <a:xfrm rot="16200000" flipH="1">
            <a:off x="4630481" y="2654775"/>
            <a:ext cx="2139178" cy="202256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61" idx="1"/>
          </p:cNvCxnSpPr>
          <p:nvPr/>
        </p:nvCxnSpPr>
        <p:spPr>
          <a:xfrm rot="16200000" flipH="1">
            <a:off x="6383368" y="2654775"/>
            <a:ext cx="2139178" cy="202256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8" idx="1"/>
          </p:cNvCxnSpPr>
          <p:nvPr/>
        </p:nvCxnSpPr>
        <p:spPr>
          <a:xfrm flipH="1">
            <a:off x="340279" y="2185415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0279" y="2997149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0279" y="3820491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0722" y="4637226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0279" y="5460567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093166" y="2181641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093165" y="2993375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93166" y="3816717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086300" y="4637226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93166" y="5456793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46052" y="2177868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46052" y="2989602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846052" y="3812944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46052" y="5453020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98939" y="2174094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98938" y="2985828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51825" y="2170321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51825" y="2982055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42536" y="1872782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Hadron Collider Physics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2536" y="2684516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Hadron Collider Experiments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2536" y="3512859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 Collider Physics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42536" y="4324593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 Collider Experiments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2536" y="5136327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Lepton-Hadron Collider Physics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2536" y="5948061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Lepton-Hadron Collider Experiment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95424" y="1872782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Hadron Injectors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5424" y="2684516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Hadron Collider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295424" y="3512859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 Injectors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295424" y="4324593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 Collider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295424" y="5136327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Lepton-Hadron Collider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295424" y="5948061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Technology R&amp;D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048311" y="1872782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Civil Engineering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048311" y="2684516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Technical Infrastructures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48311" y="3512859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Operation and Energy Efficiency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048311" y="4324593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Integration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48311" y="5136327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Computing and</a:t>
            </a:r>
            <a:br>
              <a:rPr lang="en-GB" sz="1100" dirty="0" smtClean="0">
                <a:solidFill>
                  <a:srgbClr val="092A55"/>
                </a:solidFill>
              </a:rPr>
            </a:br>
            <a:r>
              <a:rPr lang="en-GB" sz="1100" dirty="0" smtClean="0">
                <a:solidFill>
                  <a:srgbClr val="092A55"/>
                </a:solidFill>
              </a:rPr>
              <a:t>Data Services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048311" y="5948061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Safety, RP and Environment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801198" y="1872782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Project Risk Assessment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801198" y="2684516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Implementation Scenarios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801198" y="3512859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Cost Models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554085" y="1872782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Study Administration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54085" y="2684516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Communications</a:t>
            </a:r>
            <a:endParaRPr lang="en-GB" sz="1100" dirty="0">
              <a:solidFill>
                <a:srgbClr val="092A55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554085" y="3512859"/>
            <a:ext cx="1348375" cy="6252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92A55"/>
                </a:solidFill>
              </a:rPr>
              <a:t>Conceptual</a:t>
            </a:r>
            <a:br>
              <a:rPr lang="en-GB" sz="1100" dirty="0" smtClean="0">
                <a:solidFill>
                  <a:srgbClr val="092A55"/>
                </a:solidFill>
              </a:rPr>
            </a:br>
            <a:r>
              <a:rPr lang="en-GB" sz="1100" dirty="0" smtClean="0">
                <a:solidFill>
                  <a:srgbClr val="092A55"/>
                </a:solidFill>
              </a:rPr>
              <a:t>Design Report</a:t>
            </a:r>
            <a:endParaRPr lang="en-GB" sz="1100" dirty="0">
              <a:solidFill>
                <a:srgbClr val="092A55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3846052" y="4637226"/>
            <a:ext cx="20225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0"/>
          </p:nvPr>
        </p:nvSpPr>
        <p:spPr>
          <a:xfrm>
            <a:off x="1981699" y="116632"/>
            <a:ext cx="7436734" cy="740942"/>
          </a:xfrm>
        </p:spPr>
        <p:txBody>
          <a:bodyPr/>
          <a:lstStyle/>
          <a:p>
            <a:r>
              <a:rPr lang="en-GB" sz="3600" dirty="0" smtClean="0"/>
              <a:t>FCC Work </a:t>
            </a:r>
            <a:r>
              <a:rPr lang="en-GB" sz="3600" dirty="0" smtClean="0"/>
              <a:t>Breakdown Structure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475385" y="5448960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t</a:t>
            </a:r>
            <a:r>
              <a:rPr lang="en-GB" sz="3200" dirty="0" smtClean="0">
                <a:solidFill>
                  <a:srgbClr val="FFFFFF"/>
                </a:solidFill>
              </a:rPr>
              <a:t>op level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78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59" y="1052736"/>
            <a:ext cx="911156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C377B"/>
                </a:solidFill>
              </a:rPr>
              <a:t>Study launched at FCC kick-off meeting in Feb. 2014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C377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C377B"/>
                </a:solidFill>
              </a:rPr>
              <a:t>Presently forming a </a:t>
            </a:r>
            <a:r>
              <a:rPr lang="en-GB" sz="2800" dirty="0">
                <a:solidFill>
                  <a:srgbClr val="0C377B"/>
                </a:solidFill>
              </a:rPr>
              <a:t>g</a:t>
            </a:r>
            <a:r>
              <a:rPr lang="en-GB" sz="2800" dirty="0" smtClean="0">
                <a:solidFill>
                  <a:srgbClr val="0C377B"/>
                </a:solidFill>
              </a:rPr>
              <a:t>lobal collaboration based on general </a:t>
            </a:r>
            <a:r>
              <a:rPr lang="en-GB" sz="2800" dirty="0" err="1" smtClean="0">
                <a:solidFill>
                  <a:srgbClr val="0C377B"/>
                </a:solidFill>
              </a:rPr>
              <a:t>MoU</a:t>
            </a:r>
            <a:r>
              <a:rPr lang="en-GB" sz="2800" dirty="0" smtClean="0">
                <a:solidFill>
                  <a:srgbClr val="0C377B"/>
                </a:solidFill>
              </a:rPr>
              <a:t> between CERN and individual partners. Specific addenda for each participant.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377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C377B"/>
                </a:solidFill>
              </a:rPr>
              <a:t>First international collaboration board meeting on </a:t>
            </a:r>
            <a:r>
              <a:rPr lang="en-GB" sz="2800" dirty="0" smtClean="0">
                <a:solidFill>
                  <a:srgbClr val="0C377B"/>
                </a:solidFill>
              </a:rPr>
              <a:t>9</a:t>
            </a:r>
            <a:r>
              <a:rPr lang="en-GB" sz="2800" dirty="0">
                <a:solidFill>
                  <a:srgbClr val="0C377B"/>
                </a:solidFill>
              </a:rPr>
              <a:t>. and 10. September 2014 at CERN</a:t>
            </a:r>
            <a:r>
              <a:rPr lang="en-GB" sz="2800" dirty="0" smtClean="0">
                <a:solidFill>
                  <a:srgbClr val="0C377B"/>
                </a:solidFill>
              </a:rPr>
              <a:t>. Chair </a:t>
            </a:r>
            <a:r>
              <a:rPr lang="en-GB" sz="2800" dirty="0" err="1" smtClean="0">
                <a:solidFill>
                  <a:srgbClr val="0C377B"/>
                </a:solidFill>
              </a:rPr>
              <a:t>Prof.</a:t>
            </a:r>
            <a:r>
              <a:rPr lang="en-GB" sz="2800" dirty="0" smtClean="0">
                <a:solidFill>
                  <a:srgbClr val="0C377B"/>
                </a:solidFill>
              </a:rPr>
              <a:t> L. Rivkin (PSI/EPFL</a:t>
            </a:r>
            <a:r>
              <a:rPr lang="en-GB" sz="2800" dirty="0" smtClean="0">
                <a:solidFill>
                  <a:srgbClr val="0C377B"/>
                </a:solidFill>
              </a:rPr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377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C377B"/>
                </a:solidFill>
              </a:rPr>
              <a:t>DS </a:t>
            </a:r>
            <a:r>
              <a:rPr lang="en-GB" sz="2800" dirty="0">
                <a:solidFill>
                  <a:srgbClr val="0C377B"/>
                </a:solidFill>
              </a:rPr>
              <a:t>proposal for </a:t>
            </a:r>
            <a:r>
              <a:rPr lang="en-GB" sz="2800" dirty="0" smtClean="0">
                <a:solidFill>
                  <a:srgbClr val="0C377B"/>
                </a:solidFill>
              </a:rPr>
              <a:t>EC </a:t>
            </a:r>
            <a:r>
              <a:rPr lang="en-GB" sz="2800" dirty="0">
                <a:solidFill>
                  <a:srgbClr val="0C377B"/>
                </a:solidFill>
              </a:rPr>
              <a:t>support </a:t>
            </a:r>
            <a:r>
              <a:rPr lang="en-GB" sz="2800" dirty="0" smtClean="0">
                <a:solidFill>
                  <a:srgbClr val="0C377B"/>
                </a:solidFill>
              </a:rPr>
              <a:t>within </a:t>
            </a:r>
            <a:r>
              <a:rPr lang="en-GB" sz="2800" dirty="0" smtClean="0">
                <a:solidFill>
                  <a:srgbClr val="0C377B"/>
                </a:solidFill>
              </a:rPr>
              <a:t>Horizon </a:t>
            </a:r>
            <a:r>
              <a:rPr lang="en-GB" sz="2800" dirty="0">
                <a:solidFill>
                  <a:srgbClr val="0C377B"/>
                </a:solidFill>
              </a:rPr>
              <a:t>2020 </a:t>
            </a:r>
            <a:endParaRPr lang="en-GB" sz="2800" dirty="0" smtClean="0">
              <a:solidFill>
                <a:srgbClr val="0C377B"/>
              </a:solidFill>
            </a:endParaRPr>
          </a:p>
          <a:p>
            <a:r>
              <a:rPr lang="en-GB" sz="500" dirty="0" smtClean="0">
                <a:solidFill>
                  <a:srgbClr val="0C377B"/>
                </a:solidFill>
              </a:rPr>
              <a:t> </a:t>
            </a:r>
          </a:p>
          <a:p>
            <a:endParaRPr lang="en-GB" sz="500" dirty="0">
              <a:solidFill>
                <a:srgbClr val="0C377B"/>
              </a:solidFill>
            </a:endParaRPr>
          </a:p>
          <a:p>
            <a:endParaRPr lang="en-GB" sz="500" dirty="0" smtClean="0">
              <a:solidFill>
                <a:srgbClr val="0C377B"/>
              </a:solidFill>
            </a:endParaRPr>
          </a:p>
          <a:p>
            <a:endParaRPr lang="en-GB" sz="500" dirty="0" smtClean="0">
              <a:solidFill>
                <a:srgbClr val="0C377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C377B"/>
                </a:solidFill>
              </a:rPr>
              <a:t>First </a:t>
            </a:r>
            <a:r>
              <a:rPr lang="en-GB" sz="2800" dirty="0" smtClean="0">
                <a:solidFill>
                  <a:srgbClr val="0C377B"/>
                </a:solidFill>
              </a:rPr>
              <a:t>FCC Week </a:t>
            </a:r>
            <a:r>
              <a:rPr lang="en-GB" sz="2800" dirty="0" smtClean="0">
                <a:solidFill>
                  <a:srgbClr val="0C377B"/>
                </a:solidFill>
              </a:rPr>
              <a:t>23-27 </a:t>
            </a:r>
            <a:r>
              <a:rPr lang="en-GB" sz="2800" dirty="0" smtClean="0">
                <a:solidFill>
                  <a:srgbClr val="0C377B"/>
                </a:solidFill>
              </a:rPr>
              <a:t>March in Washington DC.</a:t>
            </a:r>
            <a:endParaRPr lang="en-GB" sz="2800" dirty="0">
              <a:solidFill>
                <a:srgbClr val="0C377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FF33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C377B"/>
              </a:solidFill>
            </a:endParaRPr>
          </a:p>
          <a:p>
            <a:endParaRPr lang="en-GB" sz="3200" dirty="0" smtClean="0">
              <a:solidFill>
                <a:srgbClr val="0C377B"/>
              </a:solidFill>
            </a:endParaRPr>
          </a:p>
          <a:p>
            <a:r>
              <a:rPr lang="en-GB" sz="3200" dirty="0" smtClean="0">
                <a:solidFill>
                  <a:srgbClr val="0C377B"/>
                </a:solidFill>
              </a:rPr>
              <a:t> </a:t>
            </a:r>
            <a:endParaRPr lang="en-GB" sz="3200" dirty="0">
              <a:solidFill>
                <a:srgbClr val="0C377B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059" y="-27384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      </a:t>
            </a:r>
            <a:r>
              <a:rPr lang="en-US" sz="3600" dirty="0"/>
              <a:t>FCC study </a:t>
            </a:r>
            <a:r>
              <a:rPr lang="en-US" sz="3600" dirty="0" smtClean="0"/>
              <a:t>status</a:t>
            </a:r>
            <a:endParaRPr lang="en-US" sz="3600" dirty="0"/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5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776"/>
            <a:ext cx="9150188" cy="864000"/>
          </a:xfrm>
          <a:prstGeom prst="rect">
            <a:avLst/>
          </a:prstGeom>
          <a:solidFill>
            <a:schemeClr val="tx1"/>
          </a:solidFill>
        </p:spPr>
        <p:txBody>
          <a:bodyPr t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      FCC work plan study phase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56143"/>
              </p:ext>
            </p:extLst>
          </p:nvPr>
        </p:nvGraphicFramePr>
        <p:xfrm>
          <a:off x="51944" y="1087905"/>
          <a:ext cx="9065680" cy="495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</a:tblGrid>
              <a:tr h="440196"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2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152456" y="1862408"/>
            <a:ext cx="3332030" cy="48647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Kick-off, collaboration forming, 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study plan and organisation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76568" y="5776539"/>
            <a:ext cx="4527713" cy="376404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Release CDR &amp; Workshop on next steps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07224" y="5081427"/>
            <a:ext cx="2169032" cy="579821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contents of CDR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29400" y="2959435"/>
            <a:ext cx="5223847" cy="376404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identification  of baseline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7744" y="2923592"/>
            <a:ext cx="615661" cy="576741"/>
            <a:chOff x="-1219048" y="3333377"/>
            <a:chExt cx="540000" cy="540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172401" y="5660571"/>
            <a:ext cx="615661" cy="576741"/>
            <a:chOff x="6234726" y="2760924"/>
            <a:chExt cx="540000" cy="540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32" name="Rounded Rectangle 31"/>
          <p:cNvSpPr/>
          <p:nvPr/>
        </p:nvSpPr>
        <p:spPr>
          <a:xfrm>
            <a:off x="2798002" y="3366379"/>
            <a:ext cx="2710103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2: Conceptual study of baseline “strong interact.”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36096" y="3925083"/>
            <a:ext cx="3456384" cy="537728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Review, cost model, LHC results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study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re-scoping?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61169" y="4470277"/>
            <a:ext cx="1899888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3: Study</a:t>
            </a:r>
          </a:p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consolidation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64651" y="5083830"/>
            <a:ext cx="615661" cy="576741"/>
            <a:chOff x="-1219048" y="3333377"/>
            <a:chExt cx="540000" cy="540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7317096" y="5428183"/>
            <a:ext cx="890472" cy="376404"/>
          </a:xfrm>
          <a:prstGeom prst="round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Report</a:t>
            </a:r>
            <a:endParaRPr lang="en-GB" sz="16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4680" y="1898394"/>
            <a:ext cx="995428" cy="376404"/>
          </a:xfrm>
          <a:prstGeom prst="round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Prepare</a:t>
            </a:r>
            <a:endParaRPr lang="en-GB" sz="16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4580453"/>
            <a:ext cx="2750501" cy="1384288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large FCC Workshops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 smtClean="0">
                <a:solidFill>
                  <a:srgbClr val="0C377B"/>
                </a:solidFill>
              </a:rPr>
              <a:t>1</a:t>
            </a:r>
            <a:r>
              <a:rPr lang="en-GB" sz="1600" b="1" baseline="30000" dirty="0" smtClean="0">
                <a:solidFill>
                  <a:srgbClr val="0C377B"/>
                </a:solidFill>
              </a:rPr>
              <a:t>st</a:t>
            </a:r>
            <a:r>
              <a:rPr lang="en-GB" sz="1600" b="1" dirty="0" smtClean="0">
                <a:solidFill>
                  <a:srgbClr val="0C377B"/>
                </a:solidFill>
              </a:rPr>
              <a:t> FCC </a:t>
            </a:r>
            <a:r>
              <a:rPr lang="en-GB" sz="1600" b="1" dirty="0">
                <a:solidFill>
                  <a:srgbClr val="0C377B"/>
                </a:solidFill>
              </a:rPr>
              <a:t>workshop </a:t>
            </a:r>
            <a:r>
              <a:rPr lang="en-GB" sz="1600" b="1" dirty="0" smtClean="0">
                <a:solidFill>
                  <a:srgbClr val="0C377B"/>
                </a:solidFill>
              </a:rPr>
              <a:t>          </a:t>
            </a:r>
            <a:r>
              <a:rPr lang="en-GB" sz="1600" b="1" dirty="0" smtClean="0">
                <a:solidFill>
                  <a:srgbClr val="FF0000"/>
                </a:solidFill>
              </a:rPr>
              <a:t>23 </a:t>
            </a:r>
            <a:r>
              <a:rPr lang="en-GB" sz="1600" b="1" dirty="0">
                <a:solidFill>
                  <a:srgbClr val="FF0000"/>
                </a:solidFill>
              </a:rPr>
              <a:t>– 27 March 2015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64452" y="4003712"/>
            <a:ext cx="615661" cy="576741"/>
            <a:chOff x="-1219048" y="3333377"/>
            <a:chExt cx="540000" cy="540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75683" y="2346087"/>
            <a:ext cx="2238916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1: Explore options</a:t>
            </a:r>
          </a:p>
          <a:p>
            <a:pPr algn="ctr"/>
            <a:r>
              <a:rPr lang="en-GB" sz="1600" b="1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“weak interaction”</a:t>
            </a:r>
            <a:endParaRPr lang="en-GB" sz="1600" b="1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-1384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" y="-1"/>
            <a:ext cx="4636760" cy="6181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8107" y="6181678"/>
            <a:ext cx="428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  <a:hlinkClick r:id="rId4"/>
              </a:rPr>
              <a:t>http://indico.cern.ch/e/fcc-kickoff</a:t>
            </a:r>
            <a:endParaRPr lang="en-GB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  <a:hlinkClick r:id="rId5"/>
              </a:rPr>
              <a:t>http://cern.ch/fcc</a:t>
            </a:r>
            <a:endParaRPr lang="en-GB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678280" y="1250657"/>
            <a:ext cx="4502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C377B"/>
                </a:solidFill>
              </a:rPr>
              <a:t>FCC Kick-off Meeting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C377B"/>
                </a:solidFill>
              </a:rPr>
              <a:t>University of Geneva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CC"/>
                </a:solidFill>
              </a:rPr>
              <a:t>12-15 February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5" y="92962"/>
            <a:ext cx="2711202" cy="11338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00" y="3119908"/>
            <a:ext cx="4582500" cy="374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4784" y="2473577"/>
            <a:ext cx="35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&gt;340 participants</a:t>
            </a:r>
          </a:p>
        </p:txBody>
      </p:sp>
    </p:spTree>
    <p:extLst>
      <p:ext uri="{BB962C8B-B14F-4D97-AF65-F5344CB8AC3E}">
        <p14:creationId xmlns:p14="http://schemas.microsoft.com/office/powerpoint/2010/main" val="33866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42" y="0"/>
            <a:ext cx="9143999" cy="720000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 anchor="ctr">
            <a:spAutoFit/>
          </a:bodyPr>
          <a:lstStyle/>
          <a:p>
            <a:pPr algn="ctr">
              <a:defRPr/>
            </a:pPr>
            <a:r>
              <a:rPr lang="en-GB" sz="32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presently signing FCC </a:t>
            </a:r>
            <a:r>
              <a:rPr lang="en-GB" sz="32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MoUs</a:t>
            </a:r>
            <a:r>
              <a:rPr lang="en-GB" sz="32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with partners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255" y="711725"/>
            <a:ext cx="5209531" cy="293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83611"/>
            <a:ext cx="5860502" cy="329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9" y="711726"/>
            <a:ext cx="3907147" cy="293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" y="3642087"/>
            <a:ext cx="4287884" cy="321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7511" y="1200339"/>
            <a:ext cx="2930361" cy="19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3059" y="3119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FCC </a:t>
            </a:r>
            <a:r>
              <a:rPr lang="en-US" dirty="0" err="1" smtClean="0"/>
              <a:t>MoU</a:t>
            </a:r>
            <a:r>
              <a:rPr lang="en-US" dirty="0" smtClean="0"/>
              <a:t> Status</a:t>
            </a:r>
            <a:endParaRPr lang="en-US" dirty="0"/>
          </a:p>
        </p:txBody>
      </p:sp>
      <p:pic>
        <p:nvPicPr>
          <p:cNvPr id="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79512" y="980728"/>
            <a:ext cx="856895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2400" b="1" dirty="0" smtClean="0">
                <a:solidFill>
                  <a:srgbClr val="FF3300"/>
                </a:solidFill>
                <a:latin typeface="Calibri"/>
              </a:rPr>
              <a:t>43 collaboration members &amp; CERN as host institute , 21 Jan. 2015</a:t>
            </a:r>
            <a:endParaRPr lang="en-GB" sz="2400" b="1" dirty="0">
              <a:solidFill>
                <a:srgbClr val="FF3300"/>
              </a:solidFill>
              <a:latin typeface="Calibri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123" y="15252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ALBA/CELLS,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Bern, Switzerland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BINP,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(SUNY/BNL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CBPF, Brazil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CEA Grenoble, France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CIEMAT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CNRS,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Cockcroft Institute, UK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Colima, Mexico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CSIC/IFIC,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 Darmstadt,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DESY, Germany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 Dresden,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Duke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829435" y="1556792"/>
            <a:ext cx="345638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EPFL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Gangneung-Wonju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Nat. U.,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Geneva, 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Goethe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Frankfurt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Hellenic Open U, 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HEPHY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IFJ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 Krakow,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INFN, Italy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 Minsk,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Iowa,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IPM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Irvine, USA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Istanbul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Aydin U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Turkey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285819" y="1556792"/>
            <a:ext cx="284380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JAI/Oxford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JINR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Dubna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KEK,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KIAS, Korea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King’s College London,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Sejong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MEPhI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Northern Illinois U.,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 PHEP Minsk, Belarus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PSI, Switzerland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Sapienza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/Roma, Italy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Santa Barbara,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Silesia,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Tampere,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35813" y="1036837"/>
            <a:ext cx="3600000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Study Coordination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92516" y="1784274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Hadron Collider Physics and Experiments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92516" y="2289658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Lepton Collider Physics and Experiments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92516" y="3300426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Hadron Injectors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92516" y="3805810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Hadron Collider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90664" y="4816578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Lepton Collider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92516" y="2795042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e-p Physics, Experiments, IP Integration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90664" y="5827346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Infrastructures and Operation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92516" y="4311194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Lepton Injectors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90664" y="5321962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Accelerator R &amp; D Technologies</a:t>
            </a:r>
          </a:p>
        </p:txBody>
      </p:sp>
      <p:cxnSp>
        <p:nvCxnSpPr>
          <p:cNvPr id="28" name="Elbow Connector 27"/>
          <p:cNvCxnSpPr>
            <a:stCxn id="25" idx="1"/>
          </p:cNvCxnSpPr>
          <p:nvPr/>
        </p:nvCxnSpPr>
        <p:spPr>
          <a:xfrm rot="10800000">
            <a:off x="2088408" y="1576838"/>
            <a:ext cx="202256" cy="4935893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78850" y="6007346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78850" y="5521391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078850" y="5009558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078850" y="4497725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078850" y="3977266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078850" y="3465433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078850" y="2970852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078850" y="2467645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078850" y="1964438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65088" y="1842427"/>
            <a:ext cx="24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F. Gianotti, A. Ball, M. Mangano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5088" y="2289658"/>
            <a:ext cx="305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A. Blondel, J. Ellis, C. Grojean, P. Janot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5088" y="2795041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M. Klein, O. Bruning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5088" y="3326933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B. Goddard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5088" y="3832316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D. Schulte, M. </a:t>
            </a:r>
            <a:r>
              <a:rPr lang="en-GB" sz="1200" b="1" dirty="0" err="1">
                <a:solidFill>
                  <a:srgbClr val="FAF032"/>
                </a:solidFill>
                <a:ea typeface="ＭＳ Ｐゴシック" charset="0"/>
              </a:rPr>
              <a:t>Syphers</a:t>
            </a: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, J.M. Jimenez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65088" y="4311194"/>
            <a:ext cx="1464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Y. </a:t>
            </a:r>
            <a:r>
              <a:rPr lang="en-GB" sz="1200" b="1" dirty="0" err="1">
                <a:solidFill>
                  <a:srgbClr val="FAF032"/>
                </a:solidFill>
                <a:ea typeface="ＭＳ Ｐゴシック" charset="0"/>
              </a:rPr>
              <a:t>Papaphilippou</a:t>
            </a: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5088" y="4821847"/>
            <a:ext cx="3187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J. Wenninger, U. Wienands, J.M. Jimenez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65088" y="5348091"/>
            <a:ext cx="2264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M. Benedikt, F. Zimmermann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5088" y="5874335"/>
            <a:ext cx="161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P. Lebrun, P. Collier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5088" y="6400579"/>
            <a:ext cx="2008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F. Sonnemann, P. Lebrun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235116" y="6356515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F0F0F0"/>
                </a:solidFill>
              </a:rPr>
              <a:t>M. Benedikt</a:t>
            </a:r>
            <a:endParaRPr lang="en-GB" dirty="0">
              <a:solidFill>
                <a:srgbClr val="F0F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802702" y="6356350"/>
            <a:ext cx="3086100" cy="365125"/>
          </a:xfrm>
        </p:spPr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08899" y="116632"/>
            <a:ext cx="6837106" cy="740942"/>
          </a:xfrm>
        </p:spPr>
        <p:txBody>
          <a:bodyPr/>
          <a:lstStyle/>
          <a:p>
            <a:r>
              <a:rPr lang="en-GB" sz="3200" dirty="0" smtClean="0"/>
              <a:t>FCC Study Coordination Group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90664" y="6332730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Costing Planning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95306" y="1164071"/>
            <a:ext cx="2264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M. Benedikt, F. Zimmermann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9000" y="57517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preliminary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36912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i="1" dirty="0" smtClean="0"/>
              <a:t>with </a:t>
            </a:r>
            <a:r>
              <a:rPr lang="en-GB" sz="2000" i="1" dirty="0"/>
              <a:t>emphasis on </a:t>
            </a:r>
            <a:r>
              <a:rPr lang="en-GB" sz="2000" b="1" i="1" dirty="0"/>
              <a:t>proton-proton and </a:t>
            </a:r>
            <a:r>
              <a:rPr lang="en-GB" sz="2000" b="1" i="1" dirty="0" smtClean="0"/>
              <a:t>electron-positron</a:t>
            </a:r>
            <a:r>
              <a:rPr lang="en-GB" sz="2000" b="1" i="1" dirty="0"/>
              <a:t> </a:t>
            </a:r>
            <a:r>
              <a:rPr lang="en-GB" sz="2000" b="1" i="1" dirty="0" smtClean="0"/>
              <a:t>high-energy </a:t>
            </a:r>
            <a:r>
              <a:rPr lang="en-GB" sz="2000" b="1" i="1" dirty="0"/>
              <a:t>frontier machines</a:t>
            </a:r>
            <a:r>
              <a:rPr lang="en-GB" sz="2000" i="1" dirty="0"/>
              <a:t>. </a:t>
            </a:r>
            <a:endParaRPr lang="en-GB" sz="20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i="1" dirty="0" smtClean="0"/>
              <a:t>These </a:t>
            </a:r>
            <a:r>
              <a:rPr lang="en-GB" sz="2000" i="1" dirty="0"/>
              <a:t>design studies should be coupled to a </a:t>
            </a:r>
            <a:r>
              <a:rPr lang="en-GB" sz="2000" i="1" dirty="0" smtClean="0"/>
              <a:t>vigorous accelerator </a:t>
            </a:r>
            <a:r>
              <a:rPr lang="en-GB" sz="2000" b="1" i="1" dirty="0">
                <a:solidFill>
                  <a:srgbClr val="002060"/>
                </a:solidFill>
              </a:rPr>
              <a:t>R&amp;D programme, including high-field magnets and high-gradient </a:t>
            </a:r>
            <a:r>
              <a:rPr lang="en-GB" sz="2000" b="1" i="1" dirty="0" smtClean="0">
                <a:solidFill>
                  <a:srgbClr val="002060"/>
                </a:solidFill>
              </a:rPr>
              <a:t>accelerating structures</a:t>
            </a:r>
            <a:r>
              <a:rPr lang="en-GB" sz="2000" i="1" dirty="0">
                <a:solidFill>
                  <a:srgbClr val="002060"/>
                </a:solidFill>
              </a:rPr>
              <a:t>, </a:t>
            </a:r>
            <a:endParaRPr lang="en-GB" sz="2000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rgbClr val="FF0000"/>
                </a:solidFill>
              </a:rPr>
              <a:t>in </a:t>
            </a:r>
            <a:r>
              <a:rPr lang="en-GB" sz="2000" b="1" i="1" dirty="0">
                <a:solidFill>
                  <a:srgbClr val="FF0000"/>
                </a:solidFill>
              </a:rPr>
              <a:t>collaboration with national institutes, laboratories and universities worldwide</a:t>
            </a:r>
            <a:r>
              <a:rPr lang="en-GB" sz="2000" b="1" i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100" b="1" i="1" dirty="0">
              <a:solidFill>
                <a:srgbClr val="CC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000000"/>
                </a:solidFill>
                <a:hlinkClick r:id="rId2"/>
              </a:rPr>
              <a:t>http://cds.cern.ch/record/1567258/files/esc-e-106.pdf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957" y="908720"/>
            <a:ext cx="854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-Roman"/>
              </a:rPr>
              <a:t>….“to </a:t>
            </a:r>
            <a:r>
              <a:rPr lang="en-GB" sz="2400" dirty="0">
                <a:latin typeface="Times-Roman"/>
              </a:rPr>
              <a:t>propose an ambitious </a:t>
            </a:r>
            <a:r>
              <a:rPr lang="en-GB" sz="2400" b="1" dirty="0">
                <a:latin typeface="Times-Roman"/>
              </a:rPr>
              <a:t>post-LHC accelerator project at CERN </a:t>
            </a:r>
            <a:r>
              <a:rPr lang="en-GB" sz="2400" dirty="0">
                <a:latin typeface="Times-Roman"/>
              </a:rPr>
              <a:t>by the time of the next Strategy </a:t>
            </a:r>
            <a:r>
              <a:rPr lang="en-GB" sz="2400" dirty="0" smtClean="0">
                <a:latin typeface="Times-Roman"/>
              </a:rPr>
              <a:t>update”: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639" y="1772816"/>
            <a:ext cx="770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n-GB" sz="2400" b="1" dirty="0" smtClean="0">
                <a:solidFill>
                  <a:srgbClr val="FF0000"/>
                </a:solidFill>
              </a:rPr>
              <a:t>d) </a:t>
            </a:r>
            <a:r>
              <a:rPr lang="en-GB" sz="2400" b="1" i="1" dirty="0" smtClean="0">
                <a:solidFill>
                  <a:srgbClr val="FF0000"/>
                </a:solidFill>
              </a:rPr>
              <a:t>CERN </a:t>
            </a:r>
            <a:r>
              <a:rPr lang="en-GB" sz="2400" b="1" i="1" dirty="0">
                <a:solidFill>
                  <a:srgbClr val="FF0000"/>
                </a:solidFill>
              </a:rPr>
              <a:t>should undertake </a:t>
            </a:r>
            <a:r>
              <a:rPr lang="en-GB" sz="2400" b="1" i="1" dirty="0" smtClean="0">
                <a:solidFill>
                  <a:srgbClr val="FF0000"/>
                </a:solidFill>
              </a:rPr>
              <a:t>design studies </a:t>
            </a:r>
            <a:r>
              <a:rPr lang="en-GB" sz="2400" b="1" i="1" dirty="0">
                <a:solidFill>
                  <a:srgbClr val="FF0000"/>
                </a:solidFill>
              </a:rPr>
              <a:t>for </a:t>
            </a:r>
            <a:r>
              <a:rPr lang="en-GB" sz="2400" b="1" i="1" dirty="0" smtClean="0">
                <a:solidFill>
                  <a:srgbClr val="FF0000"/>
                </a:solidFill>
              </a:rPr>
              <a:t>    accelerator </a:t>
            </a:r>
            <a:r>
              <a:rPr lang="en-GB" sz="2400" b="1" i="1" dirty="0">
                <a:solidFill>
                  <a:srgbClr val="FF0000"/>
                </a:solidFill>
              </a:rPr>
              <a:t>projects in a global context,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-16234"/>
            <a:ext cx="9143999" cy="10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Summary: European Strategy Update 2013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cs typeface="Calibri" pitchFamily="34" charset="0"/>
              </a:rPr>
              <a:t>Design studies and R&amp;D at the energy frontier</a:t>
            </a:r>
            <a:endParaRPr lang="en-GB" sz="2400" b="1" i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720" y="5425968"/>
            <a:ext cx="799288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s</a:t>
            </a:r>
            <a:r>
              <a:rPr lang="en-GB" sz="2000" dirty="0" smtClean="0">
                <a:solidFill>
                  <a:prstClr val="black"/>
                </a:solidFill>
              </a:rPr>
              <a:t>trategy adopted at Brussels in </a:t>
            </a:r>
            <a:r>
              <a:rPr lang="en-GB" sz="2000" dirty="0">
                <a:solidFill>
                  <a:prstClr val="black"/>
                </a:solidFill>
              </a:rPr>
              <a:t>May </a:t>
            </a:r>
            <a:r>
              <a:rPr lang="en-GB" sz="2000" dirty="0" smtClean="0">
                <a:solidFill>
                  <a:prstClr val="black"/>
                </a:solidFill>
              </a:rPr>
              <a:t>2013, during </a:t>
            </a:r>
            <a:r>
              <a:rPr lang="en-GB" sz="2000" dirty="0">
                <a:solidFill>
                  <a:prstClr val="black"/>
                </a:solidFill>
              </a:rPr>
              <a:t>exceptional session of the CERN Council </a:t>
            </a:r>
            <a:r>
              <a:rPr lang="en-GB" sz="2000" dirty="0" smtClean="0">
                <a:solidFill>
                  <a:prstClr val="black"/>
                </a:solidFill>
              </a:rPr>
              <a:t>in </a:t>
            </a:r>
            <a:r>
              <a:rPr lang="en-GB" sz="2000" dirty="0">
                <a:solidFill>
                  <a:prstClr val="black"/>
                </a:solidFill>
              </a:rPr>
              <a:t>presence of the European </a:t>
            </a:r>
            <a:r>
              <a:rPr lang="en-GB" sz="2000" dirty="0" smtClean="0">
                <a:solidFill>
                  <a:prstClr val="black"/>
                </a:solidFill>
              </a:rPr>
              <a:t>Commission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FCC Collaboration Board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reparatory meeting 9-10 September 2014 at CERN (~80 participants, 1 / inst.)</a:t>
            </a:r>
          </a:p>
          <a:p>
            <a:r>
              <a:rPr lang="en-GB" dirty="0" smtClean="0"/>
              <a:t>Leonid “Lenny” </a:t>
            </a:r>
            <a:r>
              <a:rPr lang="en-GB" dirty="0" err="1" smtClean="0"/>
              <a:t>Rivkin</a:t>
            </a:r>
            <a:r>
              <a:rPr lang="en-GB" dirty="0" smtClean="0"/>
              <a:t> (EPFL &amp; PSI) unanimously elected as interim Collaboration Board Chair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06277"/>
            <a:ext cx="3563888" cy="267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06277"/>
            <a:ext cx="2081295" cy="27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157" y="0"/>
            <a:ext cx="9144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FCC Horizon 2020 Design Study Proposal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approved by European Commission on 28 January 2015, at maximum rating (15/15)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98239" y="5805264"/>
            <a:ext cx="8441208" cy="31917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Clr>
                <a:srgbClr val="DDDDDD"/>
              </a:buClr>
              <a:buFont typeface="Arial"/>
              <a:buNone/>
              <a:defRPr/>
            </a:pPr>
            <a:r>
              <a:rPr lang="en-GB" dirty="0" smtClean="0">
                <a:solidFill>
                  <a:srgbClr val="FFFFFF"/>
                </a:solidFill>
              </a:rPr>
              <a:t>key aspects of 100 </a:t>
            </a:r>
            <a:r>
              <a:rPr lang="en-GB" dirty="0" err="1" smtClean="0">
                <a:solidFill>
                  <a:srgbClr val="FFFFFF"/>
                </a:solidFill>
              </a:rPr>
              <a:t>TeV</a:t>
            </a:r>
            <a:r>
              <a:rPr lang="en-GB" dirty="0" smtClean="0">
                <a:solidFill>
                  <a:srgbClr val="FFFFFF"/>
                </a:solidFill>
              </a:rPr>
              <a:t> energy frontier hadron collider:</a:t>
            </a:r>
          </a:p>
          <a:p>
            <a:pPr marL="36576" indent="0">
              <a:buClr>
                <a:srgbClr val="DDDDDD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c</a:t>
            </a:r>
            <a:r>
              <a:rPr lang="en-GB" dirty="0" smtClean="0">
                <a:solidFill>
                  <a:srgbClr val="FFFFFF"/>
                </a:solidFill>
              </a:rPr>
              <a:t>onceptual design, feasibility, implementation scenario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60358"/>
            <a:ext cx="6048672" cy="360140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45" y="1769715"/>
            <a:ext cx="3957955" cy="4035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5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83768" y="188640"/>
            <a:ext cx="6837106" cy="740942"/>
          </a:xfrm>
        </p:spPr>
        <p:txBody>
          <a:bodyPr/>
          <a:lstStyle/>
          <a:p>
            <a:r>
              <a:rPr lang="en-GB" sz="4400" dirty="0" smtClean="0"/>
              <a:t>Resource Status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580" y="1018483"/>
            <a:ext cx="8570595" cy="5045075"/>
          </a:xfrm>
        </p:spPr>
        <p:txBody>
          <a:bodyPr/>
          <a:lstStyle/>
          <a:p>
            <a:r>
              <a:rPr lang="en-GB" dirty="0" smtClean="0"/>
              <a:t>CERN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Medium-Term Plan 2015-2019 (June ‘14) </a:t>
            </a:r>
          </a:p>
          <a:p>
            <a:pPr lvl="1"/>
            <a:r>
              <a:rPr lang="en-GB" dirty="0" smtClean="0"/>
              <a:t>~ 30 FTEs: ~ </a:t>
            </a:r>
            <a:r>
              <a:rPr lang="en-GB" dirty="0"/>
              <a:t>1800 person months </a:t>
            </a:r>
            <a:endParaRPr lang="en-GB" dirty="0" smtClean="0"/>
          </a:p>
          <a:p>
            <a:pPr lvl="1"/>
            <a:r>
              <a:rPr lang="en-GB" dirty="0"/>
              <a:t>~ 30 fellows and </a:t>
            </a:r>
            <a:r>
              <a:rPr lang="en-GB" dirty="0" err="1"/>
              <a:t>doct</a:t>
            </a:r>
            <a:r>
              <a:rPr lang="en-GB" dirty="0"/>
              <a:t>. </a:t>
            </a:r>
            <a:r>
              <a:rPr lang="en-GB" dirty="0" smtClean="0"/>
              <a:t>Students ~ 1800 person months</a:t>
            </a:r>
          </a:p>
          <a:p>
            <a:pPr lvl="1"/>
            <a:r>
              <a:rPr lang="en-GB" dirty="0" smtClean="0"/>
              <a:t>Material budget for fellows, PhD and technology R&amp;D (focus on 16 T dipole program and SRF):  50 MCHF</a:t>
            </a:r>
          </a:p>
          <a:p>
            <a:r>
              <a:rPr lang="en-GB" dirty="0" smtClean="0"/>
              <a:t>Collaboration</a:t>
            </a:r>
          </a:p>
          <a:p>
            <a:pPr lvl="1"/>
            <a:r>
              <a:rPr lang="en-GB" dirty="0" smtClean="0"/>
              <a:t>Commitment of 1085 person months for </a:t>
            </a:r>
            <a:r>
              <a:rPr lang="en-GB" dirty="0" err="1" smtClean="0"/>
              <a:t>EuroCirCol</a:t>
            </a:r>
            <a:r>
              <a:rPr lang="en-GB" dirty="0" smtClean="0"/>
              <a:t> H2020 DS </a:t>
            </a:r>
            <a:r>
              <a:rPr lang="en-GB" dirty="0" smtClean="0"/>
              <a:t>l</a:t>
            </a:r>
            <a:endParaRPr lang="en-GB" dirty="0" smtClean="0"/>
          </a:p>
          <a:p>
            <a:pPr lvl="1"/>
            <a:r>
              <a:rPr lang="en-GB" dirty="0" smtClean="0"/>
              <a:t>Other commitments (Addenda) presently: ~ 200 PM</a:t>
            </a:r>
          </a:p>
          <a:p>
            <a:pPr lvl="1"/>
            <a:r>
              <a:rPr lang="en-GB" dirty="0" smtClean="0"/>
              <a:t>Further </a:t>
            </a:r>
            <a:r>
              <a:rPr lang="en-GB" dirty="0"/>
              <a:t>commitments </a:t>
            </a:r>
            <a:r>
              <a:rPr lang="en-GB" dirty="0" smtClean="0"/>
              <a:t>TBD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198821"/>
            <a:ext cx="813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</a:t>
            </a:r>
            <a:r>
              <a:rPr lang="en-GB" sz="2800" dirty="0" smtClean="0">
                <a:solidFill>
                  <a:schemeClr val="bg1"/>
                </a:solidFill>
              </a:rPr>
              <a:t>nother ~2500  person-months being looked for…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76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96650" y="512672"/>
            <a:ext cx="405402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00"/>
                </a:solidFill>
                <a:ea typeface="ＭＳ Ｐゴシック" charset="0"/>
              </a:rPr>
              <a:t>First FCC Week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00"/>
                </a:solidFill>
                <a:ea typeface="ＭＳ Ｐゴシック" charset="0"/>
              </a:rPr>
              <a:t>Conference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00"/>
                </a:solidFill>
                <a:ea typeface="ＭＳ Ｐゴシック" charset="0"/>
              </a:rPr>
              <a:t> </a:t>
            </a: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00"/>
                </a:solidFill>
                <a:ea typeface="ＭＳ Ｐゴシック" charset="0"/>
              </a:rPr>
              <a:t>Washington DC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00"/>
                </a:solidFill>
                <a:ea typeface="ＭＳ Ｐゴシック" charset="0"/>
              </a:rPr>
              <a:t>23-27 March 2015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0F0F0"/>
                </a:solidFill>
                <a:ea typeface="ＭＳ Ｐゴシック" charset="0"/>
                <a:hlinkClick r:id="rId2"/>
              </a:rPr>
              <a:t>http://cern.ch/fccw2015</a:t>
            </a:r>
            <a:endParaRPr lang="en-GB" sz="2400" b="1" dirty="0">
              <a:solidFill>
                <a:srgbClr val="F0F0F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6" y="2313165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92A55"/>
                </a:solidFill>
              </a:rPr>
              <a:t>++...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" y="0"/>
            <a:ext cx="485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748" y="4964975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0F0F0"/>
                </a:solidFill>
              </a:rPr>
              <a:t>hoping to see </a:t>
            </a:r>
            <a:r>
              <a:rPr lang="en-GB" sz="3600" i="1" dirty="0" smtClean="0">
                <a:solidFill>
                  <a:srgbClr val="F0F0F0"/>
                </a:solidFill>
              </a:rPr>
              <a:t>you there</a:t>
            </a:r>
            <a:r>
              <a:rPr lang="en-GB" sz="3600" i="1" dirty="0">
                <a:solidFill>
                  <a:srgbClr val="F0F0F0"/>
                </a:solidFill>
              </a:rPr>
              <a:t>!</a:t>
            </a:r>
          </a:p>
          <a:p>
            <a:endParaRPr lang="en-GB" sz="3600" i="1" dirty="0">
              <a:solidFill>
                <a:srgbClr val="F0F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r="781"/>
          <a:stretch/>
        </p:blipFill>
        <p:spPr>
          <a:xfrm>
            <a:off x="23818" y="1904607"/>
            <a:ext cx="9102270" cy="2748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923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FFF00"/>
                </a:solidFill>
                <a:ea typeface="ＭＳ Ｐゴシック" charset="0"/>
              </a:rPr>
              <a:t>First FCC </a:t>
            </a:r>
            <a:r>
              <a:rPr lang="en-GB" sz="4000" b="1" dirty="0" smtClean="0">
                <a:solidFill>
                  <a:srgbClr val="FFFF00"/>
                </a:solidFill>
                <a:ea typeface="ＭＳ Ｐゴシック" charset="0"/>
              </a:rPr>
              <a:t>Week, </a:t>
            </a:r>
            <a:r>
              <a:rPr lang="en-GB" sz="3600" b="1" dirty="0" smtClean="0">
                <a:solidFill>
                  <a:srgbClr val="FFFF00"/>
                </a:solidFill>
                <a:ea typeface="ＭＳ Ｐゴシック" charset="0"/>
              </a:rPr>
              <a:t>Washington </a:t>
            </a:r>
            <a:r>
              <a:rPr lang="en-GB" sz="3600" b="1" dirty="0">
                <a:solidFill>
                  <a:srgbClr val="FFFF00"/>
                </a:solidFill>
                <a:ea typeface="ＭＳ Ｐゴシック" charset="0"/>
              </a:rPr>
              <a:t>DC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FFFF00"/>
                </a:solidFill>
                <a:ea typeface="ＭＳ Ｐゴシック" charset="0"/>
              </a:rPr>
              <a:t>23-27 March </a:t>
            </a:r>
            <a:r>
              <a:rPr lang="en-GB" sz="3600" b="1" dirty="0" smtClean="0">
                <a:solidFill>
                  <a:srgbClr val="FFFF00"/>
                </a:solidFill>
                <a:ea typeface="ＭＳ Ｐゴシック" charset="0"/>
              </a:rPr>
              <a:t>2015 – DRAFT SCHEDULE</a:t>
            </a:r>
            <a:endParaRPr lang="en-GB" sz="2400" dirty="0">
              <a:solidFill>
                <a:srgbClr val="09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1289" y="1196752"/>
            <a:ext cx="878149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3" indent="-1889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 smtClean="0"/>
              <a:t>Fast growing </a:t>
            </a:r>
            <a:r>
              <a:rPr lang="en-GB" sz="2800" dirty="0" smtClean="0"/>
              <a:t>activities in </a:t>
            </a:r>
            <a:r>
              <a:rPr lang="en-GB" sz="2800" dirty="0" smtClean="0"/>
              <a:t>circular energy-frontier </a:t>
            </a:r>
            <a:r>
              <a:rPr lang="en-GB" sz="2800" dirty="0" smtClean="0"/>
              <a:t>circular </a:t>
            </a:r>
            <a:r>
              <a:rPr lang="en-GB" sz="2800" dirty="0" smtClean="0"/>
              <a:t>colliders worldwide</a:t>
            </a:r>
            <a:endParaRPr lang="en-GB" sz="2800" dirty="0" smtClean="0"/>
          </a:p>
          <a:p>
            <a:pPr marL="188913" indent="-1889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100" dirty="0"/>
          </a:p>
          <a:p>
            <a:pPr marL="188913" indent="-1889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 smtClean="0"/>
              <a:t>Under ESU</a:t>
            </a:r>
            <a:r>
              <a:rPr lang="en-GB" sz="2800" dirty="0" smtClean="0"/>
              <a:t> mandate, </a:t>
            </a:r>
            <a:r>
              <a:rPr lang="en-GB" sz="2800" dirty="0" smtClean="0"/>
              <a:t>FCC collaboration, formed </a:t>
            </a:r>
            <a:r>
              <a:rPr lang="en-GB" sz="2800" dirty="0" smtClean="0"/>
              <a:t>with CERN as host </a:t>
            </a:r>
            <a:r>
              <a:rPr lang="en-GB" sz="2800" dirty="0" smtClean="0"/>
              <a:t>laboratory, performs </a:t>
            </a:r>
            <a:r>
              <a:rPr lang="en-GB" sz="2800" dirty="0" smtClean="0"/>
              <a:t>international </a:t>
            </a:r>
            <a:r>
              <a:rPr lang="en-GB" sz="2800" dirty="0" smtClean="0"/>
              <a:t>design study </a:t>
            </a:r>
            <a:r>
              <a:rPr lang="en-GB" sz="2800" dirty="0"/>
              <a:t>for </a:t>
            </a:r>
            <a:r>
              <a:rPr lang="en-GB" sz="2800" dirty="0" smtClean="0"/>
              <a:t> </a:t>
            </a:r>
            <a:r>
              <a:rPr lang="en-GB" sz="2800" dirty="0" smtClean="0"/>
              <a:t>Future </a:t>
            </a:r>
            <a:r>
              <a:rPr lang="en-GB" sz="2800" dirty="0"/>
              <a:t>C</a:t>
            </a:r>
            <a:r>
              <a:rPr lang="en-GB" sz="2800" dirty="0" smtClean="0"/>
              <a:t>ircular </a:t>
            </a:r>
            <a:r>
              <a:rPr lang="en-GB" sz="2800" dirty="0"/>
              <a:t>C</a:t>
            </a:r>
            <a:r>
              <a:rPr lang="en-GB" sz="2800" dirty="0" smtClean="0"/>
              <a:t>olliders (FCC).</a:t>
            </a:r>
          </a:p>
          <a:p>
            <a:pPr lvl="1" algn="just"/>
            <a:endParaRPr lang="en-GB" sz="1100" dirty="0" smtClean="0">
              <a:latin typeface="+mn-lt"/>
            </a:endParaRPr>
          </a:p>
          <a:p>
            <a:pPr marL="188913" lvl="0" indent="-188913" algn="just">
              <a:buFont typeface="Arial" pitchFamily="34" charset="0"/>
              <a:buChar char="•"/>
            </a:pPr>
            <a:r>
              <a:rPr lang="en-GB" sz="2800" dirty="0"/>
              <a:t>FCC presents </a:t>
            </a:r>
            <a:r>
              <a:rPr lang="en-GB" sz="2800" dirty="0" smtClean="0"/>
              <a:t>many </a:t>
            </a:r>
            <a:r>
              <a:rPr lang="en-GB" sz="2800" dirty="0"/>
              <a:t>R&amp;D </a:t>
            </a:r>
            <a:r>
              <a:rPr lang="en-GB" sz="2800" dirty="0" smtClean="0"/>
              <a:t>&amp; innovation opportunities, e.g.</a:t>
            </a:r>
            <a:r>
              <a:rPr lang="en-GB" sz="2800" dirty="0" smtClean="0"/>
              <a:t> </a:t>
            </a:r>
            <a:r>
              <a:rPr lang="en-GB" sz="2800" dirty="0"/>
              <a:t>in </a:t>
            </a:r>
            <a:r>
              <a:rPr lang="en-GB" sz="2800" dirty="0" smtClean="0"/>
              <a:t> </a:t>
            </a:r>
            <a:r>
              <a:rPr lang="en-GB" sz="2800" dirty="0" smtClean="0"/>
              <a:t>SC </a:t>
            </a:r>
            <a:r>
              <a:rPr lang="en-GB" sz="2800" dirty="0"/>
              <a:t>magnets, SRF and </a:t>
            </a:r>
            <a:r>
              <a:rPr lang="en-GB" sz="2800" dirty="0" smtClean="0"/>
              <a:t>other </a:t>
            </a:r>
            <a:r>
              <a:rPr lang="en-GB" sz="2800" dirty="0"/>
              <a:t>technical areas.</a:t>
            </a:r>
          </a:p>
          <a:p>
            <a:pPr lvl="1" algn="just"/>
            <a:endParaRPr lang="en-GB" sz="1100" dirty="0"/>
          </a:p>
          <a:p>
            <a:pPr marL="188913" indent="-1889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Global collaboration </a:t>
            </a:r>
            <a:r>
              <a:rPr lang="en-GB" sz="2800" dirty="0" smtClean="0">
                <a:latin typeface="+mn-lt"/>
              </a:rPr>
              <a:t>on </a:t>
            </a:r>
            <a:r>
              <a:rPr lang="en-GB" sz="2800" dirty="0" smtClean="0">
                <a:latin typeface="+mn-lt"/>
              </a:rPr>
              <a:t>physics, experiments and accelerators </a:t>
            </a:r>
            <a:r>
              <a:rPr lang="en-GB" sz="2800" dirty="0" smtClean="0">
                <a:latin typeface="+mn-lt"/>
              </a:rPr>
              <a:t>and using all </a:t>
            </a:r>
            <a:r>
              <a:rPr lang="en-GB" sz="2800" dirty="0" smtClean="0">
                <a:latin typeface="+mn-lt"/>
              </a:rPr>
              <a:t>synergies </a:t>
            </a:r>
            <a:r>
              <a:rPr lang="en-GB" sz="2800" dirty="0" smtClean="0">
                <a:latin typeface="+mn-lt"/>
              </a:rPr>
              <a:t>essential </a:t>
            </a:r>
            <a:r>
              <a:rPr lang="en-GB" sz="2800" dirty="0" smtClean="0">
                <a:latin typeface="+mn-lt"/>
              </a:rPr>
              <a:t>to move </a:t>
            </a:r>
            <a:r>
              <a:rPr lang="en-GB" sz="2800" dirty="0" smtClean="0">
                <a:latin typeface="+mn-lt"/>
              </a:rPr>
              <a:t>forward and be successful.</a:t>
            </a:r>
            <a:endParaRPr lang="en-GB" sz="2800" dirty="0" smtClean="0">
              <a:latin typeface="+mn-lt"/>
            </a:endParaRPr>
          </a:p>
          <a:p>
            <a:pPr lvl="1" algn="just"/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059" y="11283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Conclusions</a:t>
            </a:r>
            <a:endParaRPr lang="en-US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9025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3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47" y="500932"/>
            <a:ext cx="8135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</a:t>
            </a:r>
            <a:r>
              <a:rPr lang="en-GB" sz="3600" b="1" dirty="0" smtClean="0">
                <a:solidFill>
                  <a:schemeClr val="bg1"/>
                </a:solidFill>
              </a:rPr>
              <a:t>he future starts now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	</a:t>
            </a:r>
            <a:r>
              <a:rPr lang="en-GB" sz="3600" b="1" dirty="0" smtClean="0">
                <a:solidFill>
                  <a:schemeClr val="bg1"/>
                </a:solidFill>
              </a:rPr>
              <a:t>				– with </a:t>
            </a:r>
            <a:r>
              <a:rPr lang="en-GB" sz="3600" b="1" i="1" dirty="0" smtClean="0">
                <a:solidFill>
                  <a:schemeClr val="bg1"/>
                </a:solidFill>
              </a:rPr>
              <a:t>FCC-</a:t>
            </a:r>
            <a:r>
              <a:rPr lang="en-GB" sz="3600" b="1" i="1" dirty="0" err="1" smtClean="0">
                <a:solidFill>
                  <a:schemeClr val="bg1"/>
                </a:solidFill>
              </a:rPr>
              <a:t>ee</a:t>
            </a:r>
            <a:r>
              <a:rPr lang="en-GB" sz="3600" b="1" i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!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168333"/>
            <a:ext cx="347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spare slides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599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58593"/>
              </p:ext>
            </p:extLst>
          </p:nvPr>
        </p:nvGraphicFramePr>
        <p:xfrm>
          <a:off x="0" y="1484784"/>
          <a:ext cx="9036496" cy="4663440"/>
        </p:xfrm>
        <a:graphic>
          <a:graphicData uri="http://schemas.openxmlformats.org/drawingml/2006/table">
            <a:tbl>
              <a:tblPr firstRow="1" bandRow="1"/>
              <a:tblGrid>
                <a:gridCol w="2977233"/>
                <a:gridCol w="1860771"/>
                <a:gridCol w="1563047"/>
                <a:gridCol w="1042032"/>
                <a:gridCol w="1593413"/>
              </a:tblGrid>
              <a:tr h="428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GB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LHC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Design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FCC-</a:t>
                      </a:r>
                      <a:r>
                        <a:rPr lang="en-GB" sz="2000" dirty="0" err="1" smtClean="0"/>
                        <a:t>hh</a:t>
                      </a:r>
                      <a:endParaRPr lang="en-GB" sz="20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FCC-</a:t>
                      </a:r>
                      <a:r>
                        <a:rPr lang="en-GB" sz="2000" dirty="0" err="1" smtClean="0"/>
                        <a:t>hh</a:t>
                      </a:r>
                      <a:endParaRPr lang="en-GB" sz="20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operation mode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i="1" dirty="0" err="1" smtClean="0">
                          <a:solidFill>
                            <a:schemeClr val="tx1"/>
                          </a:solidFill>
                        </a:rPr>
                        <a:t>Pb-Pb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 err="1" smtClean="0">
                          <a:solidFill>
                            <a:schemeClr val="tx1"/>
                          </a:solidFill>
                        </a:rPr>
                        <a:t>Pb-Pb</a:t>
                      </a:r>
                      <a:endParaRPr lang="en-GB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000" i="1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n-GB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number of bunches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592	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part. /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bunch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[10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rgbClr val="008000"/>
                          </a:solidFill>
                        </a:rPr>
                        <a:t>115(1.4)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/1.4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</a:rPr>
                        <a:t>functionat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IP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RMS beam size at IP 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smtClean="0"/>
                        <a:t>[um</a:t>
                      </a:r>
                      <a:r>
                        <a:rPr lang="en-GB" sz="2000" dirty="0" smtClean="0"/>
                        <a:t>]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15.9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8.8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8.8 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initial luminosity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[10</a:t>
                      </a:r>
                      <a:r>
                        <a:rPr lang="en-GB" sz="2000" baseline="30000" dirty="0" smtClean="0"/>
                        <a:t>27</a:t>
                      </a:r>
                      <a:r>
                        <a:rPr lang="en-GB" sz="2000" baseline="0" dirty="0" smtClean="0"/>
                        <a:t>cm</a:t>
                      </a:r>
                      <a:r>
                        <a:rPr lang="en-GB" sz="2000" baseline="30000" dirty="0" smtClean="0"/>
                        <a:t>-2</a:t>
                      </a:r>
                      <a:r>
                        <a:rPr lang="en-GB" sz="2000" baseline="0" dirty="0" smtClean="0"/>
                        <a:t>s</a:t>
                      </a:r>
                      <a:r>
                        <a:rPr lang="en-GB" sz="2000" baseline="30000" dirty="0" smtClean="0"/>
                        <a:t>-1</a:t>
                      </a:r>
                      <a:r>
                        <a:rPr lang="en-GB" sz="2000" dirty="0" smtClean="0"/>
                        <a:t>]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3.2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267</a:t>
                      </a:r>
                      <a:r>
                        <a:rPr lang="en-GB" sz="2000" dirty="0" smtClean="0">
                          <a:solidFill>
                            <a:srgbClr val="0427BC"/>
                          </a:solidFill>
                        </a:rPr>
                        <a:t>(3.2)</a:t>
                      </a:r>
                      <a:endParaRPr lang="en-GB" sz="2000" dirty="0">
                        <a:solidFill>
                          <a:srgbClr val="0427B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peak luminosity 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[10</a:t>
                      </a:r>
                      <a:r>
                        <a:rPr lang="en-GB" sz="2000" baseline="30000" dirty="0" smtClean="0"/>
                        <a:t>27</a:t>
                      </a:r>
                      <a:r>
                        <a:rPr lang="en-GB" sz="2000" baseline="0" dirty="0" smtClean="0"/>
                        <a:t>cm</a:t>
                      </a:r>
                      <a:r>
                        <a:rPr lang="en-GB" sz="2000" baseline="30000" dirty="0" smtClean="0"/>
                        <a:t>-2</a:t>
                      </a:r>
                      <a:r>
                        <a:rPr lang="en-GB" sz="2000" baseline="0" dirty="0" smtClean="0"/>
                        <a:t>s</a:t>
                      </a:r>
                      <a:r>
                        <a:rPr lang="en-GB" sz="2000" baseline="30000" dirty="0" smtClean="0"/>
                        <a:t>-1</a:t>
                      </a:r>
                      <a:r>
                        <a:rPr lang="en-GB" sz="2000" dirty="0" smtClean="0"/>
                        <a:t>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12.7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5477(3356)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err="1" smtClean="0"/>
                        <a:t>integr</a:t>
                      </a:r>
                      <a:r>
                        <a:rPr lang="en-GB" sz="2000" dirty="0" smtClean="0"/>
                        <a:t>. </a:t>
                      </a:r>
                      <a:r>
                        <a:rPr lang="en-GB" sz="2000" dirty="0" err="1" smtClean="0"/>
                        <a:t>lumi</a:t>
                      </a:r>
                      <a:r>
                        <a:rPr lang="en-GB" sz="2000" dirty="0" smtClean="0"/>
                        <a:t>.</a:t>
                      </a:r>
                      <a:r>
                        <a:rPr lang="en-GB" sz="2000" baseline="0" dirty="0" smtClean="0"/>
                        <a:t> per fill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smtClean="0"/>
                        <a:t>[</a:t>
                      </a:r>
                      <a:r>
                        <a:rPr lang="en-GB" sz="2000" i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2000" i="0" dirty="0" smtClean="0">
                          <a:latin typeface="+mn-lt"/>
                          <a:cs typeface="Symbol" charset="2"/>
                        </a:rPr>
                        <a:t>b</a:t>
                      </a:r>
                      <a:r>
                        <a:rPr lang="en-GB" sz="2000" i="0" baseline="30000" dirty="0" smtClean="0">
                          <a:latin typeface="+mn-lt"/>
                          <a:cs typeface="Symbol" charset="2"/>
                        </a:rPr>
                        <a:t>-1</a:t>
                      </a:r>
                      <a:r>
                        <a:rPr lang="en-GB" sz="2000" dirty="0" smtClean="0"/>
                        <a:t>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&lt;15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83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30240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total cross-section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[b]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515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597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2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40000"/>
                      </a:srgbClr>
                    </a:solidFill>
                  </a:tcPr>
                </a:tc>
              </a:tr>
              <a:tr h="25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initial</a:t>
                      </a:r>
                      <a:r>
                        <a:rPr lang="en-GB" sz="2000" baseline="0" dirty="0" smtClean="0"/>
                        <a:t> l</a:t>
                      </a:r>
                      <a:r>
                        <a:rPr lang="en-GB" sz="2000" dirty="0" smtClean="0"/>
                        <a:t>uminosity</a:t>
                      </a:r>
                      <a:r>
                        <a:rPr lang="en-GB" sz="2000" baseline="0" dirty="0" smtClean="0"/>
                        <a:t> lifetime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[h]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&lt;5.6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3.7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3.2 (10.6)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3164" y="6396335"/>
            <a:ext cx="43171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00"/>
                </a:solidFill>
              </a:rPr>
              <a:t>M. Schaumann, J. Jowett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511" y="774698"/>
            <a:ext cx="437331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kern="0" dirty="0">
                <a:solidFill>
                  <a:srgbClr val="000000"/>
                </a:solidFill>
              </a:rPr>
              <a:t>preliminary parameters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164" y="2051"/>
            <a:ext cx="9143999" cy="72000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algn="ctr">
              <a:defRPr/>
            </a:pPr>
            <a:r>
              <a:rPr lang="en-GB" sz="3200" b="1" i="1" kern="0" dirty="0">
                <a:solidFill>
                  <a:srgbClr val="FFFF00"/>
                </a:solidFill>
                <a:cs typeface="Calibri" pitchFamily="34" charset="0"/>
              </a:rPr>
              <a:t>FCC</a:t>
            </a:r>
            <a:r>
              <a:rPr lang="en-GB" sz="3200" b="1" kern="0" dirty="0">
                <a:solidFill>
                  <a:srgbClr val="FFFF00"/>
                </a:solidFill>
                <a:cs typeface="Calibri" pitchFamily="34" charset="0"/>
              </a:rPr>
              <a:t> as heavy-ion collider</a:t>
            </a:r>
          </a:p>
        </p:txBody>
      </p:sp>
    </p:spTree>
    <p:extLst>
      <p:ext uri="{BB962C8B-B14F-4D97-AF65-F5344CB8AC3E}">
        <p14:creationId xmlns:p14="http://schemas.microsoft.com/office/powerpoint/2010/main" val="12534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54395"/>
              </p:ext>
            </p:extLst>
          </p:nvPr>
        </p:nvGraphicFramePr>
        <p:xfrm>
          <a:off x="1" y="0"/>
          <a:ext cx="91440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1"/>
                <a:gridCol w="1647926"/>
                <a:gridCol w="1238355"/>
                <a:gridCol w="1168874"/>
                <a:gridCol w="20290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FF99"/>
                          </a:solidFill>
                        </a:rPr>
                        <a:t>collider parameter</a:t>
                      </a:r>
                      <a:r>
                        <a:rPr lang="en-GB" sz="2400" baseline="0" dirty="0" smtClean="0">
                          <a:solidFill>
                            <a:srgbClr val="FFFF99"/>
                          </a:solidFill>
                        </a:rPr>
                        <a:t>s</a:t>
                      </a:r>
                      <a:endParaRPr lang="en-GB" sz="2400" dirty="0">
                        <a:solidFill>
                          <a:srgbClr val="FF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 smtClean="0">
                          <a:latin typeface="+mn-lt"/>
                        </a:rPr>
                        <a:t>FCC ERL</a:t>
                      </a:r>
                      <a:endParaRPr lang="en-GB" sz="24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FCC-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ee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ring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protons</a:t>
                      </a:r>
                      <a:endParaRPr lang="en-GB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±</a:t>
                      </a:r>
                      <a:endParaRPr kumimoji="0" lang="en-GB" sz="24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±</a:t>
                      </a:r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p</a:t>
                      </a:r>
                      <a:endParaRPr lang="en-GB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  [GeV]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50000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bunches / beam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10600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10600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</a:t>
                      </a:r>
                      <a:r>
                        <a:rPr lang="en-US" sz="2400" baseline="0" dirty="0" smtClean="0"/>
                        <a:t> intensity [10</a:t>
                      </a:r>
                      <a:r>
                        <a:rPr lang="en-US" sz="2400" baseline="30000" dirty="0" smtClean="0"/>
                        <a:t>11</a:t>
                      </a:r>
                      <a:r>
                        <a:rPr lang="en-US" sz="2400" baseline="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0.46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current [mA]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25.6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bunch length</a:t>
                      </a:r>
                      <a:r>
                        <a:rPr lang="en-US" sz="2400" baseline="0" dirty="0" smtClean="0"/>
                        <a:t> [cm]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emittance</a:t>
                      </a:r>
                      <a:r>
                        <a:rPr lang="en-US" sz="2400" dirty="0" smtClean="0"/>
                        <a:t> [</a:t>
                      </a:r>
                      <a:r>
                        <a:rPr lang="en-US" sz="2400" dirty="0" smtClean="0">
                          <a:latin typeface="+mn-lt"/>
                        </a:rPr>
                        <a:t>nm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0.17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1.9 (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0.02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24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2400" baseline="0" dirty="0" smtClean="0"/>
                        <a:t>*[mm]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8, 4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17, 8.5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[200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2400" baseline="-25000" dirty="0" err="1" smtClean="0"/>
                        <a:t>x,y</a:t>
                      </a:r>
                      <a:r>
                        <a:rPr lang="en-US" sz="2400" dirty="0" smtClean="0"/>
                        <a:t>* [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smtClean="0"/>
                        <a:t>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4.0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4.0, 2.0</a:t>
                      </a:r>
                      <a:endPara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equal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beam-b. parameter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Symbol" pitchFamily="18" charset="2"/>
                        </a:rPr>
                        <a:t>x</a:t>
                      </a:r>
                      <a:endParaRPr lang="en-GB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0.13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0.022 (0.0002)</a:t>
                      </a:r>
                      <a:endParaRPr lang="en-GB" sz="2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hourglass reduction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0" i="1" baseline="-25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=1.35)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~0.21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~0.39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 energy [</a:t>
                      </a:r>
                      <a:r>
                        <a:rPr lang="en-US" sz="2400" dirty="0" err="1" smtClean="0"/>
                        <a:t>TeV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55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luminosity[10</a:t>
                      </a:r>
                      <a:r>
                        <a:rPr lang="en-US" sz="2400" baseline="30000" dirty="0" smtClean="0"/>
                        <a:t>34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0523686">
            <a:off x="2131935" y="1612034"/>
            <a:ext cx="4852271" cy="1754326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</a:rPr>
              <a:t>preliminary </a:t>
            </a:r>
            <a:r>
              <a:rPr lang="en-GB" sz="3600" i="1" dirty="0">
                <a:solidFill>
                  <a:prstClr val="black"/>
                </a:solidFill>
              </a:rPr>
              <a:t>FCC-h</a:t>
            </a:r>
            <a:r>
              <a:rPr lang="en-GB" sz="3600" dirty="0">
                <a:solidFill>
                  <a:prstClr val="black"/>
                </a:solidFill>
              </a:rPr>
              <a:t>e parameters shown at ICHEP’14</a:t>
            </a:r>
          </a:p>
        </p:txBody>
      </p:sp>
    </p:spTree>
    <p:extLst>
      <p:ext uri="{BB962C8B-B14F-4D97-AF65-F5344CB8AC3E}">
        <p14:creationId xmlns:p14="http://schemas.microsoft.com/office/powerpoint/2010/main" val="41743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4248000" y="966072"/>
            <a:ext cx="4896000" cy="5184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20" y="980728"/>
            <a:ext cx="4147504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Forming an international collaboration to study: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pp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-collider 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hh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      </a:t>
            </a:r>
            <a:r>
              <a:rPr lang="en-US" sz="2400" kern="0" dirty="0" smtClean="0">
                <a:latin typeface="Arial"/>
                <a:cs typeface="Calibri" pitchFamily="34" charset="0"/>
                <a:sym typeface="Wingdings" panose="05000000000000000000" pitchFamily="2" charset="2"/>
              </a:rPr>
              <a:t> main emphasis,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defining infrastructure requirements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cs typeface="Calibri" pitchFamily="34" charset="0"/>
              </a:rPr>
              <a:t>80-100 km infrastructure </a:t>
            </a:r>
            <a:r>
              <a:rPr lang="en-US" sz="2400" kern="0" dirty="0">
                <a:cs typeface="Calibri" pitchFamily="34" charset="0"/>
              </a:rPr>
              <a:t>in Geneva area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err="1" smtClean="0"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err="1" smtClean="0">
                <a:latin typeface="Arial"/>
                <a:cs typeface="Calibri" pitchFamily="34" charset="0"/>
              </a:rPr>
              <a:t>+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smtClean="0">
                <a:latin typeface="Arial"/>
                <a:cs typeface="Calibri" pitchFamily="34" charset="0"/>
              </a:rPr>
              <a:t>-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 </a:t>
            </a:r>
            <a:r>
              <a:rPr lang="en-US" sz="2400" b="1" kern="0" dirty="0">
                <a:latin typeface="Arial"/>
                <a:cs typeface="Calibri" pitchFamily="34" charset="0"/>
              </a:rPr>
              <a:t>collider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ee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as potential intermediate step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p-e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 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FCC-he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option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36" y="3123384"/>
            <a:ext cx="3833552" cy="707886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~16 T 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 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in 100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~20 T  100 </a:t>
            </a:r>
            <a:r>
              <a:rPr kumimoji="0" lang="fr-CH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in 80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-27384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kern="0" dirty="0">
                <a:solidFill>
                  <a:srgbClr val="FFFF00"/>
                </a:solidFill>
                <a:cs typeface="Calibri" pitchFamily="34" charset="0"/>
              </a:rPr>
              <a:t>Future Circular Collider Study - SCOPE 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rgbClr val="FFFF00"/>
                </a:solidFill>
                <a:cs typeface="Calibri" pitchFamily="34" charset="0"/>
              </a:rPr>
              <a:t>CDR and cost review for the next ESU (2018)</a:t>
            </a:r>
            <a:endParaRPr lang="en-GB" sz="2000" b="1" i="1" dirty="0">
              <a:solidFill>
                <a:srgbClr val="FFFF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712968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700" b="1" dirty="0" smtClean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endParaRPr lang="en-GB" sz="7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lvl="0"/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Work/meeting structures established based on INDICO, see:</a:t>
            </a:r>
          </a:p>
          <a:p>
            <a:pPr marL="342900" lvl="0" indent="-342900">
              <a:buFontTx/>
              <a:buChar char="-"/>
            </a:pPr>
            <a:r>
              <a:rPr lang="en-GB" sz="2000" b="1" dirty="0" smtClean="0"/>
              <a:t>FCC </a:t>
            </a:r>
            <a:r>
              <a:rPr lang="en-GB" sz="2000" b="1" dirty="0"/>
              <a:t>Study: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2"/>
              </a:rPr>
              <a:t>https://indico.cern.ch/category/5153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2"/>
              </a:rPr>
              <a:t>/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/>
            <a:r>
              <a:rPr lang="en-GB" sz="2000" b="1" dirty="0" smtClean="0">
                <a:solidFill>
                  <a:schemeClr val="accent6"/>
                </a:solidFill>
                <a:ea typeface="Calibri"/>
                <a:cs typeface="Times New Roman"/>
              </a:rPr>
              <a:t>In particular:</a:t>
            </a:r>
            <a:endParaRPr lang="en-GB" sz="2000" b="1" dirty="0">
              <a:solidFill>
                <a:schemeClr val="accent6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1050" b="1" dirty="0" smtClean="0"/>
          </a:p>
          <a:p>
            <a:pPr marL="342900" lvl="0" indent="-342900">
              <a:buFontTx/>
              <a:buChar char="-"/>
            </a:pPr>
            <a:r>
              <a:rPr lang="en-GB" sz="2000" b="1" dirty="0" smtClean="0"/>
              <a:t>FCC-</a:t>
            </a:r>
            <a:r>
              <a:rPr lang="en-GB" sz="2000" b="1" dirty="0" err="1" smtClean="0"/>
              <a:t>hh</a:t>
            </a:r>
            <a:r>
              <a:rPr lang="en-GB" sz="2000" b="1" dirty="0" smtClean="0"/>
              <a:t> </a:t>
            </a:r>
            <a:r>
              <a:rPr lang="en-GB" sz="2000" b="1" dirty="0"/>
              <a:t>Hadron Collider Physics and Experiments VIDYO meetings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3"/>
              </a:rPr>
              <a:t>https://indico.cern.ch/category/5258/</a:t>
            </a: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4"/>
              </a:rPr>
              <a:t>michelangelo.mangano@cern.ch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5"/>
              </a:rPr>
              <a:t>fabiola.gianotti@cern.ch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6"/>
              </a:rPr>
              <a:t>austin.ball@cern.ch</a:t>
            </a: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FCC-</a:t>
            </a:r>
            <a:r>
              <a:rPr lang="en-GB" sz="2000" b="1" dirty="0" err="1" smtClean="0"/>
              <a:t>ee</a:t>
            </a:r>
            <a:r>
              <a:rPr lang="en-GB" sz="2000" b="1" dirty="0" smtClean="0"/>
              <a:t> Lepton Collider (TLEP</a:t>
            </a:r>
            <a:r>
              <a:rPr lang="en-GB" sz="2000" b="1" dirty="0"/>
              <a:t>) Physics </a:t>
            </a:r>
            <a:r>
              <a:rPr lang="en-GB" sz="2000" b="1" dirty="0" smtClean="0"/>
              <a:t>and Experiments VIDYO meetings</a:t>
            </a:r>
            <a:endParaRPr lang="en-GB" sz="2000" b="1" dirty="0"/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rgbClr val="FF0000"/>
                </a:solidFill>
                <a:hlinkClick r:id="rId7"/>
              </a:rPr>
              <a:t>https://indico.cern.ch/category/5259</a:t>
            </a:r>
            <a:r>
              <a:rPr lang="en-GB" sz="2000" b="1" dirty="0" smtClean="0">
                <a:solidFill>
                  <a:srgbClr val="FF0000"/>
                </a:solidFill>
                <a:hlinkClick r:id="rId7"/>
              </a:rPr>
              <a:t>/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Contacts</a:t>
            </a:r>
            <a:r>
              <a:rPr lang="en-GB" sz="2000" b="1" dirty="0" smtClean="0"/>
              <a:t>: </a:t>
            </a:r>
            <a:r>
              <a:rPr lang="en-GB" sz="2000" b="1" dirty="0" smtClean="0">
                <a:hlinkClick r:id="rId8"/>
              </a:rPr>
              <a:t>alain.blondel@cern.ch</a:t>
            </a:r>
            <a:r>
              <a:rPr lang="en-GB" sz="2000" b="1" dirty="0" smtClean="0"/>
              <a:t>, </a:t>
            </a:r>
            <a:r>
              <a:rPr lang="en-GB" sz="2000" b="1" dirty="0" smtClean="0">
                <a:hlinkClick r:id="rId9"/>
              </a:rPr>
              <a:t>patrick.janot@cern.ch</a:t>
            </a:r>
            <a:endParaRPr lang="en-GB" sz="2000" b="1" dirty="0" smtClean="0"/>
          </a:p>
          <a:p>
            <a:pPr marL="342900" lvl="0" indent="-342900">
              <a:buFontTx/>
              <a:buChar char="-"/>
            </a:pPr>
            <a:endParaRPr lang="en-GB" sz="2000" b="1" dirty="0" smtClean="0"/>
          </a:p>
          <a:p>
            <a:pPr marL="800100" lvl="1" indent="-342900">
              <a:buFontTx/>
              <a:buChar char="-"/>
            </a:pP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59" y="-27384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FCC Work and </a:t>
            </a:r>
            <a:r>
              <a:rPr lang="en-US" dirty="0" err="1" smtClean="0"/>
              <a:t>Organisation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712968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700" b="1" dirty="0" smtClean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endParaRPr lang="en-GB" sz="7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FCC-</a:t>
            </a:r>
            <a:r>
              <a:rPr lang="en-GB" sz="2000" b="1" dirty="0" err="1" smtClean="0"/>
              <a:t>hh</a:t>
            </a:r>
            <a:r>
              <a:rPr lang="en-GB" sz="2000" b="1" dirty="0" smtClean="0"/>
              <a:t> Hadron Collider </a:t>
            </a:r>
            <a:r>
              <a:rPr lang="en-GB" sz="2000" b="1" dirty="0"/>
              <a:t>VIDYO meetings </a:t>
            </a:r>
            <a:endParaRPr lang="en-GB" sz="2000" b="1" dirty="0" smtClean="0"/>
          </a:p>
          <a:p>
            <a:pPr marL="800100" lvl="1" indent="-342900">
              <a:buFontTx/>
              <a:buChar char="-"/>
            </a:pPr>
            <a:r>
              <a:rPr lang="en-GB" sz="2000" b="1" dirty="0">
                <a:hlinkClick r:id="rId2"/>
              </a:rPr>
              <a:t>https://indico.cern.ch/category/5263</a:t>
            </a:r>
            <a:r>
              <a:rPr lang="en-GB" sz="2000" b="1" dirty="0" smtClean="0">
                <a:hlinkClick r:id="rId2"/>
              </a:rPr>
              <a:t>/</a:t>
            </a:r>
            <a:endParaRPr lang="en-GB" sz="2000" b="1" dirty="0" smtClean="0"/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3"/>
              </a:rPr>
              <a:t>daniel.schulte@cern.ch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r>
              <a:rPr lang="en-GB" sz="2000" b="1" dirty="0" smtClean="0"/>
              <a:t>FCC-hadron injector meetings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hlinkClick r:id="rId4"/>
              </a:rPr>
              <a:t>https://indico.cern.ch/category/5262</a:t>
            </a:r>
            <a:r>
              <a:rPr lang="en-GB" sz="2000" b="1" dirty="0" smtClean="0">
                <a:hlinkClick r:id="rId4"/>
              </a:rPr>
              <a:t>/</a:t>
            </a:r>
            <a:endParaRPr lang="en-GB" sz="2000" b="1" dirty="0" smtClean="0"/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5"/>
              </a:rPr>
              <a:t>brennan.goddard@cern.ch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2000" b="1" dirty="0"/>
          </a:p>
          <a:p>
            <a:pPr marL="342900" lvl="0" indent="-342900">
              <a:buFontTx/>
              <a:buChar char="-"/>
            </a:pPr>
            <a:r>
              <a:rPr lang="en-GB" sz="2000" b="1" dirty="0"/>
              <a:t>FCC-</a:t>
            </a:r>
            <a:r>
              <a:rPr lang="en-GB" sz="2000" b="1" dirty="0" err="1"/>
              <a:t>ee</a:t>
            </a:r>
            <a:r>
              <a:rPr lang="en-GB" sz="2000" b="1" dirty="0"/>
              <a:t> (TLEP) </a:t>
            </a:r>
            <a:r>
              <a:rPr lang="en-GB" sz="2000" b="1" dirty="0" smtClean="0"/>
              <a:t>Lepton Collider </a:t>
            </a:r>
            <a:r>
              <a:rPr lang="en-GB" sz="2000" b="1" dirty="0"/>
              <a:t>VIDYO meetings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6"/>
              </a:rPr>
              <a:t>https://indico.cern.ch/category/5264/</a:t>
            </a: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7"/>
              </a:rPr>
              <a:t>jorg.wenninger@cern.ch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</a:p>
          <a:p>
            <a:pPr marL="342900" lvl="0" indent="-342900">
              <a:buFontTx/>
              <a:buChar char="-"/>
            </a:pPr>
            <a:endParaRPr lang="en-GB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r>
              <a:rPr lang="en-GB" sz="2000" b="1" dirty="0" smtClean="0"/>
              <a:t>FCC </a:t>
            </a:r>
            <a:r>
              <a:rPr lang="en-GB" sz="2000" b="1" dirty="0"/>
              <a:t>infrastructure </a:t>
            </a:r>
            <a:r>
              <a:rPr lang="en-GB" sz="2000" b="1" dirty="0" smtClean="0"/>
              <a:t>meetings</a:t>
            </a:r>
            <a:endParaRPr lang="en-GB" sz="2000" b="1" dirty="0"/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8"/>
              </a:rPr>
              <a:t>https://indico.cern.ch/category/5253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8"/>
              </a:rPr>
              <a:t>/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9"/>
              </a:rPr>
              <a:t>philippe.lebrun@cern.ch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10"/>
              </a:rPr>
              <a:t>peter.sollander@cern.ch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59" y="-27384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FCC Work and </a:t>
            </a:r>
            <a:r>
              <a:rPr lang="en-US" dirty="0" err="1" smtClean="0"/>
              <a:t>Organisation</a:t>
            </a:r>
            <a:r>
              <a:rPr lang="en-US" dirty="0" smtClean="0"/>
              <a:t> (ii)</a:t>
            </a:r>
            <a:endParaRPr lang="en-US" dirty="0"/>
          </a:p>
        </p:txBody>
      </p:sp>
      <p:pic>
        <p:nvPicPr>
          <p:cNvPr id="8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94523" y="1054477"/>
            <a:ext cx="1872208" cy="64633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dirty="0">
                <a:solidFill>
                  <a:prstClr val="black"/>
                </a:solidFill>
              </a:rPr>
              <a:t>ex. </a:t>
            </a:r>
            <a:r>
              <a:rPr lang="en-GB" sz="3600" dirty="0" smtClean="0">
                <a:solidFill>
                  <a:prstClr val="black"/>
                </a:solidFill>
              </a:rPr>
              <a:t>SSC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23891"/>
            <a:ext cx="2393780" cy="343415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30137" y="1552724"/>
            <a:ext cx="2137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rgbClr val="0C377B"/>
                </a:solidFill>
                <a:latin typeface="verdana"/>
              </a:rPr>
              <a:t>Supercolliders </a:t>
            </a:r>
            <a:r>
              <a:rPr lang="en-GB" dirty="0" err="1" smtClean="0">
                <a:solidFill>
                  <a:srgbClr val="0C377B"/>
                </a:solidFill>
                <a:latin typeface="verdana"/>
              </a:rPr>
              <a:t>Superdetectors</a:t>
            </a:r>
            <a:r>
              <a:rPr lang="en-GB" dirty="0" smtClean="0">
                <a:solidFill>
                  <a:srgbClr val="0C377B"/>
                </a:solidFill>
                <a:latin typeface="verdana"/>
              </a:rPr>
              <a:t>: Proceedings of the 19th and 25th Workshops of the INFN </a:t>
            </a:r>
            <a:r>
              <a:rPr lang="en-GB" dirty="0" err="1" smtClean="0">
                <a:solidFill>
                  <a:srgbClr val="0C377B"/>
                </a:solidFill>
                <a:latin typeface="verdana"/>
              </a:rPr>
              <a:t>Eloisatron</a:t>
            </a:r>
            <a:r>
              <a:rPr lang="en-GB" dirty="0" smtClean="0">
                <a:solidFill>
                  <a:srgbClr val="0C377B"/>
                </a:solidFill>
                <a:latin typeface="verdana"/>
              </a:rPr>
              <a:t> Project</a:t>
            </a:r>
            <a:endParaRPr lang="en-GB" dirty="0">
              <a:solidFill>
                <a:srgbClr val="0C377B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175" y="982469"/>
            <a:ext cx="3926305" cy="64633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dirty="0">
                <a:solidFill>
                  <a:prstClr val="black"/>
                </a:solidFill>
              </a:rPr>
              <a:t>ex. </a:t>
            </a:r>
            <a:r>
              <a:rPr lang="en-GB" sz="3600" dirty="0" smtClean="0">
                <a:solidFill>
                  <a:prstClr val="black"/>
                </a:solidFill>
              </a:rPr>
              <a:t>ELOISATRON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74" y="980728"/>
            <a:ext cx="2226563" cy="3384376"/>
          </a:xfrm>
        </p:spPr>
      </p:pic>
      <p:grpSp>
        <p:nvGrpSpPr>
          <p:cNvPr id="8" name="Group 7"/>
          <p:cNvGrpSpPr/>
          <p:nvPr/>
        </p:nvGrpSpPr>
        <p:grpSpPr>
          <a:xfrm>
            <a:off x="5093467" y="1556792"/>
            <a:ext cx="1782789" cy="2449083"/>
            <a:chOff x="278692" y="945243"/>
            <a:chExt cx="4147146" cy="537321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92" y="945243"/>
              <a:ext cx="4147146" cy="537321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69469" y="3569159"/>
              <a:ext cx="2488382" cy="68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00CC"/>
                  </a:solidFill>
                </a:rPr>
                <a:t>SSC CDR 1986</a:t>
              </a:r>
              <a:endParaRPr lang="en-GB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942947" y="4472228"/>
            <a:ext cx="2165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0C377B"/>
                </a:solidFill>
              </a:rPr>
              <a:t>H. Ulrich Wienands, The SSC Low Energy Booster: Design and Component Prototypes for the First Injector Synchrotron, IEEE Press, 1997 </a:t>
            </a:r>
            <a:endParaRPr lang="en-GB" sz="1400" dirty="0">
              <a:solidFill>
                <a:srgbClr val="0C377B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5013176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C377B"/>
                </a:solidFill>
              </a:rPr>
              <a:t>VLHC Design Study Group Collaboration </a:t>
            </a:r>
          </a:p>
          <a:p>
            <a:r>
              <a:rPr lang="en-GB" sz="1400" b="1" dirty="0" smtClean="0">
                <a:solidFill>
                  <a:srgbClr val="0C377B"/>
                </a:solidFill>
              </a:rPr>
              <a:t>June 2001</a:t>
            </a:r>
            <a:r>
              <a:rPr lang="en-GB" sz="1400" dirty="0" smtClean="0">
                <a:solidFill>
                  <a:srgbClr val="0C377B"/>
                </a:solidFill>
              </a:rPr>
              <a:t>. 271 pp.</a:t>
            </a:r>
          </a:p>
          <a:p>
            <a:r>
              <a:rPr lang="en-GB" sz="1400" dirty="0" smtClean="0">
                <a:solidFill>
                  <a:srgbClr val="0C377B"/>
                </a:solidFill>
              </a:rPr>
              <a:t>SLAC-R-591, SLAC-R-0591, SLAC-591, </a:t>
            </a:r>
          </a:p>
          <a:p>
            <a:r>
              <a:rPr lang="en-GB" sz="1400" dirty="0" smtClean="0">
                <a:solidFill>
                  <a:srgbClr val="0C377B"/>
                </a:solidFill>
              </a:rPr>
              <a:t>SLAC-0591, FERMILAB-TM-2149 </a:t>
            </a:r>
            <a:endParaRPr lang="en-GB" sz="1400" dirty="0">
              <a:solidFill>
                <a:srgbClr val="0C377B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18" y="3140968"/>
            <a:ext cx="2308818" cy="2987882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779912" y="5723964"/>
            <a:ext cx="196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C377B"/>
                </a:solidFill>
              </a:rPr>
              <a:t>http://www.vlhc.org</a:t>
            </a:r>
            <a:r>
              <a:rPr lang="en-GB" dirty="0" smtClean="0">
                <a:solidFill>
                  <a:srgbClr val="0C377B"/>
                </a:solidFill>
              </a:rPr>
              <a:t>/</a:t>
            </a:r>
            <a:endParaRPr lang="en-GB" dirty="0">
              <a:solidFill>
                <a:srgbClr val="0C377B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496" y="4366845"/>
            <a:ext cx="1817549" cy="64633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dirty="0">
                <a:solidFill>
                  <a:prstClr val="black"/>
                </a:solidFill>
              </a:rPr>
              <a:t>ex. </a:t>
            </a:r>
            <a:r>
              <a:rPr lang="en-GB" sz="3600" dirty="0" smtClean="0">
                <a:solidFill>
                  <a:prstClr val="black"/>
                </a:solidFill>
              </a:rPr>
              <a:t>VLHC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t="37860" r="1" b="180"/>
          <a:stretch/>
        </p:blipFill>
        <p:spPr>
          <a:xfrm>
            <a:off x="5968727" y="2655962"/>
            <a:ext cx="3168000" cy="3492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121409" y="5174867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4746" y="3629223"/>
            <a:ext cx="1020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Tristan-II</a:t>
            </a:r>
          </a:p>
          <a:p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ption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9976" y="2695803"/>
            <a:ext cx="2860783" cy="6463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dirty="0">
                <a:solidFill>
                  <a:prstClr val="black"/>
                </a:solidFill>
              </a:rPr>
              <a:t>ex. </a:t>
            </a:r>
            <a:r>
              <a:rPr lang="en-GB" sz="3600" dirty="0" smtClean="0">
                <a:solidFill>
                  <a:prstClr val="black"/>
                </a:solidFill>
              </a:rPr>
              <a:t>TRISTAN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99694" y="3713161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3457" y="4953942"/>
            <a:ext cx="1146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Tristan-II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option 1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3497" y="4463347"/>
            <a:ext cx="119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F. Takasaki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chemeClr val="tx1"/>
          </a:solidFill>
        </p:spPr>
        <p:txBody>
          <a:bodyPr lIns="36000" tIns="0" rIns="3600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200" dirty="0" smtClean="0"/>
              <a:t>      </a:t>
            </a:r>
            <a:r>
              <a:rPr lang="en-GB" sz="2800" kern="0" dirty="0">
                <a:cs typeface="Calibri" pitchFamily="34" charset="0"/>
              </a:rPr>
              <a:t>Previous studies in Italy (ELOISATRON </a:t>
            </a:r>
            <a:r>
              <a:rPr lang="en-GB" sz="2000" kern="0" dirty="0" smtClean="0">
                <a:cs typeface="Calibri" pitchFamily="34" charset="0"/>
              </a:rPr>
              <a:t>300km</a:t>
            </a:r>
            <a:r>
              <a:rPr lang="en-GB" sz="2800" kern="0" dirty="0">
                <a:cs typeface="Calibri" pitchFamily="34" charset="0"/>
              </a:rPr>
              <a:t>), USA (SSC </a:t>
            </a:r>
            <a:r>
              <a:rPr lang="en-GB" sz="2000" kern="0" dirty="0" smtClean="0">
                <a:cs typeface="Calibri" pitchFamily="34" charset="0"/>
              </a:rPr>
              <a:t>87km</a:t>
            </a:r>
            <a:r>
              <a:rPr lang="en-GB" sz="2800" kern="0" dirty="0">
                <a:cs typeface="Calibri" pitchFamily="34" charset="0"/>
              </a:rPr>
              <a:t>, VLHC </a:t>
            </a:r>
            <a:r>
              <a:rPr lang="en-GB" sz="2000" kern="0" dirty="0" smtClean="0">
                <a:cs typeface="Calibri" pitchFamily="34" charset="0"/>
              </a:rPr>
              <a:t>233km</a:t>
            </a:r>
            <a:r>
              <a:rPr lang="en-GB" sz="2800" kern="0" dirty="0">
                <a:cs typeface="Calibri" pitchFamily="34" charset="0"/>
              </a:rPr>
              <a:t>), Japan (TRISTAN-II </a:t>
            </a:r>
            <a:r>
              <a:rPr lang="en-GB" sz="2000" kern="0" dirty="0" smtClean="0">
                <a:cs typeface="Calibri" pitchFamily="34" charset="0"/>
              </a:rPr>
              <a:t>94km</a:t>
            </a:r>
            <a:r>
              <a:rPr lang="en-GB" sz="2800" kern="0" dirty="0" smtClean="0">
                <a:cs typeface="Calibri" pitchFamily="34" charset="0"/>
              </a:rPr>
              <a:t>)</a:t>
            </a:r>
            <a:endParaRPr lang="en-GB" sz="2800" kern="0" dirty="0"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115" y="3252172"/>
            <a:ext cx="8892480" cy="118494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C377B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Many aspects of machine design and R&amp;D non-site specific.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Exploit synergies with other projects and prev. studies</a:t>
            </a:r>
          </a:p>
          <a:p>
            <a:pPr marL="342900" indent="-342900">
              <a:buFont typeface="Wingdings" pitchFamily="2" charset="2"/>
              <a:buChar char="à"/>
            </a:pPr>
            <a:endParaRPr lang="en-GB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/>
      <p:bldP spid="49" grpId="0"/>
      <p:bldP spid="51" grpId="0"/>
      <p:bldP spid="52" grpId="0" animBg="1"/>
      <p:bldP spid="18" grpId="0" animBg="1"/>
      <p:bldP spid="19" grpId="0"/>
      <p:bldP spid="20" grpId="0" animBg="1"/>
      <p:bldP spid="21" grpId="0" animBg="1"/>
      <p:bldP spid="22" grpId="0"/>
      <p:bldP spid="2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573615"/>
            <a:ext cx="7561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</a:t>
            </a:r>
            <a:r>
              <a:rPr lang="en-GB" sz="3200" dirty="0" smtClean="0"/>
              <a:t>eanwhile on the other side of the globe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25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4" y="1073846"/>
            <a:ext cx="8091780" cy="56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5"/>
          <p:cNvSpPr/>
          <p:nvPr/>
        </p:nvSpPr>
        <p:spPr>
          <a:xfrm>
            <a:off x="688552" y="3182042"/>
            <a:ext cx="2896636" cy="310615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椭圆 6"/>
          <p:cNvSpPr/>
          <p:nvPr/>
        </p:nvSpPr>
        <p:spPr>
          <a:xfrm>
            <a:off x="2988942" y="2703578"/>
            <a:ext cx="1803136" cy="188392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2534" y="1073846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Qinhuangdao (</a:t>
            </a:r>
            <a:r>
              <a:rPr lang="zh-CN" altLang="en-US" sz="28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秦皇岛）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4113" y="3460875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50 km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9751" y="5285349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70 km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4128" y="390760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easy access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300 km from Beijing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3 h by car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1 h by train </a:t>
            </a:r>
            <a:endParaRPr lang="zh-CN" altLang="en-US" sz="2000" kern="0" dirty="0">
              <a:solidFill>
                <a:prstClr val="white"/>
              </a:solidFill>
              <a:latin typeface="Arial"/>
              <a:ea typeface="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4092" y="6372036"/>
            <a:ext cx="134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Yifang Wang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382" y="2411190"/>
            <a:ext cx="1858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800" b="1" dirty="0" err="1">
                <a:solidFill>
                  <a:srgbClr val="FF0000"/>
                </a:solidFill>
              </a:rPr>
              <a:t>CepC</a:t>
            </a:r>
            <a:r>
              <a:rPr lang="en-GB" sz="2800" b="1" dirty="0">
                <a:solidFill>
                  <a:srgbClr val="FF0000"/>
                </a:solidFill>
              </a:rPr>
              <a:t>, </a:t>
            </a:r>
            <a:r>
              <a:rPr lang="en-GB" sz="2800" b="1" dirty="0" err="1">
                <a:solidFill>
                  <a:srgbClr val="FF0000"/>
                </a:solidFill>
              </a:rPr>
              <a:t>SppC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-4802"/>
            <a:ext cx="9143999" cy="92333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algn="ctr">
              <a:defRPr/>
            </a:pPr>
            <a:r>
              <a:rPr lang="en-GB" sz="32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CepC</a:t>
            </a:r>
            <a:r>
              <a:rPr lang="en-GB" sz="32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/</a:t>
            </a:r>
            <a:r>
              <a:rPr lang="en-GB" sz="32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SppC</a:t>
            </a:r>
            <a:r>
              <a:rPr lang="en-GB" sz="32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study (CAS-IHEP), </a:t>
            </a:r>
            <a:r>
              <a:rPr lang="en-GB" sz="32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CepC</a:t>
            </a:r>
            <a:r>
              <a:rPr lang="en-GB" sz="32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</a:t>
            </a:r>
            <a:r>
              <a:rPr lang="en-GB" sz="28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CDR </a:t>
            </a:r>
            <a:r>
              <a:rPr lang="en-GB" sz="2800" b="1" kern="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Feb. 2015, </a:t>
            </a:r>
            <a:r>
              <a:rPr lang="en-GB" sz="28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e</a:t>
            </a:r>
            <a:r>
              <a:rPr lang="en-GB" sz="2800" b="1" kern="0" baseline="3000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+</a:t>
            </a:r>
            <a:r>
              <a:rPr lang="en-GB" sz="28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e</a:t>
            </a:r>
            <a:r>
              <a:rPr lang="en-GB" sz="2800" b="1" kern="0" baseline="30000" dirty="0">
                <a:solidFill>
                  <a:srgbClr val="FFFF00"/>
                </a:solidFill>
                <a:latin typeface="Arial"/>
                <a:cs typeface="Calibri" pitchFamily="34" charset="0"/>
              </a:rPr>
              <a:t>-</a:t>
            </a:r>
            <a:r>
              <a:rPr lang="en-GB" sz="28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collisions ~2028; </a:t>
            </a:r>
            <a:r>
              <a:rPr lang="en-GB" sz="2800" b="1" i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pp</a:t>
            </a:r>
            <a:r>
              <a:rPr lang="en-GB" sz="28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collisions ~2042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5439237"/>
            <a:ext cx="25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C000"/>
                </a:solidFill>
              </a:rPr>
              <a:t>“Chinese Toscana”</a:t>
            </a:r>
          </a:p>
        </p:txBody>
      </p:sp>
    </p:spTree>
    <p:extLst>
      <p:ext uri="{BB962C8B-B14F-4D97-AF65-F5344CB8AC3E}">
        <p14:creationId xmlns:p14="http://schemas.microsoft.com/office/powerpoint/2010/main" val="10747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20"/>
            <a:ext cx="8887663" cy="6654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002" y="6321787"/>
            <a:ext cx="96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W. Chou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12776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future-generation accelerators must be the Science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Drivers”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high-energy proton-proton collider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powerful future tool for direct discovery of new particles and interactions under any scenario of physics results that can be acquired in the P5 time window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" y="188640"/>
            <a:ext cx="913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US P5 Recommendations (2014)</a:t>
            </a:r>
            <a:endParaRPr lang="en-US" sz="3200" b="1" dirty="0">
              <a:solidFill>
                <a:srgbClr val="FFFF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10282</TotalTime>
  <Words>2797</Words>
  <Application>Microsoft Office PowerPoint</Application>
  <PresentationFormat>On-screen Show (4:3)</PresentationFormat>
  <Paragraphs>677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74" baseType="lpstr">
      <vt:lpstr>Arial</vt:lpstr>
      <vt:lpstr>Symbol</vt:lpstr>
      <vt:lpstr>Comic Sans MS</vt:lpstr>
      <vt:lpstr>SimHei</vt:lpstr>
      <vt:lpstr>Times-Roman</vt:lpstr>
      <vt:lpstr>Cambria Math</vt:lpstr>
      <vt:lpstr>Calibri</vt:lpstr>
      <vt:lpstr>Century Gothic</vt:lpstr>
      <vt:lpstr>Univers LT Std 45 Light</vt:lpstr>
      <vt:lpstr>SimSun</vt:lpstr>
      <vt:lpstr>Unicode MS</vt:lpstr>
      <vt:lpstr>Wingdings</vt:lpstr>
      <vt:lpstr>Constantia</vt:lpstr>
      <vt:lpstr>Verdana</vt:lpstr>
      <vt:lpstr>Univers LT Std 55</vt:lpstr>
      <vt:lpstr>Cambria</vt:lpstr>
      <vt:lpstr>Tahoma</vt:lpstr>
      <vt:lpstr>ＭＳ Ｐゴシック</vt:lpstr>
      <vt:lpstr>Gill Sans MT Condensed</vt:lpstr>
      <vt:lpstr>Times New Roman</vt:lpstr>
      <vt:lpstr>FC5643-CERN3027 - Scale of contributions</vt:lpstr>
      <vt:lpstr>1_NI Week 2012_Keynote template 2</vt:lpstr>
      <vt:lpstr>1_Theme1</vt:lpstr>
      <vt:lpstr>Office Theme</vt:lpstr>
      <vt:lpstr>1_FC5643-CERN3027 - Scale of contributions</vt:lpstr>
      <vt:lpstr>3_NI Week 2012_Keynote template 2</vt:lpstr>
      <vt:lpstr>1_Office Theme</vt:lpstr>
      <vt:lpstr>NI Week 2012_Keynote template 2</vt:lpstr>
      <vt:lpstr>2_NI Week 2012_Keynote template 2</vt:lpstr>
      <vt:lpstr>2_Office Theme</vt:lpstr>
      <vt:lpstr>3_Office Theme</vt:lpstr>
      <vt:lpstr>3_Office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High Field Magnet R&amp;D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SuperKEKB = FCC-ee demonstrator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Frank Zimmermann</cp:lastModifiedBy>
  <cp:revision>701</cp:revision>
  <cp:lastPrinted>2013-12-16T10:56:42Z</cp:lastPrinted>
  <dcterms:created xsi:type="dcterms:W3CDTF">2012-06-07T06:34:51Z</dcterms:created>
  <dcterms:modified xsi:type="dcterms:W3CDTF">2015-02-03T08:08:59Z</dcterms:modified>
</cp:coreProperties>
</file>