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3"/>
  </p:notesMasterIdLst>
  <p:sldIdLst>
    <p:sldId id="256" r:id="rId2"/>
    <p:sldId id="259" r:id="rId3"/>
    <p:sldId id="258" r:id="rId4"/>
    <p:sldId id="281" r:id="rId5"/>
    <p:sldId id="257" r:id="rId6"/>
    <p:sldId id="260" r:id="rId7"/>
    <p:sldId id="280" r:id="rId8"/>
    <p:sldId id="278" r:id="rId9"/>
    <p:sldId id="283" r:id="rId10"/>
    <p:sldId id="285" r:id="rId11"/>
    <p:sldId id="286" r:id="rId12"/>
    <p:sldId id="287" r:id="rId13"/>
    <p:sldId id="288" r:id="rId14"/>
    <p:sldId id="290" r:id="rId15"/>
    <p:sldId id="291" r:id="rId16"/>
    <p:sldId id="265" r:id="rId17"/>
    <p:sldId id="273" r:id="rId18"/>
    <p:sldId id="261" r:id="rId19"/>
    <p:sldId id="264" r:id="rId20"/>
    <p:sldId id="262" r:id="rId21"/>
    <p:sldId id="268" r:id="rId22"/>
    <p:sldId id="267" r:id="rId23"/>
    <p:sldId id="269" r:id="rId24"/>
    <p:sldId id="272" r:id="rId25"/>
    <p:sldId id="274" r:id="rId26"/>
    <p:sldId id="275" r:id="rId27"/>
    <p:sldId id="276" r:id="rId28"/>
    <p:sldId id="277" r:id="rId29"/>
    <p:sldId id="292" r:id="rId30"/>
    <p:sldId id="284" r:id="rId31"/>
    <p:sldId id="289" r:id="rId3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  <a:srgbClr val="FF0000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150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716516-19D2-4711-BC6E-24544CA76EC3}" type="datetimeFigureOut">
              <a:rPr lang="en-US" smtClean="0"/>
              <a:t>9/14/2015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DBF6EE-5692-4F65-B738-A7A6B0DA0A9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732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BF6EE-5692-4F65-B738-A7A6B0DA0A9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440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Fermibooth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259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2" descr="fermi_logo_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363" y="0"/>
            <a:ext cx="1057275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8200" y="2130425"/>
            <a:ext cx="38100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4400" y="3886200"/>
            <a:ext cx="36576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45269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73650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9875" y="100013"/>
            <a:ext cx="1997075" cy="61849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5475" y="100013"/>
            <a:ext cx="5842000" cy="61849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76155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Footer Placeholder 1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Date Placeholder 16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DA5471ED-9A7E-443E-AAAF-9DBAECE74352}" type="datetime1">
              <a:rPr lang="en-US" smtClean="0"/>
              <a:t>9/14/2015</a:t>
            </a:fld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C651A3-A23A-493B-B527-111DAAA2E5D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54854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53957596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5475" y="1257300"/>
            <a:ext cx="3919538" cy="5027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7413" y="1257300"/>
            <a:ext cx="3919537" cy="5027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Footer Placeholder 1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Date Placeholder 16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20FD0D40-9B01-4536-8503-E52C83556208}" type="datetime1">
              <a:rPr lang="en-US" smtClean="0"/>
              <a:t>9/14/2015</a:t>
            </a:fld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C651A3-A23A-493B-B527-111DAAA2E5D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77388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52400"/>
            <a:ext cx="7543800" cy="622694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Footer Placeholder 1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Date Placeholder 16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0F4406EE-B9C5-46A9-80D9-4FBCFF05CD9A}" type="datetime1">
              <a:rPr lang="en-US" smtClean="0"/>
              <a:t>9/14/2015</a:t>
            </a:fld>
            <a:endParaRPr 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C651A3-A23A-493B-B527-111DAAA2E5D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73044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Footer Placeholder 1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Date Placeholder 16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296EC35D-E25A-4F42-9144-86372F191330}" type="datetime1">
              <a:rPr lang="en-US" smtClean="0"/>
              <a:t>9/14/2015</a:t>
            </a:fld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C651A3-A23A-493B-B527-111DAAA2E5D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9962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Date Placeholder 16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CF41136D-A1BC-4B68-9B51-5397207F72DE}" type="datetime1">
              <a:rPr lang="en-US" smtClean="0"/>
              <a:t>9/14/2015</a:t>
            </a:fld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C651A3-A23A-493B-B527-111DAAA2E5D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1865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Footer Placeholder 1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Date Placeholder 16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8372B6A5-7FD1-4975-81B8-A44A3327557C}" type="datetime1">
              <a:rPr lang="en-US" smtClean="0"/>
              <a:t>9/14/2015</a:t>
            </a:fld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C651A3-A23A-493B-B527-111DAAA2E5D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44663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97148198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30300" y="100013"/>
            <a:ext cx="74295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  <a:endParaRPr lang="en-US" altLang="it-IT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5475" y="1257300"/>
            <a:ext cx="7991475" cy="502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  <a:endParaRPr lang="en-US" altLang="it-IT" smtClean="0"/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1173163" y="817563"/>
            <a:ext cx="7366000" cy="0"/>
          </a:xfrm>
          <a:prstGeom prst="line">
            <a:avLst/>
          </a:prstGeom>
          <a:noFill/>
          <a:ln w="57150" cmpd="thickThin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pic>
        <p:nvPicPr>
          <p:cNvPr id="1029" name="Picture 22" descr="fermi_logo_small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55688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Footer Placeholder 15"/>
          <p:cNvSpPr>
            <a:spLocks noGrp="1"/>
          </p:cNvSpPr>
          <p:nvPr>
            <p:ph type="ftr" sz="quarter" idx="3"/>
          </p:nvPr>
        </p:nvSpPr>
        <p:spPr>
          <a:xfrm>
            <a:off x="3124200" y="640080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2"/>
          </p:nvPr>
        </p:nvSpPr>
        <p:spPr>
          <a:xfrm>
            <a:off x="625475" y="640080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rgbClr val="3333CC"/>
                </a:solidFill>
              </a:defRPr>
            </a:lvl1pPr>
          </a:lstStyle>
          <a:p>
            <a:fld id="{4368ABA1-F704-4F48-80B5-11AA06C96425}" type="datetime1">
              <a:rPr lang="en-US" smtClean="0"/>
              <a:t>9/14/2015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3333CC"/>
                </a:solidFill>
              </a:defRPr>
            </a:lvl1pPr>
          </a:lstStyle>
          <a:p>
            <a:fld id="{F6C651A3-A23A-493B-B527-111DAAA2E5D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33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43E2E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ＭＳ Ｐゴシック" panose="020B0600070205080204" pitchFamily="34" charset="-128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43E2E"/>
          </a:solidFill>
          <a:effectLst>
            <a:outerShdw blurRad="38100" dist="38100" dir="2700000" algn="tl">
              <a:srgbClr val="DDDDDD"/>
            </a:outerShdw>
          </a:effectLst>
          <a:latin typeface="Arial" pitchFamily="-112" charset="0"/>
          <a:ea typeface="ＭＳ Ｐゴシック" panose="020B0600070205080204" pitchFamily="34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43E2E"/>
          </a:solidFill>
          <a:effectLst>
            <a:outerShdw blurRad="38100" dist="38100" dir="2700000" algn="tl">
              <a:srgbClr val="DDDDDD"/>
            </a:outerShdw>
          </a:effectLst>
          <a:latin typeface="Arial" pitchFamily="-112" charset="0"/>
          <a:ea typeface="ＭＳ Ｐゴシック" panose="020B0600070205080204" pitchFamily="34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43E2E"/>
          </a:solidFill>
          <a:effectLst>
            <a:outerShdw blurRad="38100" dist="38100" dir="2700000" algn="tl">
              <a:srgbClr val="DDDDDD"/>
            </a:outerShdw>
          </a:effectLst>
          <a:latin typeface="Arial" pitchFamily="-112" charset="0"/>
          <a:ea typeface="ＭＳ Ｐゴシック" panose="020B0600070205080204" pitchFamily="34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43E2E"/>
          </a:solidFill>
          <a:effectLst>
            <a:outerShdw blurRad="38100" dist="38100" dir="2700000" algn="tl">
              <a:srgbClr val="DDDDDD"/>
            </a:outerShdw>
          </a:effectLst>
          <a:latin typeface="Arial" pitchFamily="-112" charset="0"/>
          <a:ea typeface="ＭＳ Ｐゴシック" panose="020B0600070205080204" pitchFamily="3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43E2E"/>
          </a:solidFill>
          <a:effectLst>
            <a:outerShdw blurRad="38100" dist="38100" dir="2700000" algn="tl">
              <a:srgbClr val="DDDDDD"/>
            </a:outerShdw>
          </a:effectLst>
          <a:latin typeface="Arial" pitchFamily="-112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43E2E"/>
          </a:solidFill>
          <a:effectLst>
            <a:outerShdw blurRad="38100" dist="38100" dir="2700000" algn="tl">
              <a:srgbClr val="DDDDDD"/>
            </a:outerShdw>
          </a:effectLst>
          <a:latin typeface="Arial" pitchFamily="-112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43E2E"/>
          </a:solidFill>
          <a:effectLst>
            <a:outerShdw blurRad="38100" dist="38100" dir="2700000" algn="tl">
              <a:srgbClr val="DDDDDD"/>
            </a:outerShdw>
          </a:effectLst>
          <a:latin typeface="Arial" pitchFamily="-112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43E2E"/>
          </a:solidFill>
          <a:effectLst>
            <a:outerShdw blurRad="38100" dist="38100" dir="2700000" algn="tl">
              <a:srgbClr val="DDDDDD"/>
            </a:outerShdw>
          </a:effectLst>
          <a:latin typeface="Arial" pitchFamily="-11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 b="1">
          <a:solidFill>
            <a:srgbClr val="0033CC"/>
          </a:solidFill>
          <a:latin typeface="+mn-lt"/>
          <a:ea typeface="ＭＳ Ｐゴシック" pitchFamily="-112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 b="1">
          <a:solidFill>
            <a:srgbClr val="FF0000"/>
          </a:solidFill>
          <a:latin typeface="+mn-lt"/>
          <a:ea typeface="ＭＳ Ｐゴシック" pitchFamily="-112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b="1"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7.png"/><Relationship Id="rId7" Type="http://schemas.openxmlformats.org/officeDocument/2006/relationships/hyperlink" Target="http://images.google.it/url?sa=i&amp;rct=j&amp;q=&amp;source=images&amp;cd=&amp;cad=rja&amp;docid=eNeSI9BrNXwO4M&amp;tbnid=zh-k0v0AE32FsM:&amp;ved=0CAUQjRw&amp;url=http://www.photoactivity.com/Pagine/Articoli/029Focus_Stitch/FocusStitch.asp&amp;ei=Eo-0UbP1MsXkPLnFgIgG&amp;bvm=bv.47534661,d.ZWU&amp;psig=AFQjCNHRFK-NLXHIXajAHKHT2lM0ZyUDLg&amp;ust=1370873963372031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5" Type="http://schemas.openxmlformats.org/officeDocument/2006/relationships/hyperlink" Target="http://www.ucolick.org/~diemand/vl2/images/bone.png" TargetMode="External"/><Relationship Id="rId4" Type="http://schemas.openxmlformats.org/officeDocument/2006/relationships/image" Target="../media/image360.png"/><Relationship Id="rId9" Type="http://schemas.openxmlformats.org/officeDocument/2006/relationships/image" Target="../media/image39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jpe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4274820" y="1005840"/>
            <a:ext cx="4720590" cy="2880359"/>
          </a:xfrm>
        </p:spPr>
        <p:txBody>
          <a:bodyPr/>
          <a:lstStyle/>
          <a:p>
            <a:r>
              <a:rPr lang="en-US" sz="4000" dirty="0" smtClean="0"/>
              <a:t>Seven years of gamma-ray astrophysics with the Fermi LAT</a:t>
            </a:r>
            <a:endParaRPr lang="en-US" sz="4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724400" y="4103370"/>
            <a:ext cx="3657600" cy="1752600"/>
          </a:xfrm>
        </p:spPr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</a:rPr>
              <a:t>Francesco Loparco</a:t>
            </a:r>
          </a:p>
          <a:p>
            <a:r>
              <a:rPr lang="en-US" dirty="0" smtClean="0">
                <a:solidFill>
                  <a:schemeClr val="accent6"/>
                </a:solidFill>
              </a:rPr>
              <a:t>(Bari University &amp; INFN)</a:t>
            </a:r>
          </a:p>
          <a:p>
            <a:r>
              <a:rPr lang="en-US" dirty="0" smtClean="0"/>
              <a:t>on behalf of the Fermi LAT Collaboration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3948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7239" y="1360170"/>
            <a:ext cx="7708773" cy="5451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Fermi LAT pulsars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5475" y="902971"/>
            <a:ext cx="7991475" cy="811529"/>
          </a:xfrm>
        </p:spPr>
        <p:txBody>
          <a:bodyPr/>
          <a:lstStyle/>
          <a:p>
            <a:r>
              <a:rPr lang="en-US" dirty="0" smtClean="0"/>
              <a:t>At present the LAT has detected 161 gamma-ray pulsars</a:t>
            </a:r>
          </a:p>
          <a:p>
            <a:pPr lvl="1"/>
            <a:r>
              <a:rPr lang="en-US" dirty="0" smtClean="0"/>
              <a:t>Half of the gamma-ray pulsars were not known before Fermi</a:t>
            </a:r>
          </a:p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651A3-A23A-493B-B527-111DAAA2E5D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1873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0560" y="1394822"/>
            <a:ext cx="4663440" cy="5366861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Fermi LAT pulsars: main discoveries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17170" y="971550"/>
            <a:ext cx="4627880" cy="1874521"/>
          </a:xfrm>
        </p:spPr>
        <p:txBody>
          <a:bodyPr/>
          <a:lstStyle/>
          <a:p>
            <a:r>
              <a:rPr lang="en-US" sz="1800" dirty="0" smtClean="0"/>
              <a:t>Before Fermi only 7 gamma-ray pulsars were detected </a:t>
            </a:r>
            <a:r>
              <a:rPr lang="en-US" sz="1800" dirty="0" smtClean="0">
                <a:sym typeface="Wingdings" panose="05000000000000000000" pitchFamily="2" charset="2"/>
              </a:rPr>
              <a:t> now 161!</a:t>
            </a:r>
          </a:p>
          <a:p>
            <a:pPr lvl="1"/>
            <a:r>
              <a:rPr lang="en-US" sz="1800" dirty="0" smtClean="0">
                <a:sym typeface="Wingdings" panose="05000000000000000000" pitchFamily="2" charset="2"/>
              </a:rPr>
              <a:t>Discover of gamma-ray MSPs</a:t>
            </a:r>
          </a:p>
          <a:p>
            <a:r>
              <a:rPr lang="en-US" sz="1800" dirty="0" smtClean="0">
                <a:sym typeface="Wingdings" panose="05000000000000000000" pitchFamily="2" charset="2"/>
              </a:rPr>
              <a:t>Emission region: outer gap model preferred </a:t>
            </a:r>
            <a:r>
              <a:rPr lang="en-US" sz="1800" dirty="0" err="1" smtClean="0">
                <a:sym typeface="Wingdings" panose="05000000000000000000" pitchFamily="2" charset="2"/>
              </a:rPr>
              <a:t>wrt</a:t>
            </a:r>
            <a:r>
              <a:rPr lang="en-US" sz="1800" dirty="0" smtClean="0">
                <a:sym typeface="Wingdings" panose="05000000000000000000" pitchFamily="2" charset="2"/>
              </a:rPr>
              <a:t> polar cap model</a:t>
            </a:r>
          </a:p>
          <a:p>
            <a:r>
              <a:rPr lang="en-US" sz="1800" dirty="0" smtClean="0">
                <a:sym typeface="Wingdings" panose="05000000000000000000" pitchFamily="2" charset="2"/>
              </a:rPr>
              <a:t>Pulsars considered to be stable gamma-ray sources were discovered to be variable!</a:t>
            </a:r>
          </a:p>
          <a:p>
            <a:endParaRPr lang="en-US" sz="18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651A3-A23A-493B-B527-111DAAA2E5D6}" type="slidenum">
              <a:rPr lang="en-US" smtClean="0"/>
              <a:t>11</a:t>
            </a:fld>
            <a:endParaRPr lang="en-US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79" y="3637568"/>
            <a:ext cx="4789171" cy="3209637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55879" y="3410249"/>
            <a:ext cx="2960370" cy="523220"/>
          </a:xfrm>
          <a:prstGeom prst="rect">
            <a:avLst/>
          </a:prstGeom>
          <a:solidFill>
            <a:srgbClr val="FFC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Gamma-ray flares from the Crab Nebula, </a:t>
            </a:r>
            <a:r>
              <a:rPr lang="en-US" sz="1400" dirty="0" smtClean="0">
                <a:solidFill>
                  <a:srgbClr val="C00000"/>
                </a:solidFill>
              </a:rPr>
              <a:t>Science 331(2011), 739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2434591" y="3900459"/>
            <a:ext cx="165734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 smtClean="0"/>
              <a:t>Average spectrum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rgbClr val="FF0000"/>
                </a:solidFill>
              </a:rPr>
              <a:t>Feb 2009 flare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chemeClr val="accent2"/>
                </a:solidFill>
              </a:rPr>
              <a:t>Sep 2010 flare</a:t>
            </a:r>
            <a:endParaRPr lang="en-US" sz="1100" dirty="0">
              <a:solidFill>
                <a:schemeClr val="accent2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5383530" y="931372"/>
            <a:ext cx="3341370" cy="523220"/>
          </a:xfrm>
          <a:prstGeom prst="rect">
            <a:avLst/>
          </a:prstGeom>
          <a:solidFill>
            <a:srgbClr val="FF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PSR J2021+4026 in the Cygnus region, </a:t>
            </a:r>
            <a:r>
              <a:rPr lang="en-US" sz="1400" dirty="0" err="1" smtClean="0">
                <a:solidFill>
                  <a:srgbClr val="C00000"/>
                </a:solidFill>
              </a:rPr>
              <a:t>ApJ</a:t>
            </a:r>
            <a:r>
              <a:rPr lang="en-US" sz="1400" dirty="0" smtClean="0">
                <a:solidFill>
                  <a:srgbClr val="C00000"/>
                </a:solidFill>
              </a:rPr>
              <a:t> Letters 777 (2013), L2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7292342" y="4892040"/>
            <a:ext cx="1029000" cy="2769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2011 Oct 16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6960181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1" y="1747689"/>
            <a:ext cx="8325810" cy="5082265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Fermi LAT SNR Catalog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5475" y="902971"/>
            <a:ext cx="7991475" cy="1131569"/>
          </a:xfrm>
        </p:spPr>
        <p:txBody>
          <a:bodyPr/>
          <a:lstStyle/>
          <a:p>
            <a:r>
              <a:rPr lang="en-US" b="0" dirty="0"/>
              <a:t>3 years Pass7 data, 279 ROIs studied, 102 </a:t>
            </a:r>
            <a:r>
              <a:rPr lang="en-US" b="0" dirty="0" smtClean="0"/>
              <a:t>detections</a:t>
            </a:r>
          </a:p>
          <a:p>
            <a:pPr lvl="1"/>
            <a:r>
              <a:rPr lang="en-US" b="0" dirty="0" smtClean="0"/>
              <a:t>population </a:t>
            </a:r>
            <a:r>
              <a:rPr lang="en-US" b="0" dirty="0"/>
              <a:t>studies, spectral and morphology </a:t>
            </a:r>
            <a:r>
              <a:rPr lang="en-US" b="0" dirty="0" smtClean="0"/>
              <a:t>studies</a:t>
            </a:r>
          </a:p>
          <a:p>
            <a:r>
              <a:rPr lang="en-US" b="0" dirty="0" smtClean="0">
                <a:solidFill>
                  <a:srgbClr val="C00000"/>
                </a:solidFill>
              </a:rPr>
              <a:t>Paper submitted to </a:t>
            </a:r>
            <a:r>
              <a:rPr lang="en-US" b="0" dirty="0" err="1" smtClean="0">
                <a:solidFill>
                  <a:srgbClr val="C00000"/>
                </a:solidFill>
              </a:rPr>
              <a:t>ApJ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651A3-A23A-493B-B527-111DAAA2E5D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9168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/>
          <a:srcRect l="2028" r="6625"/>
          <a:stretch/>
        </p:blipFill>
        <p:spPr>
          <a:xfrm>
            <a:off x="958422" y="2850626"/>
            <a:ext cx="5179488" cy="3958796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Correlations between radio and GeV spectra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62891" y="925195"/>
            <a:ext cx="8641079" cy="1910080"/>
          </a:xfrm>
        </p:spPr>
        <p:txBody>
          <a:bodyPr/>
          <a:lstStyle/>
          <a:p>
            <a:r>
              <a:rPr lang="en-US" sz="1800" dirty="0" smtClean="0"/>
              <a:t>If radio and GeV emissions originate from the same particle population the spectral indices should be correlated</a:t>
            </a:r>
          </a:p>
          <a:p>
            <a:r>
              <a:rPr lang="en-US" sz="1800" dirty="0" smtClean="0"/>
              <a:t>Data challenge model assumptions</a:t>
            </a:r>
          </a:p>
          <a:p>
            <a:pPr lvl="1"/>
            <a:r>
              <a:rPr lang="en-US" sz="1800" dirty="0" smtClean="0"/>
              <a:t>Underlying particle populations may have different indices</a:t>
            </a:r>
          </a:p>
          <a:p>
            <a:pPr lvl="1"/>
            <a:r>
              <a:rPr lang="en-US" sz="1800" dirty="0" smtClean="0"/>
              <a:t>Emitting particle populations may not follow power law: breaks?</a:t>
            </a:r>
          </a:p>
          <a:p>
            <a:pPr lvl="1"/>
            <a:r>
              <a:rPr lang="en-US" sz="1800" dirty="0" smtClean="0"/>
              <a:t>Multiple emission zones?</a:t>
            </a:r>
          </a:p>
          <a:p>
            <a:endParaRPr lang="en-US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651A3-A23A-493B-B527-111DAAA2E5D6}" type="slidenum">
              <a:rPr lang="en-US" smtClean="0"/>
              <a:t>13</a:t>
            </a:fld>
            <a:endParaRPr lang="en-US"/>
          </a:p>
        </p:txBody>
      </p:sp>
      <p:sp>
        <p:nvSpPr>
          <p:cNvPr id="7" name="CasellaDiTesto 6"/>
          <p:cNvSpPr txBox="1"/>
          <p:nvPr/>
        </p:nvSpPr>
        <p:spPr>
          <a:xfrm>
            <a:off x="5842634" y="4215160"/>
            <a:ext cx="26727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ym typeface="Symbol" panose="05050102010706020507" pitchFamily="18" charset="2"/>
              </a:rPr>
              <a:t></a:t>
            </a:r>
            <a:r>
              <a:rPr lang="en-US" sz="1400" baseline="30000" dirty="0" smtClean="0">
                <a:sym typeface="Symbol" panose="05050102010706020507" pitchFamily="18" charset="2"/>
              </a:rPr>
              <a:t>0</a:t>
            </a:r>
            <a:r>
              <a:rPr lang="en-US" sz="1400" dirty="0" smtClean="0">
                <a:sym typeface="Symbol" panose="05050102010706020507" pitchFamily="18" charset="2"/>
              </a:rPr>
              <a:t> decay or e</a:t>
            </a:r>
            <a:r>
              <a:rPr lang="en-US" sz="1400" baseline="30000" dirty="0" smtClean="0">
                <a:sym typeface="Symbol" panose="05050102010706020507" pitchFamily="18" charset="2"/>
              </a:rPr>
              <a:t>+/-</a:t>
            </a:r>
            <a:r>
              <a:rPr lang="en-US" sz="1400" dirty="0" smtClean="0">
                <a:sym typeface="Symbol" panose="05050102010706020507" pitchFamily="18" charset="2"/>
              </a:rPr>
              <a:t> bremsstrahlung</a:t>
            </a:r>
            <a:endParaRPr lang="en-US" sz="14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5846444" y="4756180"/>
            <a:ext cx="2611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ym typeface="Symbol" panose="05050102010706020507" pitchFamily="18" charset="2"/>
              </a:rPr>
              <a:t>Inverse Compton with cooling</a:t>
            </a:r>
            <a:endParaRPr lang="en-US" sz="14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5850254" y="5228620"/>
            <a:ext cx="30079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ym typeface="Symbol" panose="05050102010706020507" pitchFamily="18" charset="2"/>
              </a:rPr>
              <a:t>Inverse Compton without cooling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830908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gamma-ray sky above 50 GeV: 2FHL catalog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62891" y="1257300"/>
            <a:ext cx="8354060" cy="2652395"/>
          </a:xfrm>
        </p:spPr>
        <p:txBody>
          <a:bodyPr/>
          <a:lstStyle/>
          <a:p>
            <a:pPr lvl="0">
              <a:defRPr sz="1800" b="0"/>
            </a:pPr>
            <a:r>
              <a:rPr lang="en-US" dirty="0" smtClean="0">
                <a:solidFill>
                  <a:srgbClr val="C00000"/>
                </a:solidFill>
              </a:rPr>
              <a:t>Paper submitted to </a:t>
            </a:r>
            <a:r>
              <a:rPr lang="en-US" dirty="0" err="1" smtClean="0">
                <a:solidFill>
                  <a:srgbClr val="C00000"/>
                </a:solidFill>
              </a:rPr>
              <a:t>ApJ</a:t>
            </a:r>
            <a:r>
              <a:rPr lang="en-US" dirty="0" smtClean="0">
                <a:solidFill>
                  <a:srgbClr val="C00000"/>
                </a:solidFill>
              </a:rPr>
              <a:t>, see </a:t>
            </a:r>
            <a:r>
              <a:rPr lang="en-US" dirty="0" err="1" smtClean="0">
                <a:solidFill>
                  <a:srgbClr val="C00000"/>
                </a:solidFill>
              </a:rPr>
              <a:t>arXiv</a:t>
            </a:r>
            <a:r>
              <a:rPr lang="en-US" dirty="0" smtClean="0">
                <a:solidFill>
                  <a:srgbClr val="C00000"/>
                </a:solidFill>
              </a:rPr>
              <a:t> 1508.04449</a:t>
            </a:r>
          </a:p>
          <a:p>
            <a:pPr lvl="0">
              <a:defRPr sz="1800" b="0"/>
            </a:pPr>
            <a:r>
              <a:rPr lang="en-US" dirty="0" smtClean="0"/>
              <a:t>Energy range from 50 GeV to 2 </a:t>
            </a:r>
            <a:r>
              <a:rPr lang="en-US" dirty="0" err="1" smtClean="0"/>
              <a:t>TeV</a:t>
            </a:r>
            <a:endParaRPr lang="en-US" dirty="0" smtClean="0"/>
          </a:p>
          <a:p>
            <a:pPr lvl="0">
              <a:defRPr sz="1800" b="0"/>
            </a:pPr>
            <a:r>
              <a:rPr lang="en-US" dirty="0" smtClean="0"/>
              <a:t>80 months of data</a:t>
            </a:r>
          </a:p>
          <a:p>
            <a:pPr lvl="0">
              <a:defRPr sz="1800" b="0"/>
            </a:pPr>
            <a:r>
              <a:rPr lang="en-US" dirty="0" smtClean="0"/>
              <a:t>360 sources detected:</a:t>
            </a:r>
          </a:p>
          <a:p>
            <a:pPr lvl="1">
              <a:defRPr sz="1800" b="0"/>
            </a:pPr>
            <a:r>
              <a:rPr lang="en-US" dirty="0" smtClean="0"/>
              <a:t>78 </a:t>
            </a:r>
            <a:r>
              <a:rPr lang="en-US" dirty="0"/>
              <a:t>detected by IACTs (</a:t>
            </a:r>
            <a:r>
              <a:rPr lang="en-US" dirty="0" err="1" smtClean="0"/>
              <a:t>TeVCat</a:t>
            </a:r>
            <a:r>
              <a:rPr lang="en-US" dirty="0" smtClean="0"/>
              <a:t>)</a:t>
            </a:r>
          </a:p>
          <a:p>
            <a:pPr lvl="1">
              <a:defRPr sz="1800" b="0"/>
            </a:pPr>
            <a:r>
              <a:rPr lang="en-US" dirty="0" smtClean="0"/>
              <a:t>230 </a:t>
            </a:r>
            <a:r>
              <a:rPr lang="en-US" dirty="0"/>
              <a:t>detected in </a:t>
            </a:r>
            <a:r>
              <a:rPr lang="en-US" dirty="0" smtClean="0"/>
              <a:t>1FHL</a:t>
            </a:r>
          </a:p>
          <a:p>
            <a:pPr lvl="1">
              <a:defRPr sz="1800" b="0"/>
            </a:pPr>
            <a:r>
              <a:rPr lang="en-US" dirty="0" smtClean="0"/>
              <a:t>303 </a:t>
            </a:r>
            <a:r>
              <a:rPr lang="en-US" dirty="0"/>
              <a:t>detected in </a:t>
            </a:r>
            <a:r>
              <a:rPr lang="en-US" dirty="0" smtClean="0"/>
              <a:t>3FGL</a:t>
            </a:r>
          </a:p>
          <a:p>
            <a:pPr lvl="1">
              <a:defRPr sz="1800" b="0"/>
            </a:pPr>
            <a:r>
              <a:rPr lang="en-US" dirty="0" smtClean="0"/>
              <a:t>57 </a:t>
            </a:r>
            <a:r>
              <a:rPr lang="en-US" dirty="0"/>
              <a:t>brand new sources (not 1FHL/3FGL)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651A3-A23A-493B-B527-111DAAA2E5D6}" type="slidenum">
              <a:rPr lang="en-US" smtClean="0"/>
              <a:t>14</a:t>
            </a:fld>
            <a:endParaRPr lang="en-US"/>
          </a:p>
        </p:txBody>
      </p:sp>
      <p:pic>
        <p:nvPicPr>
          <p:cNvPr id="5" name="image8.png" descr="Screen Shot 2015-07-26 at 11.36.15 AM.png"/>
          <p:cNvPicPr/>
          <p:nvPr/>
        </p:nvPicPr>
        <p:blipFill>
          <a:blip r:embed="rId2">
            <a:extLst/>
          </a:blip>
          <a:srcRect l="2174" t="4340" r="2657" b="15329"/>
          <a:stretch>
            <a:fillRect/>
          </a:stretch>
        </p:blipFill>
        <p:spPr>
          <a:xfrm>
            <a:off x="1028700" y="4046220"/>
            <a:ext cx="7179127" cy="28117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384307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with HESS GP survey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651A3-A23A-493B-B527-111DAAA2E5D6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1" descr="Screen Shot 2015-07-31 at 1.06.43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3408401"/>
            <a:ext cx="8823960" cy="2044345"/>
          </a:xfrm>
          <a:prstGeom prst="rect">
            <a:avLst/>
          </a:prstGeom>
        </p:spPr>
      </p:pic>
      <p:pic>
        <p:nvPicPr>
          <p:cNvPr id="6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4300" y="1131685"/>
            <a:ext cx="8915400" cy="2082801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189"/>
          <p:cNvSpPr/>
          <p:nvPr/>
        </p:nvSpPr>
        <p:spPr>
          <a:xfrm>
            <a:off x="1391642" y="890905"/>
            <a:ext cx="7014741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defRPr sz="1600">
                <a:latin typeface="Arial"/>
                <a:ea typeface="Arial"/>
                <a:cs typeface="Arial"/>
                <a:sym typeface="Arial"/>
              </a:defRPr>
            </a:lvl1pPr>
            <a:lvl2pPr indent="457200" defTabSz="457200">
              <a:defRPr sz="1600">
                <a:latin typeface="Arial"/>
                <a:ea typeface="Arial"/>
                <a:cs typeface="Arial"/>
                <a:sym typeface="Arial"/>
              </a:defRPr>
            </a:lvl2pPr>
            <a:lvl3pPr indent="914400" defTabSz="457200">
              <a:defRPr sz="1600">
                <a:latin typeface="Arial"/>
                <a:ea typeface="Arial"/>
                <a:cs typeface="Arial"/>
                <a:sym typeface="Arial"/>
              </a:defRPr>
            </a:lvl3pPr>
            <a:lvl4pPr indent="1371600" defTabSz="457200">
              <a:defRPr sz="1600">
                <a:latin typeface="Arial"/>
                <a:ea typeface="Arial"/>
                <a:cs typeface="Arial"/>
                <a:sym typeface="Arial"/>
              </a:defRPr>
            </a:lvl4pPr>
            <a:lvl5pPr indent="1828800" defTabSz="457200">
              <a:defRPr sz="1600">
                <a:latin typeface="Arial"/>
                <a:ea typeface="Arial"/>
                <a:cs typeface="Arial"/>
                <a:sym typeface="Arial"/>
              </a:defRPr>
            </a:lvl5pPr>
            <a:lvl6pPr indent="2286000" defTabSz="457200">
              <a:defRPr sz="1600">
                <a:latin typeface="Arial"/>
                <a:ea typeface="Arial"/>
                <a:cs typeface="Arial"/>
                <a:sym typeface="Arial"/>
              </a:defRPr>
            </a:lvl6pPr>
            <a:lvl7pPr indent="2743200" defTabSz="457200">
              <a:defRPr sz="1600">
                <a:latin typeface="Arial"/>
                <a:ea typeface="Arial"/>
                <a:cs typeface="Arial"/>
                <a:sym typeface="Arial"/>
              </a:defRPr>
            </a:lvl7pPr>
            <a:lvl8pPr indent="3200400" defTabSz="457200">
              <a:defRPr sz="1600">
                <a:latin typeface="Arial"/>
                <a:ea typeface="Arial"/>
                <a:cs typeface="Arial"/>
                <a:sym typeface="Arial"/>
              </a:defRPr>
            </a:lvl8pPr>
            <a:lvl9pPr indent="3657600" defTabSz="457200">
              <a:defRPr sz="16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it-IT" dirty="0" smtClean="0">
                <a:solidFill>
                  <a:srgbClr val="0433FF"/>
                </a:solidFill>
              </a:rPr>
              <a:t>HESS </a:t>
            </a:r>
            <a:r>
              <a:rPr dirty="0" smtClean="0">
                <a:solidFill>
                  <a:srgbClr val="0433FF"/>
                </a:solidFill>
              </a:rPr>
              <a:t>Significance Map</a:t>
            </a:r>
            <a:r>
              <a:rPr lang="it-IT" dirty="0" smtClean="0">
                <a:solidFill>
                  <a:srgbClr val="0433FF"/>
                </a:solidFill>
              </a:rPr>
              <a:t> (</a:t>
            </a:r>
            <a:r>
              <a:rPr lang="fr-FR" dirty="0" err="1" smtClean="0">
                <a:solidFill>
                  <a:srgbClr val="0433FF"/>
                </a:solidFill>
              </a:rPr>
              <a:t>Aharonian</a:t>
            </a:r>
            <a:r>
              <a:rPr lang="fr-FR" dirty="0" smtClean="0">
                <a:solidFill>
                  <a:srgbClr val="0433FF"/>
                </a:solidFill>
              </a:rPr>
              <a:t> </a:t>
            </a:r>
            <a:r>
              <a:rPr lang="fr-FR" dirty="0">
                <a:solidFill>
                  <a:srgbClr val="0433FF"/>
                </a:solidFill>
              </a:rPr>
              <a:t>et al. 2006, </a:t>
            </a:r>
            <a:r>
              <a:rPr lang="fr-FR" dirty="0" err="1">
                <a:solidFill>
                  <a:srgbClr val="0433FF"/>
                </a:solidFill>
              </a:rPr>
              <a:t>Carrigan</a:t>
            </a:r>
            <a:r>
              <a:rPr lang="fr-FR" dirty="0">
                <a:solidFill>
                  <a:srgbClr val="0433FF"/>
                </a:solidFill>
              </a:rPr>
              <a:t> et al. </a:t>
            </a:r>
            <a:r>
              <a:rPr lang="fr-FR" dirty="0" smtClean="0">
                <a:solidFill>
                  <a:srgbClr val="0433FF"/>
                </a:solidFill>
              </a:rPr>
              <a:t>2013)</a:t>
            </a:r>
            <a:endParaRPr lang="fr-FR" dirty="0">
              <a:solidFill>
                <a:srgbClr val="0433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1600" dirty="0">
              <a:solidFill>
                <a:srgbClr val="0433FF"/>
              </a:solidFill>
            </a:endParaRPr>
          </a:p>
        </p:txBody>
      </p:sp>
      <p:sp>
        <p:nvSpPr>
          <p:cNvPr id="8" name="Shape 192"/>
          <p:cNvSpPr/>
          <p:nvPr/>
        </p:nvSpPr>
        <p:spPr>
          <a:xfrm>
            <a:off x="2264489" y="3163260"/>
            <a:ext cx="5052278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sz="1600">
                <a:latin typeface="Arial"/>
                <a:ea typeface="Arial"/>
                <a:cs typeface="Arial"/>
                <a:sym typeface="Arial"/>
              </a:defRPr>
            </a:lvl1pPr>
            <a:lvl2pPr indent="457200" defTabSz="457200">
              <a:defRPr sz="1600">
                <a:latin typeface="Arial"/>
                <a:ea typeface="Arial"/>
                <a:cs typeface="Arial"/>
                <a:sym typeface="Arial"/>
              </a:defRPr>
            </a:lvl2pPr>
            <a:lvl3pPr indent="914400" defTabSz="457200">
              <a:defRPr sz="1600">
                <a:latin typeface="Arial"/>
                <a:ea typeface="Arial"/>
                <a:cs typeface="Arial"/>
                <a:sym typeface="Arial"/>
              </a:defRPr>
            </a:lvl3pPr>
            <a:lvl4pPr indent="1371600" defTabSz="457200">
              <a:defRPr sz="1600">
                <a:latin typeface="Arial"/>
                <a:ea typeface="Arial"/>
                <a:cs typeface="Arial"/>
                <a:sym typeface="Arial"/>
              </a:defRPr>
            </a:lvl4pPr>
            <a:lvl5pPr indent="1828800" defTabSz="457200">
              <a:defRPr sz="1600">
                <a:latin typeface="Arial"/>
                <a:ea typeface="Arial"/>
                <a:cs typeface="Arial"/>
                <a:sym typeface="Arial"/>
              </a:defRPr>
            </a:lvl5pPr>
            <a:lvl6pPr indent="2286000" defTabSz="457200">
              <a:defRPr sz="1600">
                <a:latin typeface="Arial"/>
                <a:ea typeface="Arial"/>
                <a:cs typeface="Arial"/>
                <a:sym typeface="Arial"/>
              </a:defRPr>
            </a:lvl6pPr>
            <a:lvl7pPr indent="2743200" defTabSz="457200">
              <a:defRPr sz="1600">
                <a:latin typeface="Arial"/>
                <a:ea typeface="Arial"/>
                <a:cs typeface="Arial"/>
                <a:sym typeface="Arial"/>
              </a:defRPr>
            </a:lvl7pPr>
            <a:lvl8pPr indent="3200400" defTabSz="457200">
              <a:defRPr sz="1600">
                <a:latin typeface="Arial"/>
                <a:ea typeface="Arial"/>
                <a:cs typeface="Arial"/>
                <a:sym typeface="Arial"/>
              </a:defRPr>
            </a:lvl8pPr>
            <a:lvl9pPr indent="3657600" defTabSz="457200">
              <a:defRPr sz="16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1600" dirty="0" smtClean="0">
                <a:solidFill>
                  <a:srgbClr val="0433FF"/>
                </a:solidFill>
              </a:rPr>
              <a:t>Fermi</a:t>
            </a:r>
            <a:r>
              <a:rPr lang="it-IT" sz="1600" dirty="0" smtClean="0">
                <a:solidFill>
                  <a:srgbClr val="0433FF"/>
                </a:solidFill>
              </a:rPr>
              <a:t> </a:t>
            </a:r>
            <a:r>
              <a:rPr sz="1600" dirty="0" smtClean="0">
                <a:solidFill>
                  <a:srgbClr val="0433FF"/>
                </a:solidFill>
              </a:rPr>
              <a:t>LAT </a:t>
            </a:r>
            <a:r>
              <a:rPr sz="1600" dirty="0">
                <a:solidFill>
                  <a:srgbClr val="0433FF"/>
                </a:solidFill>
              </a:rPr>
              <a:t>&gt;50 GeV Count Map (adaptively smoothed)</a:t>
            </a:r>
          </a:p>
        </p:txBody>
      </p:sp>
      <p:sp>
        <p:nvSpPr>
          <p:cNvPr id="9" name="Shape 198"/>
          <p:cNvSpPr>
            <a:spLocks noGrp="1"/>
          </p:cNvSpPr>
          <p:nvPr/>
        </p:nvSpPr>
        <p:spPr>
          <a:xfrm>
            <a:off x="341312" y="5621293"/>
            <a:ext cx="8461376" cy="735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="" val="1"/>
            </a:ext>
          </a:extLst>
        </p:spPr>
        <p:txBody>
          <a:bodyPr lIns="0" tIns="0" rIns="0" bIns="0">
            <a:normAutofit lnSpcReduction="10000"/>
          </a:bodyPr>
          <a:lstStyle>
            <a:lvl1pPr marL="342900" indent="-342900">
              <a:spcBef>
                <a:spcPts val="400"/>
              </a:spcBef>
              <a:buSzPct val="100000"/>
              <a:buChar char="•"/>
              <a:defRPr sz="2000" b="1">
                <a:latin typeface="Arial"/>
                <a:ea typeface="Arial"/>
                <a:cs typeface="Arial"/>
                <a:sym typeface="Arial"/>
              </a:defRPr>
            </a:lvl1pPr>
            <a:lvl2pPr marL="742950" indent="-285750">
              <a:spcBef>
                <a:spcPts val="400"/>
              </a:spcBef>
              <a:buSzPct val="100000"/>
              <a:buChar char="–"/>
              <a:defRPr sz="2000" b="1">
                <a:latin typeface="Arial"/>
                <a:ea typeface="Arial"/>
                <a:cs typeface="Arial"/>
                <a:sym typeface="Arial"/>
              </a:defRPr>
            </a:lvl2pPr>
            <a:lvl3pPr marL="1143000" indent="-228600">
              <a:spcBef>
                <a:spcPts val="400"/>
              </a:spcBef>
              <a:buSzPct val="100000"/>
              <a:buChar char="•"/>
              <a:defRPr sz="2000" b="1">
                <a:latin typeface="Arial"/>
                <a:ea typeface="Arial"/>
                <a:cs typeface="Arial"/>
                <a:sym typeface="Arial"/>
              </a:defRPr>
            </a:lvl3pPr>
            <a:lvl4pPr marL="1600200" indent="-228600">
              <a:spcBef>
                <a:spcPts val="400"/>
              </a:spcBef>
              <a:buSzPct val="100000"/>
              <a:buChar char="–"/>
              <a:defRPr sz="2000" b="1">
                <a:latin typeface="Arial"/>
                <a:ea typeface="Arial"/>
                <a:cs typeface="Arial"/>
                <a:sym typeface="Arial"/>
              </a:defRPr>
            </a:lvl4pPr>
            <a:lvl5pPr marL="2057400" indent="-228600">
              <a:spcBef>
                <a:spcPts val="400"/>
              </a:spcBef>
              <a:buSzPct val="100000"/>
              <a:buChar char="»"/>
              <a:defRPr sz="2000" b="1">
                <a:latin typeface="Arial"/>
                <a:ea typeface="Arial"/>
                <a:cs typeface="Arial"/>
                <a:sym typeface="Arial"/>
              </a:defRPr>
            </a:lvl5pPr>
            <a:lvl6pPr marL="2540000" indent="-254000">
              <a:spcBef>
                <a:spcPts val="400"/>
              </a:spcBef>
              <a:buSzPct val="100000"/>
              <a:buChar char="»"/>
              <a:defRPr sz="2000" b="1">
                <a:latin typeface="Arial"/>
                <a:ea typeface="Arial"/>
                <a:cs typeface="Arial"/>
                <a:sym typeface="Arial"/>
              </a:defRPr>
            </a:lvl6pPr>
            <a:lvl7pPr marL="2997200" indent="-254000">
              <a:spcBef>
                <a:spcPts val="400"/>
              </a:spcBef>
              <a:buSzPct val="100000"/>
              <a:buChar char="»"/>
              <a:defRPr sz="2000" b="1">
                <a:latin typeface="Arial"/>
                <a:ea typeface="Arial"/>
                <a:cs typeface="Arial"/>
                <a:sym typeface="Arial"/>
              </a:defRPr>
            </a:lvl7pPr>
            <a:lvl8pPr marL="3454400" indent="-254000">
              <a:spcBef>
                <a:spcPts val="400"/>
              </a:spcBef>
              <a:buSzPct val="100000"/>
              <a:buChar char="»"/>
              <a:defRPr sz="2000" b="1">
                <a:latin typeface="Arial"/>
                <a:ea typeface="Arial"/>
                <a:cs typeface="Arial"/>
                <a:sym typeface="Arial"/>
              </a:defRPr>
            </a:lvl8pPr>
            <a:lvl9pPr marL="3911600" indent="-254000">
              <a:spcBef>
                <a:spcPts val="400"/>
              </a:spcBef>
              <a:buSzPct val="100000"/>
              <a:buChar char="»"/>
              <a:defRPr sz="2000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09169" lvl="0" indent="-209169" defTabSz="557784">
              <a:spcBef>
                <a:spcPts val="200"/>
              </a:spcBef>
              <a:defRPr sz="1800" b="0"/>
            </a:pPr>
            <a:r>
              <a:rPr sz="1600" dirty="0"/>
              <a:t>H.E.S.S. </a:t>
            </a:r>
            <a:r>
              <a:rPr lang="it-IT" sz="1600" dirty="0" err="1" smtClean="0"/>
              <a:t>detected</a:t>
            </a:r>
            <a:r>
              <a:rPr lang="it-IT" sz="1600" dirty="0" smtClean="0"/>
              <a:t> </a:t>
            </a:r>
            <a:r>
              <a:rPr sz="1600" dirty="0" smtClean="0"/>
              <a:t>69 </a:t>
            </a:r>
            <a:r>
              <a:rPr sz="1600" dirty="0"/>
              <a:t>sources reaching a sensitivity of ~2% of the &gt;1 </a:t>
            </a:r>
            <a:r>
              <a:rPr sz="1600" dirty="0" err="1"/>
              <a:t>TeV</a:t>
            </a:r>
            <a:r>
              <a:rPr sz="1600" dirty="0"/>
              <a:t> Crab Nebula </a:t>
            </a:r>
            <a:r>
              <a:rPr sz="1600" dirty="0" smtClean="0"/>
              <a:t>flux</a:t>
            </a:r>
            <a:endParaRPr lang="it-IT" sz="1600" dirty="0" smtClean="0"/>
          </a:p>
          <a:p>
            <a:pPr marL="209169" lvl="0" indent="-209169" defTabSz="557784">
              <a:spcBef>
                <a:spcPts val="200"/>
              </a:spcBef>
              <a:defRPr sz="1800" b="0"/>
            </a:pPr>
            <a:r>
              <a:rPr sz="1600" dirty="0" smtClean="0"/>
              <a:t>The </a:t>
            </a:r>
            <a:r>
              <a:rPr sz="1600" dirty="0"/>
              <a:t>LAT detects </a:t>
            </a:r>
            <a:r>
              <a:rPr sz="1600" dirty="0" smtClean="0"/>
              <a:t>36 </a:t>
            </a:r>
            <a:r>
              <a:rPr sz="1600" dirty="0"/>
              <a:t>sources </a:t>
            </a:r>
            <a:r>
              <a:rPr lang="it-IT" sz="1600" dirty="0" smtClean="0"/>
              <a:t>with</a:t>
            </a:r>
            <a:r>
              <a:rPr sz="1600" dirty="0" smtClean="0"/>
              <a:t> </a:t>
            </a:r>
            <a:r>
              <a:rPr sz="1600" dirty="0"/>
              <a:t>an average sensitivity of 3-4% of the Crab Nebula </a:t>
            </a:r>
            <a:r>
              <a:rPr sz="1600" dirty="0" smtClean="0"/>
              <a:t>flux</a:t>
            </a:r>
            <a:endParaRPr lang="it-IT" sz="1600" dirty="0" smtClean="0"/>
          </a:p>
          <a:p>
            <a:pPr marL="209169" lvl="0" indent="-209169" defTabSz="557784">
              <a:spcBef>
                <a:spcPts val="200"/>
              </a:spcBef>
              <a:defRPr sz="1800" b="0"/>
            </a:pPr>
            <a:r>
              <a:rPr sz="1600" dirty="0" smtClean="0"/>
              <a:t>The </a:t>
            </a:r>
            <a:r>
              <a:rPr sz="1600" dirty="0"/>
              <a:t>LAT detects an equal number of </a:t>
            </a:r>
            <a:r>
              <a:rPr sz="1600" dirty="0" err="1"/>
              <a:t>PWNe</a:t>
            </a:r>
            <a:r>
              <a:rPr sz="1600" dirty="0"/>
              <a:t>/SNRs while for H.E.S.S they are in a 1.5:1 </a:t>
            </a:r>
            <a:r>
              <a:rPr sz="1600" dirty="0" err="1" smtClean="0"/>
              <a:t>rati</a:t>
            </a:r>
            <a:r>
              <a:rPr lang="it-IT" sz="1600" dirty="0"/>
              <a:t>o</a:t>
            </a: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18460771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Dark Matter</a:t>
            </a:r>
            <a:endParaRPr lang="en-US" dirty="0"/>
          </a:p>
        </p:txBody>
      </p:sp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308611" y="1017270"/>
            <a:ext cx="5314949" cy="5463540"/>
          </a:xfrm>
        </p:spPr>
        <p:txBody>
          <a:bodyPr/>
          <a:lstStyle/>
          <a:p>
            <a:r>
              <a:rPr lang="en-US" dirty="0"/>
              <a:t>Astrophysical evidence for missing mass </a:t>
            </a:r>
          </a:p>
          <a:p>
            <a:pPr lvl="1"/>
            <a:r>
              <a:rPr lang="en-US" dirty="0"/>
              <a:t>Galaxy rotation curves</a:t>
            </a:r>
          </a:p>
          <a:p>
            <a:pPr lvl="1"/>
            <a:r>
              <a:rPr lang="en-US" dirty="0"/>
              <a:t>Colliding clusters</a:t>
            </a:r>
          </a:p>
          <a:p>
            <a:pPr lvl="1"/>
            <a:r>
              <a:rPr lang="en-US" dirty="0"/>
              <a:t>Cosmological probes (</a:t>
            </a:r>
            <a:r>
              <a:rPr lang="en-US" dirty="0">
                <a:latin typeface="Times New Roman" pitchFamily="18" charset="0"/>
                <a:cs typeface="Times New Roman" pitchFamily="18" charset="0"/>
                <a:sym typeface="Symbol"/>
              </a:rPr>
              <a:t></a:t>
            </a:r>
            <a:r>
              <a:rPr lang="en-US" baseline="-25000" dirty="0" err="1">
                <a:latin typeface="Times New Roman" pitchFamily="18" charset="0"/>
                <a:cs typeface="Times New Roman" pitchFamily="18" charset="0"/>
                <a:sym typeface="Symbol"/>
              </a:rPr>
              <a:t>dm</a:t>
            </a:r>
            <a:r>
              <a:rPr lang="en-US" dirty="0">
                <a:latin typeface="Times New Roman" pitchFamily="18" charset="0"/>
                <a:cs typeface="Times New Roman" pitchFamily="18" charset="0"/>
                <a:sym typeface="Symbol"/>
              </a:rPr>
              <a:t> h</a:t>
            </a:r>
            <a:r>
              <a:rPr lang="en-US" baseline="30000" dirty="0">
                <a:latin typeface="Times New Roman" pitchFamily="18" charset="0"/>
                <a:cs typeface="Times New Roman" pitchFamily="18" charset="0"/>
                <a:sym typeface="Symbol"/>
              </a:rPr>
              <a:t>2</a:t>
            </a:r>
            <a:r>
              <a:rPr lang="en-US" dirty="0">
                <a:latin typeface="Times New Roman" pitchFamily="18" charset="0"/>
                <a:cs typeface="Times New Roman" pitchFamily="18" charset="0"/>
                <a:sym typeface="Symbol"/>
              </a:rPr>
              <a:t>  0.1</a:t>
            </a:r>
            <a:r>
              <a:rPr lang="en-US" dirty="0">
                <a:sym typeface="Symbol"/>
              </a:rPr>
              <a:t>)</a:t>
            </a:r>
            <a:endParaRPr lang="en-US" dirty="0"/>
          </a:p>
          <a:p>
            <a:r>
              <a:rPr lang="en-US" dirty="0"/>
              <a:t>Observational evidence indicates:</a:t>
            </a:r>
          </a:p>
          <a:p>
            <a:pPr lvl="1"/>
            <a:r>
              <a:rPr lang="en-US" dirty="0"/>
              <a:t>Non-baryonic</a:t>
            </a:r>
          </a:p>
          <a:p>
            <a:pPr lvl="1"/>
            <a:r>
              <a:rPr lang="en-US" dirty="0"/>
              <a:t>(Almost totally) neutral</a:t>
            </a:r>
          </a:p>
          <a:p>
            <a:pPr lvl="1"/>
            <a:r>
              <a:rPr lang="en-US" dirty="0"/>
              <a:t>(Almost totally) </a:t>
            </a:r>
            <a:r>
              <a:rPr lang="en-US" dirty="0" err="1"/>
              <a:t>collisionless</a:t>
            </a:r>
            <a:endParaRPr lang="en-US" dirty="0"/>
          </a:p>
          <a:p>
            <a:r>
              <a:rPr lang="en-US" dirty="0"/>
              <a:t>Theoretical candidates:</a:t>
            </a:r>
          </a:p>
          <a:p>
            <a:pPr lvl="1"/>
            <a:r>
              <a:rPr lang="en-US" dirty="0" err="1"/>
              <a:t>Axions</a:t>
            </a:r>
            <a:r>
              <a:rPr lang="en-US" dirty="0"/>
              <a:t>, sterile neutrinos, etc.</a:t>
            </a:r>
          </a:p>
          <a:p>
            <a:pPr lvl="1"/>
            <a:r>
              <a:rPr lang="en-US" dirty="0"/>
              <a:t>Modifications to gravity</a:t>
            </a:r>
          </a:p>
          <a:p>
            <a:pPr lvl="1"/>
            <a:r>
              <a:rPr lang="en-US" dirty="0"/>
              <a:t>Weakly Interacting Massive Particles (WIMPS)</a:t>
            </a:r>
          </a:p>
          <a:p>
            <a:endParaRPr lang="en-US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651A3-A23A-493B-B527-111DAAA2E5D6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714" y="2981264"/>
            <a:ext cx="3166131" cy="183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326" y="938774"/>
            <a:ext cx="3193520" cy="203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138" y="5013179"/>
            <a:ext cx="1864397" cy="15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94836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WIMPs as DM candidates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240031" y="971550"/>
                <a:ext cx="4846319" cy="5657850"/>
              </a:xfrm>
            </p:spPr>
            <p:txBody>
              <a:bodyPr/>
              <a:lstStyle/>
              <a:p>
                <a:r>
                  <a:rPr lang="en-US" sz="1800" dirty="0" smtClean="0"/>
                  <a:t>A WIMP in chemical equilibrium in the early universe naturally has the right density to be Cold Dark Matter</a:t>
                </a:r>
              </a:p>
              <a:p>
                <a:pPr lvl="1"/>
                <a:r>
                  <a:rPr lang="en-US" sz="1800" dirty="0"/>
                  <a:t>At early times, WIMPs are produced </a:t>
                </a:r>
                <a:r>
                  <a:rPr lang="en-US" sz="1800" dirty="0" smtClean="0"/>
                  <a:t>in </a:t>
                </a:r>
                <a:r>
                  <a:rPr lang="en-US" sz="1800" dirty="0" err="1" smtClean="0"/>
                  <a:t>l</a:t>
                </a:r>
                <a:r>
                  <a:rPr lang="en-US" sz="1800" baseline="30000" dirty="0" err="1" smtClean="0"/>
                  <a:t>+</a:t>
                </a:r>
                <a:r>
                  <a:rPr lang="en-US" sz="1800" dirty="0" err="1" smtClean="0"/>
                  <a:t>l</a:t>
                </a:r>
                <a:r>
                  <a:rPr lang="en-US" sz="1800" baseline="30000" dirty="0" smtClean="0"/>
                  <a:t>-</a:t>
                </a:r>
                <a:r>
                  <a:rPr lang="en-US" sz="1800" dirty="0" smtClean="0"/>
                  <a:t>, </a:t>
                </a:r>
                <a:r>
                  <a:rPr lang="en-US" sz="1800" dirty="0"/>
                  <a:t>...  collisions in the hot primordial soup (thermal production)</a:t>
                </a:r>
              </a:p>
              <a:p>
                <a:pPr lvl="1"/>
                <a:r>
                  <a:rPr lang="en-US" sz="1800" dirty="0"/>
                  <a:t>WIMP production ceases when the production rate becomes smaller than the Hubble expansion rate (freeze-out)</a:t>
                </a:r>
              </a:p>
              <a:p>
                <a:pPr lvl="1"/>
                <a:r>
                  <a:rPr lang="en-US" sz="1800" dirty="0"/>
                  <a:t>After freeze-out, the number of WIMPs per photon is constant</a:t>
                </a:r>
              </a:p>
              <a:p>
                <a:r>
                  <a:rPr lang="en-US" sz="1800" dirty="0"/>
                  <a:t>Standard relic density calculation yields for nonrelativistic </a:t>
                </a:r>
                <a:r>
                  <a:rPr lang="en-US" sz="1800" dirty="0" smtClean="0"/>
                  <a:t>relics: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𝛀</m:t>
                        </m:r>
                      </m:e>
                      <m:sub>
                        <m:r>
                          <a:rPr lang="it-IT" sz="1800" b="1" i="1" smtClean="0">
                            <a:latin typeface="Cambria Math" panose="02040503050406030204" pitchFamily="18" charset="0"/>
                          </a:rPr>
                          <m:t>𝒅𝒎</m:t>
                        </m:r>
                      </m:sub>
                    </m:sSub>
                    <m:sSup>
                      <m:sSup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b="1" i="1" smtClean="0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p>
                        <m:r>
                          <a:rPr lang="it-IT" sz="1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  <m:r>
                          <a:rPr lang="it-IT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it-IT" sz="1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𝟏𝟎</m:t>
                            </m:r>
                          </m:e>
                          <m:sup>
                            <m:r>
                              <a:rPr lang="it-IT" sz="1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it-IT" sz="1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𝟐𝟕</m:t>
                            </m:r>
                          </m:sup>
                        </m:sSup>
                        <m:sSup>
                          <m:sSupPr>
                            <m:ctrlPr>
                              <a:rPr lang="it-IT" sz="1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𝒄𝒎</m:t>
                            </m:r>
                          </m:e>
                          <m:sup>
                            <m:r>
                              <a:rPr lang="it-IT" sz="1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  <m:sSup>
                          <m:sSupPr>
                            <m:ctrlPr>
                              <a:rPr lang="it-IT" sz="1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𝒔</m:t>
                            </m:r>
                          </m:e>
                          <m:sup>
                            <m:r>
                              <a:rPr lang="it-IT" sz="1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it-IT" sz="1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</m:sup>
                        </m:sSup>
                      </m:num>
                      <m:den>
                        <m:d>
                          <m:dPr>
                            <m:begChr m:val="⟨"/>
                            <m:endChr m:val="⟩"/>
                            <m:ctrlPr>
                              <a:rPr lang="en-US" sz="1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𝝈</m:t>
                            </m:r>
                            <m:r>
                              <a:rPr lang="it-IT" sz="1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𝒗</m:t>
                            </m:r>
                          </m:e>
                        </m:d>
                      </m:den>
                    </m:f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it-IT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it-IT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it-IT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</m:oMath>
                </a14:m>
                <a:endParaRPr lang="en-US" sz="1800" dirty="0"/>
              </a:p>
              <a:p>
                <a:r>
                  <a:rPr lang="en-US" sz="1800" dirty="0"/>
                  <a:t>Electroweak cross-sections are in correct </a:t>
                </a:r>
                <a:r>
                  <a:rPr lang="en-US" sz="1800" dirty="0" smtClean="0"/>
                  <a:t>range: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  <m:r>
                      <a:rPr lang="it-IT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𝒗</m:t>
                    </m:r>
                    <m:r>
                      <a:rPr lang="it-IT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it-IT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it-IT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it-IT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𝟐𝟔</m:t>
                        </m:r>
                      </m:sup>
                    </m:sSup>
                    <m:sSup>
                      <m:sSupPr>
                        <m:ctrlPr>
                          <a:rPr lang="it-IT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it-IT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sup>
                    </m:sSup>
                    <m:sSup>
                      <m:sSupPr>
                        <m:ctrlPr>
                          <a:rPr lang="it-IT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e>
                      <m:sup>
                        <m:r>
                          <a:rPr lang="it-IT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it-IT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endParaRPr lang="en-US" sz="1800" dirty="0" smtClean="0"/>
              </a:p>
              <a:p>
                <a:pPr lvl="1"/>
                <a:endParaRPr lang="en-US" sz="18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0031" y="971550"/>
                <a:ext cx="4846319" cy="5657850"/>
              </a:xfrm>
              <a:blipFill rotWithShape="0">
                <a:blip r:embed="rId2"/>
                <a:stretch>
                  <a:fillRect l="-2642" t="-538" r="-1761" b="-1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651A3-A23A-493B-B527-111DAAA2E5D6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2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546" y="963428"/>
            <a:ext cx="4032448" cy="3262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tangolo 6"/>
          <p:cNvSpPr/>
          <p:nvPr/>
        </p:nvSpPr>
        <p:spPr>
          <a:xfrm>
            <a:off x="5186221" y="4598476"/>
            <a:ext cx="3706319" cy="923330"/>
          </a:xfrm>
          <a:prstGeom prst="rect">
            <a:avLst/>
          </a:prstGeom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</a:t>
            </a:r>
            <a:r>
              <a:rPr lang="en-US" dirty="0" smtClean="0">
                <a:solidFill>
                  <a:srgbClr val="FF0000"/>
                </a:solidFill>
              </a:rPr>
              <a:t>reeze-out:</a:t>
            </a:r>
          </a:p>
          <a:p>
            <a:r>
              <a:rPr lang="en-US" dirty="0" smtClean="0">
                <a:solidFill>
                  <a:srgbClr val="FF0000"/>
                </a:solidFill>
                <a:sym typeface="Symbol"/>
              </a:rPr>
              <a:t></a:t>
            </a:r>
            <a:r>
              <a:rPr lang="en-US" baseline="-25000" dirty="0" err="1" smtClean="0">
                <a:solidFill>
                  <a:srgbClr val="FF0000"/>
                </a:solidFill>
                <a:sym typeface="Symbol"/>
              </a:rPr>
              <a:t>ann</a:t>
            </a:r>
            <a:r>
              <a:rPr lang="en-US" dirty="0" smtClean="0">
                <a:solidFill>
                  <a:srgbClr val="FF0000"/>
                </a:solidFill>
                <a:sym typeface="Symbol"/>
              </a:rPr>
              <a:t> = n &lt; v&gt;  H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i="1" dirty="0">
                <a:solidFill>
                  <a:srgbClr val="FF0000"/>
                </a:solidFill>
              </a:rPr>
              <a:t>a</a:t>
            </a:r>
            <a:r>
              <a:rPr lang="en-US" i="1" dirty="0" smtClean="0">
                <a:solidFill>
                  <a:srgbClr val="FF0000"/>
                </a:solidFill>
              </a:rPr>
              <a:t>nnihilation rate </a:t>
            </a:r>
            <a:r>
              <a:rPr lang="en-US" dirty="0">
                <a:solidFill>
                  <a:srgbClr val="FF0000"/>
                </a:solidFill>
                <a:sym typeface="Symbol"/>
              </a:rPr>
              <a:t> </a:t>
            </a:r>
            <a:r>
              <a:rPr lang="en-US" dirty="0" smtClean="0">
                <a:solidFill>
                  <a:srgbClr val="FF0000"/>
                </a:solidFill>
                <a:sym typeface="Symbol"/>
              </a:rPr>
              <a:t> </a:t>
            </a:r>
            <a:r>
              <a:rPr lang="en-US" i="1" dirty="0" smtClean="0">
                <a:solidFill>
                  <a:srgbClr val="FF0000"/>
                </a:solidFill>
              </a:rPr>
              <a:t>expansion </a:t>
            </a:r>
            <a:r>
              <a:rPr lang="en-US" i="1" dirty="0">
                <a:solidFill>
                  <a:srgbClr val="FF0000"/>
                </a:solidFill>
              </a:rPr>
              <a:t>rate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8" name="Connettore 2 7"/>
          <p:cNvCxnSpPr/>
          <p:nvPr/>
        </p:nvCxnSpPr>
        <p:spPr>
          <a:xfrm flipV="1">
            <a:off x="5655618" y="2209438"/>
            <a:ext cx="1277469" cy="2389038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/>
          <p:cNvCxnSpPr/>
          <p:nvPr/>
        </p:nvCxnSpPr>
        <p:spPr>
          <a:xfrm flipV="1">
            <a:off x="5943650" y="2556704"/>
            <a:ext cx="1080120" cy="2041772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 flipV="1">
            <a:off x="6294352" y="2975978"/>
            <a:ext cx="873434" cy="1622498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tangolo 10"/>
          <p:cNvSpPr/>
          <p:nvPr/>
        </p:nvSpPr>
        <p:spPr>
          <a:xfrm>
            <a:off x="4686301" y="5839906"/>
            <a:ext cx="4204112" cy="369332"/>
          </a:xfrm>
          <a:prstGeom prst="rect">
            <a:avLst/>
          </a:prstGeom>
          <a:solidFill>
            <a:srgbClr val="00CC99">
              <a:alpha val="50196"/>
            </a:srgbClr>
          </a:solidFill>
        </p:spPr>
        <p:txBody>
          <a:bodyPr wrap="square">
            <a:spAutoFit/>
          </a:bodyPr>
          <a:lstStyle/>
          <a:p>
            <a:r>
              <a:rPr lang="en-US" dirty="0"/>
              <a:t>&lt;</a:t>
            </a:r>
            <a:r>
              <a:rPr lang="el-GR" dirty="0">
                <a:cs typeface="Arial" charset="0"/>
              </a:rPr>
              <a:t>σ</a:t>
            </a:r>
            <a:r>
              <a:rPr lang="en-US" dirty="0">
                <a:cs typeface="Times New Roman" pitchFamily="18" charset="0"/>
              </a:rPr>
              <a:t>v</a:t>
            </a:r>
            <a:r>
              <a:rPr lang="en-US" dirty="0"/>
              <a:t>&gt;</a:t>
            </a:r>
            <a:r>
              <a:rPr lang="en-US" baseline="-25000" dirty="0" err="1"/>
              <a:t>ann</a:t>
            </a:r>
            <a:r>
              <a:rPr lang="en-US" dirty="0"/>
              <a:t> </a:t>
            </a:r>
            <a:r>
              <a:rPr lang="en-US" dirty="0" smtClean="0">
                <a:sym typeface="Symbol"/>
              </a:rPr>
              <a:t></a:t>
            </a:r>
            <a:r>
              <a:rPr lang="en-US" dirty="0" smtClean="0"/>
              <a:t>3 </a:t>
            </a:r>
            <a:r>
              <a:rPr lang="en-US" dirty="0">
                <a:sym typeface="Symbol"/>
              </a:rPr>
              <a:t></a:t>
            </a:r>
            <a:r>
              <a:rPr lang="en-US" dirty="0"/>
              <a:t>10</a:t>
            </a:r>
            <a:r>
              <a:rPr lang="en-US" baseline="30000" dirty="0"/>
              <a:t>-26</a:t>
            </a:r>
            <a:r>
              <a:rPr lang="en-US" dirty="0"/>
              <a:t> cm</a:t>
            </a:r>
            <a:r>
              <a:rPr lang="en-US" baseline="30000" dirty="0"/>
              <a:t>3</a:t>
            </a:r>
            <a:r>
              <a:rPr lang="en-US" dirty="0"/>
              <a:t>/s</a:t>
            </a:r>
            <a:r>
              <a:rPr lang="en-US" dirty="0">
                <a:cs typeface="Arial" charset="0"/>
              </a:rPr>
              <a:t> for thermal relic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2244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Indirect searches for dark matter in the GeV gamma-ray sky</a:t>
            </a:r>
            <a:endParaRPr lang="en-US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651A3-A23A-493B-B527-111DAAA2E5D6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6" descr="Galacti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340" y="1173719"/>
            <a:ext cx="1219200" cy="608330"/>
          </a:xfrm>
          <a:prstGeom prst="rect">
            <a:avLst/>
          </a:prstGeom>
        </p:spPr>
      </p:pic>
      <p:pic>
        <p:nvPicPr>
          <p:cNvPr id="6" name="Picture 7" descr="AllSk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40" y="1173718"/>
            <a:ext cx="1176143" cy="586846"/>
          </a:xfrm>
          <a:prstGeom prst="rect">
            <a:avLst/>
          </a:prstGeom>
        </p:spPr>
      </p:pic>
      <p:pic>
        <p:nvPicPr>
          <p:cNvPr id="7" name="Picture 8" descr="Source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3540" y="1173717"/>
            <a:ext cx="1219203" cy="608331"/>
          </a:xfrm>
          <a:prstGeom prst="rect">
            <a:avLst/>
          </a:prstGeom>
        </p:spPr>
      </p:pic>
      <p:pic>
        <p:nvPicPr>
          <p:cNvPr id="8" name="Picture 9" descr="Isotropic.png"/>
          <p:cNvPicPr>
            <a:picLocks noChangeAspect="1"/>
          </p:cNvPicPr>
          <p:nvPr/>
        </p:nvPicPr>
        <p:blipFill>
          <a:blip r:embed="rId5"/>
          <a:srcRect r="762"/>
          <a:stretch>
            <a:fillRect/>
          </a:stretch>
        </p:blipFill>
        <p:spPr>
          <a:xfrm>
            <a:off x="5960940" y="1154668"/>
            <a:ext cx="1295651" cy="650532"/>
          </a:xfrm>
          <a:prstGeom prst="rect">
            <a:avLst/>
          </a:prstGeom>
        </p:spPr>
      </p:pic>
      <p:sp>
        <p:nvSpPr>
          <p:cNvPr id="9" name="Equal 10"/>
          <p:cNvSpPr/>
          <p:nvPr/>
        </p:nvSpPr>
        <p:spPr>
          <a:xfrm>
            <a:off x="1388940" y="1307068"/>
            <a:ext cx="491879" cy="304800"/>
          </a:xfrm>
          <a:prstGeom prst="mathEqual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0" name="Plus 11"/>
          <p:cNvSpPr/>
          <p:nvPr/>
        </p:nvSpPr>
        <p:spPr>
          <a:xfrm>
            <a:off x="5275140" y="1230868"/>
            <a:ext cx="626940" cy="529696"/>
          </a:xfrm>
          <a:prstGeom prst="mathPlus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1" name="Plus 12"/>
          <p:cNvSpPr/>
          <p:nvPr/>
        </p:nvSpPr>
        <p:spPr>
          <a:xfrm>
            <a:off x="7315200" y="1234572"/>
            <a:ext cx="626940" cy="529696"/>
          </a:xfrm>
          <a:prstGeom prst="mathPlus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2" name="Plus 13"/>
          <p:cNvSpPr/>
          <p:nvPr/>
        </p:nvSpPr>
        <p:spPr>
          <a:xfrm>
            <a:off x="3217740" y="1234572"/>
            <a:ext cx="626940" cy="529696"/>
          </a:xfrm>
          <a:prstGeom prst="mathPlus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3" name="TextBox 14"/>
          <p:cNvSpPr txBox="1"/>
          <p:nvPr/>
        </p:nvSpPr>
        <p:spPr>
          <a:xfrm>
            <a:off x="8094540" y="1230868"/>
            <a:ext cx="990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???</a:t>
            </a:r>
          </a:p>
        </p:txBody>
      </p:sp>
      <p:sp>
        <p:nvSpPr>
          <p:cNvPr id="14" name="TextBox 15"/>
          <p:cNvSpPr txBox="1"/>
          <p:nvPr/>
        </p:nvSpPr>
        <p:spPr>
          <a:xfrm>
            <a:off x="1970637" y="1840468"/>
            <a:ext cx="1018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Galactic</a:t>
            </a:r>
          </a:p>
        </p:txBody>
      </p:sp>
      <p:sp>
        <p:nvSpPr>
          <p:cNvPr id="15" name="TextBox 16"/>
          <p:cNvSpPr txBox="1"/>
          <p:nvPr/>
        </p:nvSpPr>
        <p:spPr>
          <a:xfrm>
            <a:off x="3674940" y="1840468"/>
            <a:ext cx="1621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Point Sources</a:t>
            </a:r>
          </a:p>
        </p:txBody>
      </p:sp>
      <p:sp>
        <p:nvSpPr>
          <p:cNvPr id="16" name="TextBox 17"/>
          <p:cNvSpPr txBox="1"/>
          <p:nvPr/>
        </p:nvSpPr>
        <p:spPr>
          <a:xfrm>
            <a:off x="6046890" y="1840468"/>
            <a:ext cx="1057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Isotropic</a:t>
            </a:r>
          </a:p>
        </p:txBody>
      </p:sp>
      <p:sp>
        <p:nvSpPr>
          <p:cNvPr id="17" name="TextBox 25"/>
          <p:cNvSpPr txBox="1"/>
          <p:nvPr/>
        </p:nvSpPr>
        <p:spPr>
          <a:xfrm>
            <a:off x="152400" y="1828800"/>
            <a:ext cx="109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/>
              <a:t>GeV</a:t>
            </a:r>
            <a:r>
              <a:rPr lang="en-US" sz="1800" dirty="0"/>
              <a:t> Sky</a:t>
            </a:r>
          </a:p>
        </p:txBody>
      </p:sp>
      <p:pic>
        <p:nvPicPr>
          <p:cNvPr id="18" name="Picture 3" descr="Screen shot 2012-07-12 at 3.09.13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340" y="3429000"/>
            <a:ext cx="7848600" cy="2727934"/>
          </a:xfrm>
          <a:prstGeom prst="rect">
            <a:avLst/>
          </a:prstGeom>
        </p:spPr>
      </p:pic>
      <p:cxnSp>
        <p:nvCxnSpPr>
          <p:cNvPr id="19" name="Straight Arrow Connector 19"/>
          <p:cNvCxnSpPr>
            <a:stCxn id="21" idx="0"/>
          </p:cNvCxnSpPr>
          <p:nvPr/>
        </p:nvCxnSpPr>
        <p:spPr>
          <a:xfrm rot="5400000" flipH="1" flipV="1">
            <a:off x="5659874" y="577334"/>
            <a:ext cx="1359932" cy="3886200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3253740" y="3200400"/>
            <a:ext cx="2286000" cy="990600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6987540" y="3886200"/>
            <a:ext cx="1303209" cy="571500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cxnSp>
        <p:nvCxnSpPr>
          <p:cNvPr id="23" name="Straight Arrow Connector 23"/>
          <p:cNvCxnSpPr>
            <a:stCxn id="22" idx="0"/>
          </p:cNvCxnSpPr>
          <p:nvPr/>
        </p:nvCxnSpPr>
        <p:spPr>
          <a:xfrm flipV="1">
            <a:off x="7639145" y="1840468"/>
            <a:ext cx="807628" cy="2045732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58950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Dark matter signatures in gamma-rays</a:t>
            </a:r>
            <a:endParaRPr lang="en-US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651A3-A23A-493B-B527-111DAAA2E5D6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31" descr="AnnSpe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84" y="3939746"/>
            <a:ext cx="4315543" cy="289766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32"/>
          <p:cNvSpPr txBox="1">
            <a:spLocks noChangeArrowheads="1"/>
          </p:cNvSpPr>
          <p:nvPr/>
        </p:nvSpPr>
        <p:spPr bwMode="auto">
          <a:xfrm>
            <a:off x="1248353" y="6031752"/>
            <a:ext cx="237775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9pPr>
          </a:lstStyle>
          <a:p>
            <a:pPr eaLnBrk="1" hangingPunct="1"/>
            <a:r>
              <a:rPr lang="en-US" sz="900" dirty="0" err="1"/>
              <a:t>Gustafsson</a:t>
            </a:r>
            <a:r>
              <a:rPr lang="en-US" sz="900" dirty="0"/>
              <a:t> et al.  PRL 99.041301</a:t>
            </a:r>
          </a:p>
        </p:txBody>
      </p:sp>
      <p:sp>
        <p:nvSpPr>
          <p:cNvPr id="8" name="TextBox 33"/>
          <p:cNvSpPr txBox="1">
            <a:spLocks noChangeArrowheads="1"/>
          </p:cNvSpPr>
          <p:nvPr/>
        </p:nvSpPr>
        <p:spPr bwMode="auto">
          <a:xfrm>
            <a:off x="1436738" y="4171584"/>
            <a:ext cx="195047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9pPr>
          </a:lstStyle>
          <a:p>
            <a:pPr eaLnBrk="1" hangingPunct="1"/>
            <a:r>
              <a:rPr lang="en-US" sz="1350" dirty="0"/>
              <a:t>Continuum Signal</a:t>
            </a:r>
            <a:endParaRPr lang="en-US" sz="1350" baseline="-25000" dirty="0"/>
          </a:p>
        </p:txBody>
      </p:sp>
      <p:sp>
        <p:nvSpPr>
          <p:cNvPr id="9" name="TextBox 33"/>
          <p:cNvSpPr txBox="1">
            <a:spLocks noChangeArrowheads="1"/>
          </p:cNvSpPr>
          <p:nvPr/>
        </p:nvSpPr>
        <p:spPr bwMode="auto">
          <a:xfrm>
            <a:off x="2490361" y="3555619"/>
            <a:ext cx="248833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9pPr>
          </a:lstStyle>
          <a:p>
            <a:pPr algn="ctr" eaLnBrk="1" hangingPunct="1"/>
            <a:r>
              <a:rPr lang="en-US" sz="1350" dirty="0"/>
              <a:t>Monochromatic Signal</a:t>
            </a:r>
            <a:endParaRPr lang="en-US" sz="1350" baseline="-25000" dirty="0"/>
          </a:p>
        </p:txBody>
      </p:sp>
      <p:cxnSp>
        <p:nvCxnSpPr>
          <p:cNvPr id="10" name="Straight Arrow Connector 39"/>
          <p:cNvCxnSpPr/>
          <p:nvPr/>
        </p:nvCxnSpPr>
        <p:spPr>
          <a:xfrm>
            <a:off x="3460812" y="3931816"/>
            <a:ext cx="238114" cy="55400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41"/>
          <p:cNvCxnSpPr/>
          <p:nvPr/>
        </p:nvCxnSpPr>
        <p:spPr>
          <a:xfrm>
            <a:off x="3571631" y="3905918"/>
            <a:ext cx="474589" cy="77117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42"/>
          <p:cNvCxnSpPr/>
          <p:nvPr/>
        </p:nvCxnSpPr>
        <p:spPr>
          <a:xfrm>
            <a:off x="2330457" y="4505494"/>
            <a:ext cx="217136" cy="10380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43"/>
          <p:cNvCxnSpPr/>
          <p:nvPr/>
        </p:nvCxnSpPr>
        <p:spPr>
          <a:xfrm flipH="1">
            <a:off x="2178766" y="4475919"/>
            <a:ext cx="151691" cy="66619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44"/>
          <p:cNvSpPr txBox="1"/>
          <p:nvPr/>
        </p:nvSpPr>
        <p:spPr>
          <a:xfrm>
            <a:off x="1505318" y="1244049"/>
            <a:ext cx="121149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500" b="1" dirty="0">
                <a:solidFill>
                  <a:schemeClr val="accent2"/>
                </a:solidFill>
              </a:rPr>
              <a:t>Observed flux</a:t>
            </a:r>
          </a:p>
        </p:txBody>
      </p:sp>
      <p:sp>
        <p:nvSpPr>
          <p:cNvPr id="15" name="TextBox 22"/>
          <p:cNvSpPr txBox="1">
            <a:spLocks noChangeArrowheads="1"/>
          </p:cNvSpPr>
          <p:nvPr/>
        </p:nvSpPr>
        <p:spPr bwMode="auto">
          <a:xfrm>
            <a:off x="2864256" y="1198329"/>
            <a:ext cx="188595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9pPr>
          </a:lstStyle>
          <a:p>
            <a:pPr algn="ctr" eaLnBrk="1" hangingPunct="1"/>
            <a:r>
              <a:rPr lang="en-US" sz="1500" b="1" dirty="0">
                <a:solidFill>
                  <a:srgbClr val="FF0000"/>
                </a:solidFill>
                <a:latin typeface="+mn-lt"/>
              </a:rPr>
              <a:t>Intrinsic Particle Properties</a:t>
            </a:r>
          </a:p>
        </p:txBody>
      </p:sp>
      <p:sp>
        <p:nvSpPr>
          <p:cNvPr id="16" name="TextBox 21"/>
          <p:cNvSpPr txBox="1">
            <a:spLocks noChangeArrowheads="1"/>
          </p:cNvSpPr>
          <p:nvPr/>
        </p:nvSpPr>
        <p:spPr bwMode="auto">
          <a:xfrm>
            <a:off x="4812732" y="1359912"/>
            <a:ext cx="188595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9pPr>
          </a:lstStyle>
          <a:p>
            <a:pPr algn="ctr" eaLnBrk="1" hangingPunct="1"/>
            <a:r>
              <a:rPr lang="en-US" sz="1500" b="1" dirty="0">
                <a:solidFill>
                  <a:srgbClr val="00B050"/>
                </a:solidFill>
                <a:latin typeface="+mn-lt"/>
              </a:rPr>
              <a:t>Astrophysics</a:t>
            </a:r>
          </a:p>
        </p:txBody>
      </p:sp>
      <p:pic>
        <p:nvPicPr>
          <p:cNvPr id="17" name="Picture 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9" r="9039"/>
          <a:stretch>
            <a:fillRect/>
          </a:stretch>
        </p:blipFill>
        <p:spPr bwMode="auto">
          <a:xfrm>
            <a:off x="4413393" y="3874880"/>
            <a:ext cx="3976227" cy="276581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34"/>
          <p:cNvSpPr txBox="1">
            <a:spLocks noChangeArrowheads="1"/>
          </p:cNvSpPr>
          <p:nvPr/>
        </p:nvSpPr>
        <p:spPr bwMode="auto">
          <a:xfrm>
            <a:off x="5108506" y="3325439"/>
            <a:ext cx="2597542" cy="523220"/>
          </a:xfrm>
          <a:prstGeom prst="rect">
            <a:avLst/>
          </a:prstGeom>
          <a:solidFill>
            <a:srgbClr val="00CC99">
              <a:alpha val="50196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9pPr>
          </a:lstStyle>
          <a:p>
            <a:pPr eaLnBrk="1" hangingPunct="1"/>
            <a:r>
              <a:rPr lang="en-US" sz="1400" b="1" dirty="0">
                <a:latin typeface="+mn-lt"/>
              </a:rPr>
              <a:t>J-factor – DM distribution</a:t>
            </a:r>
          </a:p>
          <a:p>
            <a:pPr eaLnBrk="1" hangingPunct="1"/>
            <a:r>
              <a:rPr lang="en-US" sz="1400" b="1" dirty="0">
                <a:latin typeface="+mn-lt"/>
              </a:rPr>
              <a:t>(line-of-sight integral)</a:t>
            </a:r>
          </a:p>
        </p:txBody>
      </p:sp>
      <p:cxnSp>
        <p:nvCxnSpPr>
          <p:cNvPr id="19" name="Straight Arrow Connector 35"/>
          <p:cNvCxnSpPr/>
          <p:nvPr/>
        </p:nvCxnSpPr>
        <p:spPr>
          <a:xfrm flipH="1">
            <a:off x="5976155" y="2536105"/>
            <a:ext cx="12913" cy="487782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32"/>
          <p:cNvSpPr txBox="1">
            <a:spLocks noChangeArrowheads="1"/>
          </p:cNvSpPr>
          <p:nvPr/>
        </p:nvSpPr>
        <p:spPr bwMode="auto">
          <a:xfrm>
            <a:off x="48554" y="3315847"/>
            <a:ext cx="2441807" cy="584775"/>
          </a:xfrm>
          <a:prstGeom prst="rect">
            <a:avLst/>
          </a:prstGeom>
          <a:solidFill>
            <a:srgbClr val="FF0000">
              <a:alpha val="50196"/>
            </a:srgbClr>
          </a:solidFill>
          <a:ln w="28575">
            <a:solidFill>
              <a:schemeClr val="bg1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9pPr>
          </a:lstStyle>
          <a:p>
            <a:pPr eaLnBrk="1" hangingPunct="1"/>
            <a:r>
              <a:rPr lang="en-US" sz="1600" b="1" dirty="0"/>
              <a:t>&lt;</a:t>
            </a:r>
            <a:r>
              <a:rPr lang="el-GR" sz="1600" b="1" dirty="0">
                <a:cs typeface="Arial" charset="0"/>
              </a:rPr>
              <a:t>σ</a:t>
            </a:r>
            <a:r>
              <a:rPr lang="en-US" sz="1600" b="1" dirty="0">
                <a:cs typeface="Times New Roman" pitchFamily="18" charset="0"/>
              </a:rPr>
              <a:t>v</a:t>
            </a:r>
            <a:r>
              <a:rPr lang="en-US" sz="1600" b="1" dirty="0"/>
              <a:t>&gt;</a:t>
            </a:r>
            <a:r>
              <a:rPr lang="en-US" sz="1600" b="1" baseline="-25000" dirty="0" err="1"/>
              <a:t>ann</a:t>
            </a:r>
            <a:r>
              <a:rPr lang="en-US" sz="1600" b="1" dirty="0"/>
              <a:t> ~ 3 </a:t>
            </a:r>
            <a:r>
              <a:rPr lang="en-US" sz="1600" b="1" dirty="0">
                <a:sym typeface="Symbol"/>
              </a:rPr>
              <a:t></a:t>
            </a:r>
            <a:r>
              <a:rPr lang="en-US" sz="1600" b="1" dirty="0" smtClean="0"/>
              <a:t>10</a:t>
            </a:r>
            <a:r>
              <a:rPr lang="en-US" sz="1600" b="1" baseline="30000" dirty="0" smtClean="0"/>
              <a:t>-26</a:t>
            </a:r>
            <a:r>
              <a:rPr lang="en-US" sz="1600" b="1" dirty="0" smtClean="0"/>
              <a:t>cm</a:t>
            </a:r>
            <a:r>
              <a:rPr lang="en-US" sz="1600" b="1" baseline="30000" dirty="0" smtClean="0"/>
              <a:t>3</a:t>
            </a:r>
            <a:r>
              <a:rPr lang="en-US" sz="1600" b="1" dirty="0" smtClean="0"/>
              <a:t>/s</a:t>
            </a:r>
            <a:r>
              <a:rPr lang="en-US" sz="1600" b="1" dirty="0" smtClean="0">
                <a:cs typeface="Arial" charset="0"/>
              </a:rPr>
              <a:t> </a:t>
            </a:r>
            <a:r>
              <a:rPr lang="en-US" sz="1600" b="1" dirty="0">
                <a:cs typeface="Arial" charset="0"/>
              </a:rPr>
              <a:t>for thermal relic</a:t>
            </a:r>
            <a:endParaRPr lang="en-US" sz="16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sellaDiTesto 20"/>
              <p:cNvSpPr txBox="1"/>
              <p:nvPr/>
            </p:nvSpPr>
            <p:spPr>
              <a:xfrm>
                <a:off x="1547664" y="2024844"/>
                <a:ext cx="5238582" cy="783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50" i="1">
                          <a:latin typeface="Cambria Math"/>
                          <a:ea typeface="Cambria Math"/>
                        </a:rPr>
                        <m:t>𝜙</m:t>
                      </m:r>
                      <m:d>
                        <m:dPr>
                          <m:ctrlPr>
                            <a:rPr lang="it-IT" sz="165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50" i="1">
                              <a:latin typeface="Cambria Math"/>
                            </a:rPr>
                            <m:t>𝐸</m:t>
                          </m:r>
                          <m:r>
                            <a:rPr lang="en-US" sz="1650" i="1">
                              <a:latin typeface="Cambria Math"/>
                            </a:rPr>
                            <m:t>,∆</m:t>
                          </m:r>
                          <m:r>
                            <m:rPr>
                              <m:sty m:val="p"/>
                            </m:rPr>
                            <a:rPr lang="el-GR" sz="1650" i="1">
                              <a:latin typeface="Cambria Math"/>
                              <a:ea typeface="Cambria Math"/>
                            </a:rPr>
                            <m:t>Ω</m:t>
                          </m:r>
                        </m:e>
                      </m:d>
                      <m:r>
                        <a:rPr lang="en-US" sz="165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it-IT" sz="165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5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1650" i="1">
                              <a:latin typeface="Cambria Math"/>
                            </a:rPr>
                            <m:t>4</m:t>
                          </m:r>
                          <m:r>
                            <a:rPr lang="en-US" sz="1650" i="1">
                              <a:latin typeface="Cambria Math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it-IT" sz="165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〈"/>
                              <m:endChr m:val="〉"/>
                              <m:ctrlPr>
                                <a:rPr lang="it-IT" sz="165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1650" i="1"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  <m:r>
                                <a:rPr lang="en-US" sz="1650" i="1">
                                  <a:latin typeface="Cambria Math"/>
                                </a:rPr>
                                <m:t>𝑣</m:t>
                              </m:r>
                            </m:e>
                          </m:d>
                        </m:num>
                        <m:den>
                          <m:r>
                            <a:rPr lang="en-US" sz="1650" i="1">
                              <a:latin typeface="Cambria Math"/>
                            </a:rPr>
                            <m:t>2 </m:t>
                          </m:r>
                          <m:sSubSup>
                            <m:sSubSupPr>
                              <m:ctrlPr>
                                <a:rPr lang="it-IT" sz="165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50" i="1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650" i="1">
                                  <a:latin typeface="Cambria Math"/>
                                </a:rPr>
                                <m:t>𝜒</m:t>
                              </m:r>
                            </m:sub>
                            <m:sup>
                              <m:r>
                                <a:rPr lang="en-US" sz="1650" i="1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1650" i="1">
                              <a:latin typeface="Cambria Math"/>
                            </a:rPr>
                            <m:t> </m:t>
                          </m:r>
                        </m:den>
                      </m:f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it-IT" sz="165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650" i="1">
                              <a:latin typeface="Cambria Math"/>
                            </a:rPr>
                            <m:t>𝑓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it-IT" sz="165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50" i="1">
                                  <a:latin typeface="Cambria Math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it-IT" sz="165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50" i="1">
                                      <a:latin typeface="Cambria Math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1650" i="1">
                                      <a:latin typeface="Cambria Math"/>
                                    </a:rPr>
                                    <m:t>𝑓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650" i="1">
                                  <a:latin typeface="Cambria Math"/>
                                </a:rPr>
                                <m:t>𝑑𝐸</m:t>
                              </m:r>
                            </m:den>
                          </m:f>
                          <m:sSub>
                            <m:sSubPr>
                              <m:ctrlPr>
                                <a:rPr lang="it-IT" sz="16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50" i="1">
                                  <a:latin typeface="Cambria Math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1650" i="1">
                                  <a:latin typeface="Cambria Math"/>
                                </a:rPr>
                                <m:t>𝑓</m:t>
                              </m:r>
                            </m:sub>
                          </m:sSub>
                          <m:nary>
                            <m:naryPr>
                              <m:ctrlPr>
                                <a:rPr lang="en-US" sz="165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  <m:brk m:alnAt="23"/>
                                </m:rPr>
                                <a:rPr lang="el-GR" sz="1650" i="1">
                                  <a:latin typeface="Cambria Math"/>
                                  <a:ea typeface="Cambria Math"/>
                                </a:rPr>
                                <m:t>Δ</m:t>
                              </m:r>
                              <m:r>
                                <m:rPr>
                                  <m:sty m:val="p"/>
                                </m:rPr>
                                <a:rPr lang="el-GR" sz="1650" i="1">
                                  <a:latin typeface="Cambria Math"/>
                                  <a:ea typeface="Cambria Math"/>
                                </a:rPr>
                                <m:t>Ω</m:t>
                              </m:r>
                            </m:sub>
                            <m:sup/>
                            <m:e>
                              <m:r>
                                <a:rPr lang="it-IT" sz="1650" i="1">
                                  <a:latin typeface="Cambria Math"/>
                                </a:rPr>
                                <m:t>𝑑</m:t>
                              </m:r>
                              <m:r>
                                <m:rPr>
                                  <m:sty m:val="p"/>
                                </m:rPr>
                                <a:rPr lang="el-GR" sz="1650" i="1">
                                  <a:latin typeface="Cambria Math"/>
                                  <a:ea typeface="Cambria Math"/>
                                </a:rPr>
                                <m:t>Ω</m:t>
                              </m:r>
                            </m:e>
                          </m:nary>
                          <m:nary>
                            <m:naryPr>
                              <m:limLoc m:val="subSup"/>
                              <m:ctrlPr>
                                <a:rPr lang="it-IT" sz="165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17"/>
                                </m:rPr>
                                <a:rPr lang="it-IT" sz="1650" i="1">
                                  <a:latin typeface="Cambria Math"/>
                                </a:rPr>
                                <m:t>𝑙</m:t>
                              </m:r>
                              <m:r>
                                <a:rPr lang="it-IT" sz="1650" i="1">
                                  <a:latin typeface="Cambria Math"/>
                                </a:rPr>
                                <m:t>.</m:t>
                              </m:r>
                              <m:r>
                                <a:rPr lang="it-IT" sz="1650" i="1">
                                  <a:latin typeface="Cambria Math"/>
                                </a:rPr>
                                <m:t>𝑜</m:t>
                              </m:r>
                              <m:r>
                                <a:rPr lang="it-IT" sz="1650" i="1">
                                  <a:latin typeface="Cambria Math"/>
                                </a:rPr>
                                <m:t>.</m:t>
                              </m:r>
                              <m:r>
                                <a:rPr lang="it-IT" sz="1650" i="1">
                                  <a:latin typeface="Cambria Math"/>
                                </a:rPr>
                                <m:t>𝑠</m:t>
                              </m:r>
                              <m:r>
                                <a:rPr lang="it-IT" sz="1650" i="1">
                                  <a:latin typeface="Cambria Math"/>
                                </a:rPr>
                                <m:t>.</m:t>
                              </m:r>
                            </m:sub>
                            <m:sup/>
                            <m:e>
                              <m:r>
                                <a:rPr lang="en-US" sz="1650" i="1">
                                  <a:latin typeface="Cambria Math"/>
                                </a:rPr>
                                <m:t>𝑑𝑙</m:t>
                              </m:r>
                              <m:r>
                                <a:rPr lang="it-IT" sz="1650" i="1">
                                  <a:latin typeface="Cambria Math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it-IT" sz="165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1650" i="1">
                                      <a:latin typeface="Cambria Math"/>
                                      <a:ea typeface="Cambria Math"/>
                                    </a:rPr>
                                    <m:t>𝜌</m:t>
                                  </m:r>
                                </m:e>
                                <m:sup>
                                  <m:r>
                                    <a:rPr lang="it-IT" sz="165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it-IT" sz="1650" i="1">
                                  <a:latin typeface="Cambria Math"/>
                                </a:rPr>
                                <m:t>(</m:t>
                              </m:r>
                              <m:r>
                                <a:rPr lang="it-IT" sz="1650" i="1">
                                  <a:latin typeface="Cambria Math"/>
                                </a:rPr>
                                <m:t>𝑙</m:t>
                              </m:r>
                              <m:d>
                                <m:dPr>
                                  <m:ctrlPr>
                                    <a:rPr lang="it-IT" sz="165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650" i="1">
                                      <a:latin typeface="Cambria Math"/>
                                      <a:ea typeface="Cambria Math"/>
                                    </a:rPr>
                                    <m:t>Ω</m:t>
                                  </m:r>
                                </m:e>
                              </m:d>
                              <m:r>
                                <a:rPr lang="it-IT" sz="1650" i="1">
                                  <a:latin typeface="Cambria Math"/>
                                </a:rPr>
                                <m:t>)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sz="1650" dirty="0"/>
              </a:p>
            </p:txBody>
          </p:sp>
        </mc:Choice>
        <mc:Fallback xmlns="">
          <p:sp>
            <p:nvSpPr>
              <p:cNvPr id="21" name="CasellaDiTesto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664" y="2024844"/>
                <a:ext cx="5238582" cy="78367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4" descr="Fig 1 bone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234" y="1504387"/>
            <a:ext cx="1890212" cy="1654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Parentesi graffa aperta 22"/>
          <p:cNvSpPr/>
          <p:nvPr/>
        </p:nvSpPr>
        <p:spPr>
          <a:xfrm rot="5400000">
            <a:off x="3622222" y="1052206"/>
            <a:ext cx="153408" cy="1746149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Parentesi graffa aperta 23"/>
          <p:cNvSpPr/>
          <p:nvPr/>
        </p:nvSpPr>
        <p:spPr>
          <a:xfrm rot="5400000">
            <a:off x="1982854" y="1507646"/>
            <a:ext cx="216026" cy="870384"/>
          </a:xfrm>
          <a:prstGeom prst="leftBrace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accent2"/>
              </a:solidFill>
            </a:endParaRPr>
          </a:p>
        </p:txBody>
      </p:sp>
      <p:sp>
        <p:nvSpPr>
          <p:cNvPr id="25" name="Parentesi graffa aperta 24"/>
          <p:cNvSpPr/>
          <p:nvPr/>
        </p:nvSpPr>
        <p:spPr>
          <a:xfrm rot="5400000">
            <a:off x="5568981" y="946740"/>
            <a:ext cx="216024" cy="1894471"/>
          </a:xfrm>
          <a:prstGeom prst="leftBrac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6" name="Picture 2" descr="http://www.photoactivity.com/Pagine/Articoli/029Focus_Stitch/Occhio-Nitidezza.jpg">
            <a:hlinkClick r:id="rId7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04" r="20698" b="68750"/>
          <a:stretch/>
        </p:blipFill>
        <p:spPr bwMode="auto">
          <a:xfrm rot="9004276">
            <a:off x="6351168" y="2870076"/>
            <a:ext cx="271638" cy="294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Connettore 2 26"/>
          <p:cNvCxnSpPr/>
          <p:nvPr/>
        </p:nvCxnSpPr>
        <p:spPr>
          <a:xfrm flipV="1">
            <a:off x="6615525" y="2065542"/>
            <a:ext cx="1196835" cy="822823"/>
          </a:xfrm>
          <a:prstGeom prst="straightConnector1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sellaDiTesto 27"/>
          <p:cNvSpPr txBox="1"/>
          <p:nvPr/>
        </p:nvSpPr>
        <p:spPr>
          <a:xfrm>
            <a:off x="265724" y="2256536"/>
            <a:ext cx="16007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Annihilation</a:t>
            </a:r>
            <a:endParaRPr lang="en-US" sz="1500" dirty="0"/>
          </a:p>
        </p:txBody>
      </p:sp>
      <p:sp>
        <p:nvSpPr>
          <p:cNvPr id="29" name="CasellaDiTesto 28"/>
          <p:cNvSpPr txBox="1"/>
          <p:nvPr/>
        </p:nvSpPr>
        <p:spPr>
          <a:xfrm>
            <a:off x="323802" y="2986668"/>
            <a:ext cx="77762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7030A0"/>
                </a:solidFill>
              </a:rPr>
              <a:t>D</a:t>
            </a:r>
            <a:r>
              <a:rPr lang="en-US" sz="1500" dirty="0" smtClean="0">
                <a:solidFill>
                  <a:srgbClr val="7030A0"/>
                </a:solidFill>
              </a:rPr>
              <a:t>ecay</a:t>
            </a:r>
            <a:endParaRPr lang="en-US" sz="1500" dirty="0">
              <a:solidFill>
                <a:srgbClr val="7030A0"/>
              </a:solidFill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2934972" y="2983524"/>
            <a:ext cx="80922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7030A0"/>
                </a:solidFill>
                <a:latin typeface="Cambria Math" pitchFamily="18" charset="0"/>
                <a:ea typeface="Cambria Math" pitchFamily="18" charset="0"/>
                <a:sym typeface="Symbol"/>
              </a:rPr>
              <a:t></a:t>
            </a:r>
            <a:r>
              <a:rPr lang="en-US" sz="1500" baseline="-25000" dirty="0">
                <a:solidFill>
                  <a:srgbClr val="7030A0"/>
                </a:solidFill>
                <a:latin typeface="Cambria Math" pitchFamily="18" charset="0"/>
                <a:ea typeface="Cambria Math" pitchFamily="18" charset="0"/>
                <a:sym typeface="Symbol"/>
              </a:rPr>
              <a:t>D</a:t>
            </a:r>
            <a:r>
              <a:rPr lang="en-US" sz="1500" dirty="0">
                <a:solidFill>
                  <a:srgbClr val="7030A0"/>
                </a:solidFill>
                <a:latin typeface="Cambria Math" pitchFamily="18" charset="0"/>
                <a:ea typeface="Cambria Math" pitchFamily="18" charset="0"/>
                <a:sym typeface="Symbol"/>
              </a:rPr>
              <a:t>/m</a:t>
            </a:r>
            <a:r>
              <a:rPr lang="en-US" sz="1500" baseline="-25000" dirty="0">
                <a:solidFill>
                  <a:srgbClr val="7030A0"/>
                </a:solidFill>
                <a:latin typeface="Cambria Math" pitchFamily="18" charset="0"/>
                <a:ea typeface="Cambria Math" pitchFamily="18" charset="0"/>
                <a:sym typeface="Symbol"/>
              </a:rPr>
              <a:t></a:t>
            </a:r>
            <a:endParaRPr lang="en-US" sz="1500" baseline="-25000" dirty="0">
              <a:solidFill>
                <a:srgbClr val="7030A0"/>
              </a:solidFill>
              <a:latin typeface="Cambria Math" pitchFamily="18" charset="0"/>
              <a:ea typeface="Cambria Math" pitchFamily="18" charset="0"/>
            </a:endParaRPr>
          </a:p>
        </p:txBody>
      </p:sp>
      <p:cxnSp>
        <p:nvCxnSpPr>
          <p:cNvPr id="31" name="Connettore 2 30"/>
          <p:cNvCxnSpPr>
            <a:endCxn id="33" idx="2"/>
          </p:cNvCxnSpPr>
          <p:nvPr/>
        </p:nvCxnSpPr>
        <p:spPr>
          <a:xfrm flipV="1">
            <a:off x="6615085" y="2105275"/>
            <a:ext cx="923246" cy="783667"/>
          </a:xfrm>
          <a:prstGeom prst="straightConnector1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2 31"/>
          <p:cNvCxnSpPr>
            <a:endCxn id="33" idx="6"/>
          </p:cNvCxnSpPr>
          <p:nvPr/>
        </p:nvCxnSpPr>
        <p:spPr>
          <a:xfrm flipV="1">
            <a:off x="6615087" y="2316904"/>
            <a:ext cx="1090961" cy="572036"/>
          </a:xfrm>
          <a:prstGeom prst="straightConnector1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e 32"/>
          <p:cNvSpPr/>
          <p:nvPr/>
        </p:nvSpPr>
        <p:spPr>
          <a:xfrm rot="3096206">
            <a:off x="7487174" y="2147284"/>
            <a:ext cx="270030" cy="127612"/>
          </a:xfrm>
          <a:prstGeom prst="ellipse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34" name="Connettore 2 33"/>
          <p:cNvCxnSpPr/>
          <p:nvPr/>
        </p:nvCxnSpPr>
        <p:spPr>
          <a:xfrm>
            <a:off x="3252996" y="2714778"/>
            <a:ext cx="0" cy="28601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ttangolo 34"/>
              <p:cNvSpPr/>
              <p:nvPr/>
            </p:nvSpPr>
            <p:spPr>
              <a:xfrm>
                <a:off x="5735719" y="2960664"/>
                <a:ext cx="527132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1600" i="1" smtClean="0">
                        <a:solidFill>
                          <a:srgbClr val="7030A0"/>
                        </a:solidFill>
                        <a:latin typeface="Cambria Math"/>
                        <a:ea typeface="Cambria Math"/>
                      </a:rPr>
                      <m:t>𝜌</m:t>
                    </m:r>
                    <m:r>
                      <a:rPr lang="it-IT" sz="1600" i="1">
                        <a:solidFill>
                          <a:srgbClr val="7030A0"/>
                        </a:solidFill>
                        <a:latin typeface="Cambria Math"/>
                      </a:rPr>
                      <m:t>(</m:t>
                    </m:r>
                    <m:r>
                      <a:rPr lang="it-IT" sz="1600" i="1">
                        <a:solidFill>
                          <a:srgbClr val="7030A0"/>
                        </a:solidFill>
                        <a:latin typeface="Cambria Math"/>
                      </a:rPr>
                      <m:t>𝑙</m:t>
                    </m:r>
                  </m:oMath>
                </a14:m>
                <a:r>
                  <a:rPr lang="en-US" sz="1600" dirty="0">
                    <a:solidFill>
                      <a:srgbClr val="7030A0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35" name="Rettangolo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5719" y="2960664"/>
                <a:ext cx="527132" cy="338554"/>
              </a:xfrm>
              <a:prstGeom prst="rect">
                <a:avLst/>
              </a:prstGeom>
              <a:blipFill rotWithShape="0">
                <a:blip r:embed="rId9"/>
                <a:stretch>
                  <a:fillRect t="-5455" r="-4651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84477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Fermi satellite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7951" y="1019325"/>
            <a:ext cx="7171569" cy="2960539"/>
          </a:xfrm>
        </p:spPr>
        <p:txBody>
          <a:bodyPr/>
          <a:lstStyle/>
          <a:p>
            <a:r>
              <a:rPr lang="en-US" dirty="0"/>
              <a:t>The Fermi Gamma-Ray Space Telescope is an International Science Mission  exploring the </a:t>
            </a:r>
            <a:r>
              <a:rPr lang="en-US" dirty="0" smtClean="0"/>
              <a:t>gamma-ray </a:t>
            </a:r>
            <a:r>
              <a:rPr lang="en-US" dirty="0"/>
              <a:t>sky by means of its two main instruments: </a:t>
            </a:r>
          </a:p>
          <a:p>
            <a:pPr lvl="1"/>
            <a:r>
              <a:rPr lang="en-US" dirty="0"/>
              <a:t>GLAST Burst Monitor (GBM</a:t>
            </a:r>
            <a:r>
              <a:rPr lang="en-US" dirty="0" smtClean="0"/>
              <a:t>): </a:t>
            </a:r>
            <a:r>
              <a:rPr lang="en-US" dirty="0"/>
              <a:t>8 </a:t>
            </a:r>
            <a:r>
              <a:rPr lang="en-US" dirty="0" err="1"/>
              <a:t>keV</a:t>
            </a:r>
            <a:r>
              <a:rPr lang="en-US" dirty="0"/>
              <a:t>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40 </a:t>
            </a:r>
            <a:r>
              <a:rPr lang="en-US" dirty="0"/>
              <a:t>MeV</a:t>
            </a:r>
          </a:p>
          <a:p>
            <a:pPr lvl="1"/>
            <a:r>
              <a:rPr lang="en-US" dirty="0"/>
              <a:t>Large Area Telescope (LAT</a:t>
            </a:r>
            <a:r>
              <a:rPr lang="en-US" dirty="0" smtClean="0"/>
              <a:t>): </a:t>
            </a:r>
            <a:r>
              <a:rPr lang="en-US" dirty="0"/>
              <a:t>20 MeV 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  </a:t>
            </a:r>
            <a:r>
              <a:rPr lang="en-US" dirty="0"/>
              <a:t>&gt; 300 GeV</a:t>
            </a:r>
          </a:p>
          <a:p>
            <a:r>
              <a:rPr lang="en-US" dirty="0"/>
              <a:t>Huge energy  </a:t>
            </a:r>
            <a:r>
              <a:rPr lang="en-US" dirty="0" smtClean="0"/>
              <a:t>range: including </a:t>
            </a:r>
            <a:r>
              <a:rPr lang="en-US" dirty="0"/>
              <a:t>largely unexplored band for a total of &gt;7 energy decades</a:t>
            </a:r>
            <a:r>
              <a:rPr lang="en-US" dirty="0" smtClean="0"/>
              <a:t>!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651A3-A23A-493B-B527-111DAAA2E5D6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6" descr="GLASTsat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0137915">
            <a:off x="3196077" y="3952790"/>
            <a:ext cx="6237288" cy="1943100"/>
          </a:xfrm>
          <a:prstGeom prst="rect">
            <a:avLst/>
          </a:prstGeom>
          <a:noFill/>
        </p:spPr>
      </p:pic>
      <p:sp>
        <p:nvSpPr>
          <p:cNvPr id="6" name="Line 5"/>
          <p:cNvSpPr>
            <a:spLocks noChangeShapeType="1"/>
          </p:cNvSpPr>
          <p:nvPr/>
        </p:nvSpPr>
        <p:spPr bwMode="auto">
          <a:xfrm flipV="1">
            <a:off x="3223108" y="4798194"/>
            <a:ext cx="1208215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  <p:txBody>
          <a:bodyPr wrap="none"/>
          <a:lstStyle/>
          <a:p>
            <a:endParaRPr lang="it-IT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6046568" y="5941202"/>
            <a:ext cx="30670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1600" dirty="0"/>
              <a:t>GLAST Burst Monitor (GBM)</a:t>
            </a:r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 flipH="1" flipV="1">
            <a:off x="5565556" y="5652261"/>
            <a:ext cx="525462" cy="468312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  <p:txBody>
          <a:bodyPr wrap="none"/>
          <a:lstStyle/>
          <a:p>
            <a:endParaRPr lang="it-IT"/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468363" y="4643446"/>
            <a:ext cx="286820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sz="1600" dirty="0"/>
              <a:t>Large Area Telescope (LAT)</a:t>
            </a:r>
          </a:p>
        </p:txBody>
      </p:sp>
      <p:grpSp>
        <p:nvGrpSpPr>
          <p:cNvPr id="91" name="Group 119"/>
          <p:cNvGrpSpPr>
            <a:grpSpLocks/>
          </p:cNvGrpSpPr>
          <p:nvPr/>
        </p:nvGrpSpPr>
        <p:grpSpPr bwMode="auto">
          <a:xfrm>
            <a:off x="7553353" y="6215082"/>
            <a:ext cx="647699" cy="571500"/>
            <a:chOff x="342900" y="4495800"/>
            <a:chExt cx="571500" cy="571500"/>
          </a:xfrm>
        </p:grpSpPr>
        <p:pic>
          <p:nvPicPr>
            <p:cNvPr id="92" name="Picture 98" descr="DOE_Logo"/>
            <p:cNvPicPr>
              <a:picLocks noChangeAspect="1" noChangeArrowheads="1"/>
            </p:cNvPicPr>
            <p:nvPr/>
          </p:nvPicPr>
          <p:blipFill>
            <a:blip r:embed="rId3"/>
            <a:srcRect l="19905" t="11214" r="19601" b="12357"/>
            <a:stretch>
              <a:fillRect/>
            </a:stretch>
          </p:blipFill>
          <p:spPr bwMode="auto">
            <a:xfrm>
              <a:off x="419534" y="4579452"/>
              <a:ext cx="421473" cy="4116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3" name="Donut 26"/>
            <p:cNvSpPr/>
            <p:nvPr/>
          </p:nvSpPr>
          <p:spPr>
            <a:xfrm>
              <a:off x="342900" y="4495800"/>
              <a:ext cx="571500" cy="571500"/>
            </a:xfrm>
            <a:prstGeom prst="donut">
              <a:avLst>
                <a:gd name="adj" fmla="val 13758"/>
              </a:avLst>
            </a:prstGeom>
            <a:solidFill>
              <a:srgbClr val="8092A6"/>
            </a:solidFill>
            <a:ln>
              <a:solidFill>
                <a:srgbClr val="7E9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</p:grpSp>
      <p:pic>
        <p:nvPicPr>
          <p:cNvPr id="94" name="Picture 104" descr="nasabal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91344" y="6249372"/>
            <a:ext cx="638176" cy="53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" name="Picture 16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260" y="6416442"/>
            <a:ext cx="459386" cy="315828"/>
          </a:xfrm>
          <a:prstGeom prst="rect">
            <a:avLst/>
          </a:prstGeom>
        </p:spPr>
      </p:pic>
      <p:pic>
        <p:nvPicPr>
          <p:cNvPr id="162" name="Picture 17" descr="u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3660" y="6412632"/>
            <a:ext cx="459386" cy="315828"/>
          </a:xfrm>
          <a:prstGeom prst="rect">
            <a:avLst/>
          </a:prstGeom>
        </p:spPr>
      </p:pic>
      <p:pic>
        <p:nvPicPr>
          <p:cNvPr id="163" name="Picture 18" descr="i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860" y="6416442"/>
            <a:ext cx="459386" cy="315828"/>
          </a:xfrm>
          <a:prstGeom prst="rect">
            <a:avLst/>
          </a:prstGeom>
        </p:spPr>
      </p:pic>
      <p:pic>
        <p:nvPicPr>
          <p:cNvPr id="164" name="Picture 19" descr="fr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4460" y="6416442"/>
            <a:ext cx="459386" cy="315828"/>
          </a:xfrm>
          <a:prstGeom prst="rect">
            <a:avLst/>
          </a:prstGeom>
        </p:spPr>
      </p:pic>
      <p:pic>
        <p:nvPicPr>
          <p:cNvPr id="165" name="Picture 20" descr="j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04060" y="6416442"/>
            <a:ext cx="459386" cy="315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4968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Dark matter search targets</a:t>
            </a:r>
            <a:endParaRPr lang="en-US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651A3-A23A-493B-B527-111DAAA2E5D6}" type="slidenum">
              <a:rPr lang="en-US" smtClean="0"/>
              <a:t>20</a:t>
            </a:fld>
            <a:endParaRPr 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/>
          <a:srcRect l="5331" r="4521"/>
          <a:stretch/>
        </p:blipFill>
        <p:spPr bwMode="auto">
          <a:xfrm>
            <a:off x="251460" y="1625894"/>
            <a:ext cx="7292340" cy="4294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9"/>
          <p:cNvSpPr>
            <a:spLocks/>
          </p:cNvSpPr>
          <p:nvPr/>
        </p:nvSpPr>
        <p:spPr bwMode="auto">
          <a:xfrm>
            <a:off x="11430" y="954973"/>
            <a:ext cx="2590800" cy="772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39880" bIns="0" anchor="ctr">
            <a:prstTxWarp prst="textNoShape">
              <a:avLst/>
            </a:prstTxWarp>
            <a:spAutoFit/>
          </a:bodyPr>
          <a:lstStyle/>
          <a:p>
            <a:pPr marL="41275" algn="ctr">
              <a:spcBef>
                <a:spcPts val="500"/>
              </a:spcBef>
            </a:pPr>
            <a:r>
              <a:rPr lang="en-US" sz="1800" b="1" dirty="0" smtClean="0">
                <a:solidFill>
                  <a:schemeClr val="accent2"/>
                </a:solidFill>
                <a:latin typeface="Arial"/>
                <a:sym typeface="Verdana" charset="0"/>
              </a:rPr>
              <a:t>Satellites</a:t>
            </a:r>
            <a:endParaRPr lang="en-US" sz="1800" b="1" dirty="0">
              <a:solidFill>
                <a:schemeClr val="accent2"/>
              </a:solidFill>
              <a:latin typeface="Arial"/>
              <a:sym typeface="Verdana" charset="0"/>
            </a:endParaRPr>
          </a:p>
          <a:p>
            <a:pPr marL="41275" algn="ctr">
              <a:spcBef>
                <a:spcPts val="500"/>
              </a:spcBef>
            </a:pPr>
            <a:r>
              <a:rPr lang="en-US" sz="1400" b="1" dirty="0">
                <a:solidFill>
                  <a:srgbClr val="000000"/>
                </a:solidFill>
                <a:latin typeface="Arial"/>
                <a:sym typeface="Verdana" charset="0"/>
              </a:rPr>
              <a:t>Low background and </a:t>
            </a:r>
            <a:r>
              <a:rPr lang="en-US" sz="1400" b="1" dirty="0" smtClean="0">
                <a:solidFill>
                  <a:srgbClr val="000000"/>
                </a:solidFill>
                <a:latin typeface="Arial"/>
                <a:sym typeface="Verdana" charset="0"/>
              </a:rPr>
              <a:t>good source </a:t>
            </a:r>
            <a:r>
              <a:rPr lang="en-US" sz="1400" b="1" dirty="0">
                <a:solidFill>
                  <a:srgbClr val="000000"/>
                </a:solidFill>
                <a:latin typeface="Arial"/>
                <a:sym typeface="Verdana" charset="0"/>
              </a:rPr>
              <a:t>id, but low statistics</a:t>
            </a:r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 rot="10800000" flipH="1">
            <a:off x="3951288" y="1759037"/>
            <a:ext cx="620712" cy="155566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stealth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/>
          </p:cNvSpPr>
          <p:nvPr/>
        </p:nvSpPr>
        <p:spPr bwMode="auto">
          <a:xfrm>
            <a:off x="3429000" y="891392"/>
            <a:ext cx="2743200" cy="836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39880" bIns="0" anchor="ctr">
            <a:prstTxWarp prst="textNoShape">
              <a:avLst/>
            </a:prstTxWarp>
            <a:spAutoFit/>
          </a:bodyPr>
          <a:lstStyle/>
          <a:p>
            <a:pPr marL="41275" algn="ctr">
              <a:spcBef>
                <a:spcPts val="500"/>
              </a:spcBef>
            </a:pPr>
            <a:r>
              <a:rPr lang="en-US" sz="1800" b="1" dirty="0" smtClean="0">
                <a:solidFill>
                  <a:schemeClr val="accent2"/>
                </a:solidFill>
                <a:latin typeface="Arial"/>
                <a:sym typeface="Verdana" charset="0"/>
              </a:rPr>
              <a:t>Galactic </a:t>
            </a:r>
            <a:r>
              <a:rPr lang="en-US" sz="1800" b="1" dirty="0">
                <a:solidFill>
                  <a:schemeClr val="accent2"/>
                </a:solidFill>
                <a:latin typeface="Arial"/>
                <a:sym typeface="Verdana" charset="0"/>
              </a:rPr>
              <a:t>Center</a:t>
            </a:r>
          </a:p>
          <a:p>
            <a:pPr marL="41275" algn="ctr">
              <a:spcBef>
                <a:spcPts val="500"/>
              </a:spcBef>
            </a:pPr>
            <a:r>
              <a:rPr lang="en-US" sz="1400" b="1" dirty="0">
                <a:solidFill>
                  <a:srgbClr val="000000"/>
                </a:solidFill>
                <a:latin typeface="Arial"/>
                <a:sym typeface="Verdana" charset="0"/>
              </a:rPr>
              <a:t>Good Statistics, but source </a:t>
            </a:r>
          </a:p>
          <a:p>
            <a:pPr marL="41275" algn="ctr">
              <a:spcBef>
                <a:spcPts val="500"/>
              </a:spcBef>
            </a:pPr>
            <a:r>
              <a:rPr lang="en-US" sz="1400" b="1" dirty="0">
                <a:solidFill>
                  <a:srgbClr val="000000"/>
                </a:solidFill>
                <a:latin typeface="Arial"/>
                <a:sym typeface="Verdana" charset="0"/>
              </a:rPr>
              <a:t>confusion/diffuse background</a:t>
            </a:r>
            <a:endParaRPr lang="en-US" sz="1800" b="1" dirty="0">
              <a:solidFill>
                <a:srgbClr val="000000"/>
              </a:solidFill>
              <a:latin typeface="Arial"/>
              <a:sym typeface="Verdana" charset="0"/>
            </a:endParaRPr>
          </a:p>
        </p:txBody>
      </p:sp>
      <p:sp>
        <p:nvSpPr>
          <p:cNvPr id="8" name="Line 13"/>
          <p:cNvSpPr>
            <a:spLocks noChangeShapeType="1"/>
          </p:cNvSpPr>
          <p:nvPr/>
        </p:nvSpPr>
        <p:spPr bwMode="auto">
          <a:xfrm rot="10800000" flipH="1">
            <a:off x="5424487" y="1973336"/>
            <a:ext cx="1704341" cy="114324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stealth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/>
          </p:cNvSpPr>
          <p:nvPr/>
        </p:nvSpPr>
        <p:spPr bwMode="auto">
          <a:xfrm>
            <a:off x="6608762" y="1022911"/>
            <a:ext cx="2535238" cy="836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39880" bIns="0" anchor="ctr">
            <a:prstTxWarp prst="textNoShape">
              <a:avLst/>
            </a:prstTxWarp>
            <a:spAutoFit/>
          </a:bodyPr>
          <a:lstStyle/>
          <a:p>
            <a:pPr marL="41275" algn="ctr">
              <a:spcBef>
                <a:spcPts val="50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latin typeface="Arial"/>
                <a:sym typeface="Verdana" charset="0"/>
              </a:rPr>
              <a:t>      </a:t>
            </a:r>
            <a:r>
              <a:rPr lang="en-US" sz="1800" b="1" dirty="0">
                <a:solidFill>
                  <a:schemeClr val="accent2"/>
                </a:solidFill>
                <a:latin typeface="Arial"/>
                <a:sym typeface="Verdana" charset="0"/>
              </a:rPr>
              <a:t>Milky Way Halo</a:t>
            </a:r>
          </a:p>
          <a:p>
            <a:pPr marL="41275" algn="ctr">
              <a:spcBef>
                <a:spcPts val="50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000000"/>
                </a:solidFill>
                <a:latin typeface="Arial"/>
                <a:sym typeface="Verdana" charset="0"/>
              </a:rPr>
              <a:t>Large statistics, but diffuse</a:t>
            </a:r>
          </a:p>
          <a:p>
            <a:pPr marL="41275" algn="ctr">
              <a:spcBef>
                <a:spcPts val="50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000000"/>
                </a:solidFill>
                <a:latin typeface="Arial"/>
                <a:sym typeface="Verdana" charset="0"/>
              </a:rPr>
              <a:t>background</a:t>
            </a:r>
          </a:p>
        </p:txBody>
      </p:sp>
      <p:sp>
        <p:nvSpPr>
          <p:cNvPr id="10" name="Rectangle 16"/>
          <p:cNvSpPr>
            <a:spLocks/>
          </p:cNvSpPr>
          <p:nvPr/>
        </p:nvSpPr>
        <p:spPr bwMode="auto">
          <a:xfrm>
            <a:off x="6172200" y="5355809"/>
            <a:ext cx="2844799" cy="1132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39880" bIns="0" anchor="ctr">
            <a:prstTxWarp prst="textNoShape">
              <a:avLst/>
            </a:prstTxWarp>
          </a:bodyPr>
          <a:lstStyle/>
          <a:p>
            <a:pPr marL="41275" algn="ctr">
              <a:spcBef>
                <a:spcPts val="500"/>
              </a:spcBef>
            </a:pPr>
            <a:r>
              <a:rPr lang="en-US" sz="1800" b="1" dirty="0" smtClean="0">
                <a:solidFill>
                  <a:schemeClr val="accent2"/>
                </a:solidFill>
                <a:latin typeface="Arial"/>
                <a:sym typeface="Verdana" charset="0"/>
              </a:rPr>
              <a:t>Isotropic contributions </a:t>
            </a:r>
            <a:r>
              <a:rPr lang="en-US" sz="1400" b="1" dirty="0" smtClean="0">
                <a:solidFill>
                  <a:srgbClr val="000000"/>
                </a:solidFill>
                <a:latin typeface="Arial"/>
                <a:sym typeface="Verdana" charset="0"/>
              </a:rPr>
              <a:t>Large </a:t>
            </a:r>
            <a:r>
              <a:rPr lang="en-US" sz="1400" b="1" dirty="0">
                <a:solidFill>
                  <a:srgbClr val="000000"/>
                </a:solidFill>
                <a:latin typeface="Arial"/>
                <a:sym typeface="Verdana" charset="0"/>
              </a:rPr>
              <a:t>statistics, </a:t>
            </a:r>
            <a:r>
              <a:rPr lang="en-US" sz="1400" b="1" dirty="0" smtClean="0">
                <a:solidFill>
                  <a:srgbClr val="000000"/>
                </a:solidFill>
                <a:latin typeface="Arial"/>
                <a:sym typeface="Verdana" charset="0"/>
              </a:rPr>
              <a:t>but astrophysics</a:t>
            </a:r>
            <a:r>
              <a:rPr lang="en-US" sz="1400" b="1" dirty="0">
                <a:solidFill>
                  <a:srgbClr val="000000"/>
                </a:solidFill>
                <a:latin typeface="Arial"/>
                <a:sym typeface="Verdana" charset="0"/>
              </a:rPr>
              <a:t>, galactic </a:t>
            </a:r>
            <a:r>
              <a:rPr lang="en-US" sz="1400" b="1" dirty="0" smtClean="0">
                <a:solidFill>
                  <a:srgbClr val="000000"/>
                </a:solidFill>
                <a:latin typeface="Arial"/>
                <a:sym typeface="Verdana" charset="0"/>
              </a:rPr>
              <a:t>diffuse background </a:t>
            </a:r>
            <a:endParaRPr lang="en-US" sz="1400" b="1" dirty="0">
              <a:solidFill>
                <a:srgbClr val="000000"/>
              </a:solidFill>
              <a:latin typeface="Arial"/>
              <a:sym typeface="Verdana" charset="0"/>
            </a:endParaRPr>
          </a:p>
        </p:txBody>
      </p:sp>
      <p:sp>
        <p:nvSpPr>
          <p:cNvPr id="11" name="Rectangle 15"/>
          <p:cNvSpPr>
            <a:spLocks/>
          </p:cNvSpPr>
          <p:nvPr/>
        </p:nvSpPr>
        <p:spPr bwMode="auto">
          <a:xfrm>
            <a:off x="14508" y="5310088"/>
            <a:ext cx="3046192" cy="1202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39880" bIns="0" anchor="ctr">
            <a:prstTxWarp prst="textNoShape">
              <a:avLst/>
            </a:prstTxWarp>
            <a:spAutoFit/>
          </a:bodyPr>
          <a:lstStyle/>
          <a:p>
            <a:pPr marL="41275" algn="ctr">
              <a:spcBef>
                <a:spcPts val="500"/>
              </a:spcBef>
            </a:pPr>
            <a:r>
              <a:rPr lang="en-US" sz="1800" b="1" dirty="0" smtClean="0">
                <a:solidFill>
                  <a:schemeClr val="accent2"/>
                </a:solidFill>
                <a:latin typeface="Arial"/>
                <a:sym typeface="Verdana" charset="0"/>
              </a:rPr>
              <a:t>Spectral </a:t>
            </a:r>
            <a:r>
              <a:rPr lang="en-US" sz="1800" b="1" dirty="0">
                <a:solidFill>
                  <a:schemeClr val="accent2"/>
                </a:solidFill>
                <a:latin typeface="Arial"/>
                <a:sym typeface="Verdana" charset="0"/>
              </a:rPr>
              <a:t>Lines</a:t>
            </a:r>
          </a:p>
          <a:p>
            <a:pPr marL="41275" algn="ctr">
              <a:spcBef>
                <a:spcPts val="500"/>
              </a:spcBef>
            </a:pPr>
            <a:r>
              <a:rPr lang="en-US" sz="1400" b="1" dirty="0">
                <a:solidFill>
                  <a:srgbClr val="000000"/>
                </a:solidFill>
                <a:latin typeface="Arial"/>
                <a:sym typeface="Verdana" charset="0"/>
              </a:rPr>
              <a:t>Little or no astrophysical uncertainties, </a:t>
            </a:r>
            <a:r>
              <a:rPr lang="en-US" sz="1400" b="1" dirty="0" smtClean="0">
                <a:solidFill>
                  <a:srgbClr val="000000"/>
                </a:solidFill>
                <a:latin typeface="Arial"/>
                <a:sym typeface="Verdana" charset="0"/>
              </a:rPr>
              <a:t>good source </a:t>
            </a:r>
            <a:r>
              <a:rPr lang="en-US" sz="1400" b="1" dirty="0">
                <a:solidFill>
                  <a:srgbClr val="000000"/>
                </a:solidFill>
                <a:latin typeface="Arial"/>
                <a:sym typeface="Verdana" charset="0"/>
              </a:rPr>
              <a:t>id, but low sensitivity because </a:t>
            </a:r>
            <a:r>
              <a:rPr lang="en-US" sz="1400" b="1" dirty="0" smtClean="0">
                <a:solidFill>
                  <a:srgbClr val="000000"/>
                </a:solidFill>
                <a:latin typeface="Arial"/>
                <a:sym typeface="Verdana" charset="0"/>
              </a:rPr>
              <a:t>of expected </a:t>
            </a:r>
            <a:r>
              <a:rPr lang="en-US" sz="1400" b="1" dirty="0">
                <a:solidFill>
                  <a:srgbClr val="000000"/>
                </a:solidFill>
                <a:latin typeface="Arial"/>
                <a:sym typeface="Verdana" charset="0"/>
              </a:rPr>
              <a:t>small branching ratio</a:t>
            </a:r>
            <a:endParaRPr lang="en-US" sz="1800" b="1" dirty="0">
              <a:solidFill>
                <a:srgbClr val="000000"/>
              </a:solidFill>
              <a:latin typeface="Arial"/>
              <a:sym typeface="Verdana" charset="0"/>
            </a:endParaRPr>
          </a:p>
        </p:txBody>
      </p:sp>
      <p:sp>
        <p:nvSpPr>
          <p:cNvPr id="12" name="Rectangle 16"/>
          <p:cNvSpPr>
            <a:spLocks/>
          </p:cNvSpPr>
          <p:nvPr/>
        </p:nvSpPr>
        <p:spPr bwMode="auto">
          <a:xfrm>
            <a:off x="2853690" y="6103620"/>
            <a:ext cx="3124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39880" bIns="0" anchor="ctr">
            <a:prstTxWarp prst="textNoShape">
              <a:avLst/>
            </a:prstTxWarp>
          </a:bodyPr>
          <a:lstStyle/>
          <a:p>
            <a:pPr marL="41275" algn="ctr">
              <a:spcBef>
                <a:spcPts val="500"/>
              </a:spcBef>
            </a:pPr>
            <a:r>
              <a:rPr lang="en-US" sz="1800" b="1" dirty="0">
                <a:solidFill>
                  <a:schemeClr val="accent2"/>
                </a:solidFill>
                <a:latin typeface="Arial"/>
                <a:sym typeface="Verdana" charset="0"/>
              </a:rPr>
              <a:t>Galaxy </a:t>
            </a:r>
            <a:r>
              <a:rPr lang="en-US" sz="1800" b="1" dirty="0" smtClean="0">
                <a:solidFill>
                  <a:schemeClr val="accent2"/>
                </a:solidFill>
                <a:latin typeface="Arial"/>
                <a:sym typeface="Verdana" charset="0"/>
              </a:rPr>
              <a:t>Clusters</a:t>
            </a:r>
          </a:p>
          <a:p>
            <a:pPr marL="41275" algn="ctr">
              <a:spcBef>
                <a:spcPts val="500"/>
              </a:spcBef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sym typeface="Verdana" charset="0"/>
              </a:rPr>
              <a:t>Low </a:t>
            </a:r>
            <a:r>
              <a:rPr lang="en-US" sz="1400" b="1" dirty="0">
                <a:solidFill>
                  <a:srgbClr val="000000"/>
                </a:solidFill>
                <a:latin typeface="Arial"/>
                <a:sym typeface="Verdana" charset="0"/>
              </a:rPr>
              <a:t>background, but low statistics</a:t>
            </a:r>
            <a:endParaRPr lang="en-US" sz="1800" b="1" dirty="0">
              <a:solidFill>
                <a:srgbClr val="000000"/>
              </a:solidFill>
              <a:latin typeface="Arial"/>
              <a:sym typeface="Verdana" charset="0"/>
            </a:endParaRPr>
          </a:p>
        </p:txBody>
      </p:sp>
      <p:sp>
        <p:nvSpPr>
          <p:cNvPr id="13" name="Line 13"/>
          <p:cNvSpPr>
            <a:spLocks noChangeShapeType="1"/>
          </p:cNvSpPr>
          <p:nvPr/>
        </p:nvSpPr>
        <p:spPr bwMode="auto">
          <a:xfrm rot="10800000" flipH="1" flipV="1">
            <a:off x="6608762" y="4749304"/>
            <a:ext cx="833439" cy="742176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stealth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 rot="10800000" flipV="1">
            <a:off x="4261644" y="4972051"/>
            <a:ext cx="1257300" cy="1142999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stealth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15" name="Line 10"/>
          <p:cNvSpPr>
            <a:spLocks noChangeShapeType="1"/>
          </p:cNvSpPr>
          <p:nvPr/>
        </p:nvSpPr>
        <p:spPr bwMode="auto">
          <a:xfrm rot="10800000" flipH="1" flipV="1">
            <a:off x="3162300" y="4970804"/>
            <a:ext cx="798292" cy="1142999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stealth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16" name="Line 7"/>
          <p:cNvSpPr>
            <a:spLocks noChangeShapeType="1"/>
          </p:cNvSpPr>
          <p:nvPr/>
        </p:nvSpPr>
        <p:spPr bwMode="auto">
          <a:xfrm rot="10800000">
            <a:off x="1783080" y="1826975"/>
            <a:ext cx="274319" cy="83240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stealth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7" name="Line 8"/>
          <p:cNvSpPr>
            <a:spLocks noChangeShapeType="1"/>
          </p:cNvSpPr>
          <p:nvPr/>
        </p:nvSpPr>
        <p:spPr bwMode="auto">
          <a:xfrm rot="10800000">
            <a:off x="1897380" y="1841818"/>
            <a:ext cx="1531620" cy="81756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stealth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7223760" y="3078181"/>
            <a:ext cx="18859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Dwarf </a:t>
            </a:r>
            <a:r>
              <a:rPr lang="en-US" b="1" dirty="0" smtClean="0">
                <a:solidFill>
                  <a:schemeClr val="accent2"/>
                </a:solidFill>
              </a:rPr>
              <a:t>Galaxies</a:t>
            </a:r>
            <a:endParaRPr lang="en-US" b="1" dirty="0">
              <a:solidFill>
                <a:schemeClr val="accent2"/>
              </a:solidFill>
            </a:endParaRPr>
          </a:p>
          <a:p>
            <a:pPr algn="ctr"/>
            <a:r>
              <a:rPr lang="en-US" sz="1400" b="1" dirty="0"/>
              <a:t>Known location and DM </a:t>
            </a:r>
            <a:r>
              <a:rPr lang="en-US" sz="1400" b="1" dirty="0" smtClean="0"/>
              <a:t>content</a:t>
            </a:r>
          </a:p>
          <a:p>
            <a:pPr algn="ctr"/>
            <a:r>
              <a:rPr lang="en-US" sz="1400" b="1" dirty="0" smtClean="0"/>
              <a:t>Low </a:t>
            </a:r>
            <a:r>
              <a:rPr lang="en-US" sz="1400" b="1" dirty="0"/>
              <a:t>statistics</a:t>
            </a:r>
          </a:p>
        </p:txBody>
      </p:sp>
      <p:sp>
        <p:nvSpPr>
          <p:cNvPr id="20" name="Line 13"/>
          <p:cNvSpPr>
            <a:spLocks noChangeShapeType="1"/>
          </p:cNvSpPr>
          <p:nvPr/>
        </p:nvSpPr>
        <p:spPr bwMode="auto">
          <a:xfrm rot="10800000" flipH="1">
            <a:off x="4261643" y="3623066"/>
            <a:ext cx="2928145" cy="168702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stealth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6394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Dark Matter searches in </a:t>
            </a:r>
            <a:r>
              <a:rPr lang="en-US" dirty="0" err="1" smtClean="0"/>
              <a:t>dSph</a:t>
            </a:r>
            <a:r>
              <a:rPr lang="en-US" dirty="0" smtClean="0"/>
              <a:t> Galaxies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651A3-A23A-493B-B527-111DAAA2E5D6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493" y="1074964"/>
            <a:ext cx="8201502" cy="4078704"/>
          </a:xfrm>
          <a:prstGeom prst="rect">
            <a:avLst/>
          </a:prstGeom>
        </p:spPr>
      </p:pic>
      <p:sp>
        <p:nvSpPr>
          <p:cNvPr id="7" name="TextBox 12"/>
          <p:cNvSpPr txBox="1"/>
          <p:nvPr/>
        </p:nvSpPr>
        <p:spPr>
          <a:xfrm>
            <a:off x="183530" y="5327211"/>
            <a:ext cx="8766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Dwarf spheroidal galaxies (</a:t>
            </a:r>
            <a:r>
              <a:rPr lang="en-US" dirty="0" err="1" smtClean="0"/>
              <a:t>dSphs</a:t>
            </a:r>
            <a:r>
              <a:rPr lang="en-US" dirty="0" smtClean="0"/>
              <a:t>) are </a:t>
            </a:r>
            <a:r>
              <a:rPr lang="en-US" b="1" dirty="0" smtClean="0">
                <a:solidFill>
                  <a:srgbClr val="FF0000"/>
                </a:solidFill>
              </a:rPr>
              <a:t>dark</a:t>
            </a:r>
            <a:r>
              <a:rPr lang="en-US" dirty="0"/>
              <a:t> </a:t>
            </a:r>
            <a:r>
              <a:rPr lang="en-US" dirty="0" smtClean="0"/>
              <a:t>and highly </a:t>
            </a:r>
            <a:r>
              <a:rPr lang="en-US" b="1" dirty="0" smtClean="0">
                <a:solidFill>
                  <a:srgbClr val="FF0000"/>
                </a:solidFill>
              </a:rPr>
              <a:t>DM-dominated </a:t>
            </a:r>
            <a:r>
              <a:rPr lang="en-US" dirty="0" smtClean="0"/>
              <a:t>systems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Most are found at high latitude where astrophysical foregrounds are 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Low backgrounds make these a very clean target for indirect DM searches</a:t>
            </a:r>
            <a:endParaRPr lang="en-US" dirty="0"/>
          </a:p>
        </p:txBody>
      </p:sp>
      <p:sp>
        <p:nvSpPr>
          <p:cNvPr id="8" name="Rectangle 27"/>
          <p:cNvSpPr/>
          <p:nvPr/>
        </p:nvSpPr>
        <p:spPr>
          <a:xfrm>
            <a:off x="275500" y="1118054"/>
            <a:ext cx="2277473" cy="640273"/>
          </a:xfrm>
          <a:prstGeom prst="rect">
            <a:avLst/>
          </a:prstGeom>
          <a:solidFill>
            <a:srgbClr val="00CC99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23"/>
          <p:cNvSpPr/>
          <p:nvPr/>
        </p:nvSpPr>
        <p:spPr>
          <a:xfrm>
            <a:off x="348998" y="1359473"/>
            <a:ext cx="109728" cy="10972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24"/>
          <p:cNvSpPr/>
          <p:nvPr/>
        </p:nvSpPr>
        <p:spPr>
          <a:xfrm>
            <a:off x="585365" y="1354427"/>
            <a:ext cx="109728" cy="109728"/>
          </a:xfrm>
          <a:prstGeom prst="ellipse">
            <a:avLst/>
          </a:prstGeom>
          <a:noFill/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25"/>
          <p:cNvSpPr txBox="1"/>
          <p:nvPr/>
        </p:nvSpPr>
        <p:spPr>
          <a:xfrm>
            <a:off x="653331" y="1202024"/>
            <a:ext cx="1838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Included/Excluded in 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Composite LAT Analysis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TextBox 26"/>
          <p:cNvSpPr txBox="1"/>
          <p:nvPr/>
        </p:nvSpPr>
        <p:spPr>
          <a:xfrm>
            <a:off x="401465" y="1244003"/>
            <a:ext cx="2359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/</a:t>
            </a:r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4518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Dark Matter content of </a:t>
            </a:r>
            <a:r>
              <a:rPr lang="en-US" dirty="0" err="1" smtClean="0"/>
              <a:t>dSph</a:t>
            </a:r>
            <a:r>
              <a:rPr lang="en-US" dirty="0" smtClean="0"/>
              <a:t> Galaxies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297181" y="1017270"/>
                <a:ext cx="4903469" cy="5600700"/>
              </a:xfrm>
            </p:spPr>
            <p:txBody>
              <a:bodyPr/>
              <a:lstStyle/>
              <a:p>
                <a:r>
                  <a:rPr lang="en-US" sz="1800" dirty="0" smtClean="0"/>
                  <a:t>Gamma-ray signal from each dwarf is proportional to its J-factor: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it-IT" sz="1800" b="1" i="1" smtClean="0">
                        <a:latin typeface="Cambria Math" panose="02040503050406030204" pitchFamily="18" charset="0"/>
                      </a:rPr>
                      <m:t>𝑱</m:t>
                    </m:r>
                    <m:r>
                      <a:rPr lang="it-IT" sz="1800" b="1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limLoc m:val="undOvr"/>
                        <m:ctrlPr>
                          <a:rPr lang="it-IT" sz="1800" b="1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4"/>
                          </m:rPr>
                          <a:rPr lang="it-IT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it-IT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𝛀</m:t>
                        </m:r>
                        <m:d>
                          <m:dPr>
                            <m:ctrlPr>
                              <a:rPr lang="it-IT" sz="1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1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𝝓</m:t>
                            </m:r>
                            <m:r>
                              <a:rPr lang="it-IT" sz="1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1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𝜽</m:t>
                            </m:r>
                          </m:e>
                        </m:d>
                      </m:sub>
                      <m:sup/>
                      <m:e>
                        <m:r>
                          <a:rPr lang="it-IT" sz="1800" b="1" i="1" smtClean="0">
                            <a:latin typeface="Cambria Math" panose="02040503050406030204" pitchFamily="18" charset="0"/>
                          </a:rPr>
                          <m:t>𝒅</m:t>
                        </m:r>
                        <m:r>
                          <a:rPr lang="it-IT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𝛀</m:t>
                        </m:r>
                        <m:r>
                          <a:rPr lang="it-IT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  <m:nary>
                          <m:naryPr>
                            <m:limLoc m:val="undOvr"/>
                            <m:ctrlPr>
                              <a:rPr lang="it-IT" sz="1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4"/>
                              </m:rPr>
                              <a:rPr lang="it-IT" sz="1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𝒍</m:t>
                            </m:r>
                            <m:r>
                              <a:rPr lang="it-IT" sz="1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it-IT" sz="1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𝒐</m:t>
                            </m:r>
                            <m:r>
                              <a:rPr lang="it-IT" sz="1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it-IT" sz="1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𝒔</m:t>
                            </m:r>
                            <m:r>
                              <a:rPr lang="it-IT" sz="1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.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it-IT" sz="18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sz="18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𝝆</m:t>
                                </m:r>
                              </m:e>
                              <m:sup>
                                <m:r>
                                  <a:rPr lang="it-IT" sz="18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it-IT" sz="18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sz="18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𝒓</m:t>
                                </m:r>
                                <m:d>
                                  <m:dPr>
                                    <m:ctrlPr>
                                      <a:rPr lang="it-IT" sz="1800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it-IT" sz="1800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𝒍</m:t>
                                    </m:r>
                                    <m:r>
                                      <a:rPr lang="it-IT" sz="1800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it-IT" sz="1800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𝝓</m:t>
                                    </m:r>
                                    <m:r>
                                      <a:rPr lang="it-IT" sz="1800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e>
                                </m:d>
                              </m:e>
                            </m:d>
                            <m:r>
                              <a:rPr lang="it-IT" sz="1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𝒅𝒍</m:t>
                            </m:r>
                            <m:d>
                              <m:dPr>
                                <m:ctrlPr>
                                  <a:rPr lang="it-IT" sz="18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sz="18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𝒓</m:t>
                                </m:r>
                                <m:r>
                                  <a:rPr lang="it-IT" sz="18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it-IT" sz="18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𝝓</m:t>
                                </m:r>
                                <m:r>
                                  <a:rPr lang="it-IT" sz="18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d>
                          </m:e>
                        </m:nary>
                      </m:e>
                    </m:nary>
                  </m:oMath>
                </a14:m>
                <a:endParaRPr lang="en-US" sz="1800" dirty="0" smtClean="0"/>
              </a:p>
              <a:p>
                <a:r>
                  <a:rPr lang="en-US" sz="1800" dirty="0"/>
                  <a:t>Dwarf J-factors are determined spectroscopically from stellar velocity dispersions</a:t>
                </a:r>
              </a:p>
              <a:p>
                <a:pPr lvl="1"/>
                <a:r>
                  <a:rPr lang="en-US" sz="1800" dirty="0"/>
                  <a:t>Classical dwarfs: spectra for several thousand stars</a:t>
                </a:r>
              </a:p>
              <a:p>
                <a:pPr lvl="1"/>
                <a:r>
                  <a:rPr lang="en-US" sz="1800" dirty="0"/>
                  <a:t>Ultra-faint dwarfs: spectra for fewer than 100 </a:t>
                </a:r>
                <a:r>
                  <a:rPr lang="en-US" sz="1800" dirty="0" smtClean="0"/>
                  <a:t>stars</a:t>
                </a:r>
                <a:endParaRPr lang="en-US" sz="1800" dirty="0"/>
              </a:p>
              <a:p>
                <a:r>
                  <a:rPr lang="en-US" sz="1800" dirty="0"/>
                  <a:t>Using the LOS velocity dispersion and an assumed DM density profile (NFW) we can calculate a J-factor for each dwarf (Martinez, 2013</a:t>
                </a:r>
                <a:r>
                  <a:rPr lang="en-US" sz="1800" dirty="0" smtClean="0"/>
                  <a:t>)</a:t>
                </a:r>
                <a:endParaRPr lang="en-US" sz="1800" dirty="0"/>
              </a:p>
              <a:p>
                <a:r>
                  <a:rPr lang="en-US" sz="1800" dirty="0"/>
                  <a:t>Statistical uncertainty in the J-factor is folded into the gamma-ray analysis</a:t>
                </a:r>
              </a:p>
              <a:p>
                <a:endParaRPr lang="en-US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7181" y="1017270"/>
                <a:ext cx="4903469" cy="5600700"/>
              </a:xfrm>
              <a:blipFill rotWithShape="0">
                <a:blip r:embed="rId2"/>
                <a:stretch>
                  <a:fillRect l="-2736" t="-653" r="-3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651A3-A23A-493B-B527-111DAAA2E5D6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7820" y="1064706"/>
            <a:ext cx="3520440" cy="531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9383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J-factors for 18 </a:t>
            </a:r>
            <a:r>
              <a:rPr lang="en-US" dirty="0" err="1" smtClean="0"/>
              <a:t>dSph</a:t>
            </a:r>
            <a:r>
              <a:rPr lang="en-US" dirty="0" smtClean="0"/>
              <a:t> Galaxies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5475" y="5474970"/>
            <a:ext cx="7991475" cy="809943"/>
          </a:xfrm>
        </p:spPr>
        <p:txBody>
          <a:bodyPr/>
          <a:lstStyle/>
          <a:p>
            <a:r>
              <a:rPr lang="en-US" dirty="0"/>
              <a:t>15 dwarfs used for composite analysis (</a:t>
            </a:r>
            <a:r>
              <a:rPr lang="en-US" dirty="0">
                <a:solidFill>
                  <a:srgbClr val="FF0000"/>
                </a:solidFill>
              </a:rPr>
              <a:t>UMaI</a:t>
            </a:r>
            <a:r>
              <a:rPr lang="en-US" dirty="0"/>
              <a:t>,</a:t>
            </a:r>
            <a:r>
              <a:rPr lang="en-US" dirty="0">
                <a:solidFill>
                  <a:srgbClr val="FF0000"/>
                </a:solidFill>
              </a:rPr>
              <a:t>CVn1</a:t>
            </a:r>
            <a:r>
              <a:rPr lang="en-US" dirty="0"/>
              <a:t>, and </a:t>
            </a:r>
            <a:r>
              <a:rPr lang="en-US" dirty="0">
                <a:solidFill>
                  <a:srgbClr val="FF0000"/>
                </a:solidFill>
              </a:rPr>
              <a:t>Leo1</a:t>
            </a:r>
            <a:r>
              <a:rPr lang="en-US" dirty="0"/>
              <a:t> excluded due to ROI overlap).</a:t>
            </a:r>
          </a:p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651A3-A23A-493B-B527-111DAAA2E5D6}" type="slidenum">
              <a:rPr lang="en-US" smtClean="0"/>
              <a:t>23</a:t>
            </a:fld>
            <a:endParaRPr lang="en-US"/>
          </a:p>
        </p:txBody>
      </p:sp>
      <p:grpSp>
        <p:nvGrpSpPr>
          <p:cNvPr id="30" name="Gruppo 29"/>
          <p:cNvGrpSpPr/>
          <p:nvPr/>
        </p:nvGrpSpPr>
        <p:grpSpPr>
          <a:xfrm>
            <a:off x="842645" y="945118"/>
            <a:ext cx="7439819" cy="4324111"/>
            <a:chOff x="1188720" y="945119"/>
            <a:chExt cx="6876574" cy="3901202"/>
          </a:xfrm>
        </p:grpSpPr>
        <p:pic>
          <p:nvPicPr>
            <p:cNvPr id="8" name="Picture 8" descr="droppedImag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8720" y="945119"/>
              <a:ext cx="6876574" cy="3901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9" name="AutoShape 9"/>
            <p:cNvSpPr>
              <a:spLocks/>
            </p:cNvSpPr>
            <p:nvPr/>
          </p:nvSpPr>
          <p:spPr bwMode="auto">
            <a:xfrm>
              <a:off x="2268342" y="1336502"/>
              <a:ext cx="410875" cy="20831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40182" defTabSz="455398"/>
              <a:r>
                <a:rPr lang="en-US" sz="1100" b="1" dirty="0">
                  <a:latin typeface="CMU Serif Bold Extended Roman" charset="0"/>
                  <a:cs typeface="CMU Serif Bold Extended Roman" charset="0"/>
                  <a:sym typeface="CMU Serif Bold Extended Roman" charset="0"/>
                </a:rPr>
                <a:t>Seg1</a:t>
              </a:r>
              <a:endParaRPr lang="en-US" sz="1100" dirty="0"/>
            </a:p>
          </p:txBody>
        </p:sp>
        <p:sp>
          <p:nvSpPr>
            <p:cNvPr id="10" name="AutoShape 10"/>
            <p:cNvSpPr>
              <a:spLocks/>
            </p:cNvSpPr>
            <p:nvPr/>
          </p:nvSpPr>
          <p:spPr bwMode="auto">
            <a:xfrm>
              <a:off x="2460887" y="1551131"/>
              <a:ext cx="565598" cy="20831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40182" defTabSz="455398"/>
              <a:r>
                <a:rPr lang="en-US" sz="1100" b="1">
                  <a:latin typeface="CMU Serif Bold Extended Roman" charset="0"/>
                  <a:cs typeface="CMU Serif Bold Extended Roman" charset="0"/>
                  <a:sym typeface="CMU Serif Bold Extended Roman" charset="0"/>
                </a:rPr>
                <a:t>UMaII</a:t>
              </a:r>
              <a:endParaRPr lang="en-US" sz="1100"/>
            </a:p>
          </p:txBody>
        </p:sp>
        <p:sp>
          <p:nvSpPr>
            <p:cNvPr id="11" name="AutoShape 11"/>
            <p:cNvSpPr>
              <a:spLocks/>
            </p:cNvSpPr>
            <p:nvPr/>
          </p:nvSpPr>
          <p:spPr bwMode="auto">
            <a:xfrm>
              <a:off x="2639677" y="1708946"/>
              <a:ext cx="422909" cy="20831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40182" defTabSz="455398"/>
              <a:r>
                <a:rPr lang="en-US" sz="1100" b="1">
                  <a:latin typeface="CMU Serif Bold Extended Roman" charset="0"/>
                  <a:cs typeface="CMU Serif Bold Extended Roman" charset="0"/>
                  <a:sym typeface="CMU Serif Bold Extended Roman" charset="0"/>
                </a:rPr>
                <a:t>Wil1</a:t>
              </a:r>
              <a:endParaRPr lang="en-US" sz="1100"/>
            </a:p>
          </p:txBody>
        </p:sp>
        <p:sp>
          <p:nvSpPr>
            <p:cNvPr id="12" name="AutoShape 12"/>
            <p:cNvSpPr>
              <a:spLocks/>
            </p:cNvSpPr>
            <p:nvPr/>
          </p:nvSpPr>
          <p:spPr bwMode="auto">
            <a:xfrm>
              <a:off x="2756579" y="1948826"/>
              <a:ext cx="417752" cy="20831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40182" defTabSz="455398"/>
              <a:r>
                <a:rPr lang="en-US" sz="1100" b="1">
                  <a:latin typeface="CMU Serif Bold Extended Roman" charset="0"/>
                  <a:cs typeface="CMU Serif Bold Extended Roman" charset="0"/>
                  <a:sym typeface="CMU Serif Bold Extended Roman" charset="0"/>
                </a:rPr>
                <a:t>Com</a:t>
              </a:r>
              <a:endParaRPr lang="en-US" sz="1100"/>
            </a:p>
          </p:txBody>
        </p:sp>
        <p:sp>
          <p:nvSpPr>
            <p:cNvPr id="13" name="AutoShape 13"/>
            <p:cNvSpPr>
              <a:spLocks/>
            </p:cNvSpPr>
            <p:nvPr/>
          </p:nvSpPr>
          <p:spPr bwMode="auto">
            <a:xfrm>
              <a:off x="2928494" y="2188706"/>
              <a:ext cx="428067" cy="20831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40182" defTabSz="455398"/>
              <a:r>
                <a:rPr lang="en-US" sz="1100" b="1">
                  <a:latin typeface="CMU Serif Bold Extended Roman" charset="0"/>
                  <a:cs typeface="CMU Serif Bold Extended Roman" charset="0"/>
                  <a:sym typeface="CMU Serif Bold Extended Roman" charset="0"/>
                </a:rPr>
                <a:t>BooI</a:t>
              </a:r>
              <a:endParaRPr lang="en-US" sz="1100"/>
            </a:p>
          </p:txBody>
        </p:sp>
        <p:sp>
          <p:nvSpPr>
            <p:cNvPr id="14" name="AutoShape 14"/>
            <p:cNvSpPr>
              <a:spLocks/>
            </p:cNvSpPr>
            <p:nvPr/>
          </p:nvSpPr>
          <p:spPr bwMode="auto">
            <a:xfrm>
              <a:off x="3334211" y="2188706"/>
              <a:ext cx="355862" cy="20831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40182" defTabSz="455398"/>
              <a:r>
                <a:rPr lang="en-US" sz="1100" b="1">
                  <a:latin typeface="CMU Serif Bold Extended Roman" charset="0"/>
                  <a:cs typeface="CMU Serif Bold Extended Roman" charset="0"/>
                  <a:sym typeface="CMU Serif Bold Extended Roman" charset="0"/>
                </a:rPr>
                <a:t>Dra</a:t>
              </a:r>
              <a:endParaRPr lang="en-US" sz="1100"/>
            </a:p>
          </p:txBody>
        </p:sp>
        <p:sp>
          <p:nvSpPr>
            <p:cNvPr id="15" name="AutoShape 15"/>
            <p:cNvSpPr>
              <a:spLocks/>
            </p:cNvSpPr>
            <p:nvPr/>
          </p:nvSpPr>
          <p:spPr bwMode="auto">
            <a:xfrm>
              <a:off x="3093531" y="2857844"/>
              <a:ext cx="408297" cy="20831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40182" defTabSz="455398"/>
              <a:r>
                <a:rPr lang="en-US" sz="1100" b="1">
                  <a:latin typeface="CMU Serif Bold Extended Roman" charset="0"/>
                  <a:cs typeface="CMU Serif Bold Extended Roman" charset="0"/>
                  <a:sym typeface="CMU Serif Bold Extended Roman" charset="0"/>
                </a:rPr>
                <a:t>UMi</a:t>
              </a:r>
              <a:endParaRPr lang="en-US" sz="1100"/>
            </a:p>
          </p:txBody>
        </p:sp>
        <p:sp>
          <p:nvSpPr>
            <p:cNvPr id="16" name="AutoShape 16"/>
            <p:cNvSpPr>
              <a:spLocks/>
            </p:cNvSpPr>
            <p:nvPr/>
          </p:nvSpPr>
          <p:spPr bwMode="auto">
            <a:xfrm>
              <a:off x="3492373" y="2359147"/>
              <a:ext cx="294834" cy="20831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40182" defTabSz="455398"/>
              <a:r>
                <a:rPr lang="en-US" sz="1100" b="1">
                  <a:latin typeface="CMU Serif Bold Extended Roman" charset="0"/>
                  <a:cs typeface="CMU Serif Bold Extended Roman" charset="0"/>
                  <a:sym typeface="CMU Serif Bold Extended Roman" charset="0"/>
                </a:rPr>
                <a:t>Scl</a:t>
              </a:r>
              <a:endParaRPr lang="en-US" sz="1100"/>
            </a:p>
          </p:txBody>
        </p:sp>
        <p:sp>
          <p:nvSpPr>
            <p:cNvPr id="17" name="AutoShape 17"/>
            <p:cNvSpPr>
              <a:spLocks/>
            </p:cNvSpPr>
            <p:nvPr/>
          </p:nvSpPr>
          <p:spPr bwMode="auto">
            <a:xfrm>
              <a:off x="3224186" y="3141912"/>
              <a:ext cx="336093" cy="20831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40182" defTabSz="455398"/>
              <a:r>
                <a:rPr lang="en-US" sz="1100" b="1">
                  <a:latin typeface="CMU Serif Bold Extended Roman" charset="0"/>
                  <a:cs typeface="CMU Serif Bold Extended Roman" charset="0"/>
                  <a:sym typeface="CMU Serif Bold Extended Roman" charset="0"/>
                </a:rPr>
                <a:t>Sex</a:t>
              </a:r>
              <a:endParaRPr lang="en-US" sz="1100"/>
            </a:p>
          </p:txBody>
        </p:sp>
        <p:sp>
          <p:nvSpPr>
            <p:cNvPr id="18" name="AutoShape 18"/>
            <p:cNvSpPr>
              <a:spLocks/>
            </p:cNvSpPr>
            <p:nvPr/>
          </p:nvSpPr>
          <p:spPr bwMode="auto">
            <a:xfrm>
              <a:off x="3609275" y="2573776"/>
              <a:ext cx="501130" cy="20831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40182" defTabSz="455398"/>
              <a:r>
                <a:rPr lang="en-US" sz="1100" b="1">
                  <a:latin typeface="CMU Serif Bold Extended Roman" charset="0"/>
                  <a:cs typeface="CMU Serif Bold Extended Roman" charset="0"/>
                  <a:sym typeface="CMU Serif Bold Extended Roman" charset="0"/>
                </a:rPr>
                <a:t>UMaI</a:t>
              </a:r>
              <a:endParaRPr lang="en-US" sz="1100"/>
            </a:p>
          </p:txBody>
        </p:sp>
        <p:sp>
          <p:nvSpPr>
            <p:cNvPr id="19" name="AutoShape 19"/>
            <p:cNvSpPr>
              <a:spLocks/>
            </p:cNvSpPr>
            <p:nvPr/>
          </p:nvSpPr>
          <p:spPr bwMode="auto">
            <a:xfrm>
              <a:off x="3794942" y="2788406"/>
              <a:ext cx="348986" cy="20831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40182" defTabSz="455398"/>
              <a:r>
                <a:rPr lang="en-US" sz="1100" b="1">
                  <a:latin typeface="CMU Serif Bold Extended Roman" charset="0"/>
                  <a:cs typeface="CMU Serif Bold Extended Roman" charset="0"/>
                  <a:sym typeface="CMU Serif Bold Extended Roman" charset="0"/>
                </a:rPr>
                <a:t>Car</a:t>
              </a:r>
              <a:endParaRPr lang="en-US" sz="1100"/>
            </a:p>
          </p:txBody>
        </p:sp>
        <p:sp>
          <p:nvSpPr>
            <p:cNvPr id="20" name="AutoShape 20"/>
            <p:cNvSpPr>
              <a:spLocks/>
            </p:cNvSpPr>
            <p:nvPr/>
          </p:nvSpPr>
          <p:spPr bwMode="auto">
            <a:xfrm>
              <a:off x="4180029" y="2908345"/>
              <a:ext cx="354144" cy="20831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40182" defTabSz="455398"/>
              <a:r>
                <a:rPr lang="en-US" sz="1100" b="1">
                  <a:latin typeface="CMU Serif Bold Extended Roman" charset="0"/>
                  <a:cs typeface="CMU Serif Bold Extended Roman" charset="0"/>
                  <a:sym typeface="CMU Serif Bold Extended Roman" charset="0"/>
                </a:rPr>
                <a:t>Her</a:t>
              </a:r>
              <a:endParaRPr lang="en-US" sz="1100"/>
            </a:p>
          </p:txBody>
        </p:sp>
        <p:sp>
          <p:nvSpPr>
            <p:cNvPr id="21" name="AutoShape 21"/>
            <p:cNvSpPr>
              <a:spLocks/>
            </p:cNvSpPr>
            <p:nvPr/>
          </p:nvSpPr>
          <p:spPr bwMode="auto">
            <a:xfrm>
              <a:off x="4503229" y="2788406"/>
              <a:ext cx="323199" cy="20831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40182" defTabSz="455398"/>
              <a:r>
                <a:rPr lang="en-US" sz="1100" b="1">
                  <a:latin typeface="CMU Serif Bold Extended Roman" charset="0"/>
                  <a:cs typeface="CMU Serif Bold Extended Roman" charset="0"/>
                  <a:sym typeface="CMU Serif Bold Extended Roman" charset="0"/>
                </a:rPr>
                <a:t>For</a:t>
              </a:r>
              <a:endParaRPr lang="en-US" sz="1100"/>
            </a:p>
          </p:txBody>
        </p:sp>
        <p:sp>
          <p:nvSpPr>
            <p:cNvPr id="22" name="AutoShape 22"/>
            <p:cNvSpPr>
              <a:spLocks/>
            </p:cNvSpPr>
            <p:nvPr/>
          </p:nvSpPr>
          <p:spPr bwMode="auto">
            <a:xfrm>
              <a:off x="4709526" y="3021972"/>
              <a:ext cx="519181" cy="20831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40182" defTabSz="455398"/>
              <a:r>
                <a:rPr lang="en-US" sz="1100" b="1">
                  <a:latin typeface="CMU Serif Bold Extended Roman" charset="0"/>
                  <a:cs typeface="CMU Serif Bold Extended Roman" charset="0"/>
                  <a:sym typeface="CMU Serif Bold Extended Roman" charset="0"/>
                </a:rPr>
                <a:t>LeoIV</a:t>
              </a:r>
              <a:endParaRPr lang="en-US" sz="1100"/>
            </a:p>
          </p:txBody>
        </p:sp>
        <p:sp>
          <p:nvSpPr>
            <p:cNvPr id="23" name="AutoShape 23"/>
            <p:cNvSpPr>
              <a:spLocks/>
            </p:cNvSpPr>
            <p:nvPr/>
          </p:nvSpPr>
          <p:spPr bwMode="auto">
            <a:xfrm>
              <a:off x="4881441" y="3141912"/>
              <a:ext cx="525198" cy="20831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40182" defTabSz="455398"/>
              <a:r>
                <a:rPr lang="en-US" sz="1100" b="1">
                  <a:latin typeface="CMU Serif Bold Extended Roman" charset="0"/>
                  <a:cs typeface="CMU Serif Bold Extended Roman" charset="0"/>
                  <a:sym typeface="CMU Serif Bold Extended Roman" charset="0"/>
                </a:rPr>
                <a:t>CVnII</a:t>
              </a:r>
              <a:endParaRPr lang="en-US" sz="1100"/>
            </a:p>
          </p:txBody>
        </p:sp>
        <p:sp>
          <p:nvSpPr>
            <p:cNvPr id="24" name="AutoShape 24"/>
            <p:cNvSpPr>
              <a:spLocks/>
            </p:cNvSpPr>
            <p:nvPr/>
          </p:nvSpPr>
          <p:spPr bwMode="auto">
            <a:xfrm>
              <a:off x="5630986" y="3236602"/>
              <a:ext cx="460730" cy="20831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40182" defTabSz="455398"/>
              <a:r>
                <a:rPr lang="en-US" sz="1100" b="1">
                  <a:latin typeface="CMU Serif Bold Extended Roman" charset="0"/>
                  <a:cs typeface="CMU Serif Bold Extended Roman" charset="0"/>
                  <a:sym typeface="CMU Serif Bold Extended Roman" charset="0"/>
                </a:rPr>
                <a:t>CVnI</a:t>
              </a:r>
              <a:endParaRPr lang="en-US" sz="1100"/>
            </a:p>
          </p:txBody>
        </p:sp>
        <p:sp>
          <p:nvSpPr>
            <p:cNvPr id="25" name="AutoShape 25"/>
            <p:cNvSpPr>
              <a:spLocks/>
            </p:cNvSpPr>
            <p:nvPr/>
          </p:nvSpPr>
          <p:spPr bwMode="auto">
            <a:xfrm>
              <a:off x="5954186" y="3444918"/>
              <a:ext cx="463309" cy="20831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40182" defTabSz="455398"/>
              <a:r>
                <a:rPr lang="en-US" sz="1100" b="1">
                  <a:latin typeface="CMU Serif Bold Extended Roman" charset="0"/>
                  <a:cs typeface="CMU Serif Bold Extended Roman" charset="0"/>
                  <a:sym typeface="CMU Serif Bold Extended Roman" charset="0"/>
                </a:rPr>
                <a:t>LeoII</a:t>
              </a:r>
              <a:endParaRPr lang="en-US" sz="1100"/>
            </a:p>
          </p:txBody>
        </p:sp>
        <p:sp>
          <p:nvSpPr>
            <p:cNvPr id="26" name="AutoShape 26"/>
            <p:cNvSpPr>
              <a:spLocks/>
            </p:cNvSpPr>
            <p:nvPr/>
          </p:nvSpPr>
          <p:spPr bwMode="auto">
            <a:xfrm>
              <a:off x="6346150" y="3312353"/>
              <a:ext cx="399701" cy="20831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40182" defTabSz="455398"/>
              <a:r>
                <a:rPr lang="en-US" sz="1100" b="1" dirty="0" err="1">
                  <a:latin typeface="CMU Serif Bold Extended Roman" charset="0"/>
                  <a:cs typeface="CMU Serif Bold Extended Roman" charset="0"/>
                  <a:sym typeface="CMU Serif Bold Extended Roman" charset="0"/>
                </a:rPr>
                <a:t>LeoI</a:t>
              </a:r>
              <a:endParaRPr lang="en-US" sz="1100" dirty="0"/>
            </a:p>
          </p:txBody>
        </p:sp>
        <p:sp>
          <p:nvSpPr>
            <p:cNvPr id="27" name="AutoShape 29"/>
            <p:cNvSpPr>
              <a:spLocks/>
            </p:cNvSpPr>
            <p:nvPr/>
          </p:nvSpPr>
          <p:spPr bwMode="auto">
            <a:xfrm>
              <a:off x="5066248" y="1437505"/>
              <a:ext cx="2207380" cy="33057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381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40182" defTabSz="455398"/>
              <a:r>
                <a:rPr lang="en-US" sz="1100" b="1">
                  <a:latin typeface="Arial" charset="0"/>
                  <a:cs typeface="Arial" charset="0"/>
                  <a:sym typeface="Arial" charset="0"/>
                </a:rPr>
                <a:t>NFW profile integrated over 0.5 degree cone</a:t>
              </a:r>
              <a:endParaRPr lang="en-US" sz="1100"/>
            </a:p>
          </p:txBody>
        </p:sp>
        <p:sp>
          <p:nvSpPr>
            <p:cNvPr id="28" name="AutoShape 33"/>
            <p:cNvSpPr>
              <a:spLocks/>
            </p:cNvSpPr>
            <p:nvPr/>
          </p:nvSpPr>
          <p:spPr bwMode="auto">
            <a:xfrm>
              <a:off x="5067108" y="1953702"/>
              <a:ext cx="2207380" cy="36618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381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40182" defTabSz="455398"/>
              <a:r>
                <a:rPr lang="en-US" sz="1100" b="1" dirty="0">
                  <a:latin typeface="Arial" charset="0"/>
                  <a:cs typeface="Arial" charset="0"/>
                  <a:sym typeface="Arial" charset="0"/>
                </a:rPr>
                <a:t>18 dwarf galaxies have well-determined J-factors.</a:t>
              </a:r>
              <a:endParaRPr lang="en-US" sz="1100" dirty="0"/>
            </a:p>
          </p:txBody>
        </p:sp>
      </p:grpSp>
      <p:sp>
        <p:nvSpPr>
          <p:cNvPr id="32" name="TextBox 5"/>
          <p:cNvSpPr txBox="1"/>
          <p:nvPr/>
        </p:nvSpPr>
        <p:spPr>
          <a:xfrm>
            <a:off x="3248272" y="2687143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x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3" name="TextBox 5"/>
          <p:cNvSpPr txBox="1"/>
          <p:nvPr/>
        </p:nvSpPr>
        <p:spPr>
          <a:xfrm>
            <a:off x="5785732" y="3772993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x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4" name="TextBox 5"/>
          <p:cNvSpPr txBox="1"/>
          <p:nvPr/>
        </p:nvSpPr>
        <p:spPr>
          <a:xfrm>
            <a:off x="6482962" y="3761563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x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085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2"/>
          <a:srcRect t="5230"/>
          <a:stretch/>
        </p:blipFill>
        <p:spPr>
          <a:xfrm>
            <a:off x="4487633" y="3646169"/>
            <a:ext cx="4667797" cy="2868093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3"/>
          <a:srcRect t="4775"/>
          <a:stretch/>
        </p:blipFill>
        <p:spPr>
          <a:xfrm>
            <a:off x="4460899" y="902970"/>
            <a:ext cx="4683101" cy="2800350"/>
          </a:xfrm>
          <a:prstGeom prst="rect">
            <a:avLst/>
          </a:prstGeom>
        </p:spPr>
      </p:pic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Upper limits on DM annihilation cross section from </a:t>
            </a:r>
            <a:r>
              <a:rPr lang="en-US" dirty="0" err="1" smtClean="0"/>
              <a:t>dSph</a:t>
            </a:r>
            <a:r>
              <a:rPr lang="en-US" dirty="0" smtClean="0"/>
              <a:t> analysis</a:t>
            </a:r>
            <a:endParaRPr lang="en-US" dirty="0"/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217170" y="982980"/>
            <a:ext cx="4232299" cy="5623560"/>
          </a:xfrm>
        </p:spPr>
        <p:txBody>
          <a:bodyPr/>
          <a:lstStyle/>
          <a:p>
            <a:r>
              <a:rPr lang="en-US" dirty="0" smtClean="0"/>
              <a:t>6 </a:t>
            </a:r>
            <a:r>
              <a:rPr lang="en-US" dirty="0"/>
              <a:t>years of Fermi-LAT Pass8 data from 15 dwarf spheroidal galaxies constrain the thermal relic cross section for low mass dark matter</a:t>
            </a:r>
          </a:p>
          <a:p>
            <a:r>
              <a:rPr lang="en-US" dirty="0" smtClean="0"/>
              <a:t>DM </a:t>
            </a:r>
            <a:r>
              <a:rPr lang="en-US" dirty="0"/>
              <a:t>Limits from the LAT Dwarf </a:t>
            </a:r>
            <a:r>
              <a:rPr lang="en-US" dirty="0" smtClean="0"/>
              <a:t>stacking </a:t>
            </a:r>
            <a:r>
              <a:rPr lang="en-US" dirty="0"/>
              <a:t>analysis are highly competitive with those provided by ground-based gamma-ray </a:t>
            </a:r>
            <a:r>
              <a:rPr lang="en-US" dirty="0" smtClean="0"/>
              <a:t>observatories (HESS, MAGIC)</a:t>
            </a:r>
            <a:endParaRPr lang="en-US" dirty="0"/>
          </a:p>
          <a:p>
            <a:r>
              <a:rPr lang="en-US" dirty="0"/>
              <a:t>LAT Dwarf limits are more constraining for WIMP models with mass below 1 </a:t>
            </a:r>
            <a:r>
              <a:rPr lang="en-US" dirty="0" err="1" smtClean="0"/>
              <a:t>TeV</a:t>
            </a:r>
            <a:endParaRPr lang="en-US" dirty="0"/>
          </a:p>
          <a:p>
            <a:r>
              <a:rPr lang="en-US" dirty="0"/>
              <a:t>Currently, statistically limited (especially at high masses</a:t>
            </a:r>
            <a:r>
              <a:rPr lang="en-US" dirty="0" smtClean="0"/>
              <a:t>)</a:t>
            </a:r>
          </a:p>
          <a:p>
            <a:r>
              <a:rPr lang="en-US" dirty="0"/>
              <a:t>Paper accepted by </a:t>
            </a:r>
            <a:r>
              <a:rPr lang="en-US" dirty="0" smtClean="0"/>
              <a:t>PRL </a:t>
            </a:r>
            <a:r>
              <a:rPr lang="en-US" dirty="0"/>
              <a:t>(</a:t>
            </a:r>
            <a:r>
              <a:rPr lang="en-US" dirty="0" err="1">
                <a:solidFill>
                  <a:schemeClr val="accent2"/>
                </a:solidFill>
              </a:rPr>
              <a:t>arXiv</a:t>
            </a:r>
            <a:r>
              <a:rPr lang="en-US">
                <a:solidFill>
                  <a:schemeClr val="accent2"/>
                </a:solidFill>
              </a:rPr>
              <a:t> </a:t>
            </a:r>
            <a:r>
              <a:rPr lang="en-US" smtClean="0">
                <a:solidFill>
                  <a:schemeClr val="accent2"/>
                </a:solidFill>
              </a:rPr>
              <a:t>1503.02641</a:t>
            </a:r>
            <a:r>
              <a:rPr lang="en-US" dirty="0"/>
              <a:t>) </a:t>
            </a:r>
          </a:p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651A3-A23A-493B-B527-111DAAA2E5D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2067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 for gamma-ray lines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WIMP annihilations in the Universe may produce gamma </a:t>
            </a:r>
            <a:r>
              <a:rPr lang="en-US" dirty="0" smtClean="0"/>
              <a:t>rays detectable </a:t>
            </a:r>
            <a:r>
              <a:rPr lang="en-US" dirty="0"/>
              <a:t>by </a:t>
            </a:r>
            <a:r>
              <a:rPr lang="en-US" dirty="0" smtClean="0"/>
              <a:t>the LAT</a:t>
            </a:r>
          </a:p>
          <a:p>
            <a:pPr lvl="1"/>
            <a:r>
              <a:rPr lang="en-US" dirty="0" smtClean="0">
                <a:sym typeface="Symbol" panose="05050102010706020507" pitchFamily="18" charset="2"/>
              </a:rPr>
              <a:t>, Z</a:t>
            </a:r>
            <a:r>
              <a:rPr lang="en-US" baseline="30000" dirty="0" smtClean="0">
                <a:sym typeface="Symbol" panose="05050102010706020507" pitchFamily="18" charset="2"/>
              </a:rPr>
              <a:t>0</a:t>
            </a:r>
            <a:r>
              <a:rPr lang="en-US" dirty="0" smtClean="0">
                <a:sym typeface="Symbol" panose="05050102010706020507" pitchFamily="18" charset="2"/>
              </a:rPr>
              <a:t>, H</a:t>
            </a:r>
            <a:r>
              <a:rPr lang="en-US" baseline="30000" dirty="0" smtClean="0">
                <a:sym typeface="Symbol" panose="05050102010706020507" pitchFamily="18" charset="2"/>
              </a:rPr>
              <a:t>0</a:t>
            </a:r>
            <a:r>
              <a:rPr lang="en-US" dirty="0" smtClean="0">
                <a:sym typeface="Symbol" panose="05050102010706020507" pitchFamily="18" charset="2"/>
              </a:rPr>
              <a:t> </a:t>
            </a:r>
            <a:r>
              <a:rPr lang="en-US" dirty="0" smtClean="0"/>
              <a:t>would </a:t>
            </a:r>
            <a:r>
              <a:rPr lang="en-US" dirty="0"/>
              <a:t>produce a narrow </a:t>
            </a:r>
            <a:r>
              <a:rPr lang="en-US" dirty="0" smtClean="0"/>
              <a:t>feature</a:t>
            </a:r>
          </a:p>
          <a:p>
            <a:pPr lvl="1"/>
            <a:r>
              <a:rPr lang="en-US" dirty="0"/>
              <a:t>Sharp, distinct spectral feature (“smoking gun</a:t>
            </a:r>
            <a:r>
              <a:rPr lang="en-US" dirty="0" smtClean="0"/>
              <a:t>”)</a:t>
            </a:r>
          </a:p>
          <a:p>
            <a:pPr lvl="2"/>
            <a:r>
              <a:rPr lang="en-US" dirty="0" smtClean="0"/>
              <a:t>Likely </a:t>
            </a:r>
            <a:r>
              <a:rPr lang="en-US" dirty="0"/>
              <a:t>a small branching </a:t>
            </a:r>
            <a:r>
              <a:rPr lang="en-US" dirty="0" smtClean="0"/>
              <a:t>fraction</a:t>
            </a:r>
          </a:p>
          <a:p>
            <a:pPr lvl="2"/>
            <a:r>
              <a:rPr lang="en-US" dirty="0" smtClean="0"/>
              <a:t>Signal </a:t>
            </a:r>
            <a:r>
              <a:rPr lang="en-US" dirty="0"/>
              <a:t>predicted to be </a:t>
            </a:r>
            <a:r>
              <a:rPr lang="en-US" dirty="0" smtClean="0"/>
              <a:t>small (b.f</a:t>
            </a:r>
            <a:r>
              <a:rPr lang="en-US" dirty="0"/>
              <a:t>. typically ~10</a:t>
            </a:r>
            <a:r>
              <a:rPr lang="en-US" baseline="30000" dirty="0"/>
              <a:t>-2</a:t>
            </a:r>
            <a:r>
              <a:rPr lang="en-US" dirty="0"/>
              <a:t> to </a:t>
            </a:r>
            <a:r>
              <a:rPr lang="en-US" dirty="0" smtClean="0"/>
              <a:t>10</a:t>
            </a:r>
            <a:r>
              <a:rPr lang="en-US" baseline="30000" dirty="0" smtClean="0"/>
              <a:t>-4</a:t>
            </a:r>
            <a:r>
              <a:rPr lang="en-US" dirty="0" smtClean="0"/>
              <a:t>)</a:t>
            </a:r>
          </a:p>
          <a:p>
            <a:r>
              <a:rPr lang="en-US" dirty="0" smtClean="0"/>
              <a:t>Most recent </a:t>
            </a:r>
            <a:r>
              <a:rPr lang="en-US" dirty="0"/>
              <a:t>line </a:t>
            </a:r>
            <a:r>
              <a:rPr lang="en-US" dirty="0" smtClean="0"/>
              <a:t>search </a:t>
            </a:r>
            <a:r>
              <a:rPr lang="en-US" dirty="0"/>
              <a:t>from the </a:t>
            </a:r>
            <a:r>
              <a:rPr lang="en-US" dirty="0" smtClean="0"/>
              <a:t>LAT Collaboration:</a:t>
            </a:r>
          </a:p>
          <a:p>
            <a:pPr lvl="1"/>
            <a:r>
              <a:rPr lang="en-US" dirty="0" smtClean="0"/>
              <a:t>5.8 years Pass 8 data sample</a:t>
            </a:r>
          </a:p>
          <a:p>
            <a:pPr lvl="2"/>
            <a:r>
              <a:rPr lang="en-US" dirty="0" smtClean="0"/>
              <a:t>Improved energy reconstruction </a:t>
            </a:r>
            <a:endParaRPr lang="en-US" dirty="0"/>
          </a:p>
          <a:p>
            <a:pPr lvl="2"/>
            <a:r>
              <a:rPr lang="en-US" dirty="0" smtClean="0"/>
              <a:t>Increased effective area </a:t>
            </a:r>
          </a:p>
          <a:p>
            <a:pPr lvl="1"/>
            <a:r>
              <a:rPr lang="en-US" dirty="0" smtClean="0"/>
              <a:t>Energy interval from 200 MeV to 500 GeV</a:t>
            </a:r>
          </a:p>
          <a:p>
            <a:pPr lvl="1"/>
            <a:r>
              <a:rPr lang="en-US" dirty="0" smtClean="0"/>
              <a:t>Improved understanding of systematics</a:t>
            </a:r>
          </a:p>
          <a:p>
            <a:pPr lvl="1"/>
            <a:r>
              <a:rPr lang="en-US" dirty="0" smtClean="0">
                <a:solidFill>
                  <a:srgbClr val="C00000"/>
                </a:solidFill>
              </a:rPr>
              <a:t>See Phys. Rev. D91, 122002 (2015)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651A3-A23A-493B-B527-111DAAA2E5D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1919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ROI optimization 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85751" y="4720590"/>
            <a:ext cx="8331200" cy="2000885"/>
          </a:xfrm>
        </p:spPr>
        <p:txBody>
          <a:bodyPr/>
          <a:lstStyle/>
          <a:p>
            <a:r>
              <a:rPr lang="pt-BR" sz="1600" dirty="0" smtClean="0"/>
              <a:t>ROIs for line search:</a:t>
            </a:r>
          </a:p>
          <a:p>
            <a:pPr lvl="1"/>
            <a:r>
              <a:rPr lang="pt-BR" sz="1600" dirty="0" smtClean="0"/>
              <a:t>R3 (circle with 3° radius centered on the GC), R16 </a:t>
            </a:r>
            <a:r>
              <a:rPr lang="pt-BR" sz="1600" dirty="0"/>
              <a:t>(Einasto </a:t>
            </a:r>
            <a:r>
              <a:rPr lang="pt-BR" sz="1600" dirty="0" smtClean="0"/>
              <a:t>Optimized), R41 </a:t>
            </a:r>
            <a:r>
              <a:rPr lang="pt-BR" sz="1600" dirty="0"/>
              <a:t>(NFW </a:t>
            </a:r>
            <a:r>
              <a:rPr lang="pt-BR" sz="1600" dirty="0" smtClean="0"/>
              <a:t>Optimized), R90 </a:t>
            </a:r>
            <a:r>
              <a:rPr lang="pt-BR" sz="1600" dirty="0"/>
              <a:t>(Isothermal </a:t>
            </a:r>
            <a:r>
              <a:rPr lang="pt-BR" sz="1600" dirty="0" smtClean="0"/>
              <a:t>Optimized), R180 </a:t>
            </a:r>
            <a:r>
              <a:rPr lang="pt-BR" sz="1600" dirty="0"/>
              <a:t>(Decay Optimized</a:t>
            </a:r>
            <a:r>
              <a:rPr lang="pt-BR" sz="1600" dirty="0" smtClean="0"/>
              <a:t>)</a:t>
            </a:r>
          </a:p>
          <a:p>
            <a:r>
              <a:rPr lang="pt-BR" sz="1600" dirty="0" smtClean="0"/>
              <a:t>Control regions:</a:t>
            </a:r>
          </a:p>
          <a:p>
            <a:pPr lvl="1"/>
            <a:r>
              <a:rPr lang="pt-BR" sz="1600" dirty="0" smtClean="0"/>
              <a:t>31 boxes 10°</a:t>
            </a:r>
            <a:r>
              <a:rPr lang="pt-BR" sz="1600" dirty="0" smtClean="0">
                <a:sym typeface="Symbol" panose="05050102010706020507" pitchFamily="18" charset="2"/>
              </a:rPr>
              <a:t> 10°along the GP</a:t>
            </a:r>
          </a:p>
          <a:p>
            <a:pPr lvl="1"/>
            <a:r>
              <a:rPr lang="pt-BR" sz="1600" dirty="0" smtClean="0">
                <a:sym typeface="Symbol" panose="05050102010706020507" pitchFamily="18" charset="2"/>
              </a:rPr>
              <a:t>Same line search algorithms as in signal ROIs </a:t>
            </a:r>
          </a:p>
          <a:p>
            <a:pPr lvl="1"/>
            <a:r>
              <a:rPr lang="pt-BR" sz="1600" dirty="0" smtClean="0">
                <a:sym typeface="Symbol" panose="05050102010706020507" pitchFamily="18" charset="2"/>
              </a:rPr>
              <a:t>Allow to evaluate systematics</a:t>
            </a:r>
            <a:endParaRPr lang="en-US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651A3-A23A-493B-B527-111DAAA2E5D6}" type="slidenum">
              <a:rPr lang="en-US" smtClean="0"/>
              <a:t>26</a:t>
            </a:fld>
            <a:endParaRPr lang="en-US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30" y="1019655"/>
            <a:ext cx="8973370" cy="355677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5920740" y="4114800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Control regions</a:t>
            </a:r>
            <a:endParaRPr lang="en-US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26670" y="4130040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Control regions</a:t>
            </a:r>
            <a:endParaRPr lang="en-US" dirty="0"/>
          </a:p>
        </p:txBody>
      </p:sp>
      <p:cxnSp>
        <p:nvCxnSpPr>
          <p:cNvPr id="10" name="Connettore 2 9"/>
          <p:cNvCxnSpPr>
            <a:stCxn id="6" idx="0"/>
          </p:cNvCxnSpPr>
          <p:nvPr/>
        </p:nvCxnSpPr>
        <p:spPr>
          <a:xfrm flipH="1" flipV="1">
            <a:off x="5726430" y="2754630"/>
            <a:ext cx="1068909" cy="1360170"/>
          </a:xfrm>
          <a:prstGeom prst="straightConnector1">
            <a:avLst/>
          </a:prstGeom>
          <a:ln w="28575">
            <a:solidFill>
              <a:schemeClr val="accent2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Connettore 2 14"/>
          <p:cNvCxnSpPr>
            <a:stCxn id="7" idx="0"/>
          </p:cNvCxnSpPr>
          <p:nvPr/>
        </p:nvCxnSpPr>
        <p:spPr>
          <a:xfrm flipV="1">
            <a:off x="901269" y="2758440"/>
            <a:ext cx="1102792" cy="1371600"/>
          </a:xfrm>
          <a:prstGeom prst="straightConnector1">
            <a:avLst/>
          </a:prstGeom>
          <a:ln w="28575">
            <a:solidFill>
              <a:schemeClr val="accent2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18351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Upper limits on the WIMP mass from line searches</a:t>
            </a:r>
            <a:endParaRPr lang="en-US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7338"/>
          <a:stretch/>
        </p:blipFill>
        <p:spPr>
          <a:xfrm>
            <a:off x="320040" y="897920"/>
            <a:ext cx="8515350" cy="5344583"/>
          </a:xfrm>
          <a:prstGeom prst="rect">
            <a:avLst/>
          </a:prstGeom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651A3-A23A-493B-B527-111DAAA2E5D6}" type="slidenum">
              <a:rPr lang="en-US" smtClean="0"/>
              <a:t>27</a:t>
            </a:fld>
            <a:endParaRPr lang="en-US"/>
          </a:p>
        </p:txBody>
      </p:sp>
      <p:sp>
        <p:nvSpPr>
          <p:cNvPr id="6" name="CasellaDiTesto 5"/>
          <p:cNvSpPr txBox="1"/>
          <p:nvPr/>
        </p:nvSpPr>
        <p:spPr>
          <a:xfrm>
            <a:off x="891540" y="6242503"/>
            <a:ext cx="392049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No evidence of spectral lines found!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3015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5050" y="952641"/>
            <a:ext cx="4267800" cy="291101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r="3739"/>
          <a:stretch/>
        </p:blipFill>
        <p:spPr>
          <a:xfrm>
            <a:off x="4786340" y="3703320"/>
            <a:ext cx="4334800" cy="2935803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line feature at 133 GeV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97181" y="1005840"/>
            <a:ext cx="4617719" cy="5715635"/>
          </a:xfrm>
        </p:spPr>
        <p:txBody>
          <a:bodyPr/>
          <a:lstStyle/>
          <a:p>
            <a:r>
              <a:rPr lang="en-US" sz="1800" dirty="0" smtClean="0"/>
              <a:t>A potential signal was reported in the 3.7yrs data sample for a small ROI containing the GC </a:t>
            </a:r>
          </a:p>
          <a:p>
            <a:pPr lvl="1"/>
            <a:r>
              <a:rPr lang="en-US" sz="1800" dirty="0" err="1" smtClean="0"/>
              <a:t>Bringmann</a:t>
            </a:r>
            <a:r>
              <a:rPr lang="en-US" sz="1800" dirty="0" smtClean="0"/>
              <a:t>+, JCAP 07 (2012), 054 </a:t>
            </a:r>
          </a:p>
          <a:p>
            <a:pPr lvl="1"/>
            <a:r>
              <a:rPr lang="en-US" sz="1800" dirty="0" err="1" smtClean="0"/>
              <a:t>Weniger</a:t>
            </a:r>
            <a:r>
              <a:rPr lang="en-US" sz="1800" dirty="0" smtClean="0"/>
              <a:t>+, JCAP 08 (2012), 007</a:t>
            </a:r>
          </a:p>
          <a:p>
            <a:r>
              <a:rPr lang="en-US" sz="1800" dirty="0" smtClean="0"/>
              <a:t>The LAT detected the feature, although with low global significance</a:t>
            </a:r>
          </a:p>
          <a:p>
            <a:r>
              <a:rPr lang="en-US" sz="1800" dirty="0" smtClean="0"/>
              <a:t>Newest LAT data analysis: </a:t>
            </a:r>
          </a:p>
          <a:p>
            <a:pPr lvl="1"/>
            <a:r>
              <a:rPr lang="en-US" sz="1800" dirty="0" smtClean="0"/>
              <a:t>Increased data set (5.8 </a:t>
            </a:r>
            <a:r>
              <a:rPr lang="en-US" sz="1800" dirty="0" err="1" smtClean="0"/>
              <a:t>yrs</a:t>
            </a:r>
            <a:r>
              <a:rPr lang="en-US" sz="1800" dirty="0"/>
              <a:t>)</a:t>
            </a:r>
            <a:endParaRPr lang="en-US" sz="1800" dirty="0" smtClean="0"/>
          </a:p>
          <a:p>
            <a:pPr lvl="1"/>
            <a:r>
              <a:rPr lang="en-US" sz="1800" dirty="0" smtClean="0"/>
              <a:t>Use of Pass 8 event classification</a:t>
            </a:r>
          </a:p>
          <a:p>
            <a:pPr lvl="2"/>
            <a:r>
              <a:rPr lang="en-US" sz="1800" dirty="0" smtClean="0"/>
              <a:t>Improved energy reconstruction</a:t>
            </a:r>
          </a:p>
          <a:p>
            <a:pPr lvl="1"/>
            <a:r>
              <a:rPr lang="en-US" sz="1800" dirty="0" smtClean="0"/>
              <a:t>Greater exposure towards the GC</a:t>
            </a:r>
          </a:p>
          <a:p>
            <a:pPr lvl="2"/>
            <a:r>
              <a:rPr lang="en-US" sz="1800" dirty="0" smtClean="0"/>
              <a:t>Modified observing strategy from Dec 2013 to Dec 2014</a:t>
            </a:r>
          </a:p>
          <a:p>
            <a:r>
              <a:rPr lang="en-US" sz="1800" dirty="0" smtClean="0"/>
              <a:t>The excess in the 3.7 </a:t>
            </a:r>
            <a:r>
              <a:rPr lang="en-US" sz="1800" dirty="0" err="1" smtClean="0"/>
              <a:t>yrs</a:t>
            </a:r>
            <a:r>
              <a:rPr lang="en-US" sz="1800" dirty="0" smtClean="0"/>
              <a:t> data is of 2</a:t>
            </a:r>
            <a:r>
              <a:rPr lang="en-US" sz="1800" dirty="0" smtClean="0">
                <a:sym typeface="Symbol" panose="05050102010706020507" pitchFamily="18" charset="2"/>
              </a:rPr>
              <a:t> (3.3 with Pass 7 data) and decreases using the full 5.8 </a:t>
            </a:r>
            <a:r>
              <a:rPr lang="en-US" sz="1800" dirty="0" err="1" smtClean="0">
                <a:sym typeface="Symbol" panose="05050102010706020507" pitchFamily="18" charset="2"/>
              </a:rPr>
              <a:t>yrs</a:t>
            </a:r>
            <a:r>
              <a:rPr lang="en-US" sz="1800" dirty="0" smtClean="0">
                <a:sym typeface="Symbol" panose="05050102010706020507" pitchFamily="18" charset="2"/>
              </a:rPr>
              <a:t> data set</a:t>
            </a:r>
            <a:r>
              <a:rPr lang="en-US" sz="1800" dirty="0" smtClean="0"/>
              <a:t>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651A3-A23A-493B-B527-111DAAA2E5D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5559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5757" y="4034082"/>
            <a:ext cx="3523833" cy="2823918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Dark Matter in the inner Galaxy?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05740" y="1028701"/>
            <a:ext cx="8709660" cy="4034789"/>
          </a:xfrm>
        </p:spPr>
        <p:txBody>
          <a:bodyPr/>
          <a:lstStyle/>
          <a:p>
            <a:pPr marL="401822" indent="-214305">
              <a:buSzPct val="125000"/>
              <a:defRPr/>
            </a:pPr>
            <a:r>
              <a:rPr lang="en-US" sz="1800" dirty="0" smtClean="0"/>
              <a:t>Likely </a:t>
            </a:r>
            <a:r>
              <a:rPr lang="en-US" sz="1800" dirty="0"/>
              <a:t>the brightest dark matter source in the gamma-ray sky, </a:t>
            </a:r>
            <a:r>
              <a:rPr lang="en-US" sz="1800" dirty="0" smtClean="0"/>
              <a:t>but it is embedded </a:t>
            </a:r>
            <a:r>
              <a:rPr lang="en-US" sz="1800" dirty="0"/>
              <a:t>in large and complicated backgrounds:</a:t>
            </a:r>
          </a:p>
          <a:p>
            <a:pPr marL="937584" lvl="1">
              <a:buSzPct val="125000"/>
              <a:defRPr/>
            </a:pPr>
            <a:r>
              <a:rPr lang="en-US" sz="1800" dirty="0"/>
              <a:t>resolved sources</a:t>
            </a:r>
          </a:p>
          <a:p>
            <a:pPr marL="937584" lvl="1">
              <a:spcBef>
                <a:spcPts val="844"/>
              </a:spcBef>
              <a:buSzPct val="125000"/>
              <a:defRPr/>
            </a:pPr>
            <a:r>
              <a:rPr lang="en-US" sz="1800" dirty="0"/>
              <a:t>unresolved sources</a:t>
            </a:r>
          </a:p>
          <a:p>
            <a:pPr marL="937584" lvl="1">
              <a:spcBef>
                <a:spcPts val="844"/>
              </a:spcBef>
              <a:buSzPct val="125000"/>
              <a:defRPr/>
            </a:pPr>
            <a:r>
              <a:rPr lang="en-US" sz="1800" dirty="0"/>
              <a:t>diffuse emission</a:t>
            </a:r>
          </a:p>
          <a:p>
            <a:pPr marL="401822" indent="-214305">
              <a:buSzPct val="125000"/>
              <a:defRPr/>
            </a:pPr>
            <a:r>
              <a:rPr lang="en-US" sz="1800" dirty="0"/>
              <a:t>Several independent studies find GeV excesses above the expected diffuse </a:t>
            </a:r>
            <a:r>
              <a:rPr lang="en-US" sz="1800" dirty="0" smtClean="0"/>
              <a:t>background</a:t>
            </a:r>
          </a:p>
          <a:p>
            <a:pPr marL="401822" indent="-214305">
              <a:buSzPct val="125000"/>
              <a:defRPr/>
            </a:pPr>
            <a:r>
              <a:rPr lang="en-US" sz="1800" dirty="0"/>
              <a:t>The excess at the Galactic center  could be due </a:t>
            </a:r>
            <a:r>
              <a:rPr lang="en-US" sz="1800" dirty="0" smtClean="0"/>
              <a:t>to:</a:t>
            </a:r>
          </a:p>
          <a:p>
            <a:pPr marL="801872" lvl="1" indent="-214305">
              <a:buSzPct val="125000"/>
              <a:defRPr/>
            </a:pPr>
            <a:r>
              <a:rPr lang="en-US" sz="1800" dirty="0" smtClean="0"/>
              <a:t>dark matter </a:t>
            </a:r>
          </a:p>
          <a:p>
            <a:pPr marL="801872" lvl="1" indent="-214305">
              <a:buSzPct val="125000"/>
              <a:defRPr/>
            </a:pPr>
            <a:r>
              <a:rPr lang="en-US" sz="1800" dirty="0" smtClean="0"/>
              <a:t>unresolved </a:t>
            </a:r>
            <a:r>
              <a:rPr lang="en-US" sz="1800" dirty="0"/>
              <a:t>sources (e.g. MSPs</a:t>
            </a:r>
            <a:r>
              <a:rPr lang="en-US" sz="1800" dirty="0" smtClean="0"/>
              <a:t>)</a:t>
            </a:r>
          </a:p>
          <a:p>
            <a:pPr marL="801872" lvl="1" indent="-214305">
              <a:buSzPct val="125000"/>
              <a:defRPr/>
            </a:pPr>
            <a:r>
              <a:rPr lang="en-US" sz="1800" dirty="0" smtClean="0"/>
              <a:t>…</a:t>
            </a:r>
          </a:p>
          <a:p>
            <a:r>
              <a:rPr lang="en-US" sz="1800" dirty="0" smtClean="0">
                <a:solidFill>
                  <a:srgbClr val="C00000"/>
                </a:solidFill>
              </a:rPr>
              <a:t>Paper submitted to </a:t>
            </a:r>
            <a:r>
              <a:rPr lang="en-US" sz="1800" dirty="0" err="1" smtClean="0">
                <a:solidFill>
                  <a:srgbClr val="C00000"/>
                </a:solidFill>
              </a:rPr>
              <a:t>ApJ</a:t>
            </a: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651A3-A23A-493B-B527-111DAAA2E5D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9230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651A3-A23A-493B-B527-111DAAA2E5D6}" type="slidenum">
              <a:rPr lang="en-US" smtClean="0"/>
              <a:t>3</a:t>
            </a:fld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1714500" y="100013"/>
            <a:ext cx="7429500" cy="657225"/>
          </a:xfrm>
        </p:spPr>
        <p:txBody>
          <a:bodyPr/>
          <a:lstStyle/>
          <a:p>
            <a:r>
              <a:rPr lang="en-US" smtClean="0"/>
              <a:t>The Fermi LAT</a:t>
            </a:r>
            <a:endParaRPr lang="en-US"/>
          </a:p>
        </p:txBody>
      </p:sp>
      <p:pic>
        <p:nvPicPr>
          <p:cNvPr id="43" name="Picture 1027" descr="AO eclate telescope"/>
          <p:cNvPicPr>
            <a:picLocks noChangeAspect="1" noChangeArrowheads="1"/>
          </p:cNvPicPr>
          <p:nvPr/>
        </p:nvPicPr>
        <p:blipFill>
          <a:blip r:embed="rId2"/>
          <a:srcRect t="1459"/>
          <a:stretch>
            <a:fillRect/>
          </a:stretch>
        </p:blipFill>
        <p:spPr bwMode="auto">
          <a:xfrm>
            <a:off x="2776726" y="2525309"/>
            <a:ext cx="4649368" cy="358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4" name="Group 1028"/>
          <p:cNvGrpSpPr>
            <a:grpSpLocks/>
          </p:cNvGrpSpPr>
          <p:nvPr/>
        </p:nvGrpSpPr>
        <p:grpSpPr bwMode="auto">
          <a:xfrm>
            <a:off x="4563118" y="1661439"/>
            <a:ext cx="309563" cy="2071687"/>
            <a:chOff x="2701" y="483"/>
            <a:chExt cx="195" cy="1305"/>
          </a:xfrm>
        </p:grpSpPr>
        <p:sp>
          <p:nvSpPr>
            <p:cNvPr id="45" name="Line 1029"/>
            <p:cNvSpPr>
              <a:spLocks noChangeShapeType="1"/>
            </p:cNvSpPr>
            <p:nvPr/>
          </p:nvSpPr>
          <p:spPr bwMode="auto">
            <a:xfrm flipH="1">
              <a:off x="2806" y="782"/>
              <a:ext cx="35" cy="100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" name="Text Box 1030"/>
            <p:cNvSpPr txBox="1">
              <a:spLocks noChangeArrowheads="1"/>
            </p:cNvSpPr>
            <p:nvPr/>
          </p:nvSpPr>
          <p:spPr bwMode="auto">
            <a:xfrm>
              <a:off x="2701" y="483"/>
              <a:ext cx="19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 dirty="0">
                  <a:solidFill>
                    <a:srgbClr val="FF0000"/>
                  </a:solidFill>
                  <a:latin typeface="Symbol" pitchFamily="18" charset="2"/>
                  <a:sym typeface="Symbol" pitchFamily="18" charset="2"/>
                </a:rPr>
                <a:t>g</a:t>
              </a:r>
            </a:p>
          </p:txBody>
        </p:sp>
      </p:grpSp>
      <p:grpSp>
        <p:nvGrpSpPr>
          <p:cNvPr id="47" name="Group 1031"/>
          <p:cNvGrpSpPr>
            <a:grpSpLocks/>
          </p:cNvGrpSpPr>
          <p:nvPr/>
        </p:nvGrpSpPr>
        <p:grpSpPr bwMode="auto">
          <a:xfrm>
            <a:off x="4066229" y="3652164"/>
            <a:ext cx="1063624" cy="2373312"/>
            <a:chOff x="2388" y="1737"/>
            <a:chExt cx="670" cy="1495"/>
          </a:xfrm>
        </p:grpSpPr>
        <p:grpSp>
          <p:nvGrpSpPr>
            <p:cNvPr id="48" name="Group 1032"/>
            <p:cNvGrpSpPr>
              <a:grpSpLocks/>
            </p:cNvGrpSpPr>
            <p:nvPr/>
          </p:nvGrpSpPr>
          <p:grpSpPr bwMode="auto">
            <a:xfrm>
              <a:off x="2622" y="1737"/>
              <a:ext cx="196" cy="1495"/>
              <a:chOff x="2622" y="1737"/>
              <a:chExt cx="196" cy="1495"/>
            </a:xfrm>
          </p:grpSpPr>
          <p:sp>
            <p:nvSpPr>
              <p:cNvPr id="52" name="Line 1033"/>
              <p:cNvSpPr>
                <a:spLocks noChangeShapeType="1"/>
              </p:cNvSpPr>
              <p:nvPr/>
            </p:nvSpPr>
            <p:spPr bwMode="auto">
              <a:xfrm flipH="1">
                <a:off x="2622" y="1737"/>
                <a:ext cx="172" cy="1495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3" name="Line 1034"/>
              <p:cNvSpPr>
                <a:spLocks noChangeShapeType="1"/>
              </p:cNvSpPr>
              <p:nvPr/>
            </p:nvSpPr>
            <p:spPr bwMode="auto">
              <a:xfrm>
                <a:off x="2800" y="1743"/>
                <a:ext cx="18" cy="147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49" name="Group 1035"/>
            <p:cNvGrpSpPr>
              <a:grpSpLocks/>
            </p:cNvGrpSpPr>
            <p:nvPr/>
          </p:nvGrpSpPr>
          <p:grpSpPr bwMode="auto">
            <a:xfrm>
              <a:off x="2388" y="2798"/>
              <a:ext cx="670" cy="291"/>
              <a:chOff x="2388" y="2798"/>
              <a:chExt cx="670" cy="291"/>
            </a:xfrm>
          </p:grpSpPr>
          <p:sp>
            <p:nvSpPr>
              <p:cNvPr id="50" name="Text Box 1036"/>
              <p:cNvSpPr txBox="1">
                <a:spLocks noChangeArrowheads="1"/>
              </p:cNvSpPr>
              <p:nvPr/>
            </p:nvSpPr>
            <p:spPr bwMode="auto">
              <a:xfrm>
                <a:off x="2388" y="2801"/>
                <a:ext cx="298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400" dirty="0">
                    <a:solidFill>
                      <a:srgbClr val="FF0000"/>
                    </a:solidFill>
                  </a:rPr>
                  <a:t>e</a:t>
                </a:r>
                <a:r>
                  <a:rPr lang="en-US" sz="2400" baseline="30000" dirty="0">
                    <a:solidFill>
                      <a:srgbClr val="FF0000"/>
                    </a:solidFill>
                  </a:rPr>
                  <a:t>+</a:t>
                </a:r>
              </a:p>
            </p:txBody>
          </p:sp>
          <p:sp>
            <p:nvSpPr>
              <p:cNvPr id="51" name="Text Box 1037"/>
              <p:cNvSpPr txBox="1">
                <a:spLocks noChangeArrowheads="1"/>
              </p:cNvSpPr>
              <p:nvPr/>
            </p:nvSpPr>
            <p:spPr bwMode="auto">
              <a:xfrm>
                <a:off x="2790" y="2798"/>
                <a:ext cx="268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400" dirty="0">
                    <a:solidFill>
                      <a:srgbClr val="FF0000"/>
                    </a:solidFill>
                  </a:rPr>
                  <a:t>e</a:t>
                </a:r>
                <a:r>
                  <a:rPr lang="en-US" sz="2400" baseline="30000" dirty="0">
                    <a:solidFill>
                      <a:srgbClr val="FF0000"/>
                    </a:solidFill>
                  </a:rPr>
                  <a:t>-</a:t>
                </a:r>
              </a:p>
            </p:txBody>
          </p:sp>
        </p:grpSp>
      </p:grpSp>
      <p:sp>
        <p:nvSpPr>
          <p:cNvPr id="54" name="CasellaDiTesto 53"/>
          <p:cNvSpPr txBox="1"/>
          <p:nvPr/>
        </p:nvSpPr>
        <p:spPr>
          <a:xfrm>
            <a:off x="-56848" y="1071161"/>
            <a:ext cx="541663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chemeClr val="accent6"/>
                </a:solidFill>
              </a:rPr>
              <a:t>Precision Si-strip Tracker (TKR)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accent6"/>
                </a:solidFill>
              </a:rPr>
              <a:t> </a:t>
            </a:r>
            <a:r>
              <a:rPr lang="en-US" sz="1500" dirty="0" smtClean="0">
                <a:solidFill>
                  <a:schemeClr val="accent6"/>
                </a:solidFill>
              </a:rPr>
              <a:t>Measures incident </a:t>
            </a:r>
            <a:r>
              <a:rPr lang="en-US" sz="1500" dirty="0" smtClean="0">
                <a:solidFill>
                  <a:schemeClr val="accent6"/>
                </a:solidFill>
                <a:sym typeface="Symbol"/>
              </a:rPr>
              <a:t>-ray  direction</a:t>
            </a:r>
          </a:p>
          <a:p>
            <a:pPr>
              <a:buFont typeface="Arial" pitchFamily="34" charset="0"/>
              <a:buChar char="•"/>
            </a:pPr>
            <a:r>
              <a:rPr lang="en-US" sz="1500" dirty="0" smtClean="0">
                <a:solidFill>
                  <a:schemeClr val="accent6"/>
                </a:solidFill>
                <a:sym typeface="Symbol"/>
              </a:rPr>
              <a:t> 18 XY tracking planes: 228 </a:t>
            </a:r>
            <a:r>
              <a:rPr lang="en-US" sz="1500" dirty="0" smtClean="0">
                <a:solidFill>
                  <a:schemeClr val="accent6"/>
                </a:solidFill>
                <a:latin typeface="Symbol" pitchFamily="18" charset="2"/>
                <a:sym typeface="Symbol"/>
              </a:rPr>
              <a:t>m</a:t>
            </a:r>
            <a:r>
              <a:rPr lang="en-US" sz="1500" dirty="0" smtClean="0">
                <a:solidFill>
                  <a:schemeClr val="accent6"/>
                </a:solidFill>
                <a:sym typeface="Symbol"/>
              </a:rPr>
              <a:t>m strip pitch </a:t>
            </a:r>
          </a:p>
          <a:p>
            <a:pPr>
              <a:buFont typeface="Arial" pitchFamily="34" charset="0"/>
              <a:buChar char="•"/>
            </a:pPr>
            <a:r>
              <a:rPr lang="en-US" sz="1500" dirty="0" smtClean="0">
                <a:solidFill>
                  <a:schemeClr val="accent6"/>
                </a:solidFill>
                <a:sym typeface="Symbol"/>
              </a:rPr>
              <a:t> High efficiency. Good position resolution</a:t>
            </a:r>
          </a:p>
          <a:p>
            <a:pPr>
              <a:buFont typeface="Arial" pitchFamily="34" charset="0"/>
              <a:buChar char="•"/>
            </a:pPr>
            <a:r>
              <a:rPr lang="en-US" sz="1500" dirty="0" smtClean="0">
                <a:solidFill>
                  <a:schemeClr val="accent6"/>
                </a:solidFill>
                <a:sym typeface="Symbol"/>
              </a:rPr>
              <a:t> 12x 0.03 X</a:t>
            </a:r>
            <a:r>
              <a:rPr lang="en-US" sz="1500" baseline="-25000" dirty="0" smtClean="0">
                <a:solidFill>
                  <a:schemeClr val="accent6"/>
                </a:solidFill>
                <a:sym typeface="Symbol"/>
              </a:rPr>
              <a:t>0</a:t>
            </a:r>
            <a:r>
              <a:rPr lang="en-US" sz="1500" dirty="0" smtClean="0">
                <a:solidFill>
                  <a:schemeClr val="accent6"/>
                </a:solidFill>
                <a:sym typeface="Symbol"/>
              </a:rPr>
              <a:t> front end </a:t>
            </a:r>
            <a:r>
              <a:rPr lang="en-US" sz="1500" dirty="0" smtClean="0">
                <a:solidFill>
                  <a:schemeClr val="accent6"/>
                </a:solidFill>
                <a:sym typeface="Wingdings" pitchFamily="2" charset="2"/>
              </a:rPr>
              <a:t> reduce multiple scattering</a:t>
            </a:r>
          </a:p>
          <a:p>
            <a:pPr>
              <a:buFont typeface="Arial" pitchFamily="34" charset="0"/>
              <a:buChar char="•"/>
            </a:pPr>
            <a:r>
              <a:rPr lang="en-US" sz="1500" dirty="0" smtClean="0">
                <a:solidFill>
                  <a:schemeClr val="accent6"/>
                </a:solidFill>
                <a:sym typeface="Wingdings" pitchFamily="2" charset="2"/>
              </a:rPr>
              <a:t> 4x0.18X</a:t>
            </a:r>
            <a:r>
              <a:rPr lang="en-US" sz="1500" baseline="-25000" dirty="0" smtClean="0">
                <a:solidFill>
                  <a:schemeClr val="accent6"/>
                </a:solidFill>
                <a:sym typeface="Wingdings" pitchFamily="2" charset="2"/>
              </a:rPr>
              <a:t>0</a:t>
            </a:r>
            <a:r>
              <a:rPr lang="en-US" sz="1500" dirty="0" smtClean="0">
                <a:solidFill>
                  <a:schemeClr val="accent6"/>
                </a:solidFill>
                <a:sym typeface="Wingdings" pitchFamily="2" charset="2"/>
              </a:rPr>
              <a:t> back-end  increase sensitivity &gt;1 GeV</a:t>
            </a:r>
            <a:endParaRPr lang="en-US" sz="1500" dirty="0">
              <a:solidFill>
                <a:schemeClr val="accent6"/>
              </a:solidFill>
            </a:endParaRPr>
          </a:p>
        </p:txBody>
      </p:sp>
      <p:sp>
        <p:nvSpPr>
          <p:cNvPr id="55" name="CasellaDiTesto 54"/>
          <p:cNvSpPr txBox="1"/>
          <p:nvPr/>
        </p:nvSpPr>
        <p:spPr>
          <a:xfrm>
            <a:off x="4802341" y="916413"/>
            <a:ext cx="434165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chemeClr val="accent6"/>
                </a:solidFill>
              </a:rPr>
              <a:t>Anticoincidence Detector (ACD)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accent6"/>
                </a:solidFill>
              </a:rPr>
              <a:t> </a:t>
            </a:r>
            <a:r>
              <a:rPr lang="en-US" sz="1500" dirty="0" smtClean="0">
                <a:solidFill>
                  <a:schemeClr val="accent6"/>
                </a:solidFill>
              </a:rPr>
              <a:t> 89 scintillator tiles</a:t>
            </a:r>
            <a:endParaRPr lang="en-US" sz="1500" dirty="0" smtClean="0">
              <a:solidFill>
                <a:schemeClr val="accent6"/>
              </a:solidFill>
              <a:sym typeface="Symbol"/>
            </a:endParaRPr>
          </a:p>
          <a:p>
            <a:pPr>
              <a:buFont typeface="Arial" pitchFamily="34" charset="0"/>
              <a:buChar char="•"/>
            </a:pPr>
            <a:r>
              <a:rPr lang="en-US" sz="1500" dirty="0" smtClean="0">
                <a:solidFill>
                  <a:schemeClr val="accent6"/>
                </a:solidFill>
                <a:sym typeface="Symbol"/>
              </a:rPr>
              <a:t>  First step in the reduction of large charged cosmic ray background</a:t>
            </a:r>
          </a:p>
          <a:p>
            <a:pPr>
              <a:buFont typeface="Arial" pitchFamily="34" charset="0"/>
              <a:buChar char="•"/>
            </a:pPr>
            <a:r>
              <a:rPr lang="en-US" sz="1500" dirty="0" smtClean="0">
                <a:solidFill>
                  <a:schemeClr val="accent6"/>
                </a:solidFill>
                <a:sym typeface="Symbol"/>
              </a:rPr>
              <a:t>  Segmentation reduces self-veto at high energy</a:t>
            </a:r>
            <a:endParaRPr lang="en-US" sz="1500" dirty="0">
              <a:solidFill>
                <a:schemeClr val="accent6"/>
              </a:solidFill>
            </a:endParaRPr>
          </a:p>
        </p:txBody>
      </p:sp>
      <p:cxnSp>
        <p:nvCxnSpPr>
          <p:cNvPr id="56" name="Connettore 2 55"/>
          <p:cNvCxnSpPr/>
          <p:nvPr/>
        </p:nvCxnSpPr>
        <p:spPr>
          <a:xfrm rot="5400000">
            <a:off x="5825026" y="2746765"/>
            <a:ext cx="1603176" cy="67904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Connettore 2 56"/>
          <p:cNvCxnSpPr/>
          <p:nvPr/>
        </p:nvCxnSpPr>
        <p:spPr>
          <a:xfrm>
            <a:off x="2067953" y="2610044"/>
            <a:ext cx="2307102" cy="83654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CasellaDiTesto 57"/>
          <p:cNvSpPr txBox="1"/>
          <p:nvPr/>
        </p:nvSpPr>
        <p:spPr>
          <a:xfrm>
            <a:off x="699" y="5065893"/>
            <a:ext cx="5138462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err="1" smtClean="0">
                <a:solidFill>
                  <a:schemeClr val="accent6"/>
                </a:solidFill>
              </a:rPr>
              <a:t>Hodoscopic</a:t>
            </a:r>
            <a:r>
              <a:rPr lang="en-US" b="1" u="sng" dirty="0" smtClean="0">
                <a:solidFill>
                  <a:schemeClr val="accent6"/>
                </a:solidFill>
              </a:rPr>
              <a:t> </a:t>
            </a:r>
            <a:r>
              <a:rPr lang="en-US" b="1" u="sng" dirty="0" err="1" smtClean="0">
                <a:solidFill>
                  <a:schemeClr val="accent6"/>
                </a:solidFill>
              </a:rPr>
              <a:t>CsI</a:t>
            </a:r>
            <a:r>
              <a:rPr lang="en-US" b="1" u="sng" dirty="0" smtClean="0">
                <a:solidFill>
                  <a:schemeClr val="accent6"/>
                </a:solidFill>
              </a:rPr>
              <a:t> Calorimeter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accent6"/>
                </a:solidFill>
              </a:rPr>
              <a:t> </a:t>
            </a:r>
            <a:r>
              <a:rPr lang="en-US" sz="1500" dirty="0" smtClean="0">
                <a:solidFill>
                  <a:schemeClr val="accent6"/>
                </a:solidFill>
              </a:rPr>
              <a:t> Segmented array of 1536 </a:t>
            </a:r>
            <a:r>
              <a:rPr lang="en-US" sz="1500" dirty="0" err="1" smtClean="0">
                <a:solidFill>
                  <a:schemeClr val="accent6"/>
                </a:solidFill>
              </a:rPr>
              <a:t>CsI</a:t>
            </a:r>
            <a:r>
              <a:rPr lang="en-US" sz="1500" dirty="0" smtClean="0">
                <a:solidFill>
                  <a:schemeClr val="accent6"/>
                </a:solidFill>
              </a:rPr>
              <a:t>(Tl) crystals</a:t>
            </a:r>
            <a:endParaRPr lang="en-US" sz="1500" dirty="0" smtClean="0">
              <a:solidFill>
                <a:schemeClr val="accent6"/>
              </a:solidFill>
              <a:sym typeface="Symbol"/>
            </a:endParaRPr>
          </a:p>
          <a:p>
            <a:pPr>
              <a:buFont typeface="Arial" pitchFamily="34" charset="0"/>
              <a:buChar char="•"/>
            </a:pPr>
            <a:r>
              <a:rPr lang="en-US" sz="1500" dirty="0" smtClean="0">
                <a:solidFill>
                  <a:schemeClr val="accent6"/>
                </a:solidFill>
                <a:sym typeface="Symbol"/>
              </a:rPr>
              <a:t>  8.6 X</a:t>
            </a:r>
            <a:r>
              <a:rPr lang="en-US" sz="1500" baseline="-25000" dirty="0" smtClean="0">
                <a:solidFill>
                  <a:schemeClr val="accent6"/>
                </a:solidFill>
                <a:sym typeface="Symbol"/>
              </a:rPr>
              <a:t>0</a:t>
            </a:r>
            <a:r>
              <a:rPr lang="en-US" sz="1500" dirty="0" smtClean="0">
                <a:solidFill>
                  <a:schemeClr val="accent6"/>
                </a:solidFill>
                <a:sym typeface="Symbol"/>
              </a:rPr>
              <a:t>: shower max contained</a:t>
            </a:r>
          </a:p>
          <a:p>
            <a:pPr lvl="1">
              <a:buFont typeface="Symbol"/>
              <a:buChar char="~"/>
            </a:pPr>
            <a:r>
              <a:rPr lang="en-US" sz="1500" dirty="0" smtClean="0">
                <a:solidFill>
                  <a:schemeClr val="accent6"/>
                </a:solidFill>
                <a:sym typeface="Symbol"/>
              </a:rPr>
              <a:t> 200 GeV normal (1.5X</a:t>
            </a:r>
            <a:r>
              <a:rPr lang="en-US" sz="1500" baseline="-25000" dirty="0" smtClean="0">
                <a:solidFill>
                  <a:schemeClr val="accent6"/>
                </a:solidFill>
                <a:sym typeface="Symbol"/>
              </a:rPr>
              <a:t>0</a:t>
            </a:r>
            <a:r>
              <a:rPr lang="en-US" sz="1500" dirty="0" smtClean="0">
                <a:solidFill>
                  <a:schemeClr val="accent6"/>
                </a:solidFill>
                <a:sym typeface="Symbol"/>
              </a:rPr>
              <a:t> from TKR included)</a:t>
            </a:r>
          </a:p>
          <a:p>
            <a:pPr lvl="1">
              <a:buFont typeface="Symbol"/>
              <a:buChar char="~"/>
            </a:pPr>
            <a:r>
              <a:rPr lang="en-US" sz="1500" dirty="0" smtClean="0">
                <a:solidFill>
                  <a:schemeClr val="accent6"/>
                </a:solidFill>
                <a:sym typeface="Symbol"/>
              </a:rPr>
              <a:t>  1TeV @ 40° (CAL-only)</a:t>
            </a:r>
          </a:p>
          <a:p>
            <a:pPr>
              <a:buFont typeface="Arial" pitchFamily="34" charset="0"/>
              <a:buChar char="•"/>
            </a:pPr>
            <a:r>
              <a:rPr lang="en-US" sz="1500" dirty="0" smtClean="0">
                <a:solidFill>
                  <a:schemeClr val="accent6"/>
                </a:solidFill>
                <a:sym typeface="Symbol"/>
              </a:rPr>
              <a:t>  Measures the incident -ray energy</a:t>
            </a:r>
          </a:p>
          <a:p>
            <a:pPr>
              <a:buFont typeface="Arial" pitchFamily="34" charset="0"/>
              <a:buChar char="•"/>
            </a:pPr>
            <a:r>
              <a:rPr lang="en-US" sz="1500" dirty="0" smtClean="0">
                <a:solidFill>
                  <a:schemeClr val="accent6"/>
                </a:solidFill>
                <a:sym typeface="Symbol"/>
              </a:rPr>
              <a:t>  Rejects cosmic-ray background</a:t>
            </a:r>
          </a:p>
        </p:txBody>
      </p:sp>
      <p:cxnSp>
        <p:nvCxnSpPr>
          <p:cNvPr id="59" name="Connettore 2 58"/>
          <p:cNvCxnSpPr/>
          <p:nvPr/>
        </p:nvCxnSpPr>
        <p:spPr>
          <a:xfrm>
            <a:off x="3151162" y="5266161"/>
            <a:ext cx="1153553" cy="19210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CasellaDiTesto 59"/>
          <p:cNvSpPr txBox="1"/>
          <p:nvPr/>
        </p:nvSpPr>
        <p:spPr>
          <a:xfrm>
            <a:off x="5860183" y="5751497"/>
            <a:ext cx="3401058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chemeClr val="accent6"/>
                </a:solidFill>
              </a:rPr>
              <a:t>Electronics system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accent6"/>
                </a:solidFill>
              </a:rPr>
              <a:t> </a:t>
            </a:r>
            <a:r>
              <a:rPr lang="en-US" sz="1500" dirty="0" smtClean="0">
                <a:solidFill>
                  <a:schemeClr val="accent6"/>
                </a:solidFill>
              </a:rPr>
              <a:t> Includes flexible, highly efficient, multi-level trigger</a:t>
            </a:r>
            <a:endParaRPr lang="en-US" sz="1500" dirty="0" smtClean="0">
              <a:solidFill>
                <a:schemeClr val="accent6"/>
              </a:solidFill>
              <a:sym typeface="Symbol"/>
            </a:endParaRPr>
          </a:p>
        </p:txBody>
      </p:sp>
      <p:cxnSp>
        <p:nvCxnSpPr>
          <p:cNvPr id="61" name="Connettore 2 60"/>
          <p:cNvCxnSpPr>
            <a:stCxn id="60" idx="1"/>
            <a:endCxn id="58" idx="3"/>
          </p:cNvCxnSpPr>
          <p:nvPr/>
        </p:nvCxnSpPr>
        <p:spPr>
          <a:xfrm rot="10800000">
            <a:off x="5139161" y="5950752"/>
            <a:ext cx="721022" cy="22393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/>
          <p:cNvSpPr txBox="1"/>
          <p:nvPr/>
        </p:nvSpPr>
        <p:spPr>
          <a:xfrm>
            <a:off x="125730" y="3337560"/>
            <a:ext cx="2702252" cy="1077218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The LAT is also an excellent electron detector! See the presentation by Carmelo </a:t>
            </a:r>
            <a:r>
              <a:rPr lang="en-US" sz="1600" dirty="0" err="1" smtClean="0"/>
              <a:t>Sgrò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341590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 analysis upgrade: Pass 8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5475" y="948691"/>
            <a:ext cx="7991475" cy="1520190"/>
          </a:xfrm>
        </p:spPr>
        <p:txBody>
          <a:bodyPr/>
          <a:lstStyle/>
          <a:p>
            <a:r>
              <a:rPr lang="en-US" dirty="0"/>
              <a:t>A major upgrade of the LAT (aka Pass 8) was released in </a:t>
            </a:r>
            <a:r>
              <a:rPr lang="en-US" dirty="0" smtClean="0"/>
              <a:t>2015</a:t>
            </a:r>
          </a:p>
          <a:p>
            <a:pPr lvl="1"/>
            <a:r>
              <a:rPr lang="en-US" dirty="0" smtClean="0"/>
              <a:t>Complete </a:t>
            </a:r>
            <a:r>
              <a:rPr lang="en-US" dirty="0"/>
              <a:t>revamp of LAT event reconstruction </a:t>
            </a:r>
            <a:r>
              <a:rPr lang="en-US" dirty="0" smtClean="0"/>
              <a:t>algorithms</a:t>
            </a:r>
          </a:p>
          <a:p>
            <a:pPr lvl="1"/>
            <a:r>
              <a:rPr lang="en-US" dirty="0" smtClean="0"/>
              <a:t>More </a:t>
            </a:r>
            <a:r>
              <a:rPr lang="en-US" dirty="0"/>
              <a:t>than double acceptance below 100 </a:t>
            </a:r>
            <a:r>
              <a:rPr lang="en-US" dirty="0" smtClean="0"/>
              <a:t>MeV</a:t>
            </a:r>
          </a:p>
          <a:p>
            <a:pPr lvl="1"/>
            <a:r>
              <a:rPr lang="en-US" dirty="0" smtClean="0"/>
              <a:t>Retroactively </a:t>
            </a:r>
            <a:r>
              <a:rPr lang="en-US" dirty="0"/>
              <a:t>updated entire Fermi-LAT data </a:t>
            </a:r>
            <a:r>
              <a:rPr lang="en-US" dirty="0" smtClean="0"/>
              <a:t>archive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651A3-A23A-493B-B527-111DAAA2E5D6}" type="slidenum">
              <a:rPr lang="en-US" smtClean="0"/>
              <a:t>30</a:t>
            </a:fld>
            <a:endParaRPr lang="en-US"/>
          </a:p>
        </p:txBody>
      </p:sp>
      <p:pic>
        <p:nvPicPr>
          <p:cNvPr id="1026" name="Picture 2" descr="http://www.slac.stanford.edu/exp/glast/groups/canda/lat_Performance_files/gAcceptanceEnergyTotalFB_P7vP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3" y="2841982"/>
            <a:ext cx="4714556" cy="32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slac.stanford.edu/exp/glast/groups/canda/lat_Performance_files/gPsfAve68EnergyTotalFB_P7vP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751" y="2841982"/>
            <a:ext cx="4767527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46641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and perspectives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85751" y="1040130"/>
            <a:ext cx="8331200" cy="5244783"/>
          </a:xfrm>
        </p:spPr>
        <p:txBody>
          <a:bodyPr/>
          <a:lstStyle/>
          <a:p>
            <a:r>
              <a:rPr lang="en-US" dirty="0" smtClean="0"/>
              <a:t>Fermi has opened a window on the extreme high-energy Universe</a:t>
            </a:r>
          </a:p>
          <a:p>
            <a:r>
              <a:rPr lang="en-US" dirty="0" smtClean="0"/>
              <a:t>Exciting results in all fields of gamma-ray astrophysics</a:t>
            </a:r>
          </a:p>
          <a:p>
            <a:pPr lvl="1"/>
            <a:r>
              <a:rPr lang="en-US" dirty="0" smtClean="0"/>
              <a:t>Many discoveries, many new source classes, many surprises</a:t>
            </a:r>
          </a:p>
          <a:p>
            <a:pPr lvl="2"/>
            <a:r>
              <a:rPr lang="en-US" dirty="0" smtClean="0"/>
              <a:t>Many results not shown here! </a:t>
            </a:r>
          </a:p>
          <a:p>
            <a:pPr lvl="1"/>
            <a:r>
              <a:rPr lang="en-US" dirty="0" smtClean="0"/>
              <a:t>The LAT gamma-ray data improved our understanding of CR accelerations processes and allowed to set more constrained limits on new physics than previously done</a:t>
            </a:r>
          </a:p>
          <a:p>
            <a:r>
              <a:rPr lang="en-US" dirty="0" smtClean="0"/>
              <a:t>The LAT has been monitoring the gamma-ray </a:t>
            </a:r>
            <a:r>
              <a:rPr lang="en-US" dirty="0"/>
              <a:t>sky </a:t>
            </a:r>
            <a:r>
              <a:rPr lang="en-US" dirty="0" smtClean="0"/>
              <a:t>for 7 years and is still in good health</a:t>
            </a:r>
          </a:p>
          <a:p>
            <a:r>
              <a:rPr lang="en-US" dirty="0" smtClean="0"/>
              <a:t>Significant improvements of the LAT performance</a:t>
            </a:r>
          </a:p>
          <a:p>
            <a:pPr lvl="1"/>
            <a:r>
              <a:rPr lang="en-US" dirty="0" smtClean="0"/>
              <a:t>Updated event reconstruction with Pass 8 </a:t>
            </a:r>
          </a:p>
          <a:p>
            <a:pPr lvl="1"/>
            <a:r>
              <a:rPr lang="en-US" dirty="0" smtClean="0"/>
              <a:t>Updated diffuse model coming soon</a:t>
            </a:r>
            <a:endParaRPr lang="en-US" dirty="0"/>
          </a:p>
          <a:p>
            <a:r>
              <a:rPr lang="en-US" dirty="0"/>
              <a:t>E</a:t>
            </a:r>
            <a:r>
              <a:rPr lang="en-US" dirty="0" smtClean="0"/>
              <a:t>xtended </a:t>
            </a:r>
            <a:r>
              <a:rPr lang="en-US" dirty="0"/>
              <a:t>long term operations </a:t>
            </a:r>
            <a:r>
              <a:rPr lang="en-US" dirty="0" smtClean="0"/>
              <a:t>will provide a unique opportunity </a:t>
            </a:r>
            <a:r>
              <a:rPr lang="en-US" dirty="0"/>
              <a:t>for time domain astrophysics </a:t>
            </a:r>
            <a:r>
              <a:rPr lang="en-US" dirty="0" smtClean="0"/>
              <a:t>and multi-wavelength </a:t>
            </a:r>
            <a:r>
              <a:rPr lang="en-US" dirty="0"/>
              <a:t>observations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651A3-A23A-493B-B527-111DAAA2E5D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5286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810" y="4077402"/>
            <a:ext cx="5600700" cy="2764722"/>
          </a:xfrm>
          <a:prstGeom prst="rect">
            <a:avLst/>
          </a:prstGeom>
        </p:spPr>
      </p:pic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Fermi observation strategy</a:t>
            </a:r>
            <a:endParaRPr lang="en-US" dirty="0"/>
          </a:p>
        </p:txBody>
      </p:sp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494711" y="994410"/>
            <a:ext cx="8374969" cy="3554729"/>
          </a:xfrm>
        </p:spPr>
        <p:txBody>
          <a:bodyPr/>
          <a:lstStyle/>
          <a:p>
            <a:r>
              <a:rPr lang="en-US" sz="1800" dirty="0"/>
              <a:t>Mostly ~uniform sky </a:t>
            </a:r>
            <a:r>
              <a:rPr lang="en-US" sz="1800" dirty="0" smtClean="0"/>
              <a:t>survey</a:t>
            </a:r>
          </a:p>
          <a:p>
            <a:pPr lvl="1"/>
            <a:r>
              <a:rPr lang="en-US" sz="1800" dirty="0" smtClean="0"/>
              <a:t>Dec </a:t>
            </a:r>
            <a:r>
              <a:rPr lang="en-US" sz="1800" dirty="0"/>
              <a:t>2013 – Dec 2014, transitioned to galactic center biased </a:t>
            </a:r>
            <a:r>
              <a:rPr lang="en-US" sz="1800" dirty="0" smtClean="0"/>
              <a:t>survey for </a:t>
            </a:r>
            <a:r>
              <a:rPr lang="en-US" sz="1800" dirty="0"/>
              <a:t>1 </a:t>
            </a:r>
            <a:r>
              <a:rPr lang="en-US" sz="1800" dirty="0" smtClean="0"/>
              <a:t>year</a:t>
            </a:r>
          </a:p>
          <a:p>
            <a:r>
              <a:rPr lang="en-US" sz="1800" dirty="0" smtClean="0"/>
              <a:t>Target </a:t>
            </a:r>
            <a:r>
              <a:rPr lang="en-US" sz="1800" dirty="0"/>
              <a:t>of opportunity observations generally between 1 </a:t>
            </a:r>
            <a:r>
              <a:rPr lang="en-US" sz="1800" dirty="0" smtClean="0"/>
              <a:t>day – few weeks </a:t>
            </a:r>
            <a:r>
              <a:rPr lang="en-US" sz="1800" dirty="0"/>
              <a:t>in duration: </a:t>
            </a:r>
            <a:endParaRPr lang="en-US" sz="1800" dirty="0" smtClean="0"/>
          </a:p>
          <a:p>
            <a:pPr lvl="1"/>
            <a:r>
              <a:rPr lang="en-US" sz="1800" dirty="0" smtClean="0"/>
              <a:t>flaring </a:t>
            </a:r>
            <a:r>
              <a:rPr lang="en-US" sz="1800" dirty="0"/>
              <a:t>AGN, Novae, Sun, Crab, Binary </a:t>
            </a:r>
            <a:r>
              <a:rPr lang="en-US" sz="1800" dirty="0" smtClean="0"/>
              <a:t>systems, </a:t>
            </a:r>
            <a:r>
              <a:rPr lang="en-US" sz="1800" dirty="0" err="1" smtClean="0"/>
              <a:t>etc</a:t>
            </a:r>
            <a:endParaRPr lang="en-US" sz="1800" dirty="0" smtClean="0"/>
          </a:p>
          <a:p>
            <a:r>
              <a:rPr lang="en-US" sz="1800" dirty="0" smtClean="0"/>
              <a:t>2.5 </a:t>
            </a:r>
            <a:r>
              <a:rPr lang="en-US" sz="1800" dirty="0"/>
              <a:t>hour autonomously commanded pointed observations </a:t>
            </a:r>
            <a:r>
              <a:rPr lang="en-US" sz="1800" dirty="0" smtClean="0"/>
              <a:t>following detection </a:t>
            </a:r>
            <a:r>
              <a:rPr lang="en-US" sz="1800" dirty="0"/>
              <a:t>of bright hard-spectrum </a:t>
            </a:r>
            <a:r>
              <a:rPr lang="en-US" sz="1800" dirty="0" smtClean="0"/>
              <a:t>GRB</a:t>
            </a:r>
          </a:p>
          <a:p>
            <a:r>
              <a:rPr lang="en-US" sz="1800" dirty="0" smtClean="0"/>
              <a:t>The </a:t>
            </a:r>
            <a:r>
              <a:rPr lang="en-US" sz="1800" dirty="0"/>
              <a:t>wide field of view and survey mode operation allows Fermi </a:t>
            </a:r>
            <a:r>
              <a:rPr lang="en-US" sz="1800" dirty="0" smtClean="0"/>
              <a:t>to explore </a:t>
            </a:r>
            <a:r>
              <a:rPr lang="en-US" sz="1800" dirty="0"/>
              <a:t>the high energy </a:t>
            </a:r>
            <a:r>
              <a:rPr lang="en-US" sz="1800" dirty="0" smtClean="0"/>
              <a:t>gamma-ray </a:t>
            </a:r>
            <a:r>
              <a:rPr lang="en-US" sz="1800" dirty="0"/>
              <a:t>sky on timescales from milliseconds </a:t>
            </a:r>
            <a:r>
              <a:rPr lang="en-US" sz="1800" dirty="0" smtClean="0"/>
              <a:t>to years</a:t>
            </a:r>
            <a:endParaRPr lang="en-US" sz="1800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651A3-A23A-493B-B527-111DAAA2E5D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0446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otched Right Arrow 5"/>
          <p:cNvSpPr/>
          <p:nvPr/>
        </p:nvSpPr>
        <p:spPr bwMode="auto">
          <a:xfrm rot="19690626">
            <a:off x="-97835" y="3668239"/>
            <a:ext cx="9622571" cy="822141"/>
          </a:xfrm>
          <a:prstGeom prst="notchedRightArrow">
            <a:avLst>
              <a:gd name="adj1" fmla="val 41250"/>
              <a:gd name="adj2" fmla="val 72874"/>
            </a:avLst>
          </a:prstGeom>
          <a:gradFill flip="none" rotWithShape="1">
            <a:gsLst>
              <a:gs pos="51000">
                <a:srgbClr val="263BFF"/>
              </a:gs>
              <a:gs pos="0">
                <a:srgbClr val="FFFFFF"/>
              </a:gs>
              <a:gs pos="88000">
                <a:srgbClr val="000090"/>
              </a:gs>
            </a:gsLst>
            <a:lin ang="108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latin typeface="Book Antiqua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overview of the Fermi LAT Science</a:t>
            </a:r>
            <a:endParaRPr lang="en-US" dirty="0"/>
          </a:p>
        </p:txBody>
      </p:sp>
      <p:sp>
        <p:nvSpPr>
          <p:cNvPr id="74" name="TextBox 57"/>
          <p:cNvSpPr txBox="1">
            <a:spLocks noChangeArrowheads="1"/>
          </p:cNvSpPr>
          <p:nvPr/>
        </p:nvSpPr>
        <p:spPr bwMode="auto">
          <a:xfrm>
            <a:off x="613410" y="1066800"/>
            <a:ext cx="28038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ea typeface="Arial" pitchFamily="1" charset="0"/>
                <a:cs typeface="Calibri"/>
              </a:rPr>
              <a:t>Dark </a:t>
            </a:r>
            <a:r>
              <a:rPr lang="en-US" sz="2000" dirty="0" smtClean="0">
                <a:solidFill>
                  <a:prstClr val="black"/>
                </a:solidFill>
                <a:ea typeface="Arial" pitchFamily="1" charset="0"/>
                <a:cs typeface="Calibri"/>
              </a:rPr>
              <a:t>Matter searches</a:t>
            </a:r>
            <a:endParaRPr lang="en-US" sz="2000" dirty="0">
              <a:solidFill>
                <a:prstClr val="black"/>
              </a:solidFill>
              <a:ea typeface="Arial" pitchFamily="1" charset="0"/>
              <a:cs typeface="Calibri"/>
            </a:endParaRPr>
          </a:p>
        </p:txBody>
      </p:sp>
      <p:cxnSp>
        <p:nvCxnSpPr>
          <p:cNvPr id="75" name="Straight Connector 79"/>
          <p:cNvCxnSpPr>
            <a:cxnSpLocks noChangeShapeType="1"/>
          </p:cNvCxnSpPr>
          <p:nvPr/>
        </p:nvCxnSpPr>
        <p:spPr bwMode="auto">
          <a:xfrm rot="10800000" flipV="1">
            <a:off x="7455408" y="5389663"/>
            <a:ext cx="804672" cy="1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>
            <a:outerShdw blurRad="130000" dist="101600" dir="2700000" algn="tl" rotWithShape="0">
              <a:srgbClr val="000000">
                <a:alpha val="34999"/>
              </a:srgbClr>
            </a:outerShdw>
          </a:effectLst>
        </p:spPr>
      </p:cxnSp>
      <p:cxnSp>
        <p:nvCxnSpPr>
          <p:cNvPr id="76" name="Straight Connector 111"/>
          <p:cNvCxnSpPr>
            <a:cxnSpLocks noChangeShapeType="1"/>
          </p:cNvCxnSpPr>
          <p:nvPr/>
        </p:nvCxnSpPr>
        <p:spPr bwMode="auto">
          <a:xfrm rot="10800000" flipV="1">
            <a:off x="4831081" y="6305521"/>
            <a:ext cx="338328" cy="635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>
            <a:outerShdw blurRad="130000" dist="101600" dir="2700000" algn="tl" rotWithShape="0">
              <a:srgbClr val="000000">
                <a:alpha val="34999"/>
              </a:srgbClr>
            </a:outerShdw>
          </a:effectLst>
        </p:spPr>
      </p:cxnSp>
      <p:pic>
        <p:nvPicPr>
          <p:cNvPr id="77" name="Picture 93" descr="Screen shot 2012-02-20 at 11.19.05 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8102" y="6027198"/>
            <a:ext cx="715416" cy="592773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78" name="TextBox 57"/>
          <p:cNvSpPr txBox="1">
            <a:spLocks noChangeArrowheads="1"/>
          </p:cNvSpPr>
          <p:nvPr/>
        </p:nvSpPr>
        <p:spPr bwMode="auto">
          <a:xfrm>
            <a:off x="1872381" y="6108641"/>
            <a:ext cx="29587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ea typeface="Arial" pitchFamily="1" charset="0"/>
                <a:cs typeface="Calibri"/>
              </a:rPr>
              <a:t>Terrestrial </a:t>
            </a:r>
            <a:r>
              <a:rPr lang="en-US" sz="2000" dirty="0">
                <a:solidFill>
                  <a:prstClr val="black"/>
                </a:solidFill>
                <a:ea typeface="Arial" pitchFamily="1" charset="0"/>
                <a:cs typeface="Calibri"/>
                <a:sym typeface="Symbol" panose="05050102010706020507" pitchFamily="18" charset="2"/>
              </a:rPr>
              <a:t></a:t>
            </a:r>
            <a:r>
              <a:rPr lang="en-US" sz="2000" dirty="0" smtClean="0">
                <a:solidFill>
                  <a:prstClr val="black"/>
                </a:solidFill>
                <a:ea typeface="Arial" pitchFamily="1" charset="0"/>
                <a:cs typeface="Calibri"/>
              </a:rPr>
              <a:t>-</a:t>
            </a:r>
            <a:r>
              <a:rPr lang="en-US" sz="2000" dirty="0">
                <a:solidFill>
                  <a:prstClr val="black"/>
                </a:solidFill>
                <a:ea typeface="Arial" pitchFamily="1" charset="0"/>
                <a:cs typeface="Calibri"/>
              </a:rPr>
              <a:t>ray Flashes</a:t>
            </a:r>
          </a:p>
        </p:txBody>
      </p:sp>
      <p:cxnSp>
        <p:nvCxnSpPr>
          <p:cNvPr id="79" name="Straight Connector 109"/>
          <p:cNvCxnSpPr>
            <a:cxnSpLocks noChangeShapeType="1"/>
          </p:cNvCxnSpPr>
          <p:nvPr/>
        </p:nvCxnSpPr>
        <p:spPr bwMode="auto">
          <a:xfrm rot="10800000">
            <a:off x="1479667" y="6266724"/>
            <a:ext cx="384048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>
            <a:outerShdw blurRad="130000" dist="101600" dir="2700000" algn="tl" rotWithShape="0">
              <a:srgbClr val="000000">
                <a:alpha val="34999"/>
              </a:srgbClr>
            </a:outerShdw>
          </a:effectLst>
        </p:spPr>
      </p:cxnSp>
      <p:grpSp>
        <p:nvGrpSpPr>
          <p:cNvPr id="80" name="Group 97"/>
          <p:cNvGrpSpPr>
            <a:grpSpLocks/>
          </p:cNvGrpSpPr>
          <p:nvPr/>
        </p:nvGrpSpPr>
        <p:grpSpPr bwMode="auto">
          <a:xfrm>
            <a:off x="6084448" y="980728"/>
            <a:ext cx="2167110" cy="889000"/>
            <a:chOff x="5309190" y="5392862"/>
            <a:chExt cx="2167095" cy="889000"/>
          </a:xfrm>
        </p:grpSpPr>
        <p:grpSp>
          <p:nvGrpSpPr>
            <p:cNvPr id="81" name="Group 99"/>
            <p:cNvGrpSpPr>
              <a:grpSpLocks/>
            </p:cNvGrpSpPr>
            <p:nvPr/>
          </p:nvGrpSpPr>
          <p:grpSpPr bwMode="auto">
            <a:xfrm>
              <a:off x="6175078" y="5880106"/>
              <a:ext cx="1301207" cy="369332"/>
              <a:chOff x="6352688" y="5981700"/>
              <a:chExt cx="1301340" cy="368777"/>
            </a:xfrm>
          </p:grpSpPr>
          <p:sp>
            <p:nvSpPr>
              <p:cNvPr id="83" name="TextBox 105"/>
              <p:cNvSpPr txBox="1">
                <a:spLocks noChangeArrowheads="1"/>
              </p:cNvSpPr>
              <p:nvPr/>
            </p:nvSpPr>
            <p:spPr bwMode="auto">
              <a:xfrm>
                <a:off x="6352688" y="5981700"/>
                <a:ext cx="670442" cy="368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  <a:ea typeface="Symbol" pitchFamily="1" charset="2"/>
                    <a:cs typeface="Symbol" pitchFamily="1" charset="2"/>
                  </a:rPr>
                  <a:t>GRBs</a:t>
                </a:r>
                <a:endParaRPr lang="en-US" dirty="0">
                  <a:solidFill>
                    <a:prstClr val="black"/>
                  </a:solidFill>
                  <a:ea typeface="Arial" pitchFamily="1" charset="0"/>
                  <a:cs typeface="Arial" pitchFamily="1" charset="0"/>
                </a:endParaRPr>
              </a:p>
            </p:txBody>
          </p:sp>
          <p:cxnSp>
            <p:nvCxnSpPr>
              <p:cNvPr id="84" name="Straight Connector 68"/>
              <p:cNvCxnSpPr>
                <a:cxnSpLocks noChangeShapeType="1"/>
              </p:cNvCxnSpPr>
              <p:nvPr/>
            </p:nvCxnSpPr>
            <p:spPr bwMode="auto">
              <a:xfrm rot="10800000">
                <a:off x="7133277" y="6197275"/>
                <a:ext cx="520751" cy="158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130000" dist="101600" dir="2700000" algn="tl" rotWithShape="0">
                  <a:srgbClr val="000000">
                    <a:alpha val="34999"/>
                  </a:srgbClr>
                </a:outerShdw>
              </a:effectLst>
            </p:spPr>
          </p:cxnSp>
          <p:cxnSp>
            <p:nvCxnSpPr>
              <p:cNvPr id="85" name="Straight Connector 69"/>
              <p:cNvCxnSpPr>
                <a:cxnSpLocks noChangeShapeType="1"/>
              </p:cNvCxnSpPr>
              <p:nvPr/>
            </p:nvCxnSpPr>
            <p:spPr bwMode="auto">
              <a:xfrm rot="10800000">
                <a:off x="6432387" y="6197275"/>
                <a:ext cx="412791" cy="1586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ffectLst>
                <a:outerShdw blurRad="130000" dist="101600" dir="2700000" algn="tl" rotWithShape="0">
                  <a:srgbClr val="000000">
                    <a:alpha val="34999"/>
                  </a:srgbClr>
                </a:outerShdw>
              </a:effectLst>
            </p:spPr>
          </p:cxnSp>
        </p:grpSp>
        <p:pic>
          <p:nvPicPr>
            <p:cNvPr id="82" name="Picture 5"/>
            <p:cNvPicPr>
              <a:picLocks noChangeAspect="1"/>
            </p:cNvPicPr>
            <p:nvPr/>
          </p:nvPicPr>
          <p:blipFill>
            <a:blip r:embed="rId4" cstate="print">
              <a:lum bright="-16000" contrast="24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9190" y="5392862"/>
              <a:ext cx="930275" cy="889000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</p:pic>
      </p:grpSp>
      <p:grpSp>
        <p:nvGrpSpPr>
          <p:cNvPr id="86" name="Group 93"/>
          <p:cNvGrpSpPr>
            <a:grpSpLocks/>
          </p:cNvGrpSpPr>
          <p:nvPr/>
        </p:nvGrpSpPr>
        <p:grpSpPr bwMode="auto">
          <a:xfrm>
            <a:off x="640081" y="4697414"/>
            <a:ext cx="2251437" cy="636587"/>
            <a:chOff x="3200335" y="2600632"/>
            <a:chExt cx="2251500" cy="636089"/>
          </a:xfrm>
        </p:grpSpPr>
        <p:cxnSp>
          <p:nvCxnSpPr>
            <p:cNvPr id="87" name="Straight Connector 87"/>
            <p:cNvCxnSpPr>
              <a:cxnSpLocks noChangeShapeType="1"/>
            </p:cNvCxnSpPr>
            <p:nvPr/>
          </p:nvCxnSpPr>
          <p:spPr bwMode="auto">
            <a:xfrm rot="10800000">
              <a:off x="3642035" y="2959298"/>
              <a:ext cx="531829" cy="1587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blurRad="130000" dist="101600" dir="2700000" algn="tl" rotWithShape="0">
                <a:srgbClr val="000000">
                  <a:alpha val="34999"/>
                </a:srgbClr>
              </a:outerShdw>
            </a:effectLst>
          </p:spPr>
        </p:cxnSp>
        <p:sp>
          <p:nvSpPr>
            <p:cNvPr id="88" name="TextBox 63"/>
            <p:cNvSpPr txBox="1">
              <a:spLocks noChangeArrowheads="1"/>
            </p:cNvSpPr>
            <p:nvPr/>
          </p:nvSpPr>
          <p:spPr bwMode="auto">
            <a:xfrm>
              <a:off x="3821108" y="2730877"/>
              <a:ext cx="955737" cy="3997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prstClr val="black"/>
                  </a:solidFill>
                  <a:ea typeface="Symbol" pitchFamily="1" charset="2"/>
                  <a:cs typeface="Calibri"/>
                </a:rPr>
                <a:t>Novae</a:t>
              </a:r>
              <a:endParaRPr lang="en-US" sz="2000" dirty="0">
                <a:solidFill>
                  <a:prstClr val="black"/>
                </a:solidFill>
                <a:ea typeface="Arial" pitchFamily="1" charset="0"/>
                <a:cs typeface="Calibri"/>
              </a:endParaRPr>
            </a:p>
          </p:txBody>
        </p:sp>
        <p:pic>
          <p:nvPicPr>
            <p:cNvPr id="89" name="Picture 2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0335" y="2600632"/>
              <a:ext cx="645305" cy="636089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</p:pic>
        <p:cxnSp>
          <p:nvCxnSpPr>
            <p:cNvPr id="90" name="Straight Connector 88"/>
            <p:cNvCxnSpPr>
              <a:cxnSpLocks noChangeShapeType="1"/>
            </p:cNvCxnSpPr>
            <p:nvPr/>
          </p:nvCxnSpPr>
          <p:spPr bwMode="auto">
            <a:xfrm rot="10800000">
              <a:off x="4688798" y="2945021"/>
              <a:ext cx="763037" cy="1427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blurRad="130000" dist="101600" dir="2700000" algn="tl" rotWithShape="0">
                <a:srgbClr val="000000">
                  <a:alpha val="34999"/>
                </a:srgbClr>
              </a:outerShdw>
            </a:effectLst>
          </p:spPr>
        </p:cxnSp>
      </p:grpSp>
      <p:grpSp>
        <p:nvGrpSpPr>
          <p:cNvPr id="91" name="Group 102"/>
          <p:cNvGrpSpPr/>
          <p:nvPr/>
        </p:nvGrpSpPr>
        <p:grpSpPr>
          <a:xfrm>
            <a:off x="716280" y="3886201"/>
            <a:ext cx="3383280" cy="669925"/>
            <a:chOff x="-2880505" y="2308083"/>
            <a:chExt cx="3383280" cy="669925"/>
          </a:xfrm>
        </p:grpSpPr>
        <p:cxnSp>
          <p:nvCxnSpPr>
            <p:cNvPr id="92" name="Straight Connector 89"/>
            <p:cNvCxnSpPr>
              <a:cxnSpLocks noChangeShapeType="1"/>
            </p:cNvCxnSpPr>
            <p:nvPr/>
          </p:nvCxnSpPr>
          <p:spPr bwMode="auto">
            <a:xfrm rot="10800000">
              <a:off x="-2728105" y="2765283"/>
              <a:ext cx="853527" cy="1589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blurRad="130000" dist="101600" dir="2700000" algn="tl" rotWithShape="0">
                <a:srgbClr val="000000">
                  <a:alpha val="34999"/>
                </a:srgbClr>
              </a:outerShdw>
            </a:effectLst>
          </p:spPr>
        </p:cxnSp>
        <p:sp>
          <p:nvSpPr>
            <p:cNvPr id="93" name="TextBox 61"/>
            <p:cNvSpPr txBox="1">
              <a:spLocks noChangeArrowheads="1"/>
            </p:cNvSpPr>
            <p:nvPr/>
          </p:nvSpPr>
          <p:spPr bwMode="auto">
            <a:xfrm>
              <a:off x="-1889905" y="2536683"/>
              <a:ext cx="1764903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 err="1">
                  <a:solidFill>
                    <a:prstClr val="black"/>
                  </a:solidFill>
                  <a:ea typeface="Symbol" pitchFamily="1" charset="2"/>
                  <a:cs typeface="Calibri"/>
                </a:rPr>
                <a:t>SNRs</a:t>
              </a:r>
              <a:r>
                <a:rPr lang="en-US" sz="2000" dirty="0">
                  <a:solidFill>
                    <a:prstClr val="black"/>
                  </a:solidFill>
                  <a:ea typeface="Symbol" pitchFamily="1" charset="2"/>
                  <a:cs typeface="Calibri"/>
                </a:rPr>
                <a:t> &amp; PWN</a:t>
              </a:r>
              <a:endParaRPr lang="en-US" sz="2000" dirty="0">
                <a:solidFill>
                  <a:prstClr val="black"/>
                </a:solidFill>
                <a:ea typeface="Arial" pitchFamily="1" charset="0"/>
                <a:cs typeface="Calibri"/>
              </a:endParaRPr>
            </a:p>
          </p:txBody>
        </p:sp>
        <p:pic>
          <p:nvPicPr>
            <p:cNvPr id="94" name="Picture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80505" y="2308083"/>
              <a:ext cx="563503" cy="669925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</p:pic>
        <p:cxnSp>
          <p:nvCxnSpPr>
            <p:cNvPr id="95" name="Straight Connector 90"/>
            <p:cNvCxnSpPr>
              <a:cxnSpLocks noChangeShapeType="1"/>
            </p:cNvCxnSpPr>
            <p:nvPr/>
          </p:nvCxnSpPr>
          <p:spPr bwMode="auto">
            <a:xfrm rot="10800000">
              <a:off x="-137305" y="2765283"/>
              <a:ext cx="640080" cy="158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blurRad="130000" dist="101600" dir="2700000" algn="tl" rotWithShape="0">
                <a:srgbClr val="000000">
                  <a:alpha val="34999"/>
                </a:srgbClr>
              </a:outerShdw>
            </a:effectLst>
          </p:spPr>
        </p:cxnSp>
      </p:grpSp>
      <p:grpSp>
        <p:nvGrpSpPr>
          <p:cNvPr id="96" name="Group 76"/>
          <p:cNvGrpSpPr>
            <a:grpSpLocks/>
          </p:cNvGrpSpPr>
          <p:nvPr/>
        </p:nvGrpSpPr>
        <p:grpSpPr bwMode="auto">
          <a:xfrm>
            <a:off x="4346670" y="1431790"/>
            <a:ext cx="3541668" cy="795868"/>
            <a:chOff x="3657687" y="5163336"/>
            <a:chExt cx="3541865" cy="795867"/>
          </a:xfrm>
          <a:effectLst/>
        </p:grpSpPr>
        <p:sp>
          <p:nvSpPr>
            <p:cNvPr id="97" name="TextBox 105"/>
            <p:cNvSpPr txBox="1">
              <a:spLocks noChangeArrowheads="1"/>
            </p:cNvSpPr>
            <p:nvPr/>
          </p:nvSpPr>
          <p:spPr bwMode="auto">
            <a:xfrm>
              <a:off x="5069524" y="5543157"/>
              <a:ext cx="1069153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 err="1">
                  <a:solidFill>
                    <a:prstClr val="black"/>
                  </a:solidFill>
                  <a:ea typeface="Symbol" pitchFamily="1" charset="2"/>
                  <a:cs typeface="Calibri"/>
                </a:rPr>
                <a:t>Blazars</a:t>
              </a:r>
              <a:endParaRPr lang="en-US" sz="2000" dirty="0">
                <a:solidFill>
                  <a:prstClr val="black"/>
                </a:solidFill>
                <a:ea typeface="Arial" pitchFamily="1" charset="0"/>
                <a:cs typeface="Calibri"/>
              </a:endParaRPr>
            </a:p>
          </p:txBody>
        </p:sp>
        <p:cxnSp>
          <p:nvCxnSpPr>
            <p:cNvPr id="98" name="Straight Connector 107"/>
            <p:cNvCxnSpPr>
              <a:cxnSpLocks noChangeShapeType="1"/>
            </p:cNvCxnSpPr>
            <p:nvPr/>
          </p:nvCxnSpPr>
          <p:spPr bwMode="auto">
            <a:xfrm flipH="1">
              <a:off x="6035801" y="5752782"/>
              <a:ext cx="1163751" cy="18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blurRad="130000" dist="101600" dir="2700000" algn="tl" rotWithShape="0">
                <a:srgbClr val="000000">
                  <a:alpha val="34999"/>
                </a:srgbClr>
              </a:outerShdw>
            </a:effectLst>
          </p:spPr>
        </p:cxnSp>
        <p:pic>
          <p:nvPicPr>
            <p:cNvPr id="99" name="Picture 64" descr="Blazars in radio and gamma-ray collage14.jp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7687" y="5163336"/>
              <a:ext cx="1414666" cy="795867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</p:pic>
        <p:cxnSp>
          <p:nvCxnSpPr>
            <p:cNvPr id="100" name="Straight Connector 106"/>
            <p:cNvCxnSpPr>
              <a:cxnSpLocks noChangeShapeType="1"/>
            </p:cNvCxnSpPr>
            <p:nvPr/>
          </p:nvCxnSpPr>
          <p:spPr bwMode="auto">
            <a:xfrm rot="10800000">
              <a:off x="5095746" y="5765800"/>
              <a:ext cx="339744" cy="158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blurRad="130000" dist="101600" dir="2700000" algn="tl" rotWithShape="0">
                <a:srgbClr val="000000">
                  <a:alpha val="34999"/>
                </a:srgbClr>
              </a:outerShdw>
            </a:effectLst>
          </p:spPr>
        </p:cxnSp>
      </p:grpSp>
      <p:grpSp>
        <p:nvGrpSpPr>
          <p:cNvPr id="101" name="Group 75"/>
          <p:cNvGrpSpPr>
            <a:grpSpLocks/>
          </p:cNvGrpSpPr>
          <p:nvPr/>
        </p:nvGrpSpPr>
        <p:grpSpPr bwMode="auto">
          <a:xfrm>
            <a:off x="3209736" y="1953281"/>
            <a:ext cx="3727393" cy="771922"/>
            <a:chOff x="3303860" y="4746154"/>
            <a:chExt cx="3727393" cy="772247"/>
          </a:xfrm>
          <a:effectLst/>
        </p:grpSpPr>
        <p:sp>
          <p:nvSpPr>
            <p:cNvPr id="102" name="TextBox 102"/>
            <p:cNvSpPr txBox="1">
              <a:spLocks noChangeArrowheads="1"/>
            </p:cNvSpPr>
            <p:nvPr/>
          </p:nvSpPr>
          <p:spPr bwMode="auto">
            <a:xfrm>
              <a:off x="4023677" y="5118122"/>
              <a:ext cx="1926417" cy="400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prstClr val="black"/>
                  </a:solidFill>
                  <a:ea typeface="Symbol" pitchFamily="1" charset="2"/>
                  <a:cs typeface="Calibri"/>
                </a:rPr>
                <a:t>Radio Galaxies</a:t>
              </a:r>
              <a:endParaRPr lang="en-US" sz="2000" dirty="0">
                <a:solidFill>
                  <a:prstClr val="black"/>
                </a:solidFill>
                <a:ea typeface="Arial" pitchFamily="1" charset="0"/>
                <a:cs typeface="Calibri"/>
              </a:endParaRPr>
            </a:p>
          </p:txBody>
        </p:sp>
        <p:cxnSp>
          <p:nvCxnSpPr>
            <p:cNvPr id="103" name="Straight Connector 104"/>
            <p:cNvCxnSpPr>
              <a:cxnSpLocks noChangeShapeType="1"/>
            </p:cNvCxnSpPr>
            <p:nvPr/>
          </p:nvCxnSpPr>
          <p:spPr bwMode="auto">
            <a:xfrm rot="10800000">
              <a:off x="5881515" y="5335703"/>
              <a:ext cx="1149738" cy="158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blurRad="130000" dist="101600" dir="2700000" algn="tl" rotWithShape="0">
                <a:srgbClr val="000000">
                  <a:alpha val="34999"/>
                </a:srgbClr>
              </a:outerShdw>
            </a:effectLst>
          </p:spPr>
        </p:cxnSp>
        <p:pic>
          <p:nvPicPr>
            <p:cNvPr id="104" name="Pictur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3860" y="4746154"/>
              <a:ext cx="685800" cy="754380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</p:pic>
        <p:cxnSp>
          <p:nvCxnSpPr>
            <p:cNvPr id="105" name="Straight Connector 103"/>
            <p:cNvCxnSpPr>
              <a:cxnSpLocks noChangeShapeType="1"/>
            </p:cNvCxnSpPr>
            <p:nvPr/>
          </p:nvCxnSpPr>
          <p:spPr bwMode="auto">
            <a:xfrm rot="10800000">
              <a:off x="3605833" y="5334113"/>
              <a:ext cx="604837" cy="1589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blurRad="130000" dist="101600" dir="2700000" algn="tl" rotWithShape="0">
                <a:srgbClr val="000000">
                  <a:alpha val="34999"/>
                </a:srgbClr>
              </a:outerShdw>
            </a:effectLst>
          </p:spPr>
        </p:cxnSp>
      </p:grpSp>
      <p:grpSp>
        <p:nvGrpSpPr>
          <p:cNvPr id="106" name="Group 113"/>
          <p:cNvGrpSpPr/>
          <p:nvPr/>
        </p:nvGrpSpPr>
        <p:grpSpPr>
          <a:xfrm>
            <a:off x="2204240" y="2561516"/>
            <a:ext cx="3908588" cy="702149"/>
            <a:chOff x="1808000" y="2317675"/>
            <a:chExt cx="3908588" cy="702149"/>
          </a:xfrm>
        </p:grpSpPr>
        <p:grpSp>
          <p:nvGrpSpPr>
            <p:cNvPr id="107" name="Group 74"/>
            <p:cNvGrpSpPr>
              <a:grpSpLocks/>
            </p:cNvGrpSpPr>
            <p:nvPr/>
          </p:nvGrpSpPr>
          <p:grpSpPr bwMode="auto">
            <a:xfrm>
              <a:off x="1808000" y="2317675"/>
              <a:ext cx="3908588" cy="702149"/>
              <a:chOff x="2536190" y="4334731"/>
              <a:chExt cx="3908588" cy="702149"/>
            </a:xfrm>
            <a:effectLst/>
          </p:grpSpPr>
          <p:cxnSp>
            <p:nvCxnSpPr>
              <p:cNvPr id="109" name="Straight Connector 100"/>
              <p:cNvCxnSpPr/>
              <p:nvPr/>
            </p:nvCxnSpPr>
            <p:spPr>
              <a:xfrm flipH="1" flipV="1">
                <a:off x="5497574" y="4844649"/>
                <a:ext cx="947204" cy="909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10" name="Picture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36190" y="4334731"/>
                <a:ext cx="685800" cy="6858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111" name="TextBox 98"/>
              <p:cNvSpPr txBox="1">
                <a:spLocks noChangeArrowheads="1"/>
              </p:cNvSpPr>
              <p:nvPr/>
            </p:nvSpPr>
            <p:spPr bwMode="auto">
              <a:xfrm>
                <a:off x="3196908" y="4636770"/>
                <a:ext cx="2301402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 dirty="0">
                    <a:solidFill>
                      <a:prstClr val="black"/>
                    </a:solidFill>
                    <a:ea typeface="Symbol" pitchFamily="1" charset="2"/>
                    <a:cs typeface="Calibri"/>
                  </a:rPr>
                  <a:t>Starburst Galaxies</a:t>
                </a:r>
                <a:endParaRPr lang="en-US" sz="2000" dirty="0">
                  <a:solidFill>
                    <a:prstClr val="black"/>
                  </a:solidFill>
                  <a:ea typeface="Arial" pitchFamily="1" charset="0"/>
                  <a:cs typeface="Calibri"/>
                </a:endParaRPr>
              </a:p>
            </p:txBody>
          </p:sp>
        </p:grpSp>
        <p:cxnSp>
          <p:nvCxnSpPr>
            <p:cNvPr id="108" name="Straight Connector 101"/>
            <p:cNvCxnSpPr>
              <a:cxnSpLocks noChangeShapeType="1"/>
            </p:cNvCxnSpPr>
            <p:nvPr/>
          </p:nvCxnSpPr>
          <p:spPr bwMode="auto">
            <a:xfrm rot="10800000">
              <a:off x="1934911" y="2848633"/>
              <a:ext cx="717550" cy="158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blurRad="130000" dist="101600" dir="2700000" algn="tl" rotWithShape="0">
                <a:srgbClr val="000000">
                  <a:alpha val="34999"/>
                </a:srgbClr>
              </a:outerShdw>
            </a:effectLst>
          </p:spPr>
        </p:cxnSp>
      </p:grpSp>
      <p:grpSp>
        <p:nvGrpSpPr>
          <p:cNvPr id="112" name="Group 99"/>
          <p:cNvGrpSpPr/>
          <p:nvPr/>
        </p:nvGrpSpPr>
        <p:grpSpPr>
          <a:xfrm>
            <a:off x="3743363" y="4297680"/>
            <a:ext cx="3896005" cy="838200"/>
            <a:chOff x="3024498" y="2089285"/>
            <a:chExt cx="3896005" cy="838200"/>
          </a:xfrm>
        </p:grpSpPr>
        <p:cxnSp>
          <p:nvCxnSpPr>
            <p:cNvPr id="113" name="Straight Connector 85"/>
            <p:cNvCxnSpPr>
              <a:cxnSpLocks noChangeShapeType="1"/>
            </p:cNvCxnSpPr>
            <p:nvPr/>
          </p:nvCxnSpPr>
          <p:spPr bwMode="auto">
            <a:xfrm rot="10800000" flipV="1">
              <a:off x="3024498" y="2651524"/>
              <a:ext cx="97722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blurRad="130000" dist="101600" dir="2700000" algn="tl" rotWithShape="0">
                <a:srgbClr val="000000">
                  <a:alpha val="34999"/>
                </a:srgbClr>
              </a:outerShdw>
            </a:effectLst>
          </p:spPr>
        </p:cxnSp>
        <p:sp>
          <p:nvSpPr>
            <p:cNvPr id="114" name="TextBox 60"/>
            <p:cNvSpPr txBox="1">
              <a:spLocks noChangeArrowheads="1"/>
            </p:cNvSpPr>
            <p:nvPr/>
          </p:nvSpPr>
          <p:spPr bwMode="auto">
            <a:xfrm>
              <a:off x="3975056" y="2394085"/>
              <a:ext cx="1774311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prstClr val="black"/>
                  </a:solidFill>
                  <a:ea typeface="Arial" pitchFamily="1" charset="0"/>
                  <a:cs typeface="Calibri"/>
                  <a:sym typeface="Symbol"/>
                </a:rPr>
                <a:t></a:t>
              </a:r>
              <a:r>
                <a:rPr lang="en-US" sz="2000" dirty="0" smtClean="0">
                  <a:solidFill>
                    <a:prstClr val="black"/>
                  </a:solidFill>
                  <a:ea typeface="Arial" pitchFamily="1" charset="0"/>
                  <a:cs typeface="Calibri"/>
                </a:rPr>
                <a:t>-</a:t>
              </a:r>
              <a:r>
                <a:rPr lang="en-US" sz="2000" dirty="0">
                  <a:solidFill>
                    <a:prstClr val="black"/>
                  </a:solidFill>
                  <a:ea typeface="Arial" pitchFamily="1" charset="0"/>
                  <a:cs typeface="Calibri"/>
                </a:rPr>
                <a:t>ray Binaries</a:t>
              </a:r>
            </a:p>
          </p:txBody>
        </p:sp>
        <p:cxnSp>
          <p:nvCxnSpPr>
            <p:cNvPr id="115" name="Straight Connector 86"/>
            <p:cNvCxnSpPr>
              <a:cxnSpLocks noChangeShapeType="1"/>
            </p:cNvCxnSpPr>
            <p:nvPr/>
          </p:nvCxnSpPr>
          <p:spPr bwMode="auto">
            <a:xfrm rot="10800000">
              <a:off x="5102817" y="2622685"/>
              <a:ext cx="1295398" cy="9262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blurRad="130000" dist="101600" dir="2700000" algn="tl" rotWithShape="0">
                <a:srgbClr val="000000">
                  <a:alpha val="34999"/>
                </a:srgbClr>
              </a:outerShdw>
            </a:effectLst>
          </p:spPr>
        </p:cxnSp>
        <p:pic>
          <p:nvPicPr>
            <p:cNvPr id="116" name="Picture 3" descr="B1259 binary pulsar_pair.jp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6216" y="2089285"/>
              <a:ext cx="1284287" cy="838200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</p:pic>
      </p:grpSp>
      <p:grpSp>
        <p:nvGrpSpPr>
          <p:cNvPr id="117" name="Group 79"/>
          <p:cNvGrpSpPr>
            <a:grpSpLocks/>
          </p:cNvGrpSpPr>
          <p:nvPr/>
        </p:nvGrpSpPr>
        <p:grpSpPr bwMode="auto">
          <a:xfrm>
            <a:off x="1554480" y="3352800"/>
            <a:ext cx="3886200" cy="635000"/>
            <a:chOff x="1918129" y="1778000"/>
            <a:chExt cx="3886741" cy="635000"/>
          </a:xfrm>
        </p:grpSpPr>
        <p:cxnSp>
          <p:nvCxnSpPr>
            <p:cNvPr id="118" name="Straight Connector 83"/>
            <p:cNvCxnSpPr>
              <a:cxnSpLocks noChangeShapeType="1"/>
            </p:cNvCxnSpPr>
            <p:nvPr/>
          </p:nvCxnSpPr>
          <p:spPr bwMode="auto">
            <a:xfrm rot="10800000">
              <a:off x="2299182" y="2019301"/>
              <a:ext cx="585298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blurRad="130000" dist="101600" dir="2700000" algn="tl" rotWithShape="0">
                <a:srgbClr val="000000">
                  <a:alpha val="34999"/>
                </a:srgbClr>
              </a:outerShdw>
            </a:effectLst>
          </p:spPr>
        </p:cxnSp>
        <p:sp>
          <p:nvSpPr>
            <p:cNvPr id="119" name="TextBox 59"/>
            <p:cNvSpPr txBox="1">
              <a:spLocks noChangeArrowheads="1"/>
            </p:cNvSpPr>
            <p:nvPr/>
          </p:nvSpPr>
          <p:spPr bwMode="auto">
            <a:xfrm>
              <a:off x="2864829" y="1778000"/>
              <a:ext cx="2188837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prstClr val="black"/>
                  </a:solidFill>
                  <a:ea typeface="Arial" pitchFamily="1" charset="0"/>
                  <a:cs typeface="Calibri"/>
                </a:rPr>
                <a:t>Globular Clusters</a:t>
              </a:r>
            </a:p>
          </p:txBody>
        </p:sp>
        <p:pic>
          <p:nvPicPr>
            <p:cNvPr id="120" name="Picture 1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8129" y="1778000"/>
              <a:ext cx="644480" cy="635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cxnSp>
          <p:nvCxnSpPr>
            <p:cNvPr id="121" name="Straight Connector 84"/>
            <p:cNvCxnSpPr>
              <a:cxnSpLocks noChangeShapeType="1"/>
            </p:cNvCxnSpPr>
            <p:nvPr/>
          </p:nvCxnSpPr>
          <p:spPr bwMode="auto">
            <a:xfrm rot="10800000">
              <a:off x="4955998" y="2004681"/>
              <a:ext cx="848872" cy="15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blurRad="130000" dist="101600" dir="2700000" algn="tl" rotWithShape="0">
                <a:srgbClr val="000000">
                  <a:alpha val="34999"/>
                </a:srgbClr>
              </a:outerShdw>
            </a:effectLst>
          </p:spPr>
        </p:cxnSp>
      </p:grpSp>
      <p:grpSp>
        <p:nvGrpSpPr>
          <p:cNvPr id="122" name="Group 108"/>
          <p:cNvGrpSpPr/>
          <p:nvPr/>
        </p:nvGrpSpPr>
        <p:grpSpPr>
          <a:xfrm>
            <a:off x="2179654" y="5507109"/>
            <a:ext cx="4697397" cy="577850"/>
            <a:chOff x="1341120" y="643698"/>
            <a:chExt cx="4697397" cy="577850"/>
          </a:xfrm>
        </p:grpSpPr>
        <p:cxnSp>
          <p:nvCxnSpPr>
            <p:cNvPr id="123" name="Straight Connector 73"/>
            <p:cNvCxnSpPr>
              <a:cxnSpLocks noChangeShapeType="1"/>
            </p:cNvCxnSpPr>
            <p:nvPr/>
          </p:nvCxnSpPr>
          <p:spPr bwMode="auto">
            <a:xfrm rot="10800000">
              <a:off x="5257467" y="952500"/>
              <a:ext cx="411480" cy="158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blurRad="130000" dist="101600" dir="2700000" algn="tl" rotWithShape="0">
                <a:srgbClr val="000000">
                  <a:alpha val="34999"/>
                </a:srgbClr>
              </a:outerShdw>
            </a:effectLst>
          </p:spPr>
        </p:cxnSp>
        <p:sp>
          <p:nvSpPr>
            <p:cNvPr id="124" name="TextBox 57"/>
            <p:cNvSpPr txBox="1">
              <a:spLocks noChangeArrowheads="1"/>
            </p:cNvSpPr>
            <p:nvPr/>
          </p:nvSpPr>
          <p:spPr bwMode="auto">
            <a:xfrm>
              <a:off x="2006599" y="703580"/>
              <a:ext cx="350994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prstClr val="black"/>
                  </a:solidFill>
                  <a:ea typeface="Arial" pitchFamily="1" charset="0"/>
                  <a:cs typeface="Calibri"/>
                </a:rPr>
                <a:t>Sun: flares &amp; CR interactions</a:t>
              </a:r>
            </a:p>
          </p:txBody>
        </p:sp>
        <p:pic>
          <p:nvPicPr>
            <p:cNvPr id="125" name="Picture 70" descr="sun_tour.jp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5441617" y="643698"/>
              <a:ext cx="596900" cy="577850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</p:pic>
        <p:cxnSp>
          <p:nvCxnSpPr>
            <p:cNvPr id="126" name="Straight Connector 72"/>
            <p:cNvCxnSpPr>
              <a:cxnSpLocks noChangeShapeType="1"/>
            </p:cNvCxnSpPr>
            <p:nvPr/>
          </p:nvCxnSpPr>
          <p:spPr bwMode="auto">
            <a:xfrm rot="10800000" flipV="1">
              <a:off x="1341120" y="901700"/>
              <a:ext cx="609600" cy="63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blurRad="130000" dist="101600" dir="2700000" algn="tl" rotWithShape="0">
                <a:srgbClr val="000000">
                  <a:alpha val="34999"/>
                </a:srgbClr>
              </a:outerShdw>
            </a:effectLst>
          </p:spPr>
        </p:cxnSp>
      </p:grpSp>
      <p:grpSp>
        <p:nvGrpSpPr>
          <p:cNvPr id="127" name="Group 78"/>
          <p:cNvGrpSpPr>
            <a:grpSpLocks/>
          </p:cNvGrpSpPr>
          <p:nvPr/>
        </p:nvGrpSpPr>
        <p:grpSpPr bwMode="auto">
          <a:xfrm>
            <a:off x="3082861" y="4920902"/>
            <a:ext cx="5548722" cy="668338"/>
            <a:chOff x="2159000" y="1144487"/>
            <a:chExt cx="5548722" cy="668338"/>
          </a:xfrm>
        </p:grpSpPr>
        <p:sp>
          <p:nvSpPr>
            <p:cNvPr id="128" name="TextBox 58"/>
            <p:cNvSpPr txBox="1">
              <a:spLocks noChangeArrowheads="1"/>
            </p:cNvSpPr>
            <p:nvPr/>
          </p:nvSpPr>
          <p:spPr bwMode="auto">
            <a:xfrm>
              <a:off x="2734310" y="1316990"/>
              <a:ext cx="414851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prstClr val="black"/>
                  </a:solidFill>
                  <a:ea typeface="Arial" pitchFamily="1" charset="0"/>
                  <a:cs typeface="Calibri"/>
                </a:rPr>
                <a:t>Pulsars: isolated, binaries, &amp; </a:t>
              </a:r>
              <a:r>
                <a:rPr lang="en-US" sz="2000" dirty="0" err="1">
                  <a:solidFill>
                    <a:prstClr val="black"/>
                  </a:solidFill>
                  <a:ea typeface="Arial" pitchFamily="1" charset="0"/>
                  <a:cs typeface="Calibri"/>
                </a:rPr>
                <a:t>MSPs</a:t>
              </a:r>
              <a:endParaRPr lang="en-US" sz="2000" dirty="0">
                <a:solidFill>
                  <a:prstClr val="black"/>
                </a:solidFill>
                <a:ea typeface="Arial" pitchFamily="1" charset="0"/>
                <a:cs typeface="Calibri"/>
              </a:endParaRPr>
            </a:p>
          </p:txBody>
        </p:sp>
        <p:pic>
          <p:nvPicPr>
            <p:cNvPr id="129" name="Picture 2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8722" y="1144487"/>
              <a:ext cx="889000" cy="668338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</p:pic>
        <p:cxnSp>
          <p:nvCxnSpPr>
            <p:cNvPr id="130" name="Straight Connector 81"/>
            <p:cNvCxnSpPr>
              <a:cxnSpLocks noChangeShapeType="1"/>
            </p:cNvCxnSpPr>
            <p:nvPr/>
          </p:nvCxnSpPr>
          <p:spPr bwMode="auto">
            <a:xfrm rot="10800000" flipV="1">
              <a:off x="2159000" y="1504950"/>
              <a:ext cx="609600" cy="635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/>
            </a:ln>
            <a:effectLst>
              <a:outerShdw blurRad="130000" dist="101600" dir="2700000" algn="tl" rotWithShape="0">
                <a:srgbClr val="000000">
                  <a:alpha val="34999"/>
                </a:srgbClr>
              </a:outerShdw>
            </a:effectLst>
          </p:spPr>
        </p:cxnSp>
      </p:grpSp>
      <p:sp>
        <p:nvSpPr>
          <p:cNvPr id="131" name="TextBox 57"/>
          <p:cNvSpPr txBox="1">
            <a:spLocks noChangeArrowheads="1"/>
          </p:cNvSpPr>
          <p:nvPr/>
        </p:nvSpPr>
        <p:spPr bwMode="auto">
          <a:xfrm>
            <a:off x="1119446" y="6375548"/>
            <a:ext cx="3048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solidFill>
                  <a:prstClr val="black"/>
                </a:solidFill>
                <a:ea typeface="Arial" pitchFamily="1" charset="0"/>
                <a:cs typeface="Calibri"/>
              </a:rPr>
              <a:t>Unidentified Sources</a:t>
            </a:r>
            <a:endParaRPr lang="en-US" dirty="0">
              <a:solidFill>
                <a:prstClr val="black"/>
              </a:solidFill>
              <a:ea typeface="Arial" pitchFamily="1" charset="0"/>
              <a:cs typeface="Calibri"/>
            </a:endParaRPr>
          </a:p>
        </p:txBody>
      </p:sp>
      <p:sp>
        <p:nvSpPr>
          <p:cNvPr id="132" name="TextBox 55"/>
          <p:cNvSpPr txBox="1">
            <a:spLocks noChangeArrowheads="1"/>
          </p:cNvSpPr>
          <p:nvPr/>
        </p:nvSpPr>
        <p:spPr bwMode="auto">
          <a:xfrm rot="19680000">
            <a:off x="2599697" y="4752751"/>
            <a:ext cx="12971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ea typeface="Arial" pitchFamily="1" charset="0"/>
                <a:cs typeface="Arial" pitchFamily="1" charset="0"/>
              </a:rPr>
              <a:t>Galactic</a:t>
            </a:r>
          </a:p>
        </p:txBody>
      </p:sp>
      <p:sp>
        <p:nvSpPr>
          <p:cNvPr id="133" name="TextBox 56"/>
          <p:cNvSpPr txBox="1">
            <a:spLocks noChangeArrowheads="1"/>
          </p:cNvSpPr>
          <p:nvPr/>
        </p:nvSpPr>
        <p:spPr bwMode="auto">
          <a:xfrm rot="19680000">
            <a:off x="6163682" y="2332623"/>
            <a:ext cx="19479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ea typeface="Arial" pitchFamily="1" charset="0"/>
                <a:cs typeface="Arial" pitchFamily="1" charset="0"/>
              </a:rPr>
              <a:t>Extragalactic</a:t>
            </a:r>
          </a:p>
        </p:txBody>
      </p:sp>
      <p:grpSp>
        <p:nvGrpSpPr>
          <p:cNvPr id="134" name="Group 105"/>
          <p:cNvGrpSpPr>
            <a:grpSpLocks/>
          </p:cNvGrpSpPr>
          <p:nvPr/>
        </p:nvGrpSpPr>
        <p:grpSpPr bwMode="auto">
          <a:xfrm>
            <a:off x="6939722" y="5734627"/>
            <a:ext cx="1587152" cy="1076324"/>
            <a:chOff x="152400" y="1892300"/>
            <a:chExt cx="2315603" cy="1604963"/>
          </a:xfrm>
          <a:effectLst/>
        </p:grpSpPr>
        <p:pic>
          <p:nvPicPr>
            <p:cNvPr id="135" name="Picture 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892300"/>
              <a:ext cx="2286000" cy="1604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6" name="TextBox 99"/>
            <p:cNvSpPr txBox="1">
              <a:spLocks noChangeArrowheads="1"/>
            </p:cNvSpPr>
            <p:nvPr/>
          </p:nvSpPr>
          <p:spPr bwMode="auto">
            <a:xfrm>
              <a:off x="319399" y="2869718"/>
              <a:ext cx="2148604" cy="5048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 err="1">
                  <a:solidFill>
                    <a:prstClr val="black"/>
                  </a:solidFill>
                  <a:ea typeface="Arial" pitchFamily="1" charset="0"/>
                  <a:cs typeface="Arial" pitchFamily="1" charset="0"/>
                </a:rPr>
                <a:t>e</a:t>
              </a:r>
              <a:r>
                <a:rPr lang="en-US" sz="1600" baseline="30000" dirty="0" err="1">
                  <a:solidFill>
                    <a:prstClr val="black"/>
                  </a:solidFill>
                  <a:ea typeface="Arial" pitchFamily="1" charset="0"/>
                  <a:cs typeface="Arial" pitchFamily="1" charset="0"/>
                </a:rPr>
                <a:t>+</a:t>
              </a:r>
              <a:r>
                <a:rPr lang="en-US" sz="1600" dirty="0" err="1">
                  <a:solidFill>
                    <a:prstClr val="black"/>
                  </a:solidFill>
                  <a:ea typeface="Arial" pitchFamily="1" charset="0"/>
                  <a:cs typeface="Arial" pitchFamily="1" charset="0"/>
                </a:rPr>
                <a:t>e</a:t>
              </a:r>
              <a:r>
                <a:rPr lang="en-US" sz="1600" baseline="30000" dirty="0">
                  <a:solidFill>
                    <a:prstClr val="black"/>
                  </a:solidFill>
                  <a:ea typeface="Arial" pitchFamily="1" charset="0"/>
                  <a:cs typeface="Arial" pitchFamily="1" charset="0"/>
                </a:rPr>
                <a:t>-</a:t>
              </a:r>
              <a:r>
                <a:rPr lang="en-US" sz="1600" dirty="0">
                  <a:solidFill>
                    <a:prstClr val="black"/>
                  </a:solidFill>
                  <a:ea typeface="Arial" pitchFamily="1" charset="0"/>
                  <a:cs typeface="Arial" pitchFamily="1" charset="0"/>
                </a:rPr>
                <a:t> spectrum</a:t>
              </a:r>
            </a:p>
          </p:txBody>
        </p:sp>
      </p:grpSp>
      <p:pic>
        <p:nvPicPr>
          <p:cNvPr id="137" name="Picture 9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785" y="1489419"/>
            <a:ext cx="1769567" cy="914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8" name="TextBox 55"/>
          <p:cNvSpPr txBox="1">
            <a:spLocks noChangeArrowheads="1"/>
          </p:cNvSpPr>
          <p:nvPr/>
        </p:nvSpPr>
        <p:spPr bwMode="auto">
          <a:xfrm rot="-1920000">
            <a:off x="1286935" y="5747086"/>
            <a:ext cx="79861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FFFF00"/>
                </a:solidFill>
                <a:ea typeface="Arial" charset="0"/>
                <a:cs typeface="Arial" charset="0"/>
              </a:rPr>
              <a:t>Local</a:t>
            </a:r>
          </a:p>
        </p:txBody>
      </p:sp>
      <p:sp>
        <p:nvSpPr>
          <p:cNvPr id="139" name="CasellaDiTesto 138"/>
          <p:cNvSpPr txBox="1"/>
          <p:nvPr/>
        </p:nvSpPr>
        <p:spPr>
          <a:xfrm>
            <a:off x="167642" y="5358359"/>
            <a:ext cx="8341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Moon</a:t>
            </a:r>
          </a:p>
          <a:p>
            <a:r>
              <a:rPr lang="en-US" dirty="0">
                <a:solidFill>
                  <a:prstClr val="black"/>
                </a:solidFill>
              </a:rPr>
              <a:t>Earth </a:t>
            </a:r>
            <a:r>
              <a:rPr lang="en-US" dirty="0" smtClean="0">
                <a:solidFill>
                  <a:prstClr val="black"/>
                </a:solidFill>
              </a:rPr>
              <a:t>Limb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1" name="Segnaposto numero diapositiva 14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651A3-A23A-493B-B527-111DAAA2E5D6}" type="slidenum">
              <a:rPr lang="en-US" smtClean="0"/>
              <a:t>5</a:t>
            </a:fld>
            <a:endParaRPr lang="en-US"/>
          </a:p>
        </p:txBody>
      </p:sp>
      <p:cxnSp>
        <p:nvCxnSpPr>
          <p:cNvPr id="146" name="Straight Connector 72"/>
          <p:cNvCxnSpPr>
            <a:cxnSpLocks noChangeShapeType="1"/>
          </p:cNvCxnSpPr>
          <p:nvPr/>
        </p:nvCxnSpPr>
        <p:spPr bwMode="auto">
          <a:xfrm flipH="1">
            <a:off x="847395" y="5856100"/>
            <a:ext cx="703422" cy="1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>
            <a:outerShdw blurRad="130000" dist="101600" dir="2700000" algn="tl" rotWithShape="0">
              <a:srgbClr val="000000">
                <a:alpha val="34999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9704709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gamma-ray sky above 1 GeV</a:t>
            </a:r>
            <a:endParaRPr lang="en-US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651A3-A23A-493B-B527-111DAAA2E5D6}" type="slidenum">
              <a:rPr lang="en-US" smtClean="0"/>
              <a:t>6</a:t>
            </a:fld>
            <a:endParaRPr lang="en-US"/>
          </a:p>
        </p:txBody>
      </p:sp>
      <p:pic>
        <p:nvPicPr>
          <p:cNvPr id="4" name="FermiMapOverTimedaycountH264Good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715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6802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LAT Catalogs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5474" y="5665216"/>
            <a:ext cx="7991475" cy="918464"/>
          </a:xfrm>
        </p:spPr>
        <p:txBody>
          <a:bodyPr/>
          <a:lstStyle/>
          <a:p>
            <a:r>
              <a:rPr lang="en-US" sz="2000" dirty="0" smtClean="0"/>
              <a:t>There are also class-specific LAT source catalogs </a:t>
            </a:r>
          </a:p>
          <a:p>
            <a:pPr lvl="1"/>
            <a:r>
              <a:rPr lang="en-US" sz="2000" dirty="0"/>
              <a:t>AGN, Pulsars, GRBs, </a:t>
            </a:r>
            <a:r>
              <a:rPr lang="en-US" sz="2000" dirty="0" smtClean="0"/>
              <a:t>SNRs, transients</a:t>
            </a:r>
            <a:r>
              <a:rPr lang="en-US" sz="2000" dirty="0"/>
              <a:t>…</a:t>
            </a:r>
          </a:p>
          <a:p>
            <a:endParaRPr lang="en-US" sz="1800" dirty="0" smtClean="0"/>
          </a:p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651A3-A23A-493B-B527-111DAAA2E5D6}" type="slidenum">
              <a:rPr lang="en-US" smtClean="0"/>
              <a:t>7</a:t>
            </a:fld>
            <a:endParaRPr lang="en-US"/>
          </a:p>
        </p:txBody>
      </p:sp>
      <p:graphicFrame>
        <p:nvGraphicFramePr>
          <p:cNvPr id="7" name="Table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37510588"/>
              </p:ext>
            </p:extLst>
          </p:nvPr>
        </p:nvGraphicFramePr>
        <p:xfrm>
          <a:off x="902969" y="948690"/>
          <a:ext cx="7622539" cy="4705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3573"/>
                <a:gridCol w="1208922"/>
                <a:gridCol w="1218030"/>
                <a:gridCol w="1155922"/>
                <a:gridCol w="1601892"/>
                <a:gridCol w="1214200"/>
              </a:tblGrid>
              <a:tr h="84328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Catalog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Energy Range (GeV)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Data Interval (months)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Sources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Event Selection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Release</a:t>
                      </a:r>
                    </a:p>
                    <a:p>
                      <a:pPr algn="ctr"/>
                      <a:r>
                        <a:rPr lang="en-US" dirty="0" smtClean="0"/>
                        <a:t>Date</a:t>
                      </a:r>
                      <a:endParaRPr lang="en-US" dirty="0"/>
                    </a:p>
                  </a:txBody>
                  <a:tcPr/>
                </a:tc>
              </a:tr>
              <a:tr h="590296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0FGL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0.2-100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P6V1</a:t>
                      </a:r>
                      <a:endParaRPr lang="en-US" baseline="0" dirty="0" smtClean="0"/>
                    </a:p>
                    <a:p>
                      <a:pPr algn="ctr"/>
                      <a:r>
                        <a:rPr lang="en-US" baseline="0" dirty="0" smtClean="0"/>
                        <a:t>DIFFUSE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Feb. 2009 </a:t>
                      </a:r>
                    </a:p>
                  </a:txBody>
                  <a:tcPr/>
                </a:tc>
              </a:tr>
              <a:tr h="590296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1FGL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0.1-100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1451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P6V3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DIFFUSE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Feb. 2010</a:t>
                      </a:r>
                    </a:p>
                  </a:txBody>
                  <a:tcPr/>
                </a:tc>
              </a:tr>
              <a:tr h="590296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2FGL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0.1-100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1873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P7V6</a:t>
                      </a:r>
                    </a:p>
                    <a:p>
                      <a:pPr algn="ctr"/>
                      <a:r>
                        <a:rPr lang="en-US" dirty="0" smtClean="0"/>
                        <a:t>SOURCE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Aug. 2011</a:t>
                      </a:r>
                    </a:p>
                  </a:txBody>
                  <a:tcPr/>
                </a:tc>
              </a:tr>
              <a:tr h="590296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1FHL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10-500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36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511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P7V6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CLEAN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Jun. 2013</a:t>
                      </a:r>
                    </a:p>
                  </a:txBody>
                  <a:tcPr/>
                </a:tc>
              </a:tr>
              <a:tr h="590296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3FGL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0.1-300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3033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P7V15</a:t>
                      </a:r>
                    </a:p>
                    <a:p>
                      <a:pPr algn="ctr"/>
                      <a:r>
                        <a:rPr lang="en-US" dirty="0" smtClean="0"/>
                        <a:t>SOURCE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Jan.</a:t>
                      </a:r>
                      <a:r>
                        <a:rPr lang="en-US" baseline="0" dirty="0" smtClean="0"/>
                        <a:t> 2015</a:t>
                      </a:r>
                      <a:endParaRPr lang="en-US" dirty="0" smtClean="0"/>
                    </a:p>
                  </a:txBody>
                  <a:tcPr/>
                </a:tc>
              </a:tr>
              <a:tr h="590296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2FHL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50-2000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80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360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P8_SOURCE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In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press</a:t>
                      </a:r>
                      <a:endParaRPr lang="en-US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40465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70" y="1933376"/>
            <a:ext cx="7795260" cy="4639858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Fermi LAT 3</a:t>
            </a:r>
            <a:r>
              <a:rPr lang="en-US" baseline="30000" dirty="0" smtClean="0"/>
              <a:t>rd</a:t>
            </a:r>
            <a:r>
              <a:rPr lang="en-US" dirty="0" smtClean="0"/>
              <a:t> Source Catalog (3FGL)</a:t>
            </a:r>
            <a:endParaRPr lang="en-US" dirty="0"/>
          </a:p>
        </p:txBody>
      </p:sp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297181" y="998648"/>
            <a:ext cx="8319770" cy="1481663"/>
          </a:xfrm>
        </p:spPr>
        <p:txBody>
          <a:bodyPr/>
          <a:lstStyle/>
          <a:p>
            <a:r>
              <a:rPr lang="en-US" dirty="0" smtClean="0"/>
              <a:t>4-years data sample with P7 reprocessed data</a:t>
            </a:r>
          </a:p>
          <a:p>
            <a:r>
              <a:rPr lang="en-US" dirty="0" smtClean="0"/>
              <a:t>3033 sources detected with &gt;4</a:t>
            </a:r>
            <a:r>
              <a:rPr lang="en-US" dirty="0" smtClean="0">
                <a:sym typeface="Symbol" panose="05050102010706020507" pitchFamily="18" charset="2"/>
              </a:rPr>
              <a:t> significance</a:t>
            </a:r>
          </a:p>
          <a:p>
            <a:r>
              <a:rPr lang="en-US" dirty="0" smtClean="0">
                <a:solidFill>
                  <a:srgbClr val="C00000"/>
                </a:solidFill>
                <a:sym typeface="Symbol" panose="05050102010706020507" pitchFamily="18" charset="2"/>
              </a:rPr>
              <a:t>See </a:t>
            </a:r>
            <a:r>
              <a:rPr lang="en-US" dirty="0" err="1" smtClean="0">
                <a:solidFill>
                  <a:srgbClr val="C00000"/>
                </a:solidFill>
                <a:sym typeface="Symbol" panose="05050102010706020507" pitchFamily="18" charset="2"/>
              </a:rPr>
              <a:t>Astrophys</a:t>
            </a:r>
            <a:r>
              <a:rPr lang="en-US" dirty="0" smtClean="0">
                <a:solidFill>
                  <a:srgbClr val="C00000"/>
                </a:solidFill>
                <a:sym typeface="Symbol" panose="05050102010706020507" pitchFamily="18" charset="2"/>
              </a:rPr>
              <a:t>. J. Suppl. 218 (2015), 23 [</a:t>
            </a:r>
            <a:r>
              <a:rPr lang="en-US" dirty="0" err="1" smtClean="0">
                <a:solidFill>
                  <a:srgbClr val="C00000"/>
                </a:solidFill>
                <a:sym typeface="Symbol" panose="05050102010706020507" pitchFamily="18" charset="2"/>
              </a:rPr>
              <a:t>arXiv</a:t>
            </a:r>
            <a:r>
              <a:rPr lang="en-US" dirty="0" smtClean="0">
                <a:solidFill>
                  <a:srgbClr val="C00000"/>
                </a:solidFill>
                <a:sym typeface="Symbol" panose="05050102010706020507" pitchFamily="18" charset="2"/>
              </a:rPr>
              <a:t> 1501.02003]</a:t>
            </a:r>
            <a:endParaRPr lang="en-US" dirty="0" smtClean="0">
              <a:solidFill>
                <a:srgbClr val="C00000"/>
              </a:solidFill>
            </a:endParaRPr>
          </a:p>
          <a:p>
            <a:pPr lvl="1"/>
            <a:endParaRPr lang="en-US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651A3-A23A-493B-B527-111DAAA2E5D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5147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3FGL gamma-ray sources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651A3-A23A-493B-B527-111DAAA2E5D6}" type="slidenum">
              <a:rPr lang="en-US" smtClean="0"/>
              <a:t>9</a:t>
            </a:fld>
            <a:endParaRPr lang="en-US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332" y="1005840"/>
            <a:ext cx="6765968" cy="571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0694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ermi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Fermi_noBKG</Template>
  <TotalTime>1372</TotalTime>
  <Words>1954</Words>
  <Application>Microsoft Office PowerPoint</Application>
  <PresentationFormat>Presentazione su schermo (4:3)</PresentationFormat>
  <Paragraphs>364</Paragraphs>
  <Slides>31</Slides>
  <Notes>1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31</vt:i4>
      </vt:variant>
    </vt:vector>
  </HeadingPairs>
  <TitlesOfParts>
    <vt:vector size="42" baseType="lpstr">
      <vt:lpstr>ＭＳ Ｐゴシック</vt:lpstr>
      <vt:lpstr>Arial</vt:lpstr>
      <vt:lpstr>Book Antiqua</vt:lpstr>
      <vt:lpstr>Calibri</vt:lpstr>
      <vt:lpstr>Cambria Math</vt:lpstr>
      <vt:lpstr>CMU Serif Bold Extended Roman</vt:lpstr>
      <vt:lpstr>Symbol</vt:lpstr>
      <vt:lpstr>Times New Roman</vt:lpstr>
      <vt:lpstr>Verdana</vt:lpstr>
      <vt:lpstr>Wingdings</vt:lpstr>
      <vt:lpstr>Fermi</vt:lpstr>
      <vt:lpstr>Seven years of gamma-ray astrophysics with the Fermi LAT</vt:lpstr>
      <vt:lpstr>The Fermi satellite</vt:lpstr>
      <vt:lpstr>The Fermi LAT</vt:lpstr>
      <vt:lpstr>Fermi observation strategy</vt:lpstr>
      <vt:lpstr>An overview of the Fermi LAT Science</vt:lpstr>
      <vt:lpstr>The gamma-ray sky above 1 GeV</vt:lpstr>
      <vt:lpstr>The LAT Catalogs</vt:lpstr>
      <vt:lpstr>The Fermi LAT 3rd Source Catalog (3FGL)</vt:lpstr>
      <vt:lpstr>The 3FGL gamma-ray sources</vt:lpstr>
      <vt:lpstr>The Fermi LAT pulsars</vt:lpstr>
      <vt:lpstr>The Fermi LAT pulsars: main discoveries</vt:lpstr>
      <vt:lpstr>1st Fermi LAT SNR Catalog</vt:lpstr>
      <vt:lpstr>Correlations between radio and GeV spectra</vt:lpstr>
      <vt:lpstr>The gamma-ray sky above 50 GeV: 2FHL catalog</vt:lpstr>
      <vt:lpstr>Comparison with HESS GP survey</vt:lpstr>
      <vt:lpstr>Dark Matter</vt:lpstr>
      <vt:lpstr>WIMPs as DM candidates </vt:lpstr>
      <vt:lpstr>Indirect searches for dark matter in the GeV gamma-ray sky</vt:lpstr>
      <vt:lpstr>Dark matter signatures in gamma-rays</vt:lpstr>
      <vt:lpstr>Dark matter search targets</vt:lpstr>
      <vt:lpstr>Dark Matter searches in dSph Galaxies</vt:lpstr>
      <vt:lpstr>Dark Matter content of dSph Galaxies</vt:lpstr>
      <vt:lpstr>J-factors for 18 dSph Galaxies</vt:lpstr>
      <vt:lpstr>Upper limits on DM annihilation cross section from dSph analysis</vt:lpstr>
      <vt:lpstr>Search for gamma-ray lines</vt:lpstr>
      <vt:lpstr>ROI optimization </vt:lpstr>
      <vt:lpstr>Upper limits on the WIMP mass from line searches</vt:lpstr>
      <vt:lpstr>The line feature at 133 GeV</vt:lpstr>
      <vt:lpstr>Dark Matter in the inner Galaxy?</vt:lpstr>
      <vt:lpstr>LAT analysis upgrade: Pass 8</vt:lpstr>
      <vt:lpstr>Conclusions and perspectives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Seven years of gamma-ray astrophysics with the Fermi LAT</dc:title>
  <dc:creator>Francesco Loparco</dc:creator>
  <cp:lastModifiedBy>Francesco Loparco</cp:lastModifiedBy>
  <cp:revision>113</cp:revision>
  <dcterms:created xsi:type="dcterms:W3CDTF">2015-09-07T10:24:04Z</dcterms:created>
  <dcterms:modified xsi:type="dcterms:W3CDTF">2015-09-14T06:05:19Z</dcterms:modified>
</cp:coreProperties>
</file>