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y="563759" x="457200"/>
            <a:ext cy="30096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716392" x="457200"/>
            <a:ext cy="1232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12" name="Shape 12"/>
          <p:cNvCxnSpPr/>
          <p:nvPr/>
        </p:nvCxnSpPr>
        <p:spPr>
          <a:xfrm>
            <a:off y="411479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cxnSp>
        <p:nvCxnSpPr>
          <p:cNvPr id="13" name="Shape 13"/>
          <p:cNvCxnSpPr/>
          <p:nvPr/>
        </p:nvCxnSpPr>
        <p:spPr>
          <a:xfrm>
            <a:off y="3633382" x="457200"/>
            <a:ext cy="0" cx="822960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4" name="Shape 14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18" name="Shape 18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9" name="Shape 1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4" name="Shape 24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5" name="Shape 25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y="114300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9" name="Shape 29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cxnSp>
        <p:nvCxnSpPr>
          <p:cNvPr id="32" name="Shape 32"/>
          <p:cNvCxnSpPr/>
          <p:nvPr/>
        </p:nvCxnSpPr>
        <p:spPr>
          <a:xfrm>
            <a:off y="4317760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3" name="Shape 33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cxnSp>
        <p:nvCxnSpPr>
          <p:cNvPr id="35" name="Shape 35"/>
          <p:cNvCxnSpPr/>
          <p:nvPr/>
        </p:nvCxnSpPr>
        <p:spPr>
          <a:xfrm>
            <a:off y="11313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7" name="Shape 7"/>
          <p:cNvCxnSpPr/>
          <p:nvPr/>
        </p:nvCxnSpPr>
        <p:spPr>
          <a:xfrm>
            <a:off y="5023259" x="457200"/>
            <a:ext cy="0" cx="822960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8" name="Shape 8"/>
          <p:cNvSpPr txBox="1"/>
          <p:nvPr>
            <p:ph idx="12" type="sldNum"/>
          </p:nvPr>
        </p:nvSpPr>
        <p:spPr>
          <a:xfrm>
            <a:off y="4749850" x="8556791"/>
            <a:ext cy="393600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4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29224" x="457200"/>
            <a:ext cy="3167750" cx="82296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>
            <p:ph idx="1" type="subTitle"/>
          </p:nvPr>
        </p:nvSpPr>
        <p:spPr>
          <a:xfrm>
            <a:off y="4208321" x="457200"/>
            <a:ext cy="740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r" rtl="0">
              <a:spcBef>
                <a:spcPts val="0"/>
              </a:spcBef>
              <a:buNone/>
            </a:pPr>
            <a:r>
              <a:rPr sz="1800" lang="en"/>
              <a:t>Federico Zani</a:t>
            </a:r>
          </a:p>
          <a:p>
            <a:pPr algn="r">
              <a:spcBef>
                <a:spcPts val="0"/>
              </a:spcBef>
              <a:buNone/>
            </a:pPr>
            <a:r>
              <a:rPr sz="1800" lang="en"/>
              <a:t>INFN Roma Tor Vergata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Facts…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063375" x="339225"/>
            <a:ext cy="16638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You need </a:t>
            </a:r>
            <a:r>
              <a:rPr sz="1400" lang="en">
                <a:solidFill>
                  <a:srgbClr val="525359"/>
                </a:solidFill>
              </a:rPr>
              <a:t>(a lot of)</a:t>
            </a:r>
            <a:r>
              <a:rPr lang="en">
                <a:solidFill>
                  <a:srgbClr val="525359"/>
                </a:solidFill>
              </a:rPr>
              <a:t> manpower to 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maintain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support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contribute - possibly - 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y="2632750" x="339225"/>
            <a:ext cy="1414199" cx="679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60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rgbClr val="525359"/>
                </a:solidFill>
              </a:rPr>
              <a:t>Expect</a:t>
            </a:r>
          </a:p>
          <a:p>
            <a:pPr rtl="0" lvl="1" indent="-381000" marL="914400">
              <a:spcBef>
                <a:spcPts val="480"/>
              </a:spcBef>
              <a:buClr>
                <a:srgbClr val="525359"/>
              </a:buClr>
              <a:buSzPct val="100000"/>
              <a:buFont typeface="Courier New"/>
              <a:buChar char="o"/>
            </a:pPr>
            <a:r>
              <a:rPr sz="2400" lang="en">
                <a:solidFill>
                  <a:srgbClr val="525359"/>
                </a:solidFill>
              </a:rPr>
              <a:t>minor architectural changes</a:t>
            </a:r>
          </a:p>
          <a:p>
            <a:pPr rtl="0" lvl="1" indent="-381000" marL="914400">
              <a:spcBef>
                <a:spcPts val="480"/>
              </a:spcBef>
              <a:buClr>
                <a:srgbClr val="525359"/>
              </a:buClr>
              <a:buSzPct val="100000"/>
              <a:buFont typeface="Courier New"/>
              <a:buChar char="o"/>
            </a:pPr>
            <a:r>
              <a:rPr sz="2400" lang="en">
                <a:solidFill>
                  <a:srgbClr val="525359"/>
                </a:solidFill>
              </a:rPr>
              <a:t>brand new features</a:t>
            </a:r>
          </a:p>
          <a:p>
            <a:pPr rtl="0" lvl="1" indent="-381000" marL="914400">
              <a:spcBef>
                <a:spcPts val="480"/>
              </a:spcBef>
              <a:buClr>
                <a:srgbClr val="525359"/>
              </a:buClr>
              <a:buSzPct val="100000"/>
              <a:buFont typeface="Courier New"/>
              <a:buChar char="o"/>
            </a:pPr>
            <a:r>
              <a:rPr sz="2400" lang="en">
                <a:solidFill>
                  <a:srgbClr val="525359"/>
                </a:solidFill>
              </a:rPr>
              <a:t>brand new bugs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y="4164975" x="339225"/>
            <a:ext cy="857400" cx="7884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sz="3000" lang="en">
                <a:solidFill>
                  <a:srgbClr val="525359"/>
                </a:solidFill>
              </a:rPr>
              <a:t>Every upgrade is a pain </a:t>
            </a:r>
            <a:r>
              <a:rPr sz="1200" lang="en">
                <a:solidFill>
                  <a:srgbClr val="525359"/>
                </a:solidFill>
              </a:rPr>
              <a:t>(guaranteed)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eternal dilemma: cattle vs pets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 amt="90000"/>
          </a:blip>
          <a:stretch>
            <a:fillRect/>
          </a:stretch>
        </p:blipFill>
        <p:spPr>
          <a:xfrm>
            <a:off y="1733550" x="3209925"/>
            <a:ext cy="1676400" cx="2724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y="1853900" x="6102900"/>
            <a:ext cy="1066799" cx="2804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525359"/>
                </a:solidFill>
              </a:rPr>
              <a:t>...do we also need to support pets ?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y="1853900" x="237250"/>
            <a:ext cy="1066799" cx="2804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>
                <a:solidFill>
                  <a:srgbClr val="525359"/>
                </a:solidFill>
              </a:rPr>
              <a:t>Cloud is all about cattles, but.. </a:t>
            </a:r>
          </a:p>
        </p:txBody>
      </p:sp>
      <p:sp>
        <p:nvSpPr>
          <p:cNvPr id="108" name="Shape 108"/>
          <p:cNvSpPr txBox="1"/>
          <p:nvPr/>
        </p:nvSpPr>
        <p:spPr>
          <a:xfrm rot="-1754209">
            <a:off y="2293052" x="2721341"/>
            <a:ext cy="557395" cx="370131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3000" lang="en">
                <a:solidFill>
                  <a:srgbClr val="FFFFFF"/>
                </a:solidFill>
                <a:latin typeface="Overlock"/>
                <a:ea typeface="Overlock"/>
                <a:cs typeface="Overlock"/>
                <a:sym typeface="Overlock"/>
              </a:rPr>
              <a:t>Rethink your apps!!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4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cool buzzwords...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373550" x="457200"/>
            <a:ext cy="3504299" cx="74003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Docker/</a:t>
            </a:r>
            <a:r>
              <a:rPr lang="en">
                <a:solidFill>
                  <a:srgbClr val="333333"/>
                </a:solidFill>
              </a:rPr>
              <a:t>Kubernetes</a:t>
            </a:r>
            <a:r>
              <a:rPr lang="en">
                <a:solidFill>
                  <a:srgbClr val="525359"/>
                </a:solidFill>
              </a:rPr>
              <a:t> </a:t>
            </a:r>
            <a:r>
              <a:rPr sz="1400" lang="en">
                <a:solidFill>
                  <a:srgbClr val="525359"/>
                </a:solidFill>
              </a:rPr>
              <a:t>(chroot on steroids)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Core service deploy/management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Virtualization layer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PaaS platforms</a:t>
            </a:r>
          </a:p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Foreman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VM / bare metal nodes provisioning</a:t>
            </a:r>
          </a:p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Puppet</a:t>
            </a:r>
          </a:p>
          <a:p>
            <a:pPr rtl="0" lvl="1" indent="-381000" marL="914400">
              <a:spcBef>
                <a:spcPts val="0"/>
              </a:spcBef>
              <a:buClr>
                <a:srgbClr val="525359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525359"/>
                </a:solidFill>
              </a:rPr>
              <a:t>Infrastructure management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Community main efforts...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y="2411775" x="1752800"/>
            <a:ext cy="612599" cx="2202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525359"/>
                </a:solidFill>
              </a:rPr>
              <a:t>Automation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y="3256762" x="3147399"/>
            <a:ext cy="612599" cx="27471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525359"/>
                </a:solidFill>
              </a:rPr>
              <a:t>Networking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y="1572012" x="457200"/>
            <a:ext cy="612599" cx="235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525359"/>
                </a:solidFill>
              </a:rPr>
              <a:t>Stability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y="4080475" x="4257750"/>
            <a:ext cy="612599" cx="3342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n">
                <a:solidFill>
                  <a:srgbClr val="525359"/>
                </a:solidFill>
              </a:rPr>
              <a:t>Core services HA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Next year...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 t="0" b="18360" r="0" l="0"/>
          <a:stretch/>
        </p:blipFill>
        <p:spPr>
          <a:xfrm>
            <a:off y="1228975" x="1151037"/>
            <a:ext cy="3709375" cx="684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numbers...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636575" x="310650"/>
            <a:ext cy="3321300" cx="8522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4800 attendees</a:t>
            </a:r>
          </a:p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59 countries</a:t>
            </a:r>
          </a:p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More than 200 talks</a:t>
            </a:r>
          </a:p>
          <a:p>
            <a:pPr rtl="0"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Dozens of stands </a:t>
            </a:r>
            <a:r>
              <a:rPr sz="1400" lang="en">
                <a:solidFill>
                  <a:srgbClr val="525359"/>
                </a:solidFill>
              </a:rPr>
              <a:t>(...and gadgets...)</a:t>
            </a:r>
          </a:p>
          <a:p>
            <a:pPr lvl="0" indent="-419100" marL="457200">
              <a:spcBef>
                <a:spcPts val="0"/>
              </a:spcBef>
              <a:buClr>
                <a:srgbClr val="525359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525359"/>
                </a:solidFill>
              </a:rPr>
              <a:t>RedHat, IBM, CERN, HP..you name it!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quote… (pt.1)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200150" x="457200"/>
            <a:ext cy="2508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solidFill>
                  <a:srgbClr val="525359"/>
                </a:solidFill>
              </a:rPr>
              <a:t>“The old model of, </a:t>
            </a:r>
            <a:r>
              <a:rPr sz="2400" lang="en" i="1">
                <a:solidFill>
                  <a:srgbClr val="525359"/>
                </a:solidFill>
              </a:rPr>
              <a:t>‘buy what they sell us, upgrade when they tell us and use the gear they tell us to use’ </a:t>
            </a:r>
            <a:r>
              <a:rPr sz="2400" lang="en">
                <a:solidFill>
                  <a:srgbClr val="525359"/>
                </a:solidFill>
              </a:rPr>
              <a:t>is gone. </a:t>
            </a:r>
            <a:br>
              <a:rPr sz="2400" lang="en">
                <a:solidFill>
                  <a:srgbClr val="525359"/>
                </a:solidFill>
              </a:rPr>
            </a:br>
            <a:br>
              <a:rPr sz="2400" lang="en">
                <a:solidFill>
                  <a:srgbClr val="525359"/>
                </a:solidFill>
              </a:rPr>
            </a:br>
            <a:r>
              <a:rPr sz="2400" lang="en">
                <a:solidFill>
                  <a:srgbClr val="525359"/>
                </a:solidFill>
              </a:rPr>
              <a:t>It’s been replaced with an expectation you can get the resources you want, when you want them, configured the way you want.”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4590900" x="3713400"/>
            <a:ext cy="318899" cx="497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sz="1200" lang="en">
                <a:solidFill>
                  <a:srgbClr val="525359"/>
                </a:solidFill>
              </a:rPr>
              <a:t>Jonathan Bryce, OpenStack Foundation executive director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quote... (pt.2)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1300" x="457200"/>
            <a:ext cy="101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525359"/>
                </a:solidFill>
              </a:rPr>
              <a:t>“[in OpenStack] there’s too much software to be written for any one company to write it”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59" name="Shape 59"/>
          <p:cNvSpPr txBox="1"/>
          <p:nvPr/>
        </p:nvSpPr>
        <p:spPr>
          <a:xfrm>
            <a:off y="4590900" x="3713400"/>
            <a:ext cy="318899" cx="4973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sz="1200" lang="en"/>
              <a:t>Jim Zemlin, Linux Foundation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Contributors...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55437" x="2205025"/>
            <a:ext cy="3648075" cx="473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awful truth...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295650" x="457200"/>
            <a:ext cy="1207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525359"/>
                </a:solidFill>
              </a:rPr>
              <a:t>“The majority of companies around here are not really using this in production </a:t>
            </a:r>
            <a:r>
              <a:rPr sz="1200" lang="en">
                <a:solidFill>
                  <a:srgbClr val="525359"/>
                </a:solidFill>
              </a:rPr>
              <a:t>but don’t tell anybody</a:t>
            </a:r>
            <a:r>
              <a:rPr lang="en">
                <a:solidFill>
                  <a:srgbClr val="525359"/>
                </a:solidFill>
              </a:rPr>
              <a:t>”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4590900" x="3103175"/>
            <a:ext cy="318899" cx="558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lang="en">
                <a:solidFill>
                  <a:srgbClr val="525359"/>
                </a:solidFill>
              </a:rPr>
              <a:t>Nigel Kersten, Puppetlabs CIO - during informal coffee break -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slides… (pt.1)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88662" x="202150"/>
            <a:ext cy="3629975" cx="443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88675" x="4535500"/>
            <a:ext cy="3629975" cx="455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slides… (pt.2)</a:t>
            </a: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 t="0" b="41058" r="0" l="0"/>
          <a:stretch/>
        </p:blipFill>
        <p:spPr>
          <a:xfrm>
            <a:off y="1562225" x="1293575"/>
            <a:ext cy="2937724" cx="540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slides... (last one!)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t="0" b="30603" r="0" l="0"/>
          <a:stretch/>
        </p:blipFill>
        <p:spPr>
          <a:xfrm>
            <a:off y="1574625" x="1806100"/>
            <a:ext cy="3228825" cx="553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