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0" r:id="rId3"/>
    <p:sldId id="299" r:id="rId4"/>
    <p:sldId id="303" r:id="rId5"/>
    <p:sldId id="304" r:id="rId6"/>
    <p:sldId id="274" r:id="rId7"/>
    <p:sldId id="314" r:id="rId8"/>
    <p:sldId id="305" r:id="rId9"/>
    <p:sldId id="315" r:id="rId10"/>
    <p:sldId id="312" r:id="rId11"/>
    <p:sldId id="313" r:id="rId12"/>
    <p:sldId id="326" r:id="rId13"/>
    <p:sldId id="262" r:id="rId14"/>
    <p:sldId id="317" r:id="rId15"/>
    <p:sldId id="323" r:id="rId16"/>
    <p:sldId id="325" r:id="rId17"/>
    <p:sldId id="327" r:id="rId18"/>
    <p:sldId id="328" r:id="rId19"/>
    <p:sldId id="291" r:id="rId20"/>
    <p:sldId id="318" r:id="rId21"/>
    <p:sldId id="307" r:id="rId22"/>
    <p:sldId id="319" r:id="rId23"/>
    <p:sldId id="308" r:id="rId24"/>
    <p:sldId id="320" r:id="rId25"/>
    <p:sldId id="309" r:id="rId26"/>
    <p:sldId id="321" r:id="rId27"/>
    <p:sldId id="322" r:id="rId28"/>
  </p:sldIdLst>
  <p:sldSz cx="9144000" cy="6858000" type="screen4x3"/>
  <p:notesSz cx="6797675" cy="9874250"/>
  <p:custShowLst>
    <p:custShow name="Presentazione personalizzata 1" id="0">
      <p:sldLst/>
    </p:custShow>
  </p:custShow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rgbClr val="FF0000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  <a:srgbClr val="FF0000"/>
    <a:srgbClr val="006600"/>
    <a:srgbClr val="000099"/>
    <a:srgbClr val="A3A3A3"/>
    <a:srgbClr val="E4E62C"/>
    <a:srgbClr val="E6C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0" autoAdjust="0"/>
    <p:restoredTop sz="94893" autoAdjust="0"/>
  </p:normalViewPr>
  <p:slideViewPr>
    <p:cSldViewPr showGuides="1">
      <p:cViewPr varScale="1">
        <p:scale>
          <a:sx n="79" d="100"/>
          <a:sy n="79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ABA43568-B312-FD4D-8E2F-AA7A80EC2E4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739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030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57B3AF-18AA-774E-B388-BE58CA82D5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14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A3BBF-715D-9048-8312-A7085175FB35}" type="slidenum">
              <a:rPr lang="it-IT"/>
              <a:pPr/>
              <a:t>1</a:t>
            </a:fld>
            <a:endParaRPr lang="it-IT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A3BBF-715D-9048-8312-A7085175FB35}" type="slidenum">
              <a:rPr lang="it-IT"/>
              <a:pPr/>
              <a:t>27</a:t>
            </a:fld>
            <a:endParaRPr lang="it-IT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C7881-7C37-5A4A-B643-98B0A7B8CBA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90177-1051-DF4B-B1BA-D87407EC2A7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E43E1-880C-4647-B74E-7F1139DFB1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0086-EA7A-AF4F-B1D3-0BF359B8238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7AF6-A650-F548-85D1-1559738A632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1061-D97C-B642-BE91-F89B3B5FC6D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40921-5681-8341-98D4-47B17B937AE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FD34-2D35-2C41-B434-50DB38037B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6C413-E343-DE47-9609-DBEA4010C0C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9AEC0-DFC5-1943-B157-B3F131973AC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8D4-C729-594B-BFB7-48F3BC1228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ABCC18-71FA-4D4B-A91A-E49E0E3C13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812925" y="95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81000" y="3886200"/>
            <a:ext cx="786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20000" cy="1752600"/>
          </a:xfrm>
          <a:solidFill>
            <a:srgbClr val="000099"/>
          </a:solidFill>
          <a:ln w="34925">
            <a:solidFill>
              <a:srgbClr val="FFFC3C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INAF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(National Institute for Astrophysics)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and its major international projects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676400" y="2720975"/>
            <a:ext cx="579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3"/>
                </a:solidFill>
              </a:rPr>
              <a:t>Monica </a:t>
            </a:r>
            <a:r>
              <a:rPr lang="en-US" dirty="0">
                <a:solidFill>
                  <a:schemeClr val="accent3"/>
                </a:solidFill>
              </a:rPr>
              <a:t>Tosi</a:t>
            </a:r>
          </a:p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</a:rPr>
              <a:t>INAF – </a:t>
            </a:r>
            <a:r>
              <a:rPr lang="en-US" dirty="0" err="1">
                <a:solidFill>
                  <a:schemeClr val="accent3"/>
                </a:solidFill>
              </a:rPr>
              <a:t>Osservatorio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Astronomico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di</a:t>
            </a:r>
            <a:r>
              <a:rPr lang="en-US" dirty="0">
                <a:solidFill>
                  <a:schemeClr val="accent3"/>
                </a:solidFill>
              </a:rPr>
              <a:t> Bologna  </a:t>
            </a:r>
            <a:r>
              <a:rPr lang="en-US" dirty="0">
                <a:solidFill>
                  <a:srgbClr val="000099"/>
                </a:solidFill>
              </a:rPr>
              <a:t> </a:t>
            </a:r>
            <a:endParaRPr lang="it-IT" dirty="0">
              <a:solidFill>
                <a:srgbClr val="000099"/>
              </a:solidFill>
            </a:endParaRPr>
          </a:p>
        </p:txBody>
      </p:sp>
      <p:pic>
        <p:nvPicPr>
          <p:cNvPr id="28679" name="Picture 15" descr="logoseppia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51816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This site is http://www.bo.astro.it/"/>
          <p:cNvPicPr>
            <a:picLocks noChangeAspect="1" noChangeArrowheads="1"/>
          </p:cNvPicPr>
          <p:nvPr/>
        </p:nvPicPr>
        <p:blipFill>
          <a:blip r:embed="rId4"/>
          <a:srcRect b="19685"/>
          <a:stretch>
            <a:fillRect/>
          </a:stretch>
        </p:blipFill>
        <p:spPr bwMode="auto">
          <a:xfrm>
            <a:off x="7726363" y="5181600"/>
            <a:ext cx="15700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895600" y="4038600"/>
            <a:ext cx="335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66FF33"/>
                </a:solidFill>
              </a:rPr>
              <a:t>Bologna, November 4</a:t>
            </a:r>
            <a:r>
              <a:rPr lang="en-US" baseline="30000" dirty="0" smtClean="0">
                <a:solidFill>
                  <a:srgbClr val="66FF33"/>
                </a:solidFill>
              </a:rPr>
              <a:t>th</a:t>
            </a:r>
            <a:r>
              <a:rPr lang="en-US" dirty="0" smtClean="0">
                <a:solidFill>
                  <a:srgbClr val="66FF33"/>
                </a:solidFill>
              </a:rPr>
              <a:t> 2014</a:t>
            </a:r>
            <a:endParaRPr lang="en-US" sz="2400" b="0" dirty="0">
              <a:solidFill>
                <a:srgbClr val="66FF3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8682" name="Picture 24"/>
          <p:cNvPicPr>
            <a:picLocks noChangeAspect="1" noChangeArrowheads="1"/>
          </p:cNvPicPr>
          <p:nvPr/>
        </p:nvPicPr>
        <p:blipFill>
          <a:blip r:embed="rId5"/>
          <a:srcRect l="8362" t="4724" r="10034" b="7559"/>
          <a:stretch>
            <a:fillRect/>
          </a:stretch>
        </p:blipFill>
        <p:spPr bwMode="auto">
          <a:xfrm>
            <a:off x="304800" y="5029200"/>
            <a:ext cx="11223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Main technology challenges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(international)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dirty="0" smtClean="0">
                <a:solidFill>
                  <a:schemeClr val="bg1"/>
                </a:solidFill>
              </a:rPr>
              <a:t>INAF participates to all the international astrophysical enterprises of highest European priority, and is a major player in several of them.</a:t>
            </a:r>
          </a:p>
          <a:p>
            <a:pPr algn="just"/>
            <a:r>
              <a:rPr lang="en-US" sz="3200" b="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3200" b="0" dirty="0" smtClean="0">
                <a:solidFill>
                  <a:srgbClr val="66FF33"/>
                </a:solidFill>
              </a:rPr>
              <a:t>Its 3 Bologna institutes particularly active in</a:t>
            </a:r>
          </a:p>
          <a:p>
            <a:pPr algn="just"/>
            <a:r>
              <a:rPr lang="en-US" sz="3200" b="0" u="sng" dirty="0" smtClean="0">
                <a:solidFill>
                  <a:srgbClr val="66FF33"/>
                </a:solidFill>
              </a:rPr>
              <a:t>Space</a:t>
            </a:r>
            <a:r>
              <a:rPr lang="en-US" sz="3200" b="0" dirty="0" smtClean="0">
                <a:solidFill>
                  <a:srgbClr val="66FF33"/>
                </a:solidFill>
              </a:rPr>
              <a:t>: Gaia, Planck, Euclid, Athena+, </a:t>
            </a:r>
          </a:p>
          <a:p>
            <a:pPr algn="just"/>
            <a:r>
              <a:rPr lang="en-US" sz="3200" b="0" u="sng" dirty="0" smtClean="0">
                <a:solidFill>
                  <a:srgbClr val="66FF33"/>
                </a:solidFill>
              </a:rPr>
              <a:t>Ground</a:t>
            </a:r>
            <a:r>
              <a:rPr lang="en-US" sz="3200" b="0" dirty="0" smtClean="0">
                <a:solidFill>
                  <a:srgbClr val="66FF33"/>
                </a:solidFill>
              </a:rPr>
              <a:t>: LBT, </a:t>
            </a:r>
            <a:r>
              <a:rPr lang="en-US" sz="3200" b="0" dirty="0">
                <a:solidFill>
                  <a:srgbClr val="66FF33"/>
                </a:solidFill>
              </a:rPr>
              <a:t>E-ELT, </a:t>
            </a:r>
            <a:r>
              <a:rPr lang="en-US" sz="3200" b="0" dirty="0" smtClean="0">
                <a:solidFill>
                  <a:srgbClr val="66FF33"/>
                </a:solidFill>
              </a:rPr>
              <a:t>VLBI, Alma, SKA, CTA</a:t>
            </a:r>
          </a:p>
          <a:p>
            <a:pPr algn="just"/>
            <a:endParaRPr 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tellite_ESA_Gaia.jpg"/>
          <p:cNvPicPr>
            <a:picLocks noChangeAspect="1"/>
          </p:cNvPicPr>
          <p:nvPr/>
        </p:nvPicPr>
        <p:blipFill>
          <a:blip r:embed="rId2"/>
          <a:srcRect l="5050"/>
          <a:stretch>
            <a:fillRect/>
          </a:stretch>
        </p:blipFill>
        <p:spPr>
          <a:xfrm>
            <a:off x="-49086" y="0"/>
            <a:ext cx="921485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371601"/>
            <a:ext cx="883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satellite in L2 orbit at 1.5 million Km from Earth, mirrors </a:t>
            </a:r>
            <a:r>
              <a:rPr lang="en-US" dirty="0" smtClean="0">
                <a:solidFill>
                  <a:schemeClr val="bg1"/>
                </a:solidFill>
              </a:rPr>
              <a:t>1.45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0.5 </a:t>
            </a:r>
            <a:r>
              <a:rPr lang="en-US" dirty="0" err="1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Launched December 19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2013</a:t>
            </a:r>
          </a:p>
          <a:p>
            <a:pPr algn="ctr"/>
            <a:r>
              <a:rPr lang="en-GB" b="0" dirty="0">
                <a:solidFill>
                  <a:schemeClr val="bg1"/>
                </a:solidFill>
              </a:rPr>
              <a:t>s</a:t>
            </a:r>
            <a:r>
              <a:rPr lang="en-GB" b="0" dirty="0" smtClean="0">
                <a:solidFill>
                  <a:schemeClr val="bg1"/>
                </a:solidFill>
              </a:rPr>
              <a:t>ee </a:t>
            </a:r>
            <a:r>
              <a:rPr lang="en-GB" b="0" dirty="0" err="1" smtClean="0">
                <a:solidFill>
                  <a:schemeClr val="bg1"/>
                </a:solidFill>
              </a:rPr>
              <a:t>Cacciari’s</a:t>
            </a:r>
            <a:r>
              <a:rPr lang="en-GB" b="0" dirty="0" smtClean="0">
                <a:solidFill>
                  <a:schemeClr val="bg1"/>
                </a:solidFill>
              </a:rPr>
              <a:t> talk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vert="horz"/>
          <a:lstStyle/>
          <a:p>
            <a:pPr>
              <a:spcAft>
                <a:spcPts val="0"/>
              </a:spcAft>
            </a:pPr>
            <a:r>
              <a:rPr lang="en-GB" sz="4800" dirty="0" smtClean="0">
                <a:solidFill>
                  <a:srgbClr val="FFFF00"/>
                </a:solidFill>
              </a:rPr>
              <a:t>GAIA</a:t>
            </a:r>
            <a:r>
              <a:rPr lang="en-GB" sz="6000" dirty="0" smtClean="0">
                <a:solidFill>
                  <a:srgbClr val="FFFF00"/>
                </a:solidFill>
              </a:rPr>
              <a:t> </a:t>
            </a:r>
            <a:br>
              <a:rPr lang="en-GB" sz="6000" dirty="0" smtClean="0">
                <a:solidFill>
                  <a:srgbClr val="FFFF00"/>
                </a:solidFill>
              </a:rPr>
            </a:br>
            <a:r>
              <a:rPr lang="en-GB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>
                <a:solidFill>
                  <a:srgbClr val="FFFF00"/>
                </a:solidFill>
              </a:rPr>
              <a:t>Global </a:t>
            </a:r>
            <a:r>
              <a:rPr lang="en-US" sz="3200" dirty="0" err="1" smtClean="0">
                <a:solidFill>
                  <a:srgbClr val="FFFF00"/>
                </a:solidFill>
              </a:rPr>
              <a:t>Astrometric</a:t>
            </a:r>
            <a:r>
              <a:rPr lang="en-US" sz="3200" dirty="0" smtClean="0">
                <a:solidFill>
                  <a:srgbClr val="FFFF00"/>
                </a:solidFill>
              </a:rPr>
              <a:t> Interferometer for Astrophysics)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-36512" y="1882567"/>
            <a:ext cx="4275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66FF33"/>
                </a:solidFill>
              </a:rPr>
              <a:t>Will perform high precision astrometry of 1 billion stars down to V=20,  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66FF33"/>
                </a:solidFill>
              </a:rPr>
              <a:t>Will </a:t>
            </a:r>
            <a:r>
              <a:rPr lang="en-US" dirty="0">
                <a:solidFill>
                  <a:srgbClr val="66FF33"/>
                </a:solidFill>
              </a:rPr>
              <a:t>provide  3-D map of our Galaxy, revealing its composition, formation and evolution</a:t>
            </a:r>
            <a:r>
              <a:rPr lang="en-US" dirty="0" smtClean="0">
                <a:solidFill>
                  <a:srgbClr val="66FF33"/>
                </a:solidFill>
              </a:rPr>
              <a:t>,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66FF33"/>
                </a:solidFill>
              </a:rPr>
              <a:t>Will </a:t>
            </a:r>
            <a:r>
              <a:rPr lang="en-US" dirty="0">
                <a:solidFill>
                  <a:srgbClr val="66FF33"/>
                </a:solidFill>
              </a:rPr>
              <a:t>detect extra-solar planets</a:t>
            </a:r>
          </a:p>
          <a:p>
            <a:pPr marL="342900" indent="-342900">
              <a:buFontTx/>
              <a:buChar char="-"/>
            </a:pPr>
            <a:endParaRPr lang="en-US" dirty="0" smtClean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tellite_ESA_Gaia.jpg"/>
          <p:cNvPicPr>
            <a:picLocks noChangeAspect="1"/>
          </p:cNvPicPr>
          <p:nvPr/>
        </p:nvPicPr>
        <p:blipFill>
          <a:blip r:embed="rId2"/>
          <a:srcRect l="5050"/>
          <a:stretch>
            <a:fillRect/>
          </a:stretch>
        </p:blipFill>
        <p:spPr>
          <a:xfrm>
            <a:off x="-49086" y="0"/>
            <a:ext cx="921485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371601"/>
            <a:ext cx="883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satellite in L2 orbit at 1.5 million Km from Earth, mirrors </a:t>
            </a:r>
            <a:r>
              <a:rPr lang="en-US" dirty="0" smtClean="0">
                <a:solidFill>
                  <a:schemeClr val="bg1"/>
                </a:solidFill>
              </a:rPr>
              <a:t>1.45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0.5 </a:t>
            </a:r>
            <a:r>
              <a:rPr lang="en-US" dirty="0" err="1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Launched December 19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2013</a:t>
            </a:r>
          </a:p>
          <a:p>
            <a:pPr algn="ctr"/>
            <a:r>
              <a:rPr lang="en-GB" b="0" dirty="0">
                <a:solidFill>
                  <a:schemeClr val="bg1"/>
                </a:solidFill>
              </a:rPr>
              <a:t>s</a:t>
            </a:r>
            <a:r>
              <a:rPr lang="en-GB" b="0" dirty="0" smtClean="0">
                <a:solidFill>
                  <a:schemeClr val="bg1"/>
                </a:solidFill>
              </a:rPr>
              <a:t>ee </a:t>
            </a:r>
            <a:r>
              <a:rPr lang="en-GB" b="0" dirty="0" err="1" smtClean="0">
                <a:solidFill>
                  <a:schemeClr val="bg1"/>
                </a:solidFill>
              </a:rPr>
              <a:t>Cacciari’s</a:t>
            </a:r>
            <a:r>
              <a:rPr lang="en-GB" b="0" dirty="0" smtClean="0">
                <a:solidFill>
                  <a:schemeClr val="bg1"/>
                </a:solidFill>
              </a:rPr>
              <a:t> talk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vert="horz"/>
          <a:lstStyle/>
          <a:p>
            <a:pPr>
              <a:spcAft>
                <a:spcPts val="0"/>
              </a:spcAft>
            </a:pPr>
            <a:r>
              <a:rPr lang="en-GB" sz="4800" dirty="0" smtClean="0">
                <a:solidFill>
                  <a:srgbClr val="FFFF00"/>
                </a:solidFill>
              </a:rPr>
              <a:t>GAIA</a:t>
            </a:r>
            <a:r>
              <a:rPr lang="en-GB" sz="6000" dirty="0" smtClean="0">
                <a:solidFill>
                  <a:srgbClr val="FFFF00"/>
                </a:solidFill>
              </a:rPr>
              <a:t> </a:t>
            </a:r>
            <a:br>
              <a:rPr lang="en-GB" sz="6000" dirty="0" smtClean="0">
                <a:solidFill>
                  <a:srgbClr val="FFFF00"/>
                </a:solidFill>
              </a:rPr>
            </a:br>
            <a:r>
              <a:rPr lang="en-GB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smtClean="0">
                <a:solidFill>
                  <a:srgbClr val="FFFF00"/>
                </a:solidFill>
              </a:rPr>
              <a:t>Global </a:t>
            </a:r>
            <a:r>
              <a:rPr lang="en-US" sz="3200" dirty="0" err="1" smtClean="0">
                <a:solidFill>
                  <a:srgbClr val="FFFF00"/>
                </a:solidFill>
              </a:rPr>
              <a:t>Astrometric</a:t>
            </a:r>
            <a:r>
              <a:rPr lang="en-US" sz="3200" dirty="0" smtClean="0">
                <a:solidFill>
                  <a:srgbClr val="FFFF00"/>
                </a:solidFill>
              </a:rPr>
              <a:t> Interferometer for Astrophysics)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-36512" y="1882567"/>
            <a:ext cx="4275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66FF33"/>
                </a:solidFill>
              </a:rPr>
              <a:t>Will perform high precision astrometry of 1 billion stars down to V=20,  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66FF33"/>
                </a:solidFill>
              </a:rPr>
              <a:t>Will </a:t>
            </a:r>
            <a:r>
              <a:rPr lang="en-US" dirty="0">
                <a:solidFill>
                  <a:srgbClr val="66FF33"/>
                </a:solidFill>
              </a:rPr>
              <a:t>provide  3-D map of our Galaxy, revealing its composition, formation and evolution</a:t>
            </a:r>
            <a:r>
              <a:rPr lang="en-US" dirty="0" smtClean="0">
                <a:solidFill>
                  <a:srgbClr val="66FF33"/>
                </a:solidFill>
              </a:rPr>
              <a:t>,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66FF33"/>
                </a:solidFill>
              </a:rPr>
              <a:t>Will </a:t>
            </a:r>
            <a:r>
              <a:rPr lang="en-US" dirty="0">
                <a:solidFill>
                  <a:srgbClr val="66FF33"/>
                </a:solidFill>
              </a:rPr>
              <a:t>detect extra-solar planets</a:t>
            </a:r>
          </a:p>
          <a:p>
            <a:pPr marL="342900" indent="-342900">
              <a:buFontTx/>
              <a:buChar char="-"/>
            </a:pPr>
            <a:endParaRPr lang="en-US" dirty="0" smtClean="0">
              <a:solidFill>
                <a:srgbClr val="66FF33"/>
              </a:solidFill>
            </a:endParaRPr>
          </a:p>
        </p:txBody>
      </p:sp>
      <p:sp>
        <p:nvSpPr>
          <p:cNvPr id="8" name="Punched Tape 7"/>
          <p:cNvSpPr/>
          <p:nvPr/>
        </p:nvSpPr>
        <p:spPr bwMode="auto">
          <a:xfrm rot="21062251">
            <a:off x="1983224" y="971338"/>
            <a:ext cx="5717955" cy="3724335"/>
          </a:xfrm>
          <a:prstGeom prst="flowChartPunchedTape">
            <a:avLst/>
          </a:prstGeom>
          <a:solidFill>
            <a:srgbClr val="66FF33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0099"/>
                </a:solidFill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NAF is one of the major players in Gaia,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 and the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 Bologna Observatory leads its photometry calibration unit and strongly contributes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 to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variable stars unit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396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PLANCK (ESA)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>to study the Cosmic Microwave Background</a:t>
            </a:r>
            <a:br>
              <a:rPr lang="en-GB" sz="2800" dirty="0" smtClean="0">
                <a:solidFill>
                  <a:srgbClr val="FFFFFF"/>
                </a:solidFill>
              </a:rPr>
            </a:br>
            <a:r>
              <a:rPr lang="en-GB" sz="2400" dirty="0" smtClean="0">
                <a:solidFill>
                  <a:srgbClr val="66FF33"/>
                </a:solidFill>
              </a:rPr>
              <a:t>see </a:t>
            </a:r>
            <a:r>
              <a:rPr lang="en-GB" sz="2400" dirty="0" err="1" smtClean="0">
                <a:solidFill>
                  <a:srgbClr val="66FF33"/>
                </a:solidFill>
              </a:rPr>
              <a:t>Burigana’s</a:t>
            </a:r>
            <a:r>
              <a:rPr lang="en-GB" sz="2400" dirty="0" smtClean="0">
                <a:solidFill>
                  <a:srgbClr val="66FF33"/>
                </a:solidFill>
              </a:rPr>
              <a:t> talk</a:t>
            </a:r>
            <a:endParaRPr lang="en-GB" sz="2400" dirty="0">
              <a:solidFill>
                <a:srgbClr val="66FF33"/>
              </a:solidFill>
            </a:endParaRPr>
          </a:p>
        </p:txBody>
      </p:sp>
      <p:pic>
        <p:nvPicPr>
          <p:cNvPr id="3" name="Picture 2" descr="30Planck_CMB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057400"/>
            <a:ext cx="5080000" cy="406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634125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Launched May 14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2009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44016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PLANCK (ESA)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>to study the Cosmic Microwave Background</a:t>
            </a:r>
            <a:br>
              <a:rPr lang="en-GB" sz="2800" dirty="0" smtClean="0">
                <a:solidFill>
                  <a:srgbClr val="FFFFFF"/>
                </a:solidFill>
              </a:rPr>
            </a:br>
            <a:r>
              <a:rPr lang="en-GB" sz="2400" dirty="0" smtClean="0">
                <a:solidFill>
                  <a:srgbClr val="66FF33"/>
                </a:solidFill>
              </a:rPr>
              <a:t>see </a:t>
            </a:r>
            <a:r>
              <a:rPr lang="en-GB" sz="2400" dirty="0" err="1" smtClean="0">
                <a:solidFill>
                  <a:srgbClr val="66FF33"/>
                </a:solidFill>
              </a:rPr>
              <a:t>Burigana’s</a:t>
            </a:r>
            <a:r>
              <a:rPr lang="en-GB" sz="2400" dirty="0" smtClean="0">
                <a:solidFill>
                  <a:srgbClr val="66FF33"/>
                </a:solidFill>
              </a:rPr>
              <a:t> talk</a:t>
            </a:r>
            <a:endParaRPr lang="en-GB" sz="2400" dirty="0">
              <a:solidFill>
                <a:srgbClr val="66FF33"/>
              </a:solidFill>
            </a:endParaRPr>
          </a:p>
        </p:txBody>
      </p:sp>
      <p:pic>
        <p:nvPicPr>
          <p:cNvPr id="3" name="Picture 2" descr="30Planck_CMB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057400"/>
            <a:ext cx="5080000" cy="406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634125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Launched May 14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2009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Punched Tape 4"/>
          <p:cNvSpPr/>
          <p:nvPr/>
        </p:nvSpPr>
        <p:spPr bwMode="auto">
          <a:xfrm rot="21062251">
            <a:off x="1583565" y="1668587"/>
            <a:ext cx="6509952" cy="3724335"/>
          </a:xfrm>
          <a:prstGeom prst="flowChartPunchedTape">
            <a:avLst/>
          </a:prstGeom>
          <a:solidFill>
            <a:srgbClr val="66FF33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The </a:t>
            </a:r>
            <a:r>
              <a:rPr lang="en-US" sz="2800" dirty="0">
                <a:solidFill>
                  <a:srgbClr val="000099"/>
                </a:solidFill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NAF – IASF in Bologna has been a leader in Planck’s design and construction,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 hosting the PI of one of </a:t>
            </a:r>
            <a:r>
              <a:rPr lang="en-US" sz="2800" dirty="0" smtClean="0">
                <a:solidFill>
                  <a:srgbClr val="000099"/>
                </a:solidFill>
              </a:rPr>
              <a:t>the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 2 instruments (LFI), and being at the forefront of its scientific exp</a:t>
            </a:r>
            <a:r>
              <a:rPr lang="en-US" sz="2800" dirty="0" smtClean="0">
                <a:solidFill>
                  <a:srgbClr val="000099"/>
                </a:solidFill>
              </a:rPr>
              <a:t>loitation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955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68152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Euclid (</a:t>
            </a:r>
            <a:r>
              <a:rPr lang="en-GB" sz="3200" dirty="0" err="1" smtClean="0">
                <a:solidFill>
                  <a:srgbClr val="FFFF00"/>
                </a:solidFill>
              </a:rPr>
              <a:t>ESA+Euclid</a:t>
            </a:r>
            <a:r>
              <a:rPr lang="en-GB" sz="3200" dirty="0" smtClean="0">
                <a:solidFill>
                  <a:srgbClr val="FFFF00"/>
                </a:solidFill>
              </a:rPr>
              <a:t> Consortium</a:t>
            </a:r>
            <a:r>
              <a:rPr lang="en-GB" dirty="0" smtClean="0">
                <a:solidFill>
                  <a:srgbClr val="FFFF00"/>
                </a:solidFill>
              </a:rPr>
              <a:t>)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>to map the geometry of the dark universe </a:t>
            </a:r>
            <a:br>
              <a:rPr lang="en-GB" sz="2800" dirty="0" smtClean="0">
                <a:solidFill>
                  <a:srgbClr val="FFFFFF"/>
                </a:solidFill>
              </a:rPr>
            </a:br>
            <a:endParaRPr lang="en-GB" sz="2400" dirty="0">
              <a:solidFill>
                <a:srgbClr val="66FF33"/>
              </a:solidFill>
            </a:endParaRPr>
          </a:p>
        </p:txBody>
      </p:sp>
      <p:pic>
        <p:nvPicPr>
          <p:cNvPr id="5" name="Picture 4" descr="Euclid-esa-newimage-28May201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4824536" cy="4824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412776"/>
            <a:ext cx="47628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M class mission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Orbit in L2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1.2m mirror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VIS (visible imager)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NISP (NIR spectrometer and photometer)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Launch planned in 2020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5" y="3717032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0" dirty="0" smtClean="0">
                <a:solidFill>
                  <a:srgbClr val="FFFFFF"/>
                </a:solidFill>
              </a:rPr>
              <a:t>Billions of sources over 15000 </a:t>
            </a:r>
            <a:r>
              <a:rPr lang="en-GB" b="0" dirty="0" err="1" smtClean="0">
                <a:solidFill>
                  <a:srgbClr val="FFFFFF"/>
                </a:solidFill>
              </a:rPr>
              <a:t>sq.deg</a:t>
            </a:r>
            <a:r>
              <a:rPr lang="en-GB" b="0" dirty="0" smtClean="0">
                <a:solidFill>
                  <a:srgbClr val="FFFFFF"/>
                </a:solidFill>
              </a:rPr>
              <a:t>; redshifts for </a:t>
            </a:r>
            <a:r>
              <a:rPr lang="en-GB" b="0" dirty="0" smtClean="0">
                <a:solidFill>
                  <a:srgbClr val="FFFFFF"/>
                </a:solidFill>
              </a:rPr>
              <a:t>50 million </a:t>
            </a:r>
            <a:r>
              <a:rPr lang="en-GB" b="0" dirty="0" smtClean="0">
                <a:solidFill>
                  <a:srgbClr val="FFFFFF"/>
                </a:solidFill>
              </a:rPr>
              <a:t>galaxies; weak lensing, galaxy clustering, baryonic acoustic oscillations, redshift  space distortions, to </a:t>
            </a:r>
            <a:r>
              <a:rPr lang="en-GB" b="0" dirty="0">
                <a:solidFill>
                  <a:srgbClr val="FFFFFF"/>
                </a:solidFill>
              </a:rPr>
              <a:t>study dark energy and dark </a:t>
            </a:r>
            <a:r>
              <a:rPr lang="en-GB" b="0" dirty="0" smtClean="0">
                <a:solidFill>
                  <a:srgbClr val="FFFFFF"/>
                </a:solidFill>
              </a:rPr>
              <a:t>matter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8785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68152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Euclid (</a:t>
            </a:r>
            <a:r>
              <a:rPr lang="en-GB" sz="3200" dirty="0" err="1" smtClean="0">
                <a:solidFill>
                  <a:srgbClr val="FFFF00"/>
                </a:solidFill>
              </a:rPr>
              <a:t>ESA+Euclid</a:t>
            </a:r>
            <a:r>
              <a:rPr lang="en-GB" sz="3200" dirty="0" smtClean="0">
                <a:solidFill>
                  <a:srgbClr val="FFFF00"/>
                </a:solidFill>
              </a:rPr>
              <a:t> Consortium</a:t>
            </a:r>
            <a:r>
              <a:rPr lang="en-GB" dirty="0" smtClean="0">
                <a:solidFill>
                  <a:srgbClr val="FFFF00"/>
                </a:solidFill>
              </a:rPr>
              <a:t>)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>to map the geometry of the dark universe </a:t>
            </a:r>
            <a:br>
              <a:rPr lang="en-GB" sz="2800" dirty="0" smtClean="0">
                <a:solidFill>
                  <a:srgbClr val="FFFFFF"/>
                </a:solidFill>
              </a:rPr>
            </a:br>
            <a:endParaRPr lang="en-GB" sz="2400" dirty="0">
              <a:solidFill>
                <a:srgbClr val="66FF33"/>
              </a:solidFill>
            </a:endParaRPr>
          </a:p>
        </p:txBody>
      </p:sp>
      <p:pic>
        <p:nvPicPr>
          <p:cNvPr id="5" name="Picture 4" descr="Euclid-esa-newimage-28May201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4824536" cy="4824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412776"/>
            <a:ext cx="47628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M class mission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Orbit in L2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1.2m mirror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VIS (visible imager)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NISP (NIR spectrometer and photometer)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Launch planned in 2020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5" y="3717032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0" dirty="0" smtClean="0">
                <a:solidFill>
                  <a:srgbClr val="FFFFFF"/>
                </a:solidFill>
              </a:rPr>
              <a:t>Billions of sources over 15000 </a:t>
            </a:r>
            <a:r>
              <a:rPr lang="en-GB" b="0" dirty="0" err="1" smtClean="0">
                <a:solidFill>
                  <a:srgbClr val="FFFFFF"/>
                </a:solidFill>
              </a:rPr>
              <a:t>sq.deg</a:t>
            </a:r>
            <a:r>
              <a:rPr lang="en-GB" b="0" dirty="0" smtClean="0">
                <a:solidFill>
                  <a:srgbClr val="FFFFFF"/>
                </a:solidFill>
              </a:rPr>
              <a:t>; redshifts for 50,000 galaxies; weak lensing, galaxy clustering, baryonic acoustic oscillations, redshift  space distortions, to </a:t>
            </a:r>
            <a:r>
              <a:rPr lang="en-GB" b="0" dirty="0">
                <a:solidFill>
                  <a:srgbClr val="FFFFFF"/>
                </a:solidFill>
              </a:rPr>
              <a:t>study dark energy and dark </a:t>
            </a:r>
            <a:r>
              <a:rPr lang="en-GB" b="0" dirty="0" smtClean="0">
                <a:solidFill>
                  <a:srgbClr val="FFFFFF"/>
                </a:solidFill>
              </a:rPr>
              <a:t>matter</a:t>
            </a:r>
            <a:endParaRPr lang="en-US" b="0" dirty="0"/>
          </a:p>
        </p:txBody>
      </p:sp>
      <p:sp>
        <p:nvSpPr>
          <p:cNvPr id="8" name="Punched Tape 7"/>
          <p:cNvSpPr/>
          <p:nvPr/>
        </p:nvSpPr>
        <p:spPr bwMode="auto">
          <a:xfrm rot="21062251">
            <a:off x="1583565" y="1524571"/>
            <a:ext cx="6509952" cy="3724335"/>
          </a:xfrm>
          <a:prstGeom prst="flowChartPunchedTape">
            <a:avLst/>
          </a:prstGeom>
          <a:solidFill>
            <a:srgbClr val="66FF33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0099"/>
                </a:solidFill>
              </a:rPr>
              <a:t>At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 the Bologna University - DIFA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 we have the national contact point of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the Euclid Consortium. Several INAF researchers (IASF and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</a:rPr>
              <a:t>OABo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) prepare the Euclid data exploitation.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139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68152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Athena+ (</a:t>
            </a:r>
            <a:r>
              <a:rPr lang="en-GB" sz="3200" dirty="0" smtClean="0">
                <a:solidFill>
                  <a:srgbClr val="FFFF00"/>
                </a:solidFill>
              </a:rPr>
              <a:t>ESA</a:t>
            </a:r>
            <a:r>
              <a:rPr lang="en-GB" dirty="0" smtClean="0">
                <a:solidFill>
                  <a:srgbClr val="FFFF00"/>
                </a:solidFill>
              </a:rPr>
              <a:t>)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>Advanced Telescope for High </a:t>
            </a:r>
            <a:r>
              <a:rPr lang="en-GB" sz="2800" dirty="0" err="1" smtClean="0">
                <a:solidFill>
                  <a:srgbClr val="FFFFFF"/>
                </a:solidFill>
              </a:rPr>
              <a:t>ENergy</a:t>
            </a:r>
            <a:r>
              <a:rPr lang="en-GB" sz="2800" dirty="0" smtClean="0">
                <a:solidFill>
                  <a:srgbClr val="FFFFFF"/>
                </a:solidFill>
              </a:rPr>
              <a:t> Astrophysics</a:t>
            </a:r>
            <a:br>
              <a:rPr lang="en-GB" sz="2800" dirty="0" smtClean="0">
                <a:solidFill>
                  <a:srgbClr val="FFFFFF"/>
                </a:solidFill>
              </a:rPr>
            </a:br>
            <a:endParaRPr lang="en-GB" sz="2400" dirty="0">
              <a:solidFill>
                <a:srgbClr val="66FF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1412776"/>
            <a:ext cx="30226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L2 class mission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Orbit in L2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0.1 – 10 </a:t>
            </a:r>
            <a:r>
              <a:rPr lang="en-US" dirty="0" err="1" smtClean="0">
                <a:solidFill>
                  <a:srgbClr val="66FF33"/>
                </a:solidFill>
              </a:rPr>
              <a:t>Kev</a:t>
            </a:r>
            <a:endParaRPr lang="en-US" dirty="0" smtClean="0">
              <a:solidFill>
                <a:srgbClr val="66FF33"/>
              </a:solidFill>
            </a:endParaRPr>
          </a:p>
          <a:p>
            <a:r>
              <a:rPr lang="en-US" dirty="0" smtClean="0">
                <a:solidFill>
                  <a:srgbClr val="66FF33"/>
                </a:solidFill>
              </a:rPr>
              <a:t>Instruments: X-IFU, </a:t>
            </a:r>
            <a:r>
              <a:rPr lang="en-US" dirty="0" smtClean="0">
                <a:solidFill>
                  <a:srgbClr val="66FF33"/>
                </a:solidFill>
              </a:rPr>
              <a:t>WFI</a:t>
            </a:r>
            <a:endParaRPr lang="en-US" dirty="0">
              <a:solidFill>
                <a:srgbClr val="66FF33"/>
              </a:solidFill>
            </a:endParaRPr>
          </a:p>
          <a:p>
            <a:r>
              <a:rPr lang="en-US" smtClean="0">
                <a:solidFill>
                  <a:srgbClr val="66FF33"/>
                </a:solidFill>
              </a:rPr>
              <a:t>Launch </a:t>
            </a:r>
            <a:r>
              <a:rPr lang="en-US" dirty="0" smtClean="0">
                <a:solidFill>
                  <a:srgbClr val="66FF33"/>
                </a:solidFill>
              </a:rPr>
              <a:t>planned in 2028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3356992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0" dirty="0" smtClean="0">
                <a:solidFill>
                  <a:srgbClr val="FFFFFF"/>
                </a:solidFill>
              </a:rPr>
              <a:t>General purpose X-ray telescope; in particular: GRBs, BHs, IGM, magnetic interplay between </a:t>
            </a:r>
            <a:r>
              <a:rPr lang="en-GB" b="0" dirty="0" err="1" smtClean="0">
                <a:solidFill>
                  <a:srgbClr val="FFFFFF"/>
                </a:solidFill>
              </a:rPr>
              <a:t>exoplanets</a:t>
            </a:r>
            <a:r>
              <a:rPr lang="en-GB" b="0" dirty="0" smtClean="0">
                <a:solidFill>
                  <a:srgbClr val="FFFFFF"/>
                </a:solidFill>
              </a:rPr>
              <a:t> and their parent stars, Jupiter’s auroras, etc.</a:t>
            </a:r>
            <a:endParaRPr lang="en-US" b="0" dirty="0"/>
          </a:p>
        </p:txBody>
      </p:sp>
      <p:pic>
        <p:nvPicPr>
          <p:cNvPr id="3" name="Picture 2" descr="extremely-huge-athena-space-observatory-be-launched-by-european-space-agency-enables-study-bla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1" r="6999" b="2778"/>
          <a:stretch/>
        </p:blipFill>
        <p:spPr>
          <a:xfrm>
            <a:off x="3280104" y="1484784"/>
            <a:ext cx="5828400" cy="37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3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68152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Athena+ (</a:t>
            </a:r>
            <a:r>
              <a:rPr lang="en-GB" sz="3200" dirty="0" smtClean="0">
                <a:solidFill>
                  <a:srgbClr val="FFFF00"/>
                </a:solidFill>
              </a:rPr>
              <a:t>ESA</a:t>
            </a:r>
            <a:r>
              <a:rPr lang="en-GB" dirty="0" smtClean="0">
                <a:solidFill>
                  <a:srgbClr val="FFFF00"/>
                </a:solidFill>
              </a:rPr>
              <a:t>)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2800" dirty="0" smtClean="0">
                <a:solidFill>
                  <a:srgbClr val="FFFFFF"/>
                </a:solidFill>
              </a:rPr>
              <a:t>Advanced Telescope for High </a:t>
            </a:r>
            <a:r>
              <a:rPr lang="en-GB" sz="2800" dirty="0" err="1" smtClean="0">
                <a:solidFill>
                  <a:srgbClr val="FFFFFF"/>
                </a:solidFill>
              </a:rPr>
              <a:t>ENergy</a:t>
            </a:r>
            <a:r>
              <a:rPr lang="en-GB" sz="2800" dirty="0" smtClean="0">
                <a:solidFill>
                  <a:srgbClr val="FFFFFF"/>
                </a:solidFill>
              </a:rPr>
              <a:t> Astrophysics</a:t>
            </a:r>
            <a:br>
              <a:rPr lang="en-GB" sz="2800" dirty="0" smtClean="0">
                <a:solidFill>
                  <a:srgbClr val="FFFFFF"/>
                </a:solidFill>
              </a:rPr>
            </a:br>
            <a:endParaRPr lang="en-GB" sz="2400" dirty="0">
              <a:solidFill>
                <a:srgbClr val="66FF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1412776"/>
            <a:ext cx="32790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L2 class mission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Orbit in L2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0.1 – 10 </a:t>
            </a:r>
            <a:r>
              <a:rPr lang="en-US" dirty="0" err="1" smtClean="0">
                <a:solidFill>
                  <a:srgbClr val="66FF33"/>
                </a:solidFill>
              </a:rPr>
              <a:t>Kev</a:t>
            </a:r>
            <a:endParaRPr lang="en-US" dirty="0" smtClean="0">
              <a:solidFill>
                <a:srgbClr val="66FF33"/>
              </a:solidFill>
            </a:endParaRPr>
          </a:p>
          <a:p>
            <a:r>
              <a:rPr lang="en-US" dirty="0" smtClean="0">
                <a:solidFill>
                  <a:srgbClr val="66FF33"/>
                </a:solidFill>
              </a:rPr>
              <a:t>Instruments: X-IFU, WFI, ?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Launch planned in 2028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3356992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0" dirty="0" smtClean="0">
                <a:solidFill>
                  <a:srgbClr val="FFFFFF"/>
                </a:solidFill>
              </a:rPr>
              <a:t>General purpose X-ray telescope; in particular: GRBs, BHs, IGM, magnetic interplay between </a:t>
            </a:r>
            <a:r>
              <a:rPr lang="en-GB" b="0" dirty="0" err="1" smtClean="0">
                <a:solidFill>
                  <a:srgbClr val="FFFFFF"/>
                </a:solidFill>
              </a:rPr>
              <a:t>exoplanets</a:t>
            </a:r>
            <a:r>
              <a:rPr lang="en-GB" b="0" dirty="0" smtClean="0">
                <a:solidFill>
                  <a:srgbClr val="FFFFFF"/>
                </a:solidFill>
              </a:rPr>
              <a:t> and their parent stars, Jupiter’s auroras, etc.</a:t>
            </a:r>
            <a:endParaRPr lang="en-US" b="0" dirty="0"/>
          </a:p>
        </p:txBody>
      </p:sp>
      <p:pic>
        <p:nvPicPr>
          <p:cNvPr id="3" name="Picture 2" descr="extremely-huge-athena-space-observatory-be-launched-by-european-space-agency-enables-study-bla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1" r="6999" b="2778"/>
          <a:stretch/>
        </p:blipFill>
        <p:spPr>
          <a:xfrm>
            <a:off x="3280104" y="1484784"/>
            <a:ext cx="5828400" cy="3758400"/>
          </a:xfrm>
          <a:prstGeom prst="rect">
            <a:avLst/>
          </a:prstGeom>
        </p:spPr>
      </p:pic>
      <p:sp>
        <p:nvSpPr>
          <p:cNvPr id="8" name="Punched Tape 7"/>
          <p:cNvSpPr/>
          <p:nvPr/>
        </p:nvSpPr>
        <p:spPr bwMode="auto">
          <a:xfrm rot="21062251">
            <a:off x="1583565" y="1469438"/>
            <a:ext cx="6509952" cy="3010078"/>
          </a:xfrm>
          <a:prstGeom prst="flowChartPunchedTape">
            <a:avLst/>
          </a:prstGeom>
          <a:solidFill>
            <a:srgbClr val="66FF33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We have a large X-ray INAF community in Bologna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(mainly at IASF and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</a:rPr>
              <a:t>OABo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), wh</a:t>
            </a:r>
            <a:r>
              <a:rPr lang="en-US" sz="2800" dirty="0" smtClean="0">
                <a:solidFill>
                  <a:srgbClr val="000099"/>
                </a:solidFill>
              </a:rPr>
              <a:t>o participates to the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 Athena+ preparation.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8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5344"/>
            <a:ext cx="9144000" cy="5936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744" y="1340768"/>
            <a:ext cx="89287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50 12m antennas over 16 Km in the Atacama desert (Chile) to study the physics of the cold Universe: first stars and galaxies, star and planet formation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8384"/>
            <a:ext cx="8568952" cy="1349152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ALMA (ESO, USA, Japan)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2800" dirty="0" smtClean="0">
                <a:solidFill>
                  <a:srgbClr val="FFFF00"/>
                </a:solidFill>
              </a:rPr>
              <a:t>Atacama Large </a:t>
            </a:r>
            <a:r>
              <a:rPr lang="en-GB" sz="2800" dirty="0" err="1" smtClean="0">
                <a:solidFill>
                  <a:srgbClr val="FFFF00"/>
                </a:solidFill>
              </a:rPr>
              <a:t>Millimeter</a:t>
            </a:r>
            <a:r>
              <a:rPr lang="en-GB" sz="2800" dirty="0" smtClean="0">
                <a:solidFill>
                  <a:srgbClr val="FFFF00"/>
                </a:solidFill>
              </a:rPr>
              <a:t>/</a:t>
            </a:r>
            <a:r>
              <a:rPr lang="en-GB" sz="2800" dirty="0" err="1" smtClean="0">
                <a:solidFill>
                  <a:srgbClr val="FFFF00"/>
                </a:solidFill>
              </a:rPr>
              <a:t>submillimeter</a:t>
            </a:r>
            <a:r>
              <a:rPr lang="en-GB" sz="2800" dirty="0" smtClean="0">
                <a:solidFill>
                  <a:srgbClr val="FFFF00"/>
                </a:solidFill>
              </a:rPr>
              <a:t> Array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Astrophysics in Italy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889" y="1772816"/>
            <a:ext cx="890260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66FF33"/>
                </a:solidFill>
              </a:rPr>
              <a:t>Research</a:t>
            </a:r>
            <a:r>
              <a:rPr lang="en-US" sz="2800" b="0" dirty="0" smtClean="0">
                <a:solidFill>
                  <a:srgbClr val="66FF33"/>
                </a:solidFill>
              </a:rPr>
              <a:t> performed within Universities and mostly (~80%) INAF</a:t>
            </a:r>
          </a:p>
          <a:p>
            <a:endParaRPr lang="en-US" sz="2800" b="0" dirty="0" smtClean="0">
              <a:solidFill>
                <a:schemeClr val="bg1"/>
              </a:solidFill>
            </a:endParaRPr>
          </a:p>
          <a:p>
            <a:r>
              <a:rPr lang="en-US" sz="2800" u="sng" dirty="0" smtClean="0">
                <a:solidFill>
                  <a:schemeClr val="bg1"/>
                </a:solidFill>
              </a:rPr>
              <a:t>Education</a:t>
            </a:r>
            <a:r>
              <a:rPr lang="en-US" sz="2800" b="0" dirty="0" smtClean="0">
                <a:solidFill>
                  <a:schemeClr val="bg1"/>
                </a:solidFill>
              </a:rPr>
              <a:t> within Universities (with INAF contribution – this year 21 INAF PhD grants):</a:t>
            </a:r>
          </a:p>
          <a:p>
            <a:r>
              <a:rPr lang="en-US" sz="2800" b="0" dirty="0" smtClean="0">
                <a:solidFill>
                  <a:schemeClr val="bg1"/>
                </a:solidFill>
              </a:rPr>
              <a:t>3 PhD courses in Astrophysics  (Bologna, </a:t>
            </a:r>
            <a:r>
              <a:rPr lang="en-US" sz="2800" b="0" dirty="0" err="1" smtClean="0">
                <a:solidFill>
                  <a:schemeClr val="bg1"/>
                </a:solidFill>
              </a:rPr>
              <a:t>Padova</a:t>
            </a:r>
            <a:r>
              <a:rPr lang="en-US" sz="2800" b="0" dirty="0" smtClean="0">
                <a:solidFill>
                  <a:schemeClr val="bg1"/>
                </a:solidFill>
              </a:rPr>
              <a:t>, Roma) +</a:t>
            </a:r>
          </a:p>
          <a:p>
            <a:r>
              <a:rPr lang="en-US" sz="2800" b="0" dirty="0" smtClean="0">
                <a:solidFill>
                  <a:schemeClr val="bg1"/>
                </a:solidFill>
              </a:rPr>
              <a:t>PhDs in Physics with astrophysics thesis (Catania, Ferrara, Firenze, Milano, Napoli, Palermo, Pisa, Torino, Trieste)</a:t>
            </a:r>
            <a:endParaRPr 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4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5344"/>
            <a:ext cx="9144000" cy="5936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744" y="1340768"/>
            <a:ext cx="89287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50 12m antennas over 16 Km in the Atacama desert (Chile) to study the physics of the cold Universe: first stars and galaxies, star and planet formation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8384"/>
            <a:ext cx="8568952" cy="1349152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ALMA (ESO, USA, Japan)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sz="2800" dirty="0" smtClean="0">
                <a:solidFill>
                  <a:srgbClr val="FFFF00"/>
                </a:solidFill>
              </a:rPr>
              <a:t>Atacama Large </a:t>
            </a:r>
            <a:r>
              <a:rPr lang="en-GB" sz="2800" dirty="0" err="1" smtClean="0">
                <a:solidFill>
                  <a:srgbClr val="FFFF00"/>
                </a:solidFill>
              </a:rPr>
              <a:t>Millimeter</a:t>
            </a:r>
            <a:r>
              <a:rPr lang="en-GB" sz="2800" dirty="0" smtClean="0">
                <a:solidFill>
                  <a:srgbClr val="FFFF00"/>
                </a:solidFill>
              </a:rPr>
              <a:t>/</a:t>
            </a:r>
            <a:r>
              <a:rPr lang="en-GB" sz="2800" dirty="0" err="1" smtClean="0">
                <a:solidFill>
                  <a:srgbClr val="FFFF00"/>
                </a:solidFill>
              </a:rPr>
              <a:t>submillimeter</a:t>
            </a:r>
            <a:r>
              <a:rPr lang="en-GB" sz="2800" dirty="0" smtClean="0">
                <a:solidFill>
                  <a:srgbClr val="FFFF00"/>
                </a:solidFill>
              </a:rPr>
              <a:t> Array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5" name="Punched Tape 4"/>
          <p:cNvSpPr/>
          <p:nvPr/>
        </p:nvSpPr>
        <p:spPr bwMode="auto">
          <a:xfrm rot="21062251">
            <a:off x="1983224" y="1298231"/>
            <a:ext cx="5717955" cy="3724335"/>
          </a:xfrm>
          <a:prstGeom prst="flowChartPunchedTape">
            <a:avLst/>
          </a:prstGeom>
          <a:solidFill>
            <a:srgbClr val="66FF33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The </a:t>
            </a:r>
            <a:r>
              <a:rPr lang="en-US" sz="2800" dirty="0">
                <a:solidFill>
                  <a:srgbClr val="000099"/>
                </a:solidFill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NAF – IRA in Bologna hosts the Italian Alma Regional Center (ARC) which helps to prepare </a:t>
            </a:r>
            <a:r>
              <a:rPr lang="en-US" sz="2800" dirty="0" smtClean="0">
                <a:solidFill>
                  <a:srgbClr val="000099"/>
                </a:solidFill>
              </a:rPr>
              <a:t>proposals, observations, </a:t>
            </a:r>
            <a:r>
              <a:rPr lang="en-US" sz="2800" dirty="0">
                <a:solidFill>
                  <a:srgbClr val="000099"/>
                </a:solidFill>
              </a:rPr>
              <a:t>data reduction, and data analysis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471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_E-ELT.jpg"/>
          <p:cNvPicPr>
            <a:picLocks noChangeAspect="1"/>
          </p:cNvPicPr>
          <p:nvPr/>
        </p:nvPicPr>
        <p:blipFill>
          <a:blip r:embed="rId2"/>
          <a:srcRect l="6496" r="6496"/>
          <a:stretch>
            <a:fillRect/>
          </a:stretch>
        </p:blipFill>
        <p:spPr>
          <a:xfrm>
            <a:off x="7301" y="960730"/>
            <a:ext cx="9136699" cy="5897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GB" sz="6000" dirty="0" smtClean="0">
                <a:solidFill>
                  <a:srgbClr val="FFFF00"/>
                </a:solidFill>
              </a:rPr>
              <a:t>E-ELT </a:t>
            </a:r>
            <a:r>
              <a:rPr lang="en-GB" sz="3200" dirty="0" smtClean="0">
                <a:solidFill>
                  <a:srgbClr val="FFFF00"/>
                </a:solidFill>
              </a:rPr>
              <a:t>(European Extremely Large </a:t>
            </a:r>
            <a:r>
              <a:rPr lang="en-US" sz="3200" dirty="0" smtClean="0">
                <a:solidFill>
                  <a:srgbClr val="FFFF00"/>
                </a:solidFill>
              </a:rPr>
              <a:t>Telescope)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47678"/>
            <a:ext cx="9067800" cy="606319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Optical-infrared telescope, in Chile,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Primary mirror of 39 m diameter, adaptive optics, </a:t>
            </a:r>
            <a:endParaRPr lang="en-GB" dirty="0" smtClean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Funded by ESO (intergovernmental </a:t>
            </a:r>
            <a:r>
              <a:rPr lang="en-GB" dirty="0" err="1" smtClean="0">
                <a:solidFill>
                  <a:srgbClr val="000000"/>
                </a:solidFill>
              </a:rPr>
              <a:t>european</a:t>
            </a:r>
            <a:r>
              <a:rPr lang="en-GB" dirty="0" smtClean="0">
                <a:solidFill>
                  <a:srgbClr val="000000"/>
                </a:solidFill>
              </a:rPr>
              <a:t> institution) + Member States</a:t>
            </a: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To study </a:t>
            </a:r>
            <a:r>
              <a:rPr lang="en-US" sz="2400" dirty="0" err="1" smtClean="0">
                <a:solidFill>
                  <a:srgbClr val="000090"/>
                </a:solidFill>
              </a:rPr>
              <a:t>extrasolar</a:t>
            </a:r>
            <a:r>
              <a:rPr lang="en-US" sz="2400" dirty="0" smtClean="0">
                <a:solidFill>
                  <a:srgbClr val="000090"/>
                </a:solidFill>
              </a:rPr>
              <a:t> planets, back holes, first stars in the Universe, remote galaxies, dark matter and energy</a:t>
            </a:r>
          </a:p>
          <a:p>
            <a:pPr algn="ctr"/>
            <a:endParaRPr lang="en-US" dirty="0" smtClean="0">
              <a:solidFill>
                <a:srgbClr val="66FF33"/>
              </a:solidFill>
            </a:endParaRPr>
          </a:p>
          <a:p>
            <a:pPr algn="ctr"/>
            <a:endParaRPr lang="en-GB" dirty="0">
              <a:solidFill>
                <a:srgbClr val="66FF33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First light in 2024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_E-ELT.jpg"/>
          <p:cNvPicPr>
            <a:picLocks noChangeAspect="1"/>
          </p:cNvPicPr>
          <p:nvPr/>
        </p:nvPicPr>
        <p:blipFill>
          <a:blip r:embed="rId2"/>
          <a:srcRect l="6496" r="6496"/>
          <a:stretch>
            <a:fillRect/>
          </a:stretch>
        </p:blipFill>
        <p:spPr>
          <a:xfrm>
            <a:off x="7301" y="960730"/>
            <a:ext cx="9136699" cy="5897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GB" sz="6000" dirty="0" smtClean="0">
                <a:solidFill>
                  <a:srgbClr val="FFFF00"/>
                </a:solidFill>
              </a:rPr>
              <a:t>E-ELT </a:t>
            </a:r>
            <a:r>
              <a:rPr lang="en-GB" sz="3200" dirty="0" smtClean="0">
                <a:solidFill>
                  <a:srgbClr val="FFFF00"/>
                </a:solidFill>
              </a:rPr>
              <a:t>(European Extremely Large </a:t>
            </a:r>
            <a:r>
              <a:rPr lang="en-US" sz="3200" dirty="0" smtClean="0">
                <a:solidFill>
                  <a:srgbClr val="FFFF00"/>
                </a:solidFill>
              </a:rPr>
              <a:t>Telescope)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47678"/>
            <a:ext cx="9067800" cy="606319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Optical-infrared telescope, in Chile,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Primary mirror of 39 m diameter, adaptive optics, </a:t>
            </a:r>
            <a:endParaRPr lang="en-GB" dirty="0" smtClean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Funded by ESO (intergovernmental </a:t>
            </a:r>
            <a:r>
              <a:rPr lang="en-GB" dirty="0" err="1" smtClean="0">
                <a:solidFill>
                  <a:srgbClr val="000000"/>
                </a:solidFill>
              </a:rPr>
              <a:t>european</a:t>
            </a:r>
            <a:r>
              <a:rPr lang="en-GB" dirty="0" smtClean="0">
                <a:solidFill>
                  <a:srgbClr val="000000"/>
                </a:solidFill>
              </a:rPr>
              <a:t> institution) + Member States</a:t>
            </a: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To study </a:t>
            </a:r>
            <a:r>
              <a:rPr lang="en-US" sz="2400" dirty="0" err="1" smtClean="0">
                <a:solidFill>
                  <a:srgbClr val="000090"/>
                </a:solidFill>
              </a:rPr>
              <a:t>extrasolar</a:t>
            </a:r>
            <a:r>
              <a:rPr lang="en-US" sz="2400" dirty="0" smtClean="0">
                <a:solidFill>
                  <a:srgbClr val="000090"/>
                </a:solidFill>
              </a:rPr>
              <a:t> planets, back holes, first stars in the Universe, remote galaxies, dark matter and energy</a:t>
            </a:r>
          </a:p>
          <a:p>
            <a:pPr algn="ctr"/>
            <a:endParaRPr lang="en-US" dirty="0" smtClean="0">
              <a:solidFill>
                <a:srgbClr val="66FF33"/>
              </a:solidFill>
            </a:endParaRPr>
          </a:p>
          <a:p>
            <a:pPr algn="ctr"/>
            <a:endParaRPr lang="en-GB" dirty="0">
              <a:solidFill>
                <a:srgbClr val="66FF33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First light in 2024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Punched Tape 5"/>
          <p:cNvSpPr/>
          <p:nvPr/>
        </p:nvSpPr>
        <p:spPr bwMode="auto">
          <a:xfrm rot="21062251">
            <a:off x="894307" y="1642638"/>
            <a:ext cx="7636797" cy="3010078"/>
          </a:xfrm>
          <a:prstGeom prst="flowChartPunchedTape">
            <a:avLst/>
          </a:prstGeom>
          <a:solidFill>
            <a:srgbClr val="66FF33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000099"/>
                </a:solidFill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NAF is one of the major players in E-ELT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 (AO, instruments, mirrors)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,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 and the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 Bologna Observatory hosts the PI of </a:t>
            </a:r>
            <a:r>
              <a:rPr lang="en-US" sz="2800" dirty="0" smtClean="0">
                <a:solidFill>
                  <a:srgbClr val="000099"/>
                </a:solidFill>
              </a:rPr>
              <a:t>the consortium building the First Light MCAO module </a:t>
            </a:r>
            <a:r>
              <a:rPr lang="en-US" sz="2800" dirty="0" err="1" smtClean="0">
                <a:solidFill>
                  <a:srgbClr val="000099"/>
                </a:solidFill>
              </a:rPr>
              <a:t>Maory</a:t>
            </a:r>
            <a:r>
              <a:rPr lang="en-US" sz="2800" dirty="0" smtClean="0">
                <a:solidFill>
                  <a:srgbClr val="000099"/>
                </a:solidFill>
              </a:rPr>
              <a:t>. 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929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609600"/>
          </a:xfrm>
        </p:spPr>
        <p:txBody>
          <a:bodyPr/>
          <a:lstStyle/>
          <a:p>
            <a:r>
              <a:rPr lang="en-GB" sz="6000" dirty="0" smtClean="0">
                <a:solidFill>
                  <a:srgbClr val="FFFF00"/>
                </a:solidFill>
              </a:rPr>
              <a:t>CTA </a:t>
            </a:r>
            <a:r>
              <a:rPr lang="en-GB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Cherenkov Telescope Array)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919478"/>
            <a:ext cx="9144000" cy="255454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Array of tens of telescopes of 4 to 24m diameter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to detect very high energy </a:t>
            </a:r>
            <a:r>
              <a:rPr lang="en-US" dirty="0" smtClean="0">
                <a:solidFill>
                  <a:srgbClr val="FFFFFF"/>
                </a:solidFill>
              </a:rPr>
              <a:t>photons (from tens of </a:t>
            </a:r>
            <a:r>
              <a:rPr lang="en-US" dirty="0" err="1" smtClean="0">
                <a:solidFill>
                  <a:srgbClr val="FFFFFF"/>
                </a:solidFill>
              </a:rPr>
              <a:t>GeV</a:t>
            </a:r>
            <a:r>
              <a:rPr lang="en-US" dirty="0" smtClean="0">
                <a:solidFill>
                  <a:srgbClr val="FFFFFF"/>
                </a:solidFill>
              </a:rPr>
              <a:t> to 10 </a:t>
            </a:r>
            <a:r>
              <a:rPr lang="en-US" dirty="0" err="1" smtClean="0">
                <a:solidFill>
                  <a:srgbClr val="FFFFFF"/>
                </a:solidFill>
              </a:rPr>
              <a:t>TeV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GB" dirty="0" smtClean="0">
              <a:solidFill>
                <a:srgbClr val="FFFFFF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Funded by an international Consortium of 27 countries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(INAF among leading countries)</a:t>
            </a: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rgbClr val="66FF33"/>
                </a:solidFill>
              </a:rPr>
              <a:t>To study gamma-ray sources, origin of cosmic rays and particle accelerators</a:t>
            </a:r>
          </a:p>
          <a:p>
            <a:pPr algn="ctr"/>
            <a:endParaRPr lang="en-GB" dirty="0" smtClean="0">
              <a:solidFill>
                <a:srgbClr val="66FF33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Construction starting 2015 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cta_concept_min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3110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609600"/>
          </a:xfrm>
        </p:spPr>
        <p:txBody>
          <a:bodyPr/>
          <a:lstStyle/>
          <a:p>
            <a:r>
              <a:rPr lang="en-GB" sz="6000" dirty="0" smtClean="0">
                <a:solidFill>
                  <a:srgbClr val="FFFF00"/>
                </a:solidFill>
              </a:rPr>
              <a:t>CTA </a:t>
            </a:r>
            <a:r>
              <a:rPr lang="en-GB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Cherenkov Telescope Array)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919478"/>
            <a:ext cx="9144000" cy="255454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Array of tens of telescopes of 4 to 24m diameter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to detect very high energy </a:t>
            </a:r>
            <a:r>
              <a:rPr lang="en-US" dirty="0" smtClean="0">
                <a:solidFill>
                  <a:srgbClr val="FFFFFF"/>
                </a:solidFill>
              </a:rPr>
              <a:t>photons (from tens of </a:t>
            </a:r>
            <a:r>
              <a:rPr lang="en-US" dirty="0" err="1" smtClean="0">
                <a:solidFill>
                  <a:srgbClr val="FFFFFF"/>
                </a:solidFill>
              </a:rPr>
              <a:t>GeV</a:t>
            </a:r>
            <a:r>
              <a:rPr lang="en-US" dirty="0" smtClean="0">
                <a:solidFill>
                  <a:srgbClr val="FFFFFF"/>
                </a:solidFill>
              </a:rPr>
              <a:t> to 10 </a:t>
            </a:r>
            <a:r>
              <a:rPr lang="en-US" dirty="0" err="1" smtClean="0">
                <a:solidFill>
                  <a:srgbClr val="FFFFFF"/>
                </a:solidFill>
              </a:rPr>
              <a:t>TeV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GB" dirty="0" smtClean="0">
              <a:solidFill>
                <a:srgbClr val="FFFFFF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Funded by an international Consortium of 27 countries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(INAF among leading countries)</a:t>
            </a: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rgbClr val="66FF33"/>
                </a:solidFill>
              </a:rPr>
              <a:t>To study gamma-ray sources, origin of cosmic rays and particle accelerators</a:t>
            </a:r>
          </a:p>
          <a:p>
            <a:pPr algn="ctr"/>
            <a:endParaRPr lang="en-GB" dirty="0" smtClean="0">
              <a:solidFill>
                <a:srgbClr val="66FF33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Construction starting 2015 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cta_concept_min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3110204"/>
          </a:xfrm>
          <a:prstGeom prst="rect">
            <a:avLst/>
          </a:prstGeom>
        </p:spPr>
      </p:pic>
      <p:sp>
        <p:nvSpPr>
          <p:cNvPr id="6" name="Punched Tape 5"/>
          <p:cNvSpPr/>
          <p:nvPr/>
        </p:nvSpPr>
        <p:spPr bwMode="auto">
          <a:xfrm rot="21062251">
            <a:off x="1419336" y="1730315"/>
            <a:ext cx="6854379" cy="3010078"/>
          </a:xfrm>
          <a:prstGeom prst="flowChartPunchedTape">
            <a:avLst/>
          </a:prstGeom>
          <a:solidFill>
            <a:srgbClr val="66FF33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000099"/>
                </a:solidFill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NAF is one of the major players in CTA; other INAF institutes have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 leading roles </a:t>
            </a:r>
            <a:r>
              <a:rPr kumimoji="0" lang="en-US" sz="2800" b="1" i="0" u="none" strike="noStrike" cap="none" normalizeH="0" smtClean="0">
                <a:ln>
                  <a:noFill/>
                </a:ln>
                <a:solidFill>
                  <a:srgbClr val="000099"/>
                </a:solidFill>
                <a:effectLst/>
              </a:rPr>
              <a:t>in it;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in Bologna we have several participants (both at IASF and OA-Bo)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061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00px-SKA_over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GB" sz="6000" dirty="0" smtClean="0">
                <a:solidFill>
                  <a:srgbClr val="FFFF00"/>
                </a:solidFill>
              </a:rPr>
              <a:t>SKA </a:t>
            </a:r>
            <a:r>
              <a:rPr lang="en-GB" dirty="0" smtClean="0">
                <a:solidFill>
                  <a:srgbClr val="FFFF00"/>
                </a:solidFill>
              </a:rPr>
              <a:t>(Square </a:t>
            </a:r>
            <a:r>
              <a:rPr lang="en-GB" dirty="0" err="1" smtClean="0">
                <a:solidFill>
                  <a:srgbClr val="FFFF00"/>
                </a:solidFill>
              </a:rPr>
              <a:t>Kilometer</a:t>
            </a:r>
            <a:r>
              <a:rPr lang="en-GB" dirty="0" smtClean="0">
                <a:solidFill>
                  <a:srgbClr val="FFFF00"/>
                </a:solidFill>
              </a:rPr>
              <a:t> Array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9144000" cy="59400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Array of thousands of </a:t>
            </a:r>
            <a:r>
              <a:rPr lang="en-US" dirty="0" err="1" smtClean="0">
                <a:solidFill>
                  <a:schemeClr val="bg1"/>
                </a:solidFill>
              </a:rPr>
              <a:t>radiotelescopes</a:t>
            </a:r>
            <a:r>
              <a:rPr lang="en-US" dirty="0" smtClean="0">
                <a:solidFill>
                  <a:schemeClr val="bg1"/>
                </a:solidFill>
              </a:rPr>
              <a:t> equivalent to one with 1 Km diameter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 Australia (low frequency) e South Africa (high frequency)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Funded by international consortium of &gt;10 countries (INAF among leading ones)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To study  first stars and galaxies in the Universe, magnetic field role, gravity law, search for extra-terrestrial life</a:t>
            </a:r>
          </a:p>
          <a:p>
            <a:endParaRPr lang="en-US" dirty="0" smtClean="0">
              <a:solidFill>
                <a:srgbClr val="000099"/>
              </a:solidFill>
            </a:endParaRPr>
          </a:p>
          <a:p>
            <a:endParaRPr lang="en-GB" dirty="0" smtClean="0">
              <a:solidFill>
                <a:srgbClr val="000099"/>
              </a:solidFill>
            </a:endParaRPr>
          </a:p>
          <a:p>
            <a:endParaRPr lang="en-GB" dirty="0" smtClean="0">
              <a:solidFill>
                <a:srgbClr val="000099"/>
              </a:solidFill>
            </a:endParaRPr>
          </a:p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Costruction</a:t>
            </a:r>
            <a:r>
              <a:rPr lang="en-GB" dirty="0" smtClean="0">
                <a:solidFill>
                  <a:schemeClr val="bg1"/>
                </a:solidFill>
              </a:rPr>
              <a:t> starting  in 2016 ?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00px-SKA_over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GB" sz="6000" dirty="0" smtClean="0">
                <a:solidFill>
                  <a:srgbClr val="FFFF00"/>
                </a:solidFill>
              </a:rPr>
              <a:t>SKA </a:t>
            </a:r>
            <a:r>
              <a:rPr lang="en-GB" dirty="0" smtClean="0">
                <a:solidFill>
                  <a:srgbClr val="FFFF00"/>
                </a:solidFill>
              </a:rPr>
              <a:t>(Square </a:t>
            </a:r>
            <a:r>
              <a:rPr lang="en-GB" dirty="0" err="1" smtClean="0">
                <a:solidFill>
                  <a:srgbClr val="FFFF00"/>
                </a:solidFill>
              </a:rPr>
              <a:t>Kilometer</a:t>
            </a:r>
            <a:r>
              <a:rPr lang="en-GB" dirty="0" smtClean="0">
                <a:solidFill>
                  <a:srgbClr val="FFFF00"/>
                </a:solidFill>
              </a:rPr>
              <a:t> Array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9144000" cy="59400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Array of thousands of </a:t>
            </a:r>
            <a:r>
              <a:rPr lang="en-US" dirty="0" err="1" smtClean="0">
                <a:solidFill>
                  <a:schemeClr val="bg1"/>
                </a:solidFill>
              </a:rPr>
              <a:t>radiotelescopes</a:t>
            </a:r>
            <a:r>
              <a:rPr lang="en-US" dirty="0" smtClean="0">
                <a:solidFill>
                  <a:schemeClr val="bg1"/>
                </a:solidFill>
              </a:rPr>
              <a:t> equivalent to one with 1 Km diameter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 Australia (low frequency) e South Africa (high frequency)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Funded by international consortium of &gt;10 countries (INAF among leading ones)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To study  first stars and galaxies in the Universe, magnetic field role, gravity law, search for extra-terrestrial life</a:t>
            </a:r>
          </a:p>
          <a:p>
            <a:endParaRPr lang="en-US" dirty="0" smtClean="0">
              <a:solidFill>
                <a:srgbClr val="000099"/>
              </a:solidFill>
            </a:endParaRPr>
          </a:p>
          <a:p>
            <a:endParaRPr lang="en-GB" dirty="0" smtClean="0">
              <a:solidFill>
                <a:srgbClr val="000099"/>
              </a:solidFill>
            </a:endParaRPr>
          </a:p>
          <a:p>
            <a:endParaRPr lang="en-GB" dirty="0" smtClean="0">
              <a:solidFill>
                <a:srgbClr val="000099"/>
              </a:solidFill>
            </a:endParaRPr>
          </a:p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Costruction</a:t>
            </a:r>
            <a:r>
              <a:rPr lang="en-GB" dirty="0" smtClean="0">
                <a:solidFill>
                  <a:schemeClr val="bg1"/>
                </a:solidFill>
              </a:rPr>
              <a:t> starting  in 2016 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Punched Tape 5"/>
          <p:cNvSpPr/>
          <p:nvPr/>
        </p:nvSpPr>
        <p:spPr bwMode="auto">
          <a:xfrm rot="21062251">
            <a:off x="1869780" y="1746062"/>
            <a:ext cx="5753795" cy="3010078"/>
          </a:xfrm>
          <a:prstGeom prst="flowChartPunchedTape">
            <a:avLst/>
          </a:prstGeom>
          <a:solidFill>
            <a:srgbClr val="66FF33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rgbClr val="000099"/>
                </a:solidFill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NAF is one of the major players in SKA;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 in Bologna several IRA’s scientists are involved in the organization, also in prominent roles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729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812925" y="95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81000" y="3886200"/>
            <a:ext cx="786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>
              <a:solidFill>
                <a:schemeClr val="tx1"/>
              </a:solidFill>
            </a:endParaRPr>
          </a:p>
        </p:txBody>
      </p:sp>
      <p:pic>
        <p:nvPicPr>
          <p:cNvPr id="28679" name="Picture 15" descr="logoseppia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51816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This site is http://www.bo.astro.it/"/>
          <p:cNvPicPr>
            <a:picLocks noChangeAspect="1" noChangeArrowheads="1"/>
          </p:cNvPicPr>
          <p:nvPr/>
        </p:nvPicPr>
        <p:blipFill>
          <a:blip r:embed="rId4"/>
          <a:srcRect b="19685"/>
          <a:stretch>
            <a:fillRect/>
          </a:stretch>
        </p:blipFill>
        <p:spPr bwMode="auto">
          <a:xfrm>
            <a:off x="7726363" y="5181600"/>
            <a:ext cx="15700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24"/>
          <p:cNvPicPr>
            <a:picLocks noChangeAspect="1" noChangeArrowheads="1"/>
          </p:cNvPicPr>
          <p:nvPr/>
        </p:nvPicPr>
        <p:blipFill>
          <a:blip r:embed="rId5"/>
          <a:srcRect l="8362" t="4724" r="10034" b="7559"/>
          <a:stretch>
            <a:fillRect/>
          </a:stretch>
        </p:blipFill>
        <p:spPr bwMode="auto">
          <a:xfrm>
            <a:off x="304800" y="5029200"/>
            <a:ext cx="11223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THANK YOU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8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3672408" cy="2016224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INAF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in a </a:t>
            </a:r>
            <a:r>
              <a:rPr lang="en-GB" dirty="0">
                <a:solidFill>
                  <a:srgbClr val="FFFF00"/>
                </a:solidFill>
              </a:rPr>
              <a:t>n</a:t>
            </a:r>
            <a:r>
              <a:rPr lang="en-GB" dirty="0" smtClean="0">
                <a:solidFill>
                  <a:srgbClr val="FFFF00"/>
                </a:solidFill>
              </a:rPr>
              <a:t>utshell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 descr="map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3924300" cy="473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188640"/>
            <a:ext cx="4896544" cy="470898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0" dirty="0" smtClean="0">
                <a:solidFill>
                  <a:srgbClr val="000099"/>
                </a:solidFill>
              </a:rPr>
              <a:t>About 1000 employees (researchers + technicians + clerks) plus (360 !) </a:t>
            </a:r>
            <a:r>
              <a:rPr lang="en-US" sz="2800" b="0" u="sng" dirty="0" smtClean="0">
                <a:solidFill>
                  <a:srgbClr val="000099"/>
                </a:solidFill>
              </a:rPr>
              <a:t>postdocs</a:t>
            </a:r>
          </a:p>
          <a:p>
            <a:pPr algn="just"/>
            <a:endParaRPr lang="en-US" sz="2800" b="0" dirty="0" smtClean="0">
              <a:solidFill>
                <a:srgbClr val="000099"/>
              </a:solidFill>
            </a:endParaRPr>
          </a:p>
          <a:p>
            <a:pPr algn="just"/>
            <a:r>
              <a:rPr lang="en-US" sz="2800" b="0" dirty="0" smtClean="0"/>
              <a:t>17 research institutes in 12 Italian cities </a:t>
            </a:r>
          </a:p>
          <a:p>
            <a:r>
              <a:rPr lang="en-US" sz="2800" b="0" dirty="0" smtClean="0">
                <a:solidFill>
                  <a:srgbClr val="006600"/>
                </a:solidFill>
              </a:rPr>
              <a:t>Bologna hosts 3: </a:t>
            </a:r>
          </a:p>
          <a:p>
            <a:r>
              <a:rPr lang="en-US" sz="2800" b="0" dirty="0" smtClean="0">
                <a:solidFill>
                  <a:srgbClr val="006600"/>
                </a:solidFill>
              </a:rPr>
              <a:t>-IASF </a:t>
            </a:r>
            <a:r>
              <a:rPr lang="en-US" b="0" dirty="0" smtClean="0">
                <a:solidFill>
                  <a:srgbClr val="006600"/>
                </a:solidFill>
              </a:rPr>
              <a:t>(mostly space-based astrophysics)</a:t>
            </a:r>
            <a:r>
              <a:rPr lang="en-US" sz="2800" b="0" dirty="0" smtClean="0">
                <a:solidFill>
                  <a:srgbClr val="006600"/>
                </a:solidFill>
              </a:rPr>
              <a:t>,</a:t>
            </a:r>
          </a:p>
          <a:p>
            <a:r>
              <a:rPr lang="en-US" sz="2800" b="0" dirty="0" smtClean="0">
                <a:solidFill>
                  <a:srgbClr val="006600"/>
                </a:solidFill>
              </a:rPr>
              <a:t>-IRA </a:t>
            </a:r>
            <a:r>
              <a:rPr lang="en-US" b="0" dirty="0" smtClean="0">
                <a:solidFill>
                  <a:srgbClr val="006600"/>
                </a:solidFill>
              </a:rPr>
              <a:t>(mostly </a:t>
            </a:r>
            <a:r>
              <a:rPr lang="en-US" b="0" dirty="0" err="1" smtClean="0">
                <a:solidFill>
                  <a:srgbClr val="006600"/>
                </a:solidFill>
              </a:rPr>
              <a:t>radioastronomy</a:t>
            </a:r>
            <a:r>
              <a:rPr lang="en-US" b="0" dirty="0" smtClean="0">
                <a:solidFill>
                  <a:srgbClr val="006600"/>
                </a:solidFill>
              </a:rPr>
              <a:t>)</a:t>
            </a:r>
            <a:r>
              <a:rPr lang="en-US" sz="2800" b="0" dirty="0" smtClean="0">
                <a:solidFill>
                  <a:srgbClr val="006600"/>
                </a:solidFill>
              </a:rPr>
              <a:t>,</a:t>
            </a:r>
          </a:p>
          <a:p>
            <a:r>
              <a:rPr lang="en-US" sz="2800" b="0" dirty="0" smtClean="0">
                <a:solidFill>
                  <a:srgbClr val="006600"/>
                </a:solidFill>
              </a:rPr>
              <a:t>-Observatory </a:t>
            </a:r>
            <a:r>
              <a:rPr lang="en-US" b="0" dirty="0" smtClean="0">
                <a:solidFill>
                  <a:srgbClr val="006600"/>
                </a:solidFill>
              </a:rPr>
              <a:t>(stellar pops, galaxy evolution, large scale structure, high-energy)</a:t>
            </a:r>
            <a:endParaRPr lang="en-US" b="0" dirty="0">
              <a:solidFill>
                <a:srgbClr val="006600"/>
              </a:solidFill>
            </a:endParaRPr>
          </a:p>
        </p:txBody>
      </p:sp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3"/>
          <a:srcRect l="8362" t="4724" r="10034" b="7559"/>
          <a:stretch>
            <a:fillRect/>
          </a:stretch>
        </p:blipFill>
        <p:spPr bwMode="auto">
          <a:xfrm>
            <a:off x="251520" y="5733256"/>
            <a:ext cx="956044" cy="90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39952" y="5013176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FF00"/>
                </a:solidFill>
              </a:rPr>
              <a:t>Excellent international collaborations</a:t>
            </a:r>
          </a:p>
          <a:p>
            <a:pPr algn="ctr"/>
            <a:r>
              <a:rPr lang="en-US" sz="3200" b="0" dirty="0" smtClean="0">
                <a:solidFill>
                  <a:srgbClr val="FFFF00"/>
                </a:solidFill>
              </a:rPr>
              <a:t>(special relations with NL !)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s-2005-04-a-large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434036"/>
            <a:ext cx="2160240" cy="2307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3528392" cy="1656184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INAF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in a </a:t>
            </a:r>
            <a:r>
              <a:rPr lang="en-GB" dirty="0">
                <a:solidFill>
                  <a:srgbClr val="FFFF00"/>
                </a:solidFill>
              </a:rPr>
              <a:t>n</a:t>
            </a:r>
            <a:r>
              <a:rPr lang="en-GB" dirty="0" smtClean="0">
                <a:solidFill>
                  <a:srgbClr val="FFFF00"/>
                </a:solidFill>
              </a:rPr>
              <a:t>utshell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44624"/>
            <a:ext cx="5256584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66FF33"/>
                </a:solidFill>
              </a:rPr>
              <a:t>Science activities cover all astrophysical topics, from Solar System to Cosmology, and are organized in 5 Macro Areas:</a:t>
            </a:r>
          </a:p>
          <a:p>
            <a:pPr marL="514350" indent="-514350">
              <a:buAutoNum type="arabicParenR"/>
            </a:pPr>
            <a:r>
              <a:rPr lang="en-US" sz="2800" b="0" dirty="0" smtClean="0">
                <a:solidFill>
                  <a:schemeClr val="bg1"/>
                </a:solidFill>
              </a:rPr>
              <a:t>Galaxies and cosmology</a:t>
            </a:r>
          </a:p>
          <a:p>
            <a:pPr marL="514350" indent="-514350">
              <a:buAutoNum type="arabicParenR"/>
            </a:pPr>
            <a:r>
              <a:rPr lang="en-US" sz="2800" b="0" dirty="0" smtClean="0">
                <a:solidFill>
                  <a:schemeClr val="bg1"/>
                </a:solidFill>
              </a:rPr>
              <a:t>Stars, stellar populations, ISM</a:t>
            </a:r>
          </a:p>
          <a:p>
            <a:pPr marL="514350" indent="-514350">
              <a:buAutoNum type="arabicParenR"/>
            </a:pPr>
            <a:r>
              <a:rPr lang="en-US" sz="2800" b="0" dirty="0" smtClean="0">
                <a:solidFill>
                  <a:schemeClr val="bg1"/>
                </a:solidFill>
              </a:rPr>
              <a:t>Sun and solar system </a:t>
            </a:r>
            <a:r>
              <a:rPr lang="en-US" b="0" dirty="0" smtClean="0">
                <a:solidFill>
                  <a:srgbClr val="66FF33"/>
                </a:solidFill>
              </a:rPr>
              <a:t>(not in Bo)</a:t>
            </a:r>
          </a:p>
          <a:p>
            <a:pPr marL="514350" indent="-514350">
              <a:buAutoNum type="arabicParenR"/>
            </a:pPr>
            <a:r>
              <a:rPr lang="en-US" sz="2800" b="0" dirty="0" smtClean="0">
                <a:solidFill>
                  <a:schemeClr val="bg1"/>
                </a:solidFill>
              </a:rPr>
              <a:t>Particle and relativistic astrophysics</a:t>
            </a:r>
          </a:p>
          <a:p>
            <a:pPr marL="514350" indent="-514350">
              <a:buAutoNum type="arabicParenR"/>
            </a:pPr>
            <a:r>
              <a:rPr lang="en-US" sz="2800" b="0" dirty="0" smtClean="0">
                <a:solidFill>
                  <a:schemeClr val="bg1"/>
                </a:solidFill>
              </a:rPr>
              <a:t>Technology and instrumentation</a:t>
            </a:r>
            <a:endParaRPr lang="en-US" sz="2800" b="0" dirty="0">
              <a:solidFill>
                <a:schemeClr val="bg1"/>
              </a:solidFill>
            </a:endParaRPr>
          </a:p>
        </p:txBody>
      </p:sp>
      <p:pic>
        <p:nvPicPr>
          <p:cNvPr id="8" name="Picture 7" descr="hs-2012-48-b-large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8" y="1339327"/>
            <a:ext cx="2264074" cy="2114645"/>
          </a:xfrm>
          <a:prstGeom prst="rect">
            <a:avLst/>
          </a:prstGeom>
        </p:spPr>
      </p:pic>
      <p:pic>
        <p:nvPicPr>
          <p:cNvPr id="9" name="Picture 8" descr="hs-2006-10-a-large_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924944"/>
            <a:ext cx="2396426" cy="1872208"/>
          </a:xfrm>
          <a:prstGeom prst="rect">
            <a:avLst/>
          </a:prstGeom>
        </p:spPr>
      </p:pic>
      <p:pic>
        <p:nvPicPr>
          <p:cNvPr id="10" name="Picture 9" descr="08_06_2014_rosetta.png__800x600_q85_cr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094566"/>
            <a:ext cx="2195736" cy="1646802"/>
          </a:xfrm>
          <a:prstGeom prst="rect">
            <a:avLst/>
          </a:prstGeom>
        </p:spPr>
      </p:pic>
      <p:pic>
        <p:nvPicPr>
          <p:cNvPr id="11" name="Picture 10" descr="sgr_lg_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69160"/>
            <a:ext cx="1985683" cy="1985683"/>
          </a:xfrm>
          <a:prstGeom prst="rect">
            <a:avLst/>
          </a:prstGeom>
        </p:spPr>
      </p:pic>
      <p:pic>
        <p:nvPicPr>
          <p:cNvPr id="12" name="Picture 11" descr="giano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42992"/>
          <a:stretch/>
        </p:blipFill>
        <p:spPr>
          <a:xfrm>
            <a:off x="6948264" y="3639661"/>
            <a:ext cx="2077492" cy="317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4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R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75" y="5383460"/>
            <a:ext cx="2002565" cy="1501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7424"/>
            <a:ext cx="3275856" cy="2016224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INAF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in a </a:t>
            </a:r>
            <a:r>
              <a:rPr lang="en-GB" dirty="0">
                <a:solidFill>
                  <a:srgbClr val="FFFF00"/>
                </a:solidFill>
              </a:rPr>
              <a:t>n</a:t>
            </a:r>
            <a:r>
              <a:rPr lang="en-GB" dirty="0" smtClean="0">
                <a:solidFill>
                  <a:srgbClr val="FFFF00"/>
                </a:solidFill>
              </a:rPr>
              <a:t>utshell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0"/>
            <a:ext cx="5832648" cy="6846485"/>
          </a:xfrm>
          <a:prstGeom prst="rect">
            <a:avLst/>
          </a:prstGeom>
          <a:solidFill>
            <a:schemeClr val="bg1"/>
          </a:solidFill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 observations:</a:t>
            </a:r>
          </a:p>
          <a:p>
            <a:pPr marL="457200" indent="-457200" algn="just">
              <a:buFontTx/>
              <a:buChar char="-"/>
            </a:pPr>
            <a:r>
              <a:rPr lang="en-US" sz="2400" b="0" dirty="0" smtClean="0">
                <a:solidFill>
                  <a:schemeClr val="tx1"/>
                </a:solidFill>
              </a:rPr>
              <a:t>as members of ESO, we have access to all the Chilean telescopes (VLT, Vista, VST, Alma, NTT, </a:t>
            </a:r>
            <a:r>
              <a:rPr lang="en-US" sz="2400" b="0" dirty="0" err="1" smtClean="0">
                <a:solidFill>
                  <a:schemeClr val="tx1"/>
                </a:solidFill>
              </a:rPr>
              <a:t>etc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just">
              <a:buFontTx/>
              <a:buChar char="-"/>
            </a:pPr>
            <a:endParaRPr lang="en-US" sz="2400" b="0" dirty="0" smtClean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US" sz="2400" b="0" dirty="0"/>
              <a:t>a</a:t>
            </a:r>
            <a:r>
              <a:rPr lang="en-US" sz="2400" b="0" dirty="0" smtClean="0"/>
              <a:t>s members of ESA, we have access to all major space missions (e.g. HST, XMM, Planck, Herschel, Gaia, Rosetta ... JWST, Euclid, Plato, Athena+, </a:t>
            </a:r>
            <a:r>
              <a:rPr lang="en-US" sz="2400" b="0" dirty="0" err="1" smtClean="0"/>
              <a:t>etc</a:t>
            </a:r>
            <a:r>
              <a:rPr lang="en-US" sz="2400" b="0" dirty="0" smtClean="0"/>
              <a:t>)</a:t>
            </a:r>
          </a:p>
          <a:p>
            <a:pPr marL="457200" indent="-457200" algn="just">
              <a:buFontTx/>
              <a:buChar char="-"/>
            </a:pPr>
            <a:endParaRPr lang="en-US" sz="2400" b="0" dirty="0"/>
          </a:p>
          <a:p>
            <a:pPr marL="457200" indent="-457200" algn="just">
              <a:buFontTx/>
              <a:buChar char="-"/>
            </a:pPr>
            <a:r>
              <a:rPr lang="en-US" sz="2400" b="0" dirty="0">
                <a:solidFill>
                  <a:srgbClr val="000099"/>
                </a:solidFill>
              </a:rPr>
              <a:t>p</a:t>
            </a:r>
            <a:r>
              <a:rPr lang="en-US" sz="2400" b="0" dirty="0" smtClean="0">
                <a:solidFill>
                  <a:srgbClr val="000099"/>
                </a:solidFill>
              </a:rPr>
              <a:t>lus the 4m National Telescope Galileo (TNG, </a:t>
            </a:r>
            <a:r>
              <a:rPr lang="en-US" sz="2400" b="0" dirty="0">
                <a:solidFill>
                  <a:srgbClr val="000099"/>
                </a:solidFill>
              </a:rPr>
              <a:t>C</a:t>
            </a:r>
            <a:r>
              <a:rPr lang="en-US" sz="2400" b="0" dirty="0" smtClean="0">
                <a:solidFill>
                  <a:srgbClr val="000099"/>
                </a:solidFill>
              </a:rPr>
              <a:t>anary Islands) and ¼ of the 2x8m Large Binocular Telescope (LBT, Arizona)</a:t>
            </a:r>
          </a:p>
          <a:p>
            <a:pPr marL="457200" indent="-457200" algn="just">
              <a:buFontTx/>
              <a:buChar char="-"/>
            </a:pPr>
            <a:endParaRPr lang="en-US" sz="2400" b="0" dirty="0" smtClean="0">
              <a:solidFill>
                <a:srgbClr val="000099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US" sz="2400" b="0" dirty="0">
                <a:solidFill>
                  <a:srgbClr val="006600"/>
                </a:solidFill>
              </a:rPr>
              <a:t>p</a:t>
            </a:r>
            <a:r>
              <a:rPr lang="en-US" sz="2400" b="0" dirty="0" smtClean="0">
                <a:solidFill>
                  <a:srgbClr val="006600"/>
                </a:solidFill>
              </a:rPr>
              <a:t>lus our </a:t>
            </a:r>
            <a:r>
              <a:rPr lang="en-US" sz="2400" b="0" dirty="0" err="1" smtClean="0">
                <a:solidFill>
                  <a:srgbClr val="006600"/>
                </a:solidFill>
              </a:rPr>
              <a:t>radiotelescopes</a:t>
            </a:r>
            <a:r>
              <a:rPr lang="en-US" sz="2400" b="0" dirty="0" smtClean="0">
                <a:solidFill>
                  <a:srgbClr val="006600"/>
                </a:solidFill>
              </a:rPr>
              <a:t> (SRT, Bologna, </a:t>
            </a:r>
            <a:r>
              <a:rPr lang="en-US" sz="2400" b="0" dirty="0" err="1" smtClean="0">
                <a:solidFill>
                  <a:srgbClr val="006600"/>
                </a:solidFill>
              </a:rPr>
              <a:t>Noto</a:t>
            </a:r>
            <a:r>
              <a:rPr lang="en-US" sz="2400" b="0" dirty="0" smtClean="0">
                <a:solidFill>
                  <a:srgbClr val="006600"/>
                </a:solidFill>
              </a:rPr>
              <a:t>), VLBI and related international radio network</a:t>
            </a:r>
            <a:endParaRPr lang="en-US" sz="2400" b="0" dirty="0">
              <a:solidFill>
                <a:srgbClr val="006600"/>
              </a:solidFill>
            </a:endParaRPr>
          </a:p>
        </p:txBody>
      </p:sp>
      <p:pic>
        <p:nvPicPr>
          <p:cNvPr id="9" name="Picture 8" descr="HST-SM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816328"/>
            <a:ext cx="2062994" cy="1548776"/>
          </a:xfrm>
          <a:prstGeom prst="rect">
            <a:avLst/>
          </a:prstGeom>
        </p:spPr>
      </p:pic>
      <p:pic>
        <p:nvPicPr>
          <p:cNvPr id="10" name="Picture 9" descr="eso0111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0254"/>
            <a:ext cx="2489700" cy="1604690"/>
          </a:xfrm>
          <a:prstGeom prst="rect">
            <a:avLst/>
          </a:prstGeom>
        </p:spPr>
      </p:pic>
      <p:pic>
        <p:nvPicPr>
          <p:cNvPr id="8" name="Picture 7" descr="XMM_tel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1" y="4221088"/>
            <a:ext cx="1890620" cy="13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LBT (USA, INAF, Germany)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 descr="LargeBinoTelescope_NA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620688"/>
            <a:ext cx="8352928" cy="6264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2 × 8.4m primary mirrors =&gt; collecting area equivalent to 11.4m diameter =&gt; largest worldwide;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Capable of </a:t>
            </a:r>
            <a:r>
              <a:rPr lang="en-US" dirty="0" err="1" smtClean="0">
                <a:solidFill>
                  <a:schemeClr val="tx1"/>
                </a:solidFill>
              </a:rPr>
              <a:t>interferometric</a:t>
            </a:r>
            <a:r>
              <a:rPr lang="en-US" dirty="0" smtClean="0">
                <a:solidFill>
                  <a:schemeClr val="tx1"/>
                </a:solidFill>
              </a:rPr>
              <a:t> imaging and </a:t>
            </a:r>
            <a:r>
              <a:rPr lang="en-US" dirty="0">
                <a:solidFill>
                  <a:srgbClr val="000000"/>
                </a:solidFill>
              </a:rPr>
              <a:t>to achieve </a:t>
            </a:r>
            <a:r>
              <a:rPr lang="en-US" dirty="0" smtClean="0">
                <a:solidFill>
                  <a:srgbClr val="000000"/>
                </a:solidFill>
              </a:rPr>
              <a:t>diffraction</a:t>
            </a:r>
            <a:r>
              <a:rPr lang="en-US" dirty="0">
                <a:solidFill>
                  <a:srgbClr val="000000"/>
                </a:solidFill>
              </a:rPr>
              <a:t>-limited image sharpness of a </a:t>
            </a:r>
            <a:r>
              <a:rPr lang="en-US" dirty="0" smtClean="0">
                <a:solidFill>
                  <a:srgbClr val="000000"/>
                </a:solidFill>
              </a:rPr>
              <a:t>22.8m </a:t>
            </a:r>
            <a:r>
              <a:rPr lang="en-US" dirty="0">
                <a:solidFill>
                  <a:srgbClr val="000000"/>
                </a:solidFill>
              </a:rPr>
              <a:t>aperture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                    Mt Graham (AZ)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LBT (USA, INAF, Germany)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 descr="LargeBinoTelescope_NA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620688"/>
            <a:ext cx="8352928" cy="6264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2 × 8.4m primary mirrors =&gt; collecting area equivalent to 11.4m diameter =&gt; largest worldwide;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Capable of </a:t>
            </a:r>
            <a:r>
              <a:rPr lang="en-US" dirty="0" err="1" smtClean="0">
                <a:solidFill>
                  <a:schemeClr val="tx1"/>
                </a:solidFill>
              </a:rPr>
              <a:t>interferometric</a:t>
            </a:r>
            <a:r>
              <a:rPr lang="en-US" dirty="0" smtClean="0">
                <a:solidFill>
                  <a:schemeClr val="tx1"/>
                </a:solidFill>
              </a:rPr>
              <a:t> imaging and </a:t>
            </a:r>
            <a:r>
              <a:rPr lang="en-US" dirty="0">
                <a:solidFill>
                  <a:srgbClr val="000000"/>
                </a:solidFill>
              </a:rPr>
              <a:t>to achieve </a:t>
            </a:r>
            <a:r>
              <a:rPr lang="en-US" dirty="0" smtClean="0">
                <a:solidFill>
                  <a:srgbClr val="000000"/>
                </a:solidFill>
              </a:rPr>
              <a:t>diffraction</a:t>
            </a:r>
            <a:r>
              <a:rPr lang="en-US" dirty="0">
                <a:solidFill>
                  <a:srgbClr val="000000"/>
                </a:solidFill>
              </a:rPr>
              <a:t>-limited image sharpness of a </a:t>
            </a:r>
            <a:r>
              <a:rPr lang="en-US" dirty="0" smtClean="0">
                <a:solidFill>
                  <a:srgbClr val="000000"/>
                </a:solidFill>
              </a:rPr>
              <a:t>22.8m </a:t>
            </a:r>
            <a:r>
              <a:rPr lang="en-US" dirty="0">
                <a:solidFill>
                  <a:srgbClr val="000000"/>
                </a:solidFill>
              </a:rPr>
              <a:t>aperture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                    Mt Graham (AZ)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unched Tape 4"/>
          <p:cNvSpPr/>
          <p:nvPr/>
        </p:nvSpPr>
        <p:spPr bwMode="auto">
          <a:xfrm rot="21062251">
            <a:off x="1983224" y="1517168"/>
            <a:ext cx="5717955" cy="4438590"/>
          </a:xfrm>
          <a:prstGeom prst="flowChartPunchedTape">
            <a:avLst/>
          </a:prstGeom>
          <a:solidFill>
            <a:srgbClr val="66FF33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The </a:t>
            </a:r>
            <a:r>
              <a:rPr lang="en-US" sz="2800" dirty="0">
                <a:solidFill>
                  <a:srgbClr val="000099"/>
                </a:solidFill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NAF - Bologna Observatory has participated to its construction, and is an active LBT user (open and globular clusters, MW and M31 satellites, UFDs, nearby galaxies, high-z galaxies, QSOs)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382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R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SRT (Sardinia Radio Telescope)</a:t>
            </a:r>
            <a:endParaRPr lang="en-GB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85800"/>
            <a:ext cx="89969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1"/>
                </a:solidFill>
              </a:rPr>
              <a:t>Radiotelescope</a:t>
            </a:r>
            <a:r>
              <a:rPr lang="en-GB" dirty="0" smtClean="0">
                <a:solidFill>
                  <a:schemeClr val="tx1"/>
                </a:solidFill>
              </a:rPr>
              <a:t> with 64 m diameter (1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in Europe, 2</a:t>
            </a:r>
            <a:r>
              <a:rPr lang="en-GB" baseline="30000" dirty="0" smtClean="0">
                <a:solidFill>
                  <a:schemeClr val="tx1"/>
                </a:solidFill>
              </a:rPr>
              <a:t>nd</a:t>
            </a:r>
            <a:r>
              <a:rPr lang="en-GB" dirty="0" smtClean="0">
                <a:solidFill>
                  <a:schemeClr val="tx1"/>
                </a:solidFill>
              </a:rPr>
              <a:t> worldwide)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Frequency 0.3 </a:t>
            </a:r>
            <a:r>
              <a:rPr lang="en-GB" dirty="0">
                <a:solidFill>
                  <a:schemeClr val="tx1"/>
                </a:solidFill>
              </a:rPr>
              <a:t>-</a:t>
            </a:r>
            <a:r>
              <a:rPr lang="en-GB" dirty="0" smtClean="0">
                <a:solidFill>
                  <a:schemeClr val="tx1"/>
                </a:solidFill>
              </a:rPr>
              <a:t> 100 GHz </a:t>
            </a: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pPr algn="ctr"/>
            <a:r>
              <a:rPr lang="en-US" dirty="0" smtClean="0">
                <a:solidFill>
                  <a:srgbClr val="66FF33"/>
                </a:solidFill>
              </a:rPr>
              <a:t>Will be exploited both to study radio sources in the Universe and as ground communication receiver for interplanetary missions </a:t>
            </a:r>
          </a:p>
          <a:p>
            <a:pPr algn="ctr"/>
            <a:endParaRPr lang="en-GB" dirty="0" smtClean="0">
              <a:solidFill>
                <a:srgbClr val="66FF33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Opened September 30 2013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R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SRT (Sardinia Radio Telescope)</a:t>
            </a:r>
            <a:endParaRPr lang="en-GB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85800"/>
            <a:ext cx="89969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1"/>
                </a:solidFill>
              </a:rPr>
              <a:t>Radiotelescope</a:t>
            </a:r>
            <a:r>
              <a:rPr lang="en-GB" dirty="0" smtClean="0">
                <a:solidFill>
                  <a:schemeClr val="tx1"/>
                </a:solidFill>
              </a:rPr>
              <a:t> with 64 m diameter (1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in Europe, 2</a:t>
            </a:r>
            <a:r>
              <a:rPr lang="en-GB" baseline="30000" dirty="0" smtClean="0">
                <a:solidFill>
                  <a:schemeClr val="tx1"/>
                </a:solidFill>
              </a:rPr>
              <a:t>nd</a:t>
            </a:r>
            <a:r>
              <a:rPr lang="en-GB" dirty="0" smtClean="0">
                <a:solidFill>
                  <a:schemeClr val="tx1"/>
                </a:solidFill>
              </a:rPr>
              <a:t> worldwide)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Frequency 0.3 </a:t>
            </a:r>
            <a:r>
              <a:rPr lang="en-GB" dirty="0">
                <a:solidFill>
                  <a:schemeClr val="tx1"/>
                </a:solidFill>
              </a:rPr>
              <a:t>-</a:t>
            </a:r>
            <a:r>
              <a:rPr lang="en-GB" dirty="0" smtClean="0">
                <a:solidFill>
                  <a:schemeClr val="tx1"/>
                </a:solidFill>
              </a:rPr>
              <a:t> 100 GHz </a:t>
            </a: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endParaRPr lang="en-US" dirty="0" smtClean="0">
              <a:solidFill>
                <a:srgbClr val="66FF33"/>
              </a:solidFill>
            </a:endParaRPr>
          </a:p>
          <a:p>
            <a:pPr algn="ctr"/>
            <a:r>
              <a:rPr lang="en-US" dirty="0" smtClean="0">
                <a:solidFill>
                  <a:srgbClr val="66FF33"/>
                </a:solidFill>
              </a:rPr>
              <a:t>Will be exploited both to study radio sources in the Universe and as ground communication receiver for interplanetary missions </a:t>
            </a:r>
          </a:p>
          <a:p>
            <a:pPr algn="ctr"/>
            <a:endParaRPr lang="en-GB" dirty="0" smtClean="0">
              <a:solidFill>
                <a:srgbClr val="66FF33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Opened September 30 2013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Punched Tape 5"/>
          <p:cNvSpPr/>
          <p:nvPr/>
        </p:nvSpPr>
        <p:spPr bwMode="auto">
          <a:xfrm rot="21062251">
            <a:off x="1983224" y="902243"/>
            <a:ext cx="5717955" cy="4438590"/>
          </a:xfrm>
          <a:prstGeom prst="flowChartPunchedTape">
            <a:avLst/>
          </a:prstGeom>
          <a:solidFill>
            <a:srgbClr val="66FF33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The </a:t>
            </a:r>
            <a:r>
              <a:rPr lang="en-US" sz="2800" dirty="0">
                <a:solidFill>
                  <a:srgbClr val="000099"/>
                </a:solidFill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NAF – IRA in Bologna conceived and managed its construction, and hosts </a:t>
            </a:r>
            <a:r>
              <a:rPr lang="en-US" sz="2800" dirty="0" smtClean="0">
                <a:solidFill>
                  <a:srgbClr val="000099"/>
                </a:solidFill>
              </a:rPr>
              <a:t>the SRT’s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</a:rPr>
              <a:t> Project Scientist</a:t>
            </a:r>
            <a:r>
              <a:rPr lang="en-US" sz="2800" dirty="0" smtClean="0">
                <a:solidFill>
                  <a:srgbClr val="000099"/>
                </a:solidFill>
              </a:rPr>
              <a:t>, who coordinates the current Astronomical Validation phase.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647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15876</TotalTime>
  <Words>1745</Words>
  <Application>Microsoft Macintosh PowerPoint</Application>
  <PresentationFormat>On-screen Show (4:3)</PresentationFormat>
  <Paragraphs>277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Struttura predefinita</vt:lpstr>
      <vt:lpstr>INAF (National Institute for Astrophysics) and its major international projects</vt:lpstr>
      <vt:lpstr>Astrophysics in Italy</vt:lpstr>
      <vt:lpstr>INAF in a nutshell</vt:lpstr>
      <vt:lpstr>INAF in a nutshell</vt:lpstr>
      <vt:lpstr>INAF in a nutshell</vt:lpstr>
      <vt:lpstr>LBT (USA, INAF, Germany)</vt:lpstr>
      <vt:lpstr>LBT (USA, INAF, Germany)</vt:lpstr>
      <vt:lpstr>SRT (Sardinia Radio Telescope)</vt:lpstr>
      <vt:lpstr>SRT (Sardinia Radio Telescope)</vt:lpstr>
      <vt:lpstr>Main technology challenges (international)</vt:lpstr>
      <vt:lpstr>GAIA  (Global Astrometric Interferometer for Astrophysics)</vt:lpstr>
      <vt:lpstr>GAIA  (Global Astrometric Interferometer for Astrophysics)</vt:lpstr>
      <vt:lpstr>PLANCK (ESA) to study the Cosmic Microwave Background see Burigana’s talk</vt:lpstr>
      <vt:lpstr>PLANCK (ESA) to study the Cosmic Microwave Background see Burigana’s talk</vt:lpstr>
      <vt:lpstr>Euclid (ESA+Euclid Consortium) to map the geometry of the dark universe  </vt:lpstr>
      <vt:lpstr>Euclid (ESA+Euclid Consortium) to map the geometry of the dark universe  </vt:lpstr>
      <vt:lpstr>Athena+ (ESA) Advanced Telescope for High ENergy Astrophysics </vt:lpstr>
      <vt:lpstr>Athena+ (ESA) Advanced Telescope for High ENergy Astrophysics </vt:lpstr>
      <vt:lpstr>ALMA (ESO, USA, Japan) Atacama Large Millimeter/submillimeter Array</vt:lpstr>
      <vt:lpstr>ALMA (ESO, USA, Japan) Atacama Large Millimeter/submillimeter Array</vt:lpstr>
      <vt:lpstr>E-ELT (European Extremely Large Telescope)</vt:lpstr>
      <vt:lpstr>E-ELT (European Extremely Large Telescope)</vt:lpstr>
      <vt:lpstr>CTA (Cherenkov Telescope Array)</vt:lpstr>
      <vt:lpstr>CTA (Cherenkov Telescope Array)</vt:lpstr>
      <vt:lpstr>SKA (Square Kilometer Array)</vt:lpstr>
      <vt:lpstr>SKA (Square Kilometer Array)</vt:lpstr>
      <vt:lpstr>THANK YOU</vt:lpstr>
      <vt:lpstr>Presentazione personalizzata 1</vt:lpstr>
    </vt:vector>
  </TitlesOfParts>
  <Company>Monica Tosi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FORMATION HISTORIES  FROM RESOLVED STELLAR POPULATIONS: IN AND BEYOND THE LOCAL GROUP</dc:title>
  <cp:lastModifiedBy>Monica Tosi</cp:lastModifiedBy>
  <cp:revision>977</cp:revision>
  <cp:lastPrinted>2008-03-18T15:10:25Z</cp:lastPrinted>
  <dcterms:created xsi:type="dcterms:W3CDTF">2013-09-24T13:54:57Z</dcterms:created>
  <dcterms:modified xsi:type="dcterms:W3CDTF">2014-11-03T20:18:20Z</dcterms:modified>
</cp:coreProperties>
</file>