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9" r:id="rId3"/>
    <p:sldId id="260" r:id="rId4"/>
    <p:sldId id="261" r:id="rId5"/>
    <p:sldId id="262" r:id="rId6"/>
    <p:sldId id="256" r:id="rId7"/>
    <p:sldId id="263" r:id="rId8"/>
    <p:sldId id="282" r:id="rId9"/>
    <p:sldId id="265" r:id="rId10"/>
    <p:sldId id="264" r:id="rId11"/>
    <p:sldId id="267" r:id="rId12"/>
    <p:sldId id="270" r:id="rId13"/>
    <p:sldId id="269" r:id="rId14"/>
    <p:sldId id="268" r:id="rId15"/>
    <p:sldId id="272" r:id="rId16"/>
    <p:sldId id="274" r:id="rId17"/>
    <p:sldId id="273" r:id="rId18"/>
    <p:sldId id="277" r:id="rId19"/>
    <p:sldId id="280" r:id="rId20"/>
    <p:sldId id="279" r:id="rId21"/>
    <p:sldId id="281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0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91C8-D9B1-4188-B1CE-F6501E487CBD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DF8E6-2AC6-4130-9ABC-21764EDC26B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1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C6E5DD-4A23-4D33-94EC-98BB2F95F5A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022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90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94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140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B81BF-AD07-476D-936E-2CD932AD37D9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6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8E329-763F-453C-9861-F6945CEB7EE4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31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0F04F-0660-484E-98D9-5F7CB1AAC2EE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6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99B3F-BBDB-4E89-914D-47AFD96B5C98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5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4EBD2-C263-40C5-B38D-8ADC9226B970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1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559A9-DD20-448D-A27C-747A8921A015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1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24DF9-3CE4-44D7-B3E0-2B12FB96F293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81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B1007-356D-4AFA-B4EC-56AD55C10356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7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476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89BA9-E25B-4E2F-B09B-8D7E9061BE44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8389D-D8B1-4702-9B93-31FB1FD58FD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9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B1891-F328-430B-B717-719D8C71301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2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AC65684-534E-4EE1-94BB-7F2091DF3E5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4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39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62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31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03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09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20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73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FF60F-3922-420B-8B7D-E6D551C45CA4}" type="datetimeFigureOut">
              <a:rPr lang="it-IT" smtClean="0"/>
              <a:t>04/nov/2014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7D948-AD22-40FB-AF51-9DAF67392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84A3C3-C995-471F-8368-DD29A3D8BF58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2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luid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Drag_(physics)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991"/>
            <a:ext cx="12187451" cy="6857009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105331" y="539088"/>
            <a:ext cx="2836459" cy="7184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4565176" y="67901"/>
            <a:ext cx="2156346" cy="6482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4565176" y="67901"/>
            <a:ext cx="7387663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   QCD at LHC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	</a:t>
            </a:r>
            <a:r>
              <a:rPr lang="it-IT" sz="2400" b="1" dirty="0" smtClean="0">
                <a:solidFill>
                  <a:schemeClr val="bg1"/>
                </a:solidFill>
              </a:rPr>
              <a:t>				Eugenio Scapparone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	</a:t>
            </a:r>
            <a:r>
              <a:rPr lang="it-IT" sz="2400" b="1" dirty="0" smtClean="0">
                <a:solidFill>
                  <a:schemeClr val="bg1"/>
                </a:solidFill>
              </a:rPr>
              <a:t>				Nov. 3, 2014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194" y="580030"/>
            <a:ext cx="8382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QGP physics is not hunting for a new particle, whose discovery can validate a theory. </a:t>
            </a:r>
          </a:p>
          <a:p>
            <a:r>
              <a:rPr lang="it-IT" dirty="0" smtClean="0"/>
              <a:t>It’s the exploration of a new state of matter, formed shortly after the Pb-Pb collisions.</a:t>
            </a:r>
          </a:p>
          <a:p>
            <a:r>
              <a:rPr lang="it-IT" dirty="0" smtClean="0"/>
              <a:t>The hot fireball formed by the Pb-Pb interaction expanded and cooled. </a:t>
            </a:r>
          </a:p>
          <a:p>
            <a:r>
              <a:rPr lang="it-IT" dirty="0" smtClean="0"/>
              <a:t>Particle chemestry freezes out and later kinetic scattering between partcles freezes too.</a:t>
            </a:r>
          </a:p>
          <a:p>
            <a:r>
              <a:rPr lang="it-IT" dirty="0"/>
              <a:t>A</a:t>
            </a:r>
            <a:r>
              <a:rPr lang="it-IT" dirty="0" smtClean="0"/>
              <a:t>t the end  of the process we detect a huge number of produced particles. </a:t>
            </a:r>
          </a:p>
          <a:p>
            <a:r>
              <a:rPr lang="it-IT" dirty="0" smtClean="0"/>
              <a:t>Extracting the characteristics of the QGP is not trivial 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26" y="2585499"/>
            <a:ext cx="4698953" cy="3382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936" y="410306"/>
            <a:ext cx="2381250" cy="192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998" y="6407624"/>
            <a:ext cx="574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adrons identification (p, K, </a:t>
            </a:r>
            <a:r>
              <a:rPr lang="en-US" dirty="0" smtClean="0">
                <a:latin typeface="Symbol" panose="05050102010706020507" pitchFamily="18" charset="2"/>
              </a:rPr>
              <a:t>p </a:t>
            </a:r>
            <a:r>
              <a:rPr lang="en-US" dirty="0" smtClean="0"/>
              <a:t>…) is essential in QGP physics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06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27" y="2655941"/>
            <a:ext cx="5143500" cy="3855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659" y="2655941"/>
            <a:ext cx="5097780" cy="3821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1" b="17439"/>
          <a:stretch/>
        </p:blipFill>
        <p:spPr>
          <a:xfrm>
            <a:off x="4101152" y="620973"/>
            <a:ext cx="3589361" cy="19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9909" y="54167"/>
            <a:ext cx="721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TOF construction &amp; mounting (INFN – BOLOGNA had the full responsability)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1057701" y="6537278"/>
            <a:ext cx="916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INFN-Bologna engineers not exactly similar to those of Prometheus, but highly skilled anyway</a:t>
            </a:r>
            <a:endParaRPr lang="it-IT" b="1" dirty="0">
              <a:solidFill>
                <a:srgbClr val="00B0F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513093" y="4926842"/>
            <a:ext cx="1576316" cy="1699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4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480" y="30879"/>
            <a:ext cx="2978753" cy="3970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0" y="2262288"/>
            <a:ext cx="5098760" cy="1428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601" y="946478"/>
            <a:ext cx="353276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glass layers form 10 gaps (220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m)</a:t>
            </a:r>
            <a:endParaRPr lang="it-IT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71685" y="1386440"/>
            <a:ext cx="903779" cy="8758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20" y="3812102"/>
            <a:ext cx="2589097" cy="2838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1713" b="1843"/>
          <a:stretch/>
        </p:blipFill>
        <p:spPr>
          <a:xfrm>
            <a:off x="4694830" y="86131"/>
            <a:ext cx="3589361" cy="18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101" y="4001722"/>
            <a:ext cx="3569458" cy="2575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055" y="4305600"/>
            <a:ext cx="3663732" cy="25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057" y="351425"/>
            <a:ext cx="748288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Study of the transverse momentum of identified particles;</a:t>
            </a:r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smtClean="0"/>
              <a:t>Study of the hot created matter characteristics. </a:t>
            </a:r>
          </a:p>
          <a:p>
            <a:r>
              <a:rPr lang="it-IT" dirty="0" smtClean="0"/>
              <a:t>     (Do you believe it’s a gas-like medium ? )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smtClean="0"/>
              <a:t>Study of antimatter (d, </a:t>
            </a:r>
            <a:r>
              <a:rPr lang="it-IT" baseline="30000" dirty="0" smtClean="0"/>
              <a:t>3</a:t>
            </a:r>
            <a:r>
              <a:rPr lang="it-IT" dirty="0" smtClean="0"/>
              <a:t>He);</a:t>
            </a:r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Study of resonances, whose shape could be modified by the QGP (K*, </a:t>
            </a:r>
            <a:r>
              <a:rPr lang="it-IT" dirty="0" smtClean="0">
                <a:latin typeface="Symbol" panose="05050102010706020507" pitchFamily="18" charset="2"/>
              </a:rPr>
              <a:t>F</a:t>
            </a:r>
            <a:r>
              <a:rPr lang="it-IT" dirty="0" smtClean="0"/>
              <a:t>);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Study of heavy quarks produced by a photon interacting with a Pb nucleus.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4019441" y="137994"/>
            <a:ext cx="32426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ALICE Bologna group focuses on: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222" y="5043138"/>
            <a:ext cx="2135300" cy="1668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800" y="-148493"/>
            <a:ext cx="2479751" cy="335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047859" y="232743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it-IT" dirty="0" smtClean="0">
                <a:latin typeface="Comic Sans MS" panose="030F0702030302020204" pitchFamily="66" charset="0"/>
              </a:rPr>
              <a:t>(ELLIPTIC </a:t>
            </a:r>
            <a:r>
              <a:rPr lang="en-US" altLang="it-IT" dirty="0">
                <a:latin typeface="Comic Sans MS" panose="030F0702030302020204" pitchFamily="66" charset="0"/>
              </a:rPr>
              <a:t>FLOW)</a:t>
            </a:r>
            <a:endParaRPr lang="it-IT" altLang="it-IT" dirty="0">
              <a:latin typeface="Comic Sans MS" panose="030F0702030302020204" pitchFamily="66" charset="0"/>
            </a:endParaRPr>
          </a:p>
        </p:txBody>
      </p:sp>
      <p:pic>
        <p:nvPicPr>
          <p:cNvPr id="20487" name="Picture 7" descr="ge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9" y="1481919"/>
            <a:ext cx="3034352" cy="313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218249" y="1510898"/>
            <a:ext cx="427264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dirty="0"/>
              <a:t>Reaction plane provides natural coordinate 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it-IT" dirty="0"/>
              <a:t>system in non central collisions</a:t>
            </a:r>
          </a:p>
        </p:txBody>
      </p:sp>
      <p:grpSp>
        <p:nvGrpSpPr>
          <p:cNvPr id="20489" name="Group 67"/>
          <p:cNvGrpSpPr>
            <a:grpSpLocks/>
          </p:cNvGrpSpPr>
          <p:nvPr/>
        </p:nvGrpSpPr>
        <p:grpSpPr bwMode="auto">
          <a:xfrm rot="-138011">
            <a:off x="7117119" y="1682086"/>
            <a:ext cx="3806825" cy="3675063"/>
            <a:chOff x="240" y="523"/>
            <a:chExt cx="2256" cy="2218"/>
          </a:xfrm>
        </p:grpSpPr>
        <p:sp>
          <p:nvSpPr>
            <p:cNvPr id="20490" name="Text Box 68"/>
            <p:cNvSpPr txBox="1">
              <a:spLocks noChangeAspect="1" noChangeArrowheads="1"/>
            </p:cNvSpPr>
            <p:nvPr/>
          </p:nvSpPr>
          <p:spPr bwMode="auto">
            <a:xfrm>
              <a:off x="621" y="523"/>
              <a:ext cx="10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 sz="2000">
                <a:latin typeface="Times New Roman" panose="02020603050405020304" pitchFamily="18" charset="0"/>
              </a:endParaRPr>
            </a:p>
          </p:txBody>
        </p:sp>
        <p:sp>
          <p:nvSpPr>
            <p:cNvPr id="20491" name="Text Box 69"/>
            <p:cNvSpPr txBox="1">
              <a:spLocks noChangeAspect="1" noChangeArrowheads="1"/>
            </p:cNvSpPr>
            <p:nvPr/>
          </p:nvSpPr>
          <p:spPr bwMode="auto">
            <a:xfrm>
              <a:off x="1297" y="2501"/>
              <a:ext cx="11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it-IT" altLang="it-IT" sz="2000">
                <a:latin typeface="Times New Roman" panose="02020603050405020304" pitchFamily="18" charset="0"/>
              </a:endParaRPr>
            </a:p>
          </p:txBody>
        </p:sp>
        <p:grpSp>
          <p:nvGrpSpPr>
            <p:cNvPr id="20492" name="Group 70"/>
            <p:cNvGrpSpPr>
              <a:grpSpLocks/>
            </p:cNvGrpSpPr>
            <p:nvPr/>
          </p:nvGrpSpPr>
          <p:grpSpPr bwMode="auto">
            <a:xfrm>
              <a:off x="240" y="808"/>
              <a:ext cx="2256" cy="1689"/>
              <a:chOff x="240" y="808"/>
              <a:chExt cx="2256" cy="1689"/>
            </a:xfrm>
          </p:grpSpPr>
          <p:sp>
            <p:nvSpPr>
              <p:cNvPr id="20493" name="Freeform 71"/>
              <p:cNvSpPr>
                <a:spLocks noChangeAspect="1"/>
              </p:cNvSpPr>
              <p:nvPr/>
            </p:nvSpPr>
            <p:spPr bwMode="auto">
              <a:xfrm rot="-10332135">
                <a:off x="2041" y="808"/>
                <a:ext cx="242" cy="230"/>
              </a:xfrm>
              <a:custGeom>
                <a:avLst/>
                <a:gdLst>
                  <a:gd name="T0" fmla="*/ 49 w 720"/>
                  <a:gd name="T1" fmla="*/ 0 h 622"/>
                  <a:gd name="T2" fmla="*/ 20 w 720"/>
                  <a:gd name="T3" fmla="*/ 52 h 622"/>
                  <a:gd name="T4" fmla="*/ 0 w 720"/>
                  <a:gd name="T5" fmla="*/ 52 h 622"/>
                  <a:gd name="T6" fmla="*/ 19 w 720"/>
                  <a:gd name="T7" fmla="*/ 85 h 622"/>
                  <a:gd name="T8" fmla="*/ 71 w 720"/>
                  <a:gd name="T9" fmla="*/ 52 h 622"/>
                  <a:gd name="T10" fmla="*/ 52 w 720"/>
                  <a:gd name="T11" fmla="*/ 52 h 622"/>
                  <a:gd name="T12" fmla="*/ 81 w 720"/>
                  <a:gd name="T13" fmla="*/ 0 h 622"/>
                  <a:gd name="T14" fmla="*/ 49 w 720"/>
                  <a:gd name="T15" fmla="*/ 0 h 6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0"/>
                  <a:gd name="T25" fmla="*/ 0 h 622"/>
                  <a:gd name="T26" fmla="*/ 720 w 720"/>
                  <a:gd name="T27" fmla="*/ 622 h 6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round/>
                <a:headEnd/>
                <a:tailEnd/>
              </a:ln>
              <a:scene3d>
                <a:camera prst="legacyPerspectiveTopRight">
                  <a:rot lat="20099994" lon="21299994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20494" name="Line 72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743" y="888"/>
                <a:ext cx="420" cy="68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495" name="Line 73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944" y="916"/>
                <a:ext cx="413" cy="67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496" name="Line 74"/>
              <p:cNvSpPr>
                <a:spLocks noChangeAspect="1" noChangeShapeType="1"/>
              </p:cNvSpPr>
              <p:nvPr/>
            </p:nvSpPr>
            <p:spPr bwMode="auto">
              <a:xfrm rot="467865">
                <a:off x="1095" y="1144"/>
                <a:ext cx="138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497" name="Line 75"/>
              <p:cNvSpPr>
                <a:spLocks noChangeAspect="1" noChangeShapeType="1"/>
              </p:cNvSpPr>
              <p:nvPr/>
            </p:nvSpPr>
            <p:spPr bwMode="auto">
              <a:xfrm rot="467865">
                <a:off x="967" y="181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498" name="AutoShape 76"/>
              <p:cNvSpPr>
                <a:spLocks noChangeAspect="1" noChangeArrowheads="1"/>
              </p:cNvSpPr>
              <p:nvPr/>
            </p:nvSpPr>
            <p:spPr bwMode="auto">
              <a:xfrm rot="467865">
                <a:off x="301" y="949"/>
                <a:ext cx="2195" cy="1324"/>
              </a:xfrm>
              <a:prstGeom prst="parallelogram">
                <a:avLst>
                  <a:gd name="adj" fmla="val 61509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SzPct val="100000"/>
                  <a:buFontTx/>
                  <a:buChar char="•"/>
                </a:pPr>
                <a:endParaRPr lang="it-IT" alt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20499" name="Line 77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240" y="1845"/>
                <a:ext cx="176" cy="2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00" name="Line 78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1030" y="935"/>
                <a:ext cx="510" cy="82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01" name="Freeform 79"/>
              <p:cNvSpPr>
                <a:spLocks noChangeAspect="1"/>
              </p:cNvSpPr>
              <p:nvPr/>
            </p:nvSpPr>
            <p:spPr bwMode="auto">
              <a:xfrm rot="11267865" flipV="1">
                <a:off x="929" y="1652"/>
                <a:ext cx="172" cy="530"/>
              </a:xfrm>
              <a:custGeom>
                <a:avLst/>
                <a:gdLst>
                  <a:gd name="T0" fmla="*/ 39 w 252"/>
                  <a:gd name="T1" fmla="*/ 354 h 715"/>
                  <a:gd name="T2" fmla="*/ 11 w 252"/>
                  <a:gd name="T3" fmla="*/ 285 h 715"/>
                  <a:gd name="T4" fmla="*/ 1 w 252"/>
                  <a:gd name="T5" fmla="*/ 193 h 715"/>
                  <a:gd name="T6" fmla="*/ 14 w 252"/>
                  <a:gd name="T7" fmla="*/ 113 h 715"/>
                  <a:gd name="T8" fmla="*/ 46 w 252"/>
                  <a:gd name="T9" fmla="*/ 40 h 715"/>
                  <a:gd name="T10" fmla="*/ 77 w 252"/>
                  <a:gd name="T11" fmla="*/ 2 h 715"/>
                  <a:gd name="T12" fmla="*/ 105 w 252"/>
                  <a:gd name="T13" fmla="*/ 94 h 715"/>
                  <a:gd name="T14" fmla="*/ 116 w 252"/>
                  <a:gd name="T15" fmla="*/ 185 h 715"/>
                  <a:gd name="T16" fmla="*/ 112 w 252"/>
                  <a:gd name="T17" fmla="*/ 282 h 715"/>
                  <a:gd name="T18" fmla="*/ 93 w 252"/>
                  <a:gd name="T19" fmla="*/ 349 h 715"/>
                  <a:gd name="T20" fmla="*/ 66 w 252"/>
                  <a:gd name="T21" fmla="*/ 391 h 715"/>
                  <a:gd name="T22" fmla="*/ 39 w 252"/>
                  <a:gd name="T23" fmla="*/ 354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02" name="Line 80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838" y="1611"/>
                <a:ext cx="376" cy="61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0503" name="Group 81"/>
              <p:cNvGrpSpPr>
                <a:grpSpLocks noChangeAspect="1"/>
              </p:cNvGrpSpPr>
              <p:nvPr/>
            </p:nvGrpSpPr>
            <p:grpSpPr bwMode="auto">
              <a:xfrm rot="240000">
                <a:off x="1608" y="899"/>
                <a:ext cx="697" cy="742"/>
                <a:chOff x="3157" y="3025"/>
                <a:chExt cx="1026" cy="999"/>
              </a:xfrm>
            </p:grpSpPr>
            <p:grpSp>
              <p:nvGrpSpPr>
                <p:cNvPr id="20504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20505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20000"/>
                      </a:spcBef>
                      <a:buSzPct val="100000"/>
                      <a:buFontTx/>
                      <a:buChar char="•"/>
                    </a:pPr>
                    <a:endParaRPr lang="it-IT" altLang="it-IT"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20506" name="Oval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20000"/>
                      </a:spcBef>
                      <a:buSzPct val="100000"/>
                      <a:buFontTx/>
                      <a:buChar char="•"/>
                    </a:pPr>
                    <a:endParaRPr lang="it-IT" altLang="it-IT"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20507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>
                      <a:gd name="T0" fmla="*/ 43 w 1026"/>
                      <a:gd name="T1" fmla="*/ 123 h 600"/>
                      <a:gd name="T2" fmla="*/ 120 w 1026"/>
                      <a:gd name="T3" fmla="*/ 181 h 600"/>
                      <a:gd name="T4" fmla="*/ 262 w 1026"/>
                      <a:gd name="T5" fmla="*/ 250 h 600"/>
                      <a:gd name="T6" fmla="*/ 432 w 1026"/>
                      <a:gd name="T7" fmla="*/ 280 h 600"/>
                      <a:gd name="T8" fmla="*/ 634 w 1026"/>
                      <a:gd name="T9" fmla="*/ 259 h 600"/>
                      <a:gd name="T10" fmla="*/ 799 w 1026"/>
                      <a:gd name="T11" fmla="*/ 201 h 600"/>
                      <a:gd name="T12" fmla="*/ 937 w 1026"/>
                      <a:gd name="T13" fmla="*/ 90 h 600"/>
                      <a:gd name="T14" fmla="*/ 1026 w 1026"/>
                      <a:gd name="T15" fmla="*/ 9 h 600"/>
                      <a:gd name="T16" fmla="*/ 1019 w 1026"/>
                      <a:gd name="T17" fmla="*/ 144 h 600"/>
                      <a:gd name="T18" fmla="*/ 992 w 1026"/>
                      <a:gd name="T19" fmla="*/ 267 h 600"/>
                      <a:gd name="T20" fmla="*/ 929 w 1026"/>
                      <a:gd name="T21" fmla="*/ 384 h 600"/>
                      <a:gd name="T22" fmla="*/ 857 w 1026"/>
                      <a:gd name="T23" fmla="*/ 467 h 600"/>
                      <a:gd name="T24" fmla="*/ 749 w 1026"/>
                      <a:gd name="T25" fmla="*/ 542 h 600"/>
                      <a:gd name="T26" fmla="*/ 610 w 1026"/>
                      <a:gd name="T27" fmla="*/ 588 h 600"/>
                      <a:gd name="T28" fmla="*/ 455 w 1026"/>
                      <a:gd name="T29" fmla="*/ 594 h 600"/>
                      <a:gd name="T30" fmla="*/ 310 w 1026"/>
                      <a:gd name="T31" fmla="*/ 553 h 600"/>
                      <a:gd name="T32" fmla="*/ 193 w 1026"/>
                      <a:gd name="T33" fmla="*/ 479 h 600"/>
                      <a:gd name="T34" fmla="*/ 95 w 1026"/>
                      <a:gd name="T35" fmla="*/ 368 h 600"/>
                      <a:gd name="T36" fmla="*/ 36 w 1026"/>
                      <a:gd name="T37" fmla="*/ 237 h 600"/>
                      <a:gd name="T38" fmla="*/ 1 w 1026"/>
                      <a:gd name="T39" fmla="*/ 73 h 600"/>
                      <a:gd name="T40" fmla="*/ 43 w 1026"/>
                      <a:gd name="T41" fmla="*/ 123 h 6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26"/>
                      <a:gd name="T64" fmla="*/ 0 h 600"/>
                      <a:gd name="T65" fmla="*/ 1026 w 1026"/>
                      <a:gd name="T66" fmla="*/ 600 h 6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0508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>
                      <a:gd name="T0" fmla="*/ 0 w 979"/>
                      <a:gd name="T1" fmla="*/ 78 h 257"/>
                      <a:gd name="T2" fmla="*/ 101 w 979"/>
                      <a:gd name="T3" fmla="*/ 160 h 257"/>
                      <a:gd name="T4" fmla="*/ 263 w 979"/>
                      <a:gd name="T5" fmla="*/ 232 h 257"/>
                      <a:gd name="T6" fmla="*/ 404 w 979"/>
                      <a:gd name="T7" fmla="*/ 256 h 257"/>
                      <a:gd name="T8" fmla="*/ 608 w 979"/>
                      <a:gd name="T9" fmla="*/ 238 h 257"/>
                      <a:gd name="T10" fmla="*/ 800 w 979"/>
                      <a:gd name="T11" fmla="*/ 160 h 257"/>
                      <a:gd name="T12" fmla="*/ 979 w 979"/>
                      <a:gd name="T13" fmla="*/ 0 h 2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79"/>
                      <a:gd name="T22" fmla="*/ 0 h 257"/>
                      <a:gd name="T23" fmla="*/ 979 w 979"/>
                      <a:gd name="T24" fmla="*/ 257 h 2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20509" name="Freeform 87"/>
                <p:cNvSpPr>
                  <a:spLocks noChangeAspect="1"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>
                    <a:gd name="T0" fmla="*/ 84 w 252"/>
                    <a:gd name="T1" fmla="*/ 643 h 715"/>
                    <a:gd name="T2" fmla="*/ 24 w 252"/>
                    <a:gd name="T3" fmla="*/ 519 h 715"/>
                    <a:gd name="T4" fmla="*/ 1 w 252"/>
                    <a:gd name="T5" fmla="*/ 351 h 715"/>
                    <a:gd name="T6" fmla="*/ 30 w 252"/>
                    <a:gd name="T7" fmla="*/ 205 h 715"/>
                    <a:gd name="T8" fmla="*/ 100 w 252"/>
                    <a:gd name="T9" fmla="*/ 73 h 715"/>
                    <a:gd name="T10" fmla="*/ 166 w 252"/>
                    <a:gd name="T11" fmla="*/ 4 h 715"/>
                    <a:gd name="T12" fmla="*/ 225 w 252"/>
                    <a:gd name="T13" fmla="*/ 171 h 715"/>
                    <a:gd name="T14" fmla="*/ 249 w 252"/>
                    <a:gd name="T15" fmla="*/ 337 h 715"/>
                    <a:gd name="T16" fmla="*/ 241 w 252"/>
                    <a:gd name="T17" fmla="*/ 514 h 715"/>
                    <a:gd name="T18" fmla="*/ 199 w 252"/>
                    <a:gd name="T19" fmla="*/ 636 h 715"/>
                    <a:gd name="T20" fmla="*/ 142 w 252"/>
                    <a:gd name="T21" fmla="*/ 712 h 715"/>
                    <a:gd name="T22" fmla="*/ 84 w 252"/>
                    <a:gd name="T23" fmla="*/ 643 h 7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52"/>
                    <a:gd name="T37" fmla="*/ 0 h 715"/>
                    <a:gd name="T38" fmla="*/ 252 w 252"/>
                    <a:gd name="T39" fmla="*/ 715 h 71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0510" name="Line 88"/>
              <p:cNvSpPr>
                <a:spLocks noChangeAspect="1" noChangeShapeType="1"/>
              </p:cNvSpPr>
              <p:nvPr/>
            </p:nvSpPr>
            <p:spPr bwMode="auto">
              <a:xfrm rot="467865">
                <a:off x="1214" y="957"/>
                <a:ext cx="570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1" name="Line 89"/>
              <p:cNvSpPr>
                <a:spLocks noChangeAspect="1" noChangeShapeType="1"/>
              </p:cNvSpPr>
              <p:nvPr/>
            </p:nvSpPr>
            <p:spPr bwMode="auto">
              <a:xfrm rot="467865">
                <a:off x="1401" y="1119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2" name="Line 90"/>
              <p:cNvSpPr>
                <a:spLocks noChangeAspect="1" noChangeShapeType="1"/>
              </p:cNvSpPr>
              <p:nvPr/>
            </p:nvSpPr>
            <p:spPr bwMode="auto">
              <a:xfrm rot="467865">
                <a:off x="988" y="1233"/>
                <a:ext cx="81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3" name="Line 91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1558" y="1217"/>
                <a:ext cx="220" cy="3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4" name="Line 92"/>
              <p:cNvSpPr>
                <a:spLocks noChangeAspect="1" noChangeShapeType="1"/>
              </p:cNvSpPr>
              <p:nvPr/>
            </p:nvSpPr>
            <p:spPr bwMode="auto">
              <a:xfrm rot="467865">
                <a:off x="880" y="1402"/>
                <a:ext cx="138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5" name="Line 93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887" y="935"/>
                <a:ext cx="809" cy="131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6" name="Line 94"/>
              <p:cNvSpPr>
                <a:spLocks noChangeAspect="1" noChangeShapeType="1"/>
              </p:cNvSpPr>
              <p:nvPr/>
            </p:nvSpPr>
            <p:spPr bwMode="auto">
              <a:xfrm rot="467865">
                <a:off x="774" y="1532"/>
                <a:ext cx="138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0517" name="Group 95"/>
              <p:cNvGrpSpPr>
                <a:grpSpLocks noChangeAspect="1"/>
              </p:cNvGrpSpPr>
              <p:nvPr/>
            </p:nvGrpSpPr>
            <p:grpSpPr bwMode="auto">
              <a:xfrm rot="240000">
                <a:off x="1173" y="1232"/>
                <a:ext cx="357" cy="735"/>
                <a:chOff x="3811" y="2604"/>
                <a:chExt cx="489" cy="985"/>
              </a:xfrm>
            </p:grpSpPr>
            <p:sp>
              <p:nvSpPr>
                <p:cNvPr id="20518" name="Oval 9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20000"/>
                    </a:spcBef>
                    <a:buSzPct val="100000"/>
                    <a:buFontTx/>
                    <a:buChar char="•"/>
                  </a:pPr>
                  <a:endParaRPr lang="it-IT" altLang="it-IT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519" name="Freeform 97"/>
                <p:cNvSpPr>
                  <a:spLocks noChangeAspect="1"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>
                    <a:gd name="T0" fmla="*/ 13 w 489"/>
                    <a:gd name="T1" fmla="*/ 46 h 515"/>
                    <a:gd name="T2" fmla="*/ 65 w 489"/>
                    <a:gd name="T3" fmla="*/ 81 h 515"/>
                    <a:gd name="T4" fmla="*/ 121 w 489"/>
                    <a:gd name="T5" fmla="*/ 97 h 515"/>
                    <a:gd name="T6" fmla="*/ 176 w 489"/>
                    <a:gd name="T7" fmla="*/ 112 h 515"/>
                    <a:gd name="T8" fmla="*/ 241 w 489"/>
                    <a:gd name="T9" fmla="*/ 114 h 515"/>
                    <a:gd name="T10" fmla="*/ 313 w 489"/>
                    <a:gd name="T11" fmla="*/ 103 h 515"/>
                    <a:gd name="T12" fmla="*/ 385 w 489"/>
                    <a:gd name="T13" fmla="*/ 78 h 515"/>
                    <a:gd name="T14" fmla="*/ 452 w 489"/>
                    <a:gd name="T15" fmla="*/ 29 h 515"/>
                    <a:gd name="T16" fmla="*/ 485 w 489"/>
                    <a:gd name="T17" fmla="*/ 7 h 515"/>
                    <a:gd name="T18" fmla="*/ 487 w 489"/>
                    <a:gd name="T19" fmla="*/ 70 h 515"/>
                    <a:gd name="T20" fmla="*/ 474 w 489"/>
                    <a:gd name="T21" fmla="*/ 190 h 515"/>
                    <a:gd name="T22" fmla="*/ 444 w 489"/>
                    <a:gd name="T23" fmla="*/ 304 h 515"/>
                    <a:gd name="T24" fmla="*/ 408 w 489"/>
                    <a:gd name="T25" fmla="*/ 385 h 515"/>
                    <a:gd name="T26" fmla="*/ 356 w 489"/>
                    <a:gd name="T27" fmla="*/ 458 h 515"/>
                    <a:gd name="T28" fmla="*/ 289 w 489"/>
                    <a:gd name="T29" fmla="*/ 503 h 515"/>
                    <a:gd name="T30" fmla="*/ 214 w 489"/>
                    <a:gd name="T31" fmla="*/ 509 h 515"/>
                    <a:gd name="T32" fmla="*/ 143 w 489"/>
                    <a:gd name="T33" fmla="*/ 469 h 515"/>
                    <a:gd name="T34" fmla="*/ 87 w 489"/>
                    <a:gd name="T35" fmla="*/ 397 h 515"/>
                    <a:gd name="T36" fmla="*/ 39 w 489"/>
                    <a:gd name="T37" fmla="*/ 289 h 515"/>
                    <a:gd name="T38" fmla="*/ 10 w 489"/>
                    <a:gd name="T39" fmla="*/ 161 h 515"/>
                    <a:gd name="T40" fmla="*/ 0 w 489"/>
                    <a:gd name="T41" fmla="*/ 28 h 515"/>
                    <a:gd name="T42" fmla="*/ 13 w 489"/>
                    <a:gd name="T43" fmla="*/ 46 h 5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89"/>
                    <a:gd name="T67" fmla="*/ 0 h 515"/>
                    <a:gd name="T68" fmla="*/ 489 w 489"/>
                    <a:gd name="T69" fmla="*/ 515 h 51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20" name="Freeform 98"/>
                <p:cNvSpPr>
                  <a:spLocks noChangeAspect="1"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>
                    <a:gd name="T0" fmla="*/ 0 w 979"/>
                    <a:gd name="T1" fmla="*/ 14 h 257"/>
                    <a:gd name="T2" fmla="*/ 25 w 979"/>
                    <a:gd name="T3" fmla="*/ 29 h 257"/>
                    <a:gd name="T4" fmla="*/ 65 w 979"/>
                    <a:gd name="T5" fmla="*/ 42 h 257"/>
                    <a:gd name="T6" fmla="*/ 100 w 979"/>
                    <a:gd name="T7" fmla="*/ 47 h 257"/>
                    <a:gd name="T8" fmla="*/ 150 w 979"/>
                    <a:gd name="T9" fmla="*/ 44 h 257"/>
                    <a:gd name="T10" fmla="*/ 198 w 979"/>
                    <a:gd name="T11" fmla="*/ 29 h 257"/>
                    <a:gd name="T12" fmla="*/ 242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79"/>
                    <a:gd name="T22" fmla="*/ 0 h 257"/>
                    <a:gd name="T23" fmla="*/ 979 w 979"/>
                    <a:gd name="T24" fmla="*/ 257 h 2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21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20000"/>
                    </a:spcBef>
                    <a:buSzPct val="100000"/>
                    <a:buFontTx/>
                    <a:buChar char="•"/>
                  </a:pPr>
                  <a:endParaRPr lang="it-IT" altLang="it-IT"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20522" name="Line 100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1454" y="1331"/>
                <a:ext cx="608" cy="99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3" name="Line 101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1257" y="1356"/>
                <a:ext cx="573" cy="93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4" name="Line 102"/>
              <p:cNvSpPr>
                <a:spLocks noChangeAspect="1" noChangeShapeType="1"/>
              </p:cNvSpPr>
              <p:nvPr/>
            </p:nvSpPr>
            <p:spPr bwMode="auto">
              <a:xfrm rot="467865">
                <a:off x="1410" y="1711"/>
                <a:ext cx="63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5" name="Line 103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1032" y="1627"/>
                <a:ext cx="384" cy="62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6" name="Line 104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1151" y="1632"/>
                <a:ext cx="94" cy="15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7" name="Line 105"/>
              <p:cNvSpPr>
                <a:spLocks noChangeAspect="1" noChangeShapeType="1"/>
              </p:cNvSpPr>
              <p:nvPr/>
            </p:nvSpPr>
            <p:spPr bwMode="auto">
              <a:xfrm rot="467865">
                <a:off x="948" y="1627"/>
                <a:ext cx="3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0528" name="Group 106"/>
              <p:cNvGrpSpPr>
                <a:grpSpLocks noChangeAspect="1"/>
              </p:cNvGrpSpPr>
              <p:nvPr/>
            </p:nvGrpSpPr>
            <p:grpSpPr bwMode="auto">
              <a:xfrm rot="240000">
                <a:off x="426" y="1524"/>
                <a:ext cx="689" cy="743"/>
                <a:chOff x="3424" y="1488"/>
                <a:chExt cx="776" cy="764"/>
              </a:xfrm>
            </p:grpSpPr>
            <p:sp>
              <p:nvSpPr>
                <p:cNvPr id="20529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20000"/>
                    </a:spcBef>
                    <a:buSzPct val="100000"/>
                    <a:buFontTx/>
                    <a:buChar char="•"/>
                  </a:pPr>
                  <a:endParaRPr lang="it-IT" altLang="it-IT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530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20000"/>
                    </a:spcBef>
                    <a:buSzPct val="100000"/>
                    <a:buFontTx/>
                    <a:buChar char="•"/>
                  </a:pPr>
                  <a:endParaRPr lang="it-IT" altLang="it-IT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531" name="Freeform 109"/>
                <p:cNvSpPr>
                  <a:spLocks noChangeAspect="1"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>
                    <a:gd name="T0" fmla="*/ 13 w 982"/>
                    <a:gd name="T1" fmla="*/ 68 h 568"/>
                    <a:gd name="T2" fmla="*/ 62 w 982"/>
                    <a:gd name="T3" fmla="*/ 105 h 568"/>
                    <a:gd name="T4" fmla="*/ 164 w 982"/>
                    <a:gd name="T5" fmla="*/ 152 h 568"/>
                    <a:gd name="T6" fmla="*/ 251 w 982"/>
                    <a:gd name="T7" fmla="*/ 167 h 568"/>
                    <a:gd name="T8" fmla="*/ 379 w 982"/>
                    <a:gd name="T9" fmla="*/ 156 h 568"/>
                    <a:gd name="T10" fmla="*/ 480 w 982"/>
                    <a:gd name="T11" fmla="*/ 116 h 568"/>
                    <a:gd name="T12" fmla="*/ 567 w 982"/>
                    <a:gd name="T13" fmla="*/ 52 h 568"/>
                    <a:gd name="T14" fmla="*/ 611 w 982"/>
                    <a:gd name="T15" fmla="*/ 5 h 568"/>
                    <a:gd name="T16" fmla="*/ 611 w 982"/>
                    <a:gd name="T17" fmla="*/ 78 h 568"/>
                    <a:gd name="T18" fmla="*/ 594 w 982"/>
                    <a:gd name="T19" fmla="*/ 155 h 568"/>
                    <a:gd name="T20" fmla="*/ 556 w 982"/>
                    <a:gd name="T21" fmla="*/ 227 h 568"/>
                    <a:gd name="T22" fmla="*/ 512 w 982"/>
                    <a:gd name="T23" fmla="*/ 278 h 568"/>
                    <a:gd name="T24" fmla="*/ 446 w 982"/>
                    <a:gd name="T25" fmla="*/ 325 h 568"/>
                    <a:gd name="T26" fmla="*/ 362 w 982"/>
                    <a:gd name="T27" fmla="*/ 353 h 568"/>
                    <a:gd name="T28" fmla="*/ 268 w 982"/>
                    <a:gd name="T29" fmla="*/ 357 h 568"/>
                    <a:gd name="T30" fmla="*/ 180 w 982"/>
                    <a:gd name="T31" fmla="*/ 332 h 568"/>
                    <a:gd name="T32" fmla="*/ 108 w 982"/>
                    <a:gd name="T33" fmla="*/ 286 h 568"/>
                    <a:gd name="T34" fmla="*/ 49 w 982"/>
                    <a:gd name="T35" fmla="*/ 218 h 568"/>
                    <a:gd name="T36" fmla="*/ 13 w 982"/>
                    <a:gd name="T37" fmla="*/ 136 h 568"/>
                    <a:gd name="T38" fmla="*/ 0 w 982"/>
                    <a:gd name="T39" fmla="*/ 52 h 568"/>
                    <a:gd name="T40" fmla="*/ 13 w 982"/>
                    <a:gd name="T41" fmla="*/ 68 h 5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82"/>
                    <a:gd name="T64" fmla="*/ 0 h 568"/>
                    <a:gd name="T65" fmla="*/ 982 w 982"/>
                    <a:gd name="T66" fmla="*/ 568 h 5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32" name="Freeform 110"/>
                <p:cNvSpPr>
                  <a:spLocks noChangeAspect="1"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>
                    <a:gd name="T0" fmla="*/ 49 w 252"/>
                    <a:gd name="T1" fmla="*/ 375 h 715"/>
                    <a:gd name="T2" fmla="*/ 14 w 252"/>
                    <a:gd name="T3" fmla="*/ 302 h 715"/>
                    <a:gd name="T4" fmla="*/ 1 w 252"/>
                    <a:gd name="T5" fmla="*/ 205 h 715"/>
                    <a:gd name="T6" fmla="*/ 18 w 252"/>
                    <a:gd name="T7" fmla="*/ 120 h 715"/>
                    <a:gd name="T8" fmla="*/ 59 w 252"/>
                    <a:gd name="T9" fmla="*/ 43 h 715"/>
                    <a:gd name="T10" fmla="*/ 97 w 252"/>
                    <a:gd name="T11" fmla="*/ 2 h 715"/>
                    <a:gd name="T12" fmla="*/ 132 w 252"/>
                    <a:gd name="T13" fmla="*/ 100 h 715"/>
                    <a:gd name="T14" fmla="*/ 146 w 252"/>
                    <a:gd name="T15" fmla="*/ 196 h 715"/>
                    <a:gd name="T16" fmla="*/ 142 w 252"/>
                    <a:gd name="T17" fmla="*/ 300 h 715"/>
                    <a:gd name="T18" fmla="*/ 116 w 252"/>
                    <a:gd name="T19" fmla="*/ 371 h 715"/>
                    <a:gd name="T20" fmla="*/ 83 w 252"/>
                    <a:gd name="T21" fmla="*/ 415 h 715"/>
                    <a:gd name="T22" fmla="*/ 49 w 252"/>
                    <a:gd name="T23" fmla="*/ 375 h 7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52"/>
                    <a:gd name="T37" fmla="*/ 0 h 715"/>
                    <a:gd name="T38" fmla="*/ 252 w 252"/>
                    <a:gd name="T39" fmla="*/ 715 h 71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33" name="Freeform 111"/>
                <p:cNvSpPr>
                  <a:spLocks noChangeAspect="1"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>
                    <a:gd name="T0" fmla="*/ 53 w 114"/>
                    <a:gd name="T1" fmla="*/ 362 h 728"/>
                    <a:gd name="T2" fmla="*/ 49 w 114"/>
                    <a:gd name="T3" fmla="*/ 315 h 728"/>
                    <a:gd name="T4" fmla="*/ 46 w 114"/>
                    <a:gd name="T5" fmla="*/ 248 h 728"/>
                    <a:gd name="T6" fmla="*/ 47 w 114"/>
                    <a:gd name="T7" fmla="*/ 170 h 728"/>
                    <a:gd name="T8" fmla="*/ 49 w 114"/>
                    <a:gd name="T9" fmla="*/ 80 h 728"/>
                    <a:gd name="T10" fmla="*/ 50 w 114"/>
                    <a:gd name="T11" fmla="*/ 4 h 728"/>
                    <a:gd name="T12" fmla="*/ 16 w 114"/>
                    <a:gd name="T13" fmla="*/ 101 h 728"/>
                    <a:gd name="T14" fmla="*/ 2 w 114"/>
                    <a:gd name="T15" fmla="*/ 198 h 728"/>
                    <a:gd name="T16" fmla="*/ 6 w 114"/>
                    <a:gd name="T17" fmla="*/ 301 h 728"/>
                    <a:gd name="T18" fmla="*/ 31 w 114"/>
                    <a:gd name="T19" fmla="*/ 375 h 728"/>
                    <a:gd name="T20" fmla="*/ 66 w 114"/>
                    <a:gd name="T21" fmla="*/ 422 h 728"/>
                    <a:gd name="T22" fmla="*/ 53 w 114"/>
                    <a:gd name="T23" fmla="*/ 362 h 72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14"/>
                    <a:gd name="T37" fmla="*/ 0 h 728"/>
                    <a:gd name="T38" fmla="*/ 114 w 114"/>
                    <a:gd name="T39" fmla="*/ 728 h 72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34" name="Freeform 112"/>
                <p:cNvSpPr>
                  <a:spLocks noChangeAspect="1"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>
                    <a:gd name="T0" fmla="*/ 0 w 790"/>
                    <a:gd name="T1" fmla="*/ 0 h 179"/>
                    <a:gd name="T2" fmla="*/ 59 w 790"/>
                    <a:gd name="T3" fmla="*/ 47 h 179"/>
                    <a:gd name="T4" fmla="*/ 153 w 790"/>
                    <a:gd name="T5" fmla="*/ 89 h 179"/>
                    <a:gd name="T6" fmla="*/ 235 w 790"/>
                    <a:gd name="T7" fmla="*/ 103 h 179"/>
                    <a:gd name="T8" fmla="*/ 354 w 790"/>
                    <a:gd name="T9" fmla="*/ 93 h 179"/>
                    <a:gd name="T10" fmla="*/ 416 w 790"/>
                    <a:gd name="T11" fmla="*/ 71 h 179"/>
                    <a:gd name="T12" fmla="*/ 447 w 790"/>
                    <a:gd name="T13" fmla="*/ 35 h 179"/>
                    <a:gd name="T14" fmla="*/ 460 w 790"/>
                    <a:gd name="T15" fmla="*/ 24 h 1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90"/>
                    <a:gd name="T25" fmla="*/ 0 h 179"/>
                    <a:gd name="T26" fmla="*/ 790 w 790"/>
                    <a:gd name="T27" fmla="*/ 179 h 1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0535" name="Line 113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998" y="1482"/>
                <a:ext cx="154" cy="24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36" name="Line 114"/>
              <p:cNvSpPr>
                <a:spLocks noChangeAspect="1" noChangeShapeType="1"/>
              </p:cNvSpPr>
              <p:nvPr/>
            </p:nvSpPr>
            <p:spPr bwMode="auto">
              <a:xfrm rot="467865">
                <a:off x="966" y="1812"/>
                <a:ext cx="85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37" name="Freeform 115"/>
              <p:cNvSpPr>
                <a:spLocks noChangeAspect="1"/>
              </p:cNvSpPr>
              <p:nvPr/>
            </p:nvSpPr>
            <p:spPr bwMode="auto">
              <a:xfrm rot="467865">
                <a:off x="866" y="2082"/>
                <a:ext cx="861" cy="2"/>
              </a:xfrm>
              <a:custGeom>
                <a:avLst/>
                <a:gdLst>
                  <a:gd name="T0" fmla="*/ 0 w 1266"/>
                  <a:gd name="T1" fmla="*/ 1 h 3"/>
                  <a:gd name="T2" fmla="*/ 586 w 1266"/>
                  <a:gd name="T3" fmla="*/ 0 h 3"/>
                  <a:gd name="T4" fmla="*/ 0 60000 65536"/>
                  <a:gd name="T5" fmla="*/ 0 60000 65536"/>
                  <a:gd name="T6" fmla="*/ 0 w 1266"/>
                  <a:gd name="T7" fmla="*/ 0 h 3"/>
                  <a:gd name="T8" fmla="*/ 1266 w 1266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38" name="Line 116"/>
              <p:cNvSpPr>
                <a:spLocks noChangeAspect="1" noChangeShapeType="1"/>
              </p:cNvSpPr>
              <p:nvPr/>
            </p:nvSpPr>
            <p:spPr bwMode="auto">
              <a:xfrm rot="467865">
                <a:off x="937" y="1953"/>
                <a:ext cx="90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39" name="Line 117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828" y="1747"/>
                <a:ext cx="289" cy="47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40" name="Line 118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621" y="2023"/>
                <a:ext cx="95" cy="15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41" name="Line 119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433" y="1966"/>
                <a:ext cx="112" cy="1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42" name="Line 120"/>
              <p:cNvSpPr>
                <a:spLocks noChangeAspect="1" noChangeShapeType="1"/>
              </p:cNvSpPr>
              <p:nvPr/>
            </p:nvSpPr>
            <p:spPr bwMode="auto">
              <a:xfrm rot="467865">
                <a:off x="241" y="2214"/>
                <a:ext cx="1353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43" name="Freeform 121"/>
              <p:cNvSpPr>
                <a:spLocks noChangeAspect="1"/>
              </p:cNvSpPr>
              <p:nvPr/>
            </p:nvSpPr>
            <p:spPr bwMode="auto">
              <a:xfrm rot="467865">
                <a:off x="452" y="2015"/>
                <a:ext cx="242" cy="229"/>
              </a:xfrm>
              <a:custGeom>
                <a:avLst/>
                <a:gdLst>
                  <a:gd name="T0" fmla="*/ 49 w 720"/>
                  <a:gd name="T1" fmla="*/ 0 h 622"/>
                  <a:gd name="T2" fmla="*/ 20 w 720"/>
                  <a:gd name="T3" fmla="*/ 52 h 622"/>
                  <a:gd name="T4" fmla="*/ 0 w 720"/>
                  <a:gd name="T5" fmla="*/ 52 h 622"/>
                  <a:gd name="T6" fmla="*/ 19 w 720"/>
                  <a:gd name="T7" fmla="*/ 84 h 622"/>
                  <a:gd name="T8" fmla="*/ 71 w 720"/>
                  <a:gd name="T9" fmla="*/ 52 h 622"/>
                  <a:gd name="T10" fmla="*/ 52 w 720"/>
                  <a:gd name="T11" fmla="*/ 52 h 622"/>
                  <a:gd name="T12" fmla="*/ 81 w 720"/>
                  <a:gd name="T13" fmla="*/ 0 h 622"/>
                  <a:gd name="T14" fmla="*/ 49 w 720"/>
                  <a:gd name="T15" fmla="*/ 0 h 6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0"/>
                  <a:gd name="T25" fmla="*/ 0 h 622"/>
                  <a:gd name="T26" fmla="*/ 720 w 720"/>
                  <a:gd name="T27" fmla="*/ 622 h 6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round/>
                <a:headEnd/>
                <a:tailEnd/>
              </a:ln>
              <a:scene3d>
                <a:camera prst="legacyPerspectiveTopRight">
                  <a:rot lat="20099994" lon="21299994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20544" name="Group 122"/>
              <p:cNvGrpSpPr>
                <a:grpSpLocks noChangeAspect="1"/>
              </p:cNvGrpSpPr>
              <p:nvPr/>
            </p:nvGrpSpPr>
            <p:grpSpPr bwMode="auto">
              <a:xfrm rot="467865">
                <a:off x="988" y="1366"/>
                <a:ext cx="796" cy="253"/>
                <a:chOff x="4074" y="2980"/>
                <a:chExt cx="1170" cy="341"/>
              </a:xfrm>
            </p:grpSpPr>
            <p:sp>
              <p:nvSpPr>
                <p:cNvPr id="20545" name="Line 1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46" name="Line 1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47" name="Line 1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48" name="Line 1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49" name="Line 12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0" name="Line 12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1" name="Line 12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2" name="Line 13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3" name="Line 13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4" name="Line 13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5" name="Line 1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6" name="Line 1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57" name="Line 13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0558" name="Group 136"/>
              <p:cNvGrpSpPr>
                <a:grpSpLocks noChangeAspect="1"/>
              </p:cNvGrpSpPr>
              <p:nvPr/>
            </p:nvGrpSpPr>
            <p:grpSpPr bwMode="auto">
              <a:xfrm rot="467865">
                <a:off x="957" y="1688"/>
                <a:ext cx="765" cy="254"/>
                <a:chOff x="3886" y="3532"/>
                <a:chExt cx="1125" cy="341"/>
              </a:xfrm>
            </p:grpSpPr>
            <p:sp>
              <p:nvSpPr>
                <p:cNvPr id="20559" name="Line 137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0" name="Line 138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1" name="Line 139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2" name="Line 140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3" name="Line 141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4" name="Line 142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5" name="Line 143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6" name="Line 144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7" name="Line 145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8" name="Line 146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69" name="Line 147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70" name="Line 148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71" name="Line 149"/>
                <p:cNvSpPr>
                  <a:spLocks noChangeAspect="1"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0572" name="Line 150"/>
              <p:cNvSpPr>
                <a:spLocks noChangeAspect="1" noChangeShapeType="1"/>
              </p:cNvSpPr>
              <p:nvPr/>
            </p:nvSpPr>
            <p:spPr bwMode="auto">
              <a:xfrm rot="467865">
                <a:off x="355" y="1971"/>
                <a:ext cx="22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73" name="Line 151"/>
              <p:cNvSpPr>
                <a:spLocks noChangeAspect="1" noChangeShapeType="1"/>
              </p:cNvSpPr>
              <p:nvPr/>
            </p:nvSpPr>
            <p:spPr bwMode="auto">
              <a:xfrm rot="467865">
                <a:off x="2193" y="1353"/>
                <a:ext cx="16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74" name="Line 152"/>
              <p:cNvSpPr>
                <a:spLocks noChangeAspect="1" noChangeShapeType="1"/>
              </p:cNvSpPr>
              <p:nvPr/>
            </p:nvSpPr>
            <p:spPr bwMode="auto">
              <a:xfrm rot="467865" flipH="1">
                <a:off x="2296" y="1070"/>
                <a:ext cx="69" cy="11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0575" name="Group 153"/>
              <p:cNvGrpSpPr>
                <a:grpSpLocks/>
              </p:cNvGrpSpPr>
              <p:nvPr/>
            </p:nvGrpSpPr>
            <p:grpSpPr bwMode="auto">
              <a:xfrm>
                <a:off x="1248" y="1940"/>
                <a:ext cx="618" cy="557"/>
                <a:chOff x="1248" y="1940"/>
                <a:chExt cx="618" cy="557"/>
              </a:xfrm>
            </p:grpSpPr>
            <p:sp>
              <p:nvSpPr>
                <p:cNvPr id="20576" name="Line 154"/>
                <p:cNvSpPr>
                  <a:spLocks noChangeAspect="1" noChangeShapeType="1"/>
                </p:cNvSpPr>
                <p:nvPr/>
              </p:nvSpPr>
              <p:spPr bwMode="auto">
                <a:xfrm rot="467865" flipH="1">
                  <a:off x="1592" y="1994"/>
                  <a:ext cx="195" cy="32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77" name="Line 155"/>
                <p:cNvSpPr>
                  <a:spLocks noChangeAspect="1" noChangeShapeType="1"/>
                </p:cNvSpPr>
                <p:nvPr/>
              </p:nvSpPr>
              <p:spPr bwMode="auto">
                <a:xfrm rot="467865" flipH="1" flipV="1">
                  <a:off x="1248" y="2271"/>
                  <a:ext cx="304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78" name="Line 156"/>
                <p:cNvSpPr>
                  <a:spLocks noChangeAspect="1" noChangeShapeType="1"/>
                </p:cNvSpPr>
                <p:nvPr/>
              </p:nvSpPr>
              <p:spPr bwMode="auto">
                <a:xfrm rot="16667865" flipH="1">
                  <a:off x="1389" y="2119"/>
                  <a:ext cx="377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79" name="Text Box 15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40" y="2291"/>
                  <a:ext cx="193" cy="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altLang="it-IT" dirty="0">
                      <a:latin typeface="Helvetica" pitchFamily="34" charset="0"/>
                    </a:rPr>
                    <a:t>x</a:t>
                  </a:r>
                </a:p>
              </p:txBody>
            </p:sp>
            <p:sp>
              <p:nvSpPr>
                <p:cNvPr id="20580" name="Text Box 15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87" y="1996"/>
                  <a:ext cx="189" cy="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altLang="it-IT" dirty="0">
                      <a:latin typeface="Helvetica" pitchFamily="34" charset="0"/>
                    </a:rPr>
                    <a:t>y</a:t>
                  </a:r>
                </a:p>
              </p:txBody>
            </p:sp>
            <p:sp>
              <p:nvSpPr>
                <p:cNvPr id="20581" name="Text Box 15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677" y="2093"/>
                  <a:ext cx="189" cy="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altLang="it-IT" dirty="0">
                      <a:latin typeface="Helvetica" pitchFamily="34" charset="0"/>
                    </a:rPr>
                    <a:t>z</a:t>
                  </a: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177421" y="5076967"/>
            <a:ext cx="562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system has an asymmetric shape </a:t>
            </a:r>
            <a:r>
              <a:rPr lang="en-US" dirty="0" smtClean="0">
                <a:sym typeface="Wingdings" panose="05000000000000000000" pitchFamily="2" charset="2"/>
              </a:rPr>
              <a:t> pressure gradient</a:t>
            </a:r>
            <a:endParaRPr lang="it-IT" dirty="0"/>
          </a:p>
        </p:txBody>
      </p:sp>
      <p:grpSp>
        <p:nvGrpSpPr>
          <p:cNvPr id="10" name="Group 9"/>
          <p:cNvGrpSpPr/>
          <p:nvPr/>
        </p:nvGrpSpPr>
        <p:grpSpPr>
          <a:xfrm>
            <a:off x="6011839" y="4612945"/>
            <a:ext cx="678354" cy="1241945"/>
            <a:chOff x="6441743" y="5213446"/>
            <a:chExt cx="678354" cy="1241945"/>
          </a:xfrm>
        </p:grpSpPr>
        <p:sp>
          <p:nvSpPr>
            <p:cNvPr id="3" name="Oval 2"/>
            <p:cNvSpPr/>
            <p:nvPr/>
          </p:nvSpPr>
          <p:spPr>
            <a:xfrm>
              <a:off x="6441743" y="5227093"/>
              <a:ext cx="678354" cy="12282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Straight Arrow Connector 4"/>
            <p:cNvCxnSpPr>
              <a:endCxn id="3" idx="6"/>
            </p:cNvCxnSpPr>
            <p:nvPr/>
          </p:nvCxnSpPr>
          <p:spPr>
            <a:xfrm flipV="1">
              <a:off x="6789761" y="5841242"/>
              <a:ext cx="33033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H="1" flipV="1">
              <a:off x="6796585" y="5213446"/>
              <a:ext cx="6824" cy="62097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0312730" y="3401616"/>
            <a:ext cx="100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Reaction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plane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2" y="5998191"/>
            <a:ext cx="1144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the asymmetry in space be transformed into asymmetry in momentum ? It depends on the medium characteristics.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40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 noGrp="1"/>
          </p:cNvSpPr>
          <p:nvPr/>
        </p:nvSpPr>
        <p:spPr bwMode="auto">
          <a:xfrm>
            <a:off x="8283575" y="633730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CB24582-AAB8-4CEA-93FD-F3F771291430}" type="slidenum">
              <a:rPr lang="en-US" altLang="it-IT" sz="1400"/>
              <a:pPr algn="r"/>
              <a:t>15</a:t>
            </a:fld>
            <a:endParaRPr lang="en-US" altLang="it-IT" sz="1400" dirty="0"/>
          </a:p>
        </p:txBody>
      </p:sp>
      <p:graphicFrame>
        <p:nvGraphicFramePr>
          <p:cNvPr id="614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246128"/>
              </p:ext>
            </p:extLst>
          </p:nvPr>
        </p:nvGraphicFramePr>
        <p:xfrm>
          <a:off x="1571318" y="1349708"/>
          <a:ext cx="8994775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3" imgW="3949560" imgH="431640" progId="Equation.3">
                  <p:embed/>
                </p:oleObj>
              </mc:Choice>
              <mc:Fallback>
                <p:oleObj name="Equation" r:id="rId3" imgW="3949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318" y="1349708"/>
                        <a:ext cx="8994775" cy="9826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7267432" y="1671849"/>
            <a:ext cx="414054" cy="36702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it-IT" altLang="it-IT" sz="240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>
            <a:off x="3136284" y="2019869"/>
            <a:ext cx="4178916" cy="8980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141965" y="2870579"/>
            <a:ext cx="1712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it-IT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Elliptic flow</a:t>
            </a:r>
            <a:endParaRPr lang="it-IT" altLang="it-IT" sz="24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167438" y="2563814"/>
            <a:ext cx="4392612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9900"/>
              </a:buClr>
              <a:buSzPct val="48000"/>
              <a:buFontTx/>
              <a:buBlip>
                <a:blip r:embed="rId5"/>
              </a:buBlip>
            </a:pP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If </a:t>
            </a:r>
            <a:r>
              <a:rPr lang="it-IT" altLang="it-IT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</a:t>
            </a:r>
            <a:r>
              <a:rPr lang="it-IT" altLang="it-IT" sz="2400" baseline="-25000" dirty="0"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≠0 </a:t>
            </a: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difference between the number of particles parallel</a:t>
            </a: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(0°, </a:t>
            </a:r>
            <a:r>
              <a:rPr lang="it-IT" altLang="it-IT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180°) </a:t>
            </a: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and orthogonal </a:t>
            </a:r>
            <a:r>
              <a:rPr lang="it-IT" altLang="it-IT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(</a:t>
            </a: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90°,270</a:t>
            </a:r>
            <a:r>
              <a:rPr lang="it-IT" altLang="it-IT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°) </a:t>
            </a: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to the impact parameter.</a:t>
            </a:r>
            <a:endParaRPr lang="it-IT" altLang="it-IT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20000"/>
              </a:spcBef>
              <a:buClr>
                <a:srgbClr val="FF9900"/>
              </a:buClr>
              <a:buSzPct val="48000"/>
              <a:buBlip>
                <a:blip r:embed="rId5"/>
              </a:buBlip>
            </a:pP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 effects comes from the difference between // and </a:t>
            </a: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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it-IT" altLang="it-IT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pressure gradients. </a:t>
            </a:r>
            <a:endParaRPr lang="it-IT" altLang="it-IT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1452" y="3368297"/>
            <a:ext cx="4840288" cy="3282950"/>
            <a:chOff x="1397142" y="2713205"/>
            <a:chExt cx="4840288" cy="3282950"/>
          </a:xfrm>
        </p:grpSpPr>
        <p:pic>
          <p:nvPicPr>
            <p:cNvPr id="6147" name="Picture 14" descr="dxdphi-v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142" y="2713205"/>
              <a:ext cx="4840288" cy="328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053987" y="2937260"/>
              <a:ext cx="2986894" cy="2619026"/>
              <a:chOff x="2053987" y="2937260"/>
              <a:chExt cx="2986894" cy="2619026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053987" y="298886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//</a:t>
                </a:r>
                <a:endParaRPr lang="it-IT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713815" y="2937260"/>
                <a:ext cx="383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//</a:t>
                </a:r>
                <a:endParaRPr lang="it-IT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777320" y="5177856"/>
                <a:ext cx="336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</a:t>
                </a:r>
                <a:endParaRPr lang="it-IT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03929" y="5186954"/>
                <a:ext cx="336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</a:t>
                </a:r>
                <a:endParaRPr lang="it-IT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109182" y="136477"/>
            <a:ext cx="421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angular distribution can be written as: </a:t>
            </a:r>
            <a:endParaRPr lang="it-IT" dirty="0"/>
          </a:p>
        </p:txBody>
      </p:sp>
      <p:grpSp>
        <p:nvGrpSpPr>
          <p:cNvPr id="19" name="Group 18"/>
          <p:cNvGrpSpPr/>
          <p:nvPr/>
        </p:nvGrpSpPr>
        <p:grpSpPr>
          <a:xfrm>
            <a:off x="7797503" y="240502"/>
            <a:ext cx="1654628" cy="951410"/>
            <a:chOff x="3935186" y="813708"/>
            <a:chExt cx="1654628" cy="951410"/>
          </a:xfrm>
        </p:grpSpPr>
        <p:sp>
          <p:nvSpPr>
            <p:cNvPr id="20" name="Oval 19"/>
            <p:cNvSpPr/>
            <p:nvPr/>
          </p:nvSpPr>
          <p:spPr>
            <a:xfrm>
              <a:off x="4536622" y="813708"/>
              <a:ext cx="1053192" cy="948689"/>
            </a:xfrm>
            <a:prstGeom prst="ellipse">
              <a:avLst/>
            </a:prstGeom>
            <a:blipFill>
              <a:blip r:embed="rId7"/>
              <a:tile tx="0" ty="0" sx="100000" sy="100000" flip="none" algn="tl"/>
            </a:blip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20"/>
            <p:cNvSpPr/>
            <p:nvPr/>
          </p:nvSpPr>
          <p:spPr>
            <a:xfrm>
              <a:off x="3935186" y="816429"/>
              <a:ext cx="1053192" cy="948689"/>
            </a:xfrm>
            <a:prstGeom prst="ellipse">
              <a:avLst/>
            </a:prstGeom>
            <a:blipFill>
              <a:blip r:embed="rId8"/>
              <a:tile tx="0" ty="0" sx="100000" sy="100000" flip="none" algn="tl"/>
            </a:blip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1"/>
            <p:cNvSpPr/>
            <p:nvPr/>
          </p:nvSpPr>
          <p:spPr>
            <a:xfrm>
              <a:off x="4514850" y="873578"/>
              <a:ext cx="481694" cy="8082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4741439" y="1314450"/>
              <a:ext cx="216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4751614" y="922564"/>
              <a:ext cx="0" cy="400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46815" y="928007"/>
              <a:ext cx="767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it-IT" baseline="-25000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53643" y="1200150"/>
              <a:ext cx="767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it-IT" baseline="-25000" dirty="0" smtClean="0">
                  <a:solidFill>
                    <a:srgbClr val="FF0000"/>
                  </a:solidFill>
                </a:rPr>
                <a:t>x</a:t>
              </a:r>
              <a:endParaRPr lang="it-IT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4759778" y="873577"/>
              <a:ext cx="560615" cy="4459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144860" y="91612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Symbol" panose="05050102010706020507" pitchFamily="18" charset="2"/>
                </a:rPr>
                <a:t>j</a:t>
              </a:r>
              <a:endParaRPr lang="it-IT" dirty="0">
                <a:latin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72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0" y="-1587"/>
            <a:ext cx="10515600" cy="1325563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  <a:ea typeface="ＭＳ Ｐゴシック" panose="020B0600070205080204" pitchFamily="34" charset="-128"/>
              </a:rPr>
              <a:t>What is Elliptic Flow?</a:t>
            </a:r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7824789" y="2643189"/>
            <a:ext cx="1800225" cy="1800225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8688389" y="2643189"/>
            <a:ext cx="1800225" cy="1800225"/>
          </a:xfrm>
          <a:prstGeom prst="ellipse">
            <a:avLst/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100000">
                <a:srgbClr val="FFFF0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8688389" y="2859089"/>
            <a:ext cx="935037" cy="1368425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6" name="AutoShape 6" descr="Pink tissue paper"/>
          <p:cNvSpPr>
            <a:spLocks noChangeArrowheads="1"/>
          </p:cNvSpPr>
          <p:nvPr/>
        </p:nvSpPr>
        <p:spPr bwMode="auto">
          <a:xfrm>
            <a:off x="9409114" y="3094039"/>
            <a:ext cx="719137" cy="846137"/>
          </a:xfrm>
          <a:prstGeom prst="rightArrow">
            <a:avLst>
              <a:gd name="adj1" fmla="val 50000"/>
              <a:gd name="adj2" fmla="val 25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7" name="AutoShape 7" descr="Pink tissue paper"/>
          <p:cNvSpPr>
            <a:spLocks noChangeArrowheads="1"/>
          </p:cNvSpPr>
          <p:nvPr/>
        </p:nvSpPr>
        <p:spPr bwMode="auto">
          <a:xfrm rot="10800000">
            <a:off x="8185150" y="3090864"/>
            <a:ext cx="719138" cy="846137"/>
          </a:xfrm>
          <a:prstGeom prst="rightArrow">
            <a:avLst>
              <a:gd name="adj1" fmla="val 50000"/>
              <a:gd name="adj2" fmla="val 25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8" name="AutoShape 8" descr="Pink tissue paper"/>
          <p:cNvSpPr>
            <a:spLocks noChangeArrowheads="1"/>
          </p:cNvSpPr>
          <p:nvPr/>
        </p:nvSpPr>
        <p:spPr bwMode="auto">
          <a:xfrm>
            <a:off x="8977313" y="2500314"/>
            <a:ext cx="360362" cy="503237"/>
          </a:xfrm>
          <a:prstGeom prst="upArrow">
            <a:avLst>
              <a:gd name="adj1" fmla="val 50000"/>
              <a:gd name="adj2" fmla="val 34912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9" name="AutoShape 9" descr="Pink tissue paper"/>
          <p:cNvSpPr>
            <a:spLocks noChangeArrowheads="1"/>
          </p:cNvSpPr>
          <p:nvPr/>
        </p:nvSpPr>
        <p:spPr bwMode="auto">
          <a:xfrm rot="10800000">
            <a:off x="8977313" y="4083050"/>
            <a:ext cx="360362" cy="503238"/>
          </a:xfrm>
          <a:prstGeom prst="upArrow">
            <a:avLst>
              <a:gd name="adj1" fmla="val 50000"/>
              <a:gd name="adj2" fmla="val 34912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50" name="Text Box 10" descr="Pink tissue paper"/>
          <p:cNvSpPr txBox="1">
            <a:spLocks noChangeArrowheads="1"/>
          </p:cNvSpPr>
          <p:nvPr/>
        </p:nvSpPr>
        <p:spPr bwMode="auto">
          <a:xfrm>
            <a:off x="2784476" y="995799"/>
            <a:ext cx="6698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How does the system respond to spatial anisotropy?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9648068" y="483076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Ollitrault (’92)</a:t>
            </a:r>
            <a:endParaRPr lang="en-US" altLang="it-IT" dirty="0"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7859714" y="1773238"/>
            <a:ext cx="1628331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Hydro behavior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799015" y="3508376"/>
            <a:ext cx="2660650" cy="46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Spatial Anisotropy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4614609" y="5699126"/>
            <a:ext cx="3105658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Momentum Anisotropy</a:t>
            </a:r>
            <a:endParaRPr lang="en-US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855" name="AutoShape 15"/>
          <p:cNvSpPr>
            <a:spLocks noChangeArrowheads="1"/>
          </p:cNvSpPr>
          <p:nvPr/>
        </p:nvSpPr>
        <p:spPr bwMode="auto">
          <a:xfrm>
            <a:off x="7127026" y="4070626"/>
            <a:ext cx="485775" cy="12954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it-IT"/>
          </a:p>
        </p:txBody>
      </p:sp>
      <p:sp>
        <p:nvSpPr>
          <p:cNvPr id="35856" name="AutoShape 16"/>
          <p:cNvSpPr>
            <a:spLocks noChangeArrowheads="1"/>
          </p:cNvSpPr>
          <p:nvPr/>
        </p:nvSpPr>
        <p:spPr bwMode="auto">
          <a:xfrm>
            <a:off x="4828112" y="2988766"/>
            <a:ext cx="914400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5857" name="AutoShape 17"/>
          <p:cNvSpPr>
            <a:spLocks noChangeArrowheads="1"/>
          </p:cNvSpPr>
          <p:nvPr/>
        </p:nvSpPr>
        <p:spPr bwMode="auto">
          <a:xfrm>
            <a:off x="4800600" y="5267325"/>
            <a:ext cx="1296988" cy="471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4796242" y="4174320"/>
            <a:ext cx="2447925" cy="503238"/>
          </a:xfrm>
          <a:prstGeom prst="rightArrowCallout">
            <a:avLst>
              <a:gd name="adj1" fmla="val 24917"/>
              <a:gd name="adj2" fmla="val 25000"/>
              <a:gd name="adj3" fmla="val 59611"/>
              <a:gd name="adj4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Interaction among</a:t>
            </a:r>
          </a:p>
          <a:p>
            <a:pPr algn="ctr"/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produced particles</a:t>
            </a:r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1631951" y="2643189"/>
            <a:ext cx="1800225" cy="1800225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2495551" y="2643189"/>
            <a:ext cx="1800225" cy="1800225"/>
          </a:xfrm>
          <a:prstGeom prst="ellipse">
            <a:avLst/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100000">
                <a:srgbClr val="FFFF0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2784476" y="3435351"/>
            <a:ext cx="73025" cy="730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3000376" y="3651251"/>
            <a:ext cx="73025" cy="73025"/>
          </a:xfrm>
          <a:prstGeom prst="ellipse">
            <a:avLst/>
          </a:prstGeom>
          <a:solidFill>
            <a:srgbClr val="008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2855914" y="3219451"/>
            <a:ext cx="73025" cy="73025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3214689" y="3435351"/>
            <a:ext cx="73025" cy="730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2855914" y="3867151"/>
            <a:ext cx="73025" cy="730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2928939" y="3003551"/>
            <a:ext cx="73025" cy="73025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3001964" y="3938589"/>
            <a:ext cx="73025" cy="73025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2713039" y="3651251"/>
            <a:ext cx="73025" cy="73025"/>
          </a:xfrm>
          <a:prstGeom prst="ellipse">
            <a:avLst/>
          </a:prstGeom>
          <a:solidFill>
            <a:srgbClr val="008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2711451" y="3290889"/>
            <a:ext cx="73025" cy="73025"/>
          </a:xfrm>
          <a:prstGeom prst="ellipse">
            <a:avLst/>
          </a:prstGeom>
          <a:solidFill>
            <a:srgbClr val="008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2998789" y="3363914"/>
            <a:ext cx="73025" cy="73025"/>
          </a:xfrm>
          <a:prstGeom prst="ellipse">
            <a:avLst/>
          </a:prstGeom>
          <a:solidFill>
            <a:srgbClr val="008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3143251" y="3794126"/>
            <a:ext cx="73025" cy="730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2713039" y="3867151"/>
            <a:ext cx="73025" cy="73025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3144839" y="3219451"/>
            <a:ext cx="73025" cy="73025"/>
          </a:xfrm>
          <a:prstGeom prst="ellipse">
            <a:avLst/>
          </a:prstGeom>
          <a:solidFill>
            <a:srgbClr val="008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3214689" y="3651251"/>
            <a:ext cx="73025" cy="730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5" name="Line 35"/>
          <p:cNvSpPr>
            <a:spLocks noChangeShapeType="1"/>
          </p:cNvSpPr>
          <p:nvPr/>
        </p:nvSpPr>
        <p:spPr bwMode="auto">
          <a:xfrm flipV="1">
            <a:off x="3184526" y="267493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6" name="Line 36"/>
          <p:cNvSpPr>
            <a:spLocks noChangeShapeType="1"/>
          </p:cNvSpPr>
          <p:nvPr/>
        </p:nvSpPr>
        <p:spPr bwMode="auto">
          <a:xfrm flipH="1" flipV="1">
            <a:off x="2584450" y="2684463"/>
            <a:ext cx="6477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7" name="Line 37"/>
          <p:cNvSpPr>
            <a:spLocks noChangeShapeType="1"/>
          </p:cNvSpPr>
          <p:nvPr/>
        </p:nvSpPr>
        <p:spPr bwMode="auto">
          <a:xfrm>
            <a:off x="2743200" y="3683001"/>
            <a:ext cx="401638" cy="904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8" name="Line 38"/>
          <p:cNvSpPr>
            <a:spLocks noChangeShapeType="1"/>
          </p:cNvSpPr>
          <p:nvPr/>
        </p:nvSpPr>
        <p:spPr bwMode="auto">
          <a:xfrm>
            <a:off x="3246438" y="3667125"/>
            <a:ext cx="906462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79" name="Line 39"/>
          <p:cNvSpPr>
            <a:spLocks noChangeShapeType="1"/>
          </p:cNvSpPr>
          <p:nvPr/>
        </p:nvSpPr>
        <p:spPr bwMode="auto">
          <a:xfrm flipV="1">
            <a:off x="2824164" y="2571751"/>
            <a:ext cx="104775" cy="904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0" name="Line 40"/>
          <p:cNvSpPr>
            <a:spLocks noChangeShapeType="1"/>
          </p:cNvSpPr>
          <p:nvPr/>
        </p:nvSpPr>
        <p:spPr bwMode="auto">
          <a:xfrm flipH="1">
            <a:off x="2439989" y="3962400"/>
            <a:ext cx="606425" cy="64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1" name="Line 41"/>
          <p:cNvSpPr>
            <a:spLocks noChangeShapeType="1"/>
          </p:cNvSpPr>
          <p:nvPr/>
        </p:nvSpPr>
        <p:spPr bwMode="auto">
          <a:xfrm flipH="1" flipV="1">
            <a:off x="2352676" y="3219451"/>
            <a:ext cx="663575" cy="455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2" name="Line 42"/>
          <p:cNvSpPr>
            <a:spLocks noChangeShapeType="1"/>
          </p:cNvSpPr>
          <p:nvPr/>
        </p:nvSpPr>
        <p:spPr bwMode="auto">
          <a:xfrm>
            <a:off x="2944814" y="3027363"/>
            <a:ext cx="847725" cy="481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3" name="Line 43"/>
          <p:cNvSpPr>
            <a:spLocks noChangeShapeType="1"/>
          </p:cNvSpPr>
          <p:nvPr/>
        </p:nvSpPr>
        <p:spPr bwMode="auto">
          <a:xfrm flipH="1" flipV="1">
            <a:off x="2208214" y="3795713"/>
            <a:ext cx="968375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4" name="Line 44"/>
          <p:cNvSpPr>
            <a:spLocks noChangeShapeType="1"/>
          </p:cNvSpPr>
          <p:nvPr/>
        </p:nvSpPr>
        <p:spPr bwMode="auto">
          <a:xfrm flipH="1">
            <a:off x="2136776" y="3322638"/>
            <a:ext cx="606425" cy="64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5" name="Line 45"/>
          <p:cNvSpPr>
            <a:spLocks noChangeShapeType="1"/>
          </p:cNvSpPr>
          <p:nvPr/>
        </p:nvSpPr>
        <p:spPr bwMode="auto">
          <a:xfrm>
            <a:off x="3040063" y="3386139"/>
            <a:ext cx="463550" cy="84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6" name="Line 46"/>
          <p:cNvSpPr>
            <a:spLocks noChangeShapeType="1"/>
          </p:cNvSpPr>
          <p:nvPr/>
        </p:nvSpPr>
        <p:spPr bwMode="auto">
          <a:xfrm>
            <a:off x="2881313" y="3883026"/>
            <a:ext cx="463550" cy="84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7" name="Line 47"/>
          <p:cNvSpPr>
            <a:spLocks noChangeShapeType="1"/>
          </p:cNvSpPr>
          <p:nvPr/>
        </p:nvSpPr>
        <p:spPr bwMode="auto">
          <a:xfrm flipV="1">
            <a:off x="2752725" y="3651250"/>
            <a:ext cx="111125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8" name="Line 48"/>
          <p:cNvSpPr>
            <a:spLocks noChangeShapeType="1"/>
          </p:cNvSpPr>
          <p:nvPr/>
        </p:nvSpPr>
        <p:spPr bwMode="auto">
          <a:xfrm flipH="1">
            <a:off x="2208214" y="3251200"/>
            <a:ext cx="688975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89" name="Line 49"/>
          <p:cNvSpPr>
            <a:spLocks noChangeShapeType="1"/>
          </p:cNvSpPr>
          <p:nvPr/>
        </p:nvSpPr>
        <p:spPr bwMode="auto">
          <a:xfrm flipV="1">
            <a:off x="2212975" y="4575176"/>
            <a:ext cx="0" cy="18002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90" name="Line 50"/>
          <p:cNvSpPr>
            <a:spLocks noChangeShapeType="1"/>
          </p:cNvSpPr>
          <p:nvPr/>
        </p:nvSpPr>
        <p:spPr bwMode="auto">
          <a:xfrm>
            <a:off x="2212975" y="6375400"/>
            <a:ext cx="21605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91" name="Text Box 51"/>
          <p:cNvSpPr txBox="1">
            <a:spLocks noChangeArrowheads="1"/>
          </p:cNvSpPr>
          <p:nvPr/>
        </p:nvSpPr>
        <p:spPr bwMode="auto">
          <a:xfrm rot="16200000">
            <a:off x="1500167" y="5180291"/>
            <a:ext cx="79220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dN</a:t>
            </a:r>
            <a:r>
              <a:rPr lang="en-US" altLang="ja-JP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ja-JP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US" altLang="ja-JP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endParaRPr lang="en-US" altLang="it-IT" dirty="0">
              <a:solidFill>
                <a:srgbClr val="FFFF00"/>
              </a:solidFill>
              <a:latin typeface="Symbol" panose="05050102010706020507" pitchFamily="18" charset="2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892" name="Text Box 52"/>
          <p:cNvSpPr txBox="1">
            <a:spLocks noChangeArrowheads="1"/>
          </p:cNvSpPr>
          <p:nvPr/>
        </p:nvSpPr>
        <p:spPr bwMode="auto">
          <a:xfrm>
            <a:off x="3062288" y="6375401"/>
            <a:ext cx="303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endParaRPr lang="en-US" altLang="it-IT" i="1" dirty="0">
              <a:solidFill>
                <a:srgbClr val="FFFF00"/>
              </a:solidFill>
              <a:latin typeface="Symbol" panose="05050102010706020507" pitchFamily="18" charset="2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893" name="Line 53"/>
          <p:cNvSpPr>
            <a:spLocks noChangeShapeType="1"/>
          </p:cNvSpPr>
          <p:nvPr/>
        </p:nvSpPr>
        <p:spPr bwMode="auto">
          <a:xfrm>
            <a:off x="2212975" y="5294313"/>
            <a:ext cx="19446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94" name="Text Box 54"/>
          <p:cNvSpPr txBox="1">
            <a:spLocks noChangeArrowheads="1"/>
          </p:cNvSpPr>
          <p:nvPr/>
        </p:nvSpPr>
        <p:spPr bwMode="auto">
          <a:xfrm>
            <a:off x="2063751" y="1773238"/>
            <a:ext cx="2543773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No secondary interaction</a:t>
            </a:r>
          </a:p>
        </p:txBody>
      </p:sp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2046288" y="63754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0</a:t>
            </a:r>
            <a:endParaRPr lang="en-US" altLang="it-IT" dirty="0">
              <a:solidFill>
                <a:srgbClr val="FFFF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896" name="Text Box 56"/>
          <p:cNvSpPr txBox="1">
            <a:spLocks noChangeArrowheads="1"/>
          </p:cNvSpPr>
          <p:nvPr/>
        </p:nvSpPr>
        <p:spPr bwMode="auto">
          <a:xfrm>
            <a:off x="3941763" y="6375401"/>
            <a:ext cx="436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</a:t>
            </a:r>
            <a:endParaRPr lang="en-US" altLang="it-IT" dirty="0">
              <a:solidFill>
                <a:srgbClr val="FFFF00"/>
              </a:solidFill>
              <a:latin typeface="Symbol" panose="05050102010706020507" pitchFamily="18" charset="2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5897" name="Picture 5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2205038"/>
            <a:ext cx="1236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98" name="Picture 5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2205038"/>
            <a:ext cx="1027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99" name="Line 59"/>
          <p:cNvSpPr>
            <a:spLocks noChangeShapeType="1"/>
          </p:cNvSpPr>
          <p:nvPr/>
        </p:nvSpPr>
        <p:spPr bwMode="auto">
          <a:xfrm flipV="1">
            <a:off x="7974013" y="4437064"/>
            <a:ext cx="0" cy="18002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7974014" y="6503988"/>
            <a:ext cx="2160587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01" name="Text Box 61"/>
          <p:cNvSpPr txBox="1">
            <a:spLocks noChangeArrowheads="1"/>
          </p:cNvSpPr>
          <p:nvPr/>
        </p:nvSpPr>
        <p:spPr bwMode="auto">
          <a:xfrm rot="16200000">
            <a:off x="7258030" y="5234266"/>
            <a:ext cx="792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dN</a:t>
            </a:r>
            <a:r>
              <a:rPr lang="en-US" altLang="ja-JP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ja-JP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US" altLang="ja-JP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endParaRPr lang="en-US" altLang="it-IT" dirty="0">
              <a:solidFill>
                <a:srgbClr val="FFFF00"/>
              </a:solidFill>
              <a:latin typeface="Symbol" panose="05050102010706020507" pitchFamily="18" charset="2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902" name="Text Box 62"/>
          <p:cNvSpPr txBox="1">
            <a:spLocks noChangeArrowheads="1"/>
          </p:cNvSpPr>
          <p:nvPr/>
        </p:nvSpPr>
        <p:spPr bwMode="auto">
          <a:xfrm>
            <a:off x="8823326" y="6524626"/>
            <a:ext cx="303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endParaRPr lang="en-US" altLang="it-IT" i="1" dirty="0">
              <a:solidFill>
                <a:srgbClr val="FFFF00"/>
              </a:solidFill>
              <a:latin typeface="Symbol" panose="05050102010706020507" pitchFamily="18" charset="2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903" name="Line 63"/>
          <p:cNvSpPr>
            <a:spLocks noChangeShapeType="1"/>
          </p:cNvSpPr>
          <p:nvPr/>
        </p:nvSpPr>
        <p:spPr bwMode="auto">
          <a:xfrm>
            <a:off x="7974014" y="5638800"/>
            <a:ext cx="1944687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04" name="Freeform 64"/>
          <p:cNvSpPr>
            <a:spLocks/>
          </p:cNvSpPr>
          <p:nvPr/>
        </p:nvSpPr>
        <p:spPr bwMode="auto">
          <a:xfrm>
            <a:off x="7959725" y="4797425"/>
            <a:ext cx="1936750" cy="1466850"/>
          </a:xfrm>
          <a:custGeom>
            <a:avLst/>
            <a:gdLst>
              <a:gd name="T0" fmla="*/ 0 w 1220"/>
              <a:gd name="T1" fmla="*/ 81 h 924"/>
              <a:gd name="T2" fmla="*/ 58 w 1220"/>
              <a:gd name="T3" fmla="*/ 139 h 924"/>
              <a:gd name="T4" fmla="*/ 298 w 1220"/>
              <a:gd name="T5" fmla="*/ 916 h 924"/>
              <a:gd name="T6" fmla="*/ 605 w 1220"/>
              <a:gd name="T7" fmla="*/ 91 h 924"/>
              <a:gd name="T8" fmla="*/ 903 w 1220"/>
              <a:gd name="T9" fmla="*/ 897 h 924"/>
              <a:gd name="T10" fmla="*/ 1149 w 1220"/>
              <a:gd name="T11" fmla="*/ 167 h 924"/>
              <a:gd name="T12" fmla="*/ 1220 w 1220"/>
              <a:gd name="T13" fmla="*/ 91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0" h="924">
                <a:moveTo>
                  <a:pt x="0" y="81"/>
                </a:moveTo>
                <a:cubicBezTo>
                  <a:pt x="10" y="89"/>
                  <a:pt x="8" y="0"/>
                  <a:pt x="58" y="139"/>
                </a:cubicBezTo>
                <a:cubicBezTo>
                  <a:pt x="108" y="278"/>
                  <a:pt x="207" y="924"/>
                  <a:pt x="298" y="916"/>
                </a:cubicBezTo>
                <a:cubicBezTo>
                  <a:pt x="389" y="908"/>
                  <a:pt x="504" y="94"/>
                  <a:pt x="605" y="91"/>
                </a:cubicBezTo>
                <a:cubicBezTo>
                  <a:pt x="706" y="88"/>
                  <a:pt x="812" y="884"/>
                  <a:pt x="903" y="897"/>
                </a:cubicBezTo>
                <a:cubicBezTo>
                  <a:pt x="994" y="910"/>
                  <a:pt x="1096" y="301"/>
                  <a:pt x="1149" y="167"/>
                </a:cubicBezTo>
                <a:cubicBezTo>
                  <a:pt x="1202" y="33"/>
                  <a:pt x="1205" y="107"/>
                  <a:pt x="1220" y="91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05" name="Text Box 65"/>
          <p:cNvSpPr txBox="1">
            <a:spLocks noChangeArrowheads="1"/>
          </p:cNvSpPr>
          <p:nvPr/>
        </p:nvSpPr>
        <p:spPr bwMode="auto">
          <a:xfrm>
            <a:off x="7802563" y="65246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0</a:t>
            </a:r>
            <a:endParaRPr lang="en-US" altLang="it-IT" dirty="0">
              <a:solidFill>
                <a:srgbClr val="FFFF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906" name="Text Box 66"/>
          <p:cNvSpPr txBox="1">
            <a:spLocks noChangeArrowheads="1"/>
          </p:cNvSpPr>
          <p:nvPr/>
        </p:nvSpPr>
        <p:spPr bwMode="auto">
          <a:xfrm>
            <a:off x="9748838" y="6540501"/>
            <a:ext cx="436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</a:t>
            </a:r>
            <a:endParaRPr lang="en-US" altLang="it-IT" dirty="0">
              <a:solidFill>
                <a:srgbClr val="FFFF00"/>
              </a:solidFill>
              <a:latin typeface="Symbol" panose="05050102010706020507" pitchFamily="18" charset="2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907" name="Line 67"/>
          <p:cNvSpPr>
            <a:spLocks noChangeShapeType="1"/>
          </p:cNvSpPr>
          <p:nvPr/>
        </p:nvSpPr>
        <p:spPr bwMode="auto">
          <a:xfrm flipV="1">
            <a:off x="8905875" y="4918076"/>
            <a:ext cx="0" cy="720725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08" name="Freeform 68"/>
          <p:cNvSpPr>
            <a:spLocks/>
          </p:cNvSpPr>
          <p:nvPr/>
        </p:nvSpPr>
        <p:spPr bwMode="auto">
          <a:xfrm>
            <a:off x="8905876" y="4702175"/>
            <a:ext cx="792163" cy="647700"/>
          </a:xfrm>
          <a:custGeom>
            <a:avLst/>
            <a:gdLst>
              <a:gd name="T0" fmla="*/ 0 w 499"/>
              <a:gd name="T1" fmla="*/ 408 h 408"/>
              <a:gd name="T2" fmla="*/ 226 w 499"/>
              <a:gd name="T3" fmla="*/ 91 h 408"/>
              <a:gd name="T4" fmla="*/ 499 w 499"/>
              <a:gd name="T5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9" h="408">
                <a:moveTo>
                  <a:pt x="0" y="408"/>
                </a:moveTo>
                <a:cubicBezTo>
                  <a:pt x="71" y="283"/>
                  <a:pt x="143" y="159"/>
                  <a:pt x="226" y="91"/>
                </a:cubicBezTo>
                <a:cubicBezTo>
                  <a:pt x="309" y="23"/>
                  <a:pt x="404" y="11"/>
                  <a:pt x="499" y="0"/>
                </a:cubicBezTo>
              </a:path>
            </a:pathLst>
          </a:custGeom>
          <a:noFill/>
          <a:ln w="9525" cap="flat">
            <a:solidFill>
              <a:srgbClr val="FFFF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09" name="Text Box 69"/>
          <p:cNvSpPr txBox="1">
            <a:spLocks noChangeArrowheads="1"/>
          </p:cNvSpPr>
          <p:nvPr/>
        </p:nvSpPr>
        <p:spPr bwMode="auto">
          <a:xfrm>
            <a:off x="9677401" y="4437064"/>
            <a:ext cx="579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ja-JP" sz="2400" i="1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lang="en-US" altLang="ja-JP" sz="2400" baseline="-25000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endParaRPr lang="en-US" altLang="it-IT" sz="2400" baseline="-25000" dirty="0">
              <a:solidFill>
                <a:srgbClr val="FFFF00"/>
              </a:solidFill>
              <a:latin typeface="New York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910" name="Freeform 70"/>
          <p:cNvSpPr>
            <a:spLocks/>
          </p:cNvSpPr>
          <p:nvPr/>
        </p:nvSpPr>
        <p:spPr bwMode="auto">
          <a:xfrm>
            <a:off x="7896225" y="6237289"/>
            <a:ext cx="215900" cy="71437"/>
          </a:xfrm>
          <a:custGeom>
            <a:avLst/>
            <a:gdLst>
              <a:gd name="T0" fmla="*/ 0 w 318"/>
              <a:gd name="T1" fmla="*/ 53 h 106"/>
              <a:gd name="T2" fmla="*/ 91 w 318"/>
              <a:gd name="T3" fmla="*/ 7 h 106"/>
              <a:gd name="T4" fmla="*/ 227 w 318"/>
              <a:gd name="T5" fmla="*/ 98 h 106"/>
              <a:gd name="T6" fmla="*/ 318 w 318"/>
              <a:gd name="T7" fmla="*/ 5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8" h="106">
                <a:moveTo>
                  <a:pt x="0" y="53"/>
                </a:moveTo>
                <a:cubicBezTo>
                  <a:pt x="26" y="26"/>
                  <a:pt x="53" y="0"/>
                  <a:pt x="91" y="7"/>
                </a:cubicBezTo>
                <a:cubicBezTo>
                  <a:pt x="129" y="14"/>
                  <a:pt x="189" y="90"/>
                  <a:pt x="227" y="98"/>
                </a:cubicBezTo>
                <a:cubicBezTo>
                  <a:pt x="265" y="106"/>
                  <a:pt x="291" y="79"/>
                  <a:pt x="318" y="53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11" name="Freeform 71"/>
          <p:cNvSpPr>
            <a:spLocks/>
          </p:cNvSpPr>
          <p:nvPr/>
        </p:nvSpPr>
        <p:spPr bwMode="auto">
          <a:xfrm>
            <a:off x="7896225" y="6310314"/>
            <a:ext cx="215900" cy="71437"/>
          </a:xfrm>
          <a:custGeom>
            <a:avLst/>
            <a:gdLst>
              <a:gd name="T0" fmla="*/ 0 w 318"/>
              <a:gd name="T1" fmla="*/ 53 h 106"/>
              <a:gd name="T2" fmla="*/ 91 w 318"/>
              <a:gd name="T3" fmla="*/ 7 h 106"/>
              <a:gd name="T4" fmla="*/ 227 w 318"/>
              <a:gd name="T5" fmla="*/ 98 h 106"/>
              <a:gd name="T6" fmla="*/ 318 w 318"/>
              <a:gd name="T7" fmla="*/ 5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8" h="106">
                <a:moveTo>
                  <a:pt x="0" y="53"/>
                </a:moveTo>
                <a:cubicBezTo>
                  <a:pt x="26" y="26"/>
                  <a:pt x="53" y="0"/>
                  <a:pt x="91" y="7"/>
                </a:cubicBezTo>
                <a:cubicBezTo>
                  <a:pt x="129" y="14"/>
                  <a:pt x="189" y="90"/>
                  <a:pt x="227" y="98"/>
                </a:cubicBezTo>
                <a:cubicBezTo>
                  <a:pt x="265" y="106"/>
                  <a:pt x="291" y="79"/>
                  <a:pt x="318" y="53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12" name="Line 72"/>
          <p:cNvSpPr>
            <a:spLocks noChangeShapeType="1"/>
          </p:cNvSpPr>
          <p:nvPr/>
        </p:nvSpPr>
        <p:spPr bwMode="auto">
          <a:xfrm flipV="1">
            <a:off x="7985125" y="6310313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oup 1"/>
          <p:cNvGrpSpPr/>
          <p:nvPr/>
        </p:nvGrpSpPr>
        <p:grpSpPr>
          <a:xfrm>
            <a:off x="4995340" y="1385753"/>
            <a:ext cx="1803647" cy="1820565"/>
            <a:chOff x="4997450" y="1833564"/>
            <a:chExt cx="1803647" cy="1820565"/>
          </a:xfrm>
        </p:grpSpPr>
        <p:sp>
          <p:nvSpPr>
            <p:cNvPr id="35913" name="Line 73"/>
            <p:cNvSpPr>
              <a:spLocks noChangeShapeType="1"/>
            </p:cNvSpPr>
            <p:nvPr/>
          </p:nvSpPr>
          <p:spPr bwMode="auto">
            <a:xfrm>
              <a:off x="5424488" y="3252788"/>
              <a:ext cx="134461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14" name="Line 74"/>
            <p:cNvSpPr>
              <a:spLocks noChangeShapeType="1"/>
            </p:cNvSpPr>
            <p:nvPr/>
          </p:nvSpPr>
          <p:spPr bwMode="auto">
            <a:xfrm flipV="1">
              <a:off x="5424488" y="2041526"/>
              <a:ext cx="0" cy="121126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15" name="Text Box 75"/>
            <p:cNvSpPr txBox="1">
              <a:spLocks noChangeArrowheads="1"/>
            </p:cNvSpPr>
            <p:nvPr/>
          </p:nvSpPr>
          <p:spPr bwMode="auto">
            <a:xfrm>
              <a:off x="6480175" y="3192464"/>
              <a:ext cx="32092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solidFill>
                    <a:srgbClr val="FFFF00"/>
                  </a:solidFill>
                  <a:latin typeface="New York" pitchFamily="18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x</a:t>
              </a:r>
              <a:endParaRPr lang="en-US" altLang="it-IT" sz="2400" i="1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5916" name="Text Box 76"/>
            <p:cNvSpPr txBox="1">
              <a:spLocks noChangeArrowheads="1"/>
            </p:cNvSpPr>
            <p:nvPr/>
          </p:nvSpPr>
          <p:spPr bwMode="auto">
            <a:xfrm>
              <a:off x="4997450" y="1833564"/>
              <a:ext cx="32092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solidFill>
                    <a:srgbClr val="FFFF00"/>
                  </a:solidFill>
                  <a:latin typeface="New York" pitchFamily="18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y</a:t>
              </a:r>
              <a:endParaRPr lang="en-US" altLang="it-IT" sz="2400" i="1" dirty="0">
                <a:solidFill>
                  <a:srgbClr val="FFFF00"/>
                </a:solidFill>
                <a:latin typeface="New York" pitchFamily="18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5917" name="Line 77"/>
            <p:cNvSpPr>
              <a:spLocks noChangeShapeType="1"/>
            </p:cNvSpPr>
            <p:nvPr/>
          </p:nvSpPr>
          <p:spPr bwMode="auto">
            <a:xfrm flipV="1">
              <a:off x="5424488" y="2413000"/>
              <a:ext cx="481012" cy="83978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18" name="Freeform 78"/>
            <p:cNvSpPr>
              <a:spLocks/>
            </p:cNvSpPr>
            <p:nvPr/>
          </p:nvSpPr>
          <p:spPr bwMode="auto">
            <a:xfrm>
              <a:off x="5711826" y="2787650"/>
              <a:ext cx="288925" cy="465138"/>
            </a:xfrm>
            <a:custGeom>
              <a:avLst/>
              <a:gdLst>
                <a:gd name="T0" fmla="*/ 0 w 136"/>
                <a:gd name="T1" fmla="*/ 0 h 226"/>
                <a:gd name="T2" fmla="*/ 91 w 136"/>
                <a:gd name="T3" fmla="*/ 90 h 226"/>
                <a:gd name="T4" fmla="*/ 136 w 136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6">
                  <a:moveTo>
                    <a:pt x="0" y="0"/>
                  </a:moveTo>
                  <a:cubicBezTo>
                    <a:pt x="34" y="26"/>
                    <a:pt x="68" y="53"/>
                    <a:pt x="91" y="90"/>
                  </a:cubicBezTo>
                  <a:cubicBezTo>
                    <a:pt x="114" y="127"/>
                    <a:pt x="125" y="176"/>
                    <a:pt x="136" y="226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19" name="Text Box 79"/>
            <p:cNvSpPr txBox="1">
              <a:spLocks noChangeArrowheads="1"/>
            </p:cNvSpPr>
            <p:nvPr/>
          </p:nvSpPr>
          <p:spPr bwMode="auto">
            <a:xfrm>
              <a:off x="5975350" y="2546350"/>
              <a:ext cx="342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solidFill>
                    <a:srgbClr val="FFFF00"/>
                  </a:solidFill>
                  <a:latin typeface="Symbol" panose="05050102010706020507" pitchFamily="18" charset="2"/>
                  <a:ea typeface="ＭＳ Ｐゴシック" panose="020B0600070205080204" pitchFamily="34" charset="-128"/>
                  <a:cs typeface="Arial" panose="020B0604020202020204" pitchFamily="34" charset="0"/>
                </a:rPr>
                <a:t>f</a:t>
              </a:r>
              <a:endParaRPr lang="en-US" altLang="it-IT" sz="2400" i="1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5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4" grpId="0" animBg="1"/>
      <p:bldP spid="35855" grpId="0" animBg="1"/>
      <p:bldP spid="35856" grpId="0" animBg="1"/>
      <p:bldP spid="35857" grpId="0" animBg="1"/>
      <p:bldP spid="358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59915" y="379687"/>
            <a:ext cx="1183208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 smtClean="0">
                <a:latin typeface="Comic Sans MS" panose="030F0702030302020204" pitchFamily="66" charset="0"/>
              </a:rPr>
              <a:t>Examples: good fluid </a:t>
            </a:r>
            <a:r>
              <a:rPr lang="en-US" altLang="it-IT" dirty="0">
                <a:latin typeface="Comic Sans MS" panose="030F0702030302020204" pitchFamily="66" charset="0"/>
              </a:rPr>
              <a:t>( </a:t>
            </a:r>
            <a:r>
              <a:rPr lang="en-US" altLang="it-IT" dirty="0" smtClean="0">
                <a:latin typeface="Comic Sans MS" panose="030F0702030302020204" pitchFamily="66" charset="0"/>
              </a:rPr>
              <a:t>water) and… a bad fluid (honey). </a:t>
            </a:r>
            <a:endParaRPr lang="en-US" altLang="it-IT" dirty="0">
              <a:latin typeface="Comic Sans MS" panose="030F0702030302020204" pitchFamily="66" charset="0"/>
            </a:endParaRPr>
          </a:p>
          <a:p>
            <a:endParaRPr lang="en-US" altLang="it-IT" dirty="0">
              <a:latin typeface="Comic Sans MS" panose="030F0702030302020204" pitchFamily="66" charset="0"/>
            </a:endParaRPr>
          </a:p>
          <a:p>
            <a:r>
              <a:rPr lang="en-US" altLang="it-IT" dirty="0" smtClean="0">
                <a:latin typeface="Comic Sans MS" panose="030F0702030302020204" pitchFamily="66" charset="0"/>
              </a:rPr>
              <a:t>Energy to the water: waves damp down slowly</a:t>
            </a:r>
            <a:r>
              <a:rPr lang="en-US" altLang="it-IT" dirty="0">
                <a:latin typeface="Comic Sans MS" panose="030F0702030302020204" pitchFamily="66" charset="0"/>
              </a:rPr>
              <a:t>.</a:t>
            </a:r>
            <a:r>
              <a:rPr lang="en-US" altLang="it-IT" dirty="0" smtClean="0">
                <a:latin typeface="Comic Sans MS" panose="030F0702030302020204" pitchFamily="66" charset="0"/>
              </a:rPr>
              <a:t> The waves formed when a ball falls into a small pool water ,</a:t>
            </a:r>
          </a:p>
          <a:p>
            <a:r>
              <a:rPr lang="en-US" altLang="it-IT" dirty="0">
                <a:latin typeface="Comic Sans MS" panose="030F0702030302020204" pitchFamily="66" charset="0"/>
              </a:rPr>
              <a:t>g</a:t>
            </a:r>
            <a:r>
              <a:rPr lang="en-US" altLang="it-IT" dirty="0" smtClean="0">
                <a:latin typeface="Comic Sans MS" panose="030F0702030302020204" pitchFamily="66" charset="0"/>
              </a:rPr>
              <a:t>oes forward and backward for a long time </a:t>
            </a:r>
          </a:p>
          <a:p>
            <a:endParaRPr lang="en-US" altLang="it-IT" dirty="0">
              <a:latin typeface="Comic Sans MS" panose="030F0702030302020204" pitchFamily="66" charset="0"/>
            </a:endParaRPr>
          </a:p>
          <a:p>
            <a:r>
              <a:rPr lang="en-US" altLang="it-IT" dirty="0" smtClean="0">
                <a:latin typeface="Comic Sans MS" panose="030F0702030302020204" pitchFamily="66" charset="0"/>
              </a:rPr>
              <a:t>A spoon falls into a honey dispenser: no waves seen, honey shape restored in a short time.</a:t>
            </a:r>
          </a:p>
          <a:p>
            <a:endParaRPr lang="en-US" altLang="it-IT" dirty="0">
              <a:latin typeface="Comic Sans MS" panose="030F0702030302020204" pitchFamily="66" charset="0"/>
            </a:endParaRPr>
          </a:p>
          <a:p>
            <a:endParaRPr lang="en-US" altLang="it-IT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altLang="it-IT" dirty="0">
                <a:latin typeface="Comic Sans MS" panose="030F0702030302020204" pitchFamily="66" charset="0"/>
                <a:sym typeface="Wingdings" panose="05000000000000000000" pitchFamily="2" charset="2"/>
              </a:rPr>
              <a:t>In </a:t>
            </a:r>
            <a:r>
              <a:rPr lang="en-US" alt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a good fluid a small force gives a large velocity gradient</a:t>
            </a:r>
            <a:endParaRPr lang="en-US" altLang="it-IT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48133" name="Picture 5" descr="medium_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4019551"/>
            <a:ext cx="3744913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6127230" y="4718856"/>
            <a:ext cx="4899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dirty="0" smtClean="0">
                <a:latin typeface="Comic Sans MS" panose="030F0702030302020204" pitchFamily="66" charset="0"/>
              </a:rPr>
              <a:t>(fluid capability to bring momentum to another point)</a:t>
            </a:r>
            <a:endParaRPr lang="en-US" altLang="it-IT" dirty="0"/>
          </a:p>
        </p:txBody>
      </p:sp>
      <p:sp>
        <p:nvSpPr>
          <p:cNvPr id="2" name="Rectangle 1"/>
          <p:cNvSpPr/>
          <p:nvPr/>
        </p:nvSpPr>
        <p:spPr>
          <a:xfrm>
            <a:off x="5542826" y="2998674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3200" b="1" dirty="0" smtClean="0">
                <a:latin typeface="Symbol" panose="05050102010706020507" pitchFamily="18" charset="2"/>
              </a:rPr>
              <a:t>h</a:t>
            </a:r>
            <a:r>
              <a:rPr lang="en-US" altLang="it-IT" sz="3200" b="1" dirty="0" smtClean="0"/>
              <a:t> ~ F /</a:t>
            </a:r>
            <a:r>
              <a:rPr lang="en-US" altLang="it-IT" sz="3200" b="1" dirty="0" smtClean="0">
                <a:sym typeface="Symbol" panose="05050102010706020507" pitchFamily="18" charset="2"/>
              </a:rPr>
              <a:t></a:t>
            </a:r>
            <a:r>
              <a:rPr lang="en-US" altLang="it-IT" sz="3200" b="1" dirty="0" smtClean="0"/>
              <a:t>v</a:t>
            </a:r>
            <a:endParaRPr lang="en-US" altLang="it-IT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51529" y="3650776"/>
            <a:ext cx="6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viscosity</a:t>
            </a:r>
            <a:r>
              <a:rPr lang="en-US" dirty="0" smtClean="0"/>
              <a:t> of a </a:t>
            </a:r>
            <a:r>
              <a:rPr lang="en-US" dirty="0" smtClean="0">
                <a:hlinkClick r:id="rId3" tooltip="Fluid"/>
              </a:rPr>
              <a:t>fluid</a:t>
            </a:r>
            <a:r>
              <a:rPr lang="en-US" dirty="0" smtClean="0"/>
              <a:t> is a measure of its </a:t>
            </a:r>
            <a:r>
              <a:rPr lang="en-US" dirty="0" smtClean="0">
                <a:hlinkClick r:id="rId4" tooltip="Drag (physics)"/>
              </a:rPr>
              <a:t>resistance</a:t>
            </a:r>
            <a:r>
              <a:rPr lang="en-US" dirty="0" smtClean="0"/>
              <a:t> to shearing flows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176215" y="6824"/>
            <a:ext cx="29404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How do we describe a fluid ? 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1535374" y="6237027"/>
            <a:ext cx="827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predict the elliptic flow we need the superposition of QCD + hydro-dynamic models.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57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9" y="340227"/>
            <a:ext cx="3769930" cy="2889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764" y="3395242"/>
            <a:ext cx="3890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</a:rPr>
              <a:t>Integrated v</a:t>
            </a:r>
            <a:r>
              <a:rPr lang="en-US" sz="1600" b="0" i="0" u="none" strike="noStrike" baseline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</a:rPr>
              <a:t>: 30% increase from </a:t>
            </a:r>
            <a:r>
              <a:rPr lang="en-US" sz="16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0.2 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</a:rPr>
              <a:t>TeV (STAR) to 2.76 TeV (</a:t>
            </a:r>
            <a:r>
              <a:rPr lang="en-US" sz="16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ALICE), due 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</a:rPr>
              <a:t>to the increase of &lt;p</a:t>
            </a:r>
            <a:r>
              <a:rPr lang="en-US" sz="1600" b="0" i="0" u="none" strike="noStrike" baseline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T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</a:rPr>
              <a:t>&gt;</a:t>
            </a:r>
            <a:endParaRPr lang="it-IT" sz="16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7585" y="183776"/>
            <a:ext cx="1297406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/>
              <a:t>Elliptic flow</a:t>
            </a:r>
            <a:endParaRPr lang="it-IT" b="1" dirty="0"/>
          </a:p>
        </p:txBody>
      </p:sp>
      <p:pic>
        <p:nvPicPr>
          <p:cNvPr id="15" name="Picture 36" descr="v2Centrality10To20Avg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r="8914" b="5132"/>
          <a:stretch>
            <a:fillRect/>
          </a:stretch>
        </p:blipFill>
        <p:spPr bwMode="auto">
          <a:xfrm>
            <a:off x="3827339" y="3969488"/>
            <a:ext cx="4182522" cy="280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4148475" y="5760521"/>
            <a:ext cx="855319" cy="132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415" y="1812629"/>
            <a:ext cx="3733605" cy="25365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86382" y="2156561"/>
            <a:ext cx="3494951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altLang="it-IT" sz="1600" b="1" dirty="0" smtClean="0">
                <a:solidFill>
                  <a:srgbClr val="FFFF00"/>
                </a:solidFill>
              </a:rPr>
              <a:t>Mass </a:t>
            </a:r>
            <a:r>
              <a:rPr lang="en-US" altLang="it-IT" sz="1600" b="1" dirty="0">
                <a:solidFill>
                  <a:srgbClr val="FFFF00"/>
                </a:solidFill>
              </a:rPr>
              <a:t>ordering (</a:t>
            </a:r>
            <a:r>
              <a:rPr lang="en-US" altLang="it-IT" sz="1600" b="1" i="1" dirty="0">
                <a:solidFill>
                  <a:srgbClr val="FFFF00"/>
                </a:solidFill>
              </a:rPr>
              <a:t>p</a:t>
            </a:r>
            <a:r>
              <a:rPr lang="en-US" altLang="it-IT" sz="1600" b="1" baseline="-25000" dirty="0">
                <a:solidFill>
                  <a:srgbClr val="FFFF00"/>
                </a:solidFill>
              </a:rPr>
              <a:t>T</a:t>
            </a:r>
            <a:r>
              <a:rPr lang="en-US" altLang="it-IT" sz="1600" b="1" dirty="0">
                <a:solidFill>
                  <a:srgbClr val="FFFF00"/>
                </a:solidFill>
              </a:rPr>
              <a:t> &lt; 2.5 GeV/</a:t>
            </a:r>
            <a:r>
              <a:rPr lang="en-US" altLang="it-IT" sz="1600" b="1" i="1" dirty="0">
                <a:solidFill>
                  <a:srgbClr val="FFFF00"/>
                </a:solidFill>
              </a:rPr>
              <a:t>c</a:t>
            </a:r>
            <a:r>
              <a:rPr lang="en-US" altLang="it-IT" sz="1600" b="1" i="1" dirty="0" smtClean="0">
                <a:solidFill>
                  <a:srgbClr val="FFFF00"/>
                </a:solidFill>
              </a:rPr>
              <a:t>): </a:t>
            </a:r>
            <a:r>
              <a:rPr lang="en-US" altLang="it-IT" sz="1600" b="1" dirty="0" smtClean="0">
                <a:solidFill>
                  <a:srgbClr val="FFFF00"/>
                </a:solidFill>
              </a:rPr>
              <a:t>smaller </a:t>
            </a:r>
          </a:p>
          <a:p>
            <a:r>
              <a:rPr lang="en-US" altLang="it-IT" sz="1600" b="1" dirty="0" smtClean="0">
                <a:solidFill>
                  <a:srgbClr val="FFFF00"/>
                </a:solidFill>
              </a:rPr>
              <a:t>v</a:t>
            </a:r>
            <a:r>
              <a:rPr lang="en-US" altLang="it-IT" sz="1600" b="1" baseline="-25000" dirty="0" smtClean="0">
                <a:solidFill>
                  <a:srgbClr val="FFFF00"/>
                </a:solidFill>
              </a:rPr>
              <a:t>2</a:t>
            </a:r>
            <a:r>
              <a:rPr lang="en-US" altLang="it-IT" sz="1600" b="1" dirty="0" smtClean="0">
                <a:solidFill>
                  <a:srgbClr val="FFFF00"/>
                </a:solidFill>
              </a:rPr>
              <a:t>  for heavier particles</a:t>
            </a:r>
            <a:endParaRPr lang="en-US" altLang="it-IT" sz="16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9743" y="473116"/>
            <a:ext cx="4132521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non trivial result: mass splitting of elliptic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flow </a:t>
            </a:r>
            <a:r>
              <a:rPr lang="en-US" sz="1600" dirty="0">
                <a:solidFill>
                  <a:schemeClr val="bg1"/>
                </a:solidFill>
              </a:rPr>
              <a:t>is at least qualitatively explained within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fluid dynamic framework radial flow boosts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heavier </a:t>
            </a:r>
            <a:r>
              <a:rPr lang="en-US" sz="1600" dirty="0">
                <a:solidFill>
                  <a:schemeClr val="bg1"/>
                </a:solidFill>
              </a:rPr>
              <a:t>particles to higher </a:t>
            </a:r>
            <a:r>
              <a:rPr lang="en-US" sz="1600" dirty="0" smtClean="0">
                <a:solidFill>
                  <a:schemeClr val="bg1"/>
                </a:solidFill>
              </a:rPr>
              <a:t>p</a:t>
            </a:r>
            <a:r>
              <a:rPr lang="it-IT" sz="1600" baseline="-25000" dirty="0" smtClean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</a:rPr>
              <a:t>:   </a:t>
            </a:r>
            <a:r>
              <a:rPr lang="el-GR" sz="1600" dirty="0">
                <a:solidFill>
                  <a:schemeClr val="bg1"/>
                </a:solidFill>
              </a:rPr>
              <a:t>Δ</a:t>
            </a:r>
            <a:r>
              <a:rPr lang="it-IT" sz="1600" dirty="0">
                <a:solidFill>
                  <a:schemeClr val="bg1"/>
                </a:solidFill>
              </a:rPr>
              <a:t>p</a:t>
            </a:r>
            <a:r>
              <a:rPr lang="it-IT" sz="1600" baseline="-25000" dirty="0">
                <a:solidFill>
                  <a:schemeClr val="bg1"/>
                </a:solidFill>
              </a:rPr>
              <a:t>T</a:t>
            </a:r>
            <a:r>
              <a:rPr lang="it-IT" sz="1600" dirty="0">
                <a:solidFill>
                  <a:schemeClr val="bg1"/>
                </a:solidFill>
              </a:rPr>
              <a:t> ~ m </a:t>
            </a:r>
            <a:r>
              <a:rPr lang="el-GR" sz="1600" dirty="0">
                <a:solidFill>
                  <a:schemeClr val="bg1"/>
                </a:solidFill>
              </a:rPr>
              <a:t>β</a:t>
            </a:r>
            <a:r>
              <a:rPr lang="it-IT" sz="1600" dirty="0">
                <a:solidFill>
                  <a:schemeClr val="bg1"/>
                </a:solidFill>
              </a:rPr>
              <a:t>T</a:t>
            </a:r>
            <a:endParaRPr lang="en-US" altLang="it-IT" sz="1600" dirty="0">
              <a:solidFill>
                <a:schemeClr val="bg1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1336222" y="6637564"/>
            <a:ext cx="2743200" cy="206376"/>
          </a:xfrm>
        </p:spPr>
        <p:txBody>
          <a:bodyPr/>
          <a:lstStyle/>
          <a:p>
            <a:r>
              <a:rPr lang="it-IT" dirty="0" smtClean="0"/>
              <a:t>PANIC2014, Aug 25, 2014</a:t>
            </a:r>
            <a:endParaRPr lang="it-IT" dirty="0"/>
          </a:p>
        </p:txBody>
      </p:sp>
      <p:sp>
        <p:nvSpPr>
          <p:cNvPr id="23" name="Rectangle 22"/>
          <p:cNvSpPr/>
          <p:nvPr/>
        </p:nvSpPr>
        <p:spPr>
          <a:xfrm>
            <a:off x="11798950" y="64365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9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9860" y="4678136"/>
            <a:ext cx="2579204" cy="14994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0617" y="4724401"/>
            <a:ext cx="2579204" cy="14994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1439" y="4789715"/>
            <a:ext cx="2579204" cy="149946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538420" y="409264"/>
            <a:ext cx="126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Eccentricity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11308864" y="2795056"/>
            <a:ext cx="1414170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arXiv: 1405.4632</a:t>
            </a:r>
            <a:endParaRPr lang="it-IT" sz="14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85248" y="409264"/>
            <a:ext cx="7028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432412" y="102358"/>
            <a:ext cx="382137" cy="370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1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614488" y="539751"/>
            <a:ext cx="522303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t-IT" sz="1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String theory conjecture: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t-IT" sz="1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t-IT" sz="1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en-US" alt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/s </a:t>
            </a:r>
            <a:r>
              <a:rPr lang="en-US" altLang="it-IT" sz="1600" b="1" dirty="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</a:t>
            </a:r>
            <a:r>
              <a:rPr lang="en-US" alt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1/4</a:t>
            </a:r>
            <a:r>
              <a:rPr lang="en-US" altLang="it-IT" sz="1600" b="1" dirty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alt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it-IT" sz="1600" i="1" dirty="0" smtClean="0"/>
              <a:t>ħ</a:t>
            </a:r>
            <a:r>
              <a:rPr lang="en-US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/k</a:t>
            </a:r>
            <a:r>
              <a:rPr lang="en-US" alt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) = 0.08 </a:t>
            </a:r>
            <a:r>
              <a:rPr lang="en-US" altLang="it-IT" sz="1600" b="1" dirty="0" smtClean="0">
                <a:solidFill>
                  <a:srgbClr val="000000"/>
                </a:solidFill>
              </a:rPr>
              <a:t>(</a:t>
            </a:r>
            <a:r>
              <a:rPr lang="it-IT" sz="1600" i="1" dirty="0" smtClean="0"/>
              <a:t>ħ</a:t>
            </a:r>
            <a:r>
              <a:rPr lang="en-US" altLang="it-IT" sz="1600" b="1" dirty="0" smtClean="0">
                <a:solidFill>
                  <a:srgbClr val="000000"/>
                </a:solidFill>
              </a:rPr>
              <a:t>/k</a:t>
            </a:r>
            <a:r>
              <a:rPr lang="en-US" altLang="it-IT" sz="1600" b="1" dirty="0">
                <a:solidFill>
                  <a:srgbClr val="000000"/>
                </a:solidFill>
              </a:rPr>
              <a:t>)</a:t>
            </a:r>
            <a:r>
              <a:rPr lang="en-US" alt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1600" dirty="0" smtClean="0">
                <a:solidFill>
                  <a:srgbClr val="333399"/>
                </a:solidFill>
              </a:rPr>
              <a:t>          </a:t>
            </a:r>
            <a:endParaRPr lang="it-IT" altLang="it-IT" sz="1600" b="1" dirty="0">
              <a:solidFill>
                <a:srgbClr val="33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574127" y="252093"/>
            <a:ext cx="3975768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Question: how perfect is this fluid ? </a:t>
            </a:r>
            <a:endParaRPr lang="it-IT" altLang="it-IT" sz="1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62" name="Picture 6" descr="eta2s_hel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/>
          <a:stretch>
            <a:fillRect/>
          </a:stretch>
        </p:blipFill>
        <p:spPr bwMode="auto">
          <a:xfrm>
            <a:off x="1544639" y="3562350"/>
            <a:ext cx="3228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3700463" y="3328988"/>
            <a:ext cx="442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>
                <a:solidFill>
                  <a:srgbClr val="000000"/>
                </a:solidFill>
              </a:rPr>
              <a:t>He</a:t>
            </a:r>
            <a:endParaRPr lang="it-IT" altLang="it-IT" sz="1600" b="1">
              <a:solidFill>
                <a:srgbClr val="000000"/>
              </a:solidFill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148388" y="3471863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>
                <a:solidFill>
                  <a:srgbClr val="000000"/>
                </a:solidFill>
              </a:rPr>
              <a:t>N</a:t>
            </a:r>
            <a:endParaRPr lang="it-IT" altLang="it-IT" sz="1600" b="1">
              <a:solidFill>
                <a:srgbClr val="000000"/>
              </a:solidFill>
            </a:endParaRPr>
          </a:p>
        </p:txBody>
      </p:sp>
      <p:pic>
        <p:nvPicPr>
          <p:cNvPr id="45067" name="Picture 11" descr="eta2s_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6734"/>
          <a:stretch>
            <a:fillRect/>
          </a:stretch>
        </p:blipFill>
        <p:spPr bwMode="auto">
          <a:xfrm>
            <a:off x="4843463" y="3497263"/>
            <a:ext cx="298450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225962" y="3362681"/>
            <a:ext cx="520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>
                <a:solidFill>
                  <a:srgbClr val="000000"/>
                </a:solidFill>
              </a:rPr>
              <a:t>H</a:t>
            </a:r>
            <a:r>
              <a:rPr lang="en-US" altLang="it-IT" sz="1600" b="1" baseline="-25000" dirty="0">
                <a:solidFill>
                  <a:srgbClr val="000000"/>
                </a:solidFill>
              </a:rPr>
              <a:t>2</a:t>
            </a:r>
            <a:r>
              <a:rPr lang="en-US" altLang="it-IT" sz="1600" b="1" dirty="0">
                <a:solidFill>
                  <a:srgbClr val="000000"/>
                </a:solidFill>
              </a:rPr>
              <a:t>0</a:t>
            </a:r>
            <a:endParaRPr lang="it-IT" altLang="it-IT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04216" y="498412"/>
            <a:ext cx="3918160" cy="2739956"/>
            <a:chOff x="1104216" y="498412"/>
            <a:chExt cx="3918160" cy="2739956"/>
          </a:xfrm>
        </p:grpSpPr>
        <p:sp>
          <p:nvSpPr>
            <p:cNvPr id="11" name="Rectangle 10"/>
            <p:cNvSpPr/>
            <p:nvPr/>
          </p:nvSpPr>
          <p:spPr>
            <a:xfrm>
              <a:off x="2558955" y="891366"/>
              <a:ext cx="2463421" cy="7600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4216" y="1714368"/>
              <a:ext cx="2990850" cy="1524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5296" y="498412"/>
              <a:ext cx="29320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Who binds the solar system ?</a:t>
              </a:r>
            </a:p>
            <a:p>
              <a:endParaRPr lang="it-IT" dirty="0" smtClean="0"/>
            </a:p>
            <a:p>
              <a:r>
                <a:rPr lang="it-IT" dirty="0" smtClean="0">
                  <a:sym typeface="Wingdings" panose="05000000000000000000" pitchFamily="2" charset="2"/>
                </a:rPr>
                <a:t> Gravity</a:t>
              </a:r>
              <a:endParaRPr lang="it-IT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265" y="964021"/>
              <a:ext cx="2170634" cy="6113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783294" y="245035"/>
            <a:ext cx="5028133" cy="2405996"/>
            <a:chOff x="6783294" y="245035"/>
            <a:chExt cx="5028133" cy="24059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503" y="907956"/>
              <a:ext cx="2628900" cy="17430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83294" y="245035"/>
              <a:ext cx="30573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Who binds the atoms ?</a:t>
              </a:r>
            </a:p>
            <a:p>
              <a:r>
                <a:rPr lang="it-IT" dirty="0" smtClean="0">
                  <a:sym typeface="Wingdings" panose="05000000000000000000" pitchFamily="2" charset="2"/>
                </a:rPr>
                <a:t> Electromagnetic interaction</a:t>
              </a:r>
              <a:endParaRPr lang="it-IT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1177" y="913547"/>
              <a:ext cx="2000250" cy="17145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03331" y="3940369"/>
            <a:ext cx="10597266" cy="2569613"/>
            <a:chOff x="1003331" y="3940369"/>
            <a:chExt cx="10597266" cy="2569613"/>
          </a:xfrm>
        </p:grpSpPr>
        <p:grpSp>
          <p:nvGrpSpPr>
            <p:cNvPr id="17" name="Group 16"/>
            <p:cNvGrpSpPr/>
            <p:nvPr/>
          </p:nvGrpSpPr>
          <p:grpSpPr>
            <a:xfrm>
              <a:off x="1003331" y="3940369"/>
              <a:ext cx="7093006" cy="2569613"/>
              <a:chOff x="1003331" y="3940369"/>
              <a:chExt cx="7093006" cy="256961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/>
              <a:srcRect l="-838" t="17646" r="43485" b="15687"/>
              <a:stretch/>
            </p:blipFill>
            <p:spPr>
              <a:xfrm>
                <a:off x="1077684" y="4451642"/>
                <a:ext cx="2361037" cy="205834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003331" y="3940369"/>
                <a:ext cx="24132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Who binds the proton ?</a:t>
                </a:r>
                <a:endParaRPr lang="it-IT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17409" y="4203509"/>
                <a:ext cx="35789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call it «the strong nuclear force»</a:t>
                </a:r>
              </a:p>
              <a:p>
                <a:r>
                  <a:rPr lang="it-IT" dirty="0" smtClean="0"/>
                  <a:t>That</a:t>
                </a:r>
                <a:r>
                  <a:rPr lang="en-US" dirty="0" smtClean="0"/>
                  <a:t>’s all </a:t>
                </a:r>
                <a:r>
                  <a:rPr lang="it-IT" dirty="0" smtClean="0"/>
                  <a:t>? No.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08311" y="5519466"/>
              <a:ext cx="709228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smtClean="0"/>
                <a:t>We can observe free electrons, but we cannot observe</a:t>
              </a:r>
            </a:p>
            <a:p>
              <a:r>
                <a:rPr lang="it-IT" dirty="0" smtClean="0"/>
                <a:t>free quarks. NEVER. They are prisoners in the particles made of them.</a:t>
              </a:r>
            </a:p>
            <a:p>
              <a:r>
                <a:rPr lang="it-IT" dirty="0" smtClean="0"/>
                <a:t>We call these particle «hadrons».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9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786" y="2249596"/>
            <a:ext cx="226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0.08 &lt; </a:t>
            </a:r>
            <a:r>
              <a:rPr lang="it-IT" dirty="0" smtClean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it-IT" dirty="0" smtClean="0">
                <a:solidFill>
                  <a:srgbClr val="FF0000"/>
                </a:solidFill>
              </a:rPr>
              <a:t>/s &lt;  0.2-0.3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36" y="924313"/>
            <a:ext cx="5022872" cy="3495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9522" y="141627"/>
            <a:ext cx="418255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the most "perfect" fluid ever discovered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369794" y="5479676"/>
            <a:ext cx="10828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...QCD physics needs high luminosity accelerators, cutting edge technology particle detectors and last </a:t>
            </a:r>
          </a:p>
          <a:p>
            <a:r>
              <a:rPr lang="it-IT" dirty="0"/>
              <a:t>b</a:t>
            </a:r>
            <a:r>
              <a:rPr lang="it-IT" dirty="0" smtClean="0"/>
              <a:t>ut not least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smtClean="0"/>
              <a:t>young people bringing their enthusiasm and new ideas.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13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13" y="435436"/>
            <a:ext cx="12084077" cy="175432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We have 1 electromagnetic charge ( positive or negative). QCD charges are three ( positive and negative).</a:t>
            </a:r>
          </a:p>
          <a:p>
            <a:r>
              <a:rPr lang="it-IT" dirty="0" smtClean="0"/>
              <a:t>We call them </a:t>
            </a:r>
            <a:r>
              <a:rPr lang="it-IT" dirty="0" smtClean="0">
                <a:solidFill>
                  <a:srgbClr val="0070C0"/>
                </a:solidFill>
              </a:rPr>
              <a:t>blue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FF0000"/>
                </a:solidFill>
              </a:rPr>
              <a:t>red</a:t>
            </a:r>
            <a:r>
              <a:rPr lang="it-IT" dirty="0" smtClean="0"/>
              <a:t> , </a:t>
            </a:r>
            <a:r>
              <a:rPr lang="it-IT" dirty="0" smtClean="0">
                <a:solidFill>
                  <a:srgbClr val="92D050"/>
                </a:solidFill>
              </a:rPr>
              <a:t>green</a:t>
            </a:r>
            <a:r>
              <a:rPr lang="it-IT" dirty="0" smtClean="0"/>
              <a:t> ( anti-</a:t>
            </a:r>
            <a:r>
              <a:rPr lang="it-IT" dirty="0" smtClean="0">
                <a:solidFill>
                  <a:srgbClr val="0070C0"/>
                </a:solidFill>
              </a:rPr>
              <a:t> blue</a:t>
            </a:r>
            <a:r>
              <a:rPr lang="it-IT" dirty="0" smtClean="0"/>
              <a:t>, anti-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red</a:t>
            </a:r>
            <a:r>
              <a:rPr lang="it-IT" dirty="0" smtClean="0"/>
              <a:t> , anti-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>
                <a:solidFill>
                  <a:srgbClr val="92D050"/>
                </a:solidFill>
              </a:rPr>
              <a:t>green </a:t>
            </a:r>
            <a:r>
              <a:rPr lang="it-IT" dirty="0" smtClean="0"/>
              <a:t>).</a:t>
            </a:r>
          </a:p>
          <a:p>
            <a:r>
              <a:rPr lang="it-IT" dirty="0" smtClean="0"/>
              <a:t>The messenger of the electromagnetism is the photon </a:t>
            </a:r>
            <a:r>
              <a:rPr lang="it-IT" dirty="0" smtClean="0">
                <a:sym typeface="Wingdings" panose="05000000000000000000" pitchFamily="2" charset="2"/>
              </a:rPr>
              <a:t> yes, we can observe free-photons.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The messanger of strong nuclear force are the gluons      no, we cannot observe free-gluons.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Why ?</a:t>
            </a:r>
            <a:endParaRPr lang="it-IT" dirty="0" smtClean="0">
              <a:sym typeface="Wingdings" panose="05000000000000000000" pitchFamily="2" charset="2"/>
            </a:endParaRPr>
          </a:p>
          <a:p>
            <a:r>
              <a:rPr lang="it-IT" dirty="0">
                <a:sym typeface="Wingdings" panose="05000000000000000000" pitchFamily="2" charset="2"/>
              </a:rPr>
              <a:t>T</a:t>
            </a:r>
            <a:r>
              <a:rPr lang="it-IT" dirty="0" smtClean="0">
                <a:sym typeface="Wingdings" panose="05000000000000000000" pitchFamily="2" charset="2"/>
              </a:rPr>
              <a:t>he most striking difference is that photon has no charge, while gluons carry a charge and one anti-charge (i.e. 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Red</a:t>
            </a:r>
            <a:r>
              <a:rPr lang="it-IT" dirty="0" smtClean="0">
                <a:sym typeface="Wingdings" panose="05000000000000000000" pitchFamily="2" charset="2"/>
              </a:rPr>
              <a:t>-anti</a:t>
            </a:r>
            <a:r>
              <a:rPr lang="it-IT" dirty="0" smtClean="0">
                <a:solidFill>
                  <a:srgbClr val="92D050"/>
                </a:solidFill>
                <a:sym typeface="Wingdings" panose="05000000000000000000" pitchFamily="2" charset="2"/>
              </a:rPr>
              <a:t>green</a:t>
            </a:r>
            <a:r>
              <a:rPr lang="it-IT" dirty="0" smtClean="0">
                <a:sym typeface="Wingdings" panose="05000000000000000000" pitchFamily="2" charset="2"/>
              </a:rPr>
              <a:t>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912" y="2244047"/>
            <a:ext cx="8927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 don’t believe it: can we have a particle made by just 2 quarks  or 1 quark + 1 anti-quark ? YES</a:t>
            </a:r>
          </a:p>
          <a:p>
            <a:r>
              <a:rPr lang="it-IT" dirty="0" smtClean="0"/>
              <a:t>Ok, let’s stratch them, increase the energy and sooner or later we will separate them.</a:t>
            </a:r>
            <a:endParaRPr lang="it-IT" dirty="0"/>
          </a:p>
        </p:txBody>
      </p:sp>
      <p:grpSp>
        <p:nvGrpSpPr>
          <p:cNvPr id="43" name="Group 42"/>
          <p:cNvGrpSpPr/>
          <p:nvPr/>
        </p:nvGrpSpPr>
        <p:grpSpPr>
          <a:xfrm>
            <a:off x="130700" y="2820087"/>
            <a:ext cx="4639192" cy="1440000"/>
            <a:chOff x="130700" y="2820087"/>
            <a:chExt cx="4639192" cy="144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-2" b="68957"/>
            <a:stretch/>
          </p:blipFill>
          <p:spPr>
            <a:xfrm>
              <a:off x="130700" y="2820087"/>
              <a:ext cx="3981450" cy="14400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3719014" y="3526440"/>
              <a:ext cx="10508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71099" y="33573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q</a:t>
              </a:r>
              <a:endParaRPr lang="it-IT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32329" y="3352800"/>
              <a:ext cx="306494" cy="369332"/>
              <a:chOff x="3332329" y="3352800"/>
              <a:chExt cx="306494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332329" y="335280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q</a:t>
                </a:r>
                <a:endParaRPr lang="it-IT" dirty="0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451457" y="3386920"/>
                <a:ext cx="6966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/>
          <p:cNvGrpSpPr/>
          <p:nvPr/>
        </p:nvGrpSpPr>
        <p:grpSpPr>
          <a:xfrm>
            <a:off x="5448778" y="2906433"/>
            <a:ext cx="4140469" cy="1993113"/>
            <a:chOff x="5448778" y="2906433"/>
            <a:chExt cx="4140469" cy="19931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30594" b="47674"/>
            <a:stretch/>
          </p:blipFill>
          <p:spPr>
            <a:xfrm>
              <a:off x="5448778" y="2906433"/>
              <a:ext cx="3981450" cy="10080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590429" y="3972267"/>
              <a:ext cx="31845" cy="9272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9282753" y="3264089"/>
              <a:ext cx="306494" cy="369332"/>
              <a:chOff x="3332329" y="3352800"/>
              <a:chExt cx="306494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332329" y="335280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q</a:t>
                </a:r>
                <a:endParaRPr lang="it-IT" dirty="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3451457" y="3386920"/>
                <a:ext cx="6966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468203" y="323679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q</a:t>
              </a:r>
              <a:endParaRPr lang="it-IT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35773" y="4889143"/>
            <a:ext cx="5115057" cy="1008000"/>
            <a:chOff x="4735773" y="4889143"/>
            <a:chExt cx="5115057" cy="100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2328" b="25940"/>
            <a:stretch/>
          </p:blipFill>
          <p:spPr>
            <a:xfrm>
              <a:off x="5567058" y="4889143"/>
              <a:ext cx="3981450" cy="10080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4735773" y="5479577"/>
              <a:ext cx="555008" cy="7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9544336" y="5170226"/>
              <a:ext cx="306494" cy="369332"/>
              <a:chOff x="3332329" y="3352800"/>
              <a:chExt cx="306494" cy="369332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332329" y="335280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q</a:t>
                </a:r>
                <a:endParaRPr lang="it-IT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3451457" y="3386920"/>
                <a:ext cx="6966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5522794" y="52088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q</a:t>
              </a:r>
              <a:endParaRPr lang="it-IT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36006" y="518387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q</a:t>
              </a:r>
              <a:endParaRPr lang="it-IT" dirty="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283356" y="5222543"/>
              <a:ext cx="306494" cy="369332"/>
              <a:chOff x="3332329" y="3352800"/>
              <a:chExt cx="306494" cy="36933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332329" y="335280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q</a:t>
                </a:r>
                <a:endParaRPr lang="it-IT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451457" y="3386920"/>
                <a:ext cx="6966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111457" y="4909614"/>
            <a:ext cx="4603265" cy="1728098"/>
            <a:chOff x="111457" y="4909614"/>
            <a:chExt cx="4603265" cy="1728098"/>
          </a:xfrm>
        </p:grpSpPr>
        <p:sp>
          <p:nvSpPr>
            <p:cNvPr id="34" name="TextBox 33"/>
            <p:cNvSpPr txBox="1"/>
            <p:nvPr/>
          </p:nvSpPr>
          <p:spPr>
            <a:xfrm>
              <a:off x="111457" y="516112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q</a:t>
              </a:r>
              <a:endParaRPr lang="it-IT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35500" y="4909614"/>
              <a:ext cx="4279222" cy="1728098"/>
              <a:chOff x="435500" y="4909614"/>
              <a:chExt cx="4279222" cy="172809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t="77165" b="1103"/>
              <a:stretch/>
            </p:blipFill>
            <p:spPr>
              <a:xfrm>
                <a:off x="435500" y="4909614"/>
                <a:ext cx="3981450" cy="1008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902424" y="5243015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q</a:t>
                </a:r>
                <a:endParaRPr lang="it-IT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676401" y="5252113"/>
                <a:ext cx="306494" cy="369332"/>
                <a:chOff x="3332329" y="3352800"/>
                <a:chExt cx="306494" cy="369332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3332329" y="3352800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q</a:t>
                  </a:r>
                  <a:endParaRPr lang="it-IT" dirty="0"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451457" y="3386920"/>
                  <a:ext cx="696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4408228" y="5288507"/>
                <a:ext cx="306494" cy="369332"/>
                <a:chOff x="3332329" y="3352800"/>
                <a:chExt cx="306494" cy="369332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3332329" y="3352800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q</a:t>
                  </a:r>
                  <a:endParaRPr lang="it-IT" dirty="0"/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451457" y="3386920"/>
                  <a:ext cx="696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/>
              <p:cNvSpPr txBox="1"/>
              <p:nvPr/>
            </p:nvSpPr>
            <p:spPr>
              <a:xfrm>
                <a:off x="1018541" y="6268380"/>
                <a:ext cx="332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..and another quark-jail is formed</a:t>
                </a:r>
                <a:endParaRPr lang="it-IT" dirty="0"/>
              </a:p>
            </p:txBody>
          </p:sp>
        </p:grpSp>
      </p:grpSp>
      <p:sp>
        <p:nvSpPr>
          <p:cNvPr id="42" name="Rectangle 41"/>
          <p:cNvSpPr/>
          <p:nvPr/>
        </p:nvSpPr>
        <p:spPr>
          <a:xfrm>
            <a:off x="823415" y="48736"/>
            <a:ext cx="1064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Quantum chromodynamics (QCD) is the underlying theory of the strong force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5274157" y="6078678"/>
            <a:ext cx="65390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1400" dirty="0">
                <a:latin typeface="Comic Sans MS" panose="030F0702030302020204" pitchFamily="66" charset="0"/>
              </a:rPr>
              <a:t>There are compelling arguments (but no rigorous proof) that the non-abelian nature of QCD is responsible for the confinement of </a:t>
            </a:r>
            <a:r>
              <a:rPr lang="en-US" altLang="it-IT" sz="14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it-IT" sz="1400" dirty="0" smtClean="0">
                <a:latin typeface="Comic Sans MS" panose="030F0702030302020204" pitchFamily="66" charset="0"/>
              </a:rPr>
              <a:t>. 					</a:t>
            </a:r>
            <a:r>
              <a:rPr lang="en-US" altLang="it-IT" sz="1400" u="sng" dirty="0" smtClean="0">
                <a:latin typeface="Times New Roman" panose="02020603050405020304" pitchFamily="18" charset="0"/>
              </a:rPr>
              <a:t>Gottfried-</a:t>
            </a:r>
            <a:r>
              <a:rPr lang="en-US" altLang="it-IT" sz="1400" u="sng" dirty="0" err="1" smtClean="0">
                <a:latin typeface="Times New Roman" panose="02020603050405020304" pitchFamily="18" charset="0"/>
              </a:rPr>
              <a:t>Weisskopf</a:t>
            </a:r>
            <a:endParaRPr lang="en-US" altLang="it-IT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627" y="648268"/>
            <a:ext cx="10529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What about the big bang ? How could the quarks be confined into hadrons if the hadrons did not exist yet ?</a:t>
            </a:r>
          </a:p>
          <a:p>
            <a:r>
              <a:rPr lang="it-IT" dirty="0" smtClean="0"/>
              <a:t>Indeed at t &lt; ~ 1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s we expect quarks were free....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Can we have nowadays free quarks ? A special branch of theoretical physics says YES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366215" y="2539453"/>
            <a:ext cx="11261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QCD can give quantitative predictions when quarks are close, but it’s difficult to compute when quarks stay far away. </a:t>
            </a:r>
            <a:r>
              <a:rPr lang="en-US" dirty="0" smtClean="0"/>
              <a:t>An approach that can be followed is to use field equations numerically on a discrete space–time grid (Lattice QCD). 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47" y="3866225"/>
            <a:ext cx="3457575" cy="2619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625924" y="4524234"/>
            <a:ext cx="21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Energy density   </a:t>
            </a:r>
            <a:r>
              <a:rPr lang="it-IT" dirty="0" smtClean="0">
                <a:latin typeface="Symbol" panose="05050102010706020507" pitchFamily="18" charset="2"/>
              </a:rPr>
              <a:t>e/T</a:t>
            </a:r>
            <a:r>
              <a:rPr lang="it-IT" baseline="30000" dirty="0" smtClean="0">
                <a:latin typeface="Symbol" panose="05050102010706020507" pitchFamily="18" charset="2"/>
              </a:rPr>
              <a:t>4</a:t>
            </a:r>
            <a:endParaRPr lang="it-IT" baseline="30000" dirty="0">
              <a:latin typeface="Symbol" panose="05050102010706020507" pitchFamily="18" charset="2"/>
            </a:endParaRPr>
          </a:p>
        </p:txBody>
      </p:sp>
      <p:sp>
        <p:nvSpPr>
          <p:cNvPr id="8" name="AutoShape 2" descr="http://upload.wikimedia.org/wikipedia/commons/thumb/3/34/Phase-diag2.svg/530px-Phase-diag2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http://upload.wikimedia.org/wikipedia/commons/thumb/3/34/Phase-diag2.svg/300px-Phase-diag2.svg.png"/>
          <p:cNvSpPr>
            <a:spLocks noChangeAspect="1" noChangeArrowheads="1"/>
          </p:cNvSpPr>
          <p:nvPr/>
        </p:nvSpPr>
        <p:spPr bwMode="auto">
          <a:xfrm>
            <a:off x="155575" y="-1143000"/>
            <a:ext cx="2857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05" y="3731172"/>
            <a:ext cx="3503140" cy="25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865" y="617444"/>
            <a:ext cx="8867775" cy="59817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95812" y="693271"/>
            <a:ext cx="980141" cy="585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LHC</a:t>
            </a:r>
            <a:endParaRPr lang="it-IT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46059" y="121023"/>
            <a:ext cx="20586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QCD Phase Diagram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35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29" y="846161"/>
            <a:ext cx="4999711" cy="2741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7" y="706556"/>
            <a:ext cx="5258653" cy="4248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6030" y="197892"/>
            <a:ext cx="54375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LHC accelerates not only protons, but </a:t>
            </a:r>
            <a:r>
              <a:rPr lang="it-IT" dirty="0" smtClean="0"/>
              <a:t>heavy ions </a:t>
            </a:r>
            <a:r>
              <a:rPr lang="it-IT" dirty="0" smtClean="0"/>
              <a:t>too !  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723331" y="5500048"/>
            <a:ext cx="944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Temperatures as high as 300 MeV can be reached ( T ~ 3</a:t>
            </a:r>
            <a:r>
              <a:rPr lang="en-US" dirty="0" smtClean="0">
                <a:sym typeface="Symbol" panose="05050102010706020507" pitchFamily="18" charset="2"/>
              </a:rPr>
              <a:t></a:t>
            </a:r>
            <a:r>
              <a:rPr lang="en-US" dirty="0" smtClean="0"/>
              <a:t>10</a:t>
            </a:r>
            <a:r>
              <a:rPr lang="en-US" baseline="30000" dirty="0" smtClean="0"/>
              <a:t>12</a:t>
            </a:r>
            <a:r>
              <a:rPr lang="en-US" dirty="0" smtClean="0"/>
              <a:t> K). The center of the sun is quite </a:t>
            </a:r>
          </a:p>
          <a:p>
            <a:r>
              <a:rPr lang="en-US" dirty="0"/>
              <a:t>c</a:t>
            </a:r>
            <a:r>
              <a:rPr lang="en-US" dirty="0" smtClean="0"/>
              <a:t>old in comparison, just T ~ 2</a:t>
            </a:r>
            <a:r>
              <a:rPr lang="en-US" dirty="0" smtClean="0">
                <a:sym typeface="Symbol" panose="05050102010706020507" pitchFamily="18" charset="2"/>
              </a:rPr>
              <a:t></a:t>
            </a:r>
            <a:r>
              <a:rPr lang="en-US" dirty="0" smtClean="0"/>
              <a:t>10</a:t>
            </a:r>
            <a:r>
              <a:rPr lang="en-US" baseline="30000" dirty="0" smtClean="0"/>
              <a:t>7</a:t>
            </a:r>
            <a:r>
              <a:rPr lang="en-US" dirty="0" smtClean="0"/>
              <a:t> 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37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qu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90" y="568419"/>
            <a:ext cx="8887384" cy="222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70" y="3558708"/>
            <a:ext cx="7848600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5898" y="97722"/>
            <a:ext cx="3554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FF3300"/>
                </a:solidFill>
              </a:rPr>
              <a:t>Heavy Ion </a:t>
            </a:r>
            <a:r>
              <a:rPr lang="en-US" altLang="it-IT" dirty="0" smtClean="0">
                <a:solidFill>
                  <a:srgbClr val="FF3300"/>
                </a:solidFill>
              </a:rPr>
              <a:t>Collisions at LHC energies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427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943" y="666085"/>
            <a:ext cx="7987923" cy="5325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631" y="125046"/>
            <a:ext cx="57645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ALICE: an experiment focused on Quark gluon plasma study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08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69" y="1016757"/>
            <a:ext cx="7489641" cy="50906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307569" y="4237630"/>
            <a:ext cx="1295440" cy="20130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1821" y="6271146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Made in bo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79459" y="219780"/>
            <a:ext cx="576452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ALICE: an experiment focused on Quark gluon plasma study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34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newcommand{\Red}[1]{\textcolor[named]{Red}{#1}}&#10;\newcommand{\Blue}[1]{\textcolor[named]{Blue}{#1}}&#10;\begin{document}&#10;\color{yellow}&#10;$\lambda \rightarrow \infty$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62"/>
  <p:tag name="BOXFONT" val="10"/>
  <p:tag name="BOXWRAP" val="False"/>
  <p:tag name="WORKAROUNDTRANSPARENCYBUG" val="False"/>
  <p:tag name="ALLOWFONTSUBSTITUTION" val="False"/>
  <p:tag name="BITMAPFORMAT" val="png256"/>
  <p:tag name="ORIGWIDTH" val="65"/>
  <p:tag name="PICTUREFILESIZE" val="46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newcommand{\Red}[1]{\textcolor[named]{Red}{#1}}&#10;\newcommand{\Blue}[1]{\textcolor[named]{Blue}{#1}}&#10;\begin{document}&#10;\color{yellow}&#10;$\lambda =0$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62"/>
  <p:tag name="BOXFONT" val="10"/>
  <p:tag name="BOXWRAP" val="False"/>
  <p:tag name="WORKAROUNDTRANSPARENCYBUG" val="False"/>
  <p:tag name="ALLOWFONTSUBSTITUTION" val="False"/>
  <p:tag name="BITMAPFORMAT" val="png256"/>
  <p:tag name="ORIGWIDTH" val="54"/>
  <p:tag name="PICTUREFILESIZE" val="38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9948</TotalTime>
  <Words>1082</Words>
  <Application>Microsoft Office PowerPoint</Application>
  <PresentationFormat>Widescreen</PresentationFormat>
  <Paragraphs>171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Comic Sans MS</vt:lpstr>
      <vt:lpstr>Helvetica</vt:lpstr>
      <vt:lpstr>New York</vt:lpstr>
      <vt:lpstr>Symbol</vt:lpstr>
      <vt:lpstr>Times New Roman</vt:lpstr>
      <vt:lpstr>Wingdings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Elliptic Flow?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toftrig</dc:creator>
  <cp:lastModifiedBy>toftrig</cp:lastModifiedBy>
  <cp:revision>41</cp:revision>
  <dcterms:created xsi:type="dcterms:W3CDTF">2014-10-28T14:43:05Z</dcterms:created>
  <dcterms:modified xsi:type="dcterms:W3CDTF">2014-11-04T12:58:58Z</dcterms:modified>
</cp:coreProperties>
</file>