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07" r:id="rId2"/>
    <p:sldId id="256" r:id="rId3"/>
    <p:sldId id="260" r:id="rId4"/>
    <p:sldId id="306" r:id="rId5"/>
    <p:sldId id="261" r:id="rId6"/>
    <p:sldId id="281" r:id="rId7"/>
    <p:sldId id="262" r:id="rId8"/>
    <p:sldId id="263" r:id="rId9"/>
    <p:sldId id="264" r:id="rId10"/>
    <p:sldId id="305" r:id="rId11"/>
    <p:sldId id="310" r:id="rId12"/>
    <p:sldId id="311" r:id="rId13"/>
    <p:sldId id="308" r:id="rId14"/>
    <p:sldId id="309" r:id="rId15"/>
    <p:sldId id="323" r:id="rId16"/>
    <p:sldId id="303" r:id="rId17"/>
    <p:sldId id="316" r:id="rId18"/>
    <p:sldId id="317" r:id="rId19"/>
    <p:sldId id="318" r:id="rId20"/>
    <p:sldId id="324" r:id="rId21"/>
    <p:sldId id="314" r:id="rId22"/>
    <p:sldId id="315" r:id="rId23"/>
    <p:sldId id="319" r:id="rId24"/>
    <p:sldId id="320" r:id="rId25"/>
    <p:sldId id="322" r:id="rId26"/>
    <p:sldId id="321" r:id="rId27"/>
    <p:sldId id="299" r:id="rId28"/>
    <p:sldId id="296" r:id="rId29"/>
    <p:sldId id="30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A582"/>
    <a:srgbClr val="FF1111"/>
    <a:srgbClr val="4D838F"/>
    <a:srgbClr val="FFB200"/>
    <a:srgbClr val="FC00FF"/>
    <a:srgbClr val="FF6A38"/>
    <a:srgbClr val="8CC2CB"/>
    <a:srgbClr val="7EDA84"/>
    <a:srgbClr val="84ACBA"/>
    <a:srgbClr val="EC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34" d="100"/>
          <a:sy n="134" d="100"/>
        </p:scale>
        <p:origin x="-47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B5804-5E59-6049-9009-ABF4DE05B9B2}" type="datetimeFigureOut">
              <a:rPr lang="it-IT" smtClean="0"/>
              <a:t>19/11/14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DB3E7-39F9-7A41-BC06-F602BA7CE5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05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3E7-39F9-7A41-BC06-F602BA7CE59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37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3E7-39F9-7A41-BC06-F602BA7CE596}" type="slidenum">
              <a:rPr lang="it-IT" smtClean="0"/>
              <a:t>7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6858000" cy="28633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" y="7287901"/>
            <a:ext cx="6858000" cy="17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4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3E7-39F9-7A41-BC06-F602BA7CE59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51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3E7-39F9-7A41-BC06-F602BA7CE59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40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63438" y="6555161"/>
            <a:ext cx="1295400" cy="265089"/>
          </a:xfrm>
        </p:spPr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2607" y="6560972"/>
            <a:ext cx="3717967" cy="2592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71" y="6560971"/>
            <a:ext cx="1483056" cy="295025"/>
          </a:xfrm>
        </p:spPr>
        <p:txBody>
          <a:bodyPr/>
          <a:lstStyle>
            <a:lvl1pPr algn="l">
              <a:defRPr sz="1400">
                <a:solidFill>
                  <a:schemeClr val="tx1">
                    <a:alpha val="10000"/>
                  </a:schemeClr>
                </a:solidFill>
                <a:latin typeface="Rockwell"/>
                <a:cs typeface="Rockwell"/>
              </a:defRPr>
            </a:lvl1pPr>
          </a:lstStyle>
          <a:p>
            <a:fld id="{B9D2C864-9362-43C7-A136-D9C41D93A96D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171" y="100793"/>
            <a:ext cx="1271203" cy="936251"/>
          </a:xfrm>
          <a:prstGeom prst="rect">
            <a:avLst/>
          </a:prstGeom>
          <a:effectLst>
            <a:outerShdw blurRad="92075" dist="889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filigran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filigra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/Applications/Google%20Earth.app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hyperlink" Target="http://www.cnao.it/index.php/e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9379" y="0"/>
            <a:ext cx="9304963" cy="692304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03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575301" y="738856"/>
            <a:ext cx="5717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D</a:t>
            </a:r>
            <a:r>
              <a:rPr lang="en-US" sz="2800" dirty="0" smtClean="0"/>
              <a:t>: Come fare?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008000"/>
                </a:solidFill>
              </a:rPr>
              <a:t>R</a:t>
            </a:r>
            <a:r>
              <a:rPr lang="en-US" sz="2800" dirty="0" smtClean="0"/>
              <a:t>: </a:t>
            </a:r>
            <a:r>
              <a:rPr lang="en-US" sz="2800" dirty="0" err="1" smtClean="0"/>
              <a:t>Cascata</a:t>
            </a:r>
            <a:r>
              <a:rPr lang="en-US" sz="2800" dirty="0" smtClean="0"/>
              <a:t> di </a:t>
            </a:r>
            <a:r>
              <a:rPr lang="en-US" sz="2800" dirty="0" err="1" smtClean="0"/>
              <a:t>filtri</a:t>
            </a:r>
            <a:r>
              <a:rPr lang="en-US" sz="2800" dirty="0" smtClean="0"/>
              <a:t> in tempo </a:t>
            </a:r>
            <a:r>
              <a:rPr lang="en-US" sz="2800" dirty="0" err="1" smtClean="0"/>
              <a:t>reale</a:t>
            </a:r>
            <a:endParaRPr lang="en-US" sz="2800" dirty="0"/>
          </a:p>
        </p:txBody>
      </p:sp>
      <p:sp>
        <p:nvSpPr>
          <p:cNvPr id="2" name="Rettangolo 1"/>
          <p:cNvSpPr/>
          <p:nvPr/>
        </p:nvSpPr>
        <p:spPr>
          <a:xfrm>
            <a:off x="1601439" y="-157475"/>
            <a:ext cx="5840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Acquisizione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filtro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5644076" y="845152"/>
            <a:ext cx="433480" cy="2576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rial Rounded MT Bold"/>
              <a:cs typeface="Arial Rounded MT Bold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5644077" y="1220787"/>
            <a:ext cx="433480" cy="216321"/>
          </a:xfrm>
          <a:prstGeom prst="round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rial Rounded MT Bold"/>
              <a:cs typeface="Arial Rounded MT Bold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5631764" y="1528647"/>
            <a:ext cx="455995" cy="762341"/>
            <a:chOff x="2791318" y="2702262"/>
            <a:chExt cx="1749137" cy="1153581"/>
          </a:xfrm>
        </p:grpSpPr>
        <p:sp>
          <p:nvSpPr>
            <p:cNvPr id="19" name="Rettangolo arrotondato 18"/>
            <p:cNvSpPr/>
            <p:nvPr/>
          </p:nvSpPr>
          <p:spPr>
            <a:xfrm>
              <a:off x="2791318" y="2702262"/>
              <a:ext cx="1749137" cy="1153581"/>
            </a:xfrm>
            <a:prstGeom prst="roundRect">
              <a:avLst>
                <a:gd name="adj" fmla="val 5491"/>
              </a:avLst>
            </a:prstGeom>
            <a:solidFill>
              <a:srgbClr val="AB885D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Rounded MT Bold"/>
                <a:cs typeface="Arial Rounded MT Bold"/>
              </a:endParaRPr>
            </a:p>
          </p:txBody>
        </p:sp>
        <p:grpSp>
          <p:nvGrpSpPr>
            <p:cNvPr id="32" name="Gruppo 31"/>
            <p:cNvGrpSpPr/>
            <p:nvPr/>
          </p:nvGrpSpPr>
          <p:grpSpPr>
            <a:xfrm>
              <a:off x="2897485" y="2813928"/>
              <a:ext cx="1520990" cy="958849"/>
              <a:chOff x="2897485" y="2813928"/>
              <a:chExt cx="1520990" cy="958849"/>
            </a:xfrm>
          </p:grpSpPr>
          <p:sp>
            <p:nvSpPr>
              <p:cNvPr id="22" name="Rettangolo 21"/>
              <p:cNvSpPr/>
              <p:nvPr/>
            </p:nvSpPr>
            <p:spPr>
              <a:xfrm>
                <a:off x="2897485" y="2814519"/>
                <a:ext cx="1520990" cy="9582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4" name="Connettore 1 23"/>
              <p:cNvCxnSpPr/>
              <p:nvPr/>
            </p:nvCxnSpPr>
            <p:spPr>
              <a:xfrm>
                <a:off x="2897485" y="2950906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>
                <a:off x="2897485" y="3087884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2897485" y="3224862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2897485" y="3361840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>
                <a:off x="2897485" y="3498818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2897485" y="3635796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2897485" y="3772777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>
                <a:off x="2897485" y="2813928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Ovale 34"/>
          <p:cNvSpPr/>
          <p:nvPr/>
        </p:nvSpPr>
        <p:spPr>
          <a:xfrm>
            <a:off x="4297997" y="1609294"/>
            <a:ext cx="1064693" cy="616923"/>
          </a:xfrm>
          <a:prstGeom prst="ellipse">
            <a:avLst/>
          </a:prstGeom>
          <a:solidFill>
            <a:srgbClr val="FFE7B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LV1</a:t>
            </a:r>
          </a:p>
          <a:p>
            <a:pPr algn="ctr"/>
            <a:r>
              <a:rPr lang="it-IT" sz="1400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ms</a:t>
            </a:r>
            <a:endParaRPr lang="it-IT" sz="1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5631376" y="2433915"/>
            <a:ext cx="455995" cy="656505"/>
            <a:chOff x="2791318" y="2702262"/>
            <a:chExt cx="1749137" cy="1153581"/>
          </a:xfrm>
        </p:grpSpPr>
        <p:sp>
          <p:nvSpPr>
            <p:cNvPr id="37" name="Rettangolo arrotondato 36"/>
            <p:cNvSpPr/>
            <p:nvPr/>
          </p:nvSpPr>
          <p:spPr>
            <a:xfrm>
              <a:off x="2791318" y="2702262"/>
              <a:ext cx="1749137" cy="1153581"/>
            </a:xfrm>
            <a:prstGeom prst="roundRect">
              <a:avLst>
                <a:gd name="adj" fmla="val 5491"/>
              </a:avLst>
            </a:prstGeom>
            <a:solidFill>
              <a:srgbClr val="ECBCB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 Rounded MT Bold"/>
                <a:cs typeface="Arial Rounded MT Bold"/>
              </a:endParaRPr>
            </a:p>
          </p:txBody>
        </p:sp>
        <p:grpSp>
          <p:nvGrpSpPr>
            <p:cNvPr id="38" name="Gruppo 37"/>
            <p:cNvGrpSpPr/>
            <p:nvPr/>
          </p:nvGrpSpPr>
          <p:grpSpPr>
            <a:xfrm>
              <a:off x="2897485" y="2813928"/>
              <a:ext cx="1520990" cy="958849"/>
              <a:chOff x="2897485" y="2813928"/>
              <a:chExt cx="1520990" cy="958849"/>
            </a:xfrm>
          </p:grpSpPr>
          <p:sp>
            <p:nvSpPr>
              <p:cNvPr id="39" name="Rettangolo 38"/>
              <p:cNvSpPr/>
              <p:nvPr/>
            </p:nvSpPr>
            <p:spPr>
              <a:xfrm>
                <a:off x="2897485" y="2814519"/>
                <a:ext cx="1520990" cy="9582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1" name="Connettore 1 40"/>
              <p:cNvCxnSpPr/>
              <p:nvPr/>
            </p:nvCxnSpPr>
            <p:spPr>
              <a:xfrm>
                <a:off x="2897485" y="3127974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/>
              <p:cNvCxnSpPr/>
              <p:nvPr/>
            </p:nvCxnSpPr>
            <p:spPr>
              <a:xfrm>
                <a:off x="2897485" y="3318403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>
                <a:off x="2897485" y="3482109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2897485" y="3605723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>
                <a:off x="2897485" y="3702612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2897485" y="3772777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2897485" y="2813928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Gruppo 115"/>
          <p:cNvGrpSpPr/>
          <p:nvPr/>
        </p:nvGrpSpPr>
        <p:grpSpPr>
          <a:xfrm>
            <a:off x="5644076" y="3200539"/>
            <a:ext cx="455995" cy="309196"/>
            <a:chOff x="5798956" y="3200539"/>
            <a:chExt cx="455995" cy="309196"/>
          </a:xfrm>
        </p:grpSpPr>
        <p:sp>
          <p:nvSpPr>
            <p:cNvPr id="66" name="Rettangolo arrotondato 65"/>
            <p:cNvSpPr/>
            <p:nvPr/>
          </p:nvSpPr>
          <p:spPr>
            <a:xfrm>
              <a:off x="5798956" y="3200539"/>
              <a:ext cx="455995" cy="309196"/>
            </a:xfrm>
            <a:prstGeom prst="roundRect">
              <a:avLst/>
            </a:prstGeom>
            <a:solidFill>
              <a:srgbClr val="B1F4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5" name="Gruppo 64"/>
            <p:cNvGrpSpPr/>
            <p:nvPr/>
          </p:nvGrpSpPr>
          <p:grpSpPr>
            <a:xfrm>
              <a:off x="5892124" y="3243759"/>
              <a:ext cx="255457" cy="219429"/>
              <a:chOff x="1875099" y="3228271"/>
              <a:chExt cx="255457" cy="219429"/>
            </a:xfrm>
          </p:grpSpPr>
          <p:cxnSp>
            <p:nvCxnSpPr>
              <p:cNvPr id="50" name="Connettore 1 49"/>
              <p:cNvCxnSpPr/>
              <p:nvPr/>
            </p:nvCxnSpPr>
            <p:spPr>
              <a:xfrm>
                <a:off x="1881748" y="3228271"/>
                <a:ext cx="0" cy="21610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>
                <a:off x="2130556" y="3231596"/>
                <a:ext cx="0" cy="21610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>
                <a:off x="1875099" y="3258194"/>
                <a:ext cx="252132" cy="14296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>
              <a:xfrm flipV="1">
                <a:off x="1875099" y="3271494"/>
                <a:ext cx="252132" cy="14296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8" name="Immagine 77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64" y="4592166"/>
            <a:ext cx="635495" cy="445961"/>
          </a:xfrm>
          <a:prstGeom prst="rect">
            <a:avLst/>
          </a:prstGeom>
        </p:spPr>
      </p:pic>
      <p:sp>
        <p:nvSpPr>
          <p:cNvPr id="79" name="Ovale 78"/>
          <p:cNvSpPr/>
          <p:nvPr/>
        </p:nvSpPr>
        <p:spPr>
          <a:xfrm>
            <a:off x="3252496" y="3739327"/>
            <a:ext cx="1064693" cy="616923"/>
          </a:xfrm>
          <a:prstGeom prst="ellipse">
            <a:avLst/>
          </a:prstGeom>
          <a:solidFill>
            <a:srgbClr val="FFE7B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HLT</a:t>
            </a:r>
          </a:p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sec</a:t>
            </a:r>
            <a:endParaRPr lang="it-IT" sz="14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205" name="Gruppo 204"/>
          <p:cNvGrpSpPr/>
          <p:nvPr/>
        </p:nvGrpSpPr>
        <p:grpSpPr>
          <a:xfrm>
            <a:off x="4236857" y="4975990"/>
            <a:ext cx="1947843" cy="816583"/>
            <a:chOff x="4236857" y="4975990"/>
            <a:chExt cx="1947843" cy="816583"/>
          </a:xfrm>
        </p:grpSpPr>
        <p:grpSp>
          <p:nvGrpSpPr>
            <p:cNvPr id="87" name="Gruppo 86"/>
            <p:cNvGrpSpPr/>
            <p:nvPr/>
          </p:nvGrpSpPr>
          <p:grpSpPr>
            <a:xfrm>
              <a:off x="5596923" y="5259665"/>
              <a:ext cx="587777" cy="532908"/>
              <a:chOff x="5191370" y="4883798"/>
              <a:chExt cx="587777" cy="532908"/>
            </a:xfrm>
          </p:grpSpPr>
          <p:sp>
            <p:nvSpPr>
              <p:cNvPr id="80" name="Ovale 79"/>
              <p:cNvSpPr/>
              <p:nvPr/>
            </p:nvSpPr>
            <p:spPr>
              <a:xfrm>
                <a:off x="5191370" y="5207627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Ovale 80"/>
              <p:cNvSpPr/>
              <p:nvPr/>
            </p:nvSpPr>
            <p:spPr>
              <a:xfrm>
                <a:off x="5191370" y="5153654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Ovale 81"/>
              <p:cNvSpPr/>
              <p:nvPr/>
            </p:nvSpPr>
            <p:spPr>
              <a:xfrm>
                <a:off x="5191370" y="5099682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Ovale 82"/>
              <p:cNvSpPr/>
              <p:nvPr/>
            </p:nvSpPr>
            <p:spPr>
              <a:xfrm>
                <a:off x="5191370" y="5045711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Ovale 83"/>
              <p:cNvSpPr/>
              <p:nvPr/>
            </p:nvSpPr>
            <p:spPr>
              <a:xfrm>
                <a:off x="5191370" y="4991740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" name="Ovale 84"/>
              <p:cNvSpPr/>
              <p:nvPr/>
            </p:nvSpPr>
            <p:spPr>
              <a:xfrm>
                <a:off x="5191370" y="4937769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" name="Ovale 85"/>
              <p:cNvSpPr/>
              <p:nvPr/>
            </p:nvSpPr>
            <p:spPr>
              <a:xfrm>
                <a:off x="5191370" y="4883798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8" name="Ovale 87"/>
            <p:cNvSpPr/>
            <p:nvPr/>
          </p:nvSpPr>
          <p:spPr>
            <a:xfrm>
              <a:off x="4236857" y="4975990"/>
              <a:ext cx="1064693" cy="524346"/>
            </a:xfrm>
            <a:prstGeom prst="ellipse">
              <a:avLst/>
            </a:prstGeom>
            <a:solidFill>
              <a:srgbClr val="B1F4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TIER0</a:t>
              </a:r>
              <a:endParaRPr lang="it-IT" sz="14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91" name="Ovale 90"/>
          <p:cNvSpPr/>
          <p:nvPr/>
        </p:nvSpPr>
        <p:spPr>
          <a:xfrm>
            <a:off x="4235602" y="5636729"/>
            <a:ext cx="1065927" cy="492197"/>
          </a:xfrm>
          <a:prstGeom prst="ellipse">
            <a:avLst/>
          </a:prstGeom>
          <a:solidFill>
            <a:srgbClr val="8CC2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Wigner</a:t>
            </a:r>
            <a:endParaRPr lang="it-IT" sz="12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93" name="Immagine 92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9" y="4901191"/>
            <a:ext cx="666221" cy="64187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3000"/>
              </a:prstClr>
            </a:outerShdw>
          </a:effectLst>
        </p:spPr>
      </p:pic>
      <p:sp>
        <p:nvSpPr>
          <p:cNvPr id="94" name="CasellaDiTesto 93"/>
          <p:cNvSpPr txBox="1"/>
          <p:nvPr/>
        </p:nvSpPr>
        <p:spPr>
          <a:xfrm>
            <a:off x="7292437" y="806526"/>
            <a:ext cx="125125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Rounded MT Bold"/>
                <a:cs typeface="Arial Rounded MT Bold"/>
              </a:rPr>
              <a:t>Rivelatori</a:t>
            </a:r>
            <a:endParaRPr lang="it-IT" dirty="0">
              <a:latin typeface="Arial Rounded MT Bold"/>
              <a:cs typeface="Arial Rounded MT Bold"/>
            </a:endParaRPr>
          </a:p>
        </p:txBody>
      </p:sp>
      <p:cxnSp>
        <p:nvCxnSpPr>
          <p:cNvPr id="96" name="Connettore 1 95"/>
          <p:cNvCxnSpPr>
            <a:stCxn id="16" idx="2"/>
            <a:endCxn id="18" idx="0"/>
          </p:cNvCxnSpPr>
          <p:nvPr/>
        </p:nvCxnSpPr>
        <p:spPr>
          <a:xfrm>
            <a:off x="5860816" y="1102756"/>
            <a:ext cx="1" cy="1180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CasellaDiTesto 96"/>
          <p:cNvSpPr txBox="1"/>
          <p:nvPr/>
        </p:nvSpPr>
        <p:spPr>
          <a:xfrm>
            <a:off x="7055236" y="1147234"/>
            <a:ext cx="17256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Rounded MT Bold"/>
                <a:cs typeface="Arial Rounded MT Bold"/>
              </a:rPr>
              <a:t>Digitalizzatori</a:t>
            </a:r>
            <a:endParaRPr lang="it-IT" dirty="0">
              <a:latin typeface="Arial Rounded MT Bold"/>
              <a:cs typeface="Arial Rounded MT Bold"/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6624630" y="1574813"/>
            <a:ext cx="2586866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Arial Rounded MT Bold"/>
                <a:cs typeface="Arial Rounded MT Bold"/>
              </a:rPr>
              <a:t>Pipeline di front end</a:t>
            </a:r>
          </a:p>
          <a:p>
            <a:pPr algn="ctr"/>
            <a:r>
              <a:rPr lang="it-IT" sz="1600" dirty="0" smtClean="0">
                <a:latin typeface="Arial Rounded MT Bold"/>
                <a:cs typeface="Arial Rounded MT Bold"/>
              </a:rPr>
              <a:t>(40 MHz sincroni, </a:t>
            </a:r>
            <a:r>
              <a:rPr lang="it-IT" sz="1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FPGA</a:t>
            </a:r>
            <a:r>
              <a:rPr lang="it-IT" sz="1600" dirty="0" smtClean="0">
                <a:latin typeface="Arial Rounded MT Bold"/>
                <a:cs typeface="Arial Rounded MT Bold"/>
              </a:rPr>
              <a:t>)</a:t>
            </a:r>
            <a:endParaRPr lang="it-IT" sz="1600" dirty="0">
              <a:latin typeface="Arial Rounded MT Bold"/>
              <a:cs typeface="Arial Rounded MT Bold"/>
            </a:endParaRPr>
          </a:p>
        </p:txBody>
      </p:sp>
      <p:cxnSp>
        <p:nvCxnSpPr>
          <p:cNvPr id="99" name="Connettore 1 98"/>
          <p:cNvCxnSpPr>
            <a:endCxn id="19" idx="0"/>
          </p:cNvCxnSpPr>
          <p:nvPr/>
        </p:nvCxnSpPr>
        <p:spPr>
          <a:xfrm>
            <a:off x="5859762" y="1437108"/>
            <a:ext cx="0" cy="91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1 103"/>
          <p:cNvCxnSpPr>
            <a:stCxn id="35" idx="6"/>
            <a:endCxn id="22" idx="1"/>
          </p:cNvCxnSpPr>
          <p:nvPr/>
        </p:nvCxnSpPr>
        <p:spPr>
          <a:xfrm>
            <a:off x="5362690" y="1917756"/>
            <a:ext cx="296751" cy="1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4 108"/>
          <p:cNvCxnSpPr>
            <a:stCxn id="35" idx="4"/>
          </p:cNvCxnSpPr>
          <p:nvPr/>
        </p:nvCxnSpPr>
        <p:spPr>
          <a:xfrm rot="16200000" flipH="1">
            <a:off x="5270455" y="1786105"/>
            <a:ext cx="150250" cy="1030473"/>
          </a:xfrm>
          <a:prstGeom prst="bentConnector2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>
            <a:stCxn id="19" idx="2"/>
            <a:endCxn id="37" idx="0"/>
          </p:cNvCxnSpPr>
          <p:nvPr/>
        </p:nvCxnSpPr>
        <p:spPr>
          <a:xfrm flipH="1">
            <a:off x="5859374" y="2290988"/>
            <a:ext cx="388" cy="1429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/>
          <p:cNvSpPr txBox="1"/>
          <p:nvPr/>
        </p:nvSpPr>
        <p:spPr>
          <a:xfrm>
            <a:off x="6818204" y="2425977"/>
            <a:ext cx="2199716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Arial Rounded MT Bold"/>
                <a:cs typeface="Arial Rounded MT Bold"/>
              </a:rPr>
              <a:t>Memorie tampone</a:t>
            </a:r>
          </a:p>
          <a:p>
            <a:pPr algn="ctr"/>
            <a:r>
              <a:rPr lang="it-IT" sz="1600" dirty="0" smtClean="0">
                <a:latin typeface="Arial Rounded MT Bold"/>
                <a:cs typeface="Arial Rounded MT Bold"/>
              </a:rPr>
              <a:t>(100 kHz a-sincroni)</a:t>
            </a:r>
            <a:endParaRPr lang="it-IT" sz="1600" dirty="0">
              <a:latin typeface="Arial Rounded MT Bold"/>
              <a:cs typeface="Arial Rounded MT Bold"/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7056288" y="3043146"/>
            <a:ext cx="1723549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Arial Rounded MT Bold"/>
                <a:cs typeface="Arial Rounded MT Bold"/>
              </a:rPr>
              <a:t>Switch di rete</a:t>
            </a:r>
          </a:p>
          <a:p>
            <a:pPr algn="ctr"/>
            <a:r>
              <a:rPr lang="it-IT" sz="1600" dirty="0" smtClean="0">
                <a:latin typeface="Arial Rounded MT Bold"/>
                <a:cs typeface="Arial Rounded MT Bold"/>
              </a:rPr>
              <a:t>(1 </a:t>
            </a:r>
            <a:r>
              <a:rPr lang="it-IT" sz="1600" dirty="0" err="1" smtClean="0">
                <a:latin typeface="Arial Rounded MT Bold"/>
                <a:cs typeface="Arial Rounded MT Bold"/>
              </a:rPr>
              <a:t>Tbit</a:t>
            </a:r>
            <a:r>
              <a:rPr lang="it-IT" sz="1600" dirty="0" smtClean="0">
                <a:latin typeface="Arial Rounded MT Bold"/>
                <a:cs typeface="Arial Rounded MT Bold"/>
              </a:rPr>
              <a:t> / sec)</a:t>
            </a:r>
            <a:endParaRPr lang="it-IT" sz="1600" dirty="0">
              <a:latin typeface="Arial Rounded MT Bold"/>
              <a:cs typeface="Arial Rounded MT Bold"/>
            </a:endParaRPr>
          </a:p>
        </p:txBody>
      </p:sp>
      <p:cxnSp>
        <p:nvCxnSpPr>
          <p:cNvPr id="118" name="Connettore 1 117"/>
          <p:cNvCxnSpPr>
            <a:endCxn id="66" idx="0"/>
          </p:cNvCxnSpPr>
          <p:nvPr/>
        </p:nvCxnSpPr>
        <p:spPr>
          <a:xfrm>
            <a:off x="5872074" y="3090420"/>
            <a:ext cx="0" cy="110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5" name="Gruppo 164"/>
          <p:cNvGrpSpPr/>
          <p:nvPr/>
        </p:nvGrpSpPr>
        <p:grpSpPr>
          <a:xfrm>
            <a:off x="4845555" y="3672597"/>
            <a:ext cx="1899425" cy="704185"/>
            <a:chOff x="5000435" y="3672597"/>
            <a:chExt cx="1899425" cy="704185"/>
          </a:xfrm>
        </p:grpSpPr>
        <p:grpSp>
          <p:nvGrpSpPr>
            <p:cNvPr id="67" name="Gruppo 66"/>
            <p:cNvGrpSpPr/>
            <p:nvPr/>
          </p:nvGrpSpPr>
          <p:grpSpPr>
            <a:xfrm>
              <a:off x="5000435" y="3719024"/>
              <a:ext cx="455995" cy="656505"/>
              <a:chOff x="2791318" y="2702262"/>
              <a:chExt cx="1749137" cy="1153581"/>
            </a:xfrm>
            <a:solidFill>
              <a:srgbClr val="FF6A38"/>
            </a:solidFill>
          </p:grpSpPr>
          <p:sp>
            <p:nvSpPr>
              <p:cNvPr id="68" name="Rettangolo arrotondato 67"/>
              <p:cNvSpPr/>
              <p:nvPr/>
            </p:nvSpPr>
            <p:spPr>
              <a:xfrm>
                <a:off x="2791318" y="2702262"/>
                <a:ext cx="1749137" cy="1153581"/>
              </a:xfrm>
              <a:prstGeom prst="roundRect">
                <a:avLst>
                  <a:gd name="adj" fmla="val 5491"/>
                </a:avLst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Arial Rounded MT Bold"/>
                  <a:cs typeface="Arial Rounded MT Bold"/>
                </a:endParaRPr>
              </a:p>
            </p:txBody>
          </p:sp>
          <p:grpSp>
            <p:nvGrpSpPr>
              <p:cNvPr id="69" name="Gruppo 68"/>
              <p:cNvGrpSpPr/>
              <p:nvPr/>
            </p:nvGrpSpPr>
            <p:grpSpPr>
              <a:xfrm>
                <a:off x="2897485" y="2813928"/>
                <a:ext cx="1520990" cy="958849"/>
                <a:chOff x="2897485" y="2813928"/>
                <a:chExt cx="1520990" cy="958849"/>
              </a:xfrm>
              <a:grpFill/>
            </p:grpSpPr>
            <p:sp>
              <p:nvSpPr>
                <p:cNvPr id="70" name="Rettangolo 69"/>
                <p:cNvSpPr/>
                <p:nvPr/>
              </p:nvSpPr>
              <p:spPr>
                <a:xfrm>
                  <a:off x="2897485" y="2814519"/>
                  <a:ext cx="1520990" cy="95825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71" name="Connettore 1 70"/>
                <p:cNvCxnSpPr/>
                <p:nvPr/>
              </p:nvCxnSpPr>
              <p:spPr>
                <a:xfrm>
                  <a:off x="2897485" y="3127974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ttore 1 71"/>
                <p:cNvCxnSpPr/>
                <p:nvPr/>
              </p:nvCxnSpPr>
              <p:spPr>
                <a:xfrm>
                  <a:off x="2897485" y="331840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ttore 1 72"/>
                <p:cNvCxnSpPr/>
                <p:nvPr/>
              </p:nvCxnSpPr>
              <p:spPr>
                <a:xfrm>
                  <a:off x="2897485" y="3482109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ttore 1 73"/>
                <p:cNvCxnSpPr/>
                <p:nvPr/>
              </p:nvCxnSpPr>
              <p:spPr>
                <a:xfrm>
                  <a:off x="2897485" y="360572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1 74"/>
                <p:cNvCxnSpPr/>
                <p:nvPr/>
              </p:nvCxnSpPr>
              <p:spPr>
                <a:xfrm>
                  <a:off x="2897485" y="3702612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ttore 1 75"/>
                <p:cNvCxnSpPr/>
                <p:nvPr/>
              </p:nvCxnSpPr>
              <p:spPr>
                <a:xfrm>
                  <a:off x="2897485" y="3772777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ttore 1 76"/>
                <p:cNvCxnSpPr/>
                <p:nvPr/>
              </p:nvCxnSpPr>
              <p:spPr>
                <a:xfrm>
                  <a:off x="2897485" y="2813928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" name="Gruppo 120"/>
            <p:cNvGrpSpPr/>
            <p:nvPr/>
          </p:nvGrpSpPr>
          <p:grpSpPr>
            <a:xfrm>
              <a:off x="5554696" y="3720277"/>
              <a:ext cx="455995" cy="656505"/>
              <a:chOff x="2791318" y="2702262"/>
              <a:chExt cx="1749137" cy="1153581"/>
            </a:xfrm>
            <a:solidFill>
              <a:srgbClr val="FF6A38"/>
            </a:solidFill>
          </p:grpSpPr>
          <p:sp>
            <p:nvSpPr>
              <p:cNvPr id="122" name="Rettangolo arrotondato 121"/>
              <p:cNvSpPr/>
              <p:nvPr/>
            </p:nvSpPr>
            <p:spPr>
              <a:xfrm>
                <a:off x="2791318" y="2702262"/>
                <a:ext cx="1749137" cy="1153581"/>
              </a:xfrm>
              <a:prstGeom prst="roundRect">
                <a:avLst>
                  <a:gd name="adj" fmla="val 5491"/>
                </a:avLst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Arial Rounded MT Bold"/>
                  <a:cs typeface="Arial Rounded MT Bold"/>
                </a:endParaRPr>
              </a:p>
            </p:txBody>
          </p:sp>
          <p:grpSp>
            <p:nvGrpSpPr>
              <p:cNvPr id="123" name="Gruppo 122"/>
              <p:cNvGrpSpPr/>
              <p:nvPr/>
            </p:nvGrpSpPr>
            <p:grpSpPr>
              <a:xfrm>
                <a:off x="2897485" y="2813928"/>
                <a:ext cx="1520990" cy="958849"/>
                <a:chOff x="2897485" y="2813928"/>
                <a:chExt cx="1520990" cy="958849"/>
              </a:xfrm>
              <a:grpFill/>
            </p:grpSpPr>
            <p:sp>
              <p:nvSpPr>
                <p:cNvPr id="124" name="Rettangolo 123"/>
                <p:cNvSpPr/>
                <p:nvPr/>
              </p:nvSpPr>
              <p:spPr>
                <a:xfrm>
                  <a:off x="2897485" y="2814519"/>
                  <a:ext cx="1520990" cy="95825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25" name="Connettore 1 124"/>
                <p:cNvCxnSpPr/>
                <p:nvPr/>
              </p:nvCxnSpPr>
              <p:spPr>
                <a:xfrm>
                  <a:off x="2897485" y="3127974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ttore 1 125"/>
                <p:cNvCxnSpPr/>
                <p:nvPr/>
              </p:nvCxnSpPr>
              <p:spPr>
                <a:xfrm>
                  <a:off x="2897485" y="331840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ttore 1 126"/>
                <p:cNvCxnSpPr/>
                <p:nvPr/>
              </p:nvCxnSpPr>
              <p:spPr>
                <a:xfrm>
                  <a:off x="2897485" y="3482109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ttore 1 127"/>
                <p:cNvCxnSpPr/>
                <p:nvPr/>
              </p:nvCxnSpPr>
              <p:spPr>
                <a:xfrm>
                  <a:off x="2897485" y="360572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ttore 1 128"/>
                <p:cNvCxnSpPr/>
                <p:nvPr/>
              </p:nvCxnSpPr>
              <p:spPr>
                <a:xfrm>
                  <a:off x="2897485" y="3702612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ttore 1 129"/>
                <p:cNvCxnSpPr/>
                <p:nvPr/>
              </p:nvCxnSpPr>
              <p:spPr>
                <a:xfrm>
                  <a:off x="2897485" y="3772777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ttore 1 130"/>
                <p:cNvCxnSpPr/>
                <p:nvPr/>
              </p:nvCxnSpPr>
              <p:spPr>
                <a:xfrm>
                  <a:off x="2897485" y="2813928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" name="Gruppo 131"/>
            <p:cNvGrpSpPr/>
            <p:nvPr/>
          </p:nvGrpSpPr>
          <p:grpSpPr>
            <a:xfrm>
              <a:off x="6443865" y="3709900"/>
              <a:ext cx="455995" cy="656505"/>
              <a:chOff x="2791318" y="2702262"/>
              <a:chExt cx="1749137" cy="1153581"/>
            </a:xfrm>
            <a:solidFill>
              <a:srgbClr val="FF6A38"/>
            </a:solidFill>
          </p:grpSpPr>
          <p:sp>
            <p:nvSpPr>
              <p:cNvPr id="133" name="Rettangolo arrotondato 132"/>
              <p:cNvSpPr/>
              <p:nvPr/>
            </p:nvSpPr>
            <p:spPr>
              <a:xfrm>
                <a:off x="2791318" y="2702262"/>
                <a:ext cx="1749137" cy="1153581"/>
              </a:xfrm>
              <a:prstGeom prst="roundRect">
                <a:avLst>
                  <a:gd name="adj" fmla="val 5491"/>
                </a:avLst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Arial Rounded MT Bold"/>
                  <a:cs typeface="Arial Rounded MT Bold"/>
                </a:endParaRPr>
              </a:p>
            </p:txBody>
          </p:sp>
          <p:grpSp>
            <p:nvGrpSpPr>
              <p:cNvPr id="134" name="Gruppo 133"/>
              <p:cNvGrpSpPr/>
              <p:nvPr/>
            </p:nvGrpSpPr>
            <p:grpSpPr>
              <a:xfrm>
                <a:off x="2897485" y="2813928"/>
                <a:ext cx="1520990" cy="958849"/>
                <a:chOff x="2897485" y="2813928"/>
                <a:chExt cx="1520990" cy="958849"/>
              </a:xfrm>
              <a:grpFill/>
            </p:grpSpPr>
            <p:sp>
              <p:nvSpPr>
                <p:cNvPr id="135" name="Rettangolo 134"/>
                <p:cNvSpPr/>
                <p:nvPr/>
              </p:nvSpPr>
              <p:spPr>
                <a:xfrm>
                  <a:off x="2897485" y="2814519"/>
                  <a:ext cx="1520990" cy="95825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36" name="Connettore 1 135"/>
                <p:cNvCxnSpPr/>
                <p:nvPr/>
              </p:nvCxnSpPr>
              <p:spPr>
                <a:xfrm>
                  <a:off x="2897485" y="3127974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ttore 1 136"/>
                <p:cNvCxnSpPr/>
                <p:nvPr/>
              </p:nvCxnSpPr>
              <p:spPr>
                <a:xfrm>
                  <a:off x="2897485" y="331840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ttore 1 137"/>
                <p:cNvCxnSpPr/>
                <p:nvPr/>
              </p:nvCxnSpPr>
              <p:spPr>
                <a:xfrm>
                  <a:off x="2897485" y="3482109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ttore 1 138"/>
                <p:cNvCxnSpPr/>
                <p:nvPr/>
              </p:nvCxnSpPr>
              <p:spPr>
                <a:xfrm>
                  <a:off x="2897485" y="360572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ttore 1 139"/>
                <p:cNvCxnSpPr/>
                <p:nvPr/>
              </p:nvCxnSpPr>
              <p:spPr>
                <a:xfrm>
                  <a:off x="2897485" y="3702612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ttore 1 140"/>
                <p:cNvCxnSpPr/>
                <p:nvPr/>
              </p:nvCxnSpPr>
              <p:spPr>
                <a:xfrm>
                  <a:off x="2897485" y="3772777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ttore 1 141"/>
                <p:cNvCxnSpPr/>
                <p:nvPr/>
              </p:nvCxnSpPr>
              <p:spPr>
                <a:xfrm>
                  <a:off x="2897485" y="2813928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3" name="CasellaDiTesto 142"/>
            <p:cNvSpPr txBox="1"/>
            <p:nvPr/>
          </p:nvSpPr>
          <p:spPr>
            <a:xfrm>
              <a:off x="5966290" y="367259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>
                  <a:latin typeface="Arial Rounded MT Bold"/>
                  <a:cs typeface="Arial Rounded MT Bold"/>
                </a:rPr>
                <a:t>…</a:t>
              </a:r>
              <a:endParaRPr lang="it-IT" sz="28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69" name="Gruppo 168"/>
          <p:cNvGrpSpPr/>
          <p:nvPr/>
        </p:nvGrpSpPr>
        <p:grpSpPr>
          <a:xfrm>
            <a:off x="5073554" y="3355136"/>
            <a:ext cx="1443429" cy="365141"/>
            <a:chOff x="5073554" y="3355136"/>
            <a:chExt cx="1443429" cy="365141"/>
          </a:xfrm>
        </p:grpSpPr>
        <p:cxnSp>
          <p:nvCxnSpPr>
            <p:cNvPr id="145" name="Connettore 4 144"/>
            <p:cNvCxnSpPr>
              <a:stCxn id="66" idx="1"/>
              <a:endCxn id="68" idx="0"/>
            </p:cNvCxnSpPr>
            <p:nvPr/>
          </p:nvCxnSpPr>
          <p:spPr>
            <a:xfrm rot="10800000" flipV="1">
              <a:off x="5073554" y="3355136"/>
              <a:ext cx="570523" cy="363887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4 152"/>
            <p:cNvCxnSpPr>
              <a:stCxn id="66" idx="2"/>
              <a:endCxn id="122" idx="0"/>
            </p:cNvCxnSpPr>
            <p:nvPr/>
          </p:nvCxnSpPr>
          <p:spPr>
            <a:xfrm rot="5400000">
              <a:off x="5644673" y="3492876"/>
              <a:ext cx="210542" cy="244260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4 158"/>
            <p:cNvCxnSpPr>
              <a:stCxn id="66" idx="3"/>
              <a:endCxn id="133" idx="0"/>
            </p:cNvCxnSpPr>
            <p:nvPr/>
          </p:nvCxnSpPr>
          <p:spPr>
            <a:xfrm>
              <a:off x="6100071" y="3355137"/>
              <a:ext cx="416912" cy="354763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3" name="Connettore 1 162"/>
          <p:cNvCxnSpPr>
            <a:stCxn id="79" idx="6"/>
            <a:endCxn id="68" idx="1"/>
          </p:cNvCxnSpPr>
          <p:nvPr/>
        </p:nvCxnSpPr>
        <p:spPr>
          <a:xfrm flipV="1">
            <a:off x="4317189" y="4047277"/>
            <a:ext cx="528366" cy="5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CasellaDiTesto 165"/>
          <p:cNvSpPr txBox="1"/>
          <p:nvPr/>
        </p:nvSpPr>
        <p:spPr>
          <a:xfrm>
            <a:off x="6762938" y="3740913"/>
            <a:ext cx="2310248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Arial Rounded MT Bold"/>
                <a:cs typeface="Arial Rounded MT Bold"/>
              </a:rPr>
              <a:t>Farm dedicata</a:t>
            </a:r>
          </a:p>
          <a:p>
            <a:pPr algn="ctr"/>
            <a:r>
              <a:rPr lang="it-IT" sz="1600" dirty="0" smtClean="0">
                <a:latin typeface="Arial Rounded MT Bold"/>
                <a:cs typeface="Arial Rounded MT Bold"/>
              </a:rPr>
              <a:t>(ordine dei </a:t>
            </a:r>
            <a:r>
              <a:rPr lang="it-IT" sz="1600" dirty="0" err="1" smtClean="0">
                <a:latin typeface="Arial Rounded MT Bold"/>
                <a:cs typeface="Arial Rounded MT Bold"/>
              </a:rPr>
              <a:t>Teraflops</a:t>
            </a:r>
            <a:r>
              <a:rPr lang="it-IT" sz="1600" dirty="0" smtClean="0">
                <a:latin typeface="Arial Rounded MT Bold"/>
                <a:cs typeface="Arial Rounded MT Bold"/>
              </a:rPr>
              <a:t>)</a:t>
            </a:r>
            <a:endParaRPr lang="it-IT" sz="1600" dirty="0">
              <a:latin typeface="Arial Rounded MT Bold"/>
              <a:cs typeface="Arial Rounded MT Bold"/>
            </a:endParaRPr>
          </a:p>
        </p:txBody>
      </p:sp>
      <p:grpSp>
        <p:nvGrpSpPr>
          <p:cNvPr id="188" name="Gruppo 187"/>
          <p:cNvGrpSpPr/>
          <p:nvPr/>
        </p:nvGrpSpPr>
        <p:grpSpPr>
          <a:xfrm>
            <a:off x="5073552" y="4375529"/>
            <a:ext cx="1443431" cy="439620"/>
            <a:chOff x="5073552" y="4375529"/>
            <a:chExt cx="1443431" cy="439620"/>
          </a:xfrm>
        </p:grpSpPr>
        <p:cxnSp>
          <p:nvCxnSpPr>
            <p:cNvPr id="171" name="Connettore 4 170"/>
            <p:cNvCxnSpPr>
              <a:stCxn id="68" idx="2"/>
            </p:cNvCxnSpPr>
            <p:nvPr/>
          </p:nvCxnSpPr>
          <p:spPr>
            <a:xfrm rot="16200000" flipH="1">
              <a:off x="5222672" y="4226409"/>
              <a:ext cx="439620" cy="737859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4 171"/>
            <p:cNvCxnSpPr/>
            <p:nvPr/>
          </p:nvCxnSpPr>
          <p:spPr>
            <a:xfrm rot="16200000" flipH="1">
              <a:off x="5604256" y="4404290"/>
              <a:ext cx="361265" cy="306248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4 172"/>
            <p:cNvCxnSpPr/>
            <p:nvPr/>
          </p:nvCxnSpPr>
          <p:spPr>
            <a:xfrm rot="10800000" flipV="1">
              <a:off x="5992703" y="4376781"/>
              <a:ext cx="524280" cy="438367"/>
            </a:xfrm>
            <a:prstGeom prst="bentConnector3">
              <a:avLst>
                <a:gd name="adj1" fmla="val -2220"/>
              </a:avLst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CasellaDiTesto 188"/>
          <p:cNvSpPr txBox="1"/>
          <p:nvPr/>
        </p:nvSpPr>
        <p:spPr>
          <a:xfrm>
            <a:off x="6621819" y="4376389"/>
            <a:ext cx="2627642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Arial Rounded MT Bold"/>
                <a:cs typeface="Arial Rounded MT Bold"/>
              </a:rPr>
              <a:t>Mass Storage</a:t>
            </a:r>
          </a:p>
          <a:p>
            <a:pPr algn="ctr"/>
            <a:r>
              <a:rPr lang="it-IT" sz="1600" dirty="0" smtClean="0">
                <a:latin typeface="Arial Rounded MT Bold"/>
                <a:cs typeface="Arial Rounded MT Bold"/>
              </a:rPr>
              <a:t>(dischi e nastri, ~100 Hz,</a:t>
            </a:r>
          </a:p>
          <a:p>
            <a:pPr algn="ctr"/>
            <a:r>
              <a:rPr lang="it-IT" sz="1600" dirty="0">
                <a:latin typeface="Arial Rounded MT Bold"/>
                <a:cs typeface="Arial Rounded MT Bold"/>
              </a:rPr>
              <a:t>o</a:t>
            </a:r>
            <a:r>
              <a:rPr lang="it-IT" sz="1600" dirty="0" smtClean="0">
                <a:latin typeface="Arial Rounded MT Bold"/>
                <a:cs typeface="Arial Rounded MT Bold"/>
              </a:rPr>
              <a:t>rdine dei 10-100 PB)</a:t>
            </a:r>
            <a:endParaRPr lang="it-IT" sz="1600" dirty="0">
              <a:latin typeface="Arial Rounded MT Bold"/>
              <a:cs typeface="Arial Rounded MT Bold"/>
            </a:endParaRPr>
          </a:p>
        </p:txBody>
      </p:sp>
      <p:pic>
        <p:nvPicPr>
          <p:cNvPr id="190" name="Immagine 1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6" y="1132740"/>
            <a:ext cx="3937093" cy="2525959"/>
          </a:xfrm>
          <a:prstGeom prst="rect">
            <a:avLst/>
          </a:prstGeom>
          <a:ln w="44450">
            <a:solidFill>
              <a:srgbClr val="8CC2CB"/>
            </a:solidFill>
          </a:ln>
          <a:effectLst>
            <a:outerShdw blurRad="127000" dist="1524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2" name="Connettore 1 191"/>
          <p:cNvCxnSpPr>
            <a:endCxn id="86" idx="0"/>
          </p:cNvCxnSpPr>
          <p:nvPr/>
        </p:nvCxnSpPr>
        <p:spPr>
          <a:xfrm>
            <a:off x="5890812" y="4815149"/>
            <a:ext cx="0" cy="444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0" name="Gruppo 209"/>
          <p:cNvGrpSpPr/>
          <p:nvPr/>
        </p:nvGrpSpPr>
        <p:grpSpPr>
          <a:xfrm>
            <a:off x="3167338" y="4707626"/>
            <a:ext cx="1071079" cy="1746002"/>
            <a:chOff x="3167338" y="4707626"/>
            <a:chExt cx="1071079" cy="1746002"/>
          </a:xfrm>
        </p:grpSpPr>
        <p:sp>
          <p:nvSpPr>
            <p:cNvPr id="89" name="Ovale 88"/>
            <p:cNvSpPr/>
            <p:nvPr/>
          </p:nvSpPr>
          <p:spPr>
            <a:xfrm>
              <a:off x="3443025" y="4707626"/>
              <a:ext cx="714053" cy="386765"/>
            </a:xfrm>
            <a:prstGeom prst="ellipse">
              <a:avLst/>
            </a:prstGeom>
            <a:solidFill>
              <a:srgbClr val="8CC2C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T1</a:t>
              </a:r>
              <a:endParaRPr lang="it-IT" sz="14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90" name="Ovale 89"/>
            <p:cNvSpPr/>
            <p:nvPr/>
          </p:nvSpPr>
          <p:spPr>
            <a:xfrm>
              <a:off x="3167338" y="5174224"/>
              <a:ext cx="714053" cy="386765"/>
            </a:xfrm>
            <a:prstGeom prst="ellipse">
              <a:avLst/>
            </a:prstGeom>
            <a:solidFill>
              <a:srgbClr val="8CC2C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T1</a:t>
              </a:r>
              <a:endParaRPr lang="it-IT" sz="14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196" name="Ovale 195"/>
            <p:cNvSpPr/>
            <p:nvPr/>
          </p:nvSpPr>
          <p:spPr>
            <a:xfrm>
              <a:off x="3524364" y="6066863"/>
              <a:ext cx="714053" cy="386765"/>
            </a:xfrm>
            <a:prstGeom prst="ellipse">
              <a:avLst/>
            </a:prstGeom>
            <a:solidFill>
              <a:srgbClr val="8CC2C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T1</a:t>
              </a:r>
              <a:endParaRPr lang="it-IT" sz="14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0" name="CasellaDiTesto 199"/>
            <p:cNvSpPr txBox="1"/>
            <p:nvPr/>
          </p:nvSpPr>
          <p:spPr>
            <a:xfrm>
              <a:off x="3337652" y="552374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>
                  <a:latin typeface="Arial Rounded MT Bold"/>
                  <a:cs typeface="Arial Rounded MT Bold"/>
                </a:rPr>
                <a:t>…</a:t>
              </a:r>
              <a:endParaRPr lang="it-IT" sz="28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211" name="Gruppo 210"/>
          <p:cNvGrpSpPr/>
          <p:nvPr/>
        </p:nvGrpSpPr>
        <p:grpSpPr>
          <a:xfrm>
            <a:off x="2326295" y="4464272"/>
            <a:ext cx="1116730" cy="1896644"/>
            <a:chOff x="2326295" y="4464272"/>
            <a:chExt cx="1116730" cy="1896644"/>
          </a:xfrm>
        </p:grpSpPr>
        <p:sp>
          <p:nvSpPr>
            <p:cNvPr id="197" name="Ovale 196"/>
            <p:cNvSpPr/>
            <p:nvPr/>
          </p:nvSpPr>
          <p:spPr>
            <a:xfrm>
              <a:off x="2998390" y="4464272"/>
              <a:ext cx="444635" cy="234367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  <a:endParaRPr lang="it-IT" sz="8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1" name="Ovale 200"/>
            <p:cNvSpPr/>
            <p:nvPr/>
          </p:nvSpPr>
          <p:spPr>
            <a:xfrm>
              <a:off x="2625815" y="4712560"/>
              <a:ext cx="444635" cy="234367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  <a:endParaRPr lang="it-IT" sz="8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2" name="Ovale 201"/>
            <p:cNvSpPr/>
            <p:nvPr/>
          </p:nvSpPr>
          <p:spPr>
            <a:xfrm>
              <a:off x="2326295" y="5079269"/>
              <a:ext cx="444635" cy="234367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  <a:endParaRPr lang="it-IT" sz="8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3" name="Ovale 202"/>
            <p:cNvSpPr/>
            <p:nvPr/>
          </p:nvSpPr>
          <p:spPr>
            <a:xfrm>
              <a:off x="2432863" y="5422909"/>
              <a:ext cx="444635" cy="234367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  <a:endParaRPr lang="it-IT" sz="8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4" name="Ovale 203"/>
            <p:cNvSpPr/>
            <p:nvPr/>
          </p:nvSpPr>
          <p:spPr>
            <a:xfrm>
              <a:off x="2776072" y="6126549"/>
              <a:ext cx="444635" cy="234367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  <a:endParaRPr lang="it-IT" sz="800" dirty="0">
                <a:solidFill>
                  <a:schemeClr val="tx1"/>
                </a:solidFill>
                <a:latin typeface="Arial Rounded MT Bold"/>
                <a:cs typeface="Arial Rounded MT Bold"/>
              </a:endParaRPr>
            </a:p>
          </p:txBody>
        </p:sp>
      </p:grpSp>
      <p:cxnSp>
        <p:nvCxnSpPr>
          <p:cNvPr id="207" name="Connettore 4 206"/>
          <p:cNvCxnSpPr>
            <a:stCxn id="83" idx="2"/>
            <a:endCxn id="88" idx="6"/>
          </p:cNvCxnSpPr>
          <p:nvPr/>
        </p:nvCxnSpPr>
        <p:spPr>
          <a:xfrm rot="10800000">
            <a:off x="5301551" y="5238164"/>
            <a:ext cx="295373" cy="287955"/>
          </a:xfrm>
          <a:prstGeom prst="bentConnector3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ttore 1 208"/>
          <p:cNvCxnSpPr>
            <a:stCxn id="88" idx="4"/>
            <a:endCxn id="91" idx="0"/>
          </p:cNvCxnSpPr>
          <p:nvPr/>
        </p:nvCxnSpPr>
        <p:spPr>
          <a:xfrm flipH="1">
            <a:off x="4768566" y="5500336"/>
            <a:ext cx="638" cy="1363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8" name="Gruppo 217"/>
          <p:cNvGrpSpPr/>
          <p:nvPr/>
        </p:nvGrpSpPr>
        <p:grpSpPr>
          <a:xfrm>
            <a:off x="3881391" y="4901009"/>
            <a:ext cx="511387" cy="1165854"/>
            <a:chOff x="3881391" y="4901009"/>
            <a:chExt cx="511387" cy="1165854"/>
          </a:xfrm>
        </p:grpSpPr>
        <p:cxnSp>
          <p:nvCxnSpPr>
            <p:cNvPr id="213" name="Connettore 1 212"/>
            <p:cNvCxnSpPr>
              <a:stCxn id="88" idx="1"/>
              <a:endCxn id="89" idx="6"/>
            </p:cNvCxnSpPr>
            <p:nvPr/>
          </p:nvCxnSpPr>
          <p:spPr>
            <a:xfrm flipH="1" flipV="1">
              <a:off x="4157078" y="4901009"/>
              <a:ext cx="235700" cy="1517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>
              <a:stCxn id="88" idx="2"/>
              <a:endCxn id="90" idx="6"/>
            </p:cNvCxnSpPr>
            <p:nvPr/>
          </p:nvCxnSpPr>
          <p:spPr>
            <a:xfrm flipH="1">
              <a:off x="3881391" y="5238163"/>
              <a:ext cx="355466" cy="1294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>
              <a:stCxn id="88" idx="3"/>
              <a:endCxn id="196" idx="0"/>
            </p:cNvCxnSpPr>
            <p:nvPr/>
          </p:nvCxnSpPr>
          <p:spPr>
            <a:xfrm flipH="1">
              <a:off x="3881391" y="5423547"/>
              <a:ext cx="511387" cy="643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uppo 229"/>
          <p:cNvGrpSpPr/>
          <p:nvPr/>
        </p:nvGrpSpPr>
        <p:grpSpPr>
          <a:xfrm>
            <a:off x="2770930" y="4664317"/>
            <a:ext cx="776666" cy="1592580"/>
            <a:chOff x="2770930" y="4664317"/>
            <a:chExt cx="776666" cy="1592580"/>
          </a:xfrm>
        </p:grpSpPr>
        <p:cxnSp>
          <p:nvCxnSpPr>
            <p:cNvPr id="220" name="Connettore 1 219"/>
            <p:cNvCxnSpPr>
              <a:stCxn id="89" idx="1"/>
              <a:endCxn id="197" idx="5"/>
            </p:cNvCxnSpPr>
            <p:nvPr/>
          </p:nvCxnSpPr>
          <p:spPr>
            <a:xfrm flipH="1" flipV="1">
              <a:off x="3377910" y="4664317"/>
              <a:ext cx="169686" cy="999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>
              <a:stCxn id="89" idx="2"/>
              <a:endCxn id="201" idx="6"/>
            </p:cNvCxnSpPr>
            <p:nvPr/>
          </p:nvCxnSpPr>
          <p:spPr>
            <a:xfrm flipH="1" flipV="1">
              <a:off x="3070450" y="4829744"/>
              <a:ext cx="372575" cy="712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>
              <a:stCxn id="90" idx="1"/>
              <a:endCxn id="202" idx="6"/>
            </p:cNvCxnSpPr>
            <p:nvPr/>
          </p:nvCxnSpPr>
          <p:spPr>
            <a:xfrm flipH="1" flipV="1">
              <a:off x="2770930" y="5196453"/>
              <a:ext cx="500979" cy="34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>
              <a:stCxn id="90" idx="2"/>
              <a:endCxn id="203" idx="6"/>
            </p:cNvCxnSpPr>
            <p:nvPr/>
          </p:nvCxnSpPr>
          <p:spPr>
            <a:xfrm flipH="1">
              <a:off x="2877498" y="5367607"/>
              <a:ext cx="289840" cy="1724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>
              <a:endCxn id="204" idx="6"/>
            </p:cNvCxnSpPr>
            <p:nvPr/>
          </p:nvCxnSpPr>
          <p:spPr>
            <a:xfrm flipH="1" flipV="1">
              <a:off x="3220707" y="6243733"/>
              <a:ext cx="303657" cy="13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/>
          <p:cNvSpPr txBox="1"/>
          <p:nvPr/>
        </p:nvSpPr>
        <p:spPr>
          <a:xfrm>
            <a:off x="2484259" y="2948428"/>
            <a:ext cx="2943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Arial Rounded MT Bold"/>
                <a:cs typeface="Arial Rounded MT Bold"/>
              </a:rPr>
              <a:t>Timestamp</a:t>
            </a:r>
            <a:r>
              <a:rPr lang="it-IT" sz="1600" dirty="0" smtClean="0">
                <a:latin typeface="Arial Rounded MT Bold"/>
                <a:cs typeface="Arial Rounded MT Bold"/>
              </a:rPr>
              <a:t> e </a:t>
            </a:r>
            <a:r>
              <a:rPr lang="it-IT" sz="1600" dirty="0" err="1" smtClean="0">
                <a:latin typeface="Arial Rounded MT Bold"/>
                <a:cs typeface="Arial Rounded MT Bold"/>
              </a:rPr>
              <a:t>Event</a:t>
            </a:r>
            <a:r>
              <a:rPr lang="it-IT" sz="1600" dirty="0" smtClean="0">
                <a:latin typeface="Arial Rounded MT Bold"/>
                <a:cs typeface="Arial Rounded MT Bold"/>
              </a:rPr>
              <a:t> Building</a:t>
            </a:r>
            <a:endParaRPr lang="it-IT" sz="1600" dirty="0">
              <a:latin typeface="Arial Rounded MT Bold"/>
              <a:cs typeface="Arial Rounded MT Bold"/>
            </a:endParaRPr>
          </a:p>
        </p:txBody>
      </p:sp>
      <p:sp>
        <p:nvSpPr>
          <p:cNvPr id="144" name="CasellaDiTesto 143"/>
          <p:cNvSpPr txBox="1"/>
          <p:nvPr/>
        </p:nvSpPr>
        <p:spPr>
          <a:xfrm>
            <a:off x="6355149" y="5554043"/>
            <a:ext cx="271803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 Rounded MT Bold"/>
                <a:cs typeface="Arial Rounded MT Bold"/>
              </a:rPr>
              <a:t>Già in queste aree la connessione con l’industria è molto forte, anche se non specificamente in campo ICT </a:t>
            </a:r>
            <a:endParaRPr lang="it-IT" sz="1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2588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allAtOnce"/>
      <p:bldP spid="16" grpId="0" animBg="1"/>
      <p:bldP spid="18" grpId="0" animBg="1"/>
      <p:bldP spid="35" grpId="0" animBg="1"/>
      <p:bldP spid="79" grpId="0" animBg="1"/>
      <p:bldP spid="91" grpId="0" animBg="1"/>
      <p:bldP spid="94" grpId="0"/>
      <p:bldP spid="97" grpId="0"/>
      <p:bldP spid="98" grpId="0"/>
      <p:bldP spid="115" grpId="0"/>
      <p:bldP spid="117" grpId="0"/>
      <p:bldP spid="166" grpId="0"/>
      <p:bldP spid="189" grpId="0"/>
      <p:bldP spid="3" grpId="0"/>
      <p:bldP spid="3" grpId="1"/>
      <p:bldP spid="144" grpId="1"/>
      <p:bldP spid="14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47811" y="105668"/>
            <a:ext cx="6280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 ago in un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pagliaio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176"/>
            <a:ext cx="9144000" cy="57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-1" y="1163597"/>
            <a:ext cx="387920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 dirty="0" smtClean="0"/>
              <a:t>Gli eventi interessanti, inoltre, sono </a:t>
            </a:r>
            <a:r>
              <a:rPr lang="it-IT" sz="2800" b="1" u="sng" dirty="0" smtClean="0"/>
              <a:t>molto</a:t>
            </a:r>
            <a:r>
              <a:rPr lang="it-IT" sz="2800" dirty="0" smtClean="0"/>
              <a:t> rari:</a:t>
            </a:r>
            <a:r>
              <a:rPr lang="en-US" sz="2800" b="1" dirty="0"/>
              <a:t> </a:t>
            </a:r>
            <a:r>
              <a:rPr lang="en-US" sz="2800" dirty="0" err="1" smtClean="0"/>
              <a:t>spesso</a:t>
            </a:r>
            <a:r>
              <a:rPr lang="en-US" sz="2800" b="1" dirty="0" smtClean="0"/>
              <a:t> </a:t>
            </a:r>
            <a:r>
              <a:rPr lang="en-US" sz="2800" dirty="0" err="1" smtClean="0"/>
              <a:t>occorre</a:t>
            </a:r>
            <a:r>
              <a:rPr lang="en-US" sz="2800" dirty="0" smtClean="0"/>
              <a:t> </a:t>
            </a:r>
            <a:r>
              <a:rPr lang="en-US" sz="2800" dirty="0" err="1" smtClean="0"/>
              <a:t>poter</a:t>
            </a:r>
            <a:r>
              <a:rPr lang="en-US" sz="2800" dirty="0" smtClean="0"/>
              <a:t> </a:t>
            </a:r>
            <a:r>
              <a:rPr lang="en-US" sz="2800" dirty="0" err="1" smtClean="0"/>
              <a:t>selezionare</a:t>
            </a:r>
            <a:r>
              <a:rPr lang="en-US" sz="2800" dirty="0" smtClean="0"/>
              <a:t> </a:t>
            </a:r>
            <a:r>
              <a:rPr lang="en-US" sz="2800" dirty="0" err="1" smtClean="0"/>
              <a:t>eventi</a:t>
            </a:r>
            <a:r>
              <a:rPr lang="en-US" sz="2800" dirty="0" smtClean="0"/>
              <a:t> con un </a:t>
            </a:r>
            <a:r>
              <a:rPr lang="en-US" sz="2800" dirty="0" err="1" smtClean="0"/>
              <a:t>fattore</a:t>
            </a:r>
            <a:r>
              <a:rPr lang="en-US" sz="2800" dirty="0" smtClean="0"/>
              <a:t> di </a:t>
            </a:r>
            <a:r>
              <a:rPr lang="en-US" sz="2800" dirty="0" err="1" smtClean="0"/>
              <a:t>reiezione</a:t>
            </a:r>
            <a:r>
              <a:rPr lang="en-US" sz="2800" dirty="0" smtClean="0"/>
              <a:t> </a:t>
            </a:r>
            <a:r>
              <a:rPr lang="en-US" sz="2800" dirty="0" err="1" smtClean="0"/>
              <a:t>fino</a:t>
            </a:r>
            <a:r>
              <a:rPr lang="en-US" sz="2800" dirty="0" smtClean="0"/>
              <a:t> ad 1:10</a:t>
            </a:r>
            <a:r>
              <a:rPr lang="en-US" sz="2800" baseline="30000" dirty="0" smtClean="0"/>
              <a:t>11   </a:t>
            </a:r>
            <a:r>
              <a:rPr lang="en-US" sz="2000" dirty="0" smtClean="0"/>
              <a:t>(Higgs a </a:t>
            </a:r>
            <a:r>
              <a:rPr lang="en-US" sz="2000" dirty="0" smtClean="0">
                <a:latin typeface="Arial"/>
                <a:cs typeface="Arial"/>
              </a:rPr>
              <a:t>~</a:t>
            </a:r>
            <a:r>
              <a:rPr lang="en-US" sz="2000" dirty="0" smtClean="0"/>
              <a:t>100 GeV)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78" y="1163597"/>
            <a:ext cx="4779168" cy="5590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7300358" y="6384987"/>
            <a:ext cx="105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Rounded MT Bold"/>
                <a:cs typeface="Arial Rounded MT Bold"/>
              </a:rPr>
              <a:t>Energia</a:t>
            </a:r>
            <a:endParaRPr lang="it-IT" dirty="0">
              <a:latin typeface="Arial Rounded MT Bold"/>
              <a:cs typeface="Arial Rounded MT Bold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16200000">
            <a:off x="7064043" y="3636281"/>
            <a:ext cx="33522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Rounded MT Bold"/>
                <a:cs typeface="Arial Rounded MT Bold"/>
              </a:rPr>
              <a:t>Numero di eventi al secondo</a:t>
            </a:r>
            <a:endParaRPr lang="it-IT" dirty="0">
              <a:latin typeface="Arial Rounded MT Bold"/>
              <a:cs typeface="Arial Rounded MT Bol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71898"/>
            <a:ext cx="3879207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aseline="30000" dirty="0"/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Nella</a:t>
            </a:r>
            <a:r>
              <a:rPr lang="en-US" sz="2800" dirty="0" smtClean="0"/>
              <a:t> </a:t>
            </a:r>
            <a:r>
              <a:rPr lang="en-US" sz="2800" dirty="0" err="1" smtClean="0"/>
              <a:t>selezione</a:t>
            </a:r>
            <a:r>
              <a:rPr lang="en-US" sz="2800" dirty="0" smtClean="0"/>
              <a:t> </a:t>
            </a:r>
            <a:r>
              <a:rPr lang="en-US" sz="2800" b="1" u="sng" dirty="0" smtClean="0"/>
              <a:t>non </a:t>
            </a:r>
            <a:r>
              <a:rPr lang="en-US" sz="2800" b="1" u="sng" dirty="0" err="1" smtClean="0"/>
              <a:t>si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può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sbagliare</a:t>
            </a:r>
            <a:r>
              <a:rPr lang="en-US" sz="2800" dirty="0" smtClean="0"/>
              <a:t>: un </a:t>
            </a:r>
            <a:r>
              <a:rPr lang="en-US" sz="2800" dirty="0" err="1" smtClean="0"/>
              <a:t>evento</a:t>
            </a:r>
            <a:r>
              <a:rPr lang="en-US" sz="2800" dirty="0" smtClean="0"/>
              <a:t> </a:t>
            </a:r>
            <a:r>
              <a:rPr lang="en-US" sz="2800" b="1" dirty="0" smtClean="0"/>
              <a:t>non</a:t>
            </a:r>
            <a:r>
              <a:rPr lang="en-US" sz="2800" dirty="0" smtClean="0"/>
              <a:t> </a:t>
            </a:r>
            <a:r>
              <a:rPr lang="en-US" sz="2800" dirty="0" err="1" smtClean="0"/>
              <a:t>selezionato</a:t>
            </a:r>
            <a:r>
              <a:rPr lang="en-US" sz="2800" dirty="0" smtClean="0"/>
              <a:t> </a:t>
            </a:r>
            <a:r>
              <a:rPr lang="en-US" sz="2800" dirty="0" err="1" smtClean="0"/>
              <a:t>è</a:t>
            </a:r>
            <a:r>
              <a:rPr lang="en-US" sz="2800" dirty="0" smtClean="0"/>
              <a:t> </a:t>
            </a:r>
            <a:r>
              <a:rPr lang="en-US" sz="2800" dirty="0" err="1" smtClean="0"/>
              <a:t>perso</a:t>
            </a:r>
            <a:r>
              <a:rPr lang="en-US" sz="2800" dirty="0" smtClean="0"/>
              <a:t> per </a:t>
            </a:r>
            <a:r>
              <a:rPr lang="en-US" sz="2800" b="1" dirty="0" err="1" smtClean="0"/>
              <a:t>sempre</a:t>
            </a:r>
            <a:r>
              <a:rPr lang="en-US" sz="2800" b="1" dirty="0" smtClean="0"/>
              <a:t> </a:t>
            </a:r>
            <a:r>
              <a:rPr lang="en-US" sz="2800" i="1" dirty="0" smtClean="0"/>
              <a:t>(</a:t>
            </a:r>
            <a:r>
              <a:rPr lang="en-US" sz="2800" i="1" dirty="0" err="1" smtClean="0"/>
              <a:t>alta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efficienza</a:t>
            </a:r>
            <a:r>
              <a:rPr lang="en-US" sz="2800" i="1" dirty="0" smtClean="0"/>
              <a:t>)</a:t>
            </a:r>
            <a:endParaRPr lang="en-US" sz="2800" i="1" dirty="0"/>
          </a:p>
          <a:p>
            <a:pPr marL="457200" indent="-457200">
              <a:buFont typeface="Arial"/>
              <a:buChar char="•"/>
            </a:pPr>
            <a:endParaRPr lang="it-IT" sz="2800" dirty="0"/>
          </a:p>
        </p:txBody>
      </p:sp>
      <p:sp>
        <p:nvSpPr>
          <p:cNvPr id="9" name="Ovale 8"/>
          <p:cNvSpPr/>
          <p:nvPr/>
        </p:nvSpPr>
        <p:spPr>
          <a:xfrm>
            <a:off x="7654254" y="4850064"/>
            <a:ext cx="181433" cy="181433"/>
          </a:xfrm>
          <a:prstGeom prst="ellipse">
            <a:avLst/>
          </a:prstGeom>
          <a:solidFill>
            <a:srgbClr val="FF0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647811" y="105668"/>
            <a:ext cx="6280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 ago in un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pagliaio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8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xmlns:p14="http://schemas.microsoft.com/office/powerpoint/2010/main"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7" y="1295476"/>
            <a:ext cx="4816361" cy="5087887"/>
          </a:xfrm>
          <a:prstGeom prst="rect">
            <a:avLst/>
          </a:prstGeom>
          <a:ln w="28575" cmpd="sng">
            <a:solidFill>
              <a:schemeClr val="accent4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209722" y="3265226"/>
            <a:ext cx="1193977" cy="41068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536846" y="3883334"/>
            <a:ext cx="1138290" cy="1946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84" y="45557"/>
            <a:ext cx="5542367" cy="6736317"/>
          </a:xfrm>
          <a:prstGeom prst="rect">
            <a:avLst/>
          </a:prstGeom>
          <a:ln w="28575" cmpd="sng">
            <a:solidFill>
              <a:schemeClr val="accent4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1495271" y="122194"/>
            <a:ext cx="1608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CCR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36644" y="122194"/>
            <a:ext cx="3879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</a:t>
            </a:r>
            <a:r>
              <a:rPr lang="en-US" sz="2800" dirty="0" err="1" smtClean="0"/>
              <a:t>che</a:t>
            </a:r>
            <a:r>
              <a:rPr lang="en-US" sz="2800" dirty="0" smtClean="0"/>
              <a:t> </a:t>
            </a:r>
            <a:r>
              <a:rPr lang="en-US" sz="2800" dirty="0" err="1" smtClean="0"/>
              <a:t>ambito</a:t>
            </a:r>
            <a:r>
              <a:rPr lang="en-US" sz="2800" dirty="0" smtClean="0"/>
              <a:t> </a:t>
            </a:r>
            <a:r>
              <a:rPr lang="en-US" sz="2800" dirty="0" err="1" smtClean="0"/>
              <a:t>vengono</a:t>
            </a:r>
            <a:r>
              <a:rPr lang="en-US" sz="2800" dirty="0" smtClean="0"/>
              <a:t> </a:t>
            </a:r>
            <a:r>
              <a:rPr lang="en-US" sz="2800" dirty="0" err="1" smtClean="0"/>
              <a:t>gestite</a:t>
            </a:r>
            <a:r>
              <a:rPr lang="en-US" sz="2800" dirty="0" smtClean="0"/>
              <a:t> le </a:t>
            </a:r>
            <a:r>
              <a:rPr lang="en-US" sz="2800" dirty="0" err="1" smtClean="0"/>
              <a:t>problematiche</a:t>
            </a:r>
            <a:r>
              <a:rPr lang="en-US" sz="2800" dirty="0" smtClean="0"/>
              <a:t> </a:t>
            </a:r>
            <a:r>
              <a:rPr lang="en-US" sz="2800" dirty="0" err="1" smtClean="0"/>
              <a:t>squisitamente</a:t>
            </a:r>
            <a:r>
              <a:rPr lang="en-US" sz="2800" dirty="0" smtClean="0"/>
              <a:t> ICT ?</a:t>
            </a:r>
            <a:endParaRPr lang="en-US" sz="2000" dirty="0" smtClean="0"/>
          </a:p>
        </p:txBody>
      </p:sp>
      <p:sp>
        <p:nvSpPr>
          <p:cNvPr id="11" name="Rettangolo 10"/>
          <p:cNvSpPr/>
          <p:nvPr/>
        </p:nvSpPr>
        <p:spPr>
          <a:xfrm>
            <a:off x="1602030" y="4786564"/>
            <a:ext cx="1698517" cy="12393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7537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0" grpId="0"/>
      <p:bldP spid="10" grpId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29" y="190130"/>
            <a:ext cx="6887280" cy="6456825"/>
          </a:xfrm>
          <a:prstGeom prst="rect">
            <a:avLst/>
          </a:prstGeom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tangolo 3">
            <a:hlinkClick r:id="rId4" action="ppaction://program"/>
          </p:cNvPr>
          <p:cNvSpPr/>
          <p:nvPr/>
        </p:nvSpPr>
        <p:spPr>
          <a:xfrm>
            <a:off x="3456408" y="5036737"/>
            <a:ext cx="1138290" cy="37817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73451" y="6181249"/>
            <a:ext cx="3382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Monitor </a:t>
            </a:r>
            <a:r>
              <a:rPr lang="en-US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globale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9" name="Gruppo 48"/>
          <p:cNvGrpSpPr/>
          <p:nvPr/>
        </p:nvGrpSpPr>
        <p:grpSpPr>
          <a:xfrm>
            <a:off x="3211100" y="2190001"/>
            <a:ext cx="2633896" cy="2466804"/>
            <a:chOff x="3211100" y="2190001"/>
            <a:chExt cx="2633896" cy="2466804"/>
          </a:xfrm>
        </p:grpSpPr>
        <p:cxnSp>
          <p:nvCxnSpPr>
            <p:cNvPr id="6" name="Connettore 2 5"/>
            <p:cNvCxnSpPr/>
            <p:nvPr/>
          </p:nvCxnSpPr>
          <p:spPr>
            <a:xfrm flipH="1" flipV="1">
              <a:off x="4395958" y="2190001"/>
              <a:ext cx="81407" cy="6431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/>
            <p:cNvCxnSpPr/>
            <p:nvPr/>
          </p:nvCxnSpPr>
          <p:spPr>
            <a:xfrm flipV="1">
              <a:off x="4876257" y="2409815"/>
              <a:ext cx="309345" cy="49661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 flipV="1">
              <a:off x="5185602" y="2776173"/>
              <a:ext cx="488440" cy="37449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5242587" y="3460039"/>
              <a:ext cx="60240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>
              <a:off x="5185602" y="3753124"/>
              <a:ext cx="553566" cy="276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4982086" y="3972938"/>
              <a:ext cx="366330" cy="407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>
              <a:off x="4689022" y="4111341"/>
              <a:ext cx="105829" cy="5454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flipH="1" flipV="1">
              <a:off x="3728117" y="2507616"/>
              <a:ext cx="431454" cy="4383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/>
            <p:nvPr/>
          </p:nvCxnSpPr>
          <p:spPr>
            <a:xfrm flipH="1" flipV="1">
              <a:off x="3291478" y="2906433"/>
              <a:ext cx="655081" cy="3208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 flipH="1" flipV="1">
              <a:off x="3211100" y="3416189"/>
              <a:ext cx="663119" cy="438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 flipH="1">
              <a:off x="3395970" y="3689484"/>
              <a:ext cx="522457" cy="17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 flipH="1">
              <a:off x="3732137" y="3964900"/>
              <a:ext cx="371159" cy="3475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/>
            <p:cNvCxnSpPr/>
            <p:nvPr/>
          </p:nvCxnSpPr>
          <p:spPr>
            <a:xfrm flipH="1">
              <a:off x="4111335" y="4083351"/>
              <a:ext cx="204962" cy="5425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762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e 49"/>
          <p:cNvSpPr/>
          <p:nvPr/>
        </p:nvSpPr>
        <p:spPr>
          <a:xfrm>
            <a:off x="4086435" y="2995761"/>
            <a:ext cx="951949" cy="920361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8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1" y="1209144"/>
            <a:ext cx="7475080" cy="5648856"/>
          </a:xfrm>
          <a:prstGeom prst="rect">
            <a:avLst/>
          </a:prstGeom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1893713" y="122194"/>
            <a:ext cx="5545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Prospettiva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di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scala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31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83367" y="0"/>
            <a:ext cx="5950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catena del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calcolo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175" y="765855"/>
            <a:ext cx="89093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                </a:t>
            </a:r>
            <a:r>
              <a:rPr lang="it-IT" sz="2400" dirty="0" smtClean="0"/>
              <a:t>Una volta acquisiti, immagazzinati e distribuiti, i dati vanno analizzati per poter estrarne significato fisico.</a:t>
            </a:r>
          </a:p>
          <a:p>
            <a:endParaRPr lang="it-IT" sz="1600" dirty="0"/>
          </a:p>
          <a:p>
            <a:pPr marL="457200" indent="-457200">
              <a:buFont typeface="Arial"/>
              <a:buChar char="•"/>
            </a:pPr>
            <a:r>
              <a:rPr lang="it-IT" sz="2400" dirty="0" smtClean="0">
                <a:solidFill>
                  <a:srgbClr val="0000FF"/>
                </a:solidFill>
              </a:rPr>
              <a:t>Acquisizione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Tecnologie real-time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FPGA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GPU</a:t>
            </a:r>
          </a:p>
          <a:p>
            <a:pPr marL="457200" indent="-457200">
              <a:buFont typeface="Arial"/>
              <a:buChar char="•"/>
            </a:pPr>
            <a:r>
              <a:rPr lang="it-IT" sz="2400" dirty="0" smtClean="0">
                <a:solidFill>
                  <a:srgbClr val="0000FF"/>
                </a:solidFill>
              </a:rPr>
              <a:t>Storage, rete e infrastruttura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File </a:t>
            </a:r>
            <a:r>
              <a:rPr lang="it-IT" sz="2000" dirty="0" err="1" smtClean="0"/>
              <a:t>system</a:t>
            </a:r>
            <a:r>
              <a:rPr lang="it-IT" sz="2000" dirty="0" smtClean="0"/>
              <a:t> paralleli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Software </a:t>
            </a:r>
            <a:r>
              <a:rPr lang="it-IT" sz="2000" dirty="0" err="1" smtClean="0"/>
              <a:t>Defined</a:t>
            </a:r>
            <a:r>
              <a:rPr lang="it-IT" sz="2000" dirty="0" smtClean="0"/>
              <a:t> Networks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Middleware GRID/Cloud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FF"/>
                </a:solidFill>
              </a:rPr>
              <a:t>Calibrazione rivelatori</a:t>
            </a:r>
          </a:p>
          <a:p>
            <a:pPr marL="800100" lvl="1" indent="-342900">
              <a:buFont typeface="Wingdings" charset="2"/>
              <a:buChar char="ü"/>
            </a:pPr>
            <a:r>
              <a:rPr lang="it-IT" sz="2000" dirty="0" smtClean="0"/>
              <a:t>Allineamento rivelatori (analisi multivariata con steroidi…)</a:t>
            </a:r>
          </a:p>
          <a:p>
            <a:pPr marL="800100" lvl="1" indent="-342900">
              <a:buFont typeface="Wingdings" charset="2"/>
              <a:buChar char="ü"/>
            </a:pPr>
            <a:r>
              <a:rPr lang="it-IT" sz="2000" dirty="0" smtClean="0"/>
              <a:t>Tecnologie di Database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0000FF"/>
                </a:solidFill>
              </a:rPr>
              <a:t>Analisi Dati</a:t>
            </a:r>
          </a:p>
          <a:p>
            <a:pPr marL="800100" lvl="1" indent="-342900">
              <a:buFont typeface="Wingdings" charset="2"/>
              <a:buChar char="ü"/>
            </a:pPr>
            <a:r>
              <a:rPr lang="it-IT" sz="2000" dirty="0" smtClean="0"/>
              <a:t>Tecniche statistiche e matematiche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it-IT" sz="2000" dirty="0" smtClean="0"/>
              <a:t>Sistemi di visualizzazione dati</a:t>
            </a:r>
          </a:p>
          <a:p>
            <a:pPr marL="800100" lvl="1" indent="-342900">
              <a:buFont typeface="Wingdings" charset="2"/>
              <a:buChar char="ü"/>
            </a:pPr>
            <a:r>
              <a:rPr lang="it-IT" sz="2000" dirty="0" smtClean="0"/>
              <a:t>Accesso in rete ai dati su area geografica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52025" y="1794802"/>
            <a:ext cx="38362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400" dirty="0" smtClean="0">
                <a:solidFill>
                  <a:srgbClr val="0000FF"/>
                </a:solidFill>
              </a:rPr>
              <a:t>Simulazione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Principi primi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Applicazioni in vari campi</a:t>
            </a:r>
            <a:endParaRPr lang="it-IT" sz="2000" dirty="0"/>
          </a:p>
          <a:p>
            <a:pPr marL="457200" indent="-457200">
              <a:buFont typeface="Arial"/>
              <a:buChar char="•"/>
            </a:pPr>
            <a:r>
              <a:rPr lang="it-IT" sz="2400" dirty="0" smtClean="0">
                <a:solidFill>
                  <a:srgbClr val="0000FF"/>
                </a:solidFill>
              </a:rPr>
              <a:t>Pubblicazione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Open Access </a:t>
            </a:r>
            <a:r>
              <a:rPr lang="it-IT" sz="2000" dirty="0" err="1" smtClean="0"/>
              <a:t>Repository</a:t>
            </a:r>
            <a:endParaRPr lang="it-IT" sz="2000" dirty="0" smtClean="0"/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Open Data</a:t>
            </a:r>
          </a:p>
          <a:p>
            <a:pPr marL="914400" lvl="1" indent="-457200">
              <a:buFont typeface="Wingdings" charset="2"/>
              <a:buChar char="ü"/>
            </a:pPr>
            <a:r>
              <a:rPr lang="it-IT" sz="2000" dirty="0" smtClean="0"/>
              <a:t>Data Preservation</a:t>
            </a:r>
          </a:p>
        </p:txBody>
      </p:sp>
    </p:spTree>
    <p:extLst>
      <p:ext uri="{BB962C8B-B14F-4D97-AF65-F5344CB8AC3E}">
        <p14:creationId xmlns:p14="http://schemas.microsoft.com/office/powerpoint/2010/main" val="336220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84" y="2981850"/>
            <a:ext cx="7734234" cy="386043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158634" y="85560"/>
            <a:ext cx="2895482" cy="923330"/>
          </a:xfrm>
          <a:prstGeom prst="rect">
            <a:avLst/>
          </a:prstGeom>
          <a:solidFill>
            <a:srgbClr val="FFE7B1"/>
          </a:solidFill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GEANT4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944949"/>
            <a:ext cx="5985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/>
          </a:p>
          <a:p>
            <a:r>
              <a:rPr lang="it-IT" sz="2400" dirty="0" smtClean="0"/>
              <a:t>Limitandoci a quelle inerenti i fenomeni che coinvolgono l’interazione tra radiazione e materia abbiamo esempi di utilizzo in </a:t>
            </a:r>
            <a:r>
              <a:rPr lang="it-IT" sz="2400" dirty="0"/>
              <a:t>medicina nucleare (CNAO, </a:t>
            </a:r>
            <a:r>
              <a:rPr lang="it-IT" dirty="0">
                <a:hlinkClick r:id="rId3"/>
              </a:rPr>
              <a:t>http://</a:t>
            </a:r>
            <a:r>
              <a:rPr lang="it-IT" dirty="0" err="1">
                <a:hlinkClick r:id="rId3"/>
              </a:rPr>
              <a:t>www.cnao.it</a:t>
            </a:r>
            <a:r>
              <a:rPr lang="it-IT" dirty="0">
                <a:hlinkClick r:id="rId3"/>
              </a:rPr>
              <a:t>/</a:t>
            </a:r>
            <a:r>
              <a:rPr lang="it-IT" dirty="0" err="1">
                <a:hlinkClick r:id="rId3"/>
              </a:rPr>
              <a:t>index.php</a:t>
            </a:r>
            <a:r>
              <a:rPr lang="it-IT" dirty="0">
                <a:hlinkClick r:id="rId3"/>
              </a:rPr>
              <a:t>/en/</a:t>
            </a:r>
            <a:r>
              <a:rPr lang="it-IT" sz="2400" dirty="0"/>
              <a:t>)…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04104" y="177893"/>
            <a:ext cx="45874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Le simulazioni hanno un vastissimo campo di applicazione. </a:t>
            </a:r>
          </a:p>
        </p:txBody>
      </p:sp>
    </p:spTree>
    <p:extLst>
      <p:ext uri="{BB962C8B-B14F-4D97-AF65-F5344CB8AC3E}">
        <p14:creationId xmlns:p14="http://schemas.microsoft.com/office/powerpoint/2010/main" val="8210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15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15" y="0"/>
            <a:ext cx="6858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9283" y="1140782"/>
            <a:ext cx="2539678" cy="584776"/>
          </a:xfrm>
          <a:prstGeom prst="rect">
            <a:avLst/>
          </a:prstGeom>
          <a:solidFill>
            <a:srgbClr val="FFE7B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/>
              <a:t>In astrofisica…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892444573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756"/>
            <a:ext cx="9144000" cy="57552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3654" y="1186414"/>
            <a:ext cx="2784536" cy="584776"/>
          </a:xfrm>
          <a:prstGeom prst="rect">
            <a:avLst/>
          </a:prstGeom>
          <a:solidFill>
            <a:srgbClr val="FFE7B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/>
              <a:t>In alte energie…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618006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4695">
            <a:off x="698568" y="519387"/>
            <a:ext cx="7142284" cy="4987695"/>
          </a:xfrm>
          <a:prstGeom prst="rect">
            <a:avLst/>
          </a:prstGeom>
          <a:ln w="76200" cmpd="sng">
            <a:solidFill>
              <a:schemeClr val="bg1"/>
            </a:solidFill>
          </a:ln>
          <a:effectLst>
            <a:outerShdw blurRad="1016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20089" y="4412524"/>
            <a:ext cx="6623911" cy="1914144"/>
          </a:xfrm>
        </p:spPr>
        <p:txBody>
          <a:bodyPr/>
          <a:lstStyle/>
          <a:p>
            <a:r>
              <a:rPr lang="it-IT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/>
                <a:cs typeface="Arial Rounded MT Bold"/>
              </a:rPr>
              <a:t>ICT in ambito INFN</a:t>
            </a:r>
            <a:endParaRPr lang="it-IT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53100" y="6326668"/>
            <a:ext cx="377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Dario Menasce – INFN Milano-Bicocca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magine 4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16" y="-648000"/>
            <a:ext cx="3343553" cy="4786560"/>
          </a:xfrm>
          <a:prstGeom prst="rect">
            <a:avLst/>
          </a:prstGeom>
          <a:effectLst>
            <a:outerShdw blurRad="155575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03020" y="197042"/>
            <a:ext cx="72019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Perc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hé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questa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introduzione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175" y="1159983"/>
            <a:ext cx="8909310" cy="550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/>
              <a:t>L’INFN ha come missione la ricerca in Fisica fondamentale</a:t>
            </a:r>
            <a:br>
              <a:rPr lang="it-IT" sz="2400" dirty="0" smtClean="0"/>
            </a:br>
            <a:endParaRPr lang="it-IT" sz="2400" dirty="0" smtClean="0"/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Per realizzare i suoi obiettivi ha però sviluppato competenze e tecnologie che sono spesso allo stato dell’arte o addirittura </a:t>
            </a:r>
            <a:r>
              <a:rPr lang="it-IT" sz="2400" i="1" dirty="0" err="1" smtClean="0"/>
              <a:t>cutting-edge</a:t>
            </a:r>
            <a:r>
              <a:rPr lang="it-IT" sz="2400" i="1" dirty="0" smtClean="0"/>
              <a:t>, </a:t>
            </a:r>
            <a:r>
              <a:rPr lang="it-IT" sz="2400" dirty="0" smtClean="0"/>
              <a:t>particolarmente nel settore ICT (ma non solo)</a:t>
            </a:r>
            <a:br>
              <a:rPr lang="it-IT" sz="2400" dirty="0" smtClean="0"/>
            </a:br>
            <a:endParaRPr lang="it-IT" sz="2400" dirty="0" smtClean="0"/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Queste tecnologie e competenze possono avere (e spesso hanno) una valenza per il mondo industriale (o per altre discipline scientifiche)</a:t>
            </a:r>
            <a:br>
              <a:rPr lang="it-IT" sz="2400" dirty="0" smtClean="0"/>
            </a:br>
            <a:endParaRPr lang="it-IT" sz="2400" dirty="0" smtClean="0"/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È quindi opportuno esplorare i territori comuni tra Ricerca ed Industria al fine di operare un fruttifero trasferimento tecnologico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it-IT" sz="2000" dirty="0" smtClean="0"/>
              <a:t>Superando le barriere di terminologia, di </a:t>
            </a:r>
            <a:r>
              <a:rPr lang="it-IT" sz="2000" i="1" dirty="0" smtClean="0"/>
              <a:t>modus operandi </a:t>
            </a:r>
            <a:r>
              <a:rPr lang="it-IT" sz="2000" dirty="0" smtClean="0"/>
              <a:t>e di finalit</a:t>
            </a:r>
            <a:r>
              <a:rPr lang="it-IT" sz="2000" dirty="0" smtClean="0"/>
              <a:t>à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it-IT" sz="2000" dirty="0" smtClean="0"/>
              <a:t>Identificando gli opportuni </a:t>
            </a:r>
            <a:r>
              <a:rPr lang="it-IT" sz="2000" b="1" i="1" dirty="0" smtClean="0"/>
              <a:t>business model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it-IT" sz="2000" dirty="0" smtClean="0"/>
              <a:t>Con la speranza di contribuire in questo modo a migliorare la competitività internazionale della nostra industria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28803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84608" y="4250171"/>
            <a:ext cx="3016156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b="1" dirty="0">
                <a:latin typeface="Calibri" panose="020F0502020204030204" pitchFamily="34" charset="0"/>
              </a:rPr>
              <a:t>2 </a:t>
            </a:r>
            <a:r>
              <a:rPr lang="it-IT" dirty="0">
                <a:latin typeface="Calibri" panose="020F0502020204030204" pitchFamily="34" charset="0"/>
              </a:rPr>
              <a:t>Enti di </a:t>
            </a:r>
            <a:r>
              <a:rPr lang="it-IT" dirty="0" smtClean="0">
                <a:latin typeface="Calibri" panose="020F0502020204030204" pitchFamily="34" charset="0"/>
              </a:rPr>
              <a:t>Ricerca </a:t>
            </a:r>
            <a:r>
              <a:rPr lang="it-IT" sz="1400" dirty="0" smtClean="0">
                <a:latin typeface="Calibri" panose="020F0502020204030204" pitchFamily="34" charset="0"/>
              </a:rPr>
              <a:t>(U. Camerino e INFN)</a:t>
            </a:r>
            <a:endParaRPr lang="it-IT" sz="1400" dirty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800" b="1" dirty="0" smtClean="0">
                <a:latin typeface="Calibri" panose="020F0502020204030204" pitchFamily="34" charset="0"/>
              </a:rPr>
              <a:t>3</a:t>
            </a:r>
            <a:r>
              <a:rPr lang="it-IT" sz="1800" dirty="0" smtClean="0">
                <a:latin typeface="Calibri" panose="020F0502020204030204" pitchFamily="34" charset="0"/>
              </a:rPr>
              <a:t> Grandi Aziende</a:t>
            </a:r>
            <a:endParaRPr lang="it-IT" sz="18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800" b="1" dirty="0" smtClean="0">
                <a:latin typeface="Calibri" panose="020F0502020204030204" pitchFamily="34" charset="0"/>
              </a:rPr>
              <a:t>15 </a:t>
            </a:r>
            <a:r>
              <a:rPr lang="it-IT" sz="1800" dirty="0" smtClean="0">
                <a:latin typeface="Calibri" panose="020F0502020204030204" pitchFamily="34" charset="0"/>
              </a:rPr>
              <a:t>PMI organizzate in 2 ATI </a:t>
            </a:r>
            <a:r>
              <a:rPr lang="it-IT" sz="1200" dirty="0" smtClean="0">
                <a:latin typeface="Calibri" panose="020F0502020204030204" pitchFamily="34" charset="0"/>
              </a:rPr>
              <a:t>(</a:t>
            </a:r>
            <a:r>
              <a:rPr lang="it-IT" sz="1200" b="1" dirty="0" smtClean="0">
                <a:latin typeface="Calibri" panose="020F0502020204030204" pitchFamily="34" charset="0"/>
              </a:rPr>
              <a:t>A</a:t>
            </a:r>
            <a:r>
              <a:rPr lang="it-IT" sz="1200" dirty="0" smtClean="0">
                <a:latin typeface="Calibri" panose="020F0502020204030204" pitchFamily="34" charset="0"/>
              </a:rPr>
              <a:t>ssociazione </a:t>
            </a:r>
            <a:r>
              <a:rPr lang="it-IT" sz="1200" b="1" dirty="0" smtClean="0">
                <a:latin typeface="Calibri" panose="020F0502020204030204" pitchFamily="34" charset="0"/>
              </a:rPr>
              <a:t>T</a:t>
            </a:r>
            <a:r>
              <a:rPr lang="it-IT" sz="1200" dirty="0" smtClean="0">
                <a:latin typeface="Calibri" panose="020F0502020204030204" pitchFamily="34" charset="0"/>
              </a:rPr>
              <a:t>emporanea </a:t>
            </a:r>
            <a:r>
              <a:rPr lang="it-IT" sz="1200" b="1" dirty="0" smtClean="0">
                <a:latin typeface="Calibri" panose="020F0502020204030204" pitchFamily="34" charset="0"/>
              </a:rPr>
              <a:t>I</a:t>
            </a:r>
            <a:r>
              <a:rPr lang="it-IT" sz="1200" dirty="0" smtClean="0">
                <a:latin typeface="Calibri" panose="020F0502020204030204" pitchFamily="34" charset="0"/>
              </a:rPr>
              <a:t>mprese)</a:t>
            </a:r>
            <a:endParaRPr lang="it-IT" sz="1200" dirty="0">
              <a:latin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824" y="3379168"/>
            <a:ext cx="3413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La Compagine dei Proponenti</a:t>
            </a:r>
          </a:p>
          <a:p>
            <a:r>
              <a:rPr lang="it-IT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del progetto OCP comprende :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71824" y="5811918"/>
            <a:ext cx="3271355" cy="800044"/>
            <a:chOff x="171824" y="5811918"/>
            <a:chExt cx="3271355" cy="800044"/>
          </a:xfrm>
        </p:grpSpPr>
        <p:sp>
          <p:nvSpPr>
            <p:cNvPr id="6" name="CasellaDiTesto 5"/>
            <p:cNvSpPr txBox="1"/>
            <p:nvPr/>
          </p:nvSpPr>
          <p:spPr>
            <a:xfrm>
              <a:off x="171824" y="5934828"/>
              <a:ext cx="2047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latin typeface="Calibri" panose="020F0502020204030204" pitchFamily="34" charset="0"/>
                </a:rPr>
                <a:t>Coordinati da </a:t>
              </a:r>
              <a:r>
                <a:rPr lang="it-IT" sz="1800" b="1" dirty="0" smtClean="0">
                  <a:latin typeface="Calibri" panose="020F0502020204030204" pitchFamily="34" charset="0"/>
                </a:rPr>
                <a:t>:</a:t>
              </a:r>
              <a:endParaRPr lang="it-IT" sz="1800" b="1" dirty="0">
                <a:latin typeface="Calibri" panose="020F0502020204030204" pitchFamily="34" charset="0"/>
              </a:endParaRPr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2"/>
            <a:srcRect l="23252" t="22987" r="20420" b="7930"/>
            <a:stretch/>
          </p:blipFill>
          <p:spPr>
            <a:xfrm>
              <a:off x="2219179" y="5811918"/>
              <a:ext cx="1224000" cy="8000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Rettangolo 22"/>
          <p:cNvSpPr/>
          <p:nvPr/>
        </p:nvSpPr>
        <p:spPr>
          <a:xfrm>
            <a:off x="1439645" y="101103"/>
            <a:ext cx="7316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Bandi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Nazionali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H2020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1964" y="1107313"/>
            <a:ext cx="8880966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</a:t>
            </a:r>
            <a:r>
              <a:rPr lang="it-IT" sz="2400" dirty="0" smtClean="0"/>
              <a:t>nteressanti in questo contesto, le iniziative che coinvolgono l’industria, come il progetto OCP: </a:t>
            </a:r>
            <a:r>
              <a:rPr lang="it-IT" sz="20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Open </a:t>
            </a:r>
            <a:r>
              <a:rPr lang="it-IT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City </a:t>
            </a:r>
            <a:r>
              <a:rPr lang="it-IT" sz="20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Platform, </a:t>
            </a: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è un progetto  di Ricerca e Sviluppo industriale che collabora strettamente con tre Regioni (Emilia Romagna, Marche e Toscana) e decine di comuni per risolvere i problemi che rallentano i processi di digitalizzazione della PA sviluppando </a:t>
            </a:r>
            <a:r>
              <a:rPr lang="it-IT" sz="2000" b="1" u="sng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una piattaforma cloud</a:t>
            </a:r>
            <a:r>
              <a:rPr lang="it-IT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 </a:t>
            </a: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allo stato dell’arte che </a:t>
            </a:r>
            <a:r>
              <a:rPr lang="it-IT" sz="2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risponda </a:t>
            </a: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ai bisogni concreti  delle PA di riferimento</a:t>
            </a:r>
            <a:endParaRPr lang="it-IT" sz="20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endParaRPr lang="it-IT"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it-IT" sz="2400" dirty="0"/>
          </a:p>
        </p:txBody>
      </p:sp>
      <p:grpSp>
        <p:nvGrpSpPr>
          <p:cNvPr id="7" name="Gruppo 6"/>
          <p:cNvGrpSpPr/>
          <p:nvPr/>
        </p:nvGrpSpPr>
        <p:grpSpPr>
          <a:xfrm>
            <a:off x="3855529" y="3258153"/>
            <a:ext cx="4912755" cy="3484745"/>
            <a:chOff x="4040175" y="2547565"/>
            <a:chExt cx="4912755" cy="3484745"/>
          </a:xfrm>
        </p:grpSpPr>
        <p:grpSp>
          <p:nvGrpSpPr>
            <p:cNvPr id="8" name="Gruppo 7"/>
            <p:cNvGrpSpPr/>
            <p:nvPr/>
          </p:nvGrpSpPr>
          <p:grpSpPr>
            <a:xfrm>
              <a:off x="4040175" y="2547565"/>
              <a:ext cx="4912755" cy="3484745"/>
              <a:chOff x="4258540" y="2896381"/>
              <a:chExt cx="4070276" cy="2780413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4258540" y="2896381"/>
                <a:ext cx="4070276" cy="2780413"/>
                <a:chOff x="1981202" y="1565334"/>
                <a:chExt cx="6983887" cy="4700666"/>
              </a:xfrm>
            </p:grpSpPr>
            <p:grpSp>
              <p:nvGrpSpPr>
                <p:cNvPr id="14" name="Gruppo 13"/>
                <p:cNvGrpSpPr/>
                <p:nvPr/>
              </p:nvGrpSpPr>
              <p:grpSpPr>
                <a:xfrm>
                  <a:off x="1981202" y="1565334"/>
                  <a:ext cx="6933280" cy="4700666"/>
                  <a:chOff x="2552203" y="2132151"/>
                  <a:chExt cx="6381725" cy="4133849"/>
                </a:xfrm>
              </p:grpSpPr>
              <p:pic>
                <p:nvPicPr>
                  <p:cNvPr id="19" name="Shape 43"/>
                  <p:cNvPicPr preferRelativeResize="0"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446841" y="2132151"/>
                    <a:ext cx="2143125" cy="866776"/>
                  </a:xfrm>
                  <a:prstGeom prst="rect">
                    <a:avLst/>
                  </a:prstGeom>
                </p:spPr>
              </p:pic>
              <p:pic>
                <p:nvPicPr>
                  <p:cNvPr id="20" name="Shape 44"/>
                  <p:cNvPicPr preferRelativeResize="0"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933678" y="2179776"/>
                    <a:ext cx="2000250" cy="819150"/>
                  </a:xfrm>
                  <a:prstGeom prst="rect">
                    <a:avLst/>
                  </a:prstGeom>
                </p:spPr>
              </p:pic>
              <p:pic>
                <p:nvPicPr>
                  <p:cNvPr id="21" name="Shape 45"/>
                  <p:cNvPicPr preferRelativeResize="0"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552203" y="2998926"/>
                    <a:ext cx="3971925" cy="326707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Immagine 14" descr="3dinformatica-download.pn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321283" y="4921922"/>
                  <a:ext cx="1381316" cy="511740"/>
                </a:xfrm>
                <a:prstGeom prst="rect">
                  <a:avLst/>
                </a:prstGeom>
              </p:spPr>
            </p:pic>
            <p:pic>
              <p:nvPicPr>
                <p:cNvPr id="16" name="Immagine 15" descr="Phoops-download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7266066" y="3267466"/>
                  <a:ext cx="1418904" cy="431533"/>
                </a:xfrm>
                <a:prstGeom prst="rect">
                  <a:avLst/>
                </a:prstGeom>
              </p:spPr>
            </p:pic>
            <p:sp>
              <p:nvSpPr>
                <p:cNvPr id="17" name="Rettangolo arrotondato 16"/>
                <p:cNvSpPr/>
                <p:nvPr/>
              </p:nvSpPr>
              <p:spPr>
                <a:xfrm>
                  <a:off x="6970788" y="2949261"/>
                  <a:ext cx="1994301" cy="3316739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C0504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16448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ttangolo 17"/>
                <p:cNvSpPr/>
                <p:nvPr/>
              </p:nvSpPr>
              <p:spPr>
                <a:xfrm>
                  <a:off x="7021392" y="2683461"/>
                  <a:ext cx="1893090" cy="187539"/>
                </a:xfrm>
                <a:prstGeom prst="rect">
                  <a:avLst/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816448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ATI Toscana/E.R.</a:t>
                  </a:r>
                  <a:endParaRPr kumimoji="0" lang="it-IT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73944" y="4638421"/>
                <a:ext cx="681006" cy="149574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88456" y="4209800"/>
                <a:ext cx="686719" cy="308762"/>
              </a:xfrm>
              <a:prstGeom prst="rect">
                <a:avLst/>
              </a:prstGeom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10"/>
              <a:srcRect l="9881" t="32428" r="10135" b="24691"/>
              <a:stretch/>
            </p:blipFill>
            <p:spPr>
              <a:xfrm>
                <a:off x="7370790" y="5253601"/>
                <a:ext cx="657546" cy="249231"/>
              </a:xfrm>
              <a:prstGeom prst="rect">
                <a:avLst/>
              </a:prstGeom>
            </p:spPr>
          </p:pic>
        </p:grp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35883" y="5424641"/>
              <a:ext cx="1045799" cy="466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97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5"/>
          <p:cNvSpPr txBox="1"/>
          <p:nvPr/>
        </p:nvSpPr>
        <p:spPr>
          <a:xfrm>
            <a:off x="736664" y="959968"/>
            <a:ext cx="7831136" cy="5306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it" sz="2400" b="1" i="0" u="none" strike="noStrike" cap="none" baseline="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Costi,</a:t>
            </a:r>
            <a:r>
              <a:rPr lang="it" sz="2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benefici e contesti di attuazione</a:t>
            </a:r>
            <a:r>
              <a:rPr lang="it" sz="2400" b="1" i="0" u="none" strike="noStrike" cap="none" baseline="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di OCP</a:t>
            </a:r>
            <a:endParaRPr lang="it" sz="2400" b="1" i="0" u="none" strike="noStrike" cap="none" baseline="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Shape 43"/>
          <p:cNvSpPr txBox="1">
            <a:spLocks/>
          </p:cNvSpPr>
          <p:nvPr/>
        </p:nvSpPr>
        <p:spPr>
          <a:xfrm>
            <a:off x="115113" y="1587547"/>
            <a:ext cx="3504843" cy="2802563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Durata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: 30 mesi (1/1/2014 – 30/6/2016)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Personale Coinvolto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: oltre 100 unità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Mesi uomo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: oltre 2000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Obiettivi Realizzativi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it-IT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11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Deliverable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it-IT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63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 (tra ricerche e prototipi)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Budget Progetto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:  11.949.448,89 euro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Totale Agevolazioni: 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10.688.786,90 euro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84615"/>
              <a:buFont typeface="Arial"/>
              <a:buNone/>
            </a:pP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Cofinanziamento: </a:t>
            </a:r>
            <a:r>
              <a:rPr lang="it-IT" dirty="0" smtClean="0">
                <a:solidFill>
                  <a:schemeClr val="tx1"/>
                </a:solidFill>
                <a:latin typeface="Calibri" panose="020F0502020204030204" pitchFamily="34" charset="0"/>
              </a:rPr>
              <a:t>1.260.662,00 euro</a:t>
            </a:r>
          </a:p>
        </p:txBody>
      </p:sp>
      <p:sp>
        <p:nvSpPr>
          <p:cNvPr id="5" name="Shape 44"/>
          <p:cNvSpPr txBox="1"/>
          <p:nvPr/>
        </p:nvSpPr>
        <p:spPr>
          <a:xfrm>
            <a:off x="3825289" y="1577999"/>
            <a:ext cx="5292397" cy="57273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  <a:latin typeface="Calibri Light" panose="020F0302020204030204" pitchFamily="34" charset="0"/>
              </a:rPr>
              <a:t>Oltre 9.000.000 di cittadini potenzialmente coinvolti dalle sperimentazioni regionali e comunali!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15113" y="2236654"/>
            <a:ext cx="9002573" cy="4562059"/>
            <a:chOff x="115113" y="2236654"/>
            <a:chExt cx="9002573" cy="4562059"/>
          </a:xfrm>
        </p:grpSpPr>
        <p:sp>
          <p:nvSpPr>
            <p:cNvPr id="2" name="Shape 134"/>
            <p:cNvSpPr txBox="1"/>
            <p:nvPr/>
          </p:nvSpPr>
          <p:spPr>
            <a:xfrm>
              <a:off x="115113" y="4527841"/>
              <a:ext cx="4021810" cy="17141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dk1"/>
                </a:buClr>
                <a:buSzPct val="100000"/>
              </a:pPr>
              <a:r>
                <a:rPr lang="it-IT" sz="1200" b="1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it" sz="1200" b="1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ndicatori di misurazione dei benefici:</a:t>
              </a:r>
            </a:p>
            <a:p>
              <a:pPr marL="171450" marR="0" lvl="0" indent="-171450" algn="l" rtl="0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it" sz="1200" b="0" i="0" u="none" strike="noStrike" cap="none" baseline="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Riduzione</a:t>
              </a:r>
              <a:r>
                <a:rPr lang="it" sz="1200" b="0" i="0" u="none" strike="noStrike" cap="none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dei costi e dei tempi nell’attivazione di nuovi servizi della PA</a:t>
              </a:r>
            </a:p>
            <a:p>
              <a:pPr marL="171450" marR="0" lvl="0" indent="-171450" algn="l" rtl="0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it" sz="120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Automazione nel riutilizzo delle applicazioni e aumento nella qualità percepita dei servizi</a:t>
              </a:r>
            </a:p>
            <a:p>
              <a:pPr marL="171450" marR="0" lvl="0" indent="-171450" algn="l" rtl="0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it" sz="1200" b="0" i="0" u="none" strike="noStrike" cap="none" baseline="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Unificazione</a:t>
              </a:r>
              <a:r>
                <a:rPr lang="it" sz="1200" b="0" i="0" u="none" strike="noStrike" cap="none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dell’accesso ai servizi per i cittadini</a:t>
              </a:r>
            </a:p>
            <a:p>
              <a:pPr marL="171450" marR="0" lvl="0" indent="-171450" algn="l" rtl="0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it" sz="1200" baseline="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Crescita delle competenze nel territorio</a:t>
              </a:r>
              <a:endParaRPr lang="it" sz="1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Shape 8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520788" y="3694652"/>
              <a:ext cx="4182612" cy="30356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Shape 122"/>
            <p:cNvSpPr txBox="1"/>
            <p:nvPr/>
          </p:nvSpPr>
          <p:spPr>
            <a:xfrm>
              <a:off x="3825289" y="2236654"/>
              <a:ext cx="5292397" cy="1282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piattaforma di </a:t>
              </a:r>
              <a:r>
                <a:rPr lang="it-IT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OCP </a:t>
              </a: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abilita tutte le </a:t>
              </a:r>
              <a:r>
                <a:rPr lang="it-IT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Amministrazioni </a:t>
              </a: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Pubbliche, enti gestori di infrastrutture ICT, ad agire come intermediari </a:t>
              </a:r>
              <a:r>
                <a:rPr lang="it-IT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tecnologici per </a:t>
              </a: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l’attivazione di servizi d’interesse di altri enti, imprese e cittadini del territorio. </a:t>
              </a:r>
            </a:p>
            <a:p>
              <a:pPr lvl="0" algn="ctr">
                <a:lnSpc>
                  <a:spcPct val="90000"/>
                </a:lnSpc>
                <a:buClr>
                  <a:schemeClr val="dk1"/>
                </a:buClr>
                <a:buSzPct val="25000"/>
              </a:pPr>
              <a:endParaRPr lang="it-IT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 tre regioni sperimentatrici (</a:t>
              </a:r>
              <a:r>
                <a:rPr lang="it-IT" sz="1200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Marche, Emilia Romagna e Toscana</a:t>
              </a: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guidano gli sviluppi di OCP per poter accelerare concretamente l’adozione di modelli </a:t>
              </a:r>
              <a:r>
                <a:rPr lang="it-IT" sz="1200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nativamente</a:t>
              </a:r>
              <a:r>
                <a:rPr lang="it-IT" sz="12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digitali nell’erogazione dei servizi per il proprio territorio</a:t>
              </a:r>
              <a:endParaRPr lang="it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Shape 122"/>
            <p:cNvSpPr txBox="1"/>
            <p:nvPr/>
          </p:nvSpPr>
          <p:spPr>
            <a:xfrm>
              <a:off x="384767" y="6330713"/>
              <a:ext cx="3752156" cy="46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it-IT" sz="1200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grande base degli enti convolti nella sperimentazione della piattaforma OCP o di singoli servizi </a:t>
              </a:r>
            </a:p>
            <a:p>
              <a:pPr lvl="0" algn="ctr">
                <a:lnSpc>
                  <a:spcPct val="90000"/>
                </a:lnSpc>
                <a:buClr>
                  <a:schemeClr val="dk1"/>
                </a:buClr>
                <a:buSzPct val="25000"/>
              </a:pPr>
              <a:endParaRPr lang="it-IT" sz="1200" b="1" i="0" u="none" strike="noStrike" cap="none" baseline="0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>
                <a:lnSpc>
                  <a:spcPct val="90000"/>
                </a:lnSpc>
                <a:buClr>
                  <a:schemeClr val="dk1"/>
                </a:buClr>
                <a:buSzPct val="25000"/>
              </a:pPr>
              <a:endParaRPr lang="it" sz="1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" name="Connettore 2 8"/>
            <p:cNvCxnSpPr>
              <a:stCxn id="8" idx="3"/>
            </p:cNvCxnSpPr>
            <p:nvPr/>
          </p:nvCxnSpPr>
          <p:spPr>
            <a:xfrm>
              <a:off x="4136923" y="6564713"/>
              <a:ext cx="3838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ttangolo 9"/>
          <p:cNvSpPr/>
          <p:nvPr/>
        </p:nvSpPr>
        <p:spPr>
          <a:xfrm>
            <a:off x="1439645" y="101103"/>
            <a:ext cx="7316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Bandi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Nazionali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H2020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6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34701" y="1231602"/>
            <a:ext cx="8859986" cy="4545541"/>
          </a:xfrm>
          <a:prstGeom prst="rect">
            <a:avLst/>
          </a:prstGeom>
        </p:spPr>
        <p:txBody>
          <a:bodyPr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 </a:t>
            </a:r>
            <a:r>
              <a:rPr lang="en-US" dirty="0" err="1" smtClean="0"/>
              <a:t>sottomettere</a:t>
            </a:r>
            <a:r>
              <a:rPr lang="en-US" dirty="0" smtClean="0"/>
              <a:t> a FETHPC-1 </a:t>
            </a:r>
            <a:r>
              <a:rPr lang="en-US" dirty="0" err="1" smtClean="0"/>
              <a:t>il</a:t>
            </a:r>
            <a:r>
              <a:rPr lang="en-US" dirty="0" smtClean="0"/>
              <a:t> 25/11/2014</a:t>
            </a:r>
          </a:p>
          <a:p>
            <a:pPr lvl="1"/>
            <a:r>
              <a:rPr lang="en-US" sz="2400" i="1" dirty="0" smtClean="0"/>
              <a:t>HPC Core Technologies, Programming Environments and Algorithms for Extreme Parallelism and Extreme Data Applications</a:t>
            </a:r>
          </a:p>
          <a:p>
            <a:r>
              <a:rPr lang="en-US" dirty="0" err="1" smtClean="0"/>
              <a:t>Realizzazione</a:t>
            </a:r>
            <a:r>
              <a:rPr lang="en-US" dirty="0" smtClean="0"/>
              <a:t> di </a:t>
            </a:r>
            <a:r>
              <a:rPr lang="en-US" dirty="0" err="1" smtClean="0"/>
              <a:t>sistema</a:t>
            </a:r>
            <a:r>
              <a:rPr lang="en-US" dirty="0" smtClean="0"/>
              <a:t> HPC con </a:t>
            </a:r>
            <a:r>
              <a:rPr lang="en-US" dirty="0" err="1" smtClean="0"/>
              <a:t>tecnologia</a:t>
            </a:r>
            <a:r>
              <a:rPr lang="en-US" dirty="0" smtClean="0"/>
              <a:t> </a:t>
            </a:r>
            <a:r>
              <a:rPr lang="en-US" dirty="0" err="1" smtClean="0"/>
              <a:t>europea</a:t>
            </a:r>
            <a:endParaRPr lang="en-US" dirty="0" smtClean="0"/>
          </a:p>
          <a:p>
            <a:r>
              <a:rPr lang="en-US" dirty="0" smtClean="0"/>
              <a:t>Grande </a:t>
            </a:r>
            <a:r>
              <a:rPr lang="en-US" dirty="0" err="1" smtClean="0"/>
              <a:t>collaborazione</a:t>
            </a:r>
            <a:r>
              <a:rPr lang="en-US" dirty="0" smtClean="0"/>
              <a:t> con </a:t>
            </a:r>
            <a:r>
              <a:rPr lang="en-US" dirty="0" err="1" smtClean="0"/>
              <a:t>vocazione</a:t>
            </a:r>
            <a:r>
              <a:rPr lang="en-US" dirty="0" smtClean="0"/>
              <a:t> </a:t>
            </a:r>
            <a:r>
              <a:rPr lang="en-US" dirty="0" err="1" smtClean="0"/>
              <a:t>prettamente</a:t>
            </a:r>
            <a:r>
              <a:rPr lang="en-US" dirty="0" smtClean="0"/>
              <a:t> </a:t>
            </a:r>
            <a:r>
              <a:rPr lang="en-US" dirty="0" err="1" smtClean="0"/>
              <a:t>industriale</a:t>
            </a:r>
            <a:endParaRPr lang="en-US" dirty="0" smtClean="0"/>
          </a:p>
          <a:p>
            <a:pPr lvl="1"/>
            <a:r>
              <a:rPr lang="en-US" dirty="0" smtClean="0"/>
              <a:t>Partner </a:t>
            </a:r>
            <a:r>
              <a:rPr lang="en-US" dirty="0" err="1" smtClean="0"/>
              <a:t>originari</a:t>
            </a:r>
            <a:r>
              <a:rPr lang="en-US" dirty="0" smtClean="0"/>
              <a:t>: </a:t>
            </a:r>
            <a:r>
              <a:rPr lang="en-US" dirty="0" err="1" smtClean="0"/>
              <a:t>Eurotech</a:t>
            </a:r>
            <a:r>
              <a:rPr lang="en-US" dirty="0" smtClean="0"/>
              <a:t> (</a:t>
            </a:r>
            <a:r>
              <a:rPr lang="en-US" dirty="0" err="1" smtClean="0"/>
              <a:t>Coordinatore</a:t>
            </a:r>
            <a:r>
              <a:rPr lang="en-US" dirty="0" smtClean="0"/>
              <a:t>), </a:t>
            </a:r>
            <a:r>
              <a:rPr lang="en-US" dirty="0" err="1" smtClean="0"/>
              <a:t>Nvidia</a:t>
            </a:r>
            <a:r>
              <a:rPr lang="en-US" dirty="0" smtClean="0"/>
              <a:t>, STM, INFN, </a:t>
            </a:r>
            <a:r>
              <a:rPr lang="en-US" dirty="0" err="1" smtClean="0"/>
              <a:t>UniBo</a:t>
            </a:r>
            <a:r>
              <a:rPr lang="en-US" dirty="0" smtClean="0"/>
              <a:t>, European top computing centers (BSC, </a:t>
            </a:r>
            <a:r>
              <a:rPr lang="en-US" dirty="0" err="1" smtClean="0"/>
              <a:t>Julich</a:t>
            </a:r>
            <a:r>
              <a:rPr lang="en-US" dirty="0" smtClean="0"/>
              <a:t>, </a:t>
            </a:r>
            <a:r>
              <a:rPr lang="en-US" dirty="0" err="1" smtClean="0"/>
              <a:t>Cineca</a:t>
            </a:r>
            <a:r>
              <a:rPr lang="en-US" dirty="0" smtClean="0"/>
              <a:t>,…), </a:t>
            </a:r>
            <a:r>
              <a:rPr lang="en-US" dirty="0" err="1" smtClean="0"/>
              <a:t>Xyratech</a:t>
            </a:r>
            <a:r>
              <a:rPr lang="en-US" dirty="0" smtClean="0"/>
              <a:t>….</a:t>
            </a:r>
          </a:p>
          <a:p>
            <a:pPr lvl="1"/>
            <a:r>
              <a:rPr lang="en-US" dirty="0" err="1" smtClean="0"/>
              <a:t>Aggiunti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 </a:t>
            </a:r>
            <a:r>
              <a:rPr lang="en-US" dirty="0" err="1" smtClean="0"/>
              <a:t>d’opera</a:t>
            </a:r>
            <a:r>
              <a:rPr lang="en-US" dirty="0" smtClean="0"/>
              <a:t>: ARM, Altera, </a:t>
            </a:r>
            <a:r>
              <a:rPr lang="en-US" dirty="0" err="1" smtClean="0"/>
              <a:t>Fraunhofer</a:t>
            </a:r>
            <a:r>
              <a:rPr lang="en-US" dirty="0" smtClean="0"/>
              <a:t>, Forth,…</a:t>
            </a:r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153" y="130310"/>
            <a:ext cx="2641600" cy="8382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69143" y="101103"/>
            <a:ext cx="2980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EuroEXA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99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34701" y="1540107"/>
            <a:ext cx="8859986" cy="4545541"/>
          </a:xfrm>
          <a:prstGeom prst="rect">
            <a:avLst/>
          </a:prstGeom>
        </p:spPr>
        <p:txBody>
          <a:bodyPr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Aspetti</a:t>
            </a:r>
            <a:r>
              <a:rPr lang="en-US" dirty="0" smtClean="0"/>
              <a:t> </a:t>
            </a:r>
            <a:r>
              <a:rPr lang="en-US" dirty="0" err="1" smtClean="0"/>
              <a:t>tecnologici</a:t>
            </a:r>
            <a:r>
              <a:rPr lang="en-US" dirty="0" smtClean="0"/>
              <a:t> </a:t>
            </a:r>
            <a:r>
              <a:rPr lang="en-US" dirty="0" err="1" smtClean="0"/>
              <a:t>presentano</a:t>
            </a:r>
            <a:r>
              <a:rPr lang="en-US" dirty="0" smtClean="0"/>
              <a:t> </a:t>
            </a:r>
            <a:r>
              <a:rPr lang="en-US" dirty="0" err="1" smtClean="0"/>
              <a:t>novità</a:t>
            </a:r>
            <a:r>
              <a:rPr lang="en-US" dirty="0" smtClean="0"/>
              <a:t> </a:t>
            </a:r>
            <a:r>
              <a:rPr lang="en-US" dirty="0" err="1" smtClean="0"/>
              <a:t>sostanziali</a:t>
            </a:r>
            <a:r>
              <a:rPr lang="en-US" dirty="0" smtClean="0"/>
              <a:t> in </a:t>
            </a:r>
            <a:r>
              <a:rPr lang="en-US" dirty="0" err="1" smtClean="0"/>
              <a:t>ambito</a:t>
            </a:r>
            <a:r>
              <a:rPr lang="en-US" dirty="0" smtClean="0"/>
              <a:t> HPC</a:t>
            </a:r>
          </a:p>
          <a:p>
            <a:r>
              <a:rPr lang="en-US" dirty="0" err="1" smtClean="0"/>
              <a:t>Tecnologia</a:t>
            </a:r>
            <a:r>
              <a:rPr lang="en-US" dirty="0" smtClean="0"/>
              <a:t> </a:t>
            </a:r>
            <a:r>
              <a:rPr lang="en-US" dirty="0" err="1" smtClean="0"/>
              <a:t>d’integrazione</a:t>
            </a:r>
            <a:r>
              <a:rPr lang="en-US" dirty="0" smtClean="0"/>
              <a:t> </a:t>
            </a:r>
            <a:r>
              <a:rPr lang="en-US" dirty="0" err="1" smtClean="0"/>
              <a:t>modulare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FF0000"/>
                </a:solidFill>
              </a:rPr>
              <a:t>low power </a:t>
            </a:r>
            <a:r>
              <a:rPr lang="en-US" dirty="0" smtClean="0"/>
              <a:t>e </a:t>
            </a:r>
            <a:r>
              <a:rPr lang="en-US" dirty="0" smtClean="0">
                <a:solidFill>
                  <a:srgbClr val="FF0000"/>
                </a:solidFill>
              </a:rPr>
              <a:t>high performance </a:t>
            </a:r>
            <a:r>
              <a:rPr lang="en-US" dirty="0" err="1" smtClean="0"/>
              <a:t>basata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“</a:t>
            </a:r>
            <a:r>
              <a:rPr lang="en-US" dirty="0" err="1" smtClean="0"/>
              <a:t>chiplet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Microprocessori</a:t>
            </a:r>
            <a:r>
              <a:rPr lang="en-US" dirty="0" smtClean="0"/>
              <a:t> ARM multi-core ad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granularità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Vector computing</a:t>
            </a:r>
            <a:r>
              <a:rPr lang="en-US" dirty="0" smtClean="0"/>
              <a:t> </a:t>
            </a:r>
            <a:r>
              <a:rPr lang="en-US" dirty="0" err="1" smtClean="0"/>
              <a:t>basato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GPU ARM (e </a:t>
            </a:r>
            <a:r>
              <a:rPr lang="en-US" dirty="0" err="1" smtClean="0"/>
              <a:t>Nvidia</a:t>
            </a:r>
            <a:r>
              <a:rPr lang="en-US" dirty="0" smtClean="0"/>
              <a:t>??) e FPGA (via </a:t>
            </a:r>
            <a:r>
              <a:rPr lang="en-US" dirty="0" err="1" smtClean="0"/>
              <a:t>openCL</a:t>
            </a:r>
            <a:r>
              <a:rPr lang="en-US" dirty="0" smtClean="0"/>
              <a:t>)</a:t>
            </a:r>
          </a:p>
          <a:p>
            <a:r>
              <a:rPr lang="en-US" dirty="0" smtClean="0"/>
              <a:t>High-End FPGA </a:t>
            </a:r>
            <a:r>
              <a:rPr lang="en-US" dirty="0" err="1" smtClean="0"/>
              <a:t>generano</a:t>
            </a:r>
            <a:r>
              <a:rPr lang="en-US" dirty="0" smtClean="0"/>
              <a:t> </a:t>
            </a:r>
            <a:r>
              <a:rPr lang="en-US" dirty="0" err="1" smtClean="0"/>
              <a:t>spazio</a:t>
            </a:r>
            <a:r>
              <a:rPr lang="en-US" dirty="0" smtClean="0"/>
              <a:t> per test di </a:t>
            </a:r>
            <a:r>
              <a:rPr lang="en-US" dirty="0" smtClean="0">
                <a:solidFill>
                  <a:srgbClr val="FF0000"/>
                </a:solidFill>
              </a:rPr>
              <a:t>micro-</a:t>
            </a:r>
            <a:r>
              <a:rPr lang="en-US" dirty="0" err="1" smtClean="0">
                <a:solidFill>
                  <a:srgbClr val="FF0000"/>
                </a:solidFill>
              </a:rPr>
              <a:t>architetture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calcolo</a:t>
            </a:r>
            <a:r>
              <a:rPr lang="en-US" dirty="0" smtClean="0">
                <a:solidFill>
                  <a:srgbClr val="FF0000"/>
                </a:solidFill>
              </a:rPr>
              <a:t> e rete non “</a:t>
            </a:r>
            <a:r>
              <a:rPr lang="en-US" dirty="0" err="1" smtClean="0">
                <a:solidFill>
                  <a:srgbClr val="FF0000"/>
                </a:solidFill>
              </a:rPr>
              <a:t>tradizionali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Programming model </a:t>
            </a:r>
            <a:r>
              <a:rPr lang="en-US" b="1" dirty="0" err="1" smtClean="0">
                <a:solidFill>
                  <a:srgbClr val="FF0000"/>
                </a:solidFill>
              </a:rPr>
              <a:t>parallelo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basato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paradigmi</a:t>
            </a:r>
            <a:r>
              <a:rPr lang="en-US" dirty="0" smtClean="0"/>
              <a:t> GAS (PGAS) on RDMA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153" y="130310"/>
            <a:ext cx="2641600" cy="838200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47" y="1158066"/>
            <a:ext cx="7708287" cy="5411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1314495" y="108708"/>
            <a:ext cx="49960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Design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preliminare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7191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34701" y="1125130"/>
            <a:ext cx="8859986" cy="5717660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/>
              <a:t>Extremely Parallel Interconnected Cores</a:t>
            </a:r>
          </a:p>
          <a:p>
            <a:pPr lvl="1"/>
            <a:r>
              <a:rPr lang="en-US" sz="2400" dirty="0" err="1" smtClean="0"/>
              <a:t>Realizzare</a:t>
            </a:r>
            <a:r>
              <a:rPr lang="en-US" sz="2400" dirty="0" smtClean="0"/>
              <a:t>/</a:t>
            </a:r>
            <a:r>
              <a:rPr lang="en-US" sz="2400" dirty="0" err="1" smtClean="0"/>
              <a:t>sperimentare</a:t>
            </a:r>
            <a:r>
              <a:rPr lang="en-US" sz="2400" dirty="0" smtClean="0"/>
              <a:t> con </a:t>
            </a:r>
            <a:r>
              <a:rPr lang="en-US" sz="2400" dirty="0" err="1" smtClean="0"/>
              <a:t>sistemi</a:t>
            </a:r>
            <a:r>
              <a:rPr lang="en-US" sz="2400" dirty="0" smtClean="0"/>
              <a:t> di </a:t>
            </a:r>
            <a:r>
              <a:rPr lang="en-US" sz="2400" dirty="0" err="1" smtClean="0"/>
              <a:t>calcolo</a:t>
            </a:r>
            <a:r>
              <a:rPr lang="en-US" sz="2400" dirty="0" smtClean="0"/>
              <a:t> </a:t>
            </a:r>
            <a:r>
              <a:rPr lang="en-US" sz="2400" dirty="0" err="1" smtClean="0"/>
              <a:t>caratterizzati</a:t>
            </a:r>
            <a:r>
              <a:rPr lang="en-US" sz="2400" dirty="0" smtClean="0"/>
              <a:t> da:</a:t>
            </a:r>
          </a:p>
          <a:p>
            <a:pPr lvl="2"/>
            <a:r>
              <a:rPr lang="en-US" sz="2400" dirty="0" smtClean="0"/>
              <a:t>Alta </a:t>
            </a:r>
            <a:r>
              <a:rPr lang="en-US" sz="2400" dirty="0" err="1" smtClean="0"/>
              <a:t>capacità</a:t>
            </a:r>
            <a:r>
              <a:rPr lang="en-US" sz="2400" dirty="0" smtClean="0"/>
              <a:t> di </a:t>
            </a:r>
            <a:r>
              <a:rPr lang="en-US" sz="2400" dirty="0" err="1" smtClean="0"/>
              <a:t>interconnessione</a:t>
            </a:r>
            <a:endParaRPr lang="en-US" sz="2400" dirty="0" smtClean="0"/>
          </a:p>
          <a:p>
            <a:pPr lvl="2"/>
            <a:r>
              <a:rPr lang="en-US" sz="2400" dirty="0" err="1" smtClean="0"/>
              <a:t>Connessioni</a:t>
            </a:r>
            <a:r>
              <a:rPr lang="en-US" sz="2400" dirty="0" smtClean="0"/>
              <a:t> </a:t>
            </a:r>
            <a:r>
              <a:rPr lang="en-US" sz="2400" i="1" dirty="0" smtClean="0"/>
              <a:t>cache-coherent</a:t>
            </a:r>
          </a:p>
          <a:p>
            <a:pPr lvl="2"/>
            <a:r>
              <a:rPr lang="en-US" sz="2400" dirty="0" err="1" smtClean="0"/>
              <a:t>Integrazione</a:t>
            </a:r>
            <a:r>
              <a:rPr lang="en-US" sz="2400" dirty="0" smtClean="0"/>
              <a:t> di </a:t>
            </a:r>
            <a:r>
              <a:rPr lang="en-US" sz="2400" dirty="0" err="1" smtClean="0"/>
              <a:t>nodi</a:t>
            </a:r>
            <a:r>
              <a:rPr lang="en-US" sz="2400" dirty="0" smtClean="0"/>
              <a:t> di </a:t>
            </a:r>
            <a:r>
              <a:rPr lang="en-US" sz="2400" dirty="0" err="1" smtClean="0"/>
              <a:t>calcolo</a:t>
            </a:r>
            <a:r>
              <a:rPr lang="en-US" sz="2400" dirty="0" smtClean="0"/>
              <a:t> con </a:t>
            </a:r>
            <a:r>
              <a:rPr lang="en-US" sz="2400" dirty="0" err="1" smtClean="0"/>
              <a:t>nodi</a:t>
            </a:r>
            <a:r>
              <a:rPr lang="en-US" sz="2400" dirty="0" smtClean="0"/>
              <a:t> di storage </a:t>
            </a:r>
            <a:r>
              <a:rPr lang="en-US" sz="2400" dirty="0" err="1" smtClean="0"/>
              <a:t>intelligenti</a:t>
            </a:r>
            <a:endParaRPr lang="en-US" sz="2400" dirty="0" smtClean="0"/>
          </a:p>
          <a:p>
            <a:pPr marL="914400" lvl="2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In </a:t>
            </a:r>
            <a:r>
              <a:rPr lang="en-US" sz="2400" dirty="0" err="1" smtClean="0"/>
              <a:t>altre</a:t>
            </a:r>
            <a:r>
              <a:rPr lang="en-US" sz="2400" dirty="0" smtClean="0"/>
              <a:t> parole:</a:t>
            </a:r>
          </a:p>
          <a:p>
            <a:pPr lvl="2"/>
            <a:r>
              <a:rPr lang="en-US" sz="2400" dirty="0" err="1" smtClean="0"/>
              <a:t>Imparare</a:t>
            </a:r>
            <a:r>
              <a:rPr lang="en-US" sz="2400" dirty="0" smtClean="0"/>
              <a:t> a </a:t>
            </a:r>
            <a:r>
              <a:rPr lang="en-US" sz="2400" dirty="0" err="1" smtClean="0"/>
              <a:t>programmare</a:t>
            </a:r>
            <a:r>
              <a:rPr lang="en-US" sz="2400" dirty="0" smtClean="0"/>
              <a:t> e </a:t>
            </a:r>
            <a:r>
              <a:rPr lang="en-US" sz="2400" dirty="0" err="1" smtClean="0"/>
              <a:t>utilizzare</a:t>
            </a:r>
            <a:r>
              <a:rPr lang="en-US" sz="2400" dirty="0" smtClean="0"/>
              <a:t> e </a:t>
            </a:r>
            <a:r>
              <a:rPr lang="en-US" sz="2400" dirty="0" err="1" smtClean="0"/>
              <a:t>valutare</a:t>
            </a:r>
            <a:r>
              <a:rPr lang="en-US" sz="2400" dirty="0" smtClean="0"/>
              <a:t> le performance </a:t>
            </a:r>
            <a:r>
              <a:rPr lang="en-US" sz="2400" dirty="0" err="1" smtClean="0"/>
              <a:t>delle</a:t>
            </a:r>
            <a:r>
              <a:rPr lang="en-US" sz="2400" dirty="0" smtClean="0"/>
              <a:t> </a:t>
            </a:r>
            <a:r>
              <a:rPr lang="en-US" sz="2400" dirty="0" err="1" smtClean="0"/>
              <a:t>architetture</a:t>
            </a:r>
            <a:r>
              <a:rPr lang="en-US" sz="2400" dirty="0" smtClean="0"/>
              <a:t> di </a:t>
            </a:r>
            <a:r>
              <a:rPr lang="en-US" sz="2400" dirty="0" err="1" smtClean="0"/>
              <a:t>calcolo</a:t>
            </a:r>
            <a:r>
              <a:rPr lang="en-US" sz="2400" dirty="0" smtClean="0"/>
              <a:t> HPC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l’IBM</a:t>
            </a:r>
            <a:r>
              <a:rPr lang="en-US" sz="2400" dirty="0" smtClean="0"/>
              <a:t> </a:t>
            </a:r>
            <a:r>
              <a:rPr lang="en-US" sz="2400" dirty="0" err="1" smtClean="0"/>
              <a:t>sta</a:t>
            </a:r>
            <a:r>
              <a:rPr lang="en-US" sz="2400" dirty="0" smtClean="0"/>
              <a:t> </a:t>
            </a:r>
            <a:r>
              <a:rPr lang="en-US" sz="2400" dirty="0" err="1" smtClean="0"/>
              <a:t>comunque</a:t>
            </a:r>
            <a:r>
              <a:rPr lang="en-US" sz="2400" dirty="0" smtClean="0"/>
              <a:t> </a:t>
            </a:r>
            <a:r>
              <a:rPr lang="en-US" sz="2400" dirty="0" err="1" smtClean="0"/>
              <a:t>sviluppando</a:t>
            </a:r>
            <a:r>
              <a:rPr lang="en-US" sz="2400" dirty="0" smtClean="0"/>
              <a:t> in </a:t>
            </a:r>
            <a:r>
              <a:rPr lang="en-US" sz="2400" dirty="0" err="1" smtClean="0"/>
              <a:t>risposta</a:t>
            </a:r>
            <a:r>
              <a:rPr lang="en-US" sz="2400" dirty="0" smtClean="0"/>
              <a:t> a </a:t>
            </a:r>
            <a:r>
              <a:rPr lang="en-US" sz="2400" dirty="0" err="1" smtClean="0"/>
              <a:t>richieste</a:t>
            </a:r>
            <a:r>
              <a:rPr lang="en-US" sz="2400" dirty="0" smtClean="0"/>
              <a:t> di </a:t>
            </a:r>
            <a:r>
              <a:rPr lang="en-US" sz="2400" dirty="0" err="1" smtClean="0"/>
              <a:t>importanti</a:t>
            </a:r>
            <a:r>
              <a:rPr lang="en-US" sz="2400" dirty="0" smtClean="0"/>
              <a:t> </a:t>
            </a:r>
            <a:r>
              <a:rPr lang="en-US" sz="2400" dirty="0" err="1" smtClean="0"/>
              <a:t>clienti</a:t>
            </a:r>
            <a:r>
              <a:rPr lang="en-US" sz="2400" dirty="0" smtClean="0"/>
              <a:t>.</a:t>
            </a:r>
          </a:p>
          <a:p>
            <a:pPr lvl="2"/>
            <a:r>
              <a:rPr lang="en-US" sz="2400" dirty="0" err="1" smtClean="0"/>
              <a:t>Architettura</a:t>
            </a:r>
            <a:r>
              <a:rPr lang="en-US" sz="2400" dirty="0" smtClean="0"/>
              <a:t> </a:t>
            </a:r>
            <a:r>
              <a:rPr lang="en-US" sz="2400" dirty="0" err="1" smtClean="0"/>
              <a:t>basata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Power9+ </a:t>
            </a:r>
            <a:r>
              <a:rPr lang="en-US" sz="2400" dirty="0" err="1" smtClean="0"/>
              <a:t>Nvidia</a:t>
            </a:r>
            <a:r>
              <a:rPr lang="en-US" sz="2400" dirty="0" smtClean="0"/>
              <a:t> GP100 + </a:t>
            </a:r>
            <a:r>
              <a:rPr lang="en-US" sz="2400" dirty="0" err="1" smtClean="0"/>
              <a:t>Interconnessione</a:t>
            </a:r>
            <a:r>
              <a:rPr lang="en-US" sz="2400" dirty="0" smtClean="0"/>
              <a:t> </a:t>
            </a:r>
            <a:r>
              <a:rPr lang="en-US" sz="2400" dirty="0" err="1" smtClean="0"/>
              <a:t>stretta</a:t>
            </a:r>
            <a:r>
              <a:rPr lang="en-US" sz="2400" dirty="0" smtClean="0"/>
              <a:t> con NVLINK + Rete </a:t>
            </a:r>
            <a:r>
              <a:rPr lang="en-US" sz="2400" dirty="0" err="1" smtClean="0"/>
              <a:t>connessa</a:t>
            </a:r>
            <a:r>
              <a:rPr lang="en-US" sz="2400" dirty="0" smtClean="0"/>
              <a:t> </a:t>
            </a:r>
            <a:r>
              <a:rPr lang="en-US" sz="2400" dirty="0" err="1" smtClean="0"/>
              <a:t>direttamente</a:t>
            </a:r>
            <a:r>
              <a:rPr lang="en-US" sz="2400" dirty="0" smtClean="0"/>
              <a:t> </a:t>
            </a:r>
            <a:r>
              <a:rPr lang="en-US" sz="2400" dirty="0" err="1" smtClean="0"/>
              <a:t>agli</a:t>
            </a:r>
            <a:r>
              <a:rPr lang="en-US" sz="2400" dirty="0" smtClean="0"/>
              <a:t> </a:t>
            </a:r>
            <a:r>
              <a:rPr lang="en-US" sz="2400" dirty="0" err="1" smtClean="0"/>
              <a:t>acceleratori</a:t>
            </a:r>
            <a:endParaRPr lang="en-US" sz="2400" dirty="0"/>
          </a:p>
        </p:txBody>
      </p:sp>
      <p:sp>
        <p:nvSpPr>
          <p:cNvPr id="3" name="Rettangolo 2"/>
          <p:cNvSpPr/>
          <p:nvPr/>
        </p:nvSpPr>
        <p:spPr>
          <a:xfrm>
            <a:off x="2285448" y="103338"/>
            <a:ext cx="4985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EPIC: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progetto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6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34701" y="1231602"/>
            <a:ext cx="8859986" cy="4545541"/>
          </a:xfrm>
          <a:prstGeom prst="rect">
            <a:avLst/>
          </a:prstGeom>
        </p:spPr>
        <p:txBody>
          <a:bodyPr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 </a:t>
            </a:r>
            <a:r>
              <a:rPr lang="en-US" dirty="0" err="1" smtClean="0"/>
              <a:t>sottomettere</a:t>
            </a:r>
            <a:r>
              <a:rPr lang="en-US" dirty="0" smtClean="0"/>
              <a:t> a FETHPC-1 </a:t>
            </a:r>
            <a:r>
              <a:rPr lang="en-US" dirty="0" err="1" smtClean="0"/>
              <a:t>il</a:t>
            </a:r>
            <a:r>
              <a:rPr lang="en-US" dirty="0" smtClean="0"/>
              <a:t> 25/11/2014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competizione</a:t>
            </a:r>
            <a:r>
              <a:rPr lang="en-US" dirty="0" smtClean="0"/>
              <a:t> con </a:t>
            </a:r>
            <a:r>
              <a:rPr lang="en-US" dirty="0" err="1" smtClean="0"/>
              <a:t>EuroEXA</a:t>
            </a:r>
            <a:endParaRPr lang="en-US" dirty="0" smtClean="0"/>
          </a:p>
          <a:p>
            <a:r>
              <a:rPr lang="en-US" dirty="0" smtClean="0"/>
              <a:t>Leadership </a:t>
            </a:r>
            <a:r>
              <a:rPr lang="en-US" dirty="0" err="1" smtClean="0"/>
              <a:t>Juelich</a:t>
            </a:r>
            <a:r>
              <a:rPr lang="en-US" dirty="0" smtClean="0"/>
              <a:t> + IBM/</a:t>
            </a:r>
            <a:r>
              <a:rPr lang="en-US" dirty="0" err="1" smtClean="0"/>
              <a:t>Nvidia</a:t>
            </a:r>
            <a:endParaRPr lang="en-US" dirty="0" smtClean="0"/>
          </a:p>
          <a:p>
            <a:r>
              <a:rPr lang="en-US" dirty="0" err="1" smtClean="0"/>
              <a:t>Ruolo</a:t>
            </a:r>
            <a:r>
              <a:rPr lang="en-US" dirty="0" smtClean="0"/>
              <a:t> </a:t>
            </a:r>
            <a:r>
              <a:rPr lang="en-US" dirty="0" err="1" smtClean="0"/>
              <a:t>significativo</a:t>
            </a:r>
            <a:r>
              <a:rPr lang="en-US" dirty="0" smtClean="0"/>
              <a:t> di Bull</a:t>
            </a:r>
          </a:p>
          <a:p>
            <a:r>
              <a:rPr lang="en-US" dirty="0" err="1" smtClean="0"/>
              <a:t>Alcuni</a:t>
            </a:r>
            <a:r>
              <a:rPr lang="en-US" dirty="0" smtClean="0"/>
              <a:t> </a:t>
            </a:r>
            <a:r>
              <a:rPr lang="en-US" dirty="0" err="1" smtClean="0"/>
              <a:t>utilizzatori</a:t>
            </a:r>
            <a:r>
              <a:rPr lang="en-US" dirty="0" smtClean="0"/>
              <a:t> </a:t>
            </a:r>
            <a:r>
              <a:rPr lang="en-US" dirty="0" err="1" smtClean="0"/>
              <a:t>industriali</a:t>
            </a:r>
            <a:r>
              <a:rPr lang="en-US" dirty="0" smtClean="0"/>
              <a:t> → </a:t>
            </a:r>
            <a:r>
              <a:rPr lang="en-US" dirty="0" err="1" smtClean="0"/>
              <a:t>Dassault</a:t>
            </a:r>
            <a:r>
              <a:rPr lang="en-US" dirty="0" smtClean="0"/>
              <a:t> aviation</a:t>
            </a:r>
          </a:p>
          <a:p>
            <a:r>
              <a:rPr lang="en-US" dirty="0" err="1" smtClean="0"/>
              <a:t>Alcuni</a:t>
            </a:r>
            <a:r>
              <a:rPr lang="en-US" dirty="0" smtClean="0"/>
              <a:t> </a:t>
            </a:r>
            <a:r>
              <a:rPr lang="en-US" dirty="0" err="1" smtClean="0"/>
              <a:t>utilizzatori</a:t>
            </a:r>
            <a:r>
              <a:rPr lang="en-US" dirty="0" smtClean="0"/>
              <a:t> </a:t>
            </a:r>
            <a:r>
              <a:rPr lang="en-US" dirty="0" err="1" smtClean="0"/>
              <a:t>scientifici</a:t>
            </a:r>
            <a:r>
              <a:rPr lang="en-US" dirty="0" smtClean="0"/>
              <a:t> → INFN / Cyprus Institute</a:t>
            </a:r>
          </a:p>
          <a:p>
            <a:pPr lvl="1"/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2895003" y="101103"/>
            <a:ext cx="1728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EPIC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94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115609"/>
            <a:ext cx="89915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Vi è infine un ricco elenco di strumenti software sviluppati per le infrastrutture di calcolo e più in generale per attività accessorie (non necessariamente sempre </a:t>
            </a:r>
            <a:r>
              <a:rPr lang="it-IT" sz="2800" i="1" dirty="0" smtClean="0"/>
              <a:t>home-made</a:t>
            </a:r>
            <a:r>
              <a:rPr lang="it-IT" sz="2800" dirty="0" smtClean="0"/>
              <a:t>):</a:t>
            </a:r>
          </a:p>
          <a:p>
            <a:endParaRPr lang="it-IT" sz="2800" dirty="0"/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ROOT (</a:t>
            </a:r>
            <a:r>
              <a:rPr lang="it-IT" sz="2800" dirty="0" err="1" smtClean="0"/>
              <a:t>toolkit</a:t>
            </a:r>
            <a:r>
              <a:rPr lang="it-IT" sz="2800" dirty="0" smtClean="0"/>
              <a:t> per analisi dati)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XROOTD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PROOF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err="1"/>
              <a:t>Hadoop</a:t>
            </a:r>
            <a:r>
              <a:rPr lang="it-IT" sz="2800" dirty="0"/>
              <a:t> (</a:t>
            </a:r>
            <a:r>
              <a:rPr lang="it-IT" sz="2800" dirty="0" err="1"/>
              <a:t>MapReduce</a:t>
            </a:r>
            <a:r>
              <a:rPr lang="it-IT" sz="28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INDICO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Database di tipo No-SQL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Sistemi di video </a:t>
            </a:r>
            <a:r>
              <a:rPr lang="it-IT" sz="2800" dirty="0" err="1" smtClean="0"/>
              <a:t>conferencing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Amministrazione e gestionali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….</a:t>
            </a:r>
          </a:p>
          <a:p>
            <a:endParaRPr lang="it-IT" sz="2800" dirty="0" smtClean="0"/>
          </a:p>
        </p:txBody>
      </p:sp>
      <p:sp>
        <p:nvSpPr>
          <p:cNvPr id="4" name="Rettangolo 3"/>
          <p:cNvSpPr/>
          <p:nvPr/>
        </p:nvSpPr>
        <p:spPr>
          <a:xfrm>
            <a:off x="2223425" y="-157475"/>
            <a:ext cx="45966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Toolbox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variegato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1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23807" y="-157475"/>
            <a:ext cx="3595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070064"/>
            <a:ext cx="9144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/>
              <a:t>Nel mondo HEP sono state sviluppate metodiche, tecnologie ed infrastrutture per il trattamento di grandi moli di dati .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Pur essendo ad-hoc, i principi base </a:t>
            </a:r>
            <a:r>
              <a:rPr lang="it-IT" sz="2400" dirty="0" smtClean="0"/>
              <a:t>sono</a:t>
            </a:r>
            <a:r>
              <a:rPr lang="it-IT" sz="2400" dirty="0" smtClean="0"/>
              <a:t>, in linea di principio, utilizzabili e ulteriormente sviluppabili in altri contesti.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Success stories:</a:t>
            </a:r>
          </a:p>
          <a:p>
            <a:pPr marL="800100" lvl="1" indent="-342900">
              <a:buFont typeface="Courier New"/>
              <a:buChar char="o"/>
            </a:pPr>
            <a:r>
              <a:rPr lang="it-IT" sz="2400" dirty="0" smtClean="0"/>
              <a:t>l’applicazione delle tecniche di simulazione della radiazione in campo medico.</a:t>
            </a:r>
          </a:p>
          <a:p>
            <a:pPr marL="800100" lvl="1" indent="-342900">
              <a:buFont typeface="Courier New"/>
              <a:buChar char="o"/>
            </a:pPr>
            <a:r>
              <a:rPr lang="it-IT" sz="2400" dirty="0" smtClean="0"/>
              <a:t>l’utilizzo di risorse di calcolo in </a:t>
            </a:r>
            <a:r>
              <a:rPr lang="it-IT" sz="2400" dirty="0" smtClean="0"/>
              <a:t>ambienti distribuiti </a:t>
            </a:r>
            <a:r>
              <a:rPr lang="it-IT" sz="2400" dirty="0" smtClean="0"/>
              <a:t>Grid e Cloud.</a:t>
            </a:r>
          </a:p>
          <a:p>
            <a:pPr marL="800100" lvl="1" indent="-342900">
              <a:buFont typeface="Courier New"/>
              <a:buChar char="o"/>
            </a:pPr>
            <a:r>
              <a:rPr lang="it-IT" sz="2400" dirty="0"/>
              <a:t>t</a:t>
            </a:r>
            <a:r>
              <a:rPr lang="it-IT" sz="2400" dirty="0" smtClean="0"/>
              <a:t>ecniche di indagine per rivelazione e misura di scorie radioattive.</a:t>
            </a:r>
          </a:p>
          <a:p>
            <a:pPr marL="800100" lvl="1" indent="-342900">
              <a:buFont typeface="Courier New"/>
              <a:buChar char="o"/>
            </a:pPr>
            <a:r>
              <a:rPr lang="it-IT" sz="2400" dirty="0"/>
              <a:t>i</a:t>
            </a:r>
            <a:r>
              <a:rPr lang="it-IT" sz="2400" dirty="0" smtClean="0"/>
              <a:t>l WEB, inventato al CERN, come pure il </a:t>
            </a:r>
            <a:r>
              <a:rPr lang="it-IT" sz="2400" i="1" dirty="0" err="1" smtClean="0"/>
              <a:t>touch</a:t>
            </a:r>
            <a:r>
              <a:rPr lang="it-IT" sz="2400" i="1" dirty="0" smtClean="0"/>
              <a:t>-screen </a:t>
            </a:r>
            <a:r>
              <a:rPr lang="it-IT" sz="2400" dirty="0" smtClean="0"/>
              <a:t>(esempi datati ma sempre validi, di trasferimento tecnologico e know-how).</a:t>
            </a:r>
          </a:p>
          <a:p>
            <a:pPr marL="800100" lvl="1" indent="-342900">
              <a:buFont typeface="Courier New"/>
              <a:buChar char="o"/>
            </a:pPr>
            <a:r>
              <a:rPr lang="it-IT" sz="2400" dirty="0" smtClean="0"/>
              <a:t>Le simulazioni </a:t>
            </a:r>
            <a:r>
              <a:rPr lang="it-IT" sz="2400" dirty="0" err="1" smtClean="0"/>
              <a:t>MonteCarlo</a:t>
            </a:r>
            <a:r>
              <a:rPr lang="it-IT" sz="2400" dirty="0" smtClean="0"/>
              <a:t> (dalla medicina all’economia…)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Siamo convinti che questi </a:t>
            </a:r>
            <a:r>
              <a:rPr lang="it-IT" sz="2400" b="1" dirty="0" err="1" smtClean="0"/>
              <a:t>assets</a:t>
            </a:r>
            <a:r>
              <a:rPr lang="it-IT" sz="2400" dirty="0" smtClean="0"/>
              <a:t> abbiano ancora un largo margine inesplorato di possibilità di utilizzo in campi più lontani da HEP e siamo disponibili ad una più approfondita discussione sul tema.</a:t>
            </a:r>
          </a:p>
          <a:p>
            <a:pPr marL="800100" lvl="1" indent="-342900">
              <a:buFont typeface="Courier New"/>
              <a:buChar char="o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63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87576" y="71736"/>
            <a:ext cx="6538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Grazie per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l’attenzione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0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49315" y="5772"/>
            <a:ext cx="74615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Fisica delle Alte Energie necessita di tecnologie di calcolo e storage ad un livello estremo, avendo spesso stimolato e guidato lo sviluppo di questi campi.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35698" y="1274644"/>
            <a:ext cx="89751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 dati necessari alla comprensione dei fenomeni fisici vanno raccolti, immagazzinati, trasportati ed analizzati con elevata efficienza a partire da sistemi di rivelazione molto grandi, complessi ed estremamente veloci.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37" y="2679400"/>
            <a:ext cx="5821305" cy="3886986"/>
          </a:xfrm>
          <a:prstGeom prst="rect">
            <a:avLst/>
          </a:prstGeom>
          <a:ln w="19050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143395" y="2525681"/>
            <a:ext cx="290985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Si tratta di una sorta di gigantesco nastro trasportatore che </a:t>
            </a:r>
            <a:r>
              <a:rPr lang="it-IT" sz="2400" b="1" dirty="0" smtClean="0"/>
              <a:t>raccoglie</a:t>
            </a:r>
            <a:r>
              <a:rPr lang="it-IT" sz="2400" dirty="0" smtClean="0"/>
              <a:t> immense quantità di dati, li </a:t>
            </a:r>
            <a:r>
              <a:rPr lang="it-IT" sz="2400" b="1" dirty="0" smtClean="0"/>
              <a:t>trasporta</a:t>
            </a:r>
            <a:r>
              <a:rPr lang="it-IT" sz="2400" dirty="0" smtClean="0"/>
              <a:t>, </a:t>
            </a:r>
            <a:r>
              <a:rPr lang="it-IT" sz="2400" dirty="0"/>
              <a:t>li </a:t>
            </a:r>
            <a:r>
              <a:rPr lang="it-IT" sz="2400" b="1" dirty="0"/>
              <a:t>filtra</a:t>
            </a:r>
            <a:r>
              <a:rPr lang="it-IT" sz="2400" dirty="0"/>
              <a:t> a vari livelli, li </a:t>
            </a:r>
            <a:r>
              <a:rPr lang="it-IT" sz="2400" b="1" dirty="0" smtClean="0"/>
              <a:t>deposita</a:t>
            </a:r>
          </a:p>
          <a:p>
            <a:r>
              <a:rPr lang="it-IT" sz="2400" dirty="0"/>
              <a:t>p</a:t>
            </a:r>
            <a:r>
              <a:rPr lang="it-IT" sz="2400" dirty="0" smtClean="0"/>
              <a:t>er la lavorazione e poi li </a:t>
            </a:r>
            <a:r>
              <a:rPr lang="it-IT" sz="2400" b="1" dirty="0" smtClean="0"/>
              <a:t>analizza</a:t>
            </a:r>
            <a:r>
              <a:rPr lang="it-IT" sz="2400" dirty="0" smtClean="0"/>
              <a:t> per la </a:t>
            </a:r>
            <a:r>
              <a:rPr lang="it-IT" sz="2400" b="1" dirty="0" smtClean="0"/>
              <a:t>produzione</a:t>
            </a:r>
            <a:r>
              <a:rPr lang="it-IT" sz="2400" dirty="0" smtClean="0"/>
              <a:t> dei risultati scientifici.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2992337" y="80642"/>
            <a:ext cx="3270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Preambolo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3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2052" y="1365282"/>
            <a:ext cx="864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Per fare questo i fisici hanno spesso dovuto estendere la tecnologia esistente oltre i limiti correnti, in svariati settori, uno dei quali è l’ICT.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02052" y="2575981"/>
            <a:ext cx="8941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Una </a:t>
            </a:r>
            <a:r>
              <a:rPr lang="it-IT" sz="2400" i="1" dirty="0" smtClean="0"/>
              <a:t>success story </a:t>
            </a:r>
            <a:r>
              <a:rPr lang="it-IT" sz="2400" dirty="0" smtClean="0"/>
              <a:t>nota a tutti, in questo processo di ampliamento dei limiti, è certamente il WWW, sviluppato originariamente al CERN da Sir Tim </a:t>
            </a:r>
            <a:r>
              <a:rPr lang="it-IT" sz="2400" dirty="0" err="1" smtClean="0"/>
              <a:t>Berners</a:t>
            </a:r>
            <a:r>
              <a:rPr lang="it-IT" sz="2400" dirty="0" smtClean="0"/>
              <a:t> Lee per migliorare la comunicazione tra scienziati.</a:t>
            </a:r>
          </a:p>
          <a:p>
            <a:endParaRPr lang="it-IT" sz="2400" dirty="0"/>
          </a:p>
          <a:p>
            <a:r>
              <a:rPr lang="it-IT" sz="2400" dirty="0" smtClean="0"/>
              <a:t>Altri casi simili possono essere individuati nella PET, come pure nel primo </a:t>
            </a:r>
            <a:r>
              <a:rPr lang="it-IT" sz="2400" dirty="0" err="1" smtClean="0"/>
              <a:t>Touch</a:t>
            </a:r>
            <a:r>
              <a:rPr lang="it-IT" sz="2400" dirty="0" smtClean="0"/>
              <a:t> Screen, sviluppato al CERN per il sistema di controllo del Super Proton </a:t>
            </a:r>
            <a:r>
              <a:rPr lang="it-IT" sz="2400" dirty="0" err="1" smtClean="0"/>
              <a:t>Synchrotron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r>
              <a:rPr lang="it-IT" sz="2400" dirty="0" smtClean="0"/>
              <a:t>L’INFN ha partecipato sin dagli anni ‘50 a questo processo di evoluzione tecnologica, dando importanti contributi in svariati settori.</a:t>
            </a:r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1689000" y="80642"/>
            <a:ext cx="587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y-products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3946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39"/>
            <a:ext cx="9144000" cy="6261782"/>
          </a:xfrm>
          <a:prstGeom prst="rect">
            <a:avLst/>
          </a:prstGeom>
          <a:effectLst>
            <a:outerShdw blurRad="101600" dist="88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693333" y="-148399"/>
            <a:ext cx="44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palcoscenico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3176"/>
            <a:ext cx="9144000" cy="57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18"/>
            <a:ext cx="9144000" cy="64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89005" y="-157475"/>
            <a:ext cx="4865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Raccolta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0258" y="1439198"/>
            <a:ext cx="8814734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 smtClean="0"/>
              <a:t>I fasci collidono ad un frequenza di </a:t>
            </a:r>
            <a:r>
              <a:rPr lang="it-IT" sz="2400" dirty="0" smtClean="0">
                <a:solidFill>
                  <a:srgbClr val="FF0000"/>
                </a:solidFill>
              </a:rPr>
              <a:t>40 MHz </a:t>
            </a:r>
            <a:r>
              <a:rPr lang="it-IT" sz="2400" dirty="0" smtClean="0"/>
              <a:t>(pacchetti, nuvolette con </a:t>
            </a:r>
            <a:r>
              <a:rPr lang="it-IT" sz="2400" dirty="0" smtClean="0">
                <a:solidFill>
                  <a:srgbClr val="FF0000"/>
                </a:solidFill>
              </a:rPr>
              <a:t>10</a:t>
            </a:r>
            <a:r>
              <a:rPr lang="it-IT" sz="2400" i="1" baseline="30000" dirty="0" smtClean="0">
                <a:solidFill>
                  <a:srgbClr val="FF0000"/>
                </a:solidFill>
              </a:rPr>
              <a:t>11</a:t>
            </a:r>
            <a:r>
              <a:rPr lang="it-IT" sz="2400" dirty="0" smtClean="0"/>
              <a:t> protoni ciascuno)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Ogni collisione (sovrapposizione di pacchetti) produce </a:t>
            </a:r>
            <a:r>
              <a:rPr lang="it-IT" sz="2400" dirty="0" smtClean="0">
                <a:latin typeface="Arial"/>
                <a:cs typeface="Arial"/>
              </a:rPr>
              <a:t>~</a:t>
            </a:r>
            <a:r>
              <a:rPr lang="it-IT" sz="2400" dirty="0" smtClean="0"/>
              <a:t>20 interazioni protone-protone (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 smtClean="0">
                <a:solidFill>
                  <a:srgbClr val="FF0000"/>
                </a:solidFill>
              </a:rPr>
              <a:t>1 miliardo di interazioni/secondo</a:t>
            </a:r>
            <a:r>
              <a:rPr lang="it-IT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Ogni interazione (</a:t>
            </a:r>
            <a:r>
              <a:rPr lang="it-IT" sz="2400" i="1" dirty="0" smtClean="0"/>
              <a:t>evento</a:t>
            </a:r>
            <a:r>
              <a:rPr lang="it-IT" sz="2400" dirty="0" smtClean="0"/>
              <a:t>) genera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 smtClean="0">
                <a:solidFill>
                  <a:srgbClr val="FF0000"/>
                </a:solidFill>
              </a:rPr>
              <a:t>500</a:t>
            </a:r>
            <a:r>
              <a:rPr lang="it-IT" sz="2400" dirty="0" smtClean="0"/>
              <a:t> particelle (tracce, sciami, …)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Le particelle attraversano un insieme di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 smtClean="0">
                <a:solidFill>
                  <a:srgbClr val="FF0000"/>
                </a:solidFill>
              </a:rPr>
              <a:t>100 milioni </a:t>
            </a:r>
            <a:r>
              <a:rPr lang="it-IT" sz="2400" dirty="0" smtClean="0"/>
              <a:t>di componenti elettroniche attive, ognuna capace di generare un segnale.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Ogni interazione genera </a:t>
            </a:r>
            <a:r>
              <a:rPr lang="it-IT" sz="2400" dirty="0">
                <a:latin typeface="Arial"/>
                <a:cs typeface="Arial"/>
              </a:rPr>
              <a:t>~</a:t>
            </a:r>
            <a:r>
              <a:rPr lang="it-IT" sz="2400" dirty="0" smtClean="0"/>
              <a:t>1MB di dati. Globalmente vengono prodotti 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u="sng" dirty="0" smtClean="0">
                <a:solidFill>
                  <a:srgbClr val="FF0000"/>
                </a:solidFill>
              </a:rPr>
              <a:t>1 PB/sec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di dati, una mole chiaramente ingovernabile….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Per poter gestire i dati occorre ridurre il flusso di questi da 40 MHz a circa 200 Hz (corrispondenti a 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 smtClean="0">
                <a:solidFill>
                  <a:srgbClr val="FF0000"/>
                </a:solidFill>
              </a:rPr>
              <a:t>200 MB/sec</a:t>
            </a:r>
            <a:r>
              <a:rPr lang="it-IT" sz="2400" dirty="0" smtClean="0"/>
              <a:t>) e questo va fatto in tempo reale, con una latenza trascurabile.</a:t>
            </a:r>
          </a:p>
          <a:p>
            <a:pPr marL="285750" indent="-285750">
              <a:buFont typeface="Arial"/>
              <a:buChar char="•"/>
            </a:pPr>
            <a:endParaRPr lang="it-IT" sz="2400" dirty="0"/>
          </a:p>
          <a:p>
            <a:pPr algn="ctr"/>
            <a:r>
              <a:rPr lang="it-IT" sz="2400" dirty="0" smtClean="0"/>
              <a:t> </a:t>
            </a:r>
            <a:r>
              <a:rPr lang="it-IT" sz="2800" dirty="0" smtClean="0">
                <a:solidFill>
                  <a:srgbClr val="0000FF"/>
                </a:solidFill>
              </a:rPr>
              <a:t>Servono tecnologie molto potenti ma affidabili ed efficienti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565255" y="765855"/>
            <a:ext cx="7518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Qualche cifra per mettere in prospettiva il problema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796014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89005" y="-157475"/>
            <a:ext cx="4865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Raccolta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636"/>
            <a:ext cx="9144000" cy="57263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089710" y="1210422"/>
            <a:ext cx="4985084" cy="1200328"/>
          </a:xfrm>
          <a:prstGeom prst="rect">
            <a:avLst/>
          </a:prstGeom>
          <a:solidFill>
            <a:srgbClr val="FFE7B1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Un esempio di interazione </a:t>
            </a:r>
            <a:r>
              <a:rPr lang="it-IT" sz="2400" b="1" dirty="0" smtClean="0">
                <a:solidFill>
                  <a:srgbClr val="0000FF"/>
                </a:solidFill>
              </a:rPr>
              <a:t>interessante</a:t>
            </a:r>
            <a:r>
              <a:rPr lang="it-IT" sz="2400" dirty="0" smtClean="0"/>
              <a:t>:</a:t>
            </a:r>
          </a:p>
          <a:p>
            <a:r>
              <a:rPr lang="it-IT" sz="2400" dirty="0" smtClean="0"/>
              <a:t>un bosone di Higgs che decade in quattro mesoni </a:t>
            </a:r>
            <a:r>
              <a:rPr lang="it-IT" sz="2400" dirty="0" smtClean="0">
                <a:latin typeface="Symbol" charset="2"/>
                <a:cs typeface="Symbol" charset="2"/>
              </a:rPr>
              <a:t>m </a:t>
            </a:r>
            <a:r>
              <a:rPr lang="it-IT" sz="2400" dirty="0" smtClean="0">
                <a:cs typeface="Symbol" charset="2"/>
              </a:rPr>
              <a:t>(muoni)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79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212"/>
            <a:ext cx="9144000" cy="57527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5386" y="5423729"/>
            <a:ext cx="8336130" cy="1200328"/>
          </a:xfrm>
          <a:prstGeom prst="rect">
            <a:avLst/>
          </a:prstGeom>
          <a:solidFill>
            <a:srgbClr val="FFE7B1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Un esempio di interazione cui </a:t>
            </a:r>
            <a:r>
              <a:rPr lang="it-IT" sz="2400" b="1" dirty="0" smtClean="0">
                <a:solidFill>
                  <a:srgbClr val="FF0000"/>
                </a:solidFill>
              </a:rPr>
              <a:t>non siamo</a:t>
            </a:r>
            <a:r>
              <a:rPr lang="it-IT" sz="2400" dirty="0" smtClean="0"/>
              <a:t>, invece, interessati: la collisione anelastica di due protoni </a:t>
            </a:r>
            <a:r>
              <a:rPr lang="it-IT" sz="2400" b="1" dirty="0" smtClean="0"/>
              <a:t>senza</a:t>
            </a:r>
            <a:r>
              <a:rPr lang="it-IT" sz="2400" dirty="0" smtClean="0"/>
              <a:t> produzione di particelle particolari (quale l’elevata quantità di moto trasversa ai fasci </a:t>
            </a:r>
            <a:r>
              <a:rPr lang="it-IT" sz="2400" dirty="0" err="1" smtClean="0"/>
              <a:t>p</a:t>
            </a:r>
            <a:r>
              <a:rPr lang="it-IT" sz="2400" dirty="0" err="1" smtClean="0">
                <a:latin typeface="Courier"/>
                <a:cs typeface="Courier"/>
              </a:rPr>
              <a:t>-</a:t>
            </a:r>
            <a:r>
              <a:rPr lang="it-IT" sz="2400" dirty="0" err="1" smtClean="0"/>
              <a:t>p</a:t>
            </a:r>
            <a:r>
              <a:rPr lang="it-IT" sz="2400" dirty="0" smtClean="0"/>
              <a:t>).</a:t>
            </a:r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2089005" y="-157475"/>
            <a:ext cx="4865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Raccolta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1F4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1F4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3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lamaio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Calamaio.thmx</Template>
  <TotalTime>24878</TotalTime>
  <Words>1657</Words>
  <Application>Microsoft Macintosh PowerPoint</Application>
  <PresentationFormat>Presentazione su schermo (4:3)</PresentationFormat>
  <Paragraphs>200</Paragraphs>
  <Slides>29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Calamaio</vt:lpstr>
      <vt:lpstr>Presentazione di PowerPoint</vt:lpstr>
      <vt:lpstr>ICT in ambito INFN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>INFN Milano Bicocca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Incontro UNICREDIT</dc:title>
  <dc:subject/>
  <dc:creator>Dario Menasce</dc:creator>
  <cp:keywords/>
  <dc:description/>
  <cp:lastModifiedBy>Dario Menasce</cp:lastModifiedBy>
  <cp:revision>204</cp:revision>
  <dcterms:created xsi:type="dcterms:W3CDTF">2014-10-01T14:26:03Z</dcterms:created>
  <dcterms:modified xsi:type="dcterms:W3CDTF">2014-11-19T17:05:12Z</dcterms:modified>
  <cp:category/>
</cp:coreProperties>
</file>