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959" r:id="rId3"/>
    <p:sldId id="951" r:id="rId4"/>
    <p:sldId id="947" r:id="rId5"/>
    <p:sldId id="953" r:id="rId6"/>
    <p:sldId id="954" r:id="rId7"/>
    <p:sldId id="956" r:id="rId8"/>
    <p:sldId id="955" r:id="rId9"/>
    <p:sldId id="949" r:id="rId10"/>
    <p:sldId id="950" r:id="rId11"/>
    <p:sldId id="958" r:id="rId12"/>
    <p:sldId id="957" r:id="rId13"/>
    <p:sldId id="960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EFEDB3"/>
    <a:srgbClr val="C8EFF2"/>
    <a:srgbClr val="E3C3BE"/>
    <a:srgbClr val="F4D2CD"/>
    <a:srgbClr val="E606FF"/>
    <a:srgbClr val="E45B00"/>
    <a:srgbClr val="CCCC00"/>
    <a:srgbClr val="0080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-1613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E6BC72-07BC-8D44-BFBC-CB0EF20805EE}" type="datetimeFigureOut">
              <a:rPr lang="en-US" smtClean="0"/>
              <a:t>10/27/2014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7F89B2-4F55-D441-8FAC-62A6C9D5CABD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07656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B1E5DE3-3E06-9447-8113-0732F227B390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25171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F54E9C2-2D83-D84D-B23C-A41538127671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222376" y="404664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BCE9E028-BBC3-D549-ADB3-BE1E5697A350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7081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222376" y="404664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F940FFE5-1563-4141-9470-4A6E8E0442CA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3724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222376" y="404664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F2207EFD-1C9A-2D49-B657-88B3C70667B5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0349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39D8D2CD-1E65-C847-8D38-2F517144BC2D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2594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4328D466-D91E-234F-A3CF-FD3586F45E34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9608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222376" y="404664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4AD286B6-6202-C940-91F7-D22488831142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9978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222376" y="404664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9F947D54-ABB0-7B4B-A34C-B13809818274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6632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2222376" y="404664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8F50D652-3F96-824C-B146-D7335EA4B6CD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8701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2222376" y="404664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1F7A1257-FD0D-D048-B69A-8CE4A2DA8A74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5362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2222376" y="404664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9AE4F8C4-C286-5F42-B8EE-DA129E9FB801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8415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2222376" y="404664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16689DB7-F862-684E-8625-FD564E916FC2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5923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2222376" y="404664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8EBB204E-6051-CE4B-A85A-15256EB6A65F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4506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2222376" y="404664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A9C15FF1-2A9F-294B-BD9A-79A2D9447190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7835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hyperlink" Target="http://www.presid.infn.it/" TargetMode="Externa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032" name="Picture 8" descr="INFNLogo">
            <a:hlinkClick r:id="rId15"/>
          </p:cNvPr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3075" y="0"/>
            <a:ext cx="1087438" cy="768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33" name="Text Box 9"/>
          <p:cNvSpPr txBox="1">
            <a:spLocks noChangeArrowheads="1"/>
          </p:cNvSpPr>
          <p:nvPr userDrawn="1"/>
        </p:nvSpPr>
        <p:spPr bwMode="auto">
          <a:xfrm>
            <a:off x="6507644" y="390525"/>
            <a:ext cx="1377991" cy="3612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3485" tIns="41742" rIns="83485" bIns="41742">
            <a:spAutoFit/>
          </a:bodyPr>
          <a:lstStyle>
            <a:lvl1pPr defTabSz="83502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417513" defTabSz="83502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835025" defTabSz="83502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252538" defTabSz="83502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1670050" defTabSz="83502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127250" defTabSz="8350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584450" defTabSz="8350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041650" defTabSz="8350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498850" defTabSz="8350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baseline="0" dirty="0" smtClean="0">
                <a:solidFill>
                  <a:srgbClr val="003399"/>
                </a:solidFill>
                <a:latin typeface="Garamond" charset="0"/>
              </a:rPr>
              <a:t>Oct. 27, 2014</a:t>
            </a:r>
            <a:endParaRPr lang="it-IT" dirty="0">
              <a:solidFill>
                <a:srgbClr val="003399"/>
              </a:solidFill>
              <a:latin typeface="Garamond" charset="0"/>
            </a:endParaRPr>
          </a:p>
        </p:txBody>
      </p:sp>
      <p:sp>
        <p:nvSpPr>
          <p:cNvPr id="1034" name="Text Box 10"/>
          <p:cNvSpPr txBox="1">
            <a:spLocks noChangeArrowheads="1"/>
          </p:cNvSpPr>
          <p:nvPr userDrawn="1"/>
        </p:nvSpPr>
        <p:spPr bwMode="auto">
          <a:xfrm>
            <a:off x="1331913" y="398463"/>
            <a:ext cx="1692275" cy="357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3485" tIns="41742" rIns="83485" bIns="41742">
            <a:spAutoFit/>
          </a:bodyPr>
          <a:lstStyle>
            <a:lvl1pPr defTabSz="83502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417513" defTabSz="83502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835025" defTabSz="83502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252538" defTabSz="83502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1670050" defTabSz="83502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127250" defTabSz="8350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584450" defTabSz="8350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041650" defTabSz="8350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498850" defTabSz="8350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>
                <a:solidFill>
                  <a:srgbClr val="003399"/>
                </a:solidFill>
                <a:latin typeface="Garamond" charset="0"/>
              </a:rPr>
              <a:t>G.-F. Dalla Betta</a:t>
            </a:r>
            <a:endParaRPr lang="it-IT">
              <a:solidFill>
                <a:srgbClr val="003399"/>
              </a:solidFill>
              <a:latin typeface="Garamond" charset="0"/>
            </a:endParaRPr>
          </a:p>
        </p:txBody>
      </p:sp>
      <p:sp>
        <p:nvSpPr>
          <p:cNvPr id="1035" name="Line 11"/>
          <p:cNvSpPr>
            <a:spLocks noChangeShapeType="1"/>
          </p:cNvSpPr>
          <p:nvPr userDrawn="1"/>
        </p:nvSpPr>
        <p:spPr bwMode="auto">
          <a:xfrm>
            <a:off x="1116013" y="765175"/>
            <a:ext cx="6840537" cy="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037" name="Picture 13"/>
          <p:cNvPicPr preferRelativeResize="0">
            <a:picLocks noChangeAspect="1" noChangeArrowheads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09663" cy="1114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2455218" y="27972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accent2"/>
                </a:solidFill>
                <a:latin typeface="Times New Roman"/>
                <a:ea typeface="헤드라인A"/>
              </a:defRPr>
            </a:lvl1pPr>
          </a:lstStyle>
          <a:p>
            <a:fld id="{7548FB0F-8FF2-8E46-9CAA-3DD33306667A}" type="slidenum">
              <a:rPr lang="en-US" smtClean="0"/>
              <a:pPr/>
              <a:t>‹N›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sldNum="0"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6214" y="1090931"/>
            <a:ext cx="8421004" cy="1470025"/>
          </a:xfrm>
        </p:spPr>
        <p:txBody>
          <a:bodyPr/>
          <a:lstStyle/>
          <a:p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Some ideas for New 3D Layout</a:t>
            </a:r>
            <a:endParaRPr lang="en-US" sz="4000" b="1" dirty="0">
              <a:solidFill>
                <a:srgbClr val="FF0000"/>
              </a:solidFill>
              <a:effectLst>
                <a:outerShdw blurRad="38100" dist="38100" dir="2700000" algn="tl">
                  <a:srgbClr val="DDDDDD"/>
                </a:outerShdw>
              </a:effectLst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0567" y="2768164"/>
            <a:ext cx="8509000" cy="1381802"/>
          </a:xfrm>
        </p:spPr>
        <p:txBody>
          <a:bodyPr/>
          <a:lstStyle/>
          <a:p>
            <a:pPr marL="609600" indent="-609600">
              <a:lnSpc>
                <a:spcPct val="90000"/>
              </a:lnSpc>
            </a:pPr>
            <a:r>
              <a:rPr lang="en-US" sz="2400" dirty="0" smtClean="0"/>
              <a:t>Gian-Franco Dalla Betta</a:t>
            </a:r>
          </a:p>
          <a:p>
            <a:pPr marL="609600" indent="-609600">
              <a:lnSpc>
                <a:spcPct val="90000"/>
              </a:lnSpc>
            </a:pPr>
            <a:endParaRPr lang="en-US" sz="2400" dirty="0" smtClean="0"/>
          </a:p>
          <a:p>
            <a:pPr marL="609600" indent="-609600">
              <a:lnSpc>
                <a:spcPct val="90000"/>
              </a:lnSpc>
            </a:pPr>
            <a:r>
              <a:rPr lang="en-US" sz="2000" dirty="0" smtClean="0"/>
              <a:t>University of Trento and TIFPA INFN, Trento, Italy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1269185" y="4417645"/>
            <a:ext cx="6477815" cy="1602375"/>
          </a:xfrm>
          <a:prstGeom prst="rect">
            <a:avLst/>
          </a:prstGeom>
          <a:noFill/>
          <a:ln w="28575" cmpd="sng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>
              <a:lnSpc>
                <a:spcPct val="120000"/>
              </a:lnSpc>
            </a:pPr>
            <a:r>
              <a:rPr lang="en-US" sz="2400" dirty="0" smtClean="0">
                <a:latin typeface="Arial" charset="0"/>
              </a:rPr>
              <a:t>Available ROC’s</a:t>
            </a:r>
          </a:p>
          <a:p>
            <a:pPr lvl="1">
              <a:lnSpc>
                <a:spcPct val="120000"/>
              </a:lnSpc>
            </a:pPr>
            <a:r>
              <a:rPr lang="en-US" sz="2000" dirty="0" smtClean="0">
                <a:latin typeface="Arial" charset="0"/>
              </a:rPr>
              <a:t>FEI4, FEI3, </a:t>
            </a:r>
            <a:r>
              <a:rPr lang="en-US" sz="2000" dirty="0" smtClean="0">
                <a:latin typeface="Arial" charset="0"/>
              </a:rPr>
              <a:t>PSI46, MEDIPIX2</a:t>
            </a:r>
            <a:endParaRPr lang="en-US" sz="2000" dirty="0" smtClean="0">
              <a:latin typeface="Arial" charset="0"/>
            </a:endParaRPr>
          </a:p>
          <a:p>
            <a:pPr>
              <a:lnSpc>
                <a:spcPct val="120000"/>
              </a:lnSpc>
            </a:pPr>
            <a:r>
              <a:rPr lang="en-US" sz="2400" dirty="0" smtClean="0">
                <a:latin typeface="Arial" charset="0"/>
              </a:rPr>
              <a:t>Layout options for testability</a:t>
            </a:r>
            <a:endParaRPr lang="en-US" sz="2000" dirty="0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026349"/>
            <a:ext cx="9144000" cy="3733536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4383924" y="3242408"/>
            <a:ext cx="829733" cy="165661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3140229" y="1951992"/>
            <a:ext cx="32144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Double cells 50x100 + grid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897125" y="900734"/>
            <a:ext cx="7787987" cy="519113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>
            <a:lvl1pPr defTabSz="7620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defTabSz="7620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7620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7620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7620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>
              <a:defRPr/>
            </a:pPr>
            <a:r>
              <a:rPr lang="it-IT" sz="2800" b="1" dirty="0" smtClean="0">
                <a:solidFill>
                  <a:srgbClr val="FF0033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PSI146 </a:t>
            </a:r>
            <a:r>
              <a:rPr lang="it-IT" sz="2800" b="1" dirty="0" err="1" smtClean="0">
                <a:solidFill>
                  <a:srgbClr val="FF0033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compatible</a:t>
            </a:r>
            <a:r>
              <a:rPr lang="it-IT" sz="2800" b="1" dirty="0" smtClean="0">
                <a:solidFill>
                  <a:srgbClr val="FF0033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</a:t>
            </a:r>
            <a:r>
              <a:rPr lang="it-IT" sz="2800" b="1" dirty="0">
                <a:solidFill>
                  <a:srgbClr val="FF0033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t</a:t>
            </a:r>
            <a:r>
              <a:rPr lang="it-IT" sz="2800" b="1" dirty="0" smtClean="0">
                <a:solidFill>
                  <a:srgbClr val="FF0033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est </a:t>
            </a:r>
            <a:r>
              <a:rPr lang="it-IT" sz="2800" b="1" dirty="0" err="1" smtClean="0">
                <a:solidFill>
                  <a:srgbClr val="FF0033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pixels</a:t>
            </a:r>
            <a:r>
              <a:rPr lang="it-IT" sz="2800" b="1" dirty="0" smtClean="0">
                <a:solidFill>
                  <a:srgbClr val="FF0033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50 x 50</a:t>
            </a:r>
            <a:endParaRPr lang="it-IT" sz="2800" b="1" dirty="0" smtClean="0">
              <a:solidFill>
                <a:srgbClr val="FF0033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  <a:cs typeface="+mn-cs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212599" y="3242408"/>
            <a:ext cx="829733" cy="165661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4389276" y="4895767"/>
            <a:ext cx="829733" cy="165661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5217951" y="4895767"/>
            <a:ext cx="829733" cy="165661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4"/>
          <p:cNvSpPr/>
          <p:nvPr/>
        </p:nvSpPr>
        <p:spPr>
          <a:xfrm>
            <a:off x="233831" y="3226874"/>
            <a:ext cx="829733" cy="165661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1"/>
          <p:cNvSpPr/>
          <p:nvPr/>
        </p:nvSpPr>
        <p:spPr>
          <a:xfrm>
            <a:off x="239183" y="4880233"/>
            <a:ext cx="829733" cy="165661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9481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51" y="2603932"/>
            <a:ext cx="9144000" cy="4154193"/>
          </a:xfrm>
          <a:prstGeom prst="rect">
            <a:avLst/>
          </a:prstGeom>
        </p:spPr>
      </p:pic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897125" y="816169"/>
            <a:ext cx="7787987" cy="519113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>
            <a:lvl1pPr defTabSz="7620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defTabSz="7620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7620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7620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7620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>
              <a:defRPr/>
            </a:pPr>
            <a:r>
              <a:rPr lang="it-IT" sz="2800" b="1" dirty="0" smtClean="0">
                <a:solidFill>
                  <a:srgbClr val="FF0033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PSI146 </a:t>
            </a:r>
            <a:r>
              <a:rPr lang="it-IT" sz="2800" b="1" dirty="0" err="1" smtClean="0">
                <a:solidFill>
                  <a:srgbClr val="FF0033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compatible</a:t>
            </a:r>
            <a:r>
              <a:rPr lang="it-IT" sz="2800" b="1" dirty="0" smtClean="0">
                <a:solidFill>
                  <a:srgbClr val="FF0033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</a:t>
            </a:r>
            <a:r>
              <a:rPr lang="it-IT" sz="2800" b="1" dirty="0">
                <a:solidFill>
                  <a:srgbClr val="FF0033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t</a:t>
            </a:r>
            <a:r>
              <a:rPr lang="it-IT" sz="2800" b="1" dirty="0" smtClean="0">
                <a:solidFill>
                  <a:srgbClr val="FF0033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est </a:t>
            </a:r>
            <a:r>
              <a:rPr lang="it-IT" sz="2800" b="1" dirty="0" err="1" smtClean="0">
                <a:solidFill>
                  <a:srgbClr val="FF0033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pixels</a:t>
            </a:r>
            <a:r>
              <a:rPr lang="it-IT" sz="2800" b="1" dirty="0" smtClean="0">
                <a:solidFill>
                  <a:srgbClr val="FF0033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25 x 100</a:t>
            </a:r>
            <a:endParaRPr lang="it-IT" sz="2800" b="1" dirty="0" smtClean="0">
              <a:solidFill>
                <a:srgbClr val="FF0033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  <a:cs typeface="+mn-cs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558688" y="4991000"/>
            <a:ext cx="432388" cy="168935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3566431" y="3307349"/>
            <a:ext cx="432388" cy="168935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3042530" y="1748310"/>
            <a:ext cx="3114655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Single cells 25x100 + grid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245042" y="4979928"/>
            <a:ext cx="432388" cy="168935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5252785" y="3286652"/>
            <a:ext cx="432388" cy="168935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8625803" y="4978481"/>
            <a:ext cx="432388" cy="168935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8633546" y="3294830"/>
            <a:ext cx="432388" cy="168935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187575" y="4979983"/>
            <a:ext cx="432388" cy="168935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195318" y="3296332"/>
            <a:ext cx="432388" cy="168935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5786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68756" y="1636277"/>
            <a:ext cx="6907530" cy="5218430"/>
          </a:xfrm>
          <a:prstGeom prst="rect">
            <a:avLst/>
          </a:prstGeom>
        </p:spPr>
      </p:pic>
      <p:cxnSp>
        <p:nvCxnSpPr>
          <p:cNvPr id="5" name="Straight Arrow Connector 4"/>
          <p:cNvCxnSpPr/>
          <p:nvPr/>
        </p:nvCxnSpPr>
        <p:spPr>
          <a:xfrm flipV="1">
            <a:off x="1583931" y="1575218"/>
            <a:ext cx="1664555" cy="2895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H="1" flipV="1">
            <a:off x="1221236" y="5067563"/>
            <a:ext cx="12212" cy="1611851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882711" y="1150022"/>
            <a:ext cx="10462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55 </a:t>
            </a:r>
            <a:r>
              <a:rPr lang="en-US" sz="2400" dirty="0" smtClean="0">
                <a:solidFill>
                  <a:srgbClr val="FF0000"/>
                </a:solidFill>
                <a:latin typeface="Symbol" charset="2"/>
                <a:cs typeface="Symbol" charset="2"/>
              </a:rPr>
              <a:t>m</a:t>
            </a:r>
            <a:r>
              <a:rPr lang="en-US" sz="2400" dirty="0" smtClean="0">
                <a:solidFill>
                  <a:srgbClr val="FF0000"/>
                </a:solidFill>
              </a:rPr>
              <a:t>m 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31554" y="5636478"/>
            <a:ext cx="10462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55 </a:t>
            </a:r>
            <a:r>
              <a:rPr lang="en-US" sz="2400" dirty="0" smtClean="0">
                <a:solidFill>
                  <a:srgbClr val="FF0000"/>
                </a:solidFill>
                <a:latin typeface="Symbol" charset="2"/>
                <a:cs typeface="Symbol" charset="2"/>
              </a:rPr>
              <a:t>m</a:t>
            </a:r>
            <a:r>
              <a:rPr lang="en-US" sz="2400" dirty="0" smtClean="0">
                <a:solidFill>
                  <a:srgbClr val="FF0000"/>
                </a:solidFill>
              </a:rPr>
              <a:t>m 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897125" y="864101"/>
            <a:ext cx="7787987" cy="519113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>
            <a:lvl1pPr defTabSz="7620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defTabSz="7620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7620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7620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7620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>
              <a:defRPr/>
            </a:pPr>
            <a:r>
              <a:rPr lang="it-IT" sz="2800" b="1" dirty="0" smtClean="0">
                <a:solidFill>
                  <a:srgbClr val="FF0033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MEDIPIX2 </a:t>
            </a:r>
            <a:r>
              <a:rPr lang="it-IT" sz="2800" b="1" dirty="0" err="1" smtClean="0">
                <a:solidFill>
                  <a:srgbClr val="FF0033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pixels</a:t>
            </a:r>
            <a:r>
              <a:rPr lang="it-IT" sz="2800" b="1" dirty="0" smtClean="0">
                <a:solidFill>
                  <a:srgbClr val="FF0033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55 x 55</a:t>
            </a:r>
            <a:endParaRPr lang="it-IT" sz="2800" b="1" dirty="0" smtClean="0">
              <a:solidFill>
                <a:srgbClr val="FF0033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070159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Box 9"/>
          <p:cNvSpPr txBox="1">
            <a:spLocks noChangeArrowheads="1"/>
          </p:cNvSpPr>
          <p:nvPr/>
        </p:nvSpPr>
        <p:spPr bwMode="auto">
          <a:xfrm>
            <a:off x="860487" y="846244"/>
            <a:ext cx="7787987" cy="519113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>
            <a:lvl1pPr defTabSz="7620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defTabSz="7620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7620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7620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7620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>
              <a:defRPr/>
            </a:pPr>
            <a:r>
              <a:rPr lang="it-IT" sz="2800" b="1" dirty="0" err="1" smtClean="0">
                <a:solidFill>
                  <a:srgbClr val="FF0033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Summary</a:t>
            </a:r>
            <a:r>
              <a:rPr lang="it-IT" sz="2800" b="1" dirty="0" smtClean="0">
                <a:solidFill>
                  <a:srgbClr val="FF0033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</a:t>
            </a:r>
            <a:r>
              <a:rPr lang="it-IT" sz="2800" b="1" dirty="0" err="1" smtClean="0">
                <a:solidFill>
                  <a:srgbClr val="FF0033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Table</a:t>
            </a:r>
            <a:endParaRPr lang="it-IT" sz="2800" b="1" dirty="0" smtClean="0">
              <a:solidFill>
                <a:srgbClr val="FF0033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  <a:cs typeface="+mn-cs"/>
            </a:endParaRPr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8363" y="1927715"/>
            <a:ext cx="7407275" cy="4618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78920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9"/>
          <p:cNvSpPr txBox="1">
            <a:spLocks noChangeArrowheads="1"/>
          </p:cNvSpPr>
          <p:nvPr/>
        </p:nvSpPr>
        <p:spPr bwMode="auto">
          <a:xfrm>
            <a:off x="743125" y="844821"/>
            <a:ext cx="7787987" cy="519113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>
            <a:lvl1pPr defTabSz="7620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defTabSz="7620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7620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7620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7620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>
              <a:defRPr/>
            </a:pPr>
            <a:r>
              <a:rPr lang="it-IT" sz="2800" b="1" dirty="0" smtClean="0">
                <a:solidFill>
                  <a:srgbClr val="FF0033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cs typeface="+mn-cs"/>
              </a:rPr>
              <a:t>WAFER FLOORPLAN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876926"/>
            <a:ext cx="9144000" cy="47183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" name="Connettore 2 2"/>
          <p:cNvCxnSpPr/>
          <p:nvPr/>
        </p:nvCxnSpPr>
        <p:spPr>
          <a:xfrm>
            <a:off x="2107933" y="2184935"/>
            <a:ext cx="962526" cy="1029903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CasellaDiTesto 4"/>
          <p:cNvSpPr txBox="1"/>
          <p:nvPr/>
        </p:nvSpPr>
        <p:spPr>
          <a:xfrm>
            <a:off x="1703672" y="1815603"/>
            <a:ext cx="6719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>
                <a:solidFill>
                  <a:srgbClr val="FF0000"/>
                </a:solidFill>
              </a:rPr>
              <a:t>FEI4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7044089" y="1598671"/>
            <a:ext cx="6719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>
                <a:solidFill>
                  <a:srgbClr val="FF0000"/>
                </a:solidFill>
              </a:rPr>
              <a:t>FEI3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4097869" y="1409192"/>
            <a:ext cx="8130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>
                <a:solidFill>
                  <a:srgbClr val="FF0000"/>
                </a:solidFill>
              </a:rPr>
              <a:t>PSI46</a:t>
            </a:r>
            <a:endParaRPr lang="it-IT" dirty="0">
              <a:solidFill>
                <a:srgbClr val="FF0000"/>
              </a:solidFill>
            </a:endParaRPr>
          </a:p>
        </p:txBody>
      </p:sp>
      <p:cxnSp>
        <p:nvCxnSpPr>
          <p:cNvPr id="9" name="Connettore 2 8"/>
          <p:cNvCxnSpPr/>
          <p:nvPr/>
        </p:nvCxnSpPr>
        <p:spPr>
          <a:xfrm>
            <a:off x="4572000" y="1778524"/>
            <a:ext cx="219118" cy="589291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Connettore 2 10"/>
          <p:cNvCxnSpPr/>
          <p:nvPr/>
        </p:nvCxnSpPr>
        <p:spPr>
          <a:xfrm flipH="1">
            <a:off x="5630779" y="1968003"/>
            <a:ext cx="1413310" cy="731883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CasellaDiTesto 13"/>
          <p:cNvSpPr txBox="1"/>
          <p:nvPr/>
        </p:nvSpPr>
        <p:spPr>
          <a:xfrm>
            <a:off x="7338184" y="2432861"/>
            <a:ext cx="12618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>
                <a:solidFill>
                  <a:srgbClr val="FF0000"/>
                </a:solidFill>
              </a:rPr>
              <a:t>MEDIPIX2</a:t>
            </a:r>
            <a:endParaRPr lang="it-IT" dirty="0">
              <a:solidFill>
                <a:srgbClr val="FF0000"/>
              </a:solidFill>
            </a:endParaRPr>
          </a:p>
        </p:txBody>
      </p:sp>
      <p:cxnSp>
        <p:nvCxnSpPr>
          <p:cNvPr id="15" name="Connettore 2 14"/>
          <p:cNvCxnSpPr/>
          <p:nvPr/>
        </p:nvCxnSpPr>
        <p:spPr>
          <a:xfrm flipH="1">
            <a:off x="5966768" y="2794535"/>
            <a:ext cx="1413310" cy="731883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550602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Box 9"/>
          <p:cNvSpPr txBox="1">
            <a:spLocks noChangeArrowheads="1"/>
          </p:cNvSpPr>
          <p:nvPr/>
        </p:nvSpPr>
        <p:spPr bwMode="auto">
          <a:xfrm>
            <a:off x="897125" y="758196"/>
            <a:ext cx="7787987" cy="519113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>
            <a:lvl1pPr defTabSz="7620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defTabSz="7620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7620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7620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7620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>
              <a:defRPr/>
            </a:pPr>
            <a:r>
              <a:rPr lang="it-IT" sz="2800" b="1" dirty="0" smtClean="0">
                <a:solidFill>
                  <a:srgbClr val="FF0033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cs typeface="+mn-cs"/>
              </a:rPr>
              <a:t>FEI4 </a:t>
            </a:r>
            <a:r>
              <a:rPr lang="it-IT" sz="2800" b="1" dirty="0" err="1" smtClean="0">
                <a:solidFill>
                  <a:srgbClr val="FF0033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cs typeface="+mn-cs"/>
              </a:rPr>
              <a:t>bump</a:t>
            </a:r>
            <a:r>
              <a:rPr lang="it-IT" sz="2800" b="1" dirty="0" smtClean="0">
                <a:solidFill>
                  <a:srgbClr val="FF0033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cs typeface="+mn-cs"/>
              </a:rPr>
              <a:t> </a:t>
            </a:r>
            <a:r>
              <a:rPr lang="it-IT" sz="2800" b="1" dirty="0" err="1" smtClean="0">
                <a:solidFill>
                  <a:srgbClr val="FF0033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cs typeface="+mn-cs"/>
              </a:rPr>
              <a:t>pad</a:t>
            </a:r>
            <a:r>
              <a:rPr lang="it-IT" sz="2800" b="1" dirty="0" smtClean="0">
                <a:solidFill>
                  <a:srgbClr val="FF0033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cs typeface="+mn-cs"/>
              </a:rPr>
              <a:t> array layout</a:t>
            </a:r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3591635" y="1590324"/>
            <a:ext cx="411070" cy="0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 flipV="1">
            <a:off x="3455350" y="4464980"/>
            <a:ext cx="3176" cy="2380192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2130442" y="4027986"/>
            <a:ext cx="10462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50 </a:t>
            </a:r>
            <a:r>
              <a:rPr lang="en-US" sz="2400" dirty="0" smtClean="0">
                <a:solidFill>
                  <a:srgbClr val="FF0000"/>
                </a:solidFill>
                <a:latin typeface="Symbol" charset="2"/>
                <a:cs typeface="Symbol" charset="2"/>
              </a:rPr>
              <a:t>m</a:t>
            </a:r>
            <a:r>
              <a:rPr lang="en-US" sz="2400" dirty="0" smtClean="0">
                <a:solidFill>
                  <a:srgbClr val="FF0000"/>
                </a:solidFill>
              </a:rPr>
              <a:t>m 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856660" y="6027003"/>
            <a:ext cx="192958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Bump </a:t>
            </a:r>
          </a:p>
          <a:p>
            <a:r>
              <a:rPr lang="en-US" sz="2400" dirty="0" smtClean="0"/>
              <a:t>Pads (x 336) </a:t>
            </a:r>
            <a:endParaRPr lang="en-US" sz="2400" dirty="0"/>
          </a:p>
        </p:txBody>
      </p:sp>
      <p:sp>
        <p:nvSpPr>
          <p:cNvPr id="25" name="TextBox 24"/>
          <p:cNvSpPr txBox="1"/>
          <p:nvPr/>
        </p:nvSpPr>
        <p:spPr>
          <a:xfrm>
            <a:off x="3353095" y="1125599"/>
            <a:ext cx="10462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5</a:t>
            </a:r>
            <a:r>
              <a:rPr lang="en-US" sz="2400" dirty="0" smtClean="0">
                <a:solidFill>
                  <a:srgbClr val="FF0000"/>
                </a:solidFill>
              </a:rPr>
              <a:t>0 </a:t>
            </a:r>
            <a:r>
              <a:rPr lang="en-US" sz="2400" dirty="0" smtClean="0">
                <a:solidFill>
                  <a:srgbClr val="FF0000"/>
                </a:solidFill>
                <a:latin typeface="Symbol" charset="2"/>
                <a:cs typeface="Symbol" charset="2"/>
              </a:rPr>
              <a:t>m</a:t>
            </a:r>
            <a:r>
              <a:rPr lang="en-US" sz="2400" dirty="0" smtClean="0">
                <a:solidFill>
                  <a:srgbClr val="FF0000"/>
                </a:solidFill>
              </a:rPr>
              <a:t>m </a:t>
            </a:r>
            <a:endParaRPr lang="en-US" sz="2400" dirty="0">
              <a:solidFill>
                <a:srgbClr val="FF0000"/>
              </a:solidFill>
            </a:endParaRPr>
          </a:p>
        </p:txBody>
      </p:sp>
      <p:cxnSp>
        <p:nvCxnSpPr>
          <p:cNvPr id="26" name="Straight Arrow Connector 25"/>
          <p:cNvCxnSpPr/>
          <p:nvPr/>
        </p:nvCxnSpPr>
        <p:spPr>
          <a:xfrm flipH="1">
            <a:off x="5081693" y="6461037"/>
            <a:ext cx="708316" cy="26864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05200" y="1654770"/>
            <a:ext cx="1607141" cy="5203229"/>
          </a:xfrm>
          <a:prstGeom prst="rect">
            <a:avLst/>
          </a:prstGeom>
        </p:spPr>
      </p:pic>
      <p:cxnSp>
        <p:nvCxnSpPr>
          <p:cNvPr id="19" name="Straight Arrow Connector 18"/>
          <p:cNvCxnSpPr/>
          <p:nvPr/>
        </p:nvCxnSpPr>
        <p:spPr>
          <a:xfrm flipV="1">
            <a:off x="3456978" y="4092031"/>
            <a:ext cx="0" cy="378425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2090407" y="5257938"/>
            <a:ext cx="12174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450 </a:t>
            </a:r>
            <a:r>
              <a:rPr lang="en-US" sz="2400" dirty="0" smtClean="0">
                <a:solidFill>
                  <a:srgbClr val="FF0000"/>
                </a:solidFill>
                <a:latin typeface="Symbol" charset="2"/>
                <a:cs typeface="Symbol" charset="2"/>
              </a:rPr>
              <a:t>m</a:t>
            </a:r>
            <a:r>
              <a:rPr lang="en-US" sz="2400" dirty="0" smtClean="0">
                <a:solidFill>
                  <a:srgbClr val="FF0000"/>
                </a:solidFill>
              </a:rPr>
              <a:t>m </a:t>
            </a:r>
            <a:endParaRPr lang="en-US" sz="2400" dirty="0">
              <a:solidFill>
                <a:srgbClr val="FF0000"/>
              </a:solidFill>
            </a:endParaRPr>
          </a:p>
        </p:txBody>
      </p:sp>
      <p:cxnSp>
        <p:nvCxnSpPr>
          <p:cNvPr id="23" name="Straight Arrow Connector 22"/>
          <p:cNvCxnSpPr/>
          <p:nvPr/>
        </p:nvCxnSpPr>
        <p:spPr>
          <a:xfrm flipH="1" flipV="1">
            <a:off x="3453800" y="1731151"/>
            <a:ext cx="3176" cy="2380192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2088857" y="2524109"/>
            <a:ext cx="12174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450 </a:t>
            </a:r>
            <a:r>
              <a:rPr lang="en-US" sz="2400" dirty="0" smtClean="0">
                <a:solidFill>
                  <a:srgbClr val="FF0000"/>
                </a:solidFill>
                <a:latin typeface="Symbol" charset="2"/>
                <a:cs typeface="Symbol" charset="2"/>
              </a:rPr>
              <a:t>m</a:t>
            </a:r>
            <a:r>
              <a:rPr lang="en-US" sz="2400" dirty="0" smtClean="0">
                <a:solidFill>
                  <a:srgbClr val="FF0000"/>
                </a:solidFill>
              </a:rPr>
              <a:t>m 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2024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Box 9"/>
          <p:cNvSpPr txBox="1">
            <a:spLocks noChangeArrowheads="1"/>
          </p:cNvSpPr>
          <p:nvPr/>
        </p:nvSpPr>
        <p:spPr bwMode="auto">
          <a:xfrm>
            <a:off x="897125" y="758196"/>
            <a:ext cx="7787987" cy="519113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>
            <a:lvl1pPr defTabSz="7620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defTabSz="7620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7620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7620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7620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>
              <a:defRPr/>
            </a:pPr>
            <a:r>
              <a:rPr lang="it-IT" sz="2800" b="1" dirty="0" smtClean="0">
                <a:solidFill>
                  <a:srgbClr val="FF0033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FEI4 </a:t>
            </a:r>
            <a:r>
              <a:rPr lang="it-IT" sz="2800" b="1" dirty="0" err="1" smtClean="0">
                <a:solidFill>
                  <a:srgbClr val="FF0033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compatible</a:t>
            </a:r>
            <a:r>
              <a:rPr lang="it-IT" sz="2800" b="1" dirty="0" smtClean="0">
                <a:solidFill>
                  <a:srgbClr val="FF0033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</a:t>
            </a:r>
            <a:r>
              <a:rPr lang="it-IT" sz="2800" b="1" dirty="0">
                <a:solidFill>
                  <a:srgbClr val="FF0033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t</a:t>
            </a:r>
            <a:r>
              <a:rPr lang="it-IT" sz="2800" b="1" dirty="0" smtClean="0">
                <a:solidFill>
                  <a:srgbClr val="FF0033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est </a:t>
            </a:r>
            <a:r>
              <a:rPr lang="it-IT" sz="2800" b="1" dirty="0" err="1" smtClean="0">
                <a:solidFill>
                  <a:srgbClr val="FF0033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pixels</a:t>
            </a:r>
            <a:r>
              <a:rPr lang="it-IT" sz="2800" b="1" dirty="0" smtClean="0">
                <a:solidFill>
                  <a:srgbClr val="FF0033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50 x 50</a:t>
            </a:r>
            <a:endParaRPr lang="it-IT" sz="2800" b="1" dirty="0" smtClean="0">
              <a:solidFill>
                <a:srgbClr val="FF0033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  <a:cs typeface="+mn-cs"/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 flipV="1">
            <a:off x="1240441" y="4490380"/>
            <a:ext cx="0" cy="2266020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85742" y="4027986"/>
            <a:ext cx="10462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50 </a:t>
            </a:r>
            <a:r>
              <a:rPr lang="en-US" sz="2400" dirty="0" smtClean="0">
                <a:solidFill>
                  <a:srgbClr val="FF0000"/>
                </a:solidFill>
                <a:latin typeface="Symbol" charset="2"/>
                <a:cs typeface="Symbol" charset="2"/>
              </a:rPr>
              <a:t>m</a:t>
            </a:r>
            <a:r>
              <a:rPr lang="en-US" sz="2400" dirty="0" smtClean="0">
                <a:solidFill>
                  <a:srgbClr val="FF0000"/>
                </a:solidFill>
              </a:rPr>
              <a:t>m </a:t>
            </a:r>
            <a:endParaRPr lang="en-US" sz="2400" dirty="0">
              <a:solidFill>
                <a:srgbClr val="FF0000"/>
              </a:solidFill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 flipV="1">
            <a:off x="1242069" y="4117431"/>
            <a:ext cx="0" cy="378425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45707" y="5257938"/>
            <a:ext cx="12174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450 </a:t>
            </a:r>
            <a:r>
              <a:rPr lang="en-US" sz="2400" dirty="0" smtClean="0">
                <a:solidFill>
                  <a:srgbClr val="FF0000"/>
                </a:solidFill>
                <a:latin typeface="Symbol" charset="2"/>
                <a:cs typeface="Symbol" charset="2"/>
              </a:rPr>
              <a:t>m</a:t>
            </a:r>
            <a:r>
              <a:rPr lang="en-US" sz="2400" dirty="0" smtClean="0">
                <a:solidFill>
                  <a:srgbClr val="FF0000"/>
                </a:solidFill>
              </a:rPr>
              <a:t>m </a:t>
            </a:r>
            <a:endParaRPr lang="en-US" sz="2400" dirty="0">
              <a:solidFill>
                <a:srgbClr val="FF0000"/>
              </a:solidFill>
            </a:endParaRPr>
          </a:p>
        </p:txBody>
      </p:sp>
      <p:cxnSp>
        <p:nvCxnSpPr>
          <p:cNvPr id="23" name="Straight Arrow Connector 22"/>
          <p:cNvCxnSpPr/>
          <p:nvPr/>
        </p:nvCxnSpPr>
        <p:spPr>
          <a:xfrm flipV="1">
            <a:off x="1242067" y="1866900"/>
            <a:ext cx="0" cy="2244443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44157" y="2524109"/>
            <a:ext cx="12174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450 </a:t>
            </a:r>
            <a:r>
              <a:rPr lang="en-US" sz="2400" dirty="0" smtClean="0">
                <a:solidFill>
                  <a:srgbClr val="FF0000"/>
                </a:solidFill>
                <a:latin typeface="Symbol" charset="2"/>
                <a:cs typeface="Symbol" charset="2"/>
              </a:rPr>
              <a:t>m</a:t>
            </a:r>
            <a:r>
              <a:rPr lang="en-US" sz="2400" dirty="0" smtClean="0">
                <a:solidFill>
                  <a:srgbClr val="FF0000"/>
                </a:solidFill>
              </a:rPr>
              <a:t>m </a:t>
            </a:r>
            <a:endParaRPr lang="en-US" sz="2400" dirty="0">
              <a:solidFill>
                <a:srgbClr val="FF0000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18752" y="1603887"/>
            <a:ext cx="1689100" cy="5253990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1817292" y="1239304"/>
            <a:ext cx="88347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4x250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7204260" y="1239304"/>
            <a:ext cx="14608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4x50 + grid</a:t>
            </a:r>
            <a:endParaRPr lang="en-US" sz="2000" dirty="0">
              <a:solidFill>
                <a:srgbClr val="FF0000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95184" y="1648460"/>
            <a:ext cx="1706880" cy="5209540"/>
          </a:xfrm>
          <a:prstGeom prst="rect">
            <a:avLst/>
          </a:prstGeom>
        </p:spPr>
      </p:pic>
      <p:sp>
        <p:nvSpPr>
          <p:cNvPr id="26" name="Rectangle 25"/>
          <p:cNvSpPr/>
          <p:nvPr/>
        </p:nvSpPr>
        <p:spPr>
          <a:xfrm>
            <a:off x="1501553" y="5494744"/>
            <a:ext cx="1533525" cy="127371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1501553" y="4220510"/>
            <a:ext cx="1533525" cy="127371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1501553" y="2946276"/>
            <a:ext cx="1533525" cy="127371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1501553" y="1672042"/>
            <a:ext cx="1533525" cy="127371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7157214" y="1708150"/>
            <a:ext cx="1533525" cy="2545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7174558" y="4244975"/>
            <a:ext cx="1533525" cy="2545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7174558" y="3990975"/>
            <a:ext cx="1533525" cy="2545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7180908" y="6533618"/>
            <a:ext cx="1533525" cy="2545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54720" y="1652814"/>
            <a:ext cx="1689100" cy="5200650"/>
          </a:xfrm>
          <a:prstGeom prst="rect">
            <a:avLst/>
          </a:prstGeom>
        </p:spPr>
      </p:pic>
      <p:sp>
        <p:nvSpPr>
          <p:cNvPr id="29" name="TextBox 28"/>
          <p:cNvSpPr txBox="1"/>
          <p:nvPr/>
        </p:nvSpPr>
        <p:spPr>
          <a:xfrm>
            <a:off x="4223993" y="1239304"/>
            <a:ext cx="18650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2x50 + 2x450L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4344288" y="4233237"/>
            <a:ext cx="1533525" cy="2545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4344288" y="3979237"/>
            <a:ext cx="1533525" cy="2545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4344288" y="1680537"/>
            <a:ext cx="1533525" cy="229605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4340181" y="4488826"/>
            <a:ext cx="1533525" cy="229605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870156" y="3381833"/>
            <a:ext cx="839067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250 </a:t>
            </a:r>
            <a:r>
              <a:rPr lang="en-US" dirty="0" err="1" smtClean="0"/>
              <a:t>fF</a:t>
            </a:r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4697270" y="2625506"/>
            <a:ext cx="839067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250 </a:t>
            </a:r>
            <a:r>
              <a:rPr lang="en-US" dirty="0" err="1" smtClean="0"/>
              <a:t>fF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216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Box 9"/>
          <p:cNvSpPr txBox="1">
            <a:spLocks noChangeArrowheads="1"/>
          </p:cNvSpPr>
          <p:nvPr/>
        </p:nvSpPr>
        <p:spPr bwMode="auto">
          <a:xfrm>
            <a:off x="897125" y="758196"/>
            <a:ext cx="7787987" cy="519113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>
            <a:lvl1pPr defTabSz="7620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defTabSz="7620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7620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7620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7620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>
              <a:defRPr/>
            </a:pPr>
            <a:r>
              <a:rPr lang="it-IT" sz="2800" b="1" dirty="0" smtClean="0">
                <a:solidFill>
                  <a:srgbClr val="FF0033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FEI4-compatible test </a:t>
            </a:r>
            <a:r>
              <a:rPr lang="it-IT" sz="2800" b="1" dirty="0" err="1" smtClean="0">
                <a:solidFill>
                  <a:srgbClr val="FF0033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pixels</a:t>
            </a:r>
            <a:r>
              <a:rPr lang="it-IT" sz="2800" b="1" dirty="0" smtClean="0">
                <a:solidFill>
                  <a:srgbClr val="FF0033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25 x 100</a:t>
            </a:r>
            <a:endParaRPr lang="it-IT" sz="2800" b="1" dirty="0" smtClean="0">
              <a:solidFill>
                <a:srgbClr val="FF0033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  <a:cs typeface="+mn-cs"/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 flipV="1">
            <a:off x="1258250" y="4305300"/>
            <a:ext cx="0" cy="2324100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85742" y="3964486"/>
            <a:ext cx="10462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50 </a:t>
            </a:r>
            <a:r>
              <a:rPr lang="en-US" sz="2400" dirty="0" smtClean="0">
                <a:solidFill>
                  <a:srgbClr val="FF0000"/>
                </a:solidFill>
                <a:latin typeface="Symbol" charset="2"/>
                <a:cs typeface="Symbol" charset="2"/>
              </a:rPr>
              <a:t>m</a:t>
            </a:r>
            <a:r>
              <a:rPr lang="en-US" sz="2400" dirty="0" smtClean="0">
                <a:solidFill>
                  <a:srgbClr val="FF0000"/>
                </a:solidFill>
              </a:rPr>
              <a:t>m </a:t>
            </a:r>
            <a:endParaRPr lang="en-US" sz="2400" dirty="0">
              <a:solidFill>
                <a:srgbClr val="FF0000"/>
              </a:solidFill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 flipV="1">
            <a:off x="1259878" y="4041232"/>
            <a:ext cx="0" cy="302168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45707" y="5257938"/>
            <a:ext cx="12174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450 </a:t>
            </a:r>
            <a:r>
              <a:rPr lang="en-US" sz="2400" dirty="0" smtClean="0">
                <a:solidFill>
                  <a:srgbClr val="FF0000"/>
                </a:solidFill>
                <a:latin typeface="Symbol" charset="2"/>
                <a:cs typeface="Symbol" charset="2"/>
              </a:rPr>
              <a:t>m</a:t>
            </a:r>
            <a:r>
              <a:rPr lang="en-US" sz="2400" dirty="0" smtClean="0">
                <a:solidFill>
                  <a:srgbClr val="FF0000"/>
                </a:solidFill>
              </a:rPr>
              <a:t>m </a:t>
            </a:r>
            <a:endParaRPr lang="en-US" sz="2400" dirty="0">
              <a:solidFill>
                <a:srgbClr val="FF0000"/>
              </a:solidFill>
            </a:endParaRPr>
          </a:p>
        </p:txBody>
      </p:sp>
      <p:cxnSp>
        <p:nvCxnSpPr>
          <p:cNvPr id="23" name="Straight Arrow Connector 22"/>
          <p:cNvCxnSpPr/>
          <p:nvPr/>
        </p:nvCxnSpPr>
        <p:spPr>
          <a:xfrm flipV="1">
            <a:off x="1259876" y="1752601"/>
            <a:ext cx="0" cy="2311399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44157" y="2524109"/>
            <a:ext cx="12174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450 </a:t>
            </a:r>
            <a:r>
              <a:rPr lang="en-US" sz="2400" dirty="0" smtClean="0">
                <a:solidFill>
                  <a:srgbClr val="FF0000"/>
                </a:solidFill>
                <a:latin typeface="Symbol" charset="2"/>
                <a:cs typeface="Symbol" charset="2"/>
              </a:rPr>
              <a:t>m</a:t>
            </a:r>
            <a:r>
              <a:rPr lang="en-US" sz="2400" dirty="0" smtClean="0">
                <a:solidFill>
                  <a:srgbClr val="FF0000"/>
                </a:solidFill>
              </a:rPr>
              <a:t>m 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36871" y="1216009"/>
            <a:ext cx="29648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4x25x100(2E) + grid</a:t>
            </a:r>
            <a:endParaRPr lang="en-US" sz="2400" dirty="0">
              <a:solidFill>
                <a:srgbClr val="FF0000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526" y="1638300"/>
            <a:ext cx="1674579" cy="5219700"/>
          </a:xfrm>
          <a:prstGeom prst="rect">
            <a:avLst/>
          </a:prstGeom>
        </p:spPr>
      </p:pic>
      <p:sp>
        <p:nvSpPr>
          <p:cNvPr id="24" name="TextBox 23"/>
          <p:cNvSpPr txBox="1"/>
          <p:nvPr/>
        </p:nvSpPr>
        <p:spPr>
          <a:xfrm>
            <a:off x="7245370" y="1216267"/>
            <a:ext cx="17758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25x500(1E)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449178" y="1704974"/>
            <a:ext cx="130176" cy="51117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1700003" y="1704974"/>
            <a:ext cx="130176" cy="51117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941303" y="1704974"/>
            <a:ext cx="130176" cy="51117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2208003" y="1704974"/>
            <a:ext cx="130176" cy="51117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2455653" y="1704974"/>
            <a:ext cx="130176" cy="51117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2712828" y="1704974"/>
            <a:ext cx="130176" cy="51117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1449183" y="3736972"/>
            <a:ext cx="130176" cy="51117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1700008" y="3736972"/>
            <a:ext cx="130176" cy="51117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1941308" y="3736972"/>
            <a:ext cx="130176" cy="51117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2208008" y="3736972"/>
            <a:ext cx="130176" cy="51117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2455658" y="3736972"/>
            <a:ext cx="130176" cy="51117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2712833" y="3736972"/>
            <a:ext cx="130176" cy="51117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1449184" y="4249205"/>
            <a:ext cx="130176" cy="51117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1700009" y="4249205"/>
            <a:ext cx="130176" cy="51117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1941309" y="4249205"/>
            <a:ext cx="130176" cy="51117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2208009" y="4249205"/>
            <a:ext cx="130176" cy="51117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2455659" y="4249205"/>
            <a:ext cx="130176" cy="51117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2712834" y="4249205"/>
            <a:ext cx="130176" cy="51117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/>
          <p:cNvSpPr/>
          <p:nvPr/>
        </p:nvSpPr>
        <p:spPr>
          <a:xfrm>
            <a:off x="1446003" y="6283324"/>
            <a:ext cx="130176" cy="51117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/>
          <p:cNvSpPr/>
          <p:nvPr/>
        </p:nvSpPr>
        <p:spPr>
          <a:xfrm>
            <a:off x="1696828" y="6283324"/>
            <a:ext cx="130176" cy="51117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1938128" y="6283324"/>
            <a:ext cx="130176" cy="51117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2204828" y="6283324"/>
            <a:ext cx="130176" cy="51117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/>
          <p:cNvSpPr/>
          <p:nvPr/>
        </p:nvSpPr>
        <p:spPr>
          <a:xfrm>
            <a:off x="2452478" y="6283324"/>
            <a:ext cx="130176" cy="51117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/>
          <p:cNvSpPr/>
          <p:nvPr/>
        </p:nvSpPr>
        <p:spPr>
          <a:xfrm>
            <a:off x="2709653" y="6283324"/>
            <a:ext cx="130176" cy="51117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TextBox 97"/>
          <p:cNvSpPr txBox="1"/>
          <p:nvPr/>
        </p:nvSpPr>
        <p:spPr>
          <a:xfrm>
            <a:off x="3730964" y="1225871"/>
            <a:ext cx="29648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4x25x100(1E) + grid</a:t>
            </a:r>
            <a:endParaRPr lang="en-US" sz="2400" dirty="0">
              <a:solidFill>
                <a:srgbClr val="FF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73974" y="1619744"/>
            <a:ext cx="1650409" cy="5238255"/>
          </a:xfrm>
          <a:prstGeom prst="rect">
            <a:avLst/>
          </a:prstGeom>
        </p:spPr>
      </p:pic>
      <p:sp>
        <p:nvSpPr>
          <p:cNvPr id="99" name="Rectangle 98"/>
          <p:cNvSpPr/>
          <p:nvPr/>
        </p:nvSpPr>
        <p:spPr>
          <a:xfrm>
            <a:off x="4423406" y="6284202"/>
            <a:ext cx="130176" cy="51117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Rectangle 99"/>
          <p:cNvSpPr/>
          <p:nvPr/>
        </p:nvSpPr>
        <p:spPr>
          <a:xfrm>
            <a:off x="4674231" y="6284202"/>
            <a:ext cx="130176" cy="51117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936696" y="6284202"/>
            <a:ext cx="130176" cy="51117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5190697" y="6284202"/>
            <a:ext cx="130176" cy="51117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Rectangle 102"/>
          <p:cNvSpPr/>
          <p:nvPr/>
        </p:nvSpPr>
        <p:spPr>
          <a:xfrm>
            <a:off x="5442580" y="6284202"/>
            <a:ext cx="130176" cy="51117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Rectangle 103"/>
          <p:cNvSpPr/>
          <p:nvPr/>
        </p:nvSpPr>
        <p:spPr>
          <a:xfrm>
            <a:off x="5699755" y="6284202"/>
            <a:ext cx="130176" cy="51117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426246" y="4235826"/>
            <a:ext cx="130176" cy="51117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Rectangle 105"/>
          <p:cNvSpPr/>
          <p:nvPr/>
        </p:nvSpPr>
        <p:spPr>
          <a:xfrm>
            <a:off x="4677071" y="4235826"/>
            <a:ext cx="130176" cy="51117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Rectangle 106"/>
          <p:cNvSpPr/>
          <p:nvPr/>
        </p:nvSpPr>
        <p:spPr>
          <a:xfrm>
            <a:off x="4939536" y="4235826"/>
            <a:ext cx="130176" cy="51117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Rectangle 107"/>
          <p:cNvSpPr/>
          <p:nvPr/>
        </p:nvSpPr>
        <p:spPr>
          <a:xfrm>
            <a:off x="5193537" y="4235826"/>
            <a:ext cx="130176" cy="51117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Rectangle 108"/>
          <p:cNvSpPr/>
          <p:nvPr/>
        </p:nvSpPr>
        <p:spPr>
          <a:xfrm>
            <a:off x="5445420" y="4235826"/>
            <a:ext cx="130176" cy="51117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Rectangle 109"/>
          <p:cNvSpPr/>
          <p:nvPr/>
        </p:nvSpPr>
        <p:spPr>
          <a:xfrm>
            <a:off x="5702595" y="4235826"/>
            <a:ext cx="130176" cy="51117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Rectangle 110"/>
          <p:cNvSpPr/>
          <p:nvPr/>
        </p:nvSpPr>
        <p:spPr>
          <a:xfrm>
            <a:off x="4426246" y="3724651"/>
            <a:ext cx="130176" cy="51117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Rectangle 111"/>
          <p:cNvSpPr/>
          <p:nvPr/>
        </p:nvSpPr>
        <p:spPr>
          <a:xfrm>
            <a:off x="4677071" y="3724651"/>
            <a:ext cx="130176" cy="51117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Rectangle 112"/>
          <p:cNvSpPr/>
          <p:nvPr/>
        </p:nvSpPr>
        <p:spPr>
          <a:xfrm>
            <a:off x="4939536" y="3724651"/>
            <a:ext cx="130176" cy="51117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Rectangle 113"/>
          <p:cNvSpPr/>
          <p:nvPr/>
        </p:nvSpPr>
        <p:spPr>
          <a:xfrm>
            <a:off x="5193537" y="3724651"/>
            <a:ext cx="130176" cy="51117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Rectangle 114"/>
          <p:cNvSpPr/>
          <p:nvPr/>
        </p:nvSpPr>
        <p:spPr>
          <a:xfrm>
            <a:off x="5445420" y="3724651"/>
            <a:ext cx="130176" cy="51117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Rectangle 115"/>
          <p:cNvSpPr/>
          <p:nvPr/>
        </p:nvSpPr>
        <p:spPr>
          <a:xfrm>
            <a:off x="5702595" y="3724651"/>
            <a:ext cx="130176" cy="51117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Rectangle 116"/>
          <p:cNvSpPr/>
          <p:nvPr/>
        </p:nvSpPr>
        <p:spPr>
          <a:xfrm>
            <a:off x="4422515" y="1674548"/>
            <a:ext cx="130176" cy="51117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Rectangle 117"/>
          <p:cNvSpPr/>
          <p:nvPr/>
        </p:nvSpPr>
        <p:spPr>
          <a:xfrm>
            <a:off x="4673340" y="1674548"/>
            <a:ext cx="130176" cy="51117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Rectangle 118"/>
          <p:cNvSpPr/>
          <p:nvPr/>
        </p:nvSpPr>
        <p:spPr>
          <a:xfrm>
            <a:off x="4935805" y="1674548"/>
            <a:ext cx="130176" cy="51117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Rectangle 119"/>
          <p:cNvSpPr/>
          <p:nvPr/>
        </p:nvSpPr>
        <p:spPr>
          <a:xfrm>
            <a:off x="5189806" y="1674548"/>
            <a:ext cx="130176" cy="51117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Rectangle 120"/>
          <p:cNvSpPr/>
          <p:nvPr/>
        </p:nvSpPr>
        <p:spPr>
          <a:xfrm>
            <a:off x="5441689" y="1674548"/>
            <a:ext cx="130176" cy="51117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Rectangle 121"/>
          <p:cNvSpPr/>
          <p:nvPr/>
        </p:nvSpPr>
        <p:spPr>
          <a:xfrm>
            <a:off x="5698864" y="1674548"/>
            <a:ext cx="130176" cy="51117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03162" y="1636527"/>
            <a:ext cx="1653540" cy="5200650"/>
          </a:xfrm>
          <a:prstGeom prst="rect">
            <a:avLst/>
          </a:prstGeom>
        </p:spPr>
      </p:pic>
      <p:sp>
        <p:nvSpPr>
          <p:cNvPr id="123" name="Rectangle 122"/>
          <p:cNvSpPr/>
          <p:nvPr/>
        </p:nvSpPr>
        <p:spPr>
          <a:xfrm>
            <a:off x="7374818" y="4222751"/>
            <a:ext cx="124532" cy="254635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Rectangle 123"/>
          <p:cNvSpPr/>
          <p:nvPr/>
        </p:nvSpPr>
        <p:spPr>
          <a:xfrm>
            <a:off x="7501818" y="4222751"/>
            <a:ext cx="124532" cy="254635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5" name="Rectangle 124"/>
          <p:cNvSpPr/>
          <p:nvPr/>
        </p:nvSpPr>
        <p:spPr>
          <a:xfrm>
            <a:off x="7628818" y="4222751"/>
            <a:ext cx="124532" cy="254635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6" name="Rectangle 125"/>
          <p:cNvSpPr/>
          <p:nvPr/>
        </p:nvSpPr>
        <p:spPr>
          <a:xfrm>
            <a:off x="7755818" y="4222751"/>
            <a:ext cx="124532" cy="254635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7" name="Rectangle 126"/>
          <p:cNvSpPr/>
          <p:nvPr/>
        </p:nvSpPr>
        <p:spPr>
          <a:xfrm>
            <a:off x="7882818" y="4222751"/>
            <a:ext cx="124532" cy="254635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8" name="Rectangle 127"/>
          <p:cNvSpPr/>
          <p:nvPr/>
        </p:nvSpPr>
        <p:spPr>
          <a:xfrm>
            <a:off x="8009818" y="4222751"/>
            <a:ext cx="124532" cy="254635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9" name="Rectangle 128"/>
          <p:cNvSpPr/>
          <p:nvPr/>
        </p:nvSpPr>
        <p:spPr>
          <a:xfrm>
            <a:off x="8136818" y="4222751"/>
            <a:ext cx="124532" cy="254635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0" name="Rectangle 129"/>
          <p:cNvSpPr/>
          <p:nvPr/>
        </p:nvSpPr>
        <p:spPr>
          <a:xfrm>
            <a:off x="8263818" y="4222751"/>
            <a:ext cx="124532" cy="254635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1" name="Rectangle 130"/>
          <p:cNvSpPr/>
          <p:nvPr/>
        </p:nvSpPr>
        <p:spPr>
          <a:xfrm>
            <a:off x="8390818" y="4222751"/>
            <a:ext cx="124532" cy="254635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2" name="Rectangle 131"/>
          <p:cNvSpPr/>
          <p:nvPr/>
        </p:nvSpPr>
        <p:spPr>
          <a:xfrm>
            <a:off x="8517818" y="4222751"/>
            <a:ext cx="124532" cy="254635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3" name="Rectangle 132"/>
          <p:cNvSpPr/>
          <p:nvPr/>
        </p:nvSpPr>
        <p:spPr>
          <a:xfrm>
            <a:off x="8644818" y="4222751"/>
            <a:ext cx="124532" cy="254635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4" name="Rectangle 133"/>
          <p:cNvSpPr/>
          <p:nvPr/>
        </p:nvSpPr>
        <p:spPr>
          <a:xfrm>
            <a:off x="8771818" y="4222751"/>
            <a:ext cx="124532" cy="254635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5" name="Rectangle 134"/>
          <p:cNvSpPr/>
          <p:nvPr/>
        </p:nvSpPr>
        <p:spPr>
          <a:xfrm>
            <a:off x="7374818" y="1676371"/>
            <a:ext cx="124532" cy="254635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Rectangle 135"/>
          <p:cNvSpPr/>
          <p:nvPr/>
        </p:nvSpPr>
        <p:spPr>
          <a:xfrm>
            <a:off x="7501818" y="1676371"/>
            <a:ext cx="124532" cy="254635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7" name="Rectangle 136"/>
          <p:cNvSpPr/>
          <p:nvPr/>
        </p:nvSpPr>
        <p:spPr>
          <a:xfrm>
            <a:off x="7628818" y="1676371"/>
            <a:ext cx="124532" cy="254635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8" name="Rectangle 137"/>
          <p:cNvSpPr/>
          <p:nvPr/>
        </p:nvSpPr>
        <p:spPr>
          <a:xfrm>
            <a:off x="7755818" y="1676371"/>
            <a:ext cx="124532" cy="254635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9" name="Rectangle 138"/>
          <p:cNvSpPr/>
          <p:nvPr/>
        </p:nvSpPr>
        <p:spPr>
          <a:xfrm>
            <a:off x="7882818" y="1676371"/>
            <a:ext cx="124532" cy="254635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0" name="Rectangle 139"/>
          <p:cNvSpPr/>
          <p:nvPr/>
        </p:nvSpPr>
        <p:spPr>
          <a:xfrm>
            <a:off x="8009818" y="1676371"/>
            <a:ext cx="124532" cy="254635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1" name="Rectangle 140"/>
          <p:cNvSpPr/>
          <p:nvPr/>
        </p:nvSpPr>
        <p:spPr>
          <a:xfrm>
            <a:off x="8136818" y="1676371"/>
            <a:ext cx="124532" cy="254635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2" name="Rectangle 141"/>
          <p:cNvSpPr/>
          <p:nvPr/>
        </p:nvSpPr>
        <p:spPr>
          <a:xfrm>
            <a:off x="8263818" y="1676371"/>
            <a:ext cx="124532" cy="254635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3" name="Rectangle 142"/>
          <p:cNvSpPr/>
          <p:nvPr/>
        </p:nvSpPr>
        <p:spPr>
          <a:xfrm>
            <a:off x="8390818" y="1676371"/>
            <a:ext cx="124532" cy="254635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4" name="Rectangle 143"/>
          <p:cNvSpPr/>
          <p:nvPr/>
        </p:nvSpPr>
        <p:spPr>
          <a:xfrm>
            <a:off x="8517818" y="1676371"/>
            <a:ext cx="124532" cy="254635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5" name="Rectangle 144"/>
          <p:cNvSpPr/>
          <p:nvPr/>
        </p:nvSpPr>
        <p:spPr>
          <a:xfrm>
            <a:off x="8644818" y="1676371"/>
            <a:ext cx="124532" cy="254635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6" name="Rectangle 145"/>
          <p:cNvSpPr/>
          <p:nvPr/>
        </p:nvSpPr>
        <p:spPr>
          <a:xfrm>
            <a:off x="8771818" y="1676371"/>
            <a:ext cx="124532" cy="254635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1983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Box 9"/>
          <p:cNvSpPr txBox="1">
            <a:spLocks noChangeArrowheads="1"/>
          </p:cNvSpPr>
          <p:nvPr/>
        </p:nvSpPr>
        <p:spPr bwMode="auto">
          <a:xfrm>
            <a:off x="897125" y="758196"/>
            <a:ext cx="7787987" cy="519113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>
            <a:lvl1pPr defTabSz="7620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defTabSz="7620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7620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7620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7620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>
              <a:defRPr/>
            </a:pPr>
            <a:r>
              <a:rPr lang="it-IT" sz="2800" b="1" dirty="0" smtClean="0">
                <a:solidFill>
                  <a:srgbClr val="FF0033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cs typeface="+mn-cs"/>
              </a:rPr>
              <a:t>FEI3 </a:t>
            </a:r>
            <a:r>
              <a:rPr lang="it-IT" sz="2800" b="1" dirty="0" err="1" smtClean="0">
                <a:solidFill>
                  <a:srgbClr val="FF0033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cs typeface="+mn-cs"/>
              </a:rPr>
              <a:t>bump</a:t>
            </a:r>
            <a:r>
              <a:rPr lang="it-IT" sz="2800" b="1" dirty="0" smtClean="0">
                <a:solidFill>
                  <a:srgbClr val="FF0033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cs typeface="+mn-cs"/>
              </a:rPr>
              <a:t> </a:t>
            </a:r>
            <a:r>
              <a:rPr lang="it-IT" sz="2800" b="1" dirty="0" err="1" smtClean="0">
                <a:solidFill>
                  <a:srgbClr val="FF0033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cs typeface="+mn-cs"/>
              </a:rPr>
              <a:t>pad</a:t>
            </a:r>
            <a:r>
              <a:rPr lang="it-IT" sz="2800" b="1" dirty="0" smtClean="0">
                <a:solidFill>
                  <a:srgbClr val="FF0033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cs typeface="+mn-cs"/>
              </a:rPr>
              <a:t> array layout</a:t>
            </a:r>
          </a:p>
        </p:txBody>
      </p:sp>
      <p:cxnSp>
        <p:nvCxnSpPr>
          <p:cNvPr id="4" name="Straight Arrow Connector 3"/>
          <p:cNvCxnSpPr/>
          <p:nvPr/>
        </p:nvCxnSpPr>
        <p:spPr>
          <a:xfrm flipV="1">
            <a:off x="3670300" y="1590324"/>
            <a:ext cx="307005" cy="351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 flipV="1">
            <a:off x="3455350" y="4385605"/>
            <a:ext cx="3176" cy="2380192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2130442" y="4027986"/>
            <a:ext cx="10462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50 </a:t>
            </a:r>
            <a:r>
              <a:rPr lang="en-US" sz="2400" dirty="0" smtClean="0">
                <a:solidFill>
                  <a:srgbClr val="FF0000"/>
                </a:solidFill>
                <a:latin typeface="Symbol" charset="2"/>
                <a:cs typeface="Symbol" charset="2"/>
              </a:rPr>
              <a:t>m</a:t>
            </a:r>
            <a:r>
              <a:rPr lang="en-US" sz="2400" dirty="0" smtClean="0">
                <a:solidFill>
                  <a:srgbClr val="FF0000"/>
                </a:solidFill>
              </a:rPr>
              <a:t>m 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504616" y="6039578"/>
            <a:ext cx="192958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Bump </a:t>
            </a:r>
          </a:p>
          <a:p>
            <a:r>
              <a:rPr lang="en-US" sz="2400" dirty="0" smtClean="0"/>
              <a:t>Pads (160x ) </a:t>
            </a:r>
            <a:endParaRPr lang="en-US" sz="2400" dirty="0"/>
          </a:p>
        </p:txBody>
      </p:sp>
      <p:sp>
        <p:nvSpPr>
          <p:cNvPr id="25" name="TextBox 24"/>
          <p:cNvSpPr txBox="1"/>
          <p:nvPr/>
        </p:nvSpPr>
        <p:spPr>
          <a:xfrm>
            <a:off x="3368970" y="1131949"/>
            <a:ext cx="10462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5</a:t>
            </a:r>
            <a:r>
              <a:rPr lang="en-US" sz="2400" dirty="0" smtClean="0">
                <a:solidFill>
                  <a:srgbClr val="FF0000"/>
                </a:solidFill>
              </a:rPr>
              <a:t>0 </a:t>
            </a:r>
            <a:r>
              <a:rPr lang="en-US" sz="2400" dirty="0" smtClean="0">
                <a:solidFill>
                  <a:srgbClr val="FF0000"/>
                </a:solidFill>
                <a:latin typeface="Symbol" charset="2"/>
                <a:cs typeface="Symbol" charset="2"/>
              </a:rPr>
              <a:t>m</a:t>
            </a:r>
            <a:r>
              <a:rPr lang="en-US" sz="2400" dirty="0" smtClean="0">
                <a:solidFill>
                  <a:srgbClr val="FF0000"/>
                </a:solidFill>
              </a:rPr>
              <a:t>m </a:t>
            </a:r>
            <a:endParaRPr lang="en-US" sz="2400" dirty="0">
              <a:solidFill>
                <a:srgbClr val="FF0000"/>
              </a:solidFill>
            </a:endParaRPr>
          </a:p>
        </p:txBody>
      </p:sp>
      <p:cxnSp>
        <p:nvCxnSpPr>
          <p:cNvPr id="26" name="Straight Arrow Connector 25"/>
          <p:cNvCxnSpPr/>
          <p:nvPr/>
        </p:nvCxnSpPr>
        <p:spPr>
          <a:xfrm flipH="1">
            <a:off x="4729649" y="6473612"/>
            <a:ext cx="708316" cy="26864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V="1">
            <a:off x="3454400" y="4156075"/>
            <a:ext cx="0" cy="244475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2090407" y="5257938"/>
            <a:ext cx="12174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7</a:t>
            </a:r>
            <a:r>
              <a:rPr lang="en-US" sz="2400" dirty="0" smtClean="0">
                <a:solidFill>
                  <a:srgbClr val="FF0000"/>
                </a:solidFill>
              </a:rPr>
              <a:t>50 </a:t>
            </a:r>
            <a:r>
              <a:rPr lang="en-US" sz="2400" dirty="0" smtClean="0">
                <a:solidFill>
                  <a:srgbClr val="FF0000"/>
                </a:solidFill>
                <a:latin typeface="Symbol" charset="2"/>
                <a:cs typeface="Symbol" charset="2"/>
              </a:rPr>
              <a:t>m</a:t>
            </a:r>
            <a:r>
              <a:rPr lang="en-US" sz="2400" dirty="0" smtClean="0">
                <a:solidFill>
                  <a:srgbClr val="FF0000"/>
                </a:solidFill>
              </a:rPr>
              <a:t>m </a:t>
            </a:r>
            <a:endParaRPr lang="en-US" sz="2400" dirty="0">
              <a:solidFill>
                <a:srgbClr val="FF0000"/>
              </a:solidFill>
            </a:endParaRPr>
          </a:p>
        </p:txBody>
      </p:sp>
      <p:cxnSp>
        <p:nvCxnSpPr>
          <p:cNvPr id="23" name="Straight Arrow Connector 22"/>
          <p:cNvCxnSpPr/>
          <p:nvPr/>
        </p:nvCxnSpPr>
        <p:spPr>
          <a:xfrm flipH="1" flipV="1">
            <a:off x="3453800" y="1769251"/>
            <a:ext cx="3176" cy="2380192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2088857" y="2524109"/>
            <a:ext cx="12174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750 </a:t>
            </a:r>
            <a:r>
              <a:rPr lang="en-US" sz="2400" dirty="0" smtClean="0">
                <a:solidFill>
                  <a:srgbClr val="FF0000"/>
                </a:solidFill>
                <a:latin typeface="Symbol" charset="2"/>
                <a:cs typeface="Symbol" charset="2"/>
              </a:rPr>
              <a:t>m</a:t>
            </a:r>
            <a:r>
              <a:rPr lang="en-US" sz="2400" dirty="0" smtClean="0">
                <a:solidFill>
                  <a:srgbClr val="FF0000"/>
                </a:solidFill>
              </a:rPr>
              <a:t>m </a:t>
            </a:r>
            <a:endParaRPr lang="en-US" sz="2400" dirty="0">
              <a:solidFill>
                <a:srgbClr val="FF000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4653" y="1697328"/>
            <a:ext cx="1015321" cy="51728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4508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Box 9"/>
          <p:cNvSpPr txBox="1">
            <a:spLocks noChangeArrowheads="1"/>
          </p:cNvSpPr>
          <p:nvPr/>
        </p:nvSpPr>
        <p:spPr bwMode="auto">
          <a:xfrm>
            <a:off x="1099554" y="745985"/>
            <a:ext cx="7787987" cy="519113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>
            <a:lvl1pPr defTabSz="7620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defTabSz="7620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7620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7620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7620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>
              <a:defRPr/>
            </a:pPr>
            <a:r>
              <a:rPr lang="it-IT" sz="2800" b="1" dirty="0" smtClean="0">
                <a:solidFill>
                  <a:srgbClr val="FF0033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FEI3 </a:t>
            </a:r>
            <a:r>
              <a:rPr lang="it-IT" sz="2800" b="1" dirty="0" err="1" smtClean="0">
                <a:solidFill>
                  <a:srgbClr val="FF0033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compatible</a:t>
            </a:r>
            <a:r>
              <a:rPr lang="it-IT" sz="2800" b="1" dirty="0" smtClean="0">
                <a:solidFill>
                  <a:srgbClr val="FF0033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</a:t>
            </a:r>
            <a:r>
              <a:rPr lang="it-IT" sz="2800" b="1" dirty="0">
                <a:solidFill>
                  <a:srgbClr val="FF0033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t</a:t>
            </a:r>
            <a:r>
              <a:rPr lang="it-IT" sz="2800" b="1" dirty="0" smtClean="0">
                <a:solidFill>
                  <a:srgbClr val="FF0033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est </a:t>
            </a:r>
            <a:r>
              <a:rPr lang="it-IT" sz="2800" b="1" dirty="0" err="1" smtClean="0">
                <a:solidFill>
                  <a:srgbClr val="FF0033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pixels</a:t>
            </a:r>
            <a:endParaRPr lang="it-IT" sz="2800" b="1" dirty="0" smtClean="0">
              <a:solidFill>
                <a:srgbClr val="FF0033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  <a:cs typeface="+mn-cs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488868" y="1190460"/>
            <a:ext cx="14608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4x50 + grid</a:t>
            </a:r>
            <a:endParaRPr lang="en-US" sz="2000" dirty="0">
              <a:solidFill>
                <a:srgbClr val="FF0000"/>
              </a:solidFill>
            </a:endParaRPr>
          </a:p>
        </p:txBody>
      </p:sp>
      <p:cxnSp>
        <p:nvCxnSpPr>
          <p:cNvPr id="44" name="Straight Arrow Connector 43"/>
          <p:cNvCxnSpPr/>
          <p:nvPr/>
        </p:nvCxnSpPr>
        <p:spPr>
          <a:xfrm flipH="1" flipV="1">
            <a:off x="1527175" y="4343400"/>
            <a:ext cx="1855" cy="2422397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200946" y="3966931"/>
            <a:ext cx="10462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50 </a:t>
            </a:r>
            <a:r>
              <a:rPr lang="en-US" sz="2400" dirty="0" smtClean="0">
                <a:solidFill>
                  <a:srgbClr val="FF0000"/>
                </a:solidFill>
                <a:latin typeface="Symbol" charset="2"/>
                <a:cs typeface="Symbol" charset="2"/>
              </a:rPr>
              <a:t>m</a:t>
            </a:r>
            <a:r>
              <a:rPr lang="en-US" sz="2400" dirty="0" smtClean="0">
                <a:solidFill>
                  <a:srgbClr val="FF0000"/>
                </a:solidFill>
              </a:rPr>
              <a:t>m </a:t>
            </a:r>
            <a:endParaRPr lang="en-US" sz="2400" dirty="0">
              <a:solidFill>
                <a:srgbClr val="FF0000"/>
              </a:solidFill>
            </a:endParaRPr>
          </a:p>
        </p:txBody>
      </p:sp>
      <p:cxnSp>
        <p:nvCxnSpPr>
          <p:cNvPr id="47" name="Straight Arrow Connector 46"/>
          <p:cNvCxnSpPr/>
          <p:nvPr/>
        </p:nvCxnSpPr>
        <p:spPr>
          <a:xfrm flipV="1">
            <a:off x="1524904" y="4095020"/>
            <a:ext cx="0" cy="244475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160911" y="5257938"/>
            <a:ext cx="12174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7</a:t>
            </a:r>
            <a:r>
              <a:rPr lang="en-US" sz="2400" dirty="0" smtClean="0">
                <a:solidFill>
                  <a:srgbClr val="FF0000"/>
                </a:solidFill>
              </a:rPr>
              <a:t>50 </a:t>
            </a:r>
            <a:r>
              <a:rPr lang="en-US" sz="2400" dirty="0" smtClean="0">
                <a:solidFill>
                  <a:srgbClr val="FF0000"/>
                </a:solidFill>
                <a:latin typeface="Symbol" charset="2"/>
                <a:cs typeface="Symbol" charset="2"/>
              </a:rPr>
              <a:t>m</a:t>
            </a:r>
            <a:r>
              <a:rPr lang="en-US" sz="2400" dirty="0" smtClean="0">
                <a:solidFill>
                  <a:srgbClr val="FF0000"/>
                </a:solidFill>
              </a:rPr>
              <a:t>m </a:t>
            </a:r>
            <a:endParaRPr lang="en-US" sz="2400" dirty="0">
              <a:solidFill>
                <a:srgbClr val="FF0000"/>
              </a:solidFill>
            </a:endParaRPr>
          </a:p>
        </p:txBody>
      </p:sp>
      <p:cxnSp>
        <p:nvCxnSpPr>
          <p:cNvPr id="49" name="Straight Arrow Connector 48"/>
          <p:cNvCxnSpPr/>
          <p:nvPr/>
        </p:nvCxnSpPr>
        <p:spPr>
          <a:xfrm flipH="1" flipV="1">
            <a:off x="1524304" y="1720407"/>
            <a:ext cx="3176" cy="2380192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159361" y="2524109"/>
            <a:ext cx="12174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750 </a:t>
            </a:r>
            <a:r>
              <a:rPr lang="en-US" sz="2400" dirty="0" smtClean="0">
                <a:solidFill>
                  <a:srgbClr val="FF0000"/>
                </a:solidFill>
                <a:latin typeface="Symbol" charset="2"/>
                <a:cs typeface="Symbol" charset="2"/>
              </a:rPr>
              <a:t>m</a:t>
            </a:r>
            <a:r>
              <a:rPr lang="en-US" sz="2400" dirty="0" smtClean="0">
                <a:solidFill>
                  <a:srgbClr val="FF0000"/>
                </a:solidFill>
              </a:rPr>
              <a:t>m </a:t>
            </a:r>
            <a:endParaRPr lang="en-US" sz="2400" dirty="0">
              <a:solidFill>
                <a:srgbClr val="FF0000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9876" y="1575218"/>
            <a:ext cx="1106955" cy="5282782"/>
          </a:xfrm>
          <a:prstGeom prst="rect">
            <a:avLst/>
          </a:prstGeom>
        </p:spPr>
      </p:pic>
      <p:sp>
        <p:nvSpPr>
          <p:cNvPr id="36" name="Rectangle 35"/>
          <p:cNvSpPr/>
          <p:nvPr/>
        </p:nvSpPr>
        <p:spPr>
          <a:xfrm>
            <a:off x="1693024" y="6642100"/>
            <a:ext cx="1016310" cy="1651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/>
          <p:cNvSpPr/>
          <p:nvPr/>
        </p:nvSpPr>
        <p:spPr>
          <a:xfrm>
            <a:off x="1697258" y="4212165"/>
            <a:ext cx="1016310" cy="16086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/>
          <p:cNvSpPr/>
          <p:nvPr/>
        </p:nvSpPr>
        <p:spPr>
          <a:xfrm>
            <a:off x="1697258" y="4055531"/>
            <a:ext cx="1016310" cy="16086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/>
          <p:cNvSpPr/>
          <p:nvPr/>
        </p:nvSpPr>
        <p:spPr>
          <a:xfrm>
            <a:off x="1697258" y="1625598"/>
            <a:ext cx="1016310" cy="16086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68766" y="1592072"/>
            <a:ext cx="1118108" cy="5265928"/>
          </a:xfrm>
          <a:prstGeom prst="rect">
            <a:avLst/>
          </a:prstGeom>
        </p:spPr>
      </p:pic>
      <p:sp>
        <p:nvSpPr>
          <p:cNvPr id="54" name="TextBox 53"/>
          <p:cNvSpPr txBox="1"/>
          <p:nvPr/>
        </p:nvSpPr>
        <p:spPr>
          <a:xfrm>
            <a:off x="4695712" y="1225871"/>
            <a:ext cx="25015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4x25x100(2E) + grid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5319923" y="6485467"/>
            <a:ext cx="109327" cy="34713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/>
          <p:cNvSpPr/>
          <p:nvPr/>
        </p:nvSpPr>
        <p:spPr>
          <a:xfrm>
            <a:off x="5485023" y="6485467"/>
            <a:ext cx="109327" cy="34713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/>
          <p:cNvSpPr/>
          <p:nvPr/>
        </p:nvSpPr>
        <p:spPr>
          <a:xfrm>
            <a:off x="5650123" y="6485467"/>
            <a:ext cx="109327" cy="34713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angle 63"/>
          <p:cNvSpPr/>
          <p:nvPr/>
        </p:nvSpPr>
        <p:spPr>
          <a:xfrm>
            <a:off x="5815223" y="6485467"/>
            <a:ext cx="109327" cy="34713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ectangle 64"/>
          <p:cNvSpPr/>
          <p:nvPr/>
        </p:nvSpPr>
        <p:spPr>
          <a:xfrm>
            <a:off x="5980323" y="6485467"/>
            <a:ext cx="109327" cy="34713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ectangle 65"/>
          <p:cNvSpPr/>
          <p:nvPr/>
        </p:nvSpPr>
        <p:spPr>
          <a:xfrm>
            <a:off x="6145423" y="6485467"/>
            <a:ext cx="109327" cy="34713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ectangle 66"/>
          <p:cNvSpPr/>
          <p:nvPr/>
        </p:nvSpPr>
        <p:spPr>
          <a:xfrm>
            <a:off x="5323098" y="4224867"/>
            <a:ext cx="109327" cy="34713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ectangle 67"/>
          <p:cNvSpPr/>
          <p:nvPr/>
        </p:nvSpPr>
        <p:spPr>
          <a:xfrm>
            <a:off x="5488198" y="4224867"/>
            <a:ext cx="109327" cy="34713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tangle 68"/>
          <p:cNvSpPr/>
          <p:nvPr/>
        </p:nvSpPr>
        <p:spPr>
          <a:xfrm>
            <a:off x="5653298" y="4224867"/>
            <a:ext cx="109327" cy="34713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5818398" y="4224867"/>
            <a:ext cx="109327" cy="34713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5983498" y="4224867"/>
            <a:ext cx="109327" cy="34713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ectangle 71"/>
          <p:cNvSpPr/>
          <p:nvPr/>
        </p:nvSpPr>
        <p:spPr>
          <a:xfrm>
            <a:off x="6148598" y="4224867"/>
            <a:ext cx="109327" cy="34713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/>
          <p:cNvSpPr/>
          <p:nvPr/>
        </p:nvSpPr>
        <p:spPr>
          <a:xfrm>
            <a:off x="5319923" y="3875617"/>
            <a:ext cx="109327" cy="34713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/>
          <p:cNvSpPr/>
          <p:nvPr/>
        </p:nvSpPr>
        <p:spPr>
          <a:xfrm>
            <a:off x="5485023" y="3875617"/>
            <a:ext cx="109327" cy="34713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/>
          <p:cNvSpPr/>
          <p:nvPr/>
        </p:nvSpPr>
        <p:spPr>
          <a:xfrm>
            <a:off x="5650123" y="3875617"/>
            <a:ext cx="109327" cy="34713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ectangle 75"/>
          <p:cNvSpPr/>
          <p:nvPr/>
        </p:nvSpPr>
        <p:spPr>
          <a:xfrm>
            <a:off x="5815223" y="3875617"/>
            <a:ext cx="109327" cy="34713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/>
          <p:cNvSpPr/>
          <p:nvPr/>
        </p:nvSpPr>
        <p:spPr>
          <a:xfrm>
            <a:off x="5980323" y="3875617"/>
            <a:ext cx="109327" cy="34713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Rectangle 77"/>
          <p:cNvSpPr/>
          <p:nvPr/>
        </p:nvSpPr>
        <p:spPr>
          <a:xfrm>
            <a:off x="6145423" y="3875617"/>
            <a:ext cx="109327" cy="34713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Rectangle 84"/>
          <p:cNvSpPr/>
          <p:nvPr/>
        </p:nvSpPr>
        <p:spPr>
          <a:xfrm>
            <a:off x="5319923" y="1637242"/>
            <a:ext cx="109327" cy="34713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Rectangle 85"/>
          <p:cNvSpPr/>
          <p:nvPr/>
        </p:nvSpPr>
        <p:spPr>
          <a:xfrm>
            <a:off x="5485023" y="1637242"/>
            <a:ext cx="109327" cy="34713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Rectangle 86"/>
          <p:cNvSpPr/>
          <p:nvPr/>
        </p:nvSpPr>
        <p:spPr>
          <a:xfrm>
            <a:off x="5650123" y="1637242"/>
            <a:ext cx="109327" cy="34713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Rectangle 87"/>
          <p:cNvSpPr/>
          <p:nvPr/>
        </p:nvSpPr>
        <p:spPr>
          <a:xfrm>
            <a:off x="5815223" y="1637242"/>
            <a:ext cx="109327" cy="34713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5980323" y="1637242"/>
            <a:ext cx="109327" cy="34713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Rectangle 89"/>
          <p:cNvSpPr/>
          <p:nvPr/>
        </p:nvSpPr>
        <p:spPr>
          <a:xfrm>
            <a:off x="6145423" y="1637242"/>
            <a:ext cx="109327" cy="34713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701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Box 9"/>
          <p:cNvSpPr txBox="1">
            <a:spLocks noChangeArrowheads="1"/>
          </p:cNvSpPr>
          <p:nvPr/>
        </p:nvSpPr>
        <p:spPr bwMode="auto">
          <a:xfrm>
            <a:off x="897125" y="758196"/>
            <a:ext cx="7787987" cy="519113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>
            <a:lvl1pPr defTabSz="7620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defTabSz="7620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7620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7620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7620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>
              <a:defRPr/>
            </a:pPr>
            <a:r>
              <a:rPr lang="it-IT" sz="2800" b="1" dirty="0" smtClean="0">
                <a:solidFill>
                  <a:srgbClr val="FF0033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cs typeface="+mn-cs"/>
              </a:rPr>
              <a:t>PSI46 </a:t>
            </a:r>
            <a:r>
              <a:rPr lang="it-IT" sz="2800" b="1" dirty="0" err="1" smtClean="0">
                <a:solidFill>
                  <a:srgbClr val="FF0033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cs typeface="+mn-cs"/>
              </a:rPr>
              <a:t>bump</a:t>
            </a:r>
            <a:r>
              <a:rPr lang="it-IT" sz="2800" b="1" dirty="0" smtClean="0">
                <a:solidFill>
                  <a:srgbClr val="FF0033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cs typeface="+mn-cs"/>
              </a:rPr>
              <a:t> </a:t>
            </a:r>
            <a:r>
              <a:rPr lang="it-IT" sz="2800" b="1" dirty="0" err="1" smtClean="0">
                <a:solidFill>
                  <a:srgbClr val="FF0033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cs typeface="+mn-cs"/>
              </a:rPr>
              <a:t>pad</a:t>
            </a:r>
            <a:r>
              <a:rPr lang="it-IT" sz="2800" b="1" dirty="0" smtClean="0">
                <a:solidFill>
                  <a:srgbClr val="FF0033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cs typeface="+mn-cs"/>
              </a:rPr>
              <a:t> array layout</a:t>
            </a:r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1828178" y="1907810"/>
            <a:ext cx="2201899" cy="0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 flipV="1">
            <a:off x="1428845" y="5458315"/>
            <a:ext cx="9765" cy="1264748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2420054" y="1357608"/>
            <a:ext cx="12174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200 </a:t>
            </a:r>
            <a:r>
              <a:rPr lang="en-US" sz="2400" dirty="0" smtClean="0">
                <a:solidFill>
                  <a:srgbClr val="FF0000"/>
                </a:solidFill>
                <a:latin typeface="Symbol" charset="2"/>
                <a:cs typeface="Symbol" charset="2"/>
              </a:rPr>
              <a:t>m</a:t>
            </a:r>
            <a:r>
              <a:rPr lang="en-US" sz="2400" dirty="0" smtClean="0">
                <a:solidFill>
                  <a:srgbClr val="FF0000"/>
                </a:solidFill>
              </a:rPr>
              <a:t>m 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43766" y="5868487"/>
            <a:ext cx="12174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100 </a:t>
            </a:r>
            <a:r>
              <a:rPr lang="en-US" sz="2400" dirty="0" smtClean="0">
                <a:solidFill>
                  <a:srgbClr val="FF0000"/>
                </a:solidFill>
                <a:latin typeface="Symbol" charset="2"/>
                <a:cs typeface="Symbol" charset="2"/>
              </a:rPr>
              <a:t>m</a:t>
            </a:r>
            <a:r>
              <a:rPr lang="en-US" sz="2400" dirty="0" smtClean="0">
                <a:solidFill>
                  <a:srgbClr val="FF0000"/>
                </a:solidFill>
              </a:rPr>
              <a:t>m </a:t>
            </a:r>
            <a:endParaRPr lang="en-US" sz="2400" dirty="0">
              <a:solidFill>
                <a:srgbClr val="FF000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99818" y="2014814"/>
            <a:ext cx="7034558" cy="4843186"/>
          </a:xfrm>
          <a:prstGeom prst="rect">
            <a:avLst/>
          </a:prstGeom>
        </p:spPr>
      </p:pic>
      <p:sp>
        <p:nvSpPr>
          <p:cNvPr id="24" name="TextBox 23"/>
          <p:cNvSpPr txBox="1"/>
          <p:nvPr/>
        </p:nvSpPr>
        <p:spPr>
          <a:xfrm>
            <a:off x="5382737" y="1252504"/>
            <a:ext cx="35322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Bump Pads (52 x ) </a:t>
            </a:r>
            <a:endParaRPr lang="en-US" sz="2400" dirty="0"/>
          </a:p>
        </p:txBody>
      </p:sp>
      <p:cxnSp>
        <p:nvCxnSpPr>
          <p:cNvPr id="26" name="Straight Arrow Connector 25"/>
          <p:cNvCxnSpPr/>
          <p:nvPr/>
        </p:nvCxnSpPr>
        <p:spPr>
          <a:xfrm>
            <a:off x="6606883" y="1709539"/>
            <a:ext cx="488495" cy="46401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4032253" y="1901467"/>
            <a:ext cx="1109148" cy="0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3964663" y="1326843"/>
            <a:ext cx="12174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1</a:t>
            </a:r>
            <a:r>
              <a:rPr lang="en-US" sz="2400" dirty="0" smtClean="0">
                <a:solidFill>
                  <a:srgbClr val="FF0000"/>
                </a:solidFill>
              </a:rPr>
              <a:t>00 </a:t>
            </a:r>
            <a:r>
              <a:rPr lang="en-US" sz="2400" dirty="0" smtClean="0">
                <a:solidFill>
                  <a:srgbClr val="FF0000"/>
                </a:solidFill>
                <a:latin typeface="Symbol" charset="2"/>
                <a:cs typeface="Symbol" charset="2"/>
              </a:rPr>
              <a:t>m</a:t>
            </a:r>
            <a:r>
              <a:rPr lang="en-US" sz="2400" dirty="0" smtClean="0">
                <a:solidFill>
                  <a:srgbClr val="FF0000"/>
                </a:solidFill>
              </a:rPr>
              <a:t>m 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7776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345895"/>
            <a:ext cx="9144000" cy="4512105"/>
          </a:xfrm>
          <a:prstGeom prst="rect">
            <a:avLst/>
          </a:prstGeom>
        </p:spPr>
      </p:pic>
      <p:sp>
        <p:nvSpPr>
          <p:cNvPr id="5" name="Text Box 9"/>
          <p:cNvSpPr txBox="1">
            <a:spLocks noChangeArrowheads="1"/>
          </p:cNvSpPr>
          <p:nvPr/>
        </p:nvSpPr>
        <p:spPr bwMode="auto">
          <a:xfrm>
            <a:off x="897125" y="835944"/>
            <a:ext cx="7787987" cy="519113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>
            <a:lvl1pPr defTabSz="7620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defTabSz="7620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7620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7620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7620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>
              <a:defRPr/>
            </a:pPr>
            <a:r>
              <a:rPr lang="it-IT" sz="2800" b="1" dirty="0" smtClean="0">
                <a:solidFill>
                  <a:srgbClr val="FF0033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PSI46 </a:t>
            </a:r>
            <a:r>
              <a:rPr lang="it-IT" sz="2800" b="1" dirty="0" err="1" smtClean="0">
                <a:solidFill>
                  <a:srgbClr val="FF0033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compatible</a:t>
            </a:r>
            <a:r>
              <a:rPr lang="it-IT" sz="2800" b="1" dirty="0" smtClean="0">
                <a:solidFill>
                  <a:srgbClr val="FF0033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</a:t>
            </a:r>
            <a:r>
              <a:rPr lang="it-IT" sz="2800" b="1" dirty="0">
                <a:solidFill>
                  <a:srgbClr val="FF0033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t</a:t>
            </a:r>
            <a:r>
              <a:rPr lang="it-IT" sz="2800" b="1" dirty="0" smtClean="0">
                <a:solidFill>
                  <a:srgbClr val="FF0033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est </a:t>
            </a:r>
            <a:r>
              <a:rPr lang="it-IT" sz="2800" b="1" dirty="0" err="1" smtClean="0">
                <a:solidFill>
                  <a:srgbClr val="FF0033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pixels</a:t>
            </a:r>
            <a:r>
              <a:rPr lang="it-IT" sz="2800" b="1" dirty="0" smtClean="0">
                <a:solidFill>
                  <a:srgbClr val="FF0033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50 x 50</a:t>
            </a:r>
            <a:endParaRPr lang="it-IT" sz="2800" b="1" dirty="0" smtClean="0">
              <a:solidFill>
                <a:srgbClr val="FF0033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  <a:cs typeface="+mn-c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891492" y="3322108"/>
            <a:ext cx="829733" cy="82761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729792" y="3322108"/>
            <a:ext cx="829733" cy="82761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896839" y="4985139"/>
            <a:ext cx="829733" cy="82761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4725514" y="4985139"/>
            <a:ext cx="829733" cy="82761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3166146" y="1628043"/>
            <a:ext cx="29720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Single cells 50x50 + grid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3" name="Rectangle 6"/>
          <p:cNvSpPr/>
          <p:nvPr/>
        </p:nvSpPr>
        <p:spPr>
          <a:xfrm>
            <a:off x="-277852" y="3321736"/>
            <a:ext cx="829733" cy="82761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6"/>
          <p:cNvSpPr/>
          <p:nvPr/>
        </p:nvSpPr>
        <p:spPr>
          <a:xfrm>
            <a:off x="-277853" y="4985138"/>
            <a:ext cx="829733" cy="82761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6"/>
          <p:cNvSpPr/>
          <p:nvPr/>
        </p:nvSpPr>
        <p:spPr>
          <a:xfrm>
            <a:off x="8875656" y="3322107"/>
            <a:ext cx="829733" cy="82761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6"/>
          <p:cNvSpPr/>
          <p:nvPr/>
        </p:nvSpPr>
        <p:spPr>
          <a:xfrm>
            <a:off x="8878078" y="4985139"/>
            <a:ext cx="829733" cy="82761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236217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16506</TotalTime>
  <Words>203</Words>
  <Application>Microsoft Office PowerPoint</Application>
  <PresentationFormat>Presentazione su schermo (4:3)</PresentationFormat>
  <Paragraphs>64</Paragraphs>
  <Slides>13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13</vt:i4>
      </vt:variant>
    </vt:vector>
  </HeadingPairs>
  <TitlesOfParts>
    <vt:vector size="14" baseType="lpstr">
      <vt:lpstr>Default Design</vt:lpstr>
      <vt:lpstr>Some ideas for New 3D Layout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DIT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Gian Franco Dalla Betta</dc:creator>
  <cp:lastModifiedBy>dallabe</cp:lastModifiedBy>
  <cp:revision>1904</cp:revision>
  <cp:lastPrinted>2014-04-08T07:21:43Z</cp:lastPrinted>
  <dcterms:created xsi:type="dcterms:W3CDTF">2007-06-27T12:38:44Z</dcterms:created>
  <dcterms:modified xsi:type="dcterms:W3CDTF">2014-10-27T16:45:42Z</dcterms:modified>
</cp:coreProperties>
</file>