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Default Extension="wdp" ContentType="image/vnd.ms-photo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8"/>
  </p:notesMasterIdLst>
  <p:sldIdLst>
    <p:sldId id="269" r:id="rId2"/>
    <p:sldId id="316" r:id="rId3"/>
    <p:sldId id="290" r:id="rId4"/>
    <p:sldId id="270" r:id="rId5"/>
    <p:sldId id="304" r:id="rId6"/>
    <p:sldId id="277" r:id="rId7"/>
    <p:sldId id="273" r:id="rId8"/>
    <p:sldId id="317" r:id="rId9"/>
    <p:sldId id="308" r:id="rId10"/>
    <p:sldId id="302" r:id="rId11"/>
    <p:sldId id="306" r:id="rId12"/>
    <p:sldId id="305" r:id="rId13"/>
    <p:sldId id="303" r:id="rId14"/>
    <p:sldId id="291" r:id="rId15"/>
    <p:sldId id="287" r:id="rId16"/>
    <p:sldId id="318" r:id="rId17"/>
    <p:sldId id="271" r:id="rId18"/>
    <p:sldId id="310" r:id="rId19"/>
    <p:sldId id="309" r:id="rId20"/>
    <p:sldId id="315" r:id="rId21"/>
    <p:sldId id="312" r:id="rId22"/>
    <p:sldId id="313" r:id="rId23"/>
    <p:sldId id="259" r:id="rId24"/>
    <p:sldId id="314" r:id="rId25"/>
    <p:sldId id="263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248">
          <p15:clr>
            <a:srgbClr val="A4A3A4"/>
          </p15:clr>
        </p15:guide>
        <p15:guide id="2" pos="30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5" autoAdjust="0"/>
    <p:restoredTop sz="94656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-680" y="-104"/>
      </p:cViewPr>
      <p:guideLst>
        <p:guide orient="horz" pos="2028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394C5-9E36-D342-BC96-09CB61A83BE1}" type="datetimeFigureOut">
              <a:rPr lang="en-US" smtClean="0"/>
              <a:pPr/>
              <a:t>11/7/14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873A6-549C-4C45-9451-24956DAA9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65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0A0CE0-B7D9-C74C-A6DF-3D0AC810B023}" type="slidenum">
              <a:rPr 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91399" tIns="45701" rIns="91399" bIns="45701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786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599EA-3213-6047-8A2A-4CBD1A885AA6}" type="slidenum">
              <a:rPr lang="en-US"/>
              <a:pPr/>
              <a:t>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739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463D7F-AF54-574D-B890-77336DDD9C49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345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720FCB7-4F24-6F49-ADAC-7C6CFB03DB0A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345092" name="Rectangle 7"/>
          <p:cNvSpPr txBox="1">
            <a:spLocks noGrp="1" noChangeArrowheads="1"/>
          </p:cNvSpPr>
          <p:nvPr/>
        </p:nvSpPr>
        <p:spPr bwMode="auto">
          <a:xfrm>
            <a:off x="3887788" y="8685213"/>
            <a:ext cx="29702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4" rIns="91390" bIns="4569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3370EE1-79AD-2043-8405-688C08A28423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345093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6" tIns="46024" rIns="92046" bIns="46024" anchor="b"/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B63B2ED-7F2D-2845-9DC9-866478221F7B}" type="slidenum">
              <a:rPr lang="en-US" sz="1300"/>
              <a:pPr algn="r"/>
              <a:t>4</a:t>
            </a:fld>
            <a:endParaRPr lang="en-US" sz="1300"/>
          </a:p>
        </p:txBody>
      </p:sp>
      <p:sp>
        <p:nvSpPr>
          <p:cNvPr id="345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3450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92046" tIns="46024" rIns="92046" bIns="46024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678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F41FA8-5D9D-6A4B-A22D-F774D7947630}" type="slidenum">
              <a:rPr lang="en-US" sz="1100">
                <a:solidFill>
                  <a:srgbClr val="000000"/>
                </a:solidFill>
              </a:rPr>
              <a:pPr eaLnBrk="1" hangingPunct="1"/>
              <a:t>6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93667" tIns="46833" rIns="93667" bIns="46833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932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0EAB8-A1DA-374A-8B42-486652C912D7}" type="slidenum">
              <a:rPr lang="en-US"/>
              <a:pPr/>
              <a:t>15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939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EA936B-A856-2E4C-AD29-D20DAD4792E2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91432" tIns="45716" rIns="91432" bIns="45716"/>
          <a:lstStyle/>
          <a:p>
            <a:pPr defTabSz="457200"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514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11/7/14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418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803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567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673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810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081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380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342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480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222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886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pPr/>
              <a:t>11/7/14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0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hyperlink" Target="http://en.wikipedia.org/wiki/Tesla_(unit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s134e0092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21" r="57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717550" y="333177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FFFF00"/>
                </a:solidFill>
              </a:rPr>
              <a:t>Le misure di elettroni e positroni</a:t>
            </a:r>
            <a:br>
              <a:rPr lang="it-IT" b="1" dirty="0" smtClean="0">
                <a:solidFill>
                  <a:srgbClr val="FFFF00"/>
                </a:solidFill>
              </a:rPr>
            </a:br>
            <a:r>
              <a:rPr lang="it-IT" b="1" dirty="0" smtClean="0">
                <a:solidFill>
                  <a:srgbClr val="FFFF00"/>
                </a:solidFill>
              </a:rPr>
              <a:t>in AMS e la loro interpretazione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747194" y="5293471"/>
            <a:ext cx="2396806" cy="114567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 smtClean="0"/>
          </a:p>
          <a:p>
            <a:pPr marL="0" indent="0">
              <a:buNone/>
            </a:pPr>
            <a:r>
              <a:rPr lang="it-IT" sz="4000" dirty="0" smtClean="0">
                <a:solidFill>
                  <a:srgbClr val="FFFF00"/>
                </a:solidFill>
              </a:rPr>
              <a:t>Bruno Borgia</a:t>
            </a:r>
          </a:p>
          <a:p>
            <a:pPr marL="0" indent="0">
              <a:buNone/>
            </a:pPr>
            <a:r>
              <a:rPr lang="it-IT" sz="4000" dirty="0" smtClean="0">
                <a:solidFill>
                  <a:srgbClr val="FFFF00"/>
                </a:solidFill>
              </a:rPr>
              <a:t>Paolo Lipari</a:t>
            </a:r>
            <a:endParaRPr lang="it-IT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67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34e009264_5_2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1010"/>
          <a:stretch/>
        </p:blipFill>
        <p:spPr>
          <a:xfrm>
            <a:off x="-1" y="0"/>
            <a:ext cx="918872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0777" y="158763"/>
            <a:ext cx="445296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Installazione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completata</a:t>
            </a:r>
            <a:r>
              <a:rPr lang="en-US" sz="2400" b="1" dirty="0" smtClean="0">
                <a:solidFill>
                  <a:srgbClr val="FFFF00"/>
                </a:solidFill>
              </a:rPr>
              <a:t> 5.15 AM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del 19/5/2011 </a:t>
            </a:r>
          </a:p>
          <a:p>
            <a:r>
              <a:rPr lang="en-US" sz="2400" b="1" dirty="0" err="1" smtClean="0">
                <a:solidFill>
                  <a:srgbClr val="FFFF00"/>
                </a:solidFill>
              </a:rPr>
              <a:t>dalle</a:t>
            </a:r>
            <a:r>
              <a:rPr lang="en-US" sz="2400" b="1" dirty="0" smtClean="0">
                <a:solidFill>
                  <a:srgbClr val="FFFF00"/>
                </a:solidFill>
              </a:rPr>
              <a:t> 9.35 AMS </a:t>
            </a:r>
            <a:r>
              <a:rPr lang="en-US" sz="2400" b="1" dirty="0" err="1" smtClean="0">
                <a:solidFill>
                  <a:srgbClr val="FFFF00"/>
                </a:solidFill>
              </a:rPr>
              <a:t>è</a:t>
            </a:r>
            <a:r>
              <a:rPr lang="en-US" sz="2400" b="1" dirty="0" smtClean="0">
                <a:solidFill>
                  <a:srgbClr val="FFFF00"/>
                </a:solidFill>
              </a:rPr>
              <a:t> in </a:t>
            </a:r>
            <a:r>
              <a:rPr lang="en-US" sz="2400" b="1" dirty="0" err="1" smtClean="0">
                <a:solidFill>
                  <a:srgbClr val="FFFF00"/>
                </a:solidFill>
              </a:rPr>
              <a:t>misura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72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75747" y="2849078"/>
            <a:ext cx="287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Foto POCC e storia controllo </a:t>
            </a:r>
            <a:endParaRPr lang="it-IT" dirty="0"/>
          </a:p>
        </p:txBody>
      </p:sp>
      <p:pic>
        <p:nvPicPr>
          <p:cNvPr id="3" name="Picture 2" descr="_DSC4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295" t="13794" r="25603" b="24136"/>
          <a:stretch>
            <a:fillRect/>
          </a:stretch>
        </p:blipFill>
        <p:spPr bwMode="auto">
          <a:xfrm>
            <a:off x="0" y="-12926"/>
            <a:ext cx="9160323" cy="590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314" y="17420"/>
            <a:ext cx="8087871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AMS Payload Operation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ontrol Center POCC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 CERN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3" y="615363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24h/24  365 d/y     ≈ 1200 days data taking     ≈ 50x10</a:t>
            </a:r>
            <a:r>
              <a:rPr lang="en-US" sz="2400" b="1" baseline="30000" dirty="0" smtClean="0">
                <a:solidFill>
                  <a:srgbClr val="000090"/>
                </a:solidFill>
                <a:latin typeface="Arial"/>
                <a:cs typeface="Arial"/>
              </a:rPr>
              <a:t>9</a:t>
            </a:r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 events</a:t>
            </a:r>
            <a:endParaRPr 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02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88" y="3200400"/>
            <a:ext cx="711200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976"/>
          <a:stretch/>
        </p:blipFill>
        <p:spPr>
          <a:xfrm>
            <a:off x="739776" y="184150"/>
            <a:ext cx="7095971" cy="294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600" y="502109"/>
            <a:ext cx="1803400" cy="27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2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63" y="227757"/>
            <a:ext cx="8229600" cy="7204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Obiettivi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48205"/>
            <a:ext cx="8991599" cy="553494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Ricerca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di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antimateria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primordiale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Anti-nuclei: He, C,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…</a:t>
            </a:r>
          </a:p>
          <a:p>
            <a:pPr>
              <a:lnSpc>
                <a:spcPct val="110000"/>
              </a:lnSpc>
            </a:pP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Ricerca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di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materia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oscura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annichilazione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dei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</a:rPr>
              <a:t>neutralini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          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e+ , e± , p 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, …</a:t>
            </a:r>
          </a:p>
          <a:p>
            <a:pPr>
              <a:lnSpc>
                <a:spcPct val="110000"/>
              </a:lnSpc>
            </a:pP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Ricerca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di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nuovi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tipi di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materia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strangelets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, …</a:t>
            </a:r>
          </a:p>
          <a:p>
            <a:pPr>
              <a:lnSpc>
                <a:spcPct val="110000"/>
              </a:lnSpc>
            </a:pP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Misura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degli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spettri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dei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RC</a:t>
            </a:r>
          </a:p>
          <a:p>
            <a:pPr>
              <a:lnSpc>
                <a:spcPct val="110000"/>
              </a:lnSpc>
            </a:pP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Sorgenti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locali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di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fotoni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di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alta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energia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(~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TeV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):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SNR, Pulsars, PBH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, …</a:t>
            </a:r>
          </a:p>
          <a:p>
            <a:pPr>
              <a:lnSpc>
                <a:spcPct val="110000"/>
              </a:lnSpc>
            </a:pP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Effetti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della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modulazione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solare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 (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ciclo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 11a) </a:t>
            </a:r>
          </a:p>
          <a:p>
            <a:pPr>
              <a:lnSpc>
                <a:spcPct val="11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Fenomeni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inaspettati</a:t>
            </a:r>
            <a:endParaRPr lang="en-US" sz="2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35670" y="2529192"/>
            <a:ext cx="150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307620" y="1531522"/>
            <a:ext cx="28349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59143" y="1563072"/>
            <a:ext cx="2402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24382" y="2667784"/>
            <a:ext cx="652328" cy="0"/>
          </a:xfrm>
          <a:prstGeom prst="line">
            <a:avLst/>
          </a:prstGeom>
          <a:ln w="38100" cmpd="sng">
            <a:solidFill>
              <a:srgbClr val="3366FF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65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075371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50900" y="563264"/>
            <a:ext cx="7835900" cy="560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7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81" t="3391" b="1695"/>
          <a:stretch>
            <a:fillRect/>
          </a:stretch>
        </p:blipFill>
        <p:spPr bwMode="auto">
          <a:xfrm>
            <a:off x="1100454" y="0"/>
            <a:ext cx="6844667" cy="6858001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71498" y="4847765"/>
            <a:ext cx="5031490" cy="0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110410" y="5222612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7691" y="4238391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AMS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60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0794" y="253713"/>
            <a:ext cx="90281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srgbClr val="1F497D"/>
                </a:solidFill>
                <a:latin typeface="Lucida Grande"/>
                <a:ea typeface="Lucida Grande"/>
                <a:cs typeface="Lucida Grande"/>
                <a:sym typeface="Symbol" charset="0"/>
              </a:rPr>
              <a:t>χ</a:t>
            </a:r>
            <a:r>
              <a:rPr lang="en-US" sz="3200" dirty="0" err="1">
                <a:solidFill>
                  <a:srgbClr val="1F497D"/>
                </a:solidFill>
                <a:latin typeface="Lucida Sans" charset="0"/>
                <a:sym typeface="Symbol" charset="0"/>
              </a:rPr>
              <a:t>+</a:t>
            </a:r>
            <a:r>
              <a:rPr lang="en-US" sz="3200" dirty="0" err="1">
                <a:solidFill>
                  <a:srgbClr val="1F497D"/>
                </a:solidFill>
                <a:latin typeface="Lucida Grande"/>
                <a:ea typeface="Lucida Grande"/>
                <a:cs typeface="Lucida Grande"/>
                <a:sym typeface="Symbol" charset="0"/>
              </a:rPr>
              <a:t>χ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0850" y="647700"/>
            <a:ext cx="55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040000" y="316470"/>
            <a:ext cx="16695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Lucida Grande"/>
                <a:ea typeface="Lucida Grande"/>
                <a:cs typeface="Lucida Grande"/>
                <a:sym typeface="Symbol" charset="0"/>
              </a:rPr>
              <a:t>e</a:t>
            </a:r>
            <a:r>
              <a:rPr lang="en-US" sz="3200" baseline="30000" dirty="0" smtClean="0">
                <a:solidFill>
                  <a:schemeClr val="tx2"/>
                </a:solidFill>
                <a:latin typeface="Lucida Grande"/>
                <a:ea typeface="Lucida Grande"/>
                <a:cs typeface="Lucida Grande"/>
                <a:sym typeface="Symbol" charset="0"/>
              </a:rPr>
              <a:t>+</a:t>
            </a:r>
            <a:r>
              <a:rPr lang="en-US" sz="3200" dirty="0" smtClean="0">
                <a:solidFill>
                  <a:schemeClr val="tx2"/>
                </a:solidFill>
                <a:latin typeface="Lucida Grande"/>
                <a:ea typeface="Lucida Grande"/>
                <a:cs typeface="Lucida Grande"/>
                <a:sym typeface="Symbol" charset="0"/>
              </a:rPr>
              <a:t>........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72" r="50770" b="3027"/>
          <a:stretch/>
        </p:blipFill>
        <p:spPr>
          <a:xfrm>
            <a:off x="1349198" y="1476850"/>
            <a:ext cx="6173611" cy="4281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645" y="2571444"/>
            <a:ext cx="677108" cy="182751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200" dirty="0" smtClean="0"/>
              <a:t>e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/(e</a:t>
            </a:r>
            <a:r>
              <a:rPr lang="en-US" sz="3200" baseline="30000" dirty="0" smtClean="0"/>
              <a:t>+ </a:t>
            </a:r>
            <a:r>
              <a:rPr lang="en-US" sz="3200" dirty="0" smtClean="0"/>
              <a:t>+ e</a:t>
            </a:r>
            <a:r>
              <a:rPr lang="en-US" sz="3200" baseline="30000" dirty="0" smtClean="0"/>
              <a:t>-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48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12"/>
          <p:cNvSpPr txBox="1">
            <a:spLocks noChangeArrowheads="1"/>
          </p:cNvSpPr>
          <p:nvPr/>
        </p:nvSpPr>
        <p:spPr bwMode="auto">
          <a:xfrm>
            <a:off x="7235825" y="720725"/>
            <a:ext cx="1603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CC"/>
                </a:solidFill>
              </a:rPr>
              <a:t>Tracker Entry</a:t>
            </a:r>
          </a:p>
        </p:txBody>
      </p:sp>
      <p:sp>
        <p:nvSpPr>
          <p:cNvPr id="274435" name="Text Box 13"/>
          <p:cNvSpPr txBox="1">
            <a:spLocks noChangeArrowheads="1"/>
          </p:cNvSpPr>
          <p:nvPr/>
        </p:nvSpPr>
        <p:spPr bwMode="auto">
          <a:xfrm>
            <a:off x="7286625" y="4017963"/>
            <a:ext cx="168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CC"/>
                </a:solidFill>
              </a:rPr>
              <a:t>Tracker Exit</a:t>
            </a:r>
          </a:p>
        </p:txBody>
      </p:sp>
      <p:sp>
        <p:nvSpPr>
          <p:cNvPr id="274441" name="Text Box 29"/>
          <p:cNvSpPr txBox="1">
            <a:spLocks noChangeArrowheads="1"/>
          </p:cNvSpPr>
          <p:nvPr/>
        </p:nvSpPr>
        <p:spPr bwMode="auto">
          <a:xfrm>
            <a:off x="0" y="4799350"/>
            <a:ext cx="9144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 anchor="ctr" anchorCtr="1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C0F"/>
                </a:solidFill>
              </a:rPr>
              <a:t>a) Minimal material in the TRD and TOF</a:t>
            </a:r>
            <a:br>
              <a:rPr lang="en-US" b="1" dirty="0">
                <a:solidFill>
                  <a:srgbClr val="FF0C0F"/>
                </a:solidFill>
              </a:rPr>
            </a:br>
            <a:r>
              <a:rPr lang="en-US" b="1" dirty="0">
                <a:solidFill>
                  <a:srgbClr val="0000CC"/>
                </a:solidFill>
              </a:rPr>
              <a:t>So that the detector does not become a source of e</a:t>
            </a:r>
            <a:r>
              <a:rPr lang="en-US" b="1" baseline="30000" dirty="0">
                <a:solidFill>
                  <a:srgbClr val="0000CC"/>
                </a:solidFill>
              </a:rPr>
              <a:t>+.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C0F"/>
                </a:solidFill>
              </a:rPr>
              <a:t>b) A magnet separates TRD and ECAL so that  e</a:t>
            </a:r>
            <a:r>
              <a:rPr lang="en-US" b="1" baseline="30000" dirty="0">
                <a:solidFill>
                  <a:srgbClr val="FF0C0F"/>
                </a:solidFill>
              </a:rPr>
              <a:t>+</a:t>
            </a:r>
            <a:r>
              <a:rPr lang="en-US" b="1" dirty="0">
                <a:solidFill>
                  <a:srgbClr val="FF0C0F"/>
                </a:solidFill>
              </a:rPr>
              <a:t> produced in TRD will be swept away and not enter ECAL</a:t>
            </a:r>
            <a:br>
              <a:rPr lang="en-US" b="1" dirty="0">
                <a:solidFill>
                  <a:srgbClr val="FF0C0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In this way the rejection power of TRD and ECAL are independent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c) Matching momentum of 9 tracker planes with ECAL energy  measurements</a:t>
            </a:r>
          </a:p>
        </p:txBody>
      </p:sp>
      <p:sp>
        <p:nvSpPr>
          <p:cNvPr id="274442" name="Text Box 30"/>
          <p:cNvSpPr txBox="1">
            <a:spLocks noChangeArrowheads="1"/>
          </p:cNvSpPr>
          <p:nvPr/>
        </p:nvSpPr>
        <p:spPr bwMode="auto">
          <a:xfrm>
            <a:off x="-138112" y="63500"/>
            <a:ext cx="952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Positron identification + flux with</a:t>
            </a:r>
            <a:r>
              <a:rPr lang="en-US" sz="2000" b="1" dirty="0" smtClean="0">
                <a:solidFill>
                  <a:srgbClr val="FF0C0F"/>
                </a:solidFill>
              </a:rPr>
              <a:t> </a:t>
            </a:r>
            <a:r>
              <a:rPr lang="en-US" sz="2400" b="1" dirty="0">
                <a:solidFill>
                  <a:srgbClr val="FF0C0F"/>
                </a:solidFill>
              </a:rPr>
              <a:t>p/</a:t>
            </a:r>
            <a:r>
              <a:rPr lang="en-US" sz="2400" b="1" dirty="0">
                <a:solidFill>
                  <a:srgbClr val="FF3300"/>
                </a:solidFill>
              </a:rPr>
              <a:t>e</a:t>
            </a:r>
            <a:r>
              <a:rPr lang="en-US" sz="2400" b="1" baseline="30000" dirty="0">
                <a:solidFill>
                  <a:srgbClr val="FF3300"/>
                </a:solidFill>
              </a:rPr>
              <a:t>+</a:t>
            </a:r>
            <a:r>
              <a:rPr lang="en-US" sz="2400" b="1" dirty="0">
                <a:solidFill>
                  <a:srgbClr val="FF3300"/>
                </a:solidFill>
              </a:rPr>
              <a:t> &gt;10</a:t>
            </a:r>
            <a:r>
              <a:rPr lang="en-US" sz="2400" b="1" baseline="30000" dirty="0">
                <a:solidFill>
                  <a:srgbClr val="FF3300"/>
                </a:solidFill>
              </a:rPr>
              <a:t>6</a:t>
            </a:r>
          </a:p>
        </p:txBody>
      </p:sp>
      <p:grpSp>
        <p:nvGrpSpPr>
          <p:cNvPr id="274447" name="Group 1"/>
          <p:cNvGrpSpPr>
            <a:grpSpLocks/>
          </p:cNvGrpSpPr>
          <p:nvPr/>
        </p:nvGrpSpPr>
        <p:grpSpPr bwMode="auto">
          <a:xfrm>
            <a:off x="-795338" y="457200"/>
            <a:ext cx="5300663" cy="4084638"/>
            <a:chOff x="-795338" y="139700"/>
            <a:chExt cx="5300663" cy="4084638"/>
          </a:xfrm>
        </p:grpSpPr>
        <p:pic>
          <p:nvPicPr>
            <p:cNvPr id="274459" name="Picture 2" descr="ting_edit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7622" r="11086"/>
            <a:stretch>
              <a:fillRect/>
            </a:stretch>
          </p:blipFill>
          <p:spPr bwMode="auto">
            <a:xfrm>
              <a:off x="1384300" y="492125"/>
              <a:ext cx="3121025" cy="373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4460" name="Text Box 3"/>
            <p:cNvSpPr txBox="1">
              <a:spLocks noChangeArrowheads="1"/>
            </p:cNvSpPr>
            <p:nvPr/>
          </p:nvSpPr>
          <p:spPr bwMode="auto">
            <a:xfrm rot="210034">
              <a:off x="1803400" y="1103313"/>
              <a:ext cx="1122363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000000"/>
                  </a:solidFill>
                  <a:latin typeface="Helvetica" charset="0"/>
                </a:rPr>
                <a:t>TRD</a:t>
              </a:r>
            </a:p>
          </p:txBody>
        </p:sp>
        <p:sp>
          <p:nvSpPr>
            <p:cNvPr id="274461" name="Text Box 4"/>
            <p:cNvSpPr txBox="1">
              <a:spLocks noChangeArrowheads="1"/>
            </p:cNvSpPr>
            <p:nvPr/>
          </p:nvSpPr>
          <p:spPr bwMode="auto">
            <a:xfrm rot="357158">
              <a:off x="2112963" y="1649413"/>
              <a:ext cx="5381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TOF</a:t>
              </a:r>
            </a:p>
          </p:txBody>
        </p:sp>
        <p:sp>
          <p:nvSpPr>
            <p:cNvPr id="274462" name="Text Box 5"/>
            <p:cNvSpPr txBox="1">
              <a:spLocks noChangeArrowheads="1"/>
            </p:cNvSpPr>
            <p:nvPr/>
          </p:nvSpPr>
          <p:spPr bwMode="auto">
            <a:xfrm rot="-5400000">
              <a:off x="2711450" y="2409825"/>
              <a:ext cx="8509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Tracker</a:t>
              </a:r>
            </a:p>
          </p:txBody>
        </p:sp>
        <p:sp>
          <p:nvSpPr>
            <p:cNvPr id="274463" name="Text Box 6"/>
            <p:cNvSpPr txBox="1">
              <a:spLocks noChangeArrowheads="1"/>
            </p:cNvSpPr>
            <p:nvPr/>
          </p:nvSpPr>
          <p:spPr bwMode="auto">
            <a:xfrm rot="611893">
              <a:off x="2235200" y="2979738"/>
              <a:ext cx="5381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TOF</a:t>
              </a:r>
            </a:p>
          </p:txBody>
        </p:sp>
        <p:sp>
          <p:nvSpPr>
            <p:cNvPr id="274464" name="Text Box 7"/>
            <p:cNvSpPr txBox="1">
              <a:spLocks noChangeArrowheads="1"/>
            </p:cNvSpPr>
            <p:nvPr/>
          </p:nvSpPr>
          <p:spPr bwMode="auto">
            <a:xfrm rot="481191">
              <a:off x="2182813" y="3246438"/>
              <a:ext cx="6191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RICH</a:t>
              </a:r>
            </a:p>
          </p:txBody>
        </p:sp>
        <p:sp>
          <p:nvSpPr>
            <p:cNvPr id="274465" name="Text Box 8"/>
            <p:cNvSpPr txBox="1">
              <a:spLocks noChangeArrowheads="1"/>
            </p:cNvSpPr>
            <p:nvPr/>
          </p:nvSpPr>
          <p:spPr bwMode="auto">
            <a:xfrm rot="513089">
              <a:off x="2438400" y="3951288"/>
              <a:ext cx="649288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latin typeface="Helvetica" charset="0"/>
                </a:rPr>
                <a:t>ECAL</a:t>
              </a:r>
            </a:p>
          </p:txBody>
        </p:sp>
        <p:cxnSp>
          <p:nvCxnSpPr>
            <p:cNvPr id="274466" name="Straight Connector 46"/>
            <p:cNvCxnSpPr>
              <a:cxnSpLocks noChangeShapeType="1"/>
            </p:cNvCxnSpPr>
            <p:nvPr/>
          </p:nvCxnSpPr>
          <p:spPr bwMode="auto">
            <a:xfrm rot="5400000">
              <a:off x="2420938" y="1338263"/>
              <a:ext cx="304800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274467" name="Straight Connector 48"/>
            <p:cNvCxnSpPr>
              <a:cxnSpLocks noChangeShapeType="1"/>
            </p:cNvCxnSpPr>
            <p:nvPr/>
          </p:nvCxnSpPr>
          <p:spPr bwMode="auto">
            <a:xfrm rot="16200000" flipH="1">
              <a:off x="2674938" y="1401763"/>
              <a:ext cx="273050" cy="177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274468" name="Straight Connector 51"/>
            <p:cNvCxnSpPr>
              <a:cxnSpLocks noChangeShapeType="1"/>
            </p:cNvCxnSpPr>
            <p:nvPr/>
          </p:nvCxnSpPr>
          <p:spPr bwMode="auto">
            <a:xfrm rot="5400000">
              <a:off x="2467769" y="1461294"/>
              <a:ext cx="298450" cy="1984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274469" name="Straight Connector 52"/>
            <p:cNvCxnSpPr>
              <a:cxnSpLocks noChangeShapeType="1"/>
            </p:cNvCxnSpPr>
            <p:nvPr/>
          </p:nvCxnSpPr>
          <p:spPr bwMode="auto">
            <a:xfrm rot="5400000">
              <a:off x="2509838" y="1531938"/>
              <a:ext cx="323850" cy="1079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274470" name="Straight Connector 54"/>
            <p:cNvCxnSpPr>
              <a:cxnSpLocks noChangeShapeType="1"/>
            </p:cNvCxnSpPr>
            <p:nvPr/>
          </p:nvCxnSpPr>
          <p:spPr bwMode="auto">
            <a:xfrm rot="16200000" flipH="1">
              <a:off x="2628900" y="1539875"/>
              <a:ext cx="304800" cy="1079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274471" name="Straight Connector 78"/>
            <p:cNvCxnSpPr>
              <a:cxnSpLocks noChangeShapeType="1"/>
            </p:cNvCxnSpPr>
            <p:nvPr/>
          </p:nvCxnSpPr>
          <p:spPr bwMode="auto">
            <a:xfrm rot="16200000" flipH="1">
              <a:off x="1058862" y="2049463"/>
              <a:ext cx="3349625" cy="571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274472" name="Arc 81"/>
            <p:cNvSpPr>
              <a:spLocks noChangeArrowheads="1"/>
            </p:cNvSpPr>
            <p:nvPr/>
          </p:nvSpPr>
          <p:spPr bwMode="auto">
            <a:xfrm rot="967578">
              <a:off x="-795338" y="517525"/>
              <a:ext cx="3568701" cy="2673350"/>
            </a:xfrm>
            <a:custGeom>
              <a:avLst/>
              <a:gdLst>
                <a:gd name="T0" fmla="*/ 3448411 w 3568701"/>
                <a:gd name="T1" fmla="*/ 854206 h 2673350"/>
                <a:gd name="T2" fmla="*/ 1784352 w 3568701"/>
                <a:gd name="T3" fmla="*/ 1336675 h 2673350"/>
                <a:gd name="T4" fmla="*/ 3231259 w 3568701"/>
                <a:gd name="T5" fmla="*/ 2118898 h 2673350"/>
                <a:gd name="T6" fmla="*/ 0 60000 65536"/>
                <a:gd name="T7" fmla="*/ 0 60000 65536"/>
                <a:gd name="T8" fmla="*/ 0 60000 65536"/>
                <a:gd name="T9" fmla="*/ 3231259 w 3568701"/>
                <a:gd name="T10" fmla="*/ 854206 h 2673350"/>
                <a:gd name="T11" fmla="*/ 3568701 w 3568701"/>
                <a:gd name="T12" fmla="*/ 2118898 h 26733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8701" h="2673350" stroke="0">
                  <a:moveTo>
                    <a:pt x="3448411" y="854206"/>
                  </a:moveTo>
                  <a:lnTo>
                    <a:pt x="3448411" y="854205"/>
                  </a:lnTo>
                  <a:cubicBezTo>
                    <a:pt x="3527917" y="1008088"/>
                    <a:pt x="3568701" y="1171668"/>
                    <a:pt x="3568701" y="1336675"/>
                  </a:cubicBezTo>
                  <a:cubicBezTo>
                    <a:pt x="3568701" y="1617496"/>
                    <a:pt x="3450635" y="1891184"/>
                    <a:pt x="3231258" y="2118898"/>
                  </a:cubicBezTo>
                  <a:lnTo>
                    <a:pt x="1784351" y="1336675"/>
                  </a:lnTo>
                  <a:lnTo>
                    <a:pt x="3448411" y="854206"/>
                  </a:lnTo>
                  <a:close/>
                </a:path>
                <a:path w="3568701" h="2673350" fill="none">
                  <a:moveTo>
                    <a:pt x="3448411" y="854206"/>
                  </a:moveTo>
                  <a:lnTo>
                    <a:pt x="3448411" y="854205"/>
                  </a:lnTo>
                  <a:cubicBezTo>
                    <a:pt x="3527917" y="1008088"/>
                    <a:pt x="3568701" y="1171668"/>
                    <a:pt x="3568701" y="1336675"/>
                  </a:cubicBezTo>
                  <a:cubicBezTo>
                    <a:pt x="3568701" y="1617496"/>
                    <a:pt x="3450635" y="1891184"/>
                    <a:pt x="3231258" y="2118898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74473" name="Straight Arrow Connector 90"/>
            <p:cNvCxnSpPr>
              <a:cxnSpLocks noChangeShapeType="1"/>
            </p:cNvCxnSpPr>
            <p:nvPr/>
          </p:nvCxnSpPr>
          <p:spPr bwMode="auto">
            <a:xfrm rot="16200000" flipH="1">
              <a:off x="2732088" y="3579812"/>
              <a:ext cx="57150" cy="317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274474" name="Straight Arrow Connector 94"/>
            <p:cNvCxnSpPr>
              <a:cxnSpLocks noChangeShapeType="1"/>
            </p:cNvCxnSpPr>
            <p:nvPr/>
          </p:nvCxnSpPr>
          <p:spPr bwMode="auto">
            <a:xfrm rot="5400000">
              <a:off x="2368550" y="2803525"/>
              <a:ext cx="60325" cy="4762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274475" name="Rectangle 29"/>
            <p:cNvSpPr>
              <a:spLocks noChangeArrowheads="1"/>
            </p:cNvSpPr>
            <p:nvPr/>
          </p:nvSpPr>
          <p:spPr bwMode="auto">
            <a:xfrm>
              <a:off x="2360612" y="2424113"/>
              <a:ext cx="3524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E71700"/>
                  </a:solidFill>
                  <a:latin typeface="Arial Black" charset="0"/>
                </a:rPr>
                <a:t>e</a:t>
              </a:r>
              <a:r>
                <a:rPr lang="en-US" sz="1200" baseline="30000">
                  <a:solidFill>
                    <a:srgbClr val="E71700"/>
                  </a:solidFill>
                  <a:latin typeface="Arial Black" charset="0"/>
                </a:rPr>
                <a:t>+</a:t>
              </a:r>
            </a:p>
          </p:txBody>
        </p:sp>
        <p:sp>
          <p:nvSpPr>
            <p:cNvPr id="274476" name="Rectangle 29"/>
            <p:cNvSpPr>
              <a:spLocks noChangeArrowheads="1"/>
            </p:cNvSpPr>
            <p:nvPr/>
          </p:nvSpPr>
          <p:spPr bwMode="auto">
            <a:xfrm>
              <a:off x="2695575" y="1839913"/>
              <a:ext cx="3540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E71700"/>
                  </a:solidFill>
                  <a:latin typeface="Arial Black" charset="0"/>
                </a:rPr>
                <a:t>e</a:t>
              </a:r>
              <a:r>
                <a:rPr lang="en-US" sz="1200" baseline="30000">
                  <a:solidFill>
                    <a:srgbClr val="E71700"/>
                  </a:solidFill>
                  <a:latin typeface="Arial Black" charset="0"/>
                </a:rPr>
                <a:t>+</a:t>
              </a:r>
            </a:p>
          </p:txBody>
        </p:sp>
        <p:sp>
          <p:nvSpPr>
            <p:cNvPr id="274477" name="Rectangle 29"/>
            <p:cNvSpPr>
              <a:spLocks noChangeArrowheads="1"/>
            </p:cNvSpPr>
            <p:nvPr/>
          </p:nvSpPr>
          <p:spPr bwMode="auto">
            <a:xfrm>
              <a:off x="2525712" y="139700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E71700"/>
                  </a:solidFill>
                  <a:latin typeface="Arial Black" charset="0"/>
                </a:rPr>
                <a:t>p</a:t>
              </a:r>
              <a:endParaRPr lang="en-US" sz="1200" baseline="30000">
                <a:solidFill>
                  <a:srgbClr val="E71700"/>
                </a:solidFill>
                <a:latin typeface="Arial Black" charset="0"/>
              </a:endParaRPr>
            </a:p>
          </p:txBody>
        </p:sp>
        <p:sp>
          <p:nvSpPr>
            <p:cNvPr id="274478" name="Rectangle 29"/>
            <p:cNvSpPr>
              <a:spLocks noChangeArrowheads="1"/>
            </p:cNvSpPr>
            <p:nvPr/>
          </p:nvSpPr>
          <p:spPr bwMode="auto">
            <a:xfrm>
              <a:off x="2500313" y="1897063"/>
              <a:ext cx="2873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E71700"/>
                  </a:solidFill>
                  <a:latin typeface="Arial Black" charset="0"/>
                </a:rPr>
                <a:t>p</a:t>
              </a:r>
              <a:endParaRPr lang="en-US" sz="1200" baseline="30000">
                <a:solidFill>
                  <a:srgbClr val="E71700"/>
                </a:solidFill>
                <a:latin typeface="Arial Black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46438" y="1081088"/>
            <a:ext cx="5384800" cy="3931226"/>
            <a:chOff x="3246438" y="763588"/>
            <a:chExt cx="5384800" cy="3931226"/>
          </a:xfrm>
        </p:grpSpPr>
        <p:sp>
          <p:nvSpPr>
            <p:cNvPr id="274436" name="Line 17"/>
            <p:cNvSpPr>
              <a:spLocks noChangeShapeType="1"/>
            </p:cNvSpPr>
            <p:nvPr/>
          </p:nvSpPr>
          <p:spPr bwMode="auto">
            <a:xfrm flipH="1">
              <a:off x="7712075" y="792163"/>
              <a:ext cx="0" cy="208280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37" name="Text Box 22"/>
            <p:cNvSpPr txBox="1">
              <a:spLocks noChangeArrowheads="1"/>
            </p:cNvSpPr>
            <p:nvPr/>
          </p:nvSpPr>
          <p:spPr bwMode="auto">
            <a:xfrm rot="-5400000">
              <a:off x="7135019" y="1615282"/>
              <a:ext cx="828675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CC"/>
                  </a:solidFill>
                </a:rPr>
                <a:t>0.33 X</a:t>
              </a:r>
              <a:r>
                <a:rPr lang="en-US" sz="1400" b="1" baseline="-25000">
                  <a:solidFill>
                    <a:srgbClr val="0000CC"/>
                  </a:solidFill>
                </a:rPr>
                <a:t>0</a:t>
              </a:r>
              <a:endParaRPr lang="en-US" sz="1400" b="1">
                <a:solidFill>
                  <a:srgbClr val="0000CC"/>
                </a:solidFill>
              </a:endParaRPr>
            </a:p>
          </p:txBody>
        </p:sp>
        <p:sp>
          <p:nvSpPr>
            <p:cNvPr id="274438" name="Line 25"/>
            <p:cNvSpPr>
              <a:spLocks noChangeShapeType="1"/>
            </p:cNvSpPr>
            <p:nvPr/>
          </p:nvSpPr>
          <p:spPr bwMode="auto">
            <a:xfrm flipH="1">
              <a:off x="8342313" y="785813"/>
              <a:ext cx="1587" cy="320992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39" name="Text Box 26"/>
            <p:cNvSpPr txBox="1">
              <a:spLocks noChangeArrowheads="1"/>
            </p:cNvSpPr>
            <p:nvPr/>
          </p:nvSpPr>
          <p:spPr bwMode="auto">
            <a:xfrm rot="-5400000">
              <a:off x="7620000" y="2243138"/>
              <a:ext cx="16843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00CC"/>
                  </a:solidFill>
                </a:rPr>
                <a:t>Tracker Total</a:t>
              </a:r>
            </a:p>
          </p:txBody>
        </p:sp>
        <p:sp>
          <p:nvSpPr>
            <p:cNvPr id="274440" name="Text Box 27"/>
            <p:cNvSpPr txBox="1">
              <a:spLocks noChangeArrowheads="1"/>
            </p:cNvSpPr>
            <p:nvPr/>
          </p:nvSpPr>
          <p:spPr bwMode="auto">
            <a:xfrm rot="-5400000">
              <a:off x="7811294" y="2604294"/>
              <a:ext cx="7953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0000CC"/>
                  </a:solidFill>
                </a:rPr>
                <a:t>0.50 X</a:t>
              </a:r>
              <a:r>
                <a:rPr lang="en-US" sz="1400" b="1" baseline="-25000">
                  <a:solidFill>
                    <a:srgbClr val="0000CC"/>
                  </a:solidFill>
                </a:rPr>
                <a:t>0</a:t>
              </a:r>
              <a:r>
                <a:rPr lang="en-US" sz="1400" b="1">
                  <a:solidFill>
                    <a:srgbClr val="0000CC"/>
                  </a:solidFill>
                </a:rPr>
                <a:t> </a:t>
              </a:r>
            </a:p>
          </p:txBody>
        </p:sp>
        <p:sp>
          <p:nvSpPr>
            <p:cNvPr id="274443" name="Rectangle 32"/>
            <p:cNvSpPr>
              <a:spLocks noChangeArrowheads="1"/>
            </p:cNvSpPr>
            <p:nvPr/>
          </p:nvSpPr>
          <p:spPr bwMode="auto">
            <a:xfrm>
              <a:off x="4267200" y="1400175"/>
              <a:ext cx="390525" cy="390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eaLnBrk="0" hangingPunct="0"/>
              <a:endParaRPr lang="en-US" sz="2800" b="1">
                <a:solidFill>
                  <a:srgbClr val="FF0C0F"/>
                </a:solidFill>
              </a:endParaRPr>
            </a:p>
          </p:txBody>
        </p:sp>
        <p:sp>
          <p:nvSpPr>
            <p:cNvPr id="274444" name="Text Box 12"/>
            <p:cNvSpPr txBox="1">
              <a:spLocks noChangeArrowheads="1"/>
            </p:cNvSpPr>
            <p:nvPr/>
          </p:nvSpPr>
          <p:spPr bwMode="auto">
            <a:xfrm>
              <a:off x="5340350" y="842963"/>
              <a:ext cx="18954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rejection &gt;10</a:t>
              </a:r>
              <a:r>
                <a:rPr lang="en-US" b="1" baseline="30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74445" name="Line 31"/>
            <p:cNvSpPr>
              <a:spLocks noChangeShapeType="1"/>
            </p:cNvSpPr>
            <p:nvPr/>
          </p:nvSpPr>
          <p:spPr bwMode="auto">
            <a:xfrm flipV="1">
              <a:off x="5051425" y="1025525"/>
              <a:ext cx="180975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45720" rIns="4572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274446" name="Text Box 12"/>
            <p:cNvSpPr txBox="1">
              <a:spLocks noChangeArrowheads="1"/>
            </p:cNvSpPr>
            <p:nvPr/>
          </p:nvSpPr>
          <p:spPr bwMode="auto">
            <a:xfrm>
              <a:off x="5491163" y="4103688"/>
              <a:ext cx="20272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rejection &gt;10</a:t>
              </a:r>
              <a:r>
                <a:rPr lang="en-US" b="1" baseline="300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274448" name="Text Box 12"/>
            <p:cNvSpPr txBox="1">
              <a:spLocks noChangeArrowheads="1"/>
            </p:cNvSpPr>
            <p:nvPr/>
          </p:nvSpPr>
          <p:spPr bwMode="auto">
            <a:xfrm>
              <a:off x="4267200" y="849313"/>
              <a:ext cx="842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TRD</a:t>
              </a:r>
              <a:r>
                <a:rPr lang="en-US" sz="1400" b="1" dirty="0">
                  <a:solidFill>
                    <a:srgbClr val="FF0000"/>
                  </a:solidFill>
                </a:rPr>
                <a:t>:</a:t>
              </a:r>
            </a:p>
          </p:txBody>
        </p:sp>
        <p:sp>
          <p:nvSpPr>
            <p:cNvPr id="274449" name="Text Box 12"/>
            <p:cNvSpPr txBox="1">
              <a:spLocks noChangeArrowheads="1"/>
            </p:cNvSpPr>
            <p:nvPr/>
          </p:nvSpPr>
          <p:spPr bwMode="auto">
            <a:xfrm>
              <a:off x="4476750" y="4110038"/>
              <a:ext cx="817563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ECAL</a:t>
              </a:r>
              <a:r>
                <a:rPr lang="en-US" sz="1400" b="1" dirty="0">
                  <a:solidFill>
                    <a:srgbClr val="FF0000"/>
                  </a:solidFill>
                </a:rPr>
                <a:t>:</a:t>
              </a:r>
            </a:p>
          </p:txBody>
        </p:sp>
        <p:sp>
          <p:nvSpPr>
            <p:cNvPr id="274450" name="Text Box 12"/>
            <p:cNvSpPr txBox="1">
              <a:spLocks noChangeArrowheads="1"/>
            </p:cNvSpPr>
            <p:nvPr/>
          </p:nvSpPr>
          <p:spPr bwMode="auto">
            <a:xfrm>
              <a:off x="4989513" y="763588"/>
              <a:ext cx="4191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P</a:t>
              </a:r>
              <a:endParaRPr lang="en-US" sz="1400" b="1" baseline="30000">
                <a:solidFill>
                  <a:srgbClr val="FF0000"/>
                </a:solidFill>
              </a:endParaRPr>
            </a:p>
          </p:txBody>
        </p:sp>
        <p:sp>
          <p:nvSpPr>
            <p:cNvPr id="274451" name="TextBox 1"/>
            <p:cNvSpPr txBox="1">
              <a:spLocks noChangeArrowheads="1"/>
            </p:cNvSpPr>
            <p:nvPr/>
          </p:nvSpPr>
          <p:spPr bwMode="auto">
            <a:xfrm>
              <a:off x="4997450" y="946150"/>
              <a:ext cx="406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FF0C0F"/>
                  </a:solidFill>
                </a:rPr>
                <a:t>e</a:t>
              </a:r>
              <a:r>
                <a:rPr lang="en-US" b="1" baseline="30000" dirty="0">
                  <a:solidFill>
                    <a:srgbClr val="FF0C0F"/>
                  </a:solidFill>
                </a:rPr>
                <a:t>+</a:t>
              </a:r>
            </a:p>
          </p:txBody>
        </p:sp>
        <p:grpSp>
          <p:nvGrpSpPr>
            <p:cNvPr id="274452" name="Group 3"/>
            <p:cNvGrpSpPr>
              <a:grpSpLocks/>
            </p:cNvGrpSpPr>
            <p:nvPr/>
          </p:nvGrpSpPr>
          <p:grpSpPr bwMode="auto">
            <a:xfrm>
              <a:off x="5172075" y="3994151"/>
              <a:ext cx="420688" cy="558320"/>
              <a:chOff x="5154613" y="1284288"/>
              <a:chExt cx="420687" cy="558096"/>
            </a:xfrm>
          </p:grpSpPr>
          <p:sp>
            <p:nvSpPr>
              <p:cNvPr id="274456" name="Text Box 12"/>
              <p:cNvSpPr txBox="1">
                <a:spLocks noChangeArrowheads="1"/>
              </p:cNvSpPr>
              <p:nvPr/>
            </p:nvSpPr>
            <p:spPr bwMode="auto">
              <a:xfrm>
                <a:off x="5154613" y="1284288"/>
                <a:ext cx="4191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FF0000"/>
                    </a:solidFill>
                  </a:rPr>
                  <a:t>P</a:t>
                </a:r>
                <a:endParaRPr lang="en-US" sz="1400" b="1" baseline="30000">
                  <a:solidFill>
                    <a:srgbClr val="FF0000"/>
                  </a:solidFill>
                </a:endParaRPr>
              </a:p>
            </p:txBody>
          </p:sp>
          <p:sp>
            <p:nvSpPr>
              <p:cNvPr id="274457" name="TextBox 45"/>
              <p:cNvSpPr txBox="1">
                <a:spLocks noChangeArrowheads="1"/>
              </p:cNvSpPr>
              <p:nvPr/>
            </p:nvSpPr>
            <p:spPr bwMode="auto">
              <a:xfrm>
                <a:off x="5168900" y="1473200"/>
                <a:ext cx="406400" cy="369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b="1" dirty="0">
                    <a:solidFill>
                      <a:srgbClr val="FF0C0F"/>
                    </a:solidFill>
                  </a:rPr>
                  <a:t>e</a:t>
                </a:r>
                <a:r>
                  <a:rPr lang="en-US" b="1" baseline="30000" dirty="0">
                    <a:solidFill>
                      <a:srgbClr val="FF0C0F"/>
                    </a:solidFill>
                  </a:rPr>
                  <a:t>+</a:t>
                </a:r>
              </a:p>
            </p:txBody>
          </p:sp>
          <p:sp>
            <p:nvSpPr>
              <p:cNvPr id="274458" name="Line 31"/>
              <p:cNvSpPr>
                <a:spLocks noChangeShapeType="1"/>
              </p:cNvSpPr>
              <p:nvPr/>
            </p:nvSpPr>
            <p:spPr bwMode="auto">
              <a:xfrm flipV="1">
                <a:off x="5203825" y="1552575"/>
                <a:ext cx="180975" cy="158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lIns="45720" rIns="45720" anchor="ctr" anchorCtr="1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4453" name="Line 8"/>
            <p:cNvSpPr>
              <a:spLocks noChangeShapeType="1"/>
            </p:cNvSpPr>
            <p:nvPr/>
          </p:nvSpPr>
          <p:spPr bwMode="auto">
            <a:xfrm flipV="1">
              <a:off x="3708400" y="785813"/>
              <a:ext cx="463550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4" name="Line 34"/>
            <p:cNvSpPr>
              <a:spLocks noChangeShapeType="1"/>
            </p:cNvSpPr>
            <p:nvPr/>
          </p:nvSpPr>
          <p:spPr bwMode="auto">
            <a:xfrm flipV="1">
              <a:off x="3465513" y="4005263"/>
              <a:ext cx="4878387" cy="174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5" name="Line 7"/>
            <p:cNvSpPr>
              <a:spLocks noChangeShapeType="1"/>
            </p:cNvSpPr>
            <p:nvPr/>
          </p:nvSpPr>
          <p:spPr bwMode="auto">
            <a:xfrm flipV="1">
              <a:off x="3246438" y="2874963"/>
              <a:ext cx="4465637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5881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9250" y="335136"/>
            <a:ext cx="8509000" cy="64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80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1438" y="1172255"/>
            <a:ext cx="6517874" cy="486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79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73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9144000" cy="5191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9697" y="6262663"/>
            <a:ext cx="240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PRL 110, 141102 (2013)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81723" y="6210844"/>
            <a:ext cx="145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6.8 M   e</a:t>
            </a:r>
            <a:r>
              <a:rPr lang="en-US" baseline="30000" dirty="0" smtClean="0"/>
              <a:t>+</a:t>
            </a:r>
            <a:r>
              <a:rPr lang="en-US" dirty="0" smtClean="0"/>
              <a:t> + e</a:t>
            </a:r>
            <a:r>
              <a:rPr lang="en-US" baseline="30000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22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03" y="973809"/>
            <a:ext cx="7631481" cy="5809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3056" y="327478"/>
            <a:ext cx="217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/(e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+ 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378696" y="635025"/>
            <a:ext cx="600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2013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966362" y="6210844"/>
            <a:ext cx="145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6.8 M   e</a:t>
            </a:r>
            <a:r>
              <a:rPr lang="en-US" baseline="30000" dirty="0" smtClean="0"/>
              <a:t>+</a:t>
            </a:r>
            <a:r>
              <a:rPr lang="en-US" dirty="0" smtClean="0"/>
              <a:t> + e</a:t>
            </a:r>
            <a:r>
              <a:rPr lang="en-US" baseline="30000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4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17981"/>
            <a:ext cx="9148344" cy="5457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3056" y="327478"/>
            <a:ext cx="217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/(e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+ 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966362" y="6210844"/>
            <a:ext cx="157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10.9 M   e</a:t>
            </a:r>
            <a:r>
              <a:rPr lang="en-US" baseline="30000" dirty="0" smtClean="0"/>
              <a:t>+</a:t>
            </a:r>
            <a:r>
              <a:rPr lang="en-US" dirty="0" smtClean="0"/>
              <a:t> + e</a:t>
            </a:r>
            <a:r>
              <a:rPr lang="en-US" baseline="30000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97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01" y="591979"/>
            <a:ext cx="8506047" cy="62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18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0"/>
            <a:ext cx="5613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64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itrons all exp.tiff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5992" r="8194"/>
          <a:stretch/>
        </p:blipFill>
        <p:spPr>
          <a:xfrm>
            <a:off x="-7817" y="590824"/>
            <a:ext cx="9151817" cy="6267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4421" y="121334"/>
            <a:ext cx="2808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Spettro</a:t>
            </a:r>
            <a:r>
              <a:rPr lang="en-US" sz="3600" dirty="0" smtClean="0"/>
              <a:t> e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+ e</a:t>
            </a:r>
            <a:r>
              <a:rPr lang="en-US" sz="3600" baseline="30000" dirty="0" smtClean="0"/>
              <a:t>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14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152"/>
          <a:stretch/>
        </p:blipFill>
        <p:spPr>
          <a:xfrm>
            <a:off x="0" y="584200"/>
            <a:ext cx="9144000" cy="1211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9300"/>
            <a:ext cx="9144000" cy="143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" y="3683000"/>
            <a:ext cx="9144000" cy="1314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00" y="5148742"/>
            <a:ext cx="7099300" cy="948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1933" y="6165334"/>
            <a:ext cx="3357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(accepted, in press November 8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89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9863" y="228600"/>
            <a:ext cx="8886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16 Paesi   60 Istituti   </a:t>
            </a:r>
            <a:r>
              <a:rPr lang="it-IT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500 </a:t>
            </a: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ingegneri ricercatori e tecnici</a:t>
            </a:r>
            <a:endParaRPr lang="it-IT" sz="2800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69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28625" y="2805113"/>
            <a:ext cx="452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USA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5763" y="2971800"/>
            <a:ext cx="2108223" cy="120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A&amp;M FLORIDA UNIV.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JOHNS HOPKINS UNIV.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MIT - CAMBRIDGE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NASA GODDARD SPACE FLIGHT CENTER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NASA JOHNSON SPACE CENTER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UNIV. OF MARYLAND-DEPRT OF PHYSICS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UNIV. OF MARYLAND-E.W.S. S.CENTER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YALE UNIV. - NEW HAVEN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49238" y="4706938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MEXICO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49238" y="4924425"/>
            <a:ext cx="506804" cy="23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</a:rPr>
              <a:t>UNAM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370263" y="2105025"/>
            <a:ext cx="8334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DENMARK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370263" y="2271713"/>
            <a:ext cx="10175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UNIV. OF AARHUS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394200" y="1600200"/>
            <a:ext cx="741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FINLAND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419600" y="1828800"/>
            <a:ext cx="943447" cy="3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HELSINKI UNIV.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UNIV. OF TURKU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482850" y="3313113"/>
            <a:ext cx="712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FRANCE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462213" y="3465513"/>
            <a:ext cx="1109978" cy="50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GAM MONTPELLIER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LAPP ANNECY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LPSC GRENOBLE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194300" y="2482850"/>
            <a:ext cx="833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GERMANY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229225" y="2649538"/>
            <a:ext cx="1210541" cy="64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RWTH-I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RWTH-III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MAX-PLANK INST.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UNIV. OF KARLSRUHE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371975" y="4381500"/>
            <a:ext cx="550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ITALY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4371975" y="4548188"/>
            <a:ext cx="1434361" cy="133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ASI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CARSO TRIESTE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IROE FLORENCE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INFN &amp; UNIV. OF BOLOGNA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INFN &amp; UNIV. OF MILANO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INFN &amp; UNIV. OF PERUGIA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INFN &amp; UNIV. OF PISA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INFN &amp; UNIV. OF ROMA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INFN &amp; UNIV. OF SIENA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366963" y="2324100"/>
            <a:ext cx="114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NETHERLANDS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366963" y="2503488"/>
            <a:ext cx="726140" cy="64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ESA-ESTEC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NIKHEF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NLR</a:t>
            </a:r>
          </a:p>
          <a:p>
            <a:endParaRPr lang="en-US" sz="900" b="1" dirty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5208588" y="3317875"/>
            <a:ext cx="790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ROMANIA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208588" y="3484563"/>
            <a:ext cx="1210541" cy="3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ISS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UNIV. OF BUCHAREST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6478588" y="1689100"/>
            <a:ext cx="663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RUSSIA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6478588" y="1855788"/>
            <a:ext cx="1224154" cy="64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I.K.I.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ITEP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KURCHATOV INST.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MOSCOW STATE UNIV</a:t>
            </a:r>
            <a:r>
              <a:rPr lang="en-US" sz="900" b="1" dirty="0">
                <a:solidFill>
                  <a:schemeClr val="bg1"/>
                </a:solidFill>
                <a:latin typeface="Arial Narrow" charset="0"/>
              </a:rPr>
              <a:t>.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2517775" y="4132263"/>
            <a:ext cx="571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SPAIN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2517775" y="4298950"/>
            <a:ext cx="1002902" cy="3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CIEMAT - MADRID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I.A.C. CANARIAS.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4619625" y="3789363"/>
            <a:ext cx="1108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SWITZERLAND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4619625" y="3956050"/>
            <a:ext cx="1005357" cy="3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ETH-ZURICH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UNIV. OF GENEVA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783388" y="3370263"/>
            <a:ext cx="585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CHINA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7240588" y="3397250"/>
            <a:ext cx="1052157" cy="106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Narrow" charset="0"/>
              </a:rPr>
              <a:t>BISEE (Beijing)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IEE (Beijing)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IHEP (Beijing)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SJTU (Shanghai)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SEU (Nanjing)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SYSU (Guangzhou)</a:t>
            </a:r>
          </a:p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SDU (Jinan)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8240713" y="2705100"/>
            <a:ext cx="642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KOREA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7764032" y="2938463"/>
            <a:ext cx="1278368" cy="3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pPr algn="r"/>
            <a:r>
              <a:rPr lang="en-US" sz="900" b="1" dirty="0">
                <a:solidFill>
                  <a:schemeClr val="bg1"/>
                </a:solidFill>
                <a:latin typeface="Arial Narrow" charset="0"/>
              </a:rPr>
              <a:t>EWHA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KYUNGPOOK NAT.UNIV</a:t>
            </a:r>
            <a:r>
              <a:rPr lang="en-US" sz="900" b="1" dirty="0">
                <a:solidFill>
                  <a:schemeClr val="bg1"/>
                </a:solidFill>
                <a:latin typeface="Arial Narrow" charset="0"/>
              </a:rPr>
              <a:t>.</a:t>
            </a:r>
          </a:p>
        </p:txBody>
      </p:sp>
      <p:sp>
        <p:nvSpPr>
          <p:cNvPr id="24608" name="Freeform 32"/>
          <p:cNvSpPr>
            <a:spLocks/>
          </p:cNvSpPr>
          <p:nvPr/>
        </p:nvSpPr>
        <p:spPr bwMode="auto">
          <a:xfrm>
            <a:off x="8277225" y="4294188"/>
            <a:ext cx="57150" cy="122237"/>
          </a:xfrm>
          <a:custGeom>
            <a:avLst/>
            <a:gdLst>
              <a:gd name="T0" fmla="*/ 35 w 40"/>
              <a:gd name="T1" fmla="*/ 3 h 77"/>
              <a:gd name="T2" fmla="*/ 7 w 40"/>
              <a:gd name="T3" fmla="*/ 23 h 77"/>
              <a:gd name="T4" fmla="*/ 3 w 40"/>
              <a:gd name="T5" fmla="*/ 55 h 77"/>
              <a:gd name="T6" fmla="*/ 23 w 40"/>
              <a:gd name="T7" fmla="*/ 75 h 77"/>
              <a:gd name="T8" fmla="*/ 35 w 40"/>
              <a:gd name="T9" fmla="*/ 43 h 77"/>
              <a:gd name="T10" fmla="*/ 35 w 40"/>
              <a:gd name="T11" fmla="*/ 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77">
                <a:moveTo>
                  <a:pt x="35" y="3"/>
                </a:moveTo>
                <a:cubicBezTo>
                  <a:pt x="30" y="0"/>
                  <a:pt x="12" y="14"/>
                  <a:pt x="7" y="23"/>
                </a:cubicBezTo>
                <a:cubicBezTo>
                  <a:pt x="2" y="32"/>
                  <a:pt x="0" y="46"/>
                  <a:pt x="3" y="55"/>
                </a:cubicBezTo>
                <a:cubicBezTo>
                  <a:pt x="6" y="64"/>
                  <a:pt x="18" y="77"/>
                  <a:pt x="23" y="75"/>
                </a:cubicBezTo>
                <a:cubicBezTo>
                  <a:pt x="28" y="73"/>
                  <a:pt x="34" y="53"/>
                  <a:pt x="35" y="43"/>
                </a:cubicBezTo>
                <a:cubicBezTo>
                  <a:pt x="36" y="33"/>
                  <a:pt x="40" y="6"/>
                  <a:pt x="35" y="3"/>
                </a:cubicBezTo>
                <a:close/>
              </a:path>
            </a:pathLst>
          </a:custGeom>
          <a:solidFill>
            <a:srgbClr val="3FF4FE"/>
          </a:solidFill>
          <a:ln w="3175" cmpd="sng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20638" y="6897688"/>
            <a:ext cx="13700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/>
              <a:t>Y96673-05_1Commitment</a:t>
            </a:r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H="1">
            <a:off x="3802063" y="2974975"/>
            <a:ext cx="465137" cy="0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 flipV="1">
            <a:off x="3802063" y="2414588"/>
            <a:ext cx="0" cy="560387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 flipH="1">
            <a:off x="4700588" y="2573338"/>
            <a:ext cx="465137" cy="0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 flipV="1">
            <a:off x="5153025" y="2025650"/>
            <a:ext cx="0" cy="560388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 flipH="1">
            <a:off x="434975" y="5132388"/>
            <a:ext cx="465138" cy="0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 flipV="1">
            <a:off x="887413" y="4584700"/>
            <a:ext cx="0" cy="560388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 flipH="1">
            <a:off x="3232150" y="3146425"/>
            <a:ext cx="930275" cy="0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 flipV="1">
            <a:off x="3232150" y="2587625"/>
            <a:ext cx="0" cy="560388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 flipH="1">
            <a:off x="4589463" y="4279900"/>
            <a:ext cx="896937" cy="0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 flipH="1">
            <a:off x="4357688" y="3236913"/>
            <a:ext cx="1963737" cy="0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Line 44"/>
          <p:cNvSpPr>
            <a:spLocks noChangeShapeType="1"/>
          </p:cNvSpPr>
          <p:nvPr/>
        </p:nvSpPr>
        <p:spPr bwMode="auto">
          <a:xfrm flipV="1">
            <a:off x="4319588" y="3503613"/>
            <a:ext cx="0" cy="2322512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 flipH="1">
            <a:off x="2524125" y="3348038"/>
            <a:ext cx="1543050" cy="0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Line 46"/>
          <p:cNvSpPr>
            <a:spLocks noChangeShapeType="1"/>
          </p:cNvSpPr>
          <p:nvPr/>
        </p:nvSpPr>
        <p:spPr bwMode="auto">
          <a:xfrm flipH="1">
            <a:off x="3413125" y="3671888"/>
            <a:ext cx="463550" cy="0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 flipV="1">
            <a:off x="3411538" y="3687763"/>
            <a:ext cx="0" cy="536575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 flipH="1">
            <a:off x="3149600" y="4233863"/>
            <a:ext cx="263525" cy="0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Line 49"/>
          <p:cNvSpPr>
            <a:spLocks noChangeShapeType="1"/>
          </p:cNvSpPr>
          <p:nvPr/>
        </p:nvSpPr>
        <p:spPr bwMode="auto">
          <a:xfrm flipV="1">
            <a:off x="3697288" y="3813175"/>
            <a:ext cx="0" cy="1520825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Line 50"/>
          <p:cNvSpPr>
            <a:spLocks noChangeShapeType="1"/>
          </p:cNvSpPr>
          <p:nvPr/>
        </p:nvSpPr>
        <p:spPr bwMode="auto">
          <a:xfrm flipH="1">
            <a:off x="3224213" y="5330825"/>
            <a:ext cx="463550" cy="0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2895600" y="5084763"/>
            <a:ext cx="896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PORTUGAL</a:t>
            </a:r>
          </a:p>
        </p:txBody>
      </p:sp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2422525" y="5341938"/>
            <a:ext cx="1430641" cy="3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LAB. OF INSTRUM. LISBON</a:t>
            </a:r>
          </a:p>
          <a:p>
            <a:endParaRPr lang="en-US" sz="900" b="1" dirty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24629" name="Line 53"/>
          <p:cNvSpPr>
            <a:spLocks noChangeShapeType="1"/>
          </p:cNvSpPr>
          <p:nvPr/>
        </p:nvSpPr>
        <p:spPr bwMode="auto">
          <a:xfrm flipH="1">
            <a:off x="4205288" y="3408363"/>
            <a:ext cx="392112" cy="0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Line 54"/>
          <p:cNvSpPr>
            <a:spLocks noChangeShapeType="1"/>
          </p:cNvSpPr>
          <p:nvPr/>
        </p:nvSpPr>
        <p:spPr bwMode="auto">
          <a:xfrm flipV="1">
            <a:off x="6346825" y="2665413"/>
            <a:ext cx="0" cy="560387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Line 55"/>
          <p:cNvSpPr>
            <a:spLocks noChangeShapeType="1"/>
          </p:cNvSpPr>
          <p:nvPr/>
        </p:nvSpPr>
        <p:spPr bwMode="auto">
          <a:xfrm flipV="1">
            <a:off x="4583113" y="3409950"/>
            <a:ext cx="0" cy="879475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Line 56"/>
          <p:cNvSpPr>
            <a:spLocks noChangeShapeType="1"/>
          </p:cNvSpPr>
          <p:nvPr/>
        </p:nvSpPr>
        <p:spPr bwMode="auto">
          <a:xfrm flipH="1">
            <a:off x="4319588" y="5822950"/>
            <a:ext cx="1225550" cy="0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7557380" y="4387850"/>
            <a:ext cx="12310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ACAD. SINICA (Taiwan)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CSIST (Taiwan)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NCU (Chung Li)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NCKU (Tainan)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NCTU (</a:t>
            </a:r>
            <a:r>
              <a:rPr lang="en-US" sz="900" b="1" dirty="0" err="1">
                <a:solidFill>
                  <a:srgbClr val="000000"/>
                </a:solidFill>
                <a:latin typeface="Arial Narrow" charset="0"/>
              </a:rPr>
              <a:t>Hsinchu</a:t>
            </a:r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)</a:t>
            </a:r>
          </a:p>
          <a:p>
            <a:pPr algn="r"/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NSPO (</a:t>
            </a:r>
            <a:r>
              <a:rPr lang="en-US" sz="900" b="1" dirty="0" err="1">
                <a:solidFill>
                  <a:srgbClr val="000000"/>
                </a:solidFill>
                <a:latin typeface="Arial Narrow" charset="0"/>
              </a:rPr>
              <a:t>Hsinchu</a:t>
            </a:r>
            <a:r>
              <a:rPr lang="en-US" sz="900" b="1" dirty="0">
                <a:solidFill>
                  <a:srgbClr val="000000"/>
                </a:solidFill>
                <a:latin typeface="Arial Narrow" charset="0"/>
              </a:rPr>
              <a:t>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8208963" y="4054475"/>
            <a:ext cx="692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/>
          <a:p>
            <a:r>
              <a:rPr lang="en-US" sz="1000" b="1" u="sng">
                <a:solidFill>
                  <a:srgbClr val="0000F7"/>
                </a:solidFill>
              </a:rPr>
              <a:t>TAIWAN</a:t>
            </a:r>
          </a:p>
        </p:txBody>
      </p:sp>
      <p:sp>
        <p:nvSpPr>
          <p:cNvPr id="24635" name="Line 59"/>
          <p:cNvSpPr>
            <a:spLocks noChangeShapeType="1"/>
          </p:cNvSpPr>
          <p:nvPr/>
        </p:nvSpPr>
        <p:spPr bwMode="auto">
          <a:xfrm flipH="1">
            <a:off x="8324850" y="4346575"/>
            <a:ext cx="560388" cy="0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Line 60"/>
          <p:cNvSpPr>
            <a:spLocks noChangeShapeType="1"/>
          </p:cNvSpPr>
          <p:nvPr/>
        </p:nvSpPr>
        <p:spPr bwMode="auto">
          <a:xfrm flipH="1">
            <a:off x="8270875" y="3614738"/>
            <a:ext cx="517525" cy="0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Line 61"/>
          <p:cNvSpPr>
            <a:spLocks noChangeShapeType="1"/>
          </p:cNvSpPr>
          <p:nvPr/>
        </p:nvSpPr>
        <p:spPr bwMode="auto">
          <a:xfrm flipV="1">
            <a:off x="8797925" y="2954338"/>
            <a:ext cx="0" cy="663575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Line 62"/>
          <p:cNvSpPr>
            <a:spLocks noChangeShapeType="1"/>
          </p:cNvSpPr>
          <p:nvPr/>
        </p:nvSpPr>
        <p:spPr bwMode="auto">
          <a:xfrm flipV="1">
            <a:off x="8882063" y="4349750"/>
            <a:ext cx="0" cy="663575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Line 63"/>
          <p:cNvSpPr>
            <a:spLocks noChangeShapeType="1"/>
          </p:cNvSpPr>
          <p:nvPr/>
        </p:nvSpPr>
        <p:spPr bwMode="auto">
          <a:xfrm flipH="1">
            <a:off x="4752975" y="3443288"/>
            <a:ext cx="465138" cy="0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Line 64"/>
          <p:cNvSpPr>
            <a:spLocks noChangeShapeType="1"/>
          </p:cNvSpPr>
          <p:nvPr/>
        </p:nvSpPr>
        <p:spPr bwMode="auto">
          <a:xfrm flipV="1">
            <a:off x="2535238" y="3341688"/>
            <a:ext cx="0" cy="560387"/>
          </a:xfrm>
          <a:prstGeom prst="line">
            <a:avLst/>
          </a:prstGeom>
          <a:noFill/>
          <a:ln w="9525">
            <a:solidFill>
              <a:srgbClr val="B119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7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338" name="Group 1"/>
          <p:cNvGrpSpPr>
            <a:grpSpLocks/>
          </p:cNvGrpSpPr>
          <p:nvPr/>
        </p:nvGrpSpPr>
        <p:grpSpPr bwMode="auto">
          <a:xfrm>
            <a:off x="3048000" y="1930400"/>
            <a:ext cx="3162300" cy="3505200"/>
            <a:chOff x="2768600" y="1308100"/>
            <a:chExt cx="3683000" cy="4240213"/>
          </a:xfrm>
        </p:grpSpPr>
        <p:pic>
          <p:nvPicPr>
            <p:cNvPr id="270365" name="Picture 2" descr="ting_edit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7622" r="11086"/>
            <a:stretch>
              <a:fillRect/>
            </a:stretch>
          </p:blipFill>
          <p:spPr bwMode="auto">
            <a:xfrm>
              <a:off x="2768600" y="1308100"/>
              <a:ext cx="3683000" cy="424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0366" name="Text Box 3"/>
            <p:cNvSpPr txBox="1">
              <a:spLocks noChangeArrowheads="1"/>
            </p:cNvSpPr>
            <p:nvPr/>
          </p:nvSpPr>
          <p:spPr bwMode="auto">
            <a:xfrm rot="210034">
              <a:off x="3690938" y="2014538"/>
              <a:ext cx="13223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Helvetica" charset="0"/>
                </a:rPr>
                <a:t>TRD</a:t>
              </a:r>
            </a:p>
          </p:txBody>
        </p:sp>
        <p:sp>
          <p:nvSpPr>
            <p:cNvPr id="270367" name="Text Box 4"/>
            <p:cNvSpPr txBox="1">
              <a:spLocks noChangeArrowheads="1"/>
            </p:cNvSpPr>
            <p:nvPr/>
          </p:nvSpPr>
          <p:spPr bwMode="auto">
            <a:xfrm rot="357158">
              <a:off x="4032250" y="2601913"/>
              <a:ext cx="5397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Helvetica" charset="0"/>
                </a:rPr>
                <a:t>TOF</a:t>
              </a:r>
            </a:p>
          </p:txBody>
        </p:sp>
        <p:sp>
          <p:nvSpPr>
            <p:cNvPr id="270368" name="Text Box 5"/>
            <p:cNvSpPr txBox="1">
              <a:spLocks noChangeArrowheads="1"/>
            </p:cNvSpPr>
            <p:nvPr/>
          </p:nvSpPr>
          <p:spPr bwMode="auto">
            <a:xfrm rot="-5400000">
              <a:off x="4334954" y="3563525"/>
              <a:ext cx="968667" cy="358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Helvetica" charset="0"/>
                </a:rPr>
                <a:t>Tracker</a:t>
              </a:r>
            </a:p>
          </p:txBody>
        </p:sp>
        <p:sp>
          <p:nvSpPr>
            <p:cNvPr id="270369" name="Text Box 6"/>
            <p:cNvSpPr txBox="1">
              <a:spLocks noChangeArrowheads="1"/>
            </p:cNvSpPr>
            <p:nvPr/>
          </p:nvSpPr>
          <p:spPr bwMode="auto">
            <a:xfrm rot="611893">
              <a:off x="4067175" y="4197350"/>
              <a:ext cx="5397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Helvetica" charset="0"/>
                </a:rPr>
                <a:t>TOF</a:t>
              </a:r>
            </a:p>
          </p:txBody>
        </p:sp>
        <p:sp>
          <p:nvSpPr>
            <p:cNvPr id="270370" name="Text Box 7"/>
            <p:cNvSpPr txBox="1">
              <a:spLocks noChangeArrowheads="1"/>
            </p:cNvSpPr>
            <p:nvPr/>
          </p:nvSpPr>
          <p:spPr bwMode="auto">
            <a:xfrm rot="481191">
              <a:off x="4056063" y="4479925"/>
              <a:ext cx="6191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Helvetica" charset="0"/>
                </a:rPr>
                <a:t>RICH</a:t>
              </a:r>
            </a:p>
          </p:txBody>
        </p:sp>
        <p:sp>
          <p:nvSpPr>
            <p:cNvPr id="270371" name="Text Box 8"/>
            <p:cNvSpPr txBox="1">
              <a:spLocks noChangeArrowheads="1"/>
            </p:cNvSpPr>
            <p:nvPr/>
          </p:nvSpPr>
          <p:spPr bwMode="auto">
            <a:xfrm rot="513089">
              <a:off x="4062413" y="5216525"/>
              <a:ext cx="649287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400">
                  <a:latin typeface="Helvetica" charset="0"/>
                </a:rPr>
                <a:t>ECAL</a:t>
              </a:r>
            </a:p>
          </p:txBody>
        </p:sp>
        <p:sp>
          <p:nvSpPr>
            <p:cNvPr id="270372" name="Rectangle 26"/>
            <p:cNvSpPr>
              <a:spLocks noChangeArrowheads="1"/>
            </p:cNvSpPr>
            <p:nvPr/>
          </p:nvSpPr>
          <p:spPr bwMode="auto">
            <a:xfrm>
              <a:off x="4306461" y="1445649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E71700"/>
                  </a:solidFill>
                  <a:latin typeface="Arial Black" charset="0"/>
                </a:rPr>
                <a:t>1</a:t>
              </a:r>
            </a:p>
          </p:txBody>
        </p:sp>
        <p:sp>
          <p:nvSpPr>
            <p:cNvPr id="270373" name="Rectangle 27"/>
            <p:cNvSpPr>
              <a:spLocks noChangeArrowheads="1"/>
            </p:cNvSpPr>
            <p:nvPr/>
          </p:nvSpPr>
          <p:spPr bwMode="auto">
            <a:xfrm>
              <a:off x="4286250" y="2789238"/>
              <a:ext cx="3032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E71700"/>
                  </a:solidFill>
                  <a:latin typeface="Arial Black" charset="0"/>
                </a:rPr>
                <a:t>2</a:t>
              </a:r>
              <a:endParaRPr lang="en-US" sz="1200">
                <a:solidFill>
                  <a:srgbClr val="E71700"/>
                </a:solidFill>
                <a:latin typeface="Arial Black" charset="0"/>
              </a:endParaRPr>
            </a:p>
          </p:txBody>
        </p:sp>
        <p:sp>
          <p:nvSpPr>
            <p:cNvPr id="270374" name="Rectangle 28"/>
            <p:cNvSpPr>
              <a:spLocks noChangeArrowheads="1"/>
            </p:cNvSpPr>
            <p:nvPr/>
          </p:nvSpPr>
          <p:spPr bwMode="auto">
            <a:xfrm>
              <a:off x="4193167" y="3702051"/>
              <a:ext cx="4381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E71700"/>
                  </a:solidFill>
                  <a:latin typeface="Arial Black" charset="0"/>
                </a:rPr>
                <a:t>7-8</a:t>
              </a:r>
            </a:p>
          </p:txBody>
        </p:sp>
        <p:sp>
          <p:nvSpPr>
            <p:cNvPr id="270375" name="Rectangle 29"/>
            <p:cNvSpPr>
              <a:spLocks noChangeArrowheads="1"/>
            </p:cNvSpPr>
            <p:nvPr/>
          </p:nvSpPr>
          <p:spPr bwMode="auto">
            <a:xfrm>
              <a:off x="4175201" y="3017786"/>
              <a:ext cx="4381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E71700"/>
                  </a:solidFill>
                  <a:latin typeface="Arial Black" charset="0"/>
                </a:rPr>
                <a:t>3-4</a:t>
              </a:r>
            </a:p>
          </p:txBody>
        </p:sp>
        <p:sp>
          <p:nvSpPr>
            <p:cNvPr id="270376" name="Rectangle 30"/>
            <p:cNvSpPr>
              <a:spLocks noChangeArrowheads="1"/>
            </p:cNvSpPr>
            <p:nvPr/>
          </p:nvSpPr>
          <p:spPr bwMode="auto">
            <a:xfrm>
              <a:off x="4286250" y="4910085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E71700"/>
                  </a:solidFill>
                  <a:latin typeface="Arial Black" charset="0"/>
                </a:rPr>
                <a:t>9</a:t>
              </a:r>
            </a:p>
          </p:txBody>
        </p:sp>
        <p:sp>
          <p:nvSpPr>
            <p:cNvPr id="270377" name="Rectangle 31"/>
            <p:cNvSpPr>
              <a:spLocks noChangeArrowheads="1"/>
            </p:cNvSpPr>
            <p:nvPr/>
          </p:nvSpPr>
          <p:spPr bwMode="auto">
            <a:xfrm>
              <a:off x="4199518" y="3348497"/>
              <a:ext cx="4381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E71700"/>
                  </a:solidFill>
                  <a:latin typeface="Arial Black" charset="0"/>
                </a:rPr>
                <a:t>5-6</a:t>
              </a:r>
            </a:p>
          </p:txBody>
        </p:sp>
      </p:grpSp>
      <p:pic>
        <p:nvPicPr>
          <p:cNvPr id="270339" name="Picture 63" descr="pank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612" t="14172" r="4150" b="9456"/>
          <a:stretch>
            <a:fillRect/>
          </a:stretch>
        </p:blipFill>
        <p:spPr bwMode="auto">
          <a:xfrm>
            <a:off x="80963" y="5119688"/>
            <a:ext cx="2713037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0" name="Picture 68" descr="10_12_2007 0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4430"/>
          <a:stretch>
            <a:fillRect/>
          </a:stretch>
        </p:blipFill>
        <p:spPr bwMode="auto">
          <a:xfrm>
            <a:off x="82550" y="2924175"/>
            <a:ext cx="24511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1" name="Picture 2" descr="36aTRDlar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605" b="9074"/>
          <a:stretch>
            <a:fillRect/>
          </a:stretch>
        </p:blipFill>
        <p:spPr bwMode="auto">
          <a:xfrm>
            <a:off x="112713" y="903288"/>
            <a:ext cx="25574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2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7226" b="4399"/>
          <a:stretch>
            <a:fillRect/>
          </a:stretch>
        </p:blipFill>
        <p:spPr bwMode="auto">
          <a:xfrm>
            <a:off x="6229350" y="1003300"/>
            <a:ext cx="27511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3" name="1 Imagen" descr="0801020_05.t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860925"/>
            <a:ext cx="26860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4" name="Picture 2" descr="y06K238Mag9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693" t="17688" r="8911" b="14099"/>
          <a:stretch>
            <a:fillRect/>
          </a:stretch>
        </p:blipFill>
        <p:spPr bwMode="auto">
          <a:xfrm>
            <a:off x="6448425" y="2628900"/>
            <a:ext cx="23526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5" name="Line 19"/>
          <p:cNvSpPr>
            <a:spLocks noChangeShapeType="1"/>
          </p:cNvSpPr>
          <p:nvPr/>
        </p:nvSpPr>
        <p:spPr bwMode="auto">
          <a:xfrm>
            <a:off x="2160588" y="1695450"/>
            <a:ext cx="1331912" cy="4000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6" name="Line 21"/>
          <p:cNvSpPr>
            <a:spLocks noChangeShapeType="1"/>
          </p:cNvSpPr>
          <p:nvPr/>
        </p:nvSpPr>
        <p:spPr bwMode="auto">
          <a:xfrm flipV="1">
            <a:off x="2205038" y="5245100"/>
            <a:ext cx="1909762" cy="2746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7" name="Line 22"/>
          <p:cNvSpPr>
            <a:spLocks noChangeShapeType="1"/>
          </p:cNvSpPr>
          <p:nvPr/>
        </p:nvSpPr>
        <p:spPr bwMode="auto">
          <a:xfrm flipH="1">
            <a:off x="4711700" y="1797050"/>
            <a:ext cx="1970088" cy="14160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8" name="Line 24"/>
          <p:cNvSpPr>
            <a:spLocks noChangeShapeType="1"/>
          </p:cNvSpPr>
          <p:nvPr/>
        </p:nvSpPr>
        <p:spPr bwMode="auto">
          <a:xfrm flipH="1" flipV="1">
            <a:off x="4838700" y="4800600"/>
            <a:ext cx="1838325" cy="6556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9" name="Line 23"/>
          <p:cNvSpPr>
            <a:spLocks noChangeShapeType="1"/>
          </p:cNvSpPr>
          <p:nvPr/>
        </p:nvSpPr>
        <p:spPr bwMode="auto">
          <a:xfrm flipH="1">
            <a:off x="5041900" y="3606800"/>
            <a:ext cx="1727200" cy="2921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0" name="Line 19"/>
          <p:cNvSpPr>
            <a:spLocks noChangeShapeType="1"/>
          </p:cNvSpPr>
          <p:nvPr/>
        </p:nvSpPr>
        <p:spPr bwMode="auto">
          <a:xfrm>
            <a:off x="2398713" y="4116388"/>
            <a:ext cx="1982787" cy="976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1" name="Line 19"/>
          <p:cNvSpPr>
            <a:spLocks noChangeShapeType="1"/>
          </p:cNvSpPr>
          <p:nvPr/>
        </p:nvSpPr>
        <p:spPr bwMode="auto">
          <a:xfrm flipV="1">
            <a:off x="2398713" y="4051300"/>
            <a:ext cx="1931987" cy="269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2" name="Line 19"/>
          <p:cNvSpPr>
            <a:spLocks noChangeShapeType="1"/>
          </p:cNvSpPr>
          <p:nvPr/>
        </p:nvSpPr>
        <p:spPr bwMode="auto">
          <a:xfrm flipV="1">
            <a:off x="2430463" y="3784600"/>
            <a:ext cx="1887537" cy="293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3" name="Line 19"/>
          <p:cNvSpPr>
            <a:spLocks noChangeShapeType="1"/>
          </p:cNvSpPr>
          <p:nvPr/>
        </p:nvSpPr>
        <p:spPr bwMode="auto">
          <a:xfrm flipV="1">
            <a:off x="2381250" y="3276600"/>
            <a:ext cx="2000250" cy="8318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4" name="Line 19"/>
          <p:cNvSpPr>
            <a:spLocks noChangeShapeType="1"/>
          </p:cNvSpPr>
          <p:nvPr/>
        </p:nvSpPr>
        <p:spPr bwMode="auto">
          <a:xfrm flipV="1">
            <a:off x="2395538" y="3505200"/>
            <a:ext cx="1897062" cy="571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5" name="Line 19"/>
          <p:cNvSpPr>
            <a:spLocks noChangeShapeType="1"/>
          </p:cNvSpPr>
          <p:nvPr/>
        </p:nvSpPr>
        <p:spPr bwMode="auto">
          <a:xfrm flipV="1">
            <a:off x="2359025" y="2222500"/>
            <a:ext cx="2073275" cy="19113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6" name="Text Box 14"/>
          <p:cNvSpPr txBox="1">
            <a:spLocks noChangeArrowheads="1"/>
          </p:cNvSpPr>
          <p:nvPr/>
        </p:nvSpPr>
        <p:spPr bwMode="auto">
          <a:xfrm>
            <a:off x="225425" y="407988"/>
            <a:ext cx="2133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3333FF"/>
                </a:solidFill>
              </a:rPr>
              <a:t>TRD</a:t>
            </a:r>
            <a:r>
              <a:rPr lang="en-US" b="1" dirty="0">
                <a:solidFill>
                  <a:srgbClr val="FF0C0F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CC0000"/>
                </a:solidFill>
              </a:rPr>
              <a:t>Identify e</a:t>
            </a:r>
            <a:r>
              <a:rPr lang="en-US" b="1" baseline="30000" dirty="0">
                <a:solidFill>
                  <a:srgbClr val="CC0000"/>
                </a:solidFill>
              </a:rPr>
              <a:t>+</a:t>
            </a:r>
            <a:r>
              <a:rPr lang="en-US" b="1" dirty="0">
                <a:solidFill>
                  <a:srgbClr val="CC0000"/>
                </a:solidFill>
              </a:rPr>
              <a:t>, e</a:t>
            </a:r>
            <a:r>
              <a:rPr lang="en-US" b="1" baseline="30000" dirty="0">
                <a:solidFill>
                  <a:srgbClr val="CC0000"/>
                </a:solidFill>
              </a:rPr>
              <a:t>-</a:t>
            </a:r>
            <a:r>
              <a:rPr lang="en-US" sz="1600" b="1" dirty="0">
                <a:solidFill>
                  <a:srgbClr val="CC0000"/>
                </a:solidFill>
                <a:latin typeface="Calibri Bold" charset="0"/>
              </a:rPr>
              <a:t> </a:t>
            </a:r>
            <a:r>
              <a:rPr lang="en-US" b="1" dirty="0">
                <a:solidFill>
                  <a:srgbClr val="CC0000"/>
                </a:solidFill>
              </a:rPr>
              <a:t>, Z</a:t>
            </a:r>
            <a:endParaRPr lang="en-US" b="1" baseline="30000" dirty="0">
              <a:solidFill>
                <a:srgbClr val="CC0000"/>
              </a:solidFill>
            </a:endParaRPr>
          </a:p>
        </p:txBody>
      </p:sp>
      <p:sp>
        <p:nvSpPr>
          <p:cNvPr id="270357" name="Text Box 15"/>
          <p:cNvSpPr txBox="1">
            <a:spLocks noChangeArrowheads="1"/>
          </p:cNvSpPr>
          <p:nvPr/>
        </p:nvSpPr>
        <p:spPr bwMode="auto">
          <a:xfrm>
            <a:off x="79375" y="2444750"/>
            <a:ext cx="24050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700" b="1">
                <a:solidFill>
                  <a:srgbClr val="3333FF"/>
                </a:solidFill>
              </a:rPr>
              <a:t>Silicon Tracker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>
                <a:solidFill>
                  <a:srgbClr val="CC0000"/>
                </a:solidFill>
              </a:rPr>
              <a:t> </a:t>
            </a:r>
            <a:r>
              <a:rPr lang="en-US" b="1">
                <a:solidFill>
                  <a:srgbClr val="CC0000"/>
                </a:solidFill>
              </a:rPr>
              <a:t>Z, P</a:t>
            </a:r>
          </a:p>
        </p:txBody>
      </p:sp>
      <p:sp>
        <p:nvSpPr>
          <p:cNvPr id="270358" name="Text Box 16"/>
          <p:cNvSpPr txBox="1">
            <a:spLocks noChangeArrowheads="1"/>
          </p:cNvSpPr>
          <p:nvPr/>
        </p:nvSpPr>
        <p:spPr bwMode="auto">
          <a:xfrm>
            <a:off x="73025" y="4606925"/>
            <a:ext cx="26495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3333FF"/>
                </a:solidFill>
              </a:rPr>
              <a:t>ECAL</a:t>
            </a:r>
            <a:r>
              <a:rPr lang="en-US" b="1">
                <a:solidFill>
                  <a:srgbClr val="FF0C0F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>
                <a:solidFill>
                  <a:srgbClr val="CC0000"/>
                </a:solidFill>
              </a:rPr>
              <a:t>E </a:t>
            </a:r>
            <a:r>
              <a:rPr lang="en-US" sz="1600" b="1">
                <a:solidFill>
                  <a:srgbClr val="CC0000"/>
                </a:solidFill>
              </a:rPr>
              <a:t>of e</a:t>
            </a:r>
            <a:r>
              <a:rPr lang="en-US" sz="1600" b="1" baseline="30000">
                <a:solidFill>
                  <a:srgbClr val="CC0000"/>
                </a:solidFill>
              </a:rPr>
              <a:t>+</a:t>
            </a:r>
            <a:r>
              <a:rPr lang="en-US" sz="1600" b="1">
                <a:solidFill>
                  <a:srgbClr val="CC0000"/>
                </a:solidFill>
              </a:rPr>
              <a:t>, e</a:t>
            </a:r>
            <a:r>
              <a:rPr lang="en-US" sz="1600" b="1" baseline="30000">
                <a:solidFill>
                  <a:srgbClr val="CC0000"/>
                </a:solidFill>
              </a:rPr>
              <a:t>-</a:t>
            </a:r>
            <a:r>
              <a:rPr lang="en-US" sz="1600" b="1">
                <a:solidFill>
                  <a:srgbClr val="CC0000"/>
                </a:solidFill>
              </a:rPr>
              <a:t>, </a:t>
            </a:r>
            <a:r>
              <a:rPr lang="el-GR" sz="1600" b="1">
                <a:solidFill>
                  <a:srgbClr val="CC0000"/>
                </a:solidFill>
                <a:cs typeface="Arial" charset="0"/>
              </a:rPr>
              <a:t>γ</a:t>
            </a:r>
          </a:p>
        </p:txBody>
      </p:sp>
      <p:sp>
        <p:nvSpPr>
          <p:cNvPr id="270359" name="Text Box 18"/>
          <p:cNvSpPr txBox="1">
            <a:spLocks noChangeArrowheads="1"/>
          </p:cNvSpPr>
          <p:nvPr/>
        </p:nvSpPr>
        <p:spPr bwMode="auto">
          <a:xfrm>
            <a:off x="6386513" y="4365625"/>
            <a:ext cx="25415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3333FF"/>
                </a:solidFill>
              </a:rPr>
              <a:t>RICH</a:t>
            </a:r>
            <a:r>
              <a:rPr lang="en-US" b="1">
                <a:solidFill>
                  <a:srgbClr val="FF0C0F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>
                <a:solidFill>
                  <a:srgbClr val="CC0000"/>
                </a:solidFill>
              </a:rPr>
              <a:t> Z, E</a:t>
            </a:r>
          </a:p>
        </p:txBody>
      </p:sp>
      <p:sp>
        <p:nvSpPr>
          <p:cNvPr id="270360" name="Text Box 25"/>
          <p:cNvSpPr txBox="1">
            <a:spLocks noChangeArrowheads="1"/>
          </p:cNvSpPr>
          <p:nvPr/>
        </p:nvSpPr>
        <p:spPr bwMode="auto">
          <a:xfrm>
            <a:off x="6334125" y="481013"/>
            <a:ext cx="230663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3333FF"/>
                </a:solidFill>
              </a:rPr>
              <a:t>TOF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CC0000"/>
                </a:solidFill>
              </a:rPr>
              <a:t> </a:t>
            </a:r>
            <a:r>
              <a:rPr lang="en-US" sz="2000" b="1" dirty="0">
                <a:solidFill>
                  <a:srgbClr val="CC0000"/>
                </a:solidFill>
              </a:rPr>
              <a:t>Z</a:t>
            </a:r>
            <a:r>
              <a:rPr lang="en-US" sz="1600" b="1" dirty="0">
                <a:solidFill>
                  <a:srgbClr val="CC0000"/>
                </a:solidFill>
              </a:rPr>
              <a:t>, </a:t>
            </a:r>
            <a:r>
              <a:rPr lang="en-US" sz="2000" b="1" dirty="0">
                <a:solidFill>
                  <a:srgbClr val="CC0000"/>
                </a:solidFill>
              </a:rPr>
              <a:t>E</a:t>
            </a:r>
          </a:p>
        </p:txBody>
      </p:sp>
      <p:sp>
        <p:nvSpPr>
          <p:cNvPr id="270361" name="Text Box 25"/>
          <p:cNvSpPr txBox="1">
            <a:spLocks noChangeArrowheads="1"/>
          </p:cNvSpPr>
          <p:nvPr/>
        </p:nvSpPr>
        <p:spPr bwMode="auto">
          <a:xfrm>
            <a:off x="2490788" y="371475"/>
            <a:ext cx="40544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3333FF"/>
                </a:solidFill>
                <a:latin typeface="Calibri Bold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3333FF"/>
                </a:solidFill>
                <a:latin typeface="Calibri Bold" charset="0"/>
              </a:rPr>
              <a:t>Particles and nuclei are defined by their </a:t>
            </a:r>
            <a:br>
              <a:rPr lang="en-US" sz="1600" b="1" dirty="0">
                <a:solidFill>
                  <a:srgbClr val="3333FF"/>
                </a:solidFill>
                <a:latin typeface="Calibri Bold" charset="0"/>
              </a:rPr>
            </a:br>
            <a:r>
              <a:rPr lang="en-US" sz="1600" b="1" dirty="0">
                <a:solidFill>
                  <a:srgbClr val="3333FF"/>
                </a:solidFill>
                <a:latin typeface="Calibri Bold" charset="0"/>
              </a:rPr>
              <a:t>charge (</a:t>
            </a:r>
            <a:r>
              <a:rPr lang="en-US" sz="2400" b="1" dirty="0">
                <a:solidFill>
                  <a:srgbClr val="CC0000"/>
                </a:solidFill>
                <a:latin typeface="Calibri Bold" charset="0"/>
              </a:rPr>
              <a:t>Z</a:t>
            </a:r>
            <a:r>
              <a:rPr lang="en-US" sz="1600" b="1" dirty="0">
                <a:solidFill>
                  <a:srgbClr val="3333FF"/>
                </a:solidFill>
                <a:latin typeface="Calibri Bold" charset="0"/>
              </a:rPr>
              <a:t>) and energy</a:t>
            </a:r>
            <a:r>
              <a:rPr lang="en-US" sz="1600" b="1" dirty="0">
                <a:solidFill>
                  <a:srgbClr val="3333FF"/>
                </a:solidFill>
              </a:rPr>
              <a:t> (</a:t>
            </a:r>
            <a:r>
              <a:rPr lang="en-US" sz="2000" b="1" dirty="0">
                <a:solidFill>
                  <a:srgbClr val="CC0000"/>
                </a:solidFill>
              </a:rPr>
              <a:t>E ~ P</a:t>
            </a:r>
            <a:r>
              <a:rPr lang="en-US" sz="1600" b="1" dirty="0">
                <a:solidFill>
                  <a:srgbClr val="3333FF"/>
                </a:solidFill>
              </a:rPr>
              <a:t>)</a:t>
            </a:r>
            <a:endParaRPr lang="en-US" sz="1600" b="1" i="1" dirty="0"/>
          </a:p>
        </p:txBody>
      </p:sp>
      <p:sp>
        <p:nvSpPr>
          <p:cNvPr id="270362" name="Text Box 15"/>
          <p:cNvSpPr txBox="1">
            <a:spLocks noChangeArrowheads="1"/>
          </p:cNvSpPr>
          <p:nvPr/>
        </p:nvSpPr>
        <p:spPr bwMode="auto">
          <a:xfrm>
            <a:off x="2486025" y="5638800"/>
            <a:ext cx="40624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sz="2000" b="1" i="1">
                <a:solidFill>
                  <a:srgbClr val="FF0000"/>
                </a:solidFill>
              </a:rPr>
              <a:t> </a:t>
            </a:r>
            <a:r>
              <a:rPr lang="en-US" b="1" i="1">
                <a:solidFill>
                  <a:srgbClr val="CC0000"/>
                </a:solidFill>
              </a:rPr>
              <a:t>Z, P</a:t>
            </a:r>
            <a:r>
              <a:rPr lang="en-US" sz="1400" b="1" i="1">
                <a:solidFill>
                  <a:srgbClr val="CC0000"/>
                </a:solidFill>
              </a:rPr>
              <a:t> are measured independently by the  Tracker, RICH, TOF  and ECAL</a:t>
            </a:r>
          </a:p>
        </p:txBody>
      </p:sp>
      <p:sp>
        <p:nvSpPr>
          <p:cNvPr id="270363" name="Rectangle 39"/>
          <p:cNvSpPr>
            <a:spLocks noChangeArrowheads="1"/>
          </p:cNvSpPr>
          <p:nvPr/>
        </p:nvSpPr>
        <p:spPr bwMode="auto">
          <a:xfrm>
            <a:off x="0" y="0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3333FF"/>
                </a:solidFill>
              </a:rPr>
              <a:t>AMS: A </a:t>
            </a:r>
            <a:r>
              <a:rPr lang="en-US" sz="2400" b="1" dirty="0" err="1">
                <a:solidFill>
                  <a:srgbClr val="3333FF"/>
                </a:solidFill>
              </a:rPr>
              <a:t>TeV</a:t>
            </a:r>
            <a:r>
              <a:rPr lang="en-US" sz="2400" b="1" dirty="0">
                <a:solidFill>
                  <a:srgbClr val="3333FF"/>
                </a:solidFill>
              </a:rPr>
              <a:t> precision, multipurpose spectrometer</a:t>
            </a:r>
          </a:p>
        </p:txBody>
      </p:sp>
      <p:sp>
        <p:nvSpPr>
          <p:cNvPr id="270364" name="Text Box 17"/>
          <p:cNvSpPr txBox="1">
            <a:spLocks noChangeArrowheads="1"/>
          </p:cNvSpPr>
          <p:nvPr/>
        </p:nvSpPr>
        <p:spPr bwMode="auto">
          <a:xfrm>
            <a:off x="6435725" y="2135188"/>
            <a:ext cx="2419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900" b="1">
                <a:solidFill>
                  <a:schemeClr val="hlink"/>
                </a:solidFill>
              </a:rPr>
              <a:t> </a:t>
            </a:r>
            <a:r>
              <a:rPr lang="en-US" sz="1900" b="1">
                <a:solidFill>
                  <a:srgbClr val="0033CC"/>
                </a:solidFill>
              </a:rPr>
              <a:t>Magnet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CC0000"/>
                </a:solidFill>
                <a:cs typeface="Arial" charset="0"/>
              </a:rPr>
              <a:t>±Z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267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1003300"/>
            <a:ext cx="5143500" cy="4851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505" y="1003300"/>
            <a:ext cx="4572000" cy="45243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Dimensioni</a:t>
            </a:r>
            <a:r>
              <a:rPr lang="en-US" b="1" dirty="0"/>
              <a:t>: 5 x 4 x 3 m</a:t>
            </a:r>
            <a:r>
              <a:rPr lang="en-US" b="1" baseline="30000" dirty="0"/>
              <a:t>3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Massa</a:t>
            </a:r>
            <a:r>
              <a:rPr lang="en-US" b="1" dirty="0"/>
              <a:t>: </a:t>
            </a:r>
            <a:r>
              <a:rPr lang="en-US" b="1" dirty="0" smtClean="0"/>
              <a:t>7 </a:t>
            </a:r>
            <a:r>
              <a:rPr lang="en-US" b="1" dirty="0"/>
              <a:t>500 kg</a:t>
            </a:r>
          </a:p>
          <a:p>
            <a:endParaRPr lang="pl-PL" b="1" dirty="0" smtClean="0"/>
          </a:p>
          <a:p>
            <a:r>
              <a:rPr lang="pl-PL" b="1" dirty="0" smtClean="0"/>
              <a:t>Potenza</a:t>
            </a:r>
            <a:r>
              <a:rPr lang="pl-PL" b="1" dirty="0"/>
              <a:t>: 2 500 W</a:t>
            </a:r>
          </a:p>
          <a:p>
            <a:endParaRPr lang="pl-PL" b="1" dirty="0" smtClean="0"/>
          </a:p>
          <a:p>
            <a:r>
              <a:rPr lang="pl-PL" b="1" dirty="0" err="1" smtClean="0"/>
              <a:t>Canali</a:t>
            </a:r>
            <a:r>
              <a:rPr lang="pl-PL" b="1" dirty="0" smtClean="0"/>
              <a:t> </a:t>
            </a:r>
            <a:r>
              <a:rPr lang="pl-PL" b="1" dirty="0"/>
              <a:t>di </a:t>
            </a:r>
            <a:r>
              <a:rPr lang="pl-PL" b="1" dirty="0" err="1"/>
              <a:t>elettronica</a:t>
            </a:r>
            <a:r>
              <a:rPr lang="pl-PL" b="1" dirty="0"/>
              <a:t>: 300 000</a:t>
            </a:r>
          </a:p>
          <a:p>
            <a:endParaRPr lang="pl-PL" b="1" dirty="0" smtClean="0"/>
          </a:p>
          <a:p>
            <a:r>
              <a:rPr lang="pl-PL" b="1" dirty="0" err="1" smtClean="0"/>
              <a:t>Microprocessori</a:t>
            </a:r>
            <a:r>
              <a:rPr lang="pl-PL" b="1" dirty="0"/>
              <a:t>: 650</a:t>
            </a:r>
          </a:p>
          <a:p>
            <a:endParaRPr lang="pl-PL" b="1" dirty="0" smtClean="0"/>
          </a:p>
          <a:p>
            <a:r>
              <a:rPr lang="pl-PL" b="1" dirty="0" smtClean="0"/>
              <a:t>Data </a:t>
            </a:r>
            <a:r>
              <a:rPr lang="pl-PL" b="1" dirty="0" err="1"/>
              <a:t>rate</a:t>
            </a:r>
            <a:r>
              <a:rPr lang="pl-PL" b="1" dirty="0"/>
              <a:t> a terra: </a:t>
            </a:r>
            <a:r>
              <a:rPr lang="pl-PL" b="1" dirty="0" smtClean="0"/>
              <a:t>10</a:t>
            </a:r>
            <a:r>
              <a:rPr lang="pl-PL" b="1" dirty="0"/>
              <a:t> </a:t>
            </a:r>
            <a:r>
              <a:rPr lang="pl-PL" b="1" dirty="0" err="1"/>
              <a:t>Mbit</a:t>
            </a:r>
            <a:r>
              <a:rPr lang="pl-PL" b="1" dirty="0"/>
              <a:t>/s</a:t>
            </a:r>
          </a:p>
          <a:p>
            <a:endParaRPr lang="pl-PL" b="1" dirty="0" smtClean="0"/>
          </a:p>
          <a:p>
            <a:r>
              <a:rPr lang="pl-PL" b="1" dirty="0" err="1" smtClean="0"/>
              <a:t>Durata</a:t>
            </a:r>
            <a:r>
              <a:rPr lang="pl-PL" b="1" dirty="0" smtClean="0"/>
              <a:t> </a:t>
            </a:r>
            <a:r>
              <a:rPr lang="pl-PL" b="1" dirty="0" err="1"/>
              <a:t>della</a:t>
            </a:r>
            <a:r>
              <a:rPr lang="pl-PL" b="1" dirty="0"/>
              <a:t> </a:t>
            </a:r>
            <a:r>
              <a:rPr lang="pl-PL" b="1" dirty="0" err="1"/>
              <a:t>missione</a:t>
            </a:r>
            <a:r>
              <a:rPr lang="pl-PL" b="1" dirty="0"/>
              <a:t>: 10 - 18 </a:t>
            </a:r>
            <a:r>
              <a:rPr lang="pl-PL" b="1" dirty="0" err="1"/>
              <a:t>anni</a:t>
            </a:r>
            <a:endParaRPr lang="pl-PL" b="1" dirty="0"/>
          </a:p>
          <a:p>
            <a:endParaRPr lang="pl-PL" b="1" dirty="0" smtClean="0"/>
          </a:p>
          <a:p>
            <a:r>
              <a:rPr lang="pl-PL" b="1" dirty="0" err="1" smtClean="0"/>
              <a:t>Campo</a:t>
            </a:r>
            <a:r>
              <a:rPr lang="pl-PL" b="1" dirty="0" smtClean="0"/>
              <a:t> </a:t>
            </a:r>
            <a:r>
              <a:rPr lang="pl-PL" b="1" dirty="0" err="1"/>
              <a:t>magnetico</a:t>
            </a:r>
            <a:r>
              <a:rPr lang="pl-PL" b="1" dirty="0"/>
              <a:t>: 0.15 T</a:t>
            </a:r>
          </a:p>
          <a:p>
            <a:r>
              <a:rPr lang="pl-PL" b="1" dirty="0" err="1"/>
              <a:t>Magnete</a:t>
            </a:r>
            <a:r>
              <a:rPr lang="pl-PL" b="1" dirty="0"/>
              <a:t> </a:t>
            </a:r>
            <a:r>
              <a:rPr lang="pl-PL" b="1" dirty="0" err="1"/>
              <a:t>permanente</a:t>
            </a:r>
            <a:r>
              <a:rPr lang="pl-PL" b="1" dirty="0"/>
              <a:t> 1200 kg Nd</a:t>
            </a:r>
            <a:r>
              <a:rPr lang="pl-PL" b="1" baseline="-25000" dirty="0"/>
              <a:t>2 </a:t>
            </a:r>
            <a:r>
              <a:rPr lang="pl-PL" b="1" dirty="0"/>
              <a:t>Fe</a:t>
            </a:r>
            <a:r>
              <a:rPr lang="pl-PL" b="1" baseline="-25000" dirty="0"/>
              <a:t>14</a:t>
            </a:r>
            <a:r>
              <a:rPr lang="pl-PL" b="1" dirty="0"/>
              <a:t> B</a:t>
            </a:r>
            <a:endParaRPr lang="pl-PL" b="1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56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36aTRDlar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605" b="15155"/>
          <a:stretch>
            <a:fillRect/>
          </a:stretch>
        </p:blipFill>
        <p:spPr bwMode="auto">
          <a:xfrm>
            <a:off x="0" y="2036931"/>
            <a:ext cx="9144000" cy="48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3" name="Picture 10" descr="gm-lgfla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7088" y="7938"/>
            <a:ext cx="1006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4" name="Picture 11" descr="it-lgfla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4200" y="9525"/>
            <a:ext cx="920750" cy="7000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25" name="Picture 12" descr="us-lgfla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7538" y="7938"/>
            <a:ext cx="11652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6" name="Text Box 7"/>
          <p:cNvSpPr txBox="1">
            <a:spLocks noChangeArrowheads="1"/>
          </p:cNvSpPr>
          <p:nvPr/>
        </p:nvSpPr>
        <p:spPr bwMode="auto">
          <a:xfrm>
            <a:off x="0" y="9525"/>
            <a:ext cx="92694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400" b="1">
                <a:solidFill>
                  <a:srgbClr val="333399"/>
                </a:solidFill>
              </a:rPr>
              <a:t>Transition Radiation Detector (TRD):</a:t>
            </a:r>
          </a:p>
          <a:p>
            <a:pPr algn="ctr" eaLnBrk="1" hangingPunct="1"/>
            <a:r>
              <a:rPr lang="de-DE" sz="2400" b="1">
                <a:solidFill>
                  <a:srgbClr val="333399"/>
                </a:solidFill>
              </a:rPr>
              <a:t> </a:t>
            </a:r>
          </a:p>
          <a:p>
            <a:pPr algn="ctr" eaLnBrk="1" hangingPunct="1"/>
            <a:r>
              <a:rPr lang="de-DE" sz="2800" b="1">
                <a:solidFill>
                  <a:srgbClr val="CC0000"/>
                </a:solidFill>
              </a:rPr>
              <a:t>identifies Positrons, Electrons by transition radiation</a:t>
            </a:r>
          </a:p>
          <a:p>
            <a:pPr algn="ctr" eaLnBrk="1" hangingPunct="1"/>
            <a:r>
              <a:rPr lang="de-DE" sz="2800" b="1">
                <a:solidFill>
                  <a:srgbClr val="CC0000"/>
                </a:solidFill>
              </a:rPr>
              <a:t> and Nuclei by dE/dX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91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1026" descr="vlcsnap-2011-09-30-17h30m57s15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7193" r="7193" b="4812"/>
          <a:stretch/>
        </p:blipFill>
        <p:spPr bwMode="auto">
          <a:xfrm>
            <a:off x="-791011" y="0"/>
            <a:ext cx="993501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3" name="Text Box 1028"/>
          <p:cNvSpPr txBox="1">
            <a:spLocks noChangeArrowheads="1"/>
          </p:cNvSpPr>
          <p:nvPr/>
        </p:nvSpPr>
        <p:spPr bwMode="auto">
          <a:xfrm>
            <a:off x="195263" y="5675653"/>
            <a:ext cx="2933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dirty="0">
                <a:solidFill>
                  <a:srgbClr val="FFFF00"/>
                </a:solidFill>
                <a:latin typeface="Calibri" charset="0"/>
              </a:rPr>
              <a:t>Total weight:    2008 t</a:t>
            </a:r>
          </a:p>
          <a:p>
            <a:r>
              <a:rPr lang="en-US" sz="2400" b="1" dirty="0">
                <a:solidFill>
                  <a:srgbClr val="FFFF00"/>
                </a:solidFill>
                <a:latin typeface="Calibri" charset="0"/>
              </a:rPr>
              <a:t>AMS weight:        7.5 t</a:t>
            </a:r>
          </a:p>
        </p:txBody>
      </p:sp>
      <p:sp>
        <p:nvSpPr>
          <p:cNvPr id="276484" name="Text Box 5"/>
          <p:cNvSpPr txBox="1">
            <a:spLocks noChangeArrowheads="1"/>
          </p:cNvSpPr>
          <p:nvPr/>
        </p:nvSpPr>
        <p:spPr bwMode="auto">
          <a:xfrm>
            <a:off x="0" y="0"/>
            <a:ext cx="4749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May 16, 2011, 08:56 AM</a:t>
            </a:r>
          </a:p>
        </p:txBody>
      </p:sp>
      <p:pic>
        <p:nvPicPr>
          <p:cNvPr id="276485" name="Picture 1026" descr="vlcsnap-2011-09-30-17h32m04s1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813" y="0"/>
            <a:ext cx="3659187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811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880"/>
          <a:stretch/>
        </p:blipFill>
        <p:spPr>
          <a:xfrm>
            <a:off x="0" y="814752"/>
            <a:ext cx="9137771" cy="6043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2,5 ore </a:t>
            </a:r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dopo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il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lancio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primi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funzionare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sono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/>
                <a:cs typeface="Arial"/>
              </a:rPr>
              <a:t>controlli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 del TRD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S_Unpressurized_Platform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53950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413886" y="1489296"/>
            <a:ext cx="1722923" cy="181917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17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948</TotalTime>
  <Words>814</Words>
  <Application>Microsoft Macintosh PowerPoint</Application>
  <PresentationFormat>On-screen Show (4:3)</PresentationFormat>
  <Paragraphs>200</Paragraphs>
  <Slides>26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Obiettivi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 Roma</dc:title>
  <dc:creator>Bruno Borgia</dc:creator>
  <cp:lastModifiedBy>Gianluca Cavoto</cp:lastModifiedBy>
  <cp:revision>82</cp:revision>
  <dcterms:created xsi:type="dcterms:W3CDTF">2014-11-07T16:49:42Z</dcterms:created>
  <dcterms:modified xsi:type="dcterms:W3CDTF">2014-11-07T16:54:27Z</dcterms:modified>
</cp:coreProperties>
</file>