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Microsoft___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907" autoAdjust="0"/>
  </p:normalViewPr>
  <p:slideViewPr>
    <p:cSldViewPr snapToGrid="0" snapToObjects="1">
      <p:cViewPr varScale="1">
        <p:scale>
          <a:sx n="75" d="100"/>
          <a:sy n="75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8515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5626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21060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FC932-0FFC-4921-B4F8-082BFBDE2F23}" type="datetime1">
              <a:rPr lang="zh-CN" altLang="en-US" smtClean="0"/>
              <a:pPr>
                <a:defRPr/>
              </a:pPr>
              <a:t>10/21/14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E2D4F-BB24-4216-9AAE-935026D9377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33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4636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154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5992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7729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6654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459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7784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340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4291D-97DA-C742-85C3-AD6B633E52DB}" type="datetimeFigureOut">
              <a:rPr kumimoji="1" lang="zh-CN" altLang="en-US" smtClean="0"/>
              <a:t>10/21/14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2D8B5-87C4-BA46-9F0F-A2D95C72D9A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874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oleObject" Target="../embeddings/Microsoft___1.bin"/><Relationship Id="rId5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Progress of CGEM software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Yue</a:t>
            </a:r>
            <a:r>
              <a:rPr lang="en-US" altLang="zh-CN" dirty="0" smtClean="0"/>
              <a:t> GUO, </a:t>
            </a:r>
            <a:r>
              <a:rPr lang="en-US" altLang="zh-CN" dirty="0" err="1" smtClean="0"/>
              <a:t>Jingran</a:t>
            </a:r>
            <a:r>
              <a:rPr lang="en-US" altLang="zh-CN" dirty="0" smtClean="0"/>
              <a:t> HU, </a:t>
            </a:r>
          </a:p>
          <a:p>
            <a:r>
              <a:rPr lang="en-US" altLang="zh-CN" dirty="0" err="1" smtClean="0"/>
              <a:t>Liangliang</a:t>
            </a:r>
            <a:r>
              <a:rPr lang="en-US" altLang="zh-CN" dirty="0" smtClean="0"/>
              <a:t> WANG, Linghui WU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0255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Reconstruction flow for CGEM + DC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14173"/>
            <a:ext cx="8229600" cy="498317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Cluster reconstruction for CGEM: </a:t>
            </a:r>
            <a:br>
              <a:rPr lang="en-US" altLang="zh-CN" dirty="0" smtClean="0"/>
            </a:br>
            <a:r>
              <a:rPr lang="en-US" altLang="zh-CN" dirty="0" smtClean="0"/>
              <a:t>fired strips </a:t>
            </a:r>
            <a:r>
              <a:rPr lang="en-US" altLang="zh-CN" dirty="0" smtClean="0">
                <a:sym typeface="Wingdings"/>
              </a:rPr>
              <a:t>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chemeClr val="accent1"/>
                </a:solidFill>
              </a:rPr>
              <a:t>cluster (preliminary algorithm finished)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Track segment finding in CGEM </a:t>
            </a:r>
            <a:r>
              <a:rPr lang="en-US" altLang="zh-CN" dirty="0" smtClean="0">
                <a:solidFill>
                  <a:srgbClr val="4F81BD"/>
                </a:solidFill>
              </a:rPr>
              <a:t>(not started)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Track segment finding in DC </a:t>
            </a:r>
            <a:r>
              <a:rPr lang="en-US" altLang="zh-CN" dirty="0" smtClean="0">
                <a:solidFill>
                  <a:srgbClr val="4F81BD"/>
                </a:solidFill>
              </a:rPr>
              <a:t>(exist)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Combination of track segments </a:t>
            </a:r>
            <a:br>
              <a:rPr lang="en-US" altLang="zh-CN" dirty="0" smtClean="0"/>
            </a:br>
            <a:r>
              <a:rPr lang="en-US" altLang="zh-CN" dirty="0" smtClean="0">
                <a:solidFill>
                  <a:srgbClr val="4F81BD"/>
                </a:solidFill>
              </a:rPr>
              <a:t>(need modification)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Global fit </a:t>
            </a:r>
            <a:r>
              <a:rPr lang="en-US" altLang="zh-CN" dirty="0">
                <a:solidFill>
                  <a:srgbClr val="4F81BD"/>
                </a:solidFill>
              </a:rPr>
              <a:t>(need modification)</a:t>
            </a:r>
            <a:endParaRPr lang="en-US" altLang="zh-CN" dirty="0" smtClean="0">
              <a:solidFill>
                <a:srgbClr val="4F81BD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dirty="0" err="1" smtClean="0"/>
              <a:t>Kalman</a:t>
            </a:r>
            <a:r>
              <a:rPr lang="en-US" altLang="zh-CN" dirty="0" smtClean="0"/>
              <a:t> filter </a:t>
            </a:r>
            <a:r>
              <a:rPr lang="en-US" altLang="zh-CN" dirty="0" smtClean="0">
                <a:solidFill>
                  <a:srgbClr val="4F81BD"/>
                </a:solidFill>
              </a:rPr>
              <a:t>(in progress)</a:t>
            </a:r>
            <a:endParaRPr lang="zh-CN" altLang="en-US" dirty="0">
              <a:solidFill>
                <a:srgbClr val="4F81BD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8406C4A-DE5D-480D-BA5E-93F663AEFC61}" type="slidenum">
              <a:rPr lang="zh-CN" altLang="en-US" smtClean="0">
                <a:ea typeface="宋体" charset="-122"/>
                <a:sym typeface="Calibri" pitchFamily="34" charset="0"/>
              </a:rPr>
              <a:pPr/>
              <a:t>10</a:t>
            </a:fld>
            <a:endParaRPr lang="zh-CN" altLang="en-US" sz="1800" dirty="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16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Cluster reconstruction for CGEM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72008" y="1196752"/>
            <a:ext cx="2555776" cy="69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Search for continuous fired </a:t>
            </a:r>
            <a:r>
              <a:rPr lang="en-US" altLang="zh-CN" sz="2000" b="1" dirty="0" smtClean="0"/>
              <a:t>X</a:t>
            </a:r>
            <a:r>
              <a:rPr lang="en-US" altLang="zh-CN" sz="2000" dirty="0" smtClean="0"/>
              <a:t> strips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72008" y="2492896"/>
            <a:ext cx="25557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Search for continuous fired </a:t>
            </a:r>
            <a:r>
              <a:rPr lang="en-US" altLang="zh-CN" sz="2000" b="1" dirty="0" smtClean="0"/>
              <a:t>V</a:t>
            </a:r>
            <a:r>
              <a:rPr lang="en-US" altLang="zh-CN" sz="2000" dirty="0" smtClean="0"/>
              <a:t> strips</a:t>
            </a:r>
            <a:endParaRPr lang="zh-CN" altLang="en-US" sz="2000" dirty="0"/>
          </a:p>
        </p:txBody>
      </p:sp>
      <p:sp>
        <p:nvSpPr>
          <p:cNvPr id="6" name="圆角矩形 5"/>
          <p:cNvSpPr/>
          <p:nvPr/>
        </p:nvSpPr>
        <p:spPr>
          <a:xfrm>
            <a:off x="2987824" y="1916832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Intersections </a:t>
            </a:r>
          </a:p>
          <a:p>
            <a:pPr algn="ctr"/>
            <a:r>
              <a:rPr lang="en-US" altLang="zh-CN" sz="2000" dirty="0" smtClean="0"/>
              <a:t>as clusters </a:t>
            </a:r>
            <a:endParaRPr lang="zh-CN" altLang="en-US" sz="2000" dirty="0"/>
          </a:p>
        </p:txBody>
      </p:sp>
      <p:sp>
        <p:nvSpPr>
          <p:cNvPr id="7" name="圆角矩形 6"/>
          <p:cNvSpPr/>
          <p:nvPr/>
        </p:nvSpPr>
        <p:spPr>
          <a:xfrm>
            <a:off x="5076056" y="1628800"/>
            <a:ext cx="165669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Charge weighted geometrical center</a:t>
            </a:r>
            <a:endParaRPr lang="zh-CN" altLang="en-US" sz="2000" dirty="0"/>
          </a:p>
        </p:txBody>
      </p:sp>
      <p:cxnSp>
        <p:nvCxnSpPr>
          <p:cNvPr id="13" name="直接箭头连接符 12"/>
          <p:cNvCxnSpPr>
            <a:stCxn id="6" idx="3"/>
            <a:endCxn id="7" idx="1"/>
          </p:cNvCxnSpPr>
          <p:nvPr/>
        </p:nvCxnSpPr>
        <p:spPr>
          <a:xfrm>
            <a:off x="4644008" y="2204864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圆角矩形 13"/>
          <p:cNvSpPr/>
          <p:nvPr/>
        </p:nvSpPr>
        <p:spPr>
          <a:xfrm>
            <a:off x="7236296" y="1736813"/>
            <a:ext cx="1820888" cy="9361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Correction to the position on track</a:t>
            </a:r>
            <a:endParaRPr lang="zh-CN" altLang="en-US" sz="2000" dirty="0"/>
          </a:p>
        </p:txBody>
      </p:sp>
      <p:cxnSp>
        <p:nvCxnSpPr>
          <p:cNvPr id="16" name="直接箭头连接符 15"/>
          <p:cNvCxnSpPr>
            <a:stCxn id="7" idx="3"/>
            <a:endCxn id="14" idx="1"/>
          </p:cNvCxnSpPr>
          <p:nvPr/>
        </p:nvCxnSpPr>
        <p:spPr>
          <a:xfrm>
            <a:off x="6732748" y="2204864"/>
            <a:ext cx="50354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肘形连接符 38"/>
          <p:cNvCxnSpPr>
            <a:stCxn id="4" idx="3"/>
            <a:endCxn id="6" idx="0"/>
          </p:cNvCxnSpPr>
          <p:nvPr/>
        </p:nvCxnSpPr>
        <p:spPr>
          <a:xfrm>
            <a:off x="2627784" y="1544748"/>
            <a:ext cx="1188132" cy="3720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肘形连接符 41"/>
          <p:cNvCxnSpPr>
            <a:stCxn id="5" idx="3"/>
            <a:endCxn id="6" idx="2"/>
          </p:cNvCxnSpPr>
          <p:nvPr/>
        </p:nvCxnSpPr>
        <p:spPr>
          <a:xfrm flipV="1">
            <a:off x="2627784" y="2492896"/>
            <a:ext cx="1188132" cy="3600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4211960" y="1092886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P</a:t>
            </a:r>
            <a:r>
              <a:rPr lang="en-US" altLang="zh-CN" sz="2400" dirty="0" smtClean="0"/>
              <a:t>ackage: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CgemClusterCreate</a:t>
            </a:r>
            <a:endParaRPr lang="zh-CN" altLang="en-US" sz="2400" b="1" dirty="0">
              <a:solidFill>
                <a:srgbClr val="000090"/>
              </a:solidFill>
            </a:endParaRPr>
          </a:p>
        </p:txBody>
      </p:sp>
      <p:grpSp>
        <p:nvGrpSpPr>
          <p:cNvPr id="20" name="组 19"/>
          <p:cNvGrpSpPr/>
          <p:nvPr/>
        </p:nvGrpSpPr>
        <p:grpSpPr>
          <a:xfrm>
            <a:off x="395536" y="3429000"/>
            <a:ext cx="4533353" cy="3429000"/>
            <a:chOff x="3738563" y="3429000"/>
            <a:chExt cx="4533353" cy="3429000"/>
          </a:xfrm>
        </p:grpSpPr>
        <p:pic>
          <p:nvPicPr>
            <p:cNvPr id="21" name="Picture 2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38563" y="3892102"/>
              <a:ext cx="3929781" cy="2676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2" name="Straight Arrow Connector 4"/>
            <p:cNvCxnSpPr>
              <a:cxnSpLocks noChangeShapeType="1"/>
            </p:cNvCxnSpPr>
            <p:nvPr/>
          </p:nvCxnSpPr>
          <p:spPr bwMode="auto">
            <a:xfrm>
              <a:off x="3738563" y="6518275"/>
              <a:ext cx="4289821" cy="706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Straight Arrow Connector 6"/>
            <p:cNvCxnSpPr>
              <a:cxnSpLocks noChangeShapeType="1"/>
            </p:cNvCxnSpPr>
            <p:nvPr/>
          </p:nvCxnSpPr>
          <p:spPr bwMode="auto">
            <a:xfrm flipV="1">
              <a:off x="3738563" y="3501008"/>
              <a:ext cx="3497733" cy="301726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4" name="TextBox 7"/>
            <p:cNvSpPr txBox="1">
              <a:spLocks noChangeArrowheads="1"/>
            </p:cNvSpPr>
            <p:nvPr/>
          </p:nvSpPr>
          <p:spPr bwMode="auto">
            <a:xfrm>
              <a:off x="7164288" y="6396335"/>
              <a:ext cx="10446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2400" dirty="0" err="1"/>
                <a:t>rec_x</a:t>
              </a:r>
              <a:endParaRPr lang="zh-CN" altLang="en-US" sz="2400" dirty="0"/>
            </a:p>
          </p:txBody>
        </p:sp>
        <p:sp>
          <p:nvSpPr>
            <p:cNvPr id="25" name="TextBox 8"/>
            <p:cNvSpPr txBox="1">
              <a:spLocks noChangeArrowheads="1"/>
            </p:cNvSpPr>
            <p:nvPr/>
          </p:nvSpPr>
          <p:spPr bwMode="auto">
            <a:xfrm>
              <a:off x="7308304" y="3429000"/>
              <a:ext cx="9636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dirty="0" err="1"/>
                <a:t>rec_v</a:t>
              </a:r>
              <a:endParaRPr lang="zh-CN" altLang="en-US" sz="2400" dirty="0"/>
            </a:p>
          </p:txBody>
        </p:sp>
      </p:grpSp>
      <p:grpSp>
        <p:nvGrpSpPr>
          <p:cNvPr id="26" name="组 25"/>
          <p:cNvGrpSpPr/>
          <p:nvPr/>
        </p:nvGrpSpPr>
        <p:grpSpPr>
          <a:xfrm>
            <a:off x="5436096" y="3861048"/>
            <a:ext cx="2376488" cy="2590800"/>
            <a:chOff x="539750" y="3765550"/>
            <a:chExt cx="2376488" cy="2590800"/>
          </a:xfrm>
        </p:grpSpPr>
        <p:sp>
          <p:nvSpPr>
            <p:cNvPr id="27" name="TextBox 17"/>
            <p:cNvSpPr>
              <a:spLocks noChangeArrowheads="1"/>
            </p:cNvSpPr>
            <p:nvPr/>
          </p:nvSpPr>
          <p:spPr bwMode="auto">
            <a:xfrm>
              <a:off x="539750" y="3765550"/>
              <a:ext cx="2376488" cy="259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  <a:defRPr/>
              </a:pPr>
              <a:endParaRPr lang="zh-CN" altLang="zh-CN" sz="1800" smtClean="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pic>
          <p:nvPicPr>
            <p:cNvPr id="28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5500" y="3933825"/>
              <a:ext cx="1733550" cy="2257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29" name="Straight Arrow Connector 13"/>
          <p:cNvCxnSpPr>
            <a:cxnSpLocks noChangeShapeType="1"/>
          </p:cNvCxnSpPr>
          <p:nvPr/>
        </p:nvCxnSpPr>
        <p:spPr bwMode="auto">
          <a:xfrm>
            <a:off x="5940152" y="2996952"/>
            <a:ext cx="360040" cy="792088"/>
          </a:xfrm>
          <a:prstGeom prst="straightConnector1">
            <a:avLst/>
          </a:prstGeom>
          <a:noFill/>
          <a:ln w="38100" cmpd="sng">
            <a:solidFill>
              <a:schemeClr val="accent1"/>
            </a:solidFill>
            <a:bevel/>
            <a:headEnd/>
            <a:tailEnd type="triangle" w="med" len="med"/>
          </a:ln>
        </p:spPr>
      </p:cxnSp>
      <p:cxnSp>
        <p:nvCxnSpPr>
          <p:cNvPr id="33" name="Straight Arrow Connector 13"/>
          <p:cNvCxnSpPr>
            <a:cxnSpLocks noChangeShapeType="1"/>
          </p:cNvCxnSpPr>
          <p:nvPr/>
        </p:nvCxnSpPr>
        <p:spPr bwMode="auto">
          <a:xfrm>
            <a:off x="2915816" y="3212976"/>
            <a:ext cx="0" cy="648072"/>
          </a:xfrm>
          <a:prstGeom prst="straightConnector1">
            <a:avLst/>
          </a:prstGeom>
          <a:noFill/>
          <a:ln w="38100" cmpd="sng">
            <a:solidFill>
              <a:schemeClr val="accent1"/>
            </a:solidFill>
            <a:bevel/>
            <a:headEnd/>
            <a:tailEnd type="triangle" w="med" len="med"/>
          </a:ln>
        </p:spPr>
      </p:cxnSp>
      <p:sp>
        <p:nvSpPr>
          <p:cNvPr id="3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8406C4A-DE5D-480D-BA5E-93F663AEFC61}" type="slidenum">
              <a:rPr lang="zh-CN" altLang="en-US" smtClean="0">
                <a:ea typeface="宋体" charset="-122"/>
                <a:sym typeface="Calibri" pitchFamily="34" charset="0"/>
              </a:rPr>
              <a:pPr/>
              <a:t>11</a:t>
            </a:fld>
            <a:endParaRPr lang="zh-CN" altLang="en-US" sz="1800" dirty="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405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Variables in </a:t>
            </a:r>
            <a:r>
              <a:rPr kumimoji="1" lang="en-US" altLang="zh-CN" dirty="0" err="1" smtClean="0"/>
              <a:t>RecCgemCluster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178558"/>
              </p:ext>
            </p:extLst>
          </p:nvPr>
        </p:nvGraphicFramePr>
        <p:xfrm>
          <a:off x="1043608" y="1772816"/>
          <a:ext cx="7200800" cy="3934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027"/>
                <a:gridCol w="2309200"/>
                <a:gridCol w="3277573"/>
              </a:tblGrid>
              <a:tr h="491774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RecCgemCluster</a:t>
                      </a:r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91774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zh-CN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bg1"/>
                          </a:solidFill>
                        </a:rPr>
                        <a:t>item</a:t>
                      </a:r>
                      <a:endParaRPr lang="zh-CN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zh-CN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  <a:tr h="49177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int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m_layered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ID of CGEM Layer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49177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int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m_sheeted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ID of CGEM sheet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49177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int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m_flag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Type of cluster:</a:t>
                      </a:r>
                      <a:r>
                        <a:rPr lang="en-US" altLang="zh-CN" baseline="0" dirty="0" smtClean="0"/>
                        <a:t> 0-X, 1-V, 2-XV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49177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double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m_energydeposit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energy deposit 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49177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double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m_recphi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X position (phi)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49177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doulbe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m_recv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V position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04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1906588"/>
            <a:ext cx="7673975" cy="404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/>
              <a:t>Distribution of number of fired strips in each cluster</a:t>
            </a:r>
            <a:endParaRPr lang="zh-CN" altLang="en-US" sz="2800" smtClean="0"/>
          </a:p>
        </p:txBody>
      </p:sp>
      <p:sp>
        <p:nvSpPr>
          <p:cNvPr id="1029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323850" y="1417638"/>
            <a:ext cx="8229600" cy="542925"/>
          </a:xfrm>
        </p:spPr>
        <p:txBody>
          <a:bodyPr anchor="ctr" anchorCtr="1"/>
          <a:lstStyle/>
          <a:p>
            <a:pPr marL="0" indent="0" eaLnBrk="1" hangingPunct="1">
              <a:buFont typeface="Arial" charset="0"/>
              <a:buNone/>
            </a:pPr>
            <a:r>
              <a:rPr lang="en-US" altLang="zh-CN" sz="2400" dirty="0" smtClean="0"/>
              <a:t>single </a:t>
            </a:r>
            <a:r>
              <a:rPr lang="en-US" altLang="zh-CN" sz="2400" dirty="0" err="1" smtClean="0"/>
              <a:t>muon</a:t>
            </a:r>
            <a:r>
              <a:rPr lang="en-US" altLang="zh-CN" sz="2400" dirty="0" smtClean="0"/>
              <a:t> MC sample 1.0 </a:t>
            </a:r>
            <a:r>
              <a:rPr lang="en-US" altLang="zh-CN" sz="2400" dirty="0" err="1" smtClean="0"/>
              <a:t>GeV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|</a:t>
            </a:r>
            <a:r>
              <a:rPr lang="en-US" altLang="zh-CN" sz="2400" dirty="0" err="1" smtClean="0"/>
              <a:t>cos</a:t>
            </a:r>
            <a:r>
              <a:rPr lang="en-US" altLang="zh-CN" sz="2400" dirty="0" err="1">
                <a:latin typeface="Symbol" charset="2"/>
                <a:cs typeface="Symbol" charset="2"/>
                <a:sym typeface="Arial" charset="0"/>
              </a:rPr>
              <a:t>q</a:t>
            </a:r>
            <a:r>
              <a:rPr lang="en-US" altLang="zh-CN" sz="2400" dirty="0" smtClean="0">
                <a:sym typeface="Arial" charset="0"/>
              </a:rPr>
              <a:t>|&lt;0.93</a:t>
            </a:r>
            <a:endParaRPr lang="zh-CN" altLang="en-US" sz="2400" dirty="0" smtClean="0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公式" r:id="rId4" imgW="914760" imgH="215725" progId="Equation.3">
                  <p:embed/>
                </p:oleObj>
              </mc:Choice>
              <mc:Fallback>
                <p:oleObj name="公式" r:id="rId4" imgW="914760" imgH="2157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406C4A-DE5D-480D-BA5E-93F663AEFC61}" type="slidenum">
              <a:rPr lang="zh-CN" altLang="en-US" smtClean="0">
                <a:ea typeface="宋体" charset="-122"/>
                <a:sym typeface="Calibri" pitchFamily="34" charset="0"/>
              </a:rPr>
              <a:pPr/>
              <a:t>13</a:t>
            </a:fld>
            <a:endParaRPr lang="zh-CN" altLang="en-US" sz="1800" dirty="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  <p:sp>
        <p:nvSpPr>
          <p:cNvPr id="1031" name="TextBox 3"/>
          <p:cNvSpPr txBox="1">
            <a:spLocks noChangeArrowheads="1"/>
          </p:cNvSpPr>
          <p:nvPr/>
        </p:nvSpPr>
        <p:spPr bwMode="auto">
          <a:xfrm>
            <a:off x="468313" y="6165850"/>
            <a:ext cx="8013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r>
              <a:rPr lang="en-US" altLang="zh-CN"/>
              <a:t>Average number of strips that each cluster contains is 2~3 in either direction</a:t>
            </a:r>
            <a:endParaRPr lang="zh-CN" altLang="en-US"/>
          </a:p>
        </p:txBody>
      </p:sp>
      <p:sp>
        <p:nvSpPr>
          <p:cNvPr id="1032" name="TextBox 7"/>
          <p:cNvSpPr txBox="1">
            <a:spLocks noChangeArrowheads="1"/>
          </p:cNvSpPr>
          <p:nvPr/>
        </p:nvSpPr>
        <p:spPr bwMode="auto">
          <a:xfrm>
            <a:off x="1187624" y="5661248"/>
            <a:ext cx="2735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/>
              <a:t>Number of fired X strips</a:t>
            </a:r>
            <a:endParaRPr lang="zh-CN" altLang="en-US" sz="1400" dirty="0"/>
          </a:p>
        </p:txBody>
      </p:sp>
      <p:sp>
        <p:nvSpPr>
          <p:cNvPr id="1033" name="TextBox 8"/>
          <p:cNvSpPr txBox="1">
            <a:spLocks noChangeArrowheads="1"/>
          </p:cNvSpPr>
          <p:nvPr/>
        </p:nvSpPr>
        <p:spPr bwMode="auto">
          <a:xfrm>
            <a:off x="5292080" y="5661248"/>
            <a:ext cx="2735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/>
              <a:t>Number of fired V strips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35285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59632" y="5733256"/>
            <a:ext cx="6624736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B33360-6F34-4A9A-BCD7-336C60B3D892}" type="slidenum">
              <a:rPr lang="zh-CN" altLang="en-US" smtClean="0">
                <a:ea typeface="宋体" charset="-122"/>
                <a:sym typeface="Calibri" pitchFamily="34" charset="0"/>
              </a:rPr>
              <a:pPr/>
              <a:t>14</a:t>
            </a:fld>
            <a:endParaRPr lang="zh-CN" altLang="en-US" sz="180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288" y="692150"/>
            <a:ext cx="8567737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3200" dirty="0">
                <a:latin typeface="+mj-lt"/>
                <a:ea typeface="宋体" pitchFamily="2" charset="-122"/>
              </a:rPr>
              <a:t>Resolution for </a:t>
            </a:r>
            <a:r>
              <a:rPr lang="en-US" altLang="zh-CN" sz="3200" dirty="0" smtClean="0">
                <a:latin typeface="+mj-lt"/>
                <a:ea typeface="宋体" pitchFamily="2" charset="-122"/>
              </a:rPr>
              <a:t>2D </a:t>
            </a:r>
            <a:r>
              <a:rPr lang="en-US" altLang="zh-CN" sz="3200" dirty="0">
                <a:latin typeface="+mj-lt"/>
                <a:ea typeface="宋体" pitchFamily="2" charset="-122"/>
              </a:rPr>
              <a:t>readout in drift layer</a:t>
            </a:r>
            <a:endParaRPr lang="zh-CN" altLang="en-US" sz="3200" dirty="0">
              <a:latin typeface="+mj-lt"/>
              <a:ea typeface="宋体" pitchFamily="2" charset="-122"/>
            </a:endParaRPr>
          </a:p>
        </p:txBody>
      </p:sp>
      <p:pic>
        <p:nvPicPr>
          <p:cNvPr id="31748" name="Picture 4"/>
          <p:cNvPicPr>
            <a:picLocks noChangeAspect="1"/>
          </p:cNvPicPr>
          <p:nvPr/>
        </p:nvPicPr>
        <p:blipFill rotWithShape="1">
          <a:blip r:embed="rId2" cstate="print"/>
          <a:srcRect r="439" b="5706"/>
          <a:stretch/>
        </p:blipFill>
        <p:spPr bwMode="auto">
          <a:xfrm>
            <a:off x="1260475" y="1700213"/>
            <a:ext cx="6624000" cy="40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TextBox 5"/>
          <p:cNvSpPr txBox="1">
            <a:spLocks noChangeArrowheads="1"/>
          </p:cNvSpPr>
          <p:nvPr/>
        </p:nvSpPr>
        <p:spPr bwMode="auto">
          <a:xfrm>
            <a:off x="2982913" y="3095625"/>
            <a:ext cx="158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zh-CN" dirty="0"/>
              <a:t>σ</a:t>
            </a:r>
            <a:r>
              <a:rPr lang="en-US" altLang="zh-CN" baseline="-25000" dirty="0" err="1"/>
              <a:t>ρ</a:t>
            </a:r>
            <a:r>
              <a:rPr lang="en-US" altLang="zh-CN" dirty="0"/>
              <a:t>= 134.9</a:t>
            </a:r>
            <a:r>
              <a:rPr lang="el-GR" altLang="zh-CN" dirty="0"/>
              <a:t>μ</a:t>
            </a:r>
            <a:r>
              <a:rPr lang="en-US" altLang="zh-CN" dirty="0"/>
              <a:t>m </a:t>
            </a:r>
            <a:endParaRPr lang="zh-CN" altLang="en-US" dirty="0"/>
          </a:p>
        </p:txBody>
      </p:sp>
      <p:sp>
        <p:nvSpPr>
          <p:cNvPr id="31750" name="TextBox 8"/>
          <p:cNvSpPr txBox="1">
            <a:spLocks noChangeArrowheads="1"/>
          </p:cNvSpPr>
          <p:nvPr/>
        </p:nvSpPr>
        <p:spPr bwMode="auto">
          <a:xfrm>
            <a:off x="6444208" y="3068960"/>
            <a:ext cx="158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zh-CN" dirty="0"/>
              <a:t>σ</a:t>
            </a:r>
            <a:r>
              <a:rPr lang="en-US" altLang="zh-CN" baseline="-25000" dirty="0"/>
              <a:t>v</a:t>
            </a:r>
            <a:r>
              <a:rPr lang="en-US" altLang="zh-CN" dirty="0"/>
              <a:t>= 146.7</a:t>
            </a:r>
            <a:r>
              <a:rPr lang="el-GR" altLang="zh-CN" dirty="0"/>
              <a:t>μ</a:t>
            </a:r>
            <a:r>
              <a:rPr lang="en-US" altLang="zh-CN" dirty="0"/>
              <a:t>m 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5733256"/>
            <a:ext cx="2160588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1600" dirty="0" err="1">
                <a:latin typeface="+mj-lt"/>
                <a:ea typeface="宋体" pitchFamily="2" charset="-122"/>
              </a:rPr>
              <a:t>X</a:t>
            </a:r>
            <a:r>
              <a:rPr lang="en-US" altLang="zh-CN" sz="1600" baseline="-25000" dirty="0" err="1">
                <a:ea typeface="宋体" pitchFamily="2" charset="-122"/>
              </a:rPr>
              <a:t>rec</a:t>
            </a:r>
            <a:r>
              <a:rPr lang="en-US" altLang="zh-CN" sz="1600" dirty="0">
                <a:ea typeface="宋体" pitchFamily="2" charset="-122"/>
              </a:rPr>
              <a:t> – </a:t>
            </a:r>
            <a:r>
              <a:rPr lang="en-US" altLang="zh-CN" sz="1600" dirty="0" err="1">
                <a:latin typeface="+mj-lt"/>
                <a:ea typeface="宋体" pitchFamily="2" charset="-122"/>
              </a:rPr>
              <a:t>X</a:t>
            </a:r>
            <a:r>
              <a:rPr lang="en-US" altLang="zh-CN" sz="1600" baseline="-25000" dirty="0" err="1">
                <a:ea typeface="宋体" pitchFamily="2" charset="-122"/>
              </a:rPr>
              <a:t>truth</a:t>
            </a:r>
            <a:r>
              <a:rPr lang="en-US" altLang="zh-CN" sz="1600" dirty="0">
                <a:ea typeface="宋体" pitchFamily="2" charset="-122"/>
              </a:rPr>
              <a:t> </a:t>
            </a:r>
            <a:r>
              <a:rPr lang="en-US" altLang="zh-CN" sz="1400" dirty="0">
                <a:ea typeface="宋体" pitchFamily="2" charset="-122"/>
              </a:rPr>
              <a:t>(mm)</a:t>
            </a:r>
            <a:endParaRPr lang="zh-CN" altLang="en-US" sz="1400" dirty="0">
              <a:ea typeface="宋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8064" y="5733256"/>
            <a:ext cx="2159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1600" dirty="0" err="1">
                <a:latin typeface="+mj-lt"/>
                <a:ea typeface="宋体" pitchFamily="2" charset="-122"/>
              </a:rPr>
              <a:t>V</a:t>
            </a:r>
            <a:r>
              <a:rPr lang="en-US" altLang="zh-CN" sz="1600" baseline="-25000" dirty="0" err="1">
                <a:ea typeface="宋体" pitchFamily="2" charset="-122"/>
              </a:rPr>
              <a:t>rec</a:t>
            </a:r>
            <a:r>
              <a:rPr lang="en-US" altLang="zh-CN" sz="1600" dirty="0">
                <a:ea typeface="宋体" pitchFamily="2" charset="-122"/>
              </a:rPr>
              <a:t> – </a:t>
            </a:r>
            <a:r>
              <a:rPr lang="en-US" altLang="zh-CN" sz="1600" dirty="0" err="1">
                <a:latin typeface="+mj-lt"/>
                <a:ea typeface="宋体" pitchFamily="2" charset="-122"/>
              </a:rPr>
              <a:t>V</a:t>
            </a:r>
            <a:r>
              <a:rPr lang="en-US" altLang="zh-CN" sz="1600" baseline="-25000" dirty="0" err="1">
                <a:ea typeface="宋体" pitchFamily="2" charset="-122"/>
              </a:rPr>
              <a:t>truth</a:t>
            </a:r>
            <a:r>
              <a:rPr lang="en-US" altLang="zh-CN" sz="1600" dirty="0">
                <a:ea typeface="宋体" pitchFamily="2" charset="-122"/>
              </a:rPr>
              <a:t> </a:t>
            </a:r>
            <a:r>
              <a:rPr lang="en-US" altLang="zh-CN" sz="1400" dirty="0">
                <a:ea typeface="宋体" pitchFamily="2" charset="-122"/>
              </a:rPr>
              <a:t>(mm)</a:t>
            </a:r>
            <a:endParaRPr lang="zh-CN" altLang="en-US" sz="1400" dirty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367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Track fit using </a:t>
            </a:r>
            <a:r>
              <a:rPr lang="en-US" altLang="zh-CN" dirty="0" err="1" smtClean="0"/>
              <a:t>Kalman</a:t>
            </a:r>
            <a:r>
              <a:rPr lang="en-US" altLang="zh-CN" dirty="0" smtClean="0"/>
              <a:t> filter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-809742" y="2853726"/>
            <a:ext cx="3503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051720" y="5301208"/>
            <a:ext cx="4104456" cy="1008112"/>
          </a:xfrm>
          <a:prstGeom prst="rect">
            <a:avLst/>
          </a:prstGeom>
          <a:solidFill>
            <a:srgbClr val="8EB4E3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O</a:t>
            </a:r>
            <a:r>
              <a:rPr lang="en-US" altLang="zh-CN" sz="2000" dirty="0" smtClean="0"/>
              <a:t>btain track parameters and covariance matrix </a:t>
            </a:r>
            <a:r>
              <a:rPr lang="en-US" altLang="zh-CN" sz="2000" dirty="0"/>
              <a:t>u</a:t>
            </a:r>
            <a:r>
              <a:rPr lang="en-US" altLang="zh-CN" sz="2000" dirty="0" smtClean="0"/>
              <a:t>nder different hypothesis (e,</a:t>
            </a:r>
            <a:r>
              <a:rPr lang="el-GR" altLang="zh-CN" sz="2000" dirty="0" smtClean="0"/>
              <a:t>μ</a:t>
            </a:r>
            <a:r>
              <a:rPr lang="en-US" altLang="zh-CN" sz="2000" dirty="0" smtClean="0"/>
              <a:t>,</a:t>
            </a:r>
            <a:r>
              <a:rPr lang="el-GR" altLang="zh-CN" sz="2000" dirty="0" smtClean="0"/>
              <a:t>π</a:t>
            </a:r>
            <a:r>
              <a:rPr lang="en-US" altLang="zh-CN" sz="2000" dirty="0" smtClean="0"/>
              <a:t>,K, p)</a:t>
            </a:r>
            <a:endParaRPr lang="zh-CN" altLang="en-US" sz="2000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8406C4A-DE5D-480D-BA5E-93F663AEFC61}" type="slidenum">
              <a:rPr lang="zh-CN" altLang="en-US" smtClean="0">
                <a:ea typeface="宋体" charset="-122"/>
                <a:sym typeface="Calibri" pitchFamily="34" charset="0"/>
              </a:rPr>
              <a:pPr/>
              <a:t>15</a:t>
            </a:fld>
            <a:endParaRPr lang="zh-CN" altLang="en-US" sz="1800" dirty="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1556792"/>
            <a:ext cx="410445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/>
              <a:t>Reconstructed tracks (with MDC outer chamber hits ) as input</a:t>
            </a:r>
            <a:endParaRPr lang="zh-CN" alt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051720" y="2708921"/>
            <a:ext cx="4104456" cy="1015663"/>
          </a:xfrm>
          <a:prstGeom prst="rect">
            <a:avLst/>
          </a:prstGeom>
          <a:solidFill>
            <a:srgbClr val="8EB4E3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/>
              <a:t>Use MDC hits and CGEM clusters to update the track parameters from the outermost point to the origin</a:t>
            </a:r>
            <a:endParaRPr lang="zh-CN" alt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051720" y="4149080"/>
            <a:ext cx="4104456" cy="707886"/>
          </a:xfrm>
          <a:prstGeom prst="rect">
            <a:avLst/>
          </a:prstGeom>
          <a:solidFill>
            <a:srgbClr val="8EB4E3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/>
              <a:t>Take into Account the  multiple scattering, energy loss and NUMF</a:t>
            </a:r>
            <a:endParaRPr lang="zh-CN" altLang="en-US" sz="2000" dirty="0"/>
          </a:p>
        </p:txBody>
      </p:sp>
      <p:cxnSp>
        <p:nvCxnSpPr>
          <p:cNvPr id="9" name="直线箭头连接符 8"/>
          <p:cNvCxnSpPr>
            <a:stCxn id="5" idx="2"/>
            <a:endCxn id="7" idx="0"/>
          </p:cNvCxnSpPr>
          <p:nvPr/>
        </p:nvCxnSpPr>
        <p:spPr>
          <a:xfrm>
            <a:off x="4103948" y="2276872"/>
            <a:ext cx="0" cy="432049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线箭头连接符 16"/>
          <p:cNvCxnSpPr/>
          <p:nvPr/>
        </p:nvCxnSpPr>
        <p:spPr>
          <a:xfrm>
            <a:off x="4067944" y="3717032"/>
            <a:ext cx="0" cy="432049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线箭头连接符 17"/>
          <p:cNvCxnSpPr/>
          <p:nvPr/>
        </p:nvCxnSpPr>
        <p:spPr>
          <a:xfrm>
            <a:off x="4067944" y="4869160"/>
            <a:ext cx="0" cy="432049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62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Difference between the fit and truth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8406C4A-DE5D-480D-BA5E-93F663AEFC61}" type="slidenum">
              <a:rPr lang="zh-CN" altLang="en-US" smtClean="0">
                <a:ea typeface="宋体" charset="-122"/>
                <a:sym typeface="Calibri" pitchFamily="34" charset="0"/>
              </a:rPr>
              <a:pPr/>
              <a:t>16</a:t>
            </a:fld>
            <a:endParaRPr lang="zh-CN" altLang="en-US" sz="1800" dirty="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  <p:grpSp>
        <p:nvGrpSpPr>
          <p:cNvPr id="9" name="组 8"/>
          <p:cNvGrpSpPr/>
          <p:nvPr/>
        </p:nvGrpSpPr>
        <p:grpSpPr>
          <a:xfrm>
            <a:off x="827584" y="2276872"/>
            <a:ext cx="7488832" cy="4206965"/>
            <a:chOff x="827584" y="1340768"/>
            <a:chExt cx="7488832" cy="4206965"/>
          </a:xfrm>
        </p:grpSpPr>
        <p:sp>
          <p:nvSpPr>
            <p:cNvPr id="4" name="文本框 3"/>
            <p:cNvSpPr txBox="1"/>
            <p:nvPr/>
          </p:nvSpPr>
          <p:spPr>
            <a:xfrm>
              <a:off x="827584" y="5178401"/>
              <a:ext cx="748883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kumimoji="1" lang="zh-CN" altLang="en-US" dirty="0"/>
            </a:p>
          </p:txBody>
        </p:sp>
        <p:pic>
          <p:nvPicPr>
            <p:cNvPr id="5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584" y="1340768"/>
              <a:ext cx="7488832" cy="3898949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1547664" y="5043953"/>
              <a:ext cx="2592288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zh-CN" sz="2400" dirty="0" err="1" smtClean="0"/>
                <a:t>z</a:t>
              </a:r>
              <a:r>
                <a:rPr kumimoji="1" lang="en-US" altLang="zh-CN" sz="2400" baseline="-25000" dirty="0" err="1" smtClean="0"/>
                <a:t>fit</a:t>
              </a:r>
              <a:r>
                <a:rPr kumimoji="1" lang="en-US" altLang="zh-CN" sz="2400" dirty="0" smtClean="0"/>
                <a:t> – </a:t>
              </a:r>
              <a:r>
                <a:rPr kumimoji="1" lang="en-US" altLang="zh-CN" sz="2400" dirty="0" err="1" smtClean="0"/>
                <a:t>z</a:t>
              </a:r>
              <a:r>
                <a:rPr kumimoji="1" lang="en-US" altLang="zh-CN" sz="2400" baseline="-25000" dirty="0" err="1" smtClean="0"/>
                <a:t>truth</a:t>
              </a:r>
              <a:r>
                <a:rPr kumimoji="1" lang="en-US" altLang="zh-CN" sz="2400" baseline="-25000" dirty="0" smtClean="0"/>
                <a:t> </a:t>
              </a:r>
              <a:r>
                <a:rPr kumimoji="1" lang="en-US" altLang="zh-CN" sz="2400" dirty="0" smtClean="0"/>
                <a:t>(cm)</a:t>
              </a:r>
              <a:endParaRPr kumimoji="1" lang="zh-CN" altLang="en-US" sz="2400" dirty="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860032" y="5043953"/>
              <a:ext cx="3096344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zh-CN" sz="2400" dirty="0" err="1" smtClean="0"/>
                <a:t>phi</a:t>
              </a:r>
              <a:r>
                <a:rPr kumimoji="1" lang="en-US" altLang="zh-CN" sz="2400" baseline="-25000" dirty="0" err="1" smtClean="0"/>
                <a:t>fit</a:t>
              </a:r>
              <a:r>
                <a:rPr kumimoji="1" lang="en-US" altLang="zh-CN" sz="2400" dirty="0" smtClean="0"/>
                <a:t> – </a:t>
              </a:r>
              <a:r>
                <a:rPr kumimoji="1" lang="en-US" altLang="zh-CN" sz="2400" dirty="0" err="1" smtClean="0"/>
                <a:t>phi</a:t>
              </a:r>
              <a:r>
                <a:rPr kumimoji="1" lang="en-US" altLang="zh-CN" sz="2400" baseline="-25000" dirty="0" err="1" smtClean="0"/>
                <a:t>truth</a:t>
              </a:r>
              <a:r>
                <a:rPr kumimoji="1" lang="en-US" altLang="zh-CN" sz="2400" baseline="-25000" dirty="0" smtClean="0"/>
                <a:t> </a:t>
              </a:r>
              <a:r>
                <a:rPr kumimoji="1" lang="en-US" altLang="zh-CN" sz="2400" dirty="0" smtClean="0"/>
                <a:t>(rad)</a:t>
              </a:r>
              <a:endParaRPr kumimoji="1" lang="zh-CN" altLang="en-US" sz="2400" baseline="-25000" dirty="0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979712" y="162880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dirty="0" smtClean="0"/>
              <a:t>z</a:t>
            </a:r>
            <a:endParaRPr kumimoji="1" lang="zh-CN" altLang="en-US" sz="2800" dirty="0"/>
          </a:p>
        </p:txBody>
      </p:sp>
      <p:sp>
        <p:nvSpPr>
          <p:cNvPr id="11" name="文本框 10"/>
          <p:cNvSpPr txBox="1"/>
          <p:nvPr/>
        </p:nvSpPr>
        <p:spPr>
          <a:xfrm>
            <a:off x="5580112" y="162880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dirty="0" smtClean="0"/>
              <a:t>phi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29567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611560" y="5301208"/>
            <a:ext cx="820891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Momentum resolution </a:t>
            </a:r>
            <a:endParaRPr lang="zh-CN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9"/>
          <a:stretch/>
        </p:blipFill>
        <p:spPr>
          <a:xfrm>
            <a:off x="611561" y="1916832"/>
            <a:ext cx="4301878" cy="3400235"/>
          </a:xfrm>
          <a:prstGeom prst="rect">
            <a:avLst/>
          </a:prstGeom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8406C4A-DE5D-480D-BA5E-93F663AEFC61}" type="slidenum">
              <a:rPr lang="zh-CN" altLang="en-US" smtClean="0">
                <a:ea typeface="宋体" charset="-122"/>
                <a:sym typeface="Calibri" pitchFamily="34" charset="0"/>
              </a:rPr>
              <a:pPr/>
              <a:t>17</a:t>
            </a:fld>
            <a:endParaRPr lang="zh-CN" altLang="en-US" sz="1800" dirty="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35696" y="1340768"/>
            <a:ext cx="16640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/>
              <a:t>1GeV/c </a:t>
            </a:r>
            <a:r>
              <a:rPr lang="en-US" altLang="zh-CN" sz="2800" dirty="0" smtClean="0">
                <a:latin typeface="Symbol" charset="2"/>
                <a:cs typeface="Symbol" charset="2"/>
              </a:rPr>
              <a:t>m</a:t>
            </a:r>
            <a:r>
              <a:rPr lang="en-US" altLang="zh-CN" sz="2800" dirty="0" smtClean="0"/>
              <a:t>- </a:t>
            </a:r>
            <a:endParaRPr lang="zh-CN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1547664" y="5229200"/>
            <a:ext cx="2406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 dirty="0" err="1" smtClean="0"/>
              <a:t>p</a:t>
            </a:r>
            <a:r>
              <a:rPr kumimoji="1" lang="en-US" altLang="zh-CN" sz="2400" baseline="-25000" dirty="0" err="1" smtClean="0"/>
              <a:t>fit</a:t>
            </a:r>
            <a:r>
              <a:rPr kumimoji="1" lang="en-US" altLang="zh-CN" sz="2400" dirty="0" smtClean="0"/>
              <a:t> </a:t>
            </a:r>
            <a:r>
              <a:rPr kumimoji="1" lang="en-US" altLang="zh-CN" sz="2400" dirty="0"/>
              <a:t>– </a:t>
            </a:r>
            <a:r>
              <a:rPr kumimoji="1" lang="en-US" altLang="zh-CN" sz="2400" dirty="0" err="1" smtClean="0"/>
              <a:t>p</a:t>
            </a:r>
            <a:r>
              <a:rPr kumimoji="1" lang="en-US" altLang="zh-CN" sz="2400" baseline="-25000" dirty="0" err="1" smtClean="0"/>
              <a:t>truth</a:t>
            </a:r>
            <a:r>
              <a:rPr kumimoji="1" lang="en-US" altLang="zh-CN" sz="2400" baseline="-25000" dirty="0" smtClean="0"/>
              <a:t> </a:t>
            </a:r>
            <a:r>
              <a:rPr kumimoji="1" lang="en-US" altLang="zh-CN" sz="2400" dirty="0" smtClean="0"/>
              <a:t>(</a:t>
            </a:r>
            <a:r>
              <a:rPr kumimoji="1" lang="en-US" altLang="zh-CN" sz="2400" dirty="0" err="1" smtClean="0"/>
              <a:t>GeV</a:t>
            </a:r>
            <a:r>
              <a:rPr kumimoji="1" lang="en-US" altLang="zh-CN" sz="2400" dirty="0" smtClean="0"/>
              <a:t>/c)</a:t>
            </a:r>
            <a:endParaRPr kumimoji="1" lang="zh-CN" altLang="en-US" sz="2400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9"/>
          <a:stretch/>
        </p:blipFill>
        <p:spPr>
          <a:xfrm>
            <a:off x="4860032" y="1916832"/>
            <a:ext cx="3985917" cy="340023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868144" y="1268760"/>
            <a:ext cx="1732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/>
              <a:t>1GeV/c </a:t>
            </a:r>
            <a:r>
              <a:rPr lang="en-US" altLang="zh-CN" sz="2800" dirty="0" smtClean="0">
                <a:latin typeface="Symbol" charset="2"/>
                <a:cs typeface="Symbol" charset="2"/>
              </a:rPr>
              <a:t>m</a:t>
            </a:r>
            <a:r>
              <a:rPr lang="en-US" altLang="zh-CN" sz="2800" dirty="0"/>
              <a:t>+</a:t>
            </a:r>
            <a:r>
              <a:rPr lang="en-US" altLang="zh-CN" sz="2800" dirty="0" smtClean="0"/>
              <a:t> </a:t>
            </a:r>
            <a:endParaRPr lang="zh-CN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5580112" y="5229200"/>
            <a:ext cx="2406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 dirty="0" err="1" smtClean="0"/>
              <a:t>p</a:t>
            </a:r>
            <a:r>
              <a:rPr kumimoji="1" lang="en-US" altLang="zh-CN" sz="2400" baseline="-25000" dirty="0" err="1" smtClean="0"/>
              <a:t>fit</a:t>
            </a:r>
            <a:r>
              <a:rPr kumimoji="1" lang="en-US" altLang="zh-CN" sz="2400" dirty="0" smtClean="0"/>
              <a:t> </a:t>
            </a:r>
            <a:r>
              <a:rPr kumimoji="1" lang="en-US" altLang="zh-CN" sz="2400" dirty="0"/>
              <a:t>– </a:t>
            </a:r>
            <a:r>
              <a:rPr kumimoji="1" lang="en-US" altLang="zh-CN" sz="2400" dirty="0" err="1" smtClean="0"/>
              <a:t>p</a:t>
            </a:r>
            <a:r>
              <a:rPr kumimoji="1" lang="en-US" altLang="zh-CN" sz="2400" baseline="-25000" dirty="0" err="1" smtClean="0"/>
              <a:t>truth</a:t>
            </a:r>
            <a:r>
              <a:rPr kumimoji="1" lang="en-US" altLang="zh-CN" sz="2400" baseline="-25000" dirty="0" smtClean="0"/>
              <a:t> </a:t>
            </a:r>
            <a:r>
              <a:rPr kumimoji="1" lang="en-US" altLang="zh-CN" sz="2400" dirty="0" smtClean="0"/>
              <a:t>(</a:t>
            </a:r>
            <a:r>
              <a:rPr kumimoji="1" lang="en-US" altLang="zh-CN" sz="2400" dirty="0" err="1" smtClean="0"/>
              <a:t>GeV</a:t>
            </a:r>
            <a:r>
              <a:rPr kumimoji="1" lang="en-US" altLang="zh-CN" sz="2400" dirty="0" smtClean="0"/>
              <a:t>/c)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6213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altLang="zh-CN" dirty="0" smtClean="0"/>
              <a:t>Garfield </a:t>
            </a:r>
            <a:r>
              <a:rPr lang="en-US" altLang="zh-CN" dirty="0" smtClean="0"/>
              <a:t>simulation</a:t>
            </a:r>
          </a:p>
          <a:p>
            <a:pPr lvl="1">
              <a:buFont typeface="Arial"/>
              <a:buChar char="•"/>
            </a:pPr>
            <a:r>
              <a:rPr lang="en-US" altLang="zh-CN" dirty="0" smtClean="0"/>
              <a:t>Get some preliminary results</a:t>
            </a:r>
          </a:p>
          <a:p>
            <a:pPr lvl="1">
              <a:buFont typeface="Arial"/>
              <a:buChar char="•"/>
            </a:pPr>
            <a:r>
              <a:rPr lang="en-US" altLang="zh-CN" dirty="0" smtClean="0"/>
              <a:t>CPU consuming is a big problem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Reconstruction</a:t>
            </a:r>
          </a:p>
          <a:p>
            <a:pPr lvl="1">
              <a:buFont typeface="Arial"/>
              <a:buChar char="•"/>
            </a:pPr>
            <a:r>
              <a:rPr lang="en-US" altLang="zh-CN" dirty="0" smtClean="0"/>
              <a:t>A </a:t>
            </a:r>
            <a:r>
              <a:rPr lang="en-US" altLang="zh-CN" dirty="0"/>
              <a:t>preliminary cluster reconstruction package is </a:t>
            </a:r>
            <a:r>
              <a:rPr lang="en-US" altLang="zh-CN" dirty="0" smtClean="0"/>
              <a:t>developed</a:t>
            </a:r>
          </a:p>
          <a:p>
            <a:pPr lvl="1">
              <a:buFont typeface="Arial"/>
              <a:buChar char="•"/>
            </a:pPr>
            <a:r>
              <a:rPr lang="en-US" altLang="zh-CN" dirty="0"/>
              <a:t>The </a:t>
            </a:r>
            <a:r>
              <a:rPr lang="en-US" altLang="zh-CN" dirty="0" err="1"/>
              <a:t>Kalman</a:t>
            </a:r>
            <a:r>
              <a:rPr lang="en-US" altLang="zh-CN" dirty="0"/>
              <a:t> filter based track fitting with full simulation of </a:t>
            </a:r>
            <a:r>
              <a:rPr lang="en-US" altLang="zh-CN" dirty="0" smtClean="0"/>
              <a:t>CGEM + outer DC </a:t>
            </a:r>
            <a:r>
              <a:rPr lang="en-US" altLang="zh-CN" dirty="0"/>
              <a:t>is in </a:t>
            </a:r>
            <a:r>
              <a:rPr lang="en-US" altLang="zh-CN" dirty="0" smtClean="0"/>
              <a:t>progress</a:t>
            </a:r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E2D4F-BB24-4216-9AAE-935026D93772}" type="slidenum">
              <a:rPr lang="zh-CN" altLang="en-US" smtClean="0"/>
              <a:pPr>
                <a:defRPr/>
              </a:pPr>
              <a:t>18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318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Backup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1647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Garfield Simulation</a:t>
            </a:r>
            <a:endParaRPr lang="en-US" altLang="zh-CN" dirty="0" smtClean="0"/>
          </a:p>
          <a:p>
            <a:r>
              <a:rPr lang="en-US" altLang="zh-CN" dirty="0" smtClean="0"/>
              <a:t>Reconstruction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CGEM cluster reconstruction</a:t>
            </a:r>
          </a:p>
          <a:p>
            <a:pPr lvl="1"/>
            <a:r>
              <a:rPr lang="en-US" altLang="zh-CN" dirty="0" smtClean="0"/>
              <a:t>Track fit</a:t>
            </a:r>
          </a:p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660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5F9A-4332-4E67-8570-090CD3103B0A}" type="slidenum">
              <a:rPr lang="zh-CN" altLang="en-US" smtClean="0"/>
              <a:pPr/>
              <a:t>20</a:t>
            </a:fld>
            <a:endParaRPr lang="en-US"/>
          </a:p>
        </p:txBody>
      </p:sp>
      <p:pic>
        <p:nvPicPr>
          <p:cNvPr id="5" name="Picture 2" descr="ep26_3c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2981" y="1360954"/>
            <a:ext cx="3686743" cy="2500094"/>
          </a:xfrm>
          <a:prstGeom prst="rect">
            <a:avLst/>
          </a:prstGeom>
          <a:noFill/>
        </p:spPr>
      </p:pic>
      <p:pic>
        <p:nvPicPr>
          <p:cNvPr id="6" name="Picture 3" descr="em26_3c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6058" y="1371146"/>
            <a:ext cx="3671714" cy="2489902"/>
          </a:xfrm>
          <a:prstGeom prst="rect">
            <a:avLst/>
          </a:prstGeom>
          <a:noFill/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951008" y="2351767"/>
            <a:ext cx="143986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 smtClean="0">
                <a:solidFill>
                  <a:srgbClr val="0000FF"/>
                </a:solidFill>
              </a:rPr>
              <a:t>Data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000FF"/>
                </a:solidFill>
              </a:rPr>
              <a:t>e-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805042" y="2351767"/>
            <a:ext cx="143986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 smtClean="0">
                <a:solidFill>
                  <a:srgbClr val="FF0000"/>
                </a:solidFill>
              </a:rPr>
              <a:t>Data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FF0000"/>
                </a:solidFill>
              </a:rPr>
              <a:t>e+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959449" y="6381048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dirty="0"/>
              <a:t>Drift time (ns)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9226" y="3861048"/>
            <a:ext cx="3722156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77568" y="3861048"/>
            <a:ext cx="3722156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4"/>
          <p:cNvSpPr txBox="1"/>
          <p:nvPr/>
        </p:nvSpPr>
        <p:spPr>
          <a:xfrm>
            <a:off x="2365300" y="427761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D</a:t>
            </a:r>
            <a:r>
              <a:rPr lang="en-US" altLang="zh-CN" sz="2800" dirty="0" smtClean="0"/>
              <a:t>rift </a:t>
            </a:r>
            <a:r>
              <a:rPr lang="en-US" altLang="zh-CN" sz="2800" dirty="0" smtClean="0"/>
              <a:t>time </a:t>
            </a:r>
            <a:r>
              <a:rPr lang="en-US" altLang="zh-CN" sz="2800" dirty="0" smtClean="0"/>
              <a:t>distribution</a:t>
            </a:r>
            <a:endParaRPr lang="zh-CN" altLang="en-US" sz="2800" dirty="0"/>
          </a:p>
        </p:txBody>
      </p:sp>
      <p:sp>
        <p:nvSpPr>
          <p:cNvPr id="2" name="矩形 1"/>
          <p:cNvSpPr/>
          <p:nvPr/>
        </p:nvSpPr>
        <p:spPr>
          <a:xfrm>
            <a:off x="3050304" y="4860528"/>
            <a:ext cx="116609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0000FF"/>
                </a:solidFill>
              </a:rPr>
              <a:t>Garfield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0000FF"/>
                </a:solidFill>
              </a:rPr>
              <a:t>e-</a:t>
            </a:r>
            <a:endParaRPr lang="en-US" altLang="zh-CN" dirty="0">
              <a:solidFill>
                <a:srgbClr val="0000FF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76480" y="4860528"/>
            <a:ext cx="932617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FF0000"/>
                </a:solidFill>
              </a:rPr>
              <a:t>Garfield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FF0000"/>
                </a:solidFill>
              </a:rPr>
              <a:t>e+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 rot="16200000">
            <a:off x="-328843" y="3785401"/>
            <a:ext cx="2519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800" dirty="0"/>
              <a:t>Drift </a:t>
            </a:r>
            <a:r>
              <a:rPr lang="en-US" altLang="zh-CN" dirty="0" smtClean="0"/>
              <a:t>distance</a:t>
            </a:r>
            <a:r>
              <a:rPr lang="en-US" altLang="zh-CN" sz="1800" dirty="0" smtClean="0"/>
              <a:t> (</a:t>
            </a:r>
            <a:r>
              <a:rPr lang="en-US" altLang="zh-CN" dirty="0" smtClean="0"/>
              <a:t>mm</a:t>
            </a:r>
            <a:r>
              <a:rPr lang="en-US" altLang="zh-CN" sz="1800" dirty="0" smtClean="0"/>
              <a:t>)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184765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5053" r="8397"/>
          <a:stretch/>
        </p:blipFill>
        <p:spPr bwMode="auto">
          <a:xfrm>
            <a:off x="4499992" y="1988840"/>
            <a:ext cx="4500985" cy="3159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77393"/>
            <a:ext cx="3934785" cy="310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zh-CN" sz="3200" dirty="0" smtClean="0"/>
              <a:t>X-T relations of MDC</a:t>
            </a:r>
            <a:endParaRPr kumimoji="1" lang="zh-CN" altLang="en-US" sz="32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5350932"/>
            <a:ext cx="8229600" cy="1253067"/>
          </a:xfrm>
        </p:spPr>
        <p:txBody>
          <a:bodyPr>
            <a:normAutofit/>
          </a:bodyPr>
          <a:lstStyle/>
          <a:p>
            <a:r>
              <a:rPr kumimoji="1" lang="en-US" altLang="zh-CN" sz="2800" dirty="0" smtClean="0"/>
              <a:t>Drift behavior from Garfield simulation are comparable with data</a:t>
            </a:r>
            <a:endParaRPr kumimoji="1"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971600" y="148478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400" dirty="0" smtClean="0"/>
              <a:t>Data</a:t>
            </a:r>
            <a:endParaRPr kumimoji="1"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5292080" y="148478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400" dirty="0" smtClean="0"/>
              <a:t>Garfield </a:t>
            </a:r>
            <a:r>
              <a:rPr kumimoji="1" lang="en-US" altLang="zh-CN" sz="2400" dirty="0" err="1" smtClean="0"/>
              <a:t>sim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1213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Garfield simulation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sz="3200" dirty="0" smtClean="0"/>
              <a:t>Motivation</a:t>
            </a:r>
          </a:p>
          <a:p>
            <a:pPr marL="742950" lvl="2" indent="-342900"/>
            <a:r>
              <a:rPr lang="en-US" altLang="zh-CN" sz="2800" dirty="0" smtClean="0"/>
              <a:t>To understand the drift property in magnetic field and implement more realistic digitization model</a:t>
            </a:r>
          </a:p>
          <a:p>
            <a:r>
              <a:rPr lang="en-US" altLang="zh-CN" dirty="0" smtClean="0"/>
              <a:t>Use Garfield++</a:t>
            </a:r>
          </a:p>
          <a:p>
            <a:r>
              <a:rPr lang="en-US" altLang="zh-CN" dirty="0" smtClean="0"/>
              <a:t>Construct the detector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en-US" altLang="zh-CN" dirty="0" smtClean="0"/>
              <a:t>and </a:t>
            </a:r>
            <a:r>
              <a:rPr lang="en-US" altLang="zh-CN" dirty="0" smtClean="0"/>
              <a:t>calculate the field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en-US" altLang="zh-CN" dirty="0" smtClean="0"/>
              <a:t>map </a:t>
            </a:r>
            <a:r>
              <a:rPr lang="en-US" altLang="zh-CN" dirty="0" smtClean="0"/>
              <a:t>using </a:t>
            </a:r>
            <a:r>
              <a:rPr lang="en-US" altLang="zh-CN" dirty="0" err="1" smtClean="0"/>
              <a:t>Ansys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E2D4F-BB24-4216-9AAE-935026D93772}" type="slidenum">
              <a:rPr lang="zh-CN" altLang="en-US" smtClean="0"/>
              <a:pPr>
                <a:defRPr/>
              </a:pPr>
              <a:t>3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3284984"/>
            <a:ext cx="3960440" cy="300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347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CGEM of </a:t>
            </a:r>
            <a:r>
              <a:rPr lang="en-US" altLang="zh-CN" sz="4000" dirty="0"/>
              <a:t>a</a:t>
            </a:r>
            <a:r>
              <a:rPr lang="zh-CN" altLang="en-US" sz="4000" dirty="0" smtClean="0"/>
              <a:t> </a:t>
            </a:r>
            <a:r>
              <a:rPr lang="en-US" altLang="zh-CN" sz="4000" dirty="0" smtClean="0"/>
              <a:t>hexagonal</a:t>
            </a:r>
            <a:r>
              <a:rPr lang="zh-CN" altLang="en-US" sz="4000" dirty="0" smtClean="0"/>
              <a:t> </a:t>
            </a:r>
            <a:r>
              <a:rPr lang="en-US" altLang="zh-CN" sz="4000" dirty="0" smtClean="0"/>
              <a:t>geometry</a:t>
            </a:r>
            <a:endParaRPr lang="zh-CN" altLang="en-US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</a:p>
        </p:txBody>
      </p:sp>
      <p:pic>
        <p:nvPicPr>
          <p:cNvPr id="4100" name="Picture 4" descr="Hex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25" y="1417638"/>
            <a:ext cx="4294188" cy="322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Hexun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425" y="1417638"/>
            <a:ext cx="4238625" cy="317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83568" y="4941168"/>
            <a:ext cx="80909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cs typeface="Symbol" charset="2"/>
              </a:rPr>
              <a:t>The basic cell</a:t>
            </a:r>
            <a:r>
              <a:rPr lang="zh-CN" altLang="en-US" sz="2400" dirty="0" smtClean="0">
                <a:cs typeface="Symbol" charset="2"/>
              </a:rPr>
              <a:t>,</a:t>
            </a:r>
            <a:r>
              <a:rPr lang="en-US" altLang="zh-CN" sz="2400" dirty="0" smtClean="0">
                <a:cs typeface="Symbol" charset="2"/>
              </a:rPr>
              <a:t>which is used to construct the whole detector by periodic arrangement in X and Y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8406C4A-DE5D-480D-BA5E-93F663AEFC61}" type="slidenum">
              <a:rPr lang="zh-CN" altLang="en-US" smtClean="0">
                <a:ea typeface="宋体" charset="-122"/>
                <a:sym typeface="Calibri" pitchFamily="34" charset="0"/>
              </a:rPr>
              <a:pPr/>
              <a:t>4</a:t>
            </a:fld>
            <a:endParaRPr lang="zh-CN" altLang="en-US" sz="1800" dirty="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50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Electric field from Garfield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SzPct val="100000"/>
              <a:buFontTx/>
              <a:buNone/>
            </a:pPr>
            <a:endParaRPr lang="en-US"/>
          </a:p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9512" y="1772816"/>
            <a:ext cx="4975225" cy="2821863"/>
            <a:chOff x="-81" y="0"/>
            <a:chExt cx="7835" cy="3557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1618" y="321"/>
              <a:ext cx="4477" cy="2"/>
            </a:xfrm>
            <a:prstGeom prst="line">
              <a:avLst/>
            </a:prstGeom>
            <a:noFill/>
            <a:ln w="19080" cap="sq" cmpd="sng">
              <a:solidFill>
                <a:srgbClr val="000000"/>
              </a:solidFill>
              <a:bevel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1618" y="1333"/>
              <a:ext cx="4477" cy="1"/>
            </a:xfrm>
            <a:prstGeom prst="line">
              <a:avLst/>
            </a:prstGeom>
            <a:noFill/>
            <a:ln w="38160" cap="sq" cmpd="sng">
              <a:solidFill>
                <a:srgbClr val="000000"/>
              </a:solidFill>
              <a:prstDash val="dash"/>
              <a:bevel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618" y="1952"/>
              <a:ext cx="4477" cy="1"/>
            </a:xfrm>
            <a:prstGeom prst="line">
              <a:avLst/>
            </a:prstGeom>
            <a:noFill/>
            <a:ln w="38160" cap="sq" cmpd="sng">
              <a:solidFill>
                <a:srgbClr val="000000"/>
              </a:solidFill>
              <a:prstDash val="dash"/>
              <a:bevel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1618" y="2594"/>
              <a:ext cx="4477" cy="2"/>
            </a:xfrm>
            <a:prstGeom prst="line">
              <a:avLst/>
            </a:prstGeom>
            <a:noFill/>
            <a:ln w="38160" cap="sq" cmpd="sng">
              <a:solidFill>
                <a:srgbClr val="000000"/>
              </a:solidFill>
              <a:prstDash val="dash"/>
              <a:bevel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1618" y="3286"/>
              <a:ext cx="4477" cy="1"/>
            </a:xfrm>
            <a:prstGeom prst="line">
              <a:avLst/>
            </a:prstGeom>
            <a:noFill/>
            <a:ln w="19080" cap="sq" cmpd="sng">
              <a:solidFill>
                <a:srgbClr val="000000"/>
              </a:solidFill>
              <a:prstDash val="sysDot"/>
              <a:bevel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5130" name="AutoShape 10"/>
            <p:cNvCxnSpPr>
              <a:cxnSpLocks noChangeShapeType="1"/>
            </p:cNvCxnSpPr>
            <p:nvPr/>
          </p:nvCxnSpPr>
          <p:spPr bwMode="auto">
            <a:xfrm>
              <a:off x="3875" y="455"/>
              <a:ext cx="3" cy="731"/>
            </a:xfrm>
            <a:prstGeom prst="straightConnector1">
              <a:avLst/>
            </a:prstGeom>
            <a:noFill/>
            <a:ln w="9360" cap="sq" cmpd="sng">
              <a:solidFill>
                <a:srgbClr val="000000"/>
              </a:solidFill>
              <a:bevel/>
              <a:headEnd type="triangle" w="med" len="med"/>
              <a:tailEnd type="triangle" w="med" len="med"/>
            </a:ln>
            <a:effectLst/>
          </p:spPr>
        </p:cxnSp>
        <p:cxnSp>
          <p:nvCxnSpPr>
            <p:cNvPr id="5131" name="AutoShape 11"/>
            <p:cNvCxnSpPr>
              <a:cxnSpLocks noChangeShapeType="1"/>
            </p:cNvCxnSpPr>
            <p:nvPr/>
          </p:nvCxnSpPr>
          <p:spPr bwMode="auto">
            <a:xfrm>
              <a:off x="3875" y="1494"/>
              <a:ext cx="3" cy="316"/>
            </a:xfrm>
            <a:prstGeom prst="straightConnector1">
              <a:avLst/>
            </a:prstGeom>
            <a:noFill/>
            <a:ln w="9360" cap="sq" cmpd="sng">
              <a:solidFill>
                <a:srgbClr val="000000"/>
              </a:solidFill>
              <a:bevel/>
              <a:headEnd type="triangle" w="med" len="med"/>
              <a:tailEnd type="triangle" w="med" len="med"/>
            </a:ln>
            <a:effectLst/>
          </p:spPr>
        </p:cxnSp>
        <p:cxnSp>
          <p:nvCxnSpPr>
            <p:cNvPr id="5132" name="AutoShape 12"/>
            <p:cNvCxnSpPr>
              <a:cxnSpLocks noChangeShapeType="1"/>
            </p:cNvCxnSpPr>
            <p:nvPr/>
          </p:nvCxnSpPr>
          <p:spPr bwMode="auto">
            <a:xfrm>
              <a:off x="3875" y="2105"/>
              <a:ext cx="3" cy="313"/>
            </a:xfrm>
            <a:prstGeom prst="straightConnector1">
              <a:avLst/>
            </a:prstGeom>
            <a:noFill/>
            <a:ln w="9360" cap="sq" cmpd="sng">
              <a:solidFill>
                <a:srgbClr val="000000"/>
              </a:solidFill>
              <a:bevel/>
              <a:headEnd type="triangle" w="med" len="med"/>
              <a:tailEnd type="triangle" w="med" len="med"/>
            </a:ln>
            <a:effectLst/>
          </p:spPr>
        </p:cxnSp>
        <p:cxnSp>
          <p:nvCxnSpPr>
            <p:cNvPr id="5133" name="AutoShape 13"/>
            <p:cNvCxnSpPr>
              <a:cxnSpLocks noChangeShapeType="1"/>
            </p:cNvCxnSpPr>
            <p:nvPr/>
          </p:nvCxnSpPr>
          <p:spPr bwMode="auto">
            <a:xfrm>
              <a:off x="3875" y="2772"/>
              <a:ext cx="3" cy="316"/>
            </a:xfrm>
            <a:prstGeom prst="straightConnector1">
              <a:avLst/>
            </a:prstGeom>
            <a:noFill/>
            <a:ln w="9360" cap="sq" cmpd="sng">
              <a:solidFill>
                <a:srgbClr val="000000"/>
              </a:solidFill>
              <a:bevel/>
              <a:headEnd type="triangle" w="med" len="med"/>
              <a:tailEnd type="triangle" w="med" len="med"/>
            </a:ln>
            <a:effectLst/>
          </p:spPr>
        </p:cxn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4339" y="713"/>
              <a:ext cx="1139" cy="333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/>
                <a:t>3mm</a:t>
              </a:r>
            </a:p>
          </p:txBody>
        </p:sp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4339" y="2016"/>
              <a:ext cx="1139" cy="333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/>
                <a:t>2mm</a:t>
              </a:r>
            </a:p>
          </p:txBody>
        </p:sp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4339" y="1377"/>
              <a:ext cx="1139" cy="333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/>
                <a:t>2mm</a:t>
              </a:r>
            </a:p>
          </p:txBody>
        </p:sp>
        <p:sp>
          <p:nvSpPr>
            <p:cNvPr id="5137" name="Text Box 17"/>
            <p:cNvSpPr txBox="1">
              <a:spLocks noChangeArrowheads="1"/>
            </p:cNvSpPr>
            <p:nvPr/>
          </p:nvSpPr>
          <p:spPr bwMode="auto">
            <a:xfrm>
              <a:off x="4339" y="2695"/>
              <a:ext cx="1139" cy="333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/>
                <a:t>2mm</a:t>
              </a:r>
            </a:p>
          </p:txBody>
        </p: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5958" y="0"/>
              <a:ext cx="1557" cy="46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dirty="0" smtClean="0"/>
                <a:t>-3190</a:t>
              </a:r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5139" name="Text Box 19"/>
            <p:cNvSpPr txBox="1">
              <a:spLocks noChangeArrowheads="1"/>
            </p:cNvSpPr>
            <p:nvPr/>
          </p:nvSpPr>
          <p:spPr bwMode="auto">
            <a:xfrm>
              <a:off x="6422" y="1001"/>
              <a:ext cx="1242" cy="332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5843" y="814"/>
              <a:ext cx="1654" cy="817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dirty="0" smtClean="0"/>
                <a:t>-2740</a:t>
              </a:r>
              <a:r>
                <a:rPr lang="en-US" dirty="0" smtClean="0"/>
                <a:t>V</a:t>
              </a:r>
              <a:endParaRPr lang="en-US" dirty="0"/>
            </a:p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dirty="0" smtClean="0"/>
                <a:t>-2350</a:t>
              </a:r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5552" y="1542"/>
              <a:ext cx="1951" cy="817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dirty="0" smtClean="0"/>
                <a:t>-2050</a:t>
              </a:r>
              <a:r>
                <a:rPr lang="en-US" altLang="zh-CN" dirty="0"/>
                <a:t>V</a:t>
              </a:r>
              <a:endParaRPr lang="zh-CN" altLang="en-US" dirty="0"/>
            </a:p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dirty="0" smtClean="0"/>
                <a:t>-1670V</a:t>
              </a:r>
              <a:endParaRPr lang="en-US" dirty="0"/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6155" y="3008"/>
              <a:ext cx="929" cy="46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/>
                <a:t>0</a:t>
              </a:r>
            </a:p>
          </p:txBody>
        </p:sp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-81" y="40"/>
              <a:ext cx="1778" cy="57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/>
                <a:t>Cathode</a:t>
              </a:r>
            </a:p>
          </p:txBody>
        </p:sp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>
              <a:off x="147" y="2975"/>
              <a:ext cx="1442" cy="57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/>
                <a:t>Anode</a:t>
              </a:r>
            </a:p>
          </p:txBody>
        </p:sp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>
              <a:off x="22" y="1051"/>
              <a:ext cx="1546" cy="57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/>
                <a:t>GEM3</a:t>
              </a:r>
            </a:p>
          </p:txBody>
        </p:sp>
        <p:sp>
          <p:nvSpPr>
            <p:cNvPr id="5146" name="Text Box 26"/>
            <p:cNvSpPr txBox="1">
              <a:spLocks noChangeArrowheads="1"/>
            </p:cNvSpPr>
            <p:nvPr/>
          </p:nvSpPr>
          <p:spPr bwMode="auto">
            <a:xfrm>
              <a:off x="14" y="1686"/>
              <a:ext cx="1546" cy="57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/>
                <a:t>GEM2</a:t>
              </a:r>
            </a:p>
          </p:txBody>
        </p:sp>
        <p:sp>
          <p:nvSpPr>
            <p:cNvPr id="5147" name="Text Box 27"/>
            <p:cNvSpPr txBox="1">
              <a:spLocks noChangeArrowheads="1"/>
            </p:cNvSpPr>
            <p:nvPr/>
          </p:nvSpPr>
          <p:spPr bwMode="auto">
            <a:xfrm>
              <a:off x="81" y="2321"/>
              <a:ext cx="1493" cy="57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/>
                <a:t>GEM1</a:t>
              </a:r>
            </a:p>
          </p:txBody>
        </p:sp>
        <p:sp>
          <p:nvSpPr>
            <p:cNvPr id="5148" name="Text Box 28"/>
            <p:cNvSpPr txBox="1">
              <a:spLocks noChangeArrowheads="1"/>
            </p:cNvSpPr>
            <p:nvPr/>
          </p:nvSpPr>
          <p:spPr bwMode="auto">
            <a:xfrm>
              <a:off x="2286" y="656"/>
              <a:ext cx="1268" cy="332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/>
                <a:t>Drift</a:t>
              </a:r>
            </a:p>
          </p:txBody>
        </p:sp>
        <p:sp>
          <p:nvSpPr>
            <p:cNvPr id="5149" name="Text Box 29"/>
            <p:cNvSpPr txBox="1">
              <a:spLocks noChangeArrowheads="1"/>
            </p:cNvSpPr>
            <p:nvPr/>
          </p:nvSpPr>
          <p:spPr bwMode="auto">
            <a:xfrm>
              <a:off x="1984" y="2005"/>
              <a:ext cx="1890" cy="57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/>
                <a:t>Transfer2</a:t>
              </a:r>
            </a:p>
          </p:txBody>
        </p:sp>
        <p:sp>
          <p:nvSpPr>
            <p:cNvPr id="5150" name="Text Box 30"/>
            <p:cNvSpPr txBox="1">
              <a:spLocks noChangeArrowheads="1"/>
            </p:cNvSpPr>
            <p:nvPr/>
          </p:nvSpPr>
          <p:spPr bwMode="auto">
            <a:xfrm>
              <a:off x="1984" y="1375"/>
              <a:ext cx="1890" cy="57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/>
                <a:t>Transfer1</a:t>
              </a:r>
            </a:p>
          </p:txBody>
        </p:sp>
        <p:sp>
          <p:nvSpPr>
            <p:cNvPr id="5151" name="Text Box 31"/>
            <p:cNvSpPr txBox="1">
              <a:spLocks noChangeArrowheads="1"/>
            </p:cNvSpPr>
            <p:nvPr/>
          </p:nvSpPr>
          <p:spPr bwMode="auto">
            <a:xfrm>
              <a:off x="2075" y="2708"/>
              <a:ext cx="1800" cy="578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/>
                <a:t>Induction</a:t>
              </a:r>
            </a:p>
          </p:txBody>
        </p:sp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>
              <a:off x="1618" y="3287"/>
              <a:ext cx="4477" cy="2"/>
            </a:xfrm>
            <a:prstGeom prst="line">
              <a:avLst/>
            </a:prstGeom>
            <a:noFill/>
            <a:ln w="19080" cap="sq" cmpd="sng">
              <a:solidFill>
                <a:srgbClr val="000000"/>
              </a:solidFill>
              <a:bevel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>
              <a:off x="3554" y="3286"/>
              <a:ext cx="2" cy="178"/>
            </a:xfrm>
            <a:prstGeom prst="line">
              <a:avLst/>
            </a:prstGeom>
            <a:noFill/>
            <a:ln w="9360" cap="sq" cmpd="sng">
              <a:solidFill>
                <a:srgbClr val="000000"/>
              </a:solidFill>
              <a:bevel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4" name="Line 34"/>
            <p:cNvSpPr>
              <a:spLocks noChangeShapeType="1"/>
            </p:cNvSpPr>
            <p:nvPr/>
          </p:nvSpPr>
          <p:spPr bwMode="auto">
            <a:xfrm>
              <a:off x="3554" y="3464"/>
              <a:ext cx="2" cy="1"/>
            </a:xfrm>
            <a:prstGeom prst="line">
              <a:avLst/>
            </a:prstGeom>
            <a:noFill/>
            <a:ln w="9360" cap="sq" cmpd="sng">
              <a:solidFill>
                <a:srgbClr val="000000"/>
              </a:solidFill>
              <a:bevel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5" name="Line 35"/>
            <p:cNvSpPr>
              <a:spLocks noChangeShapeType="1"/>
            </p:cNvSpPr>
            <p:nvPr/>
          </p:nvSpPr>
          <p:spPr bwMode="auto">
            <a:xfrm>
              <a:off x="3554" y="3465"/>
              <a:ext cx="321" cy="1"/>
            </a:xfrm>
            <a:prstGeom prst="line">
              <a:avLst/>
            </a:prstGeom>
            <a:noFill/>
            <a:ln w="9360" cap="sq" cmpd="sng">
              <a:solidFill>
                <a:srgbClr val="000000"/>
              </a:solidFill>
              <a:bevel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6" name="AutoShape 36"/>
            <p:cNvSpPr>
              <a:spLocks noChangeArrowheads="1"/>
            </p:cNvSpPr>
            <p:nvPr/>
          </p:nvSpPr>
          <p:spPr bwMode="auto">
            <a:xfrm rot="5400000">
              <a:off x="3851" y="3382"/>
              <a:ext cx="194" cy="155"/>
            </a:xfrm>
            <a:prstGeom prst="triangle">
              <a:avLst>
                <a:gd name="adj" fmla="val 50000"/>
              </a:avLst>
            </a:prstGeom>
            <a:solidFill>
              <a:srgbClr val="CFDEF3"/>
            </a:solidFill>
            <a:ln w="9360" cap="sq" cmpd="sng">
              <a:solidFill>
                <a:srgbClr val="000000"/>
              </a:solidFill>
              <a:bevel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57" name="Text Box 37"/>
            <p:cNvSpPr txBox="1">
              <a:spLocks noChangeArrowheads="1"/>
            </p:cNvSpPr>
            <p:nvPr/>
          </p:nvSpPr>
          <p:spPr bwMode="auto">
            <a:xfrm>
              <a:off x="6232" y="2237"/>
              <a:ext cx="1522" cy="815"/>
            </a:xfrm>
            <a:prstGeom prst="rect">
              <a:avLst/>
            </a:prstGeom>
            <a:noFill/>
            <a:ln w="9525" cap="flat" cmpd="sng">
              <a:noFill/>
              <a:bevel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 </a:t>
              </a:r>
              <a:r>
                <a:rPr lang="en-US" altLang="zh-CN" dirty="0" smtClean="0"/>
                <a:t>-1370V</a:t>
              </a:r>
              <a:endParaRPr lang="zh-CN" altLang="en-US" dirty="0"/>
            </a:p>
            <a:p>
              <a:r>
                <a:rPr lang="zh-CN" altLang="en-US" dirty="0"/>
                <a:t> </a:t>
              </a:r>
              <a:r>
                <a:rPr lang="en-US" altLang="zh-CN" dirty="0" smtClean="0"/>
                <a:t>-1000V</a:t>
              </a:r>
              <a:endParaRPr lang="zh-CN" altLang="en-US" dirty="0"/>
            </a:p>
          </p:txBody>
        </p:sp>
      </p:grpSp>
      <p:pic>
        <p:nvPicPr>
          <p:cNvPr id="5159" name="Picture 39" descr="Efie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0650" y="1803400"/>
            <a:ext cx="3802063" cy="2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251520" y="4797152"/>
            <a:ext cx="76215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altLang="zh-CN" sz="2000" dirty="0" smtClean="0">
                <a:latin typeface="Times New Roman" pitchFamily="18" charset="0"/>
              </a:rPr>
              <a:t>A typical voltage from 300 to 500V is applied between the two sides of the foil. </a:t>
            </a:r>
          </a:p>
          <a:p>
            <a:pPr marL="342900" indent="-342900">
              <a:buFont typeface="Arial"/>
              <a:buChar char="•"/>
            </a:pPr>
            <a:r>
              <a:rPr lang="en-US" altLang="zh-CN" sz="2000" dirty="0" smtClean="0">
                <a:latin typeface="Times New Roman" pitchFamily="18" charset="0"/>
              </a:rPr>
              <a:t>The field reaches 100kV/cm in the hole.  </a:t>
            </a:r>
          </a:p>
          <a:p>
            <a:pPr marL="342900" indent="-342900">
              <a:buFont typeface="Arial"/>
              <a:buChar char="•"/>
            </a:pPr>
            <a:r>
              <a:rPr lang="en-US" altLang="zh-CN" sz="2000" dirty="0" smtClean="0">
                <a:latin typeface="Times New Roman" pitchFamily="18" charset="0"/>
                <a:ea typeface="PMingLiU" pitchFamily="18" charset="-120"/>
              </a:rPr>
              <a:t>The expected gain should be around 10^4.</a:t>
            </a:r>
            <a:endParaRPr lang="zh-CN" altLang="en-US" sz="2000" dirty="0">
              <a:ea typeface="PMingLiU" pitchFamily="18" charset="-120"/>
            </a:endParaRPr>
          </a:p>
        </p:txBody>
      </p:sp>
      <p:sp>
        <p:nvSpPr>
          <p:cNvPr id="4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8406C4A-DE5D-480D-BA5E-93F663AEFC61}" type="slidenum">
              <a:rPr lang="zh-CN" altLang="en-US" smtClean="0">
                <a:ea typeface="宋体" charset="-122"/>
                <a:sym typeface="Calibri" pitchFamily="34" charset="0"/>
              </a:rPr>
              <a:pPr/>
              <a:t>5</a:t>
            </a:fld>
            <a:endParaRPr lang="zh-CN" altLang="en-US" sz="1800" dirty="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  <p:grpSp>
        <p:nvGrpSpPr>
          <p:cNvPr id="42" name="Group 5"/>
          <p:cNvGrpSpPr>
            <a:grpSpLocks/>
          </p:cNvGrpSpPr>
          <p:nvPr/>
        </p:nvGrpSpPr>
        <p:grpSpPr bwMode="auto">
          <a:xfrm>
            <a:off x="5083175" y="5589240"/>
            <a:ext cx="4060825" cy="839787"/>
            <a:chOff x="0" y="0"/>
            <a:chExt cx="6395" cy="1323"/>
          </a:xfrm>
        </p:grpSpPr>
        <p:sp>
          <p:nvSpPr>
            <p:cNvPr id="43" name="箭头 447"/>
            <p:cNvSpPr>
              <a:spLocks noChangeShapeType="1"/>
            </p:cNvSpPr>
            <p:nvPr/>
          </p:nvSpPr>
          <p:spPr bwMode="auto">
            <a:xfrm>
              <a:off x="114" y="114"/>
              <a:ext cx="5556" cy="1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Line 7"/>
            <p:cNvSpPr>
              <a:spLocks noChangeShapeType="1"/>
            </p:cNvSpPr>
            <p:nvPr/>
          </p:nvSpPr>
          <p:spPr bwMode="auto">
            <a:xfrm flipV="1">
              <a:off x="680" y="0"/>
              <a:ext cx="1" cy="11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Line 8"/>
            <p:cNvSpPr>
              <a:spLocks noChangeShapeType="1"/>
            </p:cNvSpPr>
            <p:nvPr/>
          </p:nvSpPr>
          <p:spPr bwMode="auto">
            <a:xfrm>
              <a:off x="3283" y="0"/>
              <a:ext cx="1" cy="11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Line 9"/>
            <p:cNvSpPr>
              <a:spLocks noChangeShapeType="1"/>
            </p:cNvSpPr>
            <p:nvPr/>
          </p:nvSpPr>
          <p:spPr bwMode="auto">
            <a:xfrm>
              <a:off x="2264" y="0"/>
              <a:ext cx="1" cy="11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>
              <a:off x="4302" y="0"/>
              <a:ext cx="1" cy="11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11"/>
            <p:cNvSpPr>
              <a:spLocks noChangeShapeType="1"/>
            </p:cNvSpPr>
            <p:nvPr/>
          </p:nvSpPr>
          <p:spPr bwMode="auto">
            <a:xfrm>
              <a:off x="5321" y="0"/>
              <a:ext cx="1" cy="11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Text Box 12"/>
            <p:cNvSpPr txBox="1">
              <a:spLocks noChangeArrowheads="1"/>
            </p:cNvSpPr>
            <p:nvPr/>
          </p:nvSpPr>
          <p:spPr bwMode="auto">
            <a:xfrm>
              <a:off x="0" y="315"/>
              <a:ext cx="1588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dirty="0"/>
                <a:t>  -0.5</a:t>
              </a:r>
            </a:p>
            <a:p>
              <a:r>
                <a:rPr lang="zh-CN" altLang="en-US" dirty="0"/>
                <a:t>cathode</a:t>
              </a:r>
              <a:endParaRPr lang="zh-CN" altLang="en-US" dirty="0"/>
            </a:p>
          </p:txBody>
        </p:sp>
        <p:sp>
          <p:nvSpPr>
            <p:cNvPr id="50" name="Text Box 13"/>
            <p:cNvSpPr txBox="1">
              <a:spLocks noChangeArrowheads="1"/>
            </p:cNvSpPr>
            <p:nvPr/>
          </p:nvSpPr>
          <p:spPr bwMode="auto">
            <a:xfrm>
              <a:off x="1330" y="289"/>
              <a:ext cx="15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0808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dirty="0"/>
                <a:t>    -0.2</a:t>
              </a:r>
            </a:p>
            <a:p>
              <a:r>
                <a:rPr lang="zh-CN" altLang="en-US" dirty="0"/>
                <a:t>  gem-1</a:t>
              </a:r>
              <a:endParaRPr lang="zh-CN" altLang="en-US" dirty="0"/>
            </a:p>
          </p:txBody>
        </p:sp>
        <p:sp>
          <p:nvSpPr>
            <p:cNvPr id="51" name="Text Box 14"/>
            <p:cNvSpPr txBox="1">
              <a:spLocks noChangeArrowheads="1"/>
            </p:cNvSpPr>
            <p:nvPr/>
          </p:nvSpPr>
          <p:spPr bwMode="auto">
            <a:xfrm>
              <a:off x="2722" y="228"/>
              <a:ext cx="15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0808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/>
                <a:t>   0</a:t>
              </a:r>
            </a:p>
            <a:p>
              <a:r>
                <a:rPr lang="zh-CN" altLang="en-US"/>
                <a:t>gem-2</a:t>
              </a:r>
              <a:endParaRPr lang="zh-CN" altLang="en-US"/>
            </a:p>
          </p:txBody>
        </p:sp>
        <p:sp>
          <p:nvSpPr>
            <p:cNvPr id="52" name="Text Box 15"/>
            <p:cNvSpPr txBox="1">
              <a:spLocks noChangeArrowheads="1"/>
            </p:cNvSpPr>
            <p:nvPr/>
          </p:nvSpPr>
          <p:spPr bwMode="auto">
            <a:xfrm>
              <a:off x="3743" y="263"/>
              <a:ext cx="1749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0808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dirty="0"/>
                <a:t>  0.2</a:t>
              </a:r>
            </a:p>
            <a:p>
              <a:r>
                <a:rPr lang="zh-CN" altLang="en-US" dirty="0"/>
                <a:t> gem-3</a:t>
              </a:r>
              <a:endParaRPr lang="zh-CN" altLang="en-US" dirty="0"/>
            </a:p>
          </p:txBody>
        </p:sp>
        <p:sp>
          <p:nvSpPr>
            <p:cNvPr id="53" name="Text Box 16"/>
            <p:cNvSpPr txBox="1">
              <a:spLocks noChangeArrowheads="1"/>
            </p:cNvSpPr>
            <p:nvPr/>
          </p:nvSpPr>
          <p:spPr bwMode="auto">
            <a:xfrm>
              <a:off x="4807" y="263"/>
              <a:ext cx="15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0808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/>
                <a:t> 0.4</a:t>
              </a:r>
            </a:p>
            <a:p>
              <a:r>
                <a:rPr lang="zh-CN" altLang="en-US"/>
                <a:t>  anode</a:t>
              </a:r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3142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Simulation of the avalanche</a:t>
            </a:r>
            <a:endParaRPr lang="en-US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spcBef>
                <a:spcPts val="800"/>
              </a:spcBef>
              <a:buFont typeface="Wingdings" charset="2"/>
              <a:buChar char="Ø"/>
            </a:pPr>
            <a:r>
              <a:rPr lang="en-US" altLang="zh-CN" sz="3300" dirty="0" err="1" smtClean="0">
                <a:solidFill>
                  <a:schemeClr val="accent1">
                    <a:lumMod val="75000"/>
                  </a:schemeClr>
                </a:solidFill>
              </a:rPr>
              <a:t>AvalancheMicroscopic</a:t>
            </a:r>
            <a:endParaRPr lang="en-US" altLang="zh-CN" sz="33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800"/>
              </a:spcBef>
              <a:buFont typeface="Arial"/>
              <a:buChar char="•"/>
            </a:pPr>
            <a:r>
              <a:rPr lang="en-US" dirty="0" smtClean="0"/>
              <a:t>Accurate simulations of electron trajectories in small-scale structures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Arial"/>
              <a:buChar char="•"/>
            </a:pPr>
            <a:r>
              <a:rPr lang="en-US" dirty="0" smtClean="0"/>
              <a:t>Detailed calculations of ionization and excitation processes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Arial"/>
              <a:buChar char="•"/>
            </a:pPr>
            <a:r>
              <a:rPr lang="en-US" dirty="0" smtClean="0"/>
              <a:t>Transporting electrons on a microscopic level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Arial"/>
              <a:buChar char="•"/>
            </a:pPr>
            <a:r>
              <a:rPr lang="en-US" dirty="0" smtClean="0"/>
              <a:t>Time consuming</a:t>
            </a:r>
            <a:endParaRPr lang="en-US" dirty="0"/>
          </a:p>
          <a:p>
            <a:pPr>
              <a:lnSpc>
                <a:spcPct val="90000"/>
              </a:lnSpc>
              <a:spcBef>
                <a:spcPts val="800"/>
              </a:spcBef>
              <a:buFont typeface="Wingdings" charset="2"/>
              <a:buChar char="Ø"/>
            </a:pPr>
            <a:r>
              <a:rPr lang="en-US" sz="3300" dirty="0" err="1" smtClean="0">
                <a:solidFill>
                  <a:srgbClr val="376092"/>
                </a:solidFill>
              </a:rPr>
              <a:t>AvalancheMC</a:t>
            </a:r>
            <a:endParaRPr lang="en-US" sz="3300" dirty="0" smtClean="0">
              <a:solidFill>
                <a:srgbClr val="376092"/>
              </a:solidFill>
            </a:endParaRPr>
          </a:p>
          <a:p>
            <a:pPr lvl="1">
              <a:lnSpc>
                <a:spcPct val="90000"/>
              </a:lnSpc>
              <a:spcBef>
                <a:spcPts val="800"/>
              </a:spcBef>
              <a:buFont typeface="Arial"/>
              <a:buChar char="•"/>
            </a:pPr>
            <a:r>
              <a:rPr lang="en-US" dirty="0" smtClean="0"/>
              <a:t>Calculate </a:t>
            </a:r>
            <a:r>
              <a:rPr lang="en-US" dirty="0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s=</a:t>
            </a:r>
            <a:r>
              <a:rPr lang="en-US" dirty="0" err="1" smtClean="0"/>
              <a:t>v</a:t>
            </a:r>
            <a:r>
              <a:rPr lang="en-US" baseline="-25000" dirty="0" err="1" smtClean="0"/>
              <a:t>d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 in the direction of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d</a:t>
            </a:r>
            <a:r>
              <a:rPr lang="en-US" dirty="0" smtClean="0"/>
              <a:t> at the local field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Arial"/>
              <a:buChar char="•"/>
            </a:pPr>
            <a:r>
              <a:rPr lang="en-US" dirty="0" smtClean="0"/>
              <a:t>A random diffusion step is sampled from Gaussian distributions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Arial"/>
              <a:buChar char="•"/>
            </a:pPr>
            <a:r>
              <a:rPr lang="en-US" dirty="0" smtClean="0"/>
              <a:t>Time consuming but Faster than </a:t>
            </a:r>
            <a:r>
              <a:rPr lang="en-US" altLang="zh-CN" dirty="0" err="1" smtClean="0"/>
              <a:t>AvalancheMicroscopic</a:t>
            </a:r>
            <a:endParaRPr lang="en-US" altLang="zh-CN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8406C4A-DE5D-480D-BA5E-93F663AEFC61}" type="slidenum">
              <a:rPr lang="zh-CN" altLang="en-US" smtClean="0">
                <a:ea typeface="宋体" charset="-122"/>
                <a:sym typeface="Calibri" pitchFamily="34" charset="0"/>
              </a:rPr>
              <a:pPr/>
              <a:t>6</a:t>
            </a:fld>
            <a:endParaRPr lang="zh-CN" altLang="en-US" sz="1800" dirty="0" smtClean="0">
              <a:solidFill>
                <a:schemeClr val="tx1"/>
              </a:solidFill>
              <a:ea typeface="宋体" charset="-122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088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AvalancheMicroscopic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628800"/>
            <a:ext cx="4546848" cy="2476871"/>
          </a:xfrm>
        </p:spPr>
        <p:txBody>
          <a:bodyPr>
            <a:normAutofit/>
          </a:bodyPr>
          <a:lstStyle/>
          <a:p>
            <a:r>
              <a:rPr kumimoji="1" lang="en-US" altLang="zh-CN" sz="2400" dirty="0" smtClean="0"/>
              <a:t>Get gain about 10</a:t>
            </a:r>
            <a:r>
              <a:rPr kumimoji="1" lang="en-US" altLang="zh-CN" sz="2400" baseline="30000" dirty="0" smtClean="0"/>
              <a:t>3</a:t>
            </a:r>
          </a:p>
          <a:p>
            <a:r>
              <a:rPr kumimoji="1" lang="en-US" altLang="zh-CN" sz="2400" dirty="0" smtClean="0"/>
              <a:t>Set the</a:t>
            </a:r>
            <a:r>
              <a:rPr kumimoji="1" lang="en-US" altLang="zh-CN" sz="2400" dirty="0" smtClean="0"/>
              <a:t> limit of size </a:t>
            </a:r>
            <a:r>
              <a:rPr kumimoji="1" lang="en-US" altLang="zh-CN" sz="2400" dirty="0" smtClean="0"/>
              <a:t>of an electron avalanche </a:t>
            </a:r>
            <a:r>
              <a:rPr kumimoji="1" lang="en-US" altLang="zh-CN" sz="2400" dirty="0" smtClean="0"/>
              <a:t>to </a:t>
            </a:r>
            <a:r>
              <a:rPr kumimoji="1" lang="en-US" altLang="zh-CN" sz="2400" dirty="0" smtClean="0"/>
              <a:t>1000</a:t>
            </a:r>
            <a:endParaRPr kumimoji="1" lang="en-US" altLang="zh-CN" sz="2400" dirty="0" smtClean="0"/>
          </a:p>
          <a:p>
            <a:r>
              <a:rPr kumimoji="1" lang="en-US" altLang="zh-CN" sz="2400" dirty="0" smtClean="0"/>
              <a:t>Time consuming</a:t>
            </a:r>
          </a:p>
          <a:p>
            <a:r>
              <a:rPr kumimoji="1" lang="en-US" altLang="zh-CN" sz="2400" dirty="0" smtClean="0"/>
              <a:t>Need more study</a:t>
            </a:r>
            <a:endParaRPr kumimoji="1" lang="zh-CN" altLang="en-US" sz="24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  <p:pic>
        <p:nvPicPr>
          <p:cNvPr id="5" name="Picture 5" descr="drift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2774950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005263"/>
            <a:ext cx="3529013" cy="239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c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05263"/>
            <a:ext cx="3525838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506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AvalancheMC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12776"/>
            <a:ext cx="4104456" cy="2664296"/>
          </a:xfrm>
        </p:spPr>
        <p:txBody>
          <a:bodyPr>
            <a:normAutofit fontScale="92500"/>
          </a:bodyPr>
          <a:lstStyle/>
          <a:p>
            <a:r>
              <a:rPr kumimoji="1" lang="en-US" altLang="zh-CN" dirty="0"/>
              <a:t>Without magnetic </a:t>
            </a:r>
            <a:r>
              <a:rPr kumimoji="1" lang="en-US" altLang="zh-CN" dirty="0" smtClean="0"/>
              <a:t>field</a:t>
            </a:r>
          </a:p>
          <a:p>
            <a:r>
              <a:rPr kumimoji="1" lang="en-US" altLang="zh-CN" dirty="0" smtClean="0"/>
              <a:t>Get the gain about 10</a:t>
            </a:r>
            <a:r>
              <a:rPr kumimoji="1" lang="en-US" altLang="zh-CN" baseline="30000" dirty="0" smtClean="0"/>
              <a:t>4</a:t>
            </a:r>
          </a:p>
          <a:p>
            <a:r>
              <a:rPr kumimoji="1" lang="en-US" altLang="zh-CN" dirty="0" smtClean="0"/>
              <a:t>Half of generated electrons are absorbed by the 3</a:t>
            </a:r>
            <a:r>
              <a:rPr kumimoji="1" lang="en-US" altLang="zh-CN" baseline="30000" dirty="0" smtClean="0"/>
              <a:t>rd</a:t>
            </a:r>
            <a:r>
              <a:rPr kumimoji="1" lang="en-US" altLang="zh-CN" dirty="0" smtClean="0"/>
              <a:t> GEM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pic>
        <p:nvPicPr>
          <p:cNvPr id="7" name="Picture 17" descr="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1" y="4000873"/>
            <a:ext cx="3312293" cy="2682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 descr="numb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/>
          <a:stretch/>
        </p:blipFill>
        <p:spPr bwMode="auto">
          <a:xfrm>
            <a:off x="4788024" y="2276872"/>
            <a:ext cx="406567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916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  <p:pic>
        <p:nvPicPr>
          <p:cNvPr id="6" name="Picture 3" descr="posi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228600"/>
            <a:ext cx="75819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410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656</Words>
  <Application>Microsoft Macintosh PowerPoint</Application>
  <PresentationFormat>全屏显示(4:3)</PresentationFormat>
  <Paragraphs>180</Paragraphs>
  <Slides>21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Office 主题</vt:lpstr>
      <vt:lpstr>Microsoft 公式</vt:lpstr>
      <vt:lpstr>Progress of CGEM software</vt:lpstr>
      <vt:lpstr>Outline</vt:lpstr>
      <vt:lpstr>Garfield simulation</vt:lpstr>
      <vt:lpstr>CGEM of a hexagonal geometry</vt:lpstr>
      <vt:lpstr>Electric field from Garfield</vt:lpstr>
      <vt:lpstr>Simulation of the avalanche</vt:lpstr>
      <vt:lpstr>AvalancheMicroscopic</vt:lpstr>
      <vt:lpstr>AvalancheMC</vt:lpstr>
      <vt:lpstr>PowerPoint 演示文稿</vt:lpstr>
      <vt:lpstr>Reconstruction flow for CGEM + DC</vt:lpstr>
      <vt:lpstr>Cluster reconstruction for CGEM</vt:lpstr>
      <vt:lpstr>Variables in RecCgemCluster</vt:lpstr>
      <vt:lpstr>Distribution of number of fired strips in each cluster</vt:lpstr>
      <vt:lpstr>PowerPoint 演示文稿</vt:lpstr>
      <vt:lpstr>Track fit using Kalman filter</vt:lpstr>
      <vt:lpstr>Difference between the fit and truth</vt:lpstr>
      <vt:lpstr>Momentum resolution </vt:lpstr>
      <vt:lpstr>Summary</vt:lpstr>
      <vt:lpstr>Backup</vt:lpstr>
      <vt:lpstr>PowerPoint 演示文稿</vt:lpstr>
      <vt:lpstr>X-T relations of MDC</vt:lpstr>
    </vt:vector>
  </TitlesOfParts>
  <Company>ihep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CGEM software</dc:title>
  <dc:creator>Linghui Wu</dc:creator>
  <cp:lastModifiedBy>Linghui Wu</cp:lastModifiedBy>
  <cp:revision>8</cp:revision>
  <dcterms:created xsi:type="dcterms:W3CDTF">2014-10-21T10:15:05Z</dcterms:created>
  <dcterms:modified xsi:type="dcterms:W3CDTF">2014-10-21T11:01:48Z</dcterms:modified>
</cp:coreProperties>
</file>