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78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97" r:id="rId21"/>
    <p:sldId id="298" r:id="rId22"/>
    <p:sldId id="277" r:id="rId23"/>
    <p:sldId id="296" r:id="rId24"/>
    <p:sldId id="295" r:id="rId25"/>
    <p:sldId id="276" r:id="rId26"/>
    <p:sldId id="279" r:id="rId27"/>
    <p:sldId id="280" r:id="rId28"/>
    <p:sldId id="281" r:id="rId29"/>
    <p:sldId id="282" r:id="rId30"/>
    <p:sldId id="283" r:id="rId31"/>
    <p:sldId id="289" r:id="rId32"/>
    <p:sldId id="290" r:id="rId33"/>
    <p:sldId id="291" r:id="rId34"/>
    <p:sldId id="284" r:id="rId35"/>
    <p:sldId id="285" r:id="rId36"/>
    <p:sldId id="286" r:id="rId37"/>
    <p:sldId id="292" r:id="rId38"/>
    <p:sldId id="299" r:id="rId39"/>
    <p:sldId id="300" r:id="rId40"/>
    <p:sldId id="293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80" autoAdjust="0"/>
  </p:normalViewPr>
  <p:slideViewPr>
    <p:cSldViewPr>
      <p:cViewPr varScale="1">
        <p:scale>
          <a:sx n="75" d="100"/>
          <a:sy n="75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D1DF-4CC3-4ADF-9D12-323C967D66A1}" type="datetimeFigureOut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A1D5-D6A4-4531-9959-5C3C06E199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00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537F-348B-4BA0-8529-2E5AC643DA60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4B73-AF70-4722-9C3C-8735FF0E0EC1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765-6717-4056-8C9D-F3545D1A73A3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20B2-3563-4D37-80D2-82AFE72999E4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92D-4AC3-4B0D-92D9-8A08B11A6F95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5FCE-DF34-4B2C-8914-2DC8998A6EF6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58BC-C6EF-4582-899D-BF737FB0FD50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28D-8C3A-4502-B2F3-33A71FEADAF4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C469-7D09-4DE3-AF7E-DD367CBE80DF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CEF-AAA5-46C4-8746-FFC20D17AA63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B334-A25C-4D13-98EB-94C5B81FC17C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BECE-8001-47B4-86CD-205F0F614CB0}" type="datetime1">
              <a:rPr lang="zh-CN" altLang="en-US" smtClean="0"/>
              <a:pPr/>
              <a:t>10/21/14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wmf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Tracking software of the BESIII drift chamber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Linghui</a:t>
            </a:r>
            <a:r>
              <a:rPr lang="en-US" altLang="zh-CN" dirty="0" smtClean="0"/>
              <a:t> WU</a:t>
            </a:r>
          </a:p>
          <a:p>
            <a:r>
              <a:rPr lang="en-US" altLang="zh-CN" dirty="0" smtClean="0"/>
              <a:t>For the BESIII MDC software group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PAT algorithm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339752" y="1700808"/>
            <a:ext cx="4176464" cy="4464496"/>
            <a:chOff x="2699792" y="1412776"/>
            <a:chExt cx="4176464" cy="4464496"/>
          </a:xfrm>
        </p:grpSpPr>
        <p:sp>
          <p:nvSpPr>
            <p:cNvPr id="5" name="矩形 4"/>
            <p:cNvSpPr/>
            <p:nvPr/>
          </p:nvSpPr>
          <p:spPr>
            <a:xfrm>
              <a:off x="3635896" y="1412776"/>
              <a:ext cx="23042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Read MDC raw hits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2204864"/>
              <a:ext cx="41764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Find segments in super layers based on template matching</a:t>
              </a:r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2843808" y="2996952"/>
              <a:ext cx="388843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Combine axial segments to circle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419872" y="3789040"/>
              <a:ext cx="27363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Track fit in </a:t>
              </a:r>
              <a:r>
                <a:rPr lang="en-US" altLang="zh-CN" dirty="0" smtClean="0"/>
                <a:t>x-y</a:t>
              </a:r>
              <a:r>
                <a:rPr lang="en-US" altLang="zh-CN" dirty="0" smtClean="0"/>
                <a:t> </a:t>
              </a:r>
              <a:r>
                <a:rPr lang="en-US" altLang="zh-CN" dirty="0" smtClean="0"/>
                <a:t>plane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275856" y="4581128"/>
              <a:ext cx="30243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Combine stereo segments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635896" y="5373216"/>
              <a:ext cx="23042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Helix track fit</a:t>
              </a:r>
              <a:endParaRPr lang="zh-CN" altLang="en-US" dirty="0"/>
            </a:p>
          </p:txBody>
        </p:sp>
        <p:cxnSp>
          <p:nvCxnSpPr>
            <p:cNvPr id="12" name="直接箭头连接符 11"/>
            <p:cNvCxnSpPr>
              <a:stCxn id="5" idx="2"/>
              <a:endCxn id="6" idx="0"/>
            </p:cNvCxnSpPr>
            <p:nvPr/>
          </p:nvCxnSpPr>
          <p:spPr>
            <a:xfrm>
              <a:off x="4788024" y="1916832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4788024" y="2708920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4788024" y="3501008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4788024" y="4293096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4788024" y="5085184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Segment Finding Method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altLang="zh-CN" sz="2000" dirty="0" smtClean="0"/>
              <a:t>Tracking in the MDC is based on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segments</a:t>
            </a:r>
            <a:endParaRPr lang="en-US" altLang="zh-CN" sz="2000" dirty="0" smtClean="0"/>
          </a:p>
          <a:p>
            <a:pPr>
              <a:buFont typeface="Arial"/>
              <a:buChar char="•"/>
            </a:pPr>
            <a:r>
              <a:rPr lang="en-US" altLang="zh-CN" sz="2000" dirty="0" smtClean="0"/>
              <a:t>Search for</a:t>
            </a:r>
            <a:r>
              <a:rPr lang="en-US" altLang="zh-CN" sz="2000" b="1" dirty="0" smtClean="0"/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patterns</a:t>
            </a:r>
            <a:r>
              <a:rPr lang="en-US" altLang="zh-CN" sz="2000" dirty="0" smtClean="0"/>
              <a:t> in the super layer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796136" y="3933056"/>
            <a:ext cx="2057400" cy="2057400"/>
            <a:chOff x="3312" y="1056"/>
            <a:chExt cx="1632" cy="1584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696" y="1056"/>
              <a:ext cx="912" cy="912"/>
              <a:chOff x="4272" y="912"/>
              <a:chExt cx="768" cy="816"/>
            </a:xfrm>
          </p:grpSpPr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4464" y="115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4</a:t>
                </a:r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4800" y="115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3</a:t>
                </a:r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4608" y="13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2</a:t>
                </a:r>
              </a:p>
            </p:txBody>
          </p: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464" y="163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1</a:t>
                </a:r>
              </a:p>
            </p:txBody>
          </p:sp>
          <p:sp>
            <p:nvSpPr>
              <p:cNvPr id="30" name="Oval 11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0</a:t>
                </a:r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auto">
              <a:xfrm>
                <a:off x="4272" y="91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7</a:t>
                </a:r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6</a:t>
                </a:r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4944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zh-CN" altLang="en-US" sz="900" b="1">
                    <a:latin typeface="Microsoft Sans Serif" pitchFamily="34" charset="0"/>
                    <a:ea typeface="仿宋_GB2312" pitchFamily="49" charset="-122"/>
                  </a:rPr>
                  <a:t>5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312" y="2016"/>
              <a:ext cx="1632" cy="144"/>
              <a:chOff x="1152" y="2640"/>
              <a:chExt cx="3504" cy="328"/>
            </a:xfrm>
          </p:grpSpPr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218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1</a:t>
                </a: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3780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0</a:t>
                </a: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3342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1</a:t>
                </a: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904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0</a:t>
                </a: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466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1</a:t>
                </a: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2028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0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1590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0</a:t>
                </a: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438" cy="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tIns="18000"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300"/>
                  <a:t>1</a:t>
                </a:r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312" y="2160"/>
              <a:ext cx="1632" cy="144"/>
              <a:chOff x="1152" y="2640"/>
              <a:chExt cx="3504" cy="328"/>
            </a:xfrm>
          </p:grpSpPr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4218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0</a:t>
                </a: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3780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1</a:t>
                </a:r>
              </a:p>
            </p:txBody>
          </p:sp>
          <p:sp>
            <p:nvSpPr>
              <p:cNvPr id="12" name="Rectangle 27"/>
              <p:cNvSpPr>
                <a:spLocks noChangeArrowheads="1"/>
              </p:cNvSpPr>
              <p:nvPr/>
            </p:nvSpPr>
            <p:spPr bwMode="auto">
              <a:xfrm>
                <a:off x="3342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2</a:t>
                </a:r>
              </a:p>
            </p:txBody>
          </p:sp>
          <p:sp>
            <p:nvSpPr>
              <p:cNvPr id="13" name="Rectangle 28"/>
              <p:cNvSpPr>
                <a:spLocks noChangeArrowheads="1"/>
              </p:cNvSpPr>
              <p:nvPr/>
            </p:nvSpPr>
            <p:spPr bwMode="auto">
              <a:xfrm>
                <a:off x="2904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3</a:t>
                </a:r>
              </a:p>
            </p:txBody>
          </p:sp>
          <p:sp>
            <p:nvSpPr>
              <p:cNvPr id="14" name="Rectangle 29"/>
              <p:cNvSpPr>
                <a:spLocks noChangeArrowheads="1"/>
              </p:cNvSpPr>
              <p:nvPr/>
            </p:nvSpPr>
            <p:spPr bwMode="auto">
              <a:xfrm>
                <a:off x="2466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4</a:t>
                </a:r>
              </a:p>
            </p:txBody>
          </p:sp>
          <p:sp>
            <p:nvSpPr>
              <p:cNvPr id="15" name="Rectangle 30"/>
              <p:cNvSpPr>
                <a:spLocks noChangeArrowheads="1"/>
              </p:cNvSpPr>
              <p:nvPr/>
            </p:nvSpPr>
            <p:spPr bwMode="auto">
              <a:xfrm>
                <a:off x="2028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5</a:t>
                </a: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1590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6</a:t>
                </a:r>
              </a:p>
            </p:txBody>
          </p:sp>
          <p:sp>
            <p:nvSpPr>
              <p:cNvPr id="17" name="Rectangle 32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43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zh-CN" altLang="en-US" sz="1500"/>
                  <a:t>7</a:t>
                </a:r>
              </a:p>
            </p:txBody>
          </p:sp>
        </p:grp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840" y="2448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kumimoji="1" lang="en-US" altLang="zh-CN" sz="1200" b="1">
                  <a:latin typeface="Microsoft Sans Serif" pitchFamily="34" charset="0"/>
                  <a:ea typeface="仿宋_GB2312" pitchFamily="49" charset="-122"/>
                </a:rPr>
                <a:t>Pattern No.0</a:t>
              </a:r>
            </a:p>
          </p:txBody>
        </p:sp>
      </p:grp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381600" y="3658344"/>
            <a:ext cx="2819400" cy="2362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tIns="10800"/>
          <a:lstStyle/>
          <a:p>
            <a:endParaRPr kumimoji="1" lang="en-US" altLang="zh-CN" sz="1600" b="1">
              <a:latin typeface="Times New Roman" pitchFamily="18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5453608" y="3226296"/>
            <a:ext cx="2590800" cy="304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anchor="ctr"/>
          <a:lstStyle/>
          <a:p>
            <a:pPr algn="ctr"/>
            <a:r>
              <a:rPr kumimoji="1" lang="en-US" altLang="zh-CN" sz="1600" b="1" dirty="0">
                <a:latin typeface="Times New Roman" pitchFamily="18" charset="0"/>
              </a:rPr>
              <a:t>One segment </a:t>
            </a:r>
            <a:r>
              <a:rPr kumimoji="1" lang="en-US" altLang="zh-CN" sz="1600" b="1" dirty="0" smtClean="0">
                <a:latin typeface="Times New Roman" pitchFamily="18" charset="0"/>
              </a:rPr>
              <a:t>pattern</a:t>
            </a:r>
            <a:endParaRPr kumimoji="1" lang="en-US" altLang="zh-CN" sz="1600" b="1" dirty="0">
              <a:latin typeface="Times New Roman" pitchFamily="18" charset="0"/>
            </a:endParaRPr>
          </a:p>
        </p:txBody>
      </p:sp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1147936" y="3247256"/>
            <a:ext cx="2590800" cy="304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0800" anchor="ctr"/>
          <a:lstStyle/>
          <a:p>
            <a:pPr algn="ctr"/>
            <a:r>
              <a:rPr kumimoji="1" lang="en-US" altLang="zh-CN" sz="1600" b="1" dirty="0" smtClean="0">
                <a:latin typeface="Times New Roman" pitchFamily="18" charset="0"/>
              </a:rPr>
              <a:t>C</a:t>
            </a:r>
            <a:r>
              <a:rPr kumimoji="1" lang="en-US" altLang="zh-CN" sz="1600" b="1" dirty="0" smtClean="0">
                <a:latin typeface="Times New Roman" pitchFamily="18" charset="0"/>
              </a:rPr>
              <a:t>ells </a:t>
            </a:r>
            <a:r>
              <a:rPr kumimoji="1" lang="en-US" altLang="zh-CN" sz="1600" b="1" dirty="0" smtClean="0">
                <a:latin typeface="Times New Roman" pitchFamily="18" charset="0"/>
              </a:rPr>
              <a:t>for pattern</a:t>
            </a:r>
            <a:endParaRPr kumimoji="1" lang="en-US" altLang="zh-CN" sz="1600" b="1" dirty="0">
              <a:latin typeface="Times New Roman" pitchFamily="18" charset="0"/>
            </a:endParaRPr>
          </a:p>
        </p:txBody>
      </p:sp>
      <p:grpSp>
        <p:nvGrpSpPr>
          <p:cNvPr id="37" name="Group 110"/>
          <p:cNvGrpSpPr>
            <a:grpSpLocks/>
          </p:cNvGrpSpPr>
          <p:nvPr/>
        </p:nvGrpSpPr>
        <p:grpSpPr bwMode="auto">
          <a:xfrm>
            <a:off x="919336" y="3661594"/>
            <a:ext cx="3352800" cy="1752600"/>
            <a:chOff x="480" y="2352"/>
            <a:chExt cx="2400" cy="1296"/>
          </a:xfrm>
        </p:grpSpPr>
        <p:grpSp>
          <p:nvGrpSpPr>
            <p:cNvPr id="38" name="Group 36"/>
            <p:cNvGrpSpPr>
              <a:grpSpLocks/>
            </p:cNvGrpSpPr>
            <p:nvPr/>
          </p:nvGrpSpPr>
          <p:grpSpPr bwMode="auto">
            <a:xfrm>
              <a:off x="672" y="2496"/>
              <a:ext cx="2064" cy="1104"/>
              <a:chOff x="1344" y="1057"/>
              <a:chExt cx="2064" cy="1104"/>
            </a:xfrm>
          </p:grpSpPr>
          <p:grpSp>
            <p:nvGrpSpPr>
              <p:cNvPr id="40" name="Group 37"/>
              <p:cNvGrpSpPr>
                <a:grpSpLocks/>
              </p:cNvGrpSpPr>
              <p:nvPr/>
            </p:nvGrpSpPr>
            <p:grpSpPr bwMode="auto">
              <a:xfrm>
                <a:off x="1344" y="1057"/>
                <a:ext cx="2064" cy="1104"/>
                <a:chOff x="1344" y="864"/>
                <a:chExt cx="2064" cy="1104"/>
              </a:xfrm>
            </p:grpSpPr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>
                  <a:off x="1344" y="864"/>
                  <a:ext cx="1920" cy="816"/>
                  <a:chOff x="2688" y="1920"/>
                  <a:chExt cx="1920" cy="816"/>
                </a:xfrm>
              </p:grpSpPr>
              <p:grpSp>
                <p:nvGrpSpPr>
                  <p:cNvPr id="82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832" y="1920"/>
                    <a:ext cx="1776" cy="96"/>
                    <a:chOff x="2784" y="1968"/>
                    <a:chExt cx="1776" cy="96"/>
                  </a:xfrm>
                </p:grpSpPr>
                <p:sp>
                  <p:nvSpPr>
                    <p:cNvPr id="104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5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6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7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8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9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83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688" y="2160"/>
                    <a:ext cx="1776" cy="96"/>
                    <a:chOff x="2784" y="1968"/>
                    <a:chExt cx="1776" cy="96"/>
                  </a:xfrm>
                </p:grpSpPr>
                <p:sp>
                  <p:nvSpPr>
                    <p:cNvPr id="98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9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0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1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8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832" y="2400"/>
                    <a:ext cx="1776" cy="96"/>
                    <a:chOff x="2784" y="1968"/>
                    <a:chExt cx="1776" cy="96"/>
                  </a:xfrm>
                </p:grpSpPr>
                <p:sp>
                  <p:nvSpPr>
                    <p:cNvPr id="92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5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85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688" y="2640"/>
                    <a:ext cx="1776" cy="96"/>
                    <a:chOff x="2784" y="1968"/>
                    <a:chExt cx="1776" cy="96"/>
                  </a:xfrm>
                </p:grpSpPr>
                <p:sp>
                  <p:nvSpPr>
                    <p:cNvPr id="86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7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9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0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1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1968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51" name="Group 67"/>
                <p:cNvGrpSpPr>
                  <a:grpSpLocks/>
                </p:cNvGrpSpPr>
                <p:nvPr/>
              </p:nvGrpSpPr>
              <p:grpSpPr bwMode="auto">
                <a:xfrm>
                  <a:off x="1344" y="960"/>
                  <a:ext cx="2064" cy="864"/>
                  <a:chOff x="2016" y="2880"/>
                  <a:chExt cx="2064" cy="864"/>
                </a:xfrm>
              </p:grpSpPr>
              <p:grpSp>
                <p:nvGrpSpPr>
                  <p:cNvPr id="54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016" y="3120"/>
                    <a:ext cx="1872" cy="144"/>
                    <a:chOff x="2064" y="3600"/>
                    <a:chExt cx="1872" cy="144"/>
                  </a:xfrm>
                </p:grpSpPr>
                <p:sp>
                  <p:nvSpPr>
                    <p:cNvPr id="76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(2,0)</a:t>
                      </a:r>
                    </a:p>
                  </p:txBody>
                </p:sp>
                <p:sp>
                  <p:nvSpPr>
                    <p:cNvPr id="77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(2,1)</a:t>
                      </a:r>
                    </a:p>
                  </p:txBody>
                </p:sp>
                <p:sp>
                  <p:nvSpPr>
                    <p:cNvPr id="78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(2,2)</a:t>
                      </a:r>
                    </a:p>
                  </p:txBody>
                </p:sp>
                <p:sp>
                  <p:nvSpPr>
                    <p:cNvPr id="7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(2,3)</a:t>
                      </a:r>
                    </a:p>
                  </p:txBody>
                </p:sp>
                <p:sp>
                  <p:nvSpPr>
                    <p:cNvPr id="8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(2,4)</a:t>
                      </a:r>
                    </a:p>
                  </p:txBody>
                </p:sp>
                <p:sp>
                  <p:nvSpPr>
                    <p:cNvPr id="81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(2,5)</a:t>
                      </a:r>
                    </a:p>
                  </p:txBody>
                </p:sp>
              </p:grpSp>
              <p:grpSp>
                <p:nvGrpSpPr>
                  <p:cNvPr id="5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208" y="3360"/>
                    <a:ext cx="1872" cy="144"/>
                    <a:chOff x="2064" y="3600"/>
                    <a:chExt cx="1872" cy="144"/>
                  </a:xfrm>
                </p:grpSpPr>
                <p:sp>
                  <p:nvSpPr>
                    <p:cNvPr id="7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(1,0)</a:t>
                      </a:r>
                    </a:p>
                  </p:txBody>
                </p:sp>
                <p:sp>
                  <p:nvSpPr>
                    <p:cNvPr id="7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(1,1)</a:t>
                      </a:r>
                    </a:p>
                  </p:txBody>
                </p:sp>
                <p:sp>
                  <p:nvSpPr>
                    <p:cNvPr id="7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(1,2)</a:t>
                      </a:r>
                    </a:p>
                  </p:txBody>
                </p:sp>
                <p:sp>
                  <p:nvSpPr>
                    <p:cNvPr id="7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(1,3)</a:t>
                      </a:r>
                    </a:p>
                  </p:txBody>
                </p:sp>
                <p:sp>
                  <p:nvSpPr>
                    <p:cNvPr id="7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(1,4)</a:t>
                      </a:r>
                    </a:p>
                  </p:txBody>
                </p:sp>
                <p:sp>
                  <p:nvSpPr>
                    <p:cNvPr id="7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(1,5)</a:t>
                      </a:r>
                    </a:p>
                  </p:txBody>
                </p:sp>
              </p:grpSp>
              <p:grpSp>
                <p:nvGrpSpPr>
                  <p:cNvPr id="56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208" y="2880"/>
                    <a:ext cx="1872" cy="144"/>
                    <a:chOff x="2064" y="3600"/>
                    <a:chExt cx="1872" cy="144"/>
                  </a:xfrm>
                </p:grpSpPr>
                <p:sp>
                  <p:nvSpPr>
                    <p:cNvPr id="64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(3,0)</a:t>
                      </a:r>
                    </a:p>
                  </p:txBody>
                </p:sp>
                <p:sp>
                  <p:nvSpPr>
                    <p:cNvPr id="65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(3,1)</a:t>
                      </a:r>
                    </a:p>
                  </p:txBody>
                </p:sp>
                <p:sp>
                  <p:nvSpPr>
                    <p:cNvPr id="66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(3,2)</a:t>
                      </a:r>
                    </a:p>
                  </p:txBody>
                </p:sp>
                <p:sp>
                  <p:nvSpPr>
                    <p:cNvPr id="67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(3,3)</a:t>
                      </a:r>
                    </a:p>
                  </p:txBody>
                </p:sp>
                <p:sp>
                  <p:nvSpPr>
                    <p:cNvPr id="68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(3,4)</a:t>
                      </a:r>
                    </a:p>
                  </p:txBody>
                </p:sp>
                <p:sp>
                  <p:nvSpPr>
                    <p:cNvPr id="69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(3,5)</a:t>
                      </a:r>
                    </a:p>
                  </p:txBody>
                </p:sp>
              </p:grpSp>
              <p:grpSp>
                <p:nvGrpSpPr>
                  <p:cNvPr id="5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2016" y="3600"/>
                    <a:ext cx="1872" cy="144"/>
                    <a:chOff x="2064" y="3600"/>
                    <a:chExt cx="1872" cy="144"/>
                  </a:xfrm>
                </p:grpSpPr>
                <p:sp>
                  <p:nvSpPr>
                    <p:cNvPr id="58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(0,0)</a:t>
                      </a:r>
                    </a:p>
                  </p:txBody>
                </p:sp>
                <p:sp>
                  <p:nvSpPr>
                    <p:cNvPr id="5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(0,1)</a:t>
                      </a:r>
                    </a:p>
                  </p:txBody>
                </p:sp>
                <p:sp>
                  <p:nvSpPr>
                    <p:cNvPr id="6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(0,2)</a:t>
                      </a:r>
                    </a:p>
                  </p:txBody>
                </p:sp>
                <p:sp>
                  <p:nvSpPr>
                    <p:cNvPr id="6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(0,3)</a:t>
                      </a:r>
                    </a:p>
                  </p:txBody>
                </p:sp>
                <p:sp>
                  <p:nvSpPr>
                    <p:cNvPr id="62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(0,4)</a:t>
                      </a:r>
                    </a:p>
                  </p:txBody>
                </p:sp>
                <p:sp>
                  <p:nvSpPr>
                    <p:cNvPr id="63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3600"/>
                      <a:ext cx="192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kumimoji="1" lang="zh-CN" altLang="en-US" sz="1000">
                          <a:latin typeface="Microsoft Sans Serif" pitchFamily="34" charset="0"/>
                        </a:rPr>
                        <a:t>(0,5)</a:t>
                      </a:r>
                    </a:p>
                  </p:txBody>
                </p:sp>
              </p:grpSp>
            </p:grp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632" y="1824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Rectangle 97"/>
                <p:cNvSpPr>
                  <a:spLocks noChangeArrowheads="1"/>
                </p:cNvSpPr>
                <p:nvPr/>
              </p:nvSpPr>
              <p:spPr bwMode="auto">
                <a:xfrm>
                  <a:off x="1632" y="1872"/>
                  <a:ext cx="1344" cy="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spcBef>
                      <a:spcPct val="20000"/>
                    </a:spcBef>
                  </a:pPr>
                  <a:r>
                    <a:rPr kumimoji="1" lang="en-US" altLang="zh-CN" sz="2000">
                      <a:latin typeface="Microsoft Sans Serif" pitchFamily="34" charset="0"/>
                    </a:rPr>
                    <a:t>clockwise</a:t>
                  </a:r>
                </a:p>
              </p:txBody>
            </p:sp>
          </p:grpSp>
          <p:grpSp>
            <p:nvGrpSpPr>
              <p:cNvPr id="41" name="Group 98"/>
              <p:cNvGrpSpPr>
                <a:grpSpLocks/>
              </p:cNvGrpSpPr>
              <p:nvPr/>
            </p:nvGrpSpPr>
            <p:grpSpPr bwMode="auto">
              <a:xfrm>
                <a:off x="2496" y="1057"/>
                <a:ext cx="768" cy="816"/>
                <a:chOff x="3840" y="1920"/>
                <a:chExt cx="768" cy="816"/>
              </a:xfrm>
            </p:grpSpPr>
            <p:sp>
              <p:nvSpPr>
                <p:cNvPr id="42" name="Oval 99"/>
                <p:cNvSpPr>
                  <a:spLocks noChangeArrowheads="1"/>
                </p:cNvSpPr>
                <p:nvPr/>
              </p:nvSpPr>
              <p:spPr bwMode="auto">
                <a:xfrm>
                  <a:off x="4032" y="216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Oval 100"/>
                <p:cNvSpPr>
                  <a:spLocks noChangeArrowheads="1"/>
                </p:cNvSpPr>
                <p:nvPr/>
              </p:nvSpPr>
              <p:spPr bwMode="auto">
                <a:xfrm>
                  <a:off x="4368" y="216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Oval 101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Oval 102"/>
                <p:cNvSpPr>
                  <a:spLocks noChangeArrowheads="1"/>
                </p:cNvSpPr>
                <p:nvPr/>
              </p:nvSpPr>
              <p:spPr bwMode="auto">
                <a:xfrm>
                  <a:off x="4032" y="264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Oval 103"/>
                <p:cNvSpPr>
                  <a:spLocks noChangeArrowheads="1"/>
                </p:cNvSpPr>
                <p:nvPr/>
              </p:nvSpPr>
              <p:spPr bwMode="auto">
                <a:xfrm>
                  <a:off x="4368" y="264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Oval 104"/>
                <p:cNvSpPr>
                  <a:spLocks noChangeArrowheads="1"/>
                </p:cNvSpPr>
                <p:nvPr/>
              </p:nvSpPr>
              <p:spPr bwMode="auto">
                <a:xfrm>
                  <a:off x="3840" y="192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Oval 105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Oval 106"/>
                <p:cNvSpPr>
                  <a:spLocks noChangeArrowheads="1"/>
                </p:cNvSpPr>
                <p:nvPr/>
              </p:nvSpPr>
              <p:spPr bwMode="auto">
                <a:xfrm>
                  <a:off x="4512" y="1920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480" y="2352"/>
              <a:ext cx="2400" cy="12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tIns="10800"/>
            <a:lstStyle/>
            <a:p>
              <a:endParaRPr kumimoji="1" lang="en-US" altLang="zh-CN" sz="1600" b="1">
                <a:latin typeface="Times New Roman" pitchFamily="18" charset="0"/>
              </a:endParaRPr>
            </a:p>
          </p:txBody>
        </p:sp>
      </p:grp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1071736" y="5533256"/>
            <a:ext cx="3200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r>
              <a:rPr lang="en-US" altLang="zh-CN" sz="1600">
                <a:solidFill>
                  <a:srgbClr val="000000"/>
                </a:solidFill>
              </a:rPr>
              <a:t>We have </a:t>
            </a:r>
            <a:r>
              <a:rPr lang="en-US" altLang="zh-CN" sz="1600">
                <a:solidFill>
                  <a:srgbClr val="FF3300"/>
                </a:solidFill>
              </a:rPr>
              <a:t>8 </a:t>
            </a:r>
            <a:r>
              <a:rPr lang="en-US" altLang="zh-CN" sz="1600">
                <a:solidFill>
                  <a:schemeClr val="accent2"/>
                </a:solidFill>
              </a:rPr>
              <a:t>4-hit</a:t>
            </a:r>
            <a:r>
              <a:rPr lang="en-US" altLang="zh-CN" sz="1600">
                <a:solidFill>
                  <a:srgbClr val="000000"/>
                </a:solidFill>
              </a:rPr>
              <a:t> patterns </a:t>
            </a:r>
          </a:p>
          <a:p>
            <a:r>
              <a:rPr lang="en-US" altLang="zh-CN" sz="1600">
                <a:solidFill>
                  <a:srgbClr val="000000"/>
                </a:solidFill>
              </a:rPr>
              <a:t>and </a:t>
            </a:r>
            <a:r>
              <a:rPr lang="en-US" altLang="zh-CN" sz="1600">
                <a:solidFill>
                  <a:srgbClr val="FF3300"/>
                </a:solidFill>
              </a:rPr>
              <a:t>20</a:t>
            </a:r>
            <a:r>
              <a:rPr lang="en-US" altLang="zh-CN" sz="1600">
                <a:solidFill>
                  <a:srgbClr val="000000"/>
                </a:solidFill>
              </a:rPr>
              <a:t> </a:t>
            </a:r>
            <a:r>
              <a:rPr lang="en-US" altLang="zh-CN" sz="1600">
                <a:solidFill>
                  <a:schemeClr val="accent2"/>
                </a:solidFill>
              </a:rPr>
              <a:t>3-hit</a:t>
            </a:r>
            <a:r>
              <a:rPr lang="en-US" altLang="zh-CN" sz="1600">
                <a:solidFill>
                  <a:srgbClr val="000000"/>
                </a:solidFill>
              </a:rPr>
              <a:t> patterns</a:t>
            </a:r>
          </a:p>
          <a:p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2878406" y="2681590"/>
            <a:ext cx="2647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An example of the pattern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4-hit patterns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24400" y="1600200"/>
            <a:ext cx="1524000" cy="1600200"/>
            <a:chOff x="2976" y="1008"/>
            <a:chExt cx="960" cy="1008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216" y="1304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636" y="1304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96" y="1601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216" y="1897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636" y="1897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6" y="100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396" y="1008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816" y="100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800600" y="3810000"/>
            <a:ext cx="1524000" cy="1600200"/>
            <a:chOff x="4320" y="2448"/>
            <a:chExt cx="960" cy="1008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560" y="2744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980" y="2744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740" y="3041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4560" y="3337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  <a:endParaRPr lang="en-US" altLang="zh-CN" sz="1400" b="1">
                <a:ea typeface="宋体" pitchFamily="2" charset="-122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980" y="3337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4320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740" y="2448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160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609600" y="1600200"/>
            <a:ext cx="1524000" cy="1600200"/>
            <a:chOff x="3912" y="1200"/>
            <a:chExt cx="960" cy="1008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52" y="1496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 dirty="0">
                  <a:ea typeface="宋体" pitchFamily="2" charset="-122"/>
                </a:rPr>
                <a:t>X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572" y="1496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32" y="1793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152" y="2089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572" y="2089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912" y="1200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 dirty="0">
                  <a:ea typeface="宋体" pitchFamily="2" charset="-122"/>
                </a:rPr>
                <a:t>X</a:t>
              </a: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332" y="1200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4752" y="1200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2743200" y="3810000"/>
            <a:ext cx="1524000" cy="1600200"/>
            <a:chOff x="3024" y="2448"/>
            <a:chExt cx="960" cy="1008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264" y="2744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684" y="2744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444" y="3041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264" y="3337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3684" y="3337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3024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444" y="2448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864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609600" y="3810000"/>
            <a:ext cx="1524000" cy="1600200"/>
            <a:chOff x="1680" y="2448"/>
            <a:chExt cx="960" cy="1008"/>
          </a:xfrm>
        </p:grpSpPr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920" y="2744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2340" y="2744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2100" y="3041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920" y="3337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2340" y="3337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1680" y="2448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2100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2520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</p:grp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6781800" y="1600200"/>
            <a:ext cx="1524000" cy="1600200"/>
            <a:chOff x="4272" y="1008"/>
            <a:chExt cx="960" cy="1008"/>
          </a:xfrm>
        </p:grpSpPr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4512" y="1304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4932" y="1304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  <a:endParaRPr lang="en-US" altLang="zh-CN" sz="1400" b="1">
                <a:ea typeface="宋体" pitchFamily="2" charset="-122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692" y="1601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4512" y="1897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932" y="1897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4272" y="100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4692" y="100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5112" y="1008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  <a:endParaRPr lang="en-US" altLang="zh-CN" sz="1400" b="1">
                <a:ea typeface="宋体" pitchFamily="2" charset="-122"/>
              </a:endParaRPr>
            </a:p>
          </p:txBody>
        </p: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2590800" y="1600200"/>
            <a:ext cx="1524000" cy="1600200"/>
            <a:chOff x="1632" y="1008"/>
            <a:chExt cx="960" cy="1008"/>
          </a:xfrm>
        </p:grpSpPr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1872" y="1304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2292" y="1304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2052" y="1601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1872" y="1897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2292" y="1897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1632" y="100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2052" y="1008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2472" y="100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6781800" y="3810000"/>
            <a:ext cx="1524000" cy="1600200"/>
            <a:chOff x="336" y="2448"/>
            <a:chExt cx="960" cy="1008"/>
          </a:xfrm>
        </p:grpSpPr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576" y="2744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996" y="2744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756" y="3041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576" y="3337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  <a:endParaRPr lang="en-US" altLang="zh-CN" sz="1400" b="1">
                <a:ea typeface="宋体" pitchFamily="2" charset="-122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996" y="3337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336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000" b="1">
                <a:ea typeface="宋体" pitchFamily="2" charset="-122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756" y="2448"/>
              <a:ext cx="120" cy="1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zh-CN" sz="1400" b="1">
                <a:ea typeface="宋体" pitchFamily="2" charset="-122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1176" y="2448"/>
              <a:ext cx="120" cy="11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zh-CN" sz="1000" b="1">
                  <a:ea typeface="宋体" pitchFamily="2" charset="-122"/>
                </a:rPr>
                <a:t>X</a:t>
              </a:r>
            </a:p>
          </p:txBody>
        </p:sp>
      </p:grp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6858000" y="33528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00101101</a:t>
            </a: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743200" y="34290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01010101</a:t>
            </a: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685800" y="34290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10010101=0225</a:t>
            </a: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4800600" y="33528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01001101</a:t>
            </a: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762000" y="56388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10010110</a:t>
            </a: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2819400" y="56388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01010110</a:t>
            </a: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4876800" y="55626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01001110</a:t>
            </a: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6858000" y="5562600"/>
            <a:ext cx="1371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zh-CN" sz="1400"/>
              <a:t>00101110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Combination of segments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Link axial segments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Link stereo segments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641587" y="2427282"/>
            <a:ext cx="3311525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tIns="10800"/>
          <a:lstStyle/>
          <a:p>
            <a:endParaRPr kumimoji="1" lang="zh-CN" altLang="en-US">
              <a:solidFill>
                <a:schemeClr val="accent2"/>
              </a:solidFill>
              <a:ea typeface="宋体" pitchFamily="2" charset="-122"/>
            </a:endParaRPr>
          </a:p>
          <a:p>
            <a:endParaRPr kumimoji="1" lang="en-US" altLang="zh-CN" sz="1400" b="1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500306"/>
            <a:ext cx="2919701" cy="1118479"/>
          </a:xfrm>
          <a:prstGeom prst="rect">
            <a:avLst/>
          </a:prstGeom>
          <a:noFill/>
          <a:ln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11760" y="4941168"/>
            <a:ext cx="4038600" cy="1193800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340322" y="4911006"/>
            <a:ext cx="4176713" cy="12239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tIns="10800"/>
          <a:lstStyle/>
          <a:p>
            <a:endParaRPr kumimoji="1" lang="zh-CN" altLang="en-US">
              <a:solidFill>
                <a:schemeClr val="accent2"/>
              </a:solidFill>
              <a:ea typeface="宋体" pitchFamily="2" charset="-122"/>
            </a:endParaRPr>
          </a:p>
          <a:p>
            <a:endParaRPr kumimoji="1" lang="en-US" altLang="zh-CN" sz="1400" b="1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Track fit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Least squares fitting without consideration of NUMF, multiple scattering, energy loss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2800" dirty="0" smtClean="0"/>
          </a:p>
          <a:p>
            <a:r>
              <a:rPr lang="en-US" altLang="zh-CN" sz="2800" dirty="0" err="1" smtClean="0"/>
              <a:t>d</a:t>
            </a:r>
            <a:r>
              <a:rPr lang="en-US" altLang="zh-CN" sz="2800" baseline="-25000" dirty="0" err="1" smtClean="0"/>
              <a:t>meas</a:t>
            </a:r>
            <a:r>
              <a:rPr lang="en-US" altLang="zh-CN" sz="2800" dirty="0" smtClean="0"/>
              <a:t> is the measured drift distance</a:t>
            </a:r>
          </a:p>
          <a:p>
            <a:r>
              <a:rPr lang="en-US" altLang="zh-CN" sz="2800" dirty="0" err="1" smtClean="0"/>
              <a:t>d</a:t>
            </a:r>
            <a:r>
              <a:rPr lang="en-US" altLang="zh-CN" sz="2800" baseline="-25000" dirty="0" err="1" smtClean="0"/>
              <a:t>track</a:t>
            </a:r>
            <a:r>
              <a:rPr lang="en-US" altLang="zh-CN" sz="2800" dirty="0" smtClean="0"/>
              <a:t> i.e. </a:t>
            </a:r>
            <a:r>
              <a:rPr lang="en-US" altLang="zh-CN" sz="2800" dirty="0" err="1" smtClean="0"/>
              <a:t>doca</a:t>
            </a:r>
            <a:r>
              <a:rPr lang="en-US" altLang="zh-CN" sz="2800" dirty="0" smtClean="0"/>
              <a:t>, distance of closest approach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17793"/>
              </p:ext>
            </p:extLst>
          </p:nvPr>
        </p:nvGraphicFramePr>
        <p:xfrm>
          <a:off x="2339752" y="2852936"/>
          <a:ext cx="3816424" cy="1202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3" imgW="1447560" imgH="457200" progId="Equation.DSMT4">
                  <p:embed/>
                </p:oleObj>
              </mc:Choice>
              <mc:Fallback>
                <p:oleObj name="Equation" r:id="rId3" imgW="14475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52936"/>
                        <a:ext cx="3816424" cy="1202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TSF algorithm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0102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45" r="3164"/>
          <a:stretch/>
        </p:blipFill>
        <p:spPr bwMode="auto">
          <a:xfrm>
            <a:off x="5096933" y="2708920"/>
            <a:ext cx="3742268" cy="314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Conformal transformation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1108719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 hit position (x, y) in x-y plane is transformed into a position (X, Y) in the conformal plane.</a:t>
            </a:r>
          </a:p>
          <a:p>
            <a:pPr lvl="1">
              <a:buNone/>
            </a:pPr>
            <a:r>
              <a:rPr lang="en-US" altLang="zh-CN" sz="1800" dirty="0" smtClean="0"/>
              <a:t>     X = 2x/(x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+y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),      Y = 2y/(x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+y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)</a:t>
            </a:r>
            <a:endParaRPr lang="en-US" altLang="zh-CN" sz="2000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67544" y="2780928"/>
            <a:ext cx="4680520" cy="367240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 circle which passes through the origin (0, 0) is transformed into a line.</a:t>
            </a:r>
          </a:p>
          <a:p>
            <a:pPr lvl="1">
              <a:buNone/>
            </a:pPr>
            <a:r>
              <a:rPr lang="en-US" altLang="zh-CN" sz="1800" dirty="0" smtClean="0"/>
              <a:t>        </a:t>
            </a:r>
            <a:r>
              <a:rPr lang="en-US" altLang="zh-CN" sz="1800" dirty="0" err="1" smtClean="0"/>
              <a:t>x</a:t>
            </a:r>
            <a:r>
              <a:rPr lang="en-US" altLang="zh-CN" sz="1800" baseline="-25000" dirty="0" err="1" smtClean="0"/>
              <a:t>c</a:t>
            </a:r>
            <a:r>
              <a:rPr lang="en-US" altLang="zh-CN" sz="1800" dirty="0" err="1" smtClean="0"/>
              <a:t>X</a:t>
            </a:r>
            <a:r>
              <a:rPr lang="en-US" altLang="zh-CN" sz="1800" dirty="0" smtClean="0"/>
              <a:t> + </a:t>
            </a:r>
            <a:r>
              <a:rPr lang="en-US" altLang="zh-CN" sz="1800" dirty="0" err="1" smtClean="0"/>
              <a:t>y</a:t>
            </a:r>
            <a:r>
              <a:rPr lang="en-US" altLang="zh-CN" sz="1800" baseline="-25000" dirty="0" err="1" smtClean="0"/>
              <a:t>c</a:t>
            </a:r>
            <a:r>
              <a:rPr lang="en-US" altLang="zh-CN" sz="1800" dirty="0" err="1" smtClean="0"/>
              <a:t>Y</a:t>
            </a:r>
            <a:r>
              <a:rPr lang="en-US" altLang="zh-CN" sz="1800" dirty="0" smtClean="0"/>
              <a:t> = 1 </a:t>
            </a:r>
          </a:p>
          <a:p>
            <a:pPr lvl="1">
              <a:buNone/>
            </a:pPr>
            <a:r>
              <a:rPr lang="en-US" altLang="zh-CN" sz="1800" dirty="0" smtClean="0"/>
              <a:t>    (</a:t>
            </a:r>
            <a:r>
              <a:rPr lang="en-US" altLang="zh-CN" sz="1800" dirty="0" err="1" smtClean="0"/>
              <a:t>x</a:t>
            </a:r>
            <a:r>
              <a:rPr lang="en-US" altLang="zh-CN" sz="1800" baseline="-25000" dirty="0" err="1" smtClean="0"/>
              <a:t>c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y</a:t>
            </a:r>
            <a:r>
              <a:rPr lang="en-US" altLang="zh-CN" sz="1800" baseline="-25000" dirty="0" err="1" smtClean="0"/>
              <a:t>c</a:t>
            </a:r>
            <a:r>
              <a:rPr lang="en-US" altLang="zh-CN" sz="1800" dirty="0" smtClean="0"/>
              <a:t>) is the center of the circle</a:t>
            </a:r>
          </a:p>
          <a:p>
            <a:pPr>
              <a:spcBef>
                <a:spcPts val="1200"/>
              </a:spcBef>
            </a:pPr>
            <a:r>
              <a:rPr lang="en-US" altLang="zh-CN" sz="2000" dirty="0" smtClean="0"/>
              <a:t>A circle which does not pass through the origin in x-y plane is transformed into a new circle which still does not pass through the origin in the conformal plane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Track segment finding</a:t>
            </a:r>
            <a:endParaRPr lang="zh-CN" altLang="en-US" sz="40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If the hit belongs to the track, its drift circle in the conformal plane is tangent to the line of the track</a:t>
            </a:r>
          </a:p>
          <a:p>
            <a:r>
              <a:rPr lang="en-US" altLang="zh-CN" sz="2400" dirty="0" smtClean="0"/>
              <a:t>Left-right ambiguity is kept after conformal transformation</a:t>
            </a:r>
          </a:p>
          <a:p>
            <a:r>
              <a:rPr lang="en-US" altLang="zh-CN" sz="2400" dirty="0" smtClean="0"/>
              <a:t>Require that at least 3 layer are fired in each super layer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3905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64088" y="393305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altLang="zh-CN" dirty="0" smtClean="0"/>
              <a:t>Patterns</a:t>
            </a:r>
          </a:p>
          <a:p>
            <a:pPr marL="342900" indent="-342900">
              <a:buFont typeface="+mj-lt"/>
              <a:buAutoNum type="alphaLcParenR"/>
            </a:pPr>
            <a:r>
              <a:rPr lang="en-US" altLang="zh-CN" dirty="0" smtClean="0"/>
              <a:t>Four-layer pattern in the conformal plane</a:t>
            </a:r>
          </a:p>
          <a:p>
            <a:pPr marL="342900" indent="-342900">
              <a:buFont typeface="+mj-lt"/>
              <a:buAutoNum type="alphaLcParenR"/>
            </a:pPr>
            <a:r>
              <a:rPr lang="en-US" altLang="zh-CN" dirty="0" smtClean="0"/>
              <a:t>Four candidates of track segment</a:t>
            </a:r>
          </a:p>
          <a:p>
            <a:pPr marL="342900" indent="-342900">
              <a:buFont typeface="+mj-lt"/>
              <a:buAutoNum type="alphaLcParenR"/>
            </a:pPr>
            <a:r>
              <a:rPr lang="en-US" altLang="zh-CN" dirty="0" smtClean="0"/>
              <a:t>The best candidate after matching the middle layers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/>
              <a:t>CurlFinder</a:t>
            </a:r>
            <a:r>
              <a:rPr lang="en-US" altLang="zh-CN" sz="4000" dirty="0" smtClean="0"/>
              <a:t> algorithm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3384376" cy="1368152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An algorithm for low momentum track finding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32516" t="32239" r="32516" b="32239"/>
          <a:stretch>
            <a:fillRect/>
          </a:stretch>
        </p:blipFill>
        <p:spPr bwMode="auto">
          <a:xfrm>
            <a:off x="611560" y="3212976"/>
            <a:ext cx="2957886" cy="30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522152"/>
              </p:ext>
            </p:extLst>
          </p:nvPr>
        </p:nvGraphicFramePr>
        <p:xfrm>
          <a:off x="3851920" y="1268760"/>
          <a:ext cx="4824000" cy="520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000"/>
                <a:gridCol w="1206000"/>
                <a:gridCol w="1206000"/>
                <a:gridCol w="1206000"/>
              </a:tblGrid>
              <a:tr h="7411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Super layer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Stereo</a:t>
                      </a:r>
                      <a:r>
                        <a:rPr lang="en-US" altLang="zh-CN" baseline="0" dirty="0" smtClean="0"/>
                        <a:t>/ </a:t>
                      </a:r>
                      <a:r>
                        <a:rPr lang="en-US" altLang="zh-CN" dirty="0" smtClean="0"/>
                        <a:t>axial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Radius</a:t>
                      </a:r>
                    </a:p>
                    <a:p>
                      <a:pPr algn="ctr"/>
                      <a:r>
                        <a:rPr lang="en-US" altLang="zh-CN" dirty="0" smtClean="0"/>
                        <a:t>(cm)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</a:t>
                      </a:r>
                      <a:r>
                        <a:rPr lang="en-US" altLang="zh-CN" baseline="-25000" dirty="0" err="1" smtClean="0"/>
                        <a:t>T</a:t>
                      </a:r>
                      <a:endParaRPr lang="en-US" altLang="zh-CN" baseline="-25000" dirty="0" smtClean="0"/>
                    </a:p>
                    <a:p>
                      <a:pPr algn="ctr"/>
                      <a:r>
                        <a:rPr lang="en-US" altLang="zh-CN" dirty="0" smtClean="0"/>
                        <a:t>(MeV/c)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stereo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17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stereo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24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axial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37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axial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47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axial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56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stereo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44.8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67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stereo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51.4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77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stereo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87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stereo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64.2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96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axial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71.6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107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axial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77.1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116</a:t>
                      </a:r>
                      <a:endParaRPr lang="zh-CN" altLang="en-US" dirty="0"/>
                    </a:p>
                  </a:txBody>
                  <a:tcPr/>
                </a:tc>
              </a:tr>
              <a:tr h="371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Outer tube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Flow diagram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09700"/>
            <a:ext cx="6264696" cy="5253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Tracking algorithms</a:t>
            </a:r>
          </a:p>
          <a:p>
            <a:pPr lvl="1"/>
            <a:r>
              <a:rPr lang="en-US" altLang="zh-CN" dirty="0" smtClean="0"/>
              <a:t>PAT algorithm</a:t>
            </a:r>
          </a:p>
          <a:p>
            <a:pPr lvl="1"/>
            <a:r>
              <a:rPr lang="en-US" altLang="zh-CN" dirty="0" smtClean="0"/>
              <a:t>TSF algorithm</a:t>
            </a:r>
          </a:p>
          <a:p>
            <a:pPr lvl="1"/>
            <a:r>
              <a:rPr lang="en-US" altLang="zh-CN" dirty="0" err="1" smtClean="0"/>
              <a:t>CurlFinder</a:t>
            </a:r>
            <a:r>
              <a:rPr lang="en-US" altLang="zh-CN" dirty="0" smtClean="0"/>
              <a:t> algorithm</a:t>
            </a:r>
          </a:p>
          <a:p>
            <a:pPr lvl="1"/>
            <a:r>
              <a:rPr lang="en-US" altLang="zh-CN" dirty="0" smtClean="0"/>
              <a:t>Track fitting with </a:t>
            </a:r>
            <a:r>
              <a:rPr lang="en-US" altLang="zh-CN" dirty="0" err="1" smtClean="0"/>
              <a:t>Kalman</a:t>
            </a:r>
            <a:r>
              <a:rPr lang="en-US" altLang="zh-CN" dirty="0" smtClean="0"/>
              <a:t> filter</a:t>
            </a:r>
          </a:p>
          <a:p>
            <a:r>
              <a:rPr lang="en-US" altLang="zh-CN" dirty="0" smtClean="0"/>
              <a:t>Tracking efficiency</a:t>
            </a:r>
          </a:p>
          <a:p>
            <a:r>
              <a:rPr lang="en-US" altLang="zh-CN" dirty="0" smtClean="0"/>
              <a:t>Alignment</a:t>
            </a:r>
          </a:p>
          <a:p>
            <a:r>
              <a:rPr lang="en-US" altLang="zh-CN" dirty="0" smtClean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smtClean="0"/>
              <a:t>Axial segment finding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9008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kumimoji="1" lang="en-US" altLang="zh-CN" dirty="0" smtClean="0"/>
              <a:t>More than one hit in the same layer</a:t>
            </a:r>
          </a:p>
          <a:p>
            <a:pPr>
              <a:buFont typeface="Wingdings" charset="2"/>
              <a:buChar char="Ø"/>
            </a:pPr>
            <a:r>
              <a:rPr kumimoji="1" lang="en-US" altLang="zh-CN" dirty="0" smtClean="0"/>
              <a:t>Find consecutive hits in each axial super layer</a:t>
            </a:r>
          </a:p>
          <a:p>
            <a:pPr lvl="1">
              <a:buFont typeface="Arial"/>
              <a:buChar char="•"/>
            </a:pPr>
            <a:r>
              <a:rPr kumimoji="1" lang="en-US" altLang="zh-CN" dirty="0" smtClean="0"/>
              <a:t>Fired cell </a:t>
            </a:r>
            <a:r>
              <a:rPr kumimoji="1" lang="en-US" altLang="zh-CN" dirty="0" smtClean="0">
                <a:sym typeface="Wingdings"/>
              </a:rPr>
              <a:t> find neighbor  find neighbor’s neighbor 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221088"/>
            <a:ext cx="2376264" cy="1838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0072" y="364502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Definition of neighbor</a:t>
            </a:r>
            <a:endParaRPr kumimoji="1" lang="zh-CN" altLang="en-US" sz="2400" dirty="0"/>
          </a:p>
        </p:txBody>
      </p:sp>
      <p:pic>
        <p:nvPicPr>
          <p:cNvPr id="5" name="图片 4"/>
          <p:cNvPicPr>
            <a:picLocks/>
          </p:cNvPicPr>
          <p:nvPr/>
        </p:nvPicPr>
        <p:blipFill rotWithShape="1">
          <a:blip r:embed="rId3"/>
          <a:srcRect l="10445" t="7659" r="8000" b="3200"/>
          <a:stretch/>
        </p:blipFill>
        <p:spPr>
          <a:xfrm>
            <a:off x="1259632" y="3573016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smtClean="0"/>
              <a:t>3-D track finding</a:t>
            </a:r>
            <a:endParaRPr kumimoji="1" lang="zh-CN" altLang="en-US" sz="4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2332855"/>
          </a:xfrm>
        </p:spPr>
        <p:txBody>
          <a:bodyPr/>
          <a:lstStyle/>
          <a:p>
            <a:r>
              <a:rPr kumimoji="1" lang="en-US" altLang="zh-CN" dirty="0" smtClean="0"/>
              <a:t>Find stereo hits near the circle</a:t>
            </a:r>
          </a:p>
          <a:p>
            <a:r>
              <a:rPr kumimoji="1" lang="en-US" altLang="zh-CN" dirty="0" smtClean="0"/>
              <a:t>Line fit in s-z plane</a:t>
            </a:r>
          </a:p>
          <a:p>
            <a:r>
              <a:rPr kumimoji="1" lang="en-US" altLang="zh-CN" dirty="0" smtClean="0"/>
              <a:t>Helix fitting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>
            <a:off x="5004048" y="1628800"/>
            <a:ext cx="3860800" cy="1879600"/>
            <a:chOff x="5004048" y="1628800"/>
            <a:chExt cx="3860800" cy="18796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048" y="1628800"/>
              <a:ext cx="3860800" cy="18796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660232" y="3212976"/>
              <a:ext cx="43204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sz="1050" dirty="0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5076056" y="4437112"/>
            <a:ext cx="3619500" cy="1701800"/>
            <a:chOff x="4932040" y="4450308"/>
            <a:chExt cx="3619500" cy="17018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040" y="4450308"/>
              <a:ext cx="3619500" cy="17018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724128" y="4454045"/>
              <a:ext cx="57606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sz="1600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12" y="4365104"/>
            <a:ext cx="3488094" cy="1728192"/>
          </a:xfrm>
          <a:prstGeom prst="rect">
            <a:avLst/>
          </a:prstGeom>
        </p:spPr>
      </p:pic>
      <p:cxnSp>
        <p:nvCxnSpPr>
          <p:cNvPr id="13" name="直线箭头连接符 12"/>
          <p:cNvCxnSpPr/>
          <p:nvPr/>
        </p:nvCxnSpPr>
        <p:spPr>
          <a:xfrm>
            <a:off x="6876256" y="3645024"/>
            <a:ext cx="0" cy="57606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 rot="5400000">
            <a:off x="4644008" y="5013176"/>
            <a:ext cx="0" cy="57606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6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Track fitting with </a:t>
            </a:r>
            <a:r>
              <a:rPr lang="en-US" altLang="zh-CN" sz="4000" dirty="0" err="1" smtClean="0"/>
              <a:t>Kalman</a:t>
            </a:r>
            <a:r>
              <a:rPr lang="en-US" altLang="zh-CN" sz="4000" dirty="0" smtClean="0"/>
              <a:t> Filter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A standard track fitting with </a:t>
            </a:r>
            <a:r>
              <a:rPr lang="en-US" altLang="zh-CN" sz="2800" dirty="0" err="1" smtClean="0"/>
              <a:t>Kalman</a:t>
            </a:r>
            <a:r>
              <a:rPr lang="en-US" altLang="zh-CN" sz="2800" dirty="0" smtClean="0"/>
              <a:t> Filter method</a:t>
            </a:r>
          </a:p>
          <a:p>
            <a:r>
              <a:rPr lang="en-US" altLang="zh-CN" sz="2800" dirty="0" smtClean="0"/>
              <a:t>Initial track parameters and hits from track finding</a:t>
            </a:r>
          </a:p>
          <a:p>
            <a:r>
              <a:rPr lang="en-US" altLang="zh-CN" sz="2800" dirty="0" smtClean="0"/>
              <a:t>Track parameters obtained by in iterations: </a:t>
            </a:r>
            <a:br>
              <a:rPr lang="en-US" altLang="zh-CN" sz="2800" dirty="0" smtClean="0"/>
            </a:br>
            <a:r>
              <a:rPr lang="en-US" altLang="zh-CN" sz="2800" dirty="0" smtClean="0"/>
              <a:t>…</a:t>
            </a: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err="1" smtClean="0"/>
              <a:t>prediction</a:t>
            </a:r>
            <a:r>
              <a:rPr lang="en-US" altLang="zh-CN" sz="2800" dirty="0" err="1" smtClean="0">
                <a:sym typeface="Wingdings" pitchFamily="2" charset="2"/>
              </a:rPr>
              <a:t>filter</a:t>
            </a:r>
            <a:r>
              <a:rPr lang="en-US" altLang="zh-CN" sz="2800" dirty="0" smtClean="0">
                <a:sym typeface="Wingdings" pitchFamily="2" charset="2"/>
              </a:rPr>
              <a:t> with a </a:t>
            </a:r>
            <a:r>
              <a:rPr lang="en-US" altLang="zh-CN" sz="2800" dirty="0" err="1" smtClean="0">
                <a:sym typeface="Wingdings" pitchFamily="2" charset="2"/>
              </a:rPr>
              <a:t>hitupdate</a:t>
            </a:r>
            <a:r>
              <a:rPr lang="en-US" altLang="zh-CN" sz="2800" dirty="0" smtClean="0">
                <a:sym typeface="Wingdings" pitchFamily="2" charset="2"/>
              </a:rPr>
              <a:t>…</a:t>
            </a:r>
            <a:endParaRPr lang="en-US" altLang="zh-CN" sz="2800" dirty="0" smtClean="0"/>
          </a:p>
          <a:p>
            <a:r>
              <a:rPr lang="en-US" altLang="zh-CN" sz="2800" dirty="0" smtClean="0"/>
              <a:t>Considered effects: </a:t>
            </a:r>
            <a:r>
              <a:rPr lang="en-US" altLang="zh-CN" sz="2800" dirty="0" err="1" smtClean="0"/>
              <a:t>nonuniform</a:t>
            </a:r>
            <a:r>
              <a:rPr lang="en-US" altLang="zh-CN" sz="2800" dirty="0" smtClean="0"/>
              <a:t> magnetic field, energy loss and </a:t>
            </a:r>
            <a:r>
              <a:rPr lang="en-US" sz="2800" dirty="0" smtClean="0"/>
              <a:t>multiple </a:t>
            </a:r>
            <a:r>
              <a:rPr lang="en-US" sz="2800" dirty="0" smtClean="0"/>
              <a:t>scattering</a:t>
            </a:r>
            <a:endParaRPr lang="en-US" sz="2800" dirty="0" smtClean="0"/>
          </a:p>
          <a:p>
            <a:r>
              <a:rPr lang="en-US" sz="2800" dirty="0" smtClean="0"/>
              <a:t>5 hypothesis: e, </a:t>
            </a:r>
            <a:r>
              <a:rPr lang="en-US" sz="2800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Symbol" charset="2"/>
                <a:cs typeface="Symbol" charset="2"/>
              </a:rPr>
              <a:t>p</a:t>
            </a:r>
            <a:r>
              <a:rPr lang="en-US" sz="2800" dirty="0" smtClean="0"/>
              <a:t>, K, p</a:t>
            </a:r>
          </a:p>
          <a:p>
            <a:r>
              <a:rPr lang="en-US" altLang="zh-CN" sz="2800" dirty="0" smtClean="0"/>
              <a:t>Inwards filter: provide track parameters at IP</a:t>
            </a:r>
          </a:p>
          <a:p>
            <a:r>
              <a:rPr lang="en-US" altLang="zh-CN" sz="2800" dirty="0" smtClean="0"/>
              <a:t>Outwards filter: provide track parameters seed for extrapolation (expected TOF, reconstruction with TOF/EMC/MUC)</a:t>
            </a:r>
            <a:endParaRPr lang="zh-CN" altLang="en-US" sz="28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Momentum distribution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2497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146675" y="3886151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zh-CN" sz="1800">
                <a:solidFill>
                  <a:srgbClr val="FF0000"/>
                </a:solidFill>
              </a:rPr>
              <a:t>P=11.3MeV/c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20888"/>
            <a:ext cx="42497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116013" y="3789313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zh-CN" sz="1800">
                <a:solidFill>
                  <a:srgbClr val="FF0000"/>
                </a:solidFill>
              </a:rPr>
              <a:t>P=28MeV/c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19888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Track finding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9888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Kalman</a:t>
            </a:r>
            <a:r>
              <a:rPr lang="en-US" altLang="zh-CN" sz="2400" dirty="0" smtClean="0"/>
              <a:t> fitting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 17"/>
          <p:cNvGrpSpPr/>
          <p:nvPr/>
        </p:nvGrpSpPr>
        <p:grpSpPr>
          <a:xfrm>
            <a:off x="683568" y="4941168"/>
            <a:ext cx="4608512" cy="1296144"/>
            <a:chOff x="611560" y="4293096"/>
            <a:chExt cx="4608512" cy="1296144"/>
          </a:xfrm>
        </p:grpSpPr>
        <p:sp>
          <p:nvSpPr>
            <p:cNvPr id="14" name="圆角矩形 13"/>
            <p:cNvSpPr/>
            <p:nvPr/>
          </p:nvSpPr>
          <p:spPr>
            <a:xfrm>
              <a:off x="611560" y="4293096"/>
              <a:ext cx="4608512" cy="129614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131840" y="4581128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 smtClean="0"/>
                <a:t>Runge-Kutta</a:t>
              </a:r>
              <a:r>
                <a:rPr lang="en-US" altLang="zh-CN" sz="2400" dirty="0" smtClean="0"/>
                <a:t> fitting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55576" y="4581128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 smtClean="0"/>
                <a:t>Kalman</a:t>
              </a:r>
              <a:r>
                <a:rPr lang="en-US" altLang="zh-CN" sz="2400" dirty="0" smtClean="0"/>
                <a:t> fitting</a:t>
              </a:r>
            </a:p>
          </p:txBody>
        </p:sp>
        <p:sp>
          <p:nvSpPr>
            <p:cNvPr id="12" name="下箭头 11"/>
            <p:cNvSpPr/>
            <p:nvPr/>
          </p:nvSpPr>
          <p:spPr>
            <a:xfrm rot="5400000">
              <a:off x="2771800" y="4725144"/>
              <a:ext cx="288032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BESIII Drift Chamber Tracking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412776"/>
            <a:ext cx="4392488" cy="338437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altLang="zh-CN" sz="2800" dirty="0" err="1" smtClean="0">
                <a:solidFill>
                  <a:schemeClr val="accent1">
                    <a:lumMod val="75000"/>
                  </a:schemeClr>
                </a:solidFill>
              </a:rPr>
              <a:t>MdcPatRec</a:t>
            </a:r>
            <a:endParaRPr lang="en-US" altLang="zh-CN" sz="2800" dirty="0" smtClean="0"/>
          </a:p>
          <a:p>
            <a:pPr lvl="1">
              <a:buFont typeface="Arial"/>
              <a:buChar char="•"/>
            </a:pPr>
            <a:r>
              <a:rPr lang="en-US" altLang="zh-CN" sz="2400" dirty="0" smtClean="0"/>
              <a:t>limited by segment pattern coverage, rec. for high pt tracks (</a:t>
            </a:r>
            <a:r>
              <a:rPr lang="en-US" altLang="zh-CN" sz="2400" dirty="0"/>
              <a:t>P</a:t>
            </a:r>
            <a:r>
              <a:rPr lang="en-US" altLang="zh-CN" sz="2400" baseline="-25000" dirty="0" smtClean="0"/>
              <a:t>T</a:t>
            </a:r>
            <a:r>
              <a:rPr lang="en-US" altLang="zh-CN" sz="2400" dirty="0" smtClean="0"/>
              <a:t> &gt; 250MeV/c)</a:t>
            </a:r>
          </a:p>
          <a:p>
            <a:pPr>
              <a:buFont typeface="Wingdings" charset="2"/>
              <a:buChar char="Ø"/>
            </a:pPr>
            <a:r>
              <a:rPr lang="en-US" altLang="zh-CN" sz="2800" dirty="0" err="1" smtClean="0">
                <a:solidFill>
                  <a:srgbClr val="376092"/>
                </a:solidFill>
              </a:rPr>
              <a:t>MdcTsfRec</a:t>
            </a:r>
            <a:endParaRPr lang="en-US" altLang="zh-CN" sz="2800" dirty="0" smtClean="0"/>
          </a:p>
          <a:p>
            <a:pPr lvl="1">
              <a:buFont typeface="Arial"/>
              <a:buChar char="•"/>
            </a:pPr>
            <a:r>
              <a:rPr lang="en-US" altLang="zh-CN" sz="2400" dirty="0" smtClean="0"/>
              <a:t>P</a:t>
            </a:r>
            <a:r>
              <a:rPr lang="en-US" altLang="zh-CN" sz="2400" baseline="-25000" dirty="0"/>
              <a:t>T</a:t>
            </a:r>
            <a:r>
              <a:rPr lang="en-US" altLang="zh-CN" sz="2400" dirty="0" smtClean="0"/>
              <a:t> : 120~250MeV/c</a:t>
            </a:r>
          </a:p>
          <a:p>
            <a:pPr>
              <a:buFont typeface="Wingdings" charset="2"/>
              <a:buChar char="Ø"/>
            </a:pPr>
            <a:r>
              <a:rPr lang="en-US" altLang="zh-CN" sz="2800" dirty="0" err="1" smtClean="0">
                <a:solidFill>
                  <a:srgbClr val="376092"/>
                </a:solidFill>
              </a:rPr>
              <a:t>CurlFinder</a:t>
            </a:r>
            <a:endParaRPr lang="en-US" altLang="zh-CN" sz="2800" dirty="0" smtClean="0">
              <a:solidFill>
                <a:srgbClr val="376092"/>
              </a:solidFill>
            </a:endParaRPr>
          </a:p>
          <a:p>
            <a:pPr lvl="1">
              <a:buFont typeface="Arial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</a:rPr>
              <a:t> P</a:t>
            </a:r>
            <a:r>
              <a:rPr lang="en-US" altLang="zh-CN" sz="2400" baseline="-25000" dirty="0" smtClean="0">
                <a:solidFill>
                  <a:srgbClr val="000000"/>
                </a:solidFill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</a:rPr>
              <a:t> &lt;120MeV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012160" y="2492896"/>
            <a:ext cx="2376264" cy="3744416"/>
            <a:chOff x="6012160" y="2276872"/>
            <a:chExt cx="2376264" cy="3744416"/>
          </a:xfrm>
        </p:grpSpPr>
        <p:sp>
          <p:nvSpPr>
            <p:cNvPr id="13" name="圆角矩形 12"/>
            <p:cNvSpPr/>
            <p:nvPr/>
          </p:nvSpPr>
          <p:spPr>
            <a:xfrm>
              <a:off x="6012160" y="2276872"/>
              <a:ext cx="2376264" cy="37444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6228184" y="2708920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PAT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228184" y="3789040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TSF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228184" y="4941168"/>
              <a:ext cx="1944216" cy="657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 smtClean="0"/>
                <a:t>Curlfinder</a:t>
              </a:r>
              <a:endParaRPr lang="en-US" altLang="zh-CN" sz="2400" dirty="0" smtClean="0"/>
            </a:p>
          </p:txBody>
        </p:sp>
        <p:sp>
          <p:nvSpPr>
            <p:cNvPr id="9" name="下箭头 8"/>
            <p:cNvSpPr/>
            <p:nvPr/>
          </p:nvSpPr>
          <p:spPr>
            <a:xfrm>
              <a:off x="7020272" y="3356992"/>
              <a:ext cx="288032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下箭头 9"/>
            <p:cNvSpPr/>
            <p:nvPr/>
          </p:nvSpPr>
          <p:spPr>
            <a:xfrm>
              <a:off x="7020272" y="4437112"/>
              <a:ext cx="288032" cy="50405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下箭头 10"/>
          <p:cNvSpPr/>
          <p:nvPr/>
        </p:nvSpPr>
        <p:spPr>
          <a:xfrm rot="5400000">
            <a:off x="5472101" y="5193195"/>
            <a:ext cx="360037" cy="7200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Tracking efficiency with P</a:t>
            </a:r>
            <a:r>
              <a:rPr lang="en-US" altLang="zh-CN" sz="4000" baseline="-25000" dirty="0" smtClean="0"/>
              <a:t>T</a:t>
            </a:r>
            <a:endParaRPr lang="zh-CN" altLang="en-US" sz="4000" baseline="-25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0290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75656" y="18448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proton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18448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anti-proton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3131840" y="12687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/>
              <a:t>J/psi </a:t>
            </a:r>
            <a:r>
              <a:rPr kumimoji="1" lang="en-US" altLang="zh-CN" sz="2800" dirty="0" smtClean="0">
                <a:sym typeface="Wingdings"/>
              </a:rPr>
              <a:t> </a:t>
            </a:r>
            <a:r>
              <a:rPr kumimoji="1" lang="en-US" altLang="zh-CN" sz="2800" dirty="0" err="1" smtClean="0">
                <a:sym typeface="Wingdings"/>
              </a:rPr>
              <a:t>pp</a:t>
            </a:r>
            <a:r>
              <a:rPr kumimoji="1" lang="en-US" altLang="zh-CN" sz="2800" dirty="0" err="1" smtClean="0">
                <a:latin typeface="Symbol" charset="2"/>
                <a:cs typeface="Symbol" charset="2"/>
                <a:sym typeface="Wingdings"/>
              </a:rPr>
              <a:t>pp</a:t>
            </a:r>
            <a:endParaRPr kumimoji="1" lang="zh-CN" altLang="en-US" sz="28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Tracking efficiency with P</a:t>
            </a:r>
            <a:r>
              <a:rPr lang="en-US" altLang="zh-CN" sz="4000" baseline="-25000" dirty="0" smtClean="0"/>
              <a:t>T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9147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933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18448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Symbol" charset="2"/>
                <a:cs typeface="Symbol" charset="2"/>
              </a:rPr>
              <a:t>p</a:t>
            </a:r>
            <a:r>
              <a:rPr lang="en-US" altLang="zh-CN" sz="2400" dirty="0" smtClean="0"/>
              <a:t>+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8448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Symbol" charset="2"/>
                <a:cs typeface="Symbol" charset="2"/>
              </a:rPr>
              <a:t>p</a:t>
            </a:r>
            <a:r>
              <a:rPr lang="en-US" altLang="zh-CN" sz="2400" dirty="0" smtClean="0"/>
              <a:t>-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3131840" y="12687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/>
              <a:t>J/psi </a:t>
            </a:r>
            <a:r>
              <a:rPr kumimoji="1" lang="en-US" altLang="zh-CN" sz="2800" dirty="0" smtClean="0">
                <a:sym typeface="Wingdings"/>
              </a:rPr>
              <a:t> </a:t>
            </a:r>
            <a:r>
              <a:rPr kumimoji="1" lang="en-US" altLang="zh-CN" sz="2800" dirty="0" err="1" smtClean="0">
                <a:sym typeface="Wingdings"/>
              </a:rPr>
              <a:t>pp</a:t>
            </a:r>
            <a:r>
              <a:rPr kumimoji="1" lang="en-US" altLang="zh-CN" sz="2800" dirty="0" err="1" smtClean="0">
                <a:latin typeface="Symbol" charset="2"/>
                <a:cs typeface="Symbol" charset="2"/>
                <a:sym typeface="Wingdings"/>
              </a:rPr>
              <a:t>pp</a:t>
            </a:r>
            <a:endParaRPr kumimoji="1" lang="zh-CN" altLang="en-US" sz="28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Tracking efficiency with </a:t>
            </a:r>
            <a:r>
              <a:rPr lang="en-US" altLang="zh-CN" sz="4000" dirty="0" err="1" smtClean="0"/>
              <a:t>cos</a:t>
            </a:r>
            <a:r>
              <a:rPr lang="en-US" altLang="zh-CN" sz="4000" dirty="0" err="1" smtClean="0">
                <a:latin typeface="Symbol" pitchFamily="18" charset="2"/>
              </a:rPr>
              <a:t>q</a:t>
            </a:r>
            <a:endParaRPr lang="zh-CN" altLang="en-US" sz="4000" dirty="0">
              <a:latin typeface="Symbol" pitchFamily="18" charset="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9147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857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18448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proton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8448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anti-proton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3131840" y="12687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/>
              <a:t>J/psi </a:t>
            </a:r>
            <a:r>
              <a:rPr kumimoji="1" lang="en-US" altLang="zh-CN" sz="2800" dirty="0" smtClean="0">
                <a:sym typeface="Wingdings"/>
              </a:rPr>
              <a:t> </a:t>
            </a:r>
            <a:r>
              <a:rPr kumimoji="1" lang="en-US" altLang="zh-CN" sz="2800" dirty="0" err="1" smtClean="0">
                <a:sym typeface="Wingdings"/>
              </a:rPr>
              <a:t>pp</a:t>
            </a:r>
            <a:r>
              <a:rPr kumimoji="1" lang="en-US" altLang="zh-CN" sz="2800" dirty="0" err="1" smtClean="0">
                <a:latin typeface="Symbol" charset="2"/>
                <a:cs typeface="Symbol" charset="2"/>
                <a:sym typeface="Wingdings"/>
              </a:rPr>
              <a:t>pp</a:t>
            </a:r>
            <a:endParaRPr kumimoji="1" lang="zh-CN" altLang="en-US" sz="28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Tracking efficiency with </a:t>
            </a:r>
            <a:r>
              <a:rPr lang="en-US" altLang="zh-CN" sz="4000" dirty="0" err="1" smtClean="0"/>
              <a:t>cos</a:t>
            </a:r>
            <a:r>
              <a:rPr lang="en-US" altLang="zh-CN" sz="4000" dirty="0" err="1" smtClean="0">
                <a:latin typeface="Symbol" pitchFamily="18" charset="2"/>
              </a:rPr>
              <a:t>q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8957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9243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18448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Symbol" charset="2"/>
                <a:cs typeface="Symbol" charset="2"/>
              </a:rPr>
              <a:t>p</a:t>
            </a:r>
            <a:r>
              <a:rPr lang="en-US" altLang="zh-CN" sz="2400" dirty="0" smtClean="0"/>
              <a:t>+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8448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Symbol" charset="2"/>
                <a:cs typeface="Symbol" charset="2"/>
              </a:rPr>
              <a:t>p</a:t>
            </a:r>
            <a:r>
              <a:rPr lang="en-US" altLang="zh-CN" sz="2400" dirty="0" smtClean="0"/>
              <a:t>-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3131840" y="12687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/>
              <a:t>J/psi </a:t>
            </a:r>
            <a:r>
              <a:rPr kumimoji="1" lang="en-US" altLang="zh-CN" sz="2800" dirty="0" smtClean="0">
                <a:sym typeface="Wingdings"/>
              </a:rPr>
              <a:t> </a:t>
            </a:r>
            <a:r>
              <a:rPr kumimoji="1" lang="en-US" altLang="zh-CN" sz="2800" dirty="0" err="1" smtClean="0">
                <a:sym typeface="Wingdings"/>
              </a:rPr>
              <a:t>pp</a:t>
            </a:r>
            <a:r>
              <a:rPr kumimoji="1" lang="en-US" altLang="zh-CN" sz="2800" dirty="0" err="1" smtClean="0">
                <a:latin typeface="Symbol" charset="2"/>
                <a:cs typeface="Symbol" charset="2"/>
                <a:sym typeface="Wingdings"/>
              </a:rPr>
              <a:t>pp</a:t>
            </a:r>
            <a:endParaRPr kumimoji="1" lang="zh-CN" altLang="en-US" sz="28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Alignment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dirty="0" smtClean="0"/>
              <a:t>Alignment with tracks is the only possible strategy to estimate positions and orientations of components of a track detector with sufficiently high precision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zh-CN" sz="2400" dirty="0" smtClean="0"/>
              <a:t>16 independent components in total.</a:t>
            </a:r>
          </a:p>
          <a:p>
            <a:pPr lvl="1">
              <a:lnSpc>
                <a:spcPct val="90000"/>
              </a:lnSpc>
            </a:pPr>
            <a:r>
              <a:rPr lang="en-US" altLang="zh-CN" sz="2100" dirty="0" smtClean="0"/>
              <a:t>Inner chamber   </a:t>
            </a:r>
            <a:r>
              <a:rPr lang="en-US" altLang="zh-CN" sz="2100" dirty="0" smtClean="0">
                <a:solidFill>
                  <a:srgbClr val="FF0000"/>
                </a:solidFill>
              </a:rPr>
              <a:t>(×2)</a:t>
            </a:r>
          </a:p>
          <a:p>
            <a:pPr lvl="1">
              <a:lnSpc>
                <a:spcPct val="90000"/>
              </a:lnSpc>
            </a:pPr>
            <a:r>
              <a:rPr lang="en-US" altLang="zh-CN" sz="2100" dirty="0" smtClean="0"/>
              <a:t>Ring ×6 </a:t>
            </a:r>
            <a:r>
              <a:rPr lang="en-US" altLang="zh-CN" sz="2100" dirty="0" smtClean="0">
                <a:solidFill>
                  <a:srgbClr val="FF0000"/>
                </a:solidFill>
              </a:rPr>
              <a:t>(×2)</a:t>
            </a:r>
          </a:p>
          <a:p>
            <a:pPr lvl="1">
              <a:lnSpc>
                <a:spcPct val="90000"/>
              </a:lnSpc>
            </a:pPr>
            <a:r>
              <a:rPr lang="en-US" altLang="zh-CN" sz="2100" dirty="0" smtClean="0"/>
              <a:t>big endplate </a:t>
            </a:r>
            <a:r>
              <a:rPr lang="en-US" altLang="zh-CN" sz="2100" dirty="0" smtClean="0">
                <a:solidFill>
                  <a:srgbClr val="FF0000"/>
                </a:solidFill>
              </a:rPr>
              <a:t>(×2)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zh-CN" sz="2400" dirty="0" smtClean="0"/>
              <a:t>For each component, </a:t>
            </a:r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en-US" altLang="zh-CN" sz="2400" dirty="0" smtClean="0"/>
              <a:t> alignment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/>
              <a:t>     parameters (</a:t>
            </a:r>
            <a:r>
              <a:rPr lang="en-US" altLang="zh-CN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</a:t>
            </a:r>
            <a:r>
              <a:rPr lang="en-US" altLang="zh-CN" sz="2400" dirty="0" smtClean="0">
                <a:solidFill>
                  <a:srgbClr val="FF0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y</a:t>
            </a:r>
            <a:r>
              <a:rPr lang="en-US" altLang="zh-CN" sz="2400" dirty="0" smtClean="0">
                <a:solidFill>
                  <a:srgbClr val="FF0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z</a:t>
            </a:r>
            <a:r>
              <a:rPr lang="en-US" altLang="zh-CN" sz="2400" dirty="0" smtClean="0"/>
              <a:t>) are considered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altLang="zh-CN" sz="2400" dirty="0" smtClean="0"/>
              <a:t>Methods:</a:t>
            </a:r>
          </a:p>
          <a:p>
            <a:pPr lvl="1">
              <a:lnSpc>
                <a:spcPct val="90000"/>
              </a:lnSpc>
            </a:pPr>
            <a:r>
              <a:rPr lang="en-US" altLang="zh-CN" sz="2100" dirty="0" smtClean="0"/>
              <a:t>Residual fit</a:t>
            </a:r>
          </a:p>
          <a:p>
            <a:pPr lvl="1">
              <a:lnSpc>
                <a:spcPct val="90000"/>
              </a:lnSpc>
            </a:pPr>
            <a:r>
              <a:rPr lang="en-US" altLang="zh-CN" sz="2100" dirty="0" err="1" smtClean="0"/>
              <a:t>Millepede</a:t>
            </a:r>
            <a:r>
              <a:rPr lang="en-US" altLang="zh-CN" sz="2100" dirty="0" smtClean="0"/>
              <a:t> Matrix method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92080" y="3429000"/>
            <a:ext cx="3311525" cy="2692400"/>
            <a:chOff x="3424" y="2432"/>
            <a:chExt cx="2086" cy="1696"/>
          </a:xfrm>
        </p:grpSpPr>
        <p:pic>
          <p:nvPicPr>
            <p:cNvPr id="6" name="Picture 5" descr="DcWi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3688" y="2440"/>
              <a:ext cx="1424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4694" y="2704"/>
              <a:ext cx="137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150" y="2659"/>
              <a:ext cx="0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5239" y="3158"/>
              <a:ext cx="227" cy="181"/>
            </a:xfrm>
            <a:prstGeom prst="curvedUpArrow">
              <a:avLst>
                <a:gd name="adj1" fmla="val 25083"/>
                <a:gd name="adj2" fmla="val 50166"/>
                <a:gd name="adj3" fmla="val 3333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40" y="2478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x</a:t>
              </a:r>
              <a:endParaRPr lang="el-GR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833" y="2432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y</a:t>
              </a:r>
              <a:endParaRPr lang="el-GR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148" y="2886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q</a:t>
              </a:r>
              <a:r>
                <a:rPr lang="en-US" altLang="zh-CN" dirty="0" err="1" smtClean="0">
                  <a:solidFill>
                    <a:srgbClr val="FF0000"/>
                  </a:solidFill>
                </a:rPr>
                <a:t>z</a:t>
              </a:r>
              <a:endParaRPr lang="el-GR" altLang="zh-CN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index"/>
          <p:cNvPicPr>
            <a:picLocks noChangeAspect="1" noChangeArrowheads="1"/>
          </p:cNvPicPr>
          <p:nvPr/>
        </p:nvPicPr>
        <p:blipFill>
          <a:blip r:embed="rId2" cstate="print"/>
          <a:srcRect t="1936"/>
          <a:stretch>
            <a:fillRect/>
          </a:stretch>
        </p:blipFill>
        <p:spPr bwMode="auto">
          <a:xfrm>
            <a:off x="900559" y="1341339"/>
            <a:ext cx="302418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427984" y="1412776"/>
            <a:ext cx="4033837" cy="2232025"/>
          </a:xfrm>
        </p:spPr>
        <p:txBody>
          <a:bodyPr/>
          <a:lstStyle/>
          <a:p>
            <a:r>
              <a:rPr lang="en-US" altLang="zh-CN" sz="1900"/>
              <a:t>2.6m long cylindrical chamber</a:t>
            </a:r>
          </a:p>
          <a:p>
            <a:r>
              <a:rPr lang="en-US" altLang="zh-CN" sz="1900"/>
              <a:t>It consists of an inner chamber and an outer chamber</a:t>
            </a:r>
          </a:p>
          <a:p>
            <a:r>
              <a:rPr lang="en-US" altLang="zh-CN" sz="1900"/>
              <a:t>With an inner radius of 59mm and an outer radius of 810mm</a:t>
            </a:r>
          </a:p>
          <a:p>
            <a:r>
              <a:rPr lang="en-US" altLang="zh-CN" sz="1900"/>
              <a:t>Filled with He/C</a:t>
            </a:r>
            <a:r>
              <a:rPr lang="en-US" altLang="zh-CN" sz="1900" baseline="-25000"/>
              <a:t>3</a:t>
            </a:r>
            <a:r>
              <a:rPr lang="en-US" altLang="zh-CN" sz="1900"/>
              <a:t>H</a:t>
            </a:r>
            <a:r>
              <a:rPr lang="en-US" altLang="zh-CN" sz="1900" baseline="-25000"/>
              <a:t>8</a:t>
            </a:r>
            <a:r>
              <a:rPr lang="en-US" altLang="zh-CN" sz="1900"/>
              <a:t>(60/40)</a:t>
            </a:r>
          </a:p>
        </p:txBody>
      </p:sp>
      <p:pic>
        <p:nvPicPr>
          <p:cNvPr id="8215" name="Picture 23" descr="MdcStru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142109" y="1617564"/>
            <a:ext cx="2716212" cy="6913562"/>
          </a:xfrm>
          <a:prstGeom prst="rect">
            <a:avLst/>
          </a:prstGeom>
          <a:noFill/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Pre-alignment</a:t>
            </a:r>
            <a:endParaRPr lang="zh-CN" altLang="en-US" sz="4000" dirty="0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303462"/>
          </a:xfrm>
        </p:spPr>
        <p:txBody>
          <a:bodyPr/>
          <a:lstStyle/>
          <a:p>
            <a:r>
              <a:rPr lang="en-US" altLang="zh-CN" sz="2400" dirty="0" smtClean="0"/>
              <a:t>Alignment method: Residual fit</a:t>
            </a:r>
          </a:p>
          <a:p>
            <a:r>
              <a:rPr lang="en-US" altLang="zh-CN" sz="2400" dirty="0" smtClean="0"/>
              <a:t>Tracking algorithm: PAT algorithm</a:t>
            </a:r>
          </a:p>
          <a:p>
            <a:r>
              <a:rPr lang="en-US" altLang="zh-CN" sz="2400" dirty="0" smtClean="0"/>
              <a:t>Big endplates are fixed to BESIII mechanical measurements</a:t>
            </a:r>
          </a:p>
          <a:p>
            <a:r>
              <a:rPr lang="en-US" altLang="zh-CN" sz="2400" dirty="0" smtClean="0"/>
              <a:t>Use cosmic tracks fitted by hits in the outer sections to align the inner and stepped sections</a:t>
            </a: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6AFDD-3F2C-4B48-AA59-34500F53737F}" type="slidenum">
              <a:rPr lang="en-US" altLang="zh-CN" smtClean="0">
                <a:ea typeface="宋体" pitchFamily="2" charset="-122"/>
              </a:rPr>
              <a:pPr/>
              <a:t>30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29298" y="3775558"/>
            <a:ext cx="26373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491966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4978646" cy="22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899592" y="620688"/>
            <a:ext cx="7416824" cy="720080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</a:rPr>
              <a:t>Translation in x causes dependence of residual on sin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</a:rPr>
              <a:t>φ</a:t>
            </a:r>
            <a:endParaRPr lang="zh-CN" altLang="en-US" sz="2400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899592" y="3501008"/>
            <a:ext cx="7344816" cy="720080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</a:rPr>
              <a:t>Translation in y causes dependence of residual on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</a:rPr>
              <a:t>cosφ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7" name="Picture 9" descr="resiVsPhiFit_new"/>
          <p:cNvPicPr>
            <a:picLocks noChangeAspect="1" noChangeArrowheads="1"/>
          </p:cNvPicPr>
          <p:nvPr/>
        </p:nvPicPr>
        <p:blipFill rotWithShape="1">
          <a:blip r:embed="rId2" cstate="print"/>
          <a:srcRect t="7053" r="8381"/>
          <a:stretch/>
        </p:blipFill>
        <p:spPr bwMode="auto">
          <a:xfrm>
            <a:off x="4788024" y="3573016"/>
            <a:ext cx="4025894" cy="255850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776" r="2355"/>
          <a:stretch/>
        </p:blipFill>
        <p:spPr bwMode="auto">
          <a:xfrm>
            <a:off x="3995936" y="620688"/>
            <a:ext cx="48260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10"/>
          <p:cNvSpPr txBox="1">
            <a:spLocks/>
          </p:cNvSpPr>
          <p:nvPr/>
        </p:nvSpPr>
        <p:spPr>
          <a:xfrm>
            <a:off x="467544" y="1124744"/>
            <a:ext cx="3672408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</a:rPr>
              <a:t>Rotation in z causes shift of residuals which are independent of φ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467544" y="3140968"/>
            <a:ext cx="4464496" cy="3096344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= c0 -c1∙sin</a:t>
            </a:r>
            <a:r>
              <a:rPr lang="el-GR" altLang="zh-CN" sz="20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φ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 +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c2∙cos</a:t>
            </a:r>
            <a:r>
              <a:rPr lang="el-GR" altLang="zh-CN" sz="20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φ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the mean value of residuals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c1 and c2 are estimated values of </a:t>
            </a:r>
            <a:r>
              <a:rPr lang="el-GR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and </a:t>
            </a:r>
            <a:r>
              <a:rPr lang="el-GR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y, respectively</a:t>
            </a:r>
            <a:endParaRPr lang="zh-CN" altLang="en-US" sz="1800" dirty="0" smtClean="0">
              <a:latin typeface="Times New Roman" pitchFamily="18" charset="0"/>
              <a:cs typeface="Times New Roman" pitchFamily="18" charset="0"/>
              <a:sym typeface="Mathematica1" pitchFamily="2" charset="2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zh-CN" altLang="en-US" sz="18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 </a:t>
            </a:r>
            <a:r>
              <a:rPr lang="el-GR" altLang="zh-CN" sz="18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θ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z  = c0 / R</a:t>
            </a:r>
            <a:r>
              <a:rPr lang="en-US" altLang="zh-CN" sz="1800" baseline="-250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layer</a:t>
            </a:r>
          </a:p>
          <a:p>
            <a:pPr lvl="2">
              <a:spcBef>
                <a:spcPct val="50000"/>
              </a:spcBef>
              <a:buNone/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( R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layer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 is the radius of the layer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31409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Misalignment effects (MC)</a:t>
            </a:r>
            <a:endParaRPr lang="zh-CN" altLang="en-US" sz="2000" dirty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2525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691680" y="2492896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/>
              <a:t>Before </a:t>
            </a:r>
            <a:r>
              <a:rPr lang="en-US" altLang="zh-CN" sz="2400" dirty="0"/>
              <a:t>alignment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436096" y="2492896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/>
              <a:t>After </a:t>
            </a:r>
            <a:r>
              <a:rPr lang="en-US" altLang="zh-CN" sz="2400" dirty="0"/>
              <a:t>alignment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267744" y="1412776"/>
            <a:ext cx="4967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99"/>
                </a:solidFill>
              </a:rPr>
              <a:t>Residual </a:t>
            </a:r>
            <a:r>
              <a:rPr lang="en-US" altLang="zh-CN" sz="2800" dirty="0" err="1">
                <a:solidFill>
                  <a:srgbClr val="000099"/>
                </a:solidFill>
              </a:rPr>
              <a:t>vs</a:t>
            </a:r>
            <a:r>
              <a:rPr lang="en-US" altLang="zh-CN" sz="2800" dirty="0">
                <a:solidFill>
                  <a:srgbClr val="000099"/>
                </a:solidFill>
              </a:rPr>
              <a:t> </a:t>
            </a:r>
            <a:r>
              <a:rPr lang="en-US" altLang="zh-CN" sz="2800" dirty="0">
                <a:solidFill>
                  <a:srgbClr val="000099"/>
                </a:solidFill>
                <a:latin typeface="Symbol" pitchFamily="18" charset="2"/>
              </a:rPr>
              <a:t>f </a:t>
            </a:r>
          </a:p>
          <a:p>
            <a:pPr algn="ctr"/>
            <a:r>
              <a:rPr lang="en-US" altLang="zh-CN" sz="2000" dirty="0" smtClean="0">
                <a:solidFill>
                  <a:srgbClr val="000099"/>
                </a:solidFill>
              </a:rPr>
              <a:t>(The first stepped </a:t>
            </a:r>
            <a:r>
              <a:rPr lang="en-US" altLang="zh-CN" sz="2000" dirty="0">
                <a:solidFill>
                  <a:srgbClr val="000099"/>
                </a:solidFill>
              </a:rPr>
              <a:t>section in the east)</a:t>
            </a:r>
            <a:endParaRPr lang="en-US" altLang="zh-CN" sz="2000" dirty="0">
              <a:solidFill>
                <a:srgbClr val="000099"/>
              </a:solidFill>
              <a:latin typeface="Symbol" pitchFamily="18" charset="2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525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Results of the cosmic-ray</a:t>
            </a:r>
            <a:endParaRPr lang="zh-CN" altLang="en-US" sz="4000" dirty="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Results (</a:t>
            </a:r>
            <a:r>
              <a:rPr lang="en-US" altLang="zh-CN" sz="4000" dirty="0" err="1" smtClean="0"/>
              <a:t>dimu</a:t>
            </a:r>
            <a:r>
              <a:rPr lang="en-US" altLang="zh-CN" sz="4000" dirty="0" smtClean="0"/>
              <a:t> in May 2012)</a:t>
            </a:r>
            <a:endParaRPr lang="zh-CN" altLang="en-US" sz="4000" dirty="0" smtClean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21708D-8289-49F1-8C72-153174E9B54F}" type="slidenum">
              <a:rPr lang="en-US" altLang="zh-CN" smtClean="0">
                <a:ea typeface="宋体" pitchFamily="2" charset="-122"/>
              </a:rPr>
              <a:pPr/>
              <a:t>34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23764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62" y="1844824"/>
            <a:ext cx="24050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03824"/>
            <a:ext cx="24114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24356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483768" y="1412776"/>
            <a:ext cx="1439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/>
              <a:t>P </a:t>
            </a:r>
            <a:r>
              <a:rPr lang="en-US" altLang="zh-CN" sz="2400" dirty="0" err="1"/>
              <a:t>vs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Symbol" pitchFamily="18" charset="2"/>
              </a:rPr>
              <a:t>j</a:t>
            </a:r>
            <a:endParaRPr lang="zh-CN" altLang="en-US" sz="2400" dirty="0">
              <a:latin typeface="Symbol" pitchFamily="18" charset="2"/>
            </a:endParaRP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580112" y="1412776"/>
            <a:ext cx="1441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P </a:t>
            </a:r>
            <a:r>
              <a:rPr lang="en-US" altLang="zh-CN" sz="2400" dirty="0" err="1"/>
              <a:t>vs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cos</a:t>
            </a:r>
            <a:r>
              <a:rPr lang="en-US" altLang="zh-CN" sz="2400" dirty="0" err="1">
                <a:latin typeface="Symbol" pitchFamily="18" charset="2"/>
              </a:rPr>
              <a:t>q</a:t>
            </a:r>
            <a:endParaRPr lang="zh-CN" altLang="en-US" sz="2400" dirty="0">
              <a:latin typeface="Symbol" pitchFamily="18" charset="2"/>
            </a:endParaRPr>
          </a:p>
        </p:txBody>
      </p:sp>
      <p:pic>
        <p:nvPicPr>
          <p:cNvPr id="61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3284538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467544" y="2348880"/>
            <a:ext cx="1584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/>
              <a:t>Before </a:t>
            </a:r>
            <a:r>
              <a:rPr lang="en-US" altLang="zh-CN" dirty="0"/>
              <a:t>alignment</a:t>
            </a:r>
            <a:endParaRPr lang="zh-CN" altLang="en-US" dirty="0"/>
          </a:p>
        </p:txBody>
      </p:sp>
      <p:sp>
        <p:nvSpPr>
          <p:cNvPr id="6156" name="TextBox 12"/>
          <p:cNvSpPr txBox="1">
            <a:spLocks noChangeArrowheads="1"/>
          </p:cNvSpPr>
          <p:nvPr/>
        </p:nvSpPr>
        <p:spPr bwMode="auto">
          <a:xfrm>
            <a:off x="467544" y="4365104"/>
            <a:ext cx="1584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/>
              <a:t>After pre-alignment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Precise alignment</a:t>
            </a:r>
            <a:endParaRPr lang="zh-CN" altLang="en-US" sz="4000" dirty="0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789488"/>
          </a:xfrm>
        </p:spPr>
        <p:txBody>
          <a:bodyPr/>
          <a:lstStyle/>
          <a:p>
            <a:r>
              <a:rPr lang="en-US" altLang="zh-CN" smtClean="0"/>
              <a:t>In order to improve the alignment of MDC sub-endplates, Millepede matrix method is introduced.</a:t>
            </a:r>
          </a:p>
          <a:p>
            <a:pPr lvl="1"/>
            <a:r>
              <a:rPr lang="en-US" altLang="zh-CN" smtClean="0"/>
              <a:t>Global fit: simultaneous fit of all alignment and track parameters</a:t>
            </a:r>
          </a:p>
          <a:p>
            <a:pPr lvl="1">
              <a:buFont typeface="Wingdings" pitchFamily="2" charset="2"/>
              <a:buNone/>
            </a:pPr>
            <a:endParaRPr lang="en-US" altLang="zh-CN" smtClean="0"/>
          </a:p>
          <a:p>
            <a:pPr lvl="1">
              <a:buFont typeface="Wingdings" pitchFamily="2" charset="2"/>
              <a:buNone/>
            </a:pPr>
            <a:endParaRPr lang="en-US" altLang="zh-CN" smtClean="0"/>
          </a:p>
          <a:p>
            <a:r>
              <a:rPr lang="en-US" altLang="zh-CN" smtClean="0"/>
              <a:t>Big endplates are free </a:t>
            </a:r>
          </a:p>
          <a:p>
            <a:r>
              <a:rPr lang="en-US" altLang="zh-CN" smtClean="0"/>
              <a:t>Data sets: dimu + cosmic rays</a:t>
            </a: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4E7B0-80FA-429B-9F87-6182D4B6D9AA}" type="slidenum">
              <a:rPr lang="en-US" altLang="zh-CN" smtClean="0">
                <a:ea typeface="宋体" pitchFamily="2" charset="-122"/>
              </a:rPr>
              <a:pPr/>
              <a:t>35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6276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 b="8691"/>
          <a:stretch>
            <a:fillRect/>
          </a:stretch>
        </p:blipFill>
        <p:spPr bwMode="auto">
          <a:xfrm>
            <a:off x="1907852" y="4149080"/>
            <a:ext cx="2663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 cstate="print"/>
          <a:srcRect b="6061"/>
          <a:stretch>
            <a:fillRect/>
          </a:stretch>
        </p:blipFill>
        <p:spPr bwMode="auto">
          <a:xfrm>
            <a:off x="1907852" y="1915468"/>
            <a:ext cx="267493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b="6693"/>
          <a:stretch>
            <a:fillRect/>
          </a:stretch>
        </p:blipFill>
        <p:spPr bwMode="auto">
          <a:xfrm>
            <a:off x="4932040" y="4149080"/>
            <a:ext cx="25193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 cstate="print"/>
          <a:srcRect b="5353"/>
          <a:stretch>
            <a:fillRect/>
          </a:stretch>
        </p:blipFill>
        <p:spPr bwMode="auto">
          <a:xfrm>
            <a:off x="4932040" y="1915468"/>
            <a:ext cx="25193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Results (</a:t>
            </a:r>
            <a:r>
              <a:rPr lang="en-US" altLang="zh-CN" sz="4000" dirty="0" err="1" smtClean="0"/>
              <a:t>dimu</a:t>
            </a:r>
            <a:r>
              <a:rPr lang="en-US" altLang="zh-CN" sz="4000" dirty="0" smtClean="0"/>
              <a:t> in May 2012)</a:t>
            </a:r>
            <a:endParaRPr lang="zh-CN" altLang="en-US" sz="4000" dirty="0" smtClean="0"/>
          </a:p>
        </p:txBody>
      </p:sp>
      <p:sp>
        <p:nvSpPr>
          <p:cNvPr id="81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88D2E2-2B1B-4A82-9088-3A062A134F32}" type="slidenum">
              <a:rPr lang="en-US" altLang="zh-CN" smtClean="0">
                <a:ea typeface="宋体" pitchFamily="2" charset="-122"/>
              </a:rPr>
              <a:pPr/>
              <a:t>36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2627784" y="1340768"/>
            <a:ext cx="1439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/>
              <a:t>P </a:t>
            </a:r>
            <a:r>
              <a:rPr lang="en-US" altLang="zh-CN" sz="2400" dirty="0" err="1"/>
              <a:t>vs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Symbol" pitchFamily="18" charset="2"/>
              </a:rPr>
              <a:t>j</a:t>
            </a:r>
            <a:endParaRPr lang="zh-CN" altLang="en-US" sz="2400" dirty="0">
              <a:latin typeface="Symbol" pitchFamily="18" charset="2"/>
            </a:endParaRP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5580063" y="1341438"/>
            <a:ext cx="1439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P </a:t>
            </a:r>
            <a:r>
              <a:rPr lang="en-US" altLang="zh-CN" sz="2400" dirty="0" err="1"/>
              <a:t>vs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cos</a:t>
            </a:r>
            <a:r>
              <a:rPr lang="en-US" altLang="zh-CN" sz="2400" dirty="0" err="1">
                <a:latin typeface="Symbol" pitchFamily="18" charset="2"/>
              </a:rPr>
              <a:t>q</a:t>
            </a:r>
            <a:endParaRPr lang="zh-CN" altLang="en-US" sz="2400" dirty="0">
              <a:latin typeface="Symbol" pitchFamily="18" charset="2"/>
            </a:endParaRPr>
          </a:p>
        </p:txBody>
      </p:sp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3501008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95536" y="2636912"/>
            <a:ext cx="1582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/>
              <a:t>Pre-alignment</a:t>
            </a:r>
            <a:endParaRPr lang="en-US" altLang="zh-CN" dirty="0"/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539552" y="4653136"/>
            <a:ext cx="1582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/>
              <a:t>Precise </a:t>
            </a:r>
            <a:r>
              <a:rPr lang="en-US" altLang="zh-CN" dirty="0"/>
              <a:t>alignment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Resolutions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4442" t="8837" r="1115" b="-6611"/>
          <a:stretch/>
        </p:blipFill>
        <p:spPr bwMode="auto">
          <a:xfrm>
            <a:off x="5076000" y="2491200"/>
            <a:ext cx="306000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5337703" y="1988840"/>
            <a:ext cx="2668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 smtClean="0">
                <a:latin typeface="Symbol" charset="2"/>
                <a:cs typeface="Symbol" charset="2"/>
              </a:rPr>
              <a:t>m</a:t>
            </a:r>
            <a:r>
              <a:rPr lang="en-US" altLang="zh-CN" sz="2400" dirty="0" err="1" smtClean="0"/>
              <a:t>+</a:t>
            </a:r>
            <a:r>
              <a:rPr lang="en-US" altLang="zh-CN" sz="2400" dirty="0" err="1" smtClean="0">
                <a:latin typeface="Symbol" charset="2"/>
                <a:cs typeface="Symbol" charset="2"/>
              </a:rPr>
              <a:t>m</a:t>
            </a:r>
            <a:r>
              <a:rPr lang="en-US" altLang="zh-CN" sz="2400" dirty="0" smtClean="0"/>
              <a:t>- </a:t>
            </a:r>
            <a:r>
              <a:rPr lang="en-US" altLang="zh-CN" sz="2400" dirty="0"/>
              <a:t>invariant mass</a:t>
            </a:r>
            <a:endParaRPr lang="zh-CN" altLang="en-US" sz="2400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220072" y="5589240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err="1">
                <a:latin typeface="Symbol" pitchFamily="18" charset="2"/>
              </a:rPr>
              <a:t>s</a:t>
            </a:r>
            <a:r>
              <a:rPr lang="en-US" altLang="zh-CN" baseline="-25000" dirty="0" err="1"/>
              <a:t>J</a:t>
            </a:r>
            <a:r>
              <a:rPr lang="en-US" altLang="zh-CN" baseline="-25000" dirty="0"/>
              <a:t>/psi</a:t>
            </a:r>
            <a:r>
              <a:rPr lang="en-US" altLang="zh-CN" dirty="0"/>
              <a:t> = 16.74 ±0.01 </a:t>
            </a:r>
            <a:r>
              <a:rPr lang="en-US" altLang="zh-CN" dirty="0" err="1"/>
              <a:t>MeV</a:t>
            </a:r>
            <a:endParaRPr lang="zh-CN" altLang="en-US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443340" y="5157614"/>
            <a:ext cx="1728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400"/>
              <a:t>M(</a:t>
            </a:r>
            <a:r>
              <a:rPr lang="en-US" altLang="zh-CN" sz="1400">
                <a:latin typeface="Symbol" pitchFamily="18" charset="2"/>
              </a:rPr>
              <a:t>m</a:t>
            </a:r>
            <a:r>
              <a:rPr lang="en-US" altLang="zh-CN" sz="1400" baseline="30000"/>
              <a:t>+</a:t>
            </a:r>
            <a:r>
              <a:rPr lang="en-US" altLang="zh-CN" sz="1400">
                <a:latin typeface="Symbol" pitchFamily="18" charset="2"/>
              </a:rPr>
              <a:t>m</a:t>
            </a:r>
            <a:r>
              <a:rPr lang="en-US" altLang="zh-CN" sz="1400" baseline="30000"/>
              <a:t>-</a:t>
            </a:r>
            <a:r>
              <a:rPr lang="en-US" altLang="zh-CN" sz="1400"/>
              <a:t>)(GeV/c</a:t>
            </a:r>
            <a:r>
              <a:rPr lang="en-US" altLang="zh-CN" sz="1400" baseline="30000"/>
              <a:t>2</a:t>
            </a:r>
            <a:r>
              <a:rPr lang="en-US" altLang="zh-CN" sz="1400"/>
              <a:t>)</a:t>
            </a:r>
            <a:endParaRPr lang="zh-CN" altLang="en-US" sz="140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915616" y="1988964"/>
            <a:ext cx="3203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Momentum </a:t>
            </a:r>
            <a:r>
              <a:rPr lang="en-US" altLang="zh-CN" sz="2400" dirty="0" smtClean="0"/>
              <a:t>distribution</a:t>
            </a:r>
            <a:endParaRPr lang="zh-CN" alt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8340" r="5864"/>
          <a:stretch>
            <a:fillRect/>
          </a:stretch>
        </p:blipFill>
        <p:spPr bwMode="auto">
          <a:xfrm>
            <a:off x="826765" y="2493789"/>
            <a:ext cx="3313112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115690" y="5589414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Symbol" pitchFamily="18" charset="2"/>
              </a:rPr>
              <a:t>s</a:t>
            </a:r>
            <a:r>
              <a:rPr lang="en-US" altLang="zh-CN"/>
              <a:t>P= 12.13 ±0.01 MeV/c</a:t>
            </a:r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43808" y="11967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Dimu</a:t>
            </a:r>
            <a:r>
              <a:rPr lang="en-US" altLang="zh-CN" sz="2400" dirty="0" smtClean="0"/>
              <a:t> from J/psi in 2012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Spatial resolution (</a:t>
            </a:r>
            <a:r>
              <a:rPr lang="en-US" altLang="zh-CN" sz="4000" dirty="0" err="1" smtClean="0"/>
              <a:t>Bhabha</a:t>
            </a:r>
            <a:r>
              <a:rPr lang="en-US" altLang="zh-CN" sz="4000" dirty="0" smtClean="0"/>
              <a:t>)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84482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Residual distribution</a:t>
            </a:r>
          </a:p>
          <a:p>
            <a:pPr algn="ctr"/>
            <a:r>
              <a:rPr lang="en-US" altLang="zh-CN" sz="2000" dirty="0" smtClean="0"/>
              <a:t>(from XYZ in 2014)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01126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10791"/>
              </p:ext>
            </p:extLst>
          </p:nvPr>
        </p:nvGraphicFramePr>
        <p:xfrm>
          <a:off x="5076056" y="2708920"/>
          <a:ext cx="3744416" cy="2554864"/>
        </p:xfrm>
        <a:graphic>
          <a:graphicData uri="http://schemas.openxmlformats.org/drawingml/2006/table">
            <a:tbl>
              <a:tblPr/>
              <a:tblGrid>
                <a:gridCol w="2285553"/>
                <a:gridCol w="1458863"/>
              </a:tblGrid>
              <a:tr h="1064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Data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Spatial resolution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2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Before HV optimization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(J/psi in 2009)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2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After HV optimization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(XYZ in 2014)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0475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401126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42507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Momentum resolution (</a:t>
            </a:r>
            <a:r>
              <a:rPr lang="en-US" altLang="zh-CN" sz="4000" dirty="0" err="1" smtClean="0"/>
              <a:t>Bhabha</a:t>
            </a:r>
            <a:r>
              <a:rPr lang="en-US" altLang="zh-CN" sz="4000" dirty="0" smtClean="0"/>
              <a:t>)</a:t>
            </a:r>
            <a:endParaRPr lang="zh-CN" altLang="en-US" sz="4000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716016" y="1628800"/>
            <a:ext cx="4176464" cy="165618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altLang="zh-CN" sz="2400" dirty="0">
                <a:sym typeface="Wingdings" pitchFamily="2" charset="2"/>
              </a:rPr>
              <a:t>F</a:t>
            </a:r>
            <a:r>
              <a:rPr lang="en-US" altLang="zh-CN" sz="2400" dirty="0" smtClean="0">
                <a:sym typeface="Wingdings" pitchFamily="2" charset="2"/>
              </a:rPr>
              <a:t>rom XYZ data in 2014</a:t>
            </a:r>
          </a:p>
          <a:p>
            <a:pPr>
              <a:buFont typeface="Arial"/>
              <a:buChar char="•"/>
            </a:pPr>
            <a:r>
              <a:rPr lang="en-US" altLang="zh-CN" sz="2400" dirty="0" smtClean="0">
                <a:sym typeface="Wingdings" pitchFamily="2" charset="2"/>
              </a:rPr>
              <a:t>no serious misalignment</a:t>
            </a:r>
          </a:p>
          <a:p>
            <a:pPr>
              <a:buFont typeface="Arial"/>
              <a:buChar char="•"/>
            </a:pPr>
            <a:r>
              <a:rPr lang="en-US" altLang="zh-CN" sz="2400" dirty="0" err="1" smtClean="0">
                <a:latin typeface="Symbol" charset="2"/>
                <a:cs typeface="Symbol" charset="2"/>
                <a:sym typeface="Wingdings" pitchFamily="2" charset="2"/>
              </a:rPr>
              <a:t>s</a:t>
            </a:r>
            <a:r>
              <a:rPr lang="en-US" altLang="zh-CN" sz="2400" dirty="0" err="1" smtClean="0">
                <a:sym typeface="Wingdings" pitchFamily="2" charset="2"/>
              </a:rPr>
              <a:t>P</a:t>
            </a:r>
            <a:r>
              <a:rPr lang="en-US" altLang="zh-CN" sz="2400" dirty="0" smtClean="0">
                <a:sym typeface="Wingdings" pitchFamily="2" charset="2"/>
              </a:rPr>
              <a:t> = 18.5MeV/c @ 2.3GeV/c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4221088"/>
            <a:ext cx="1008112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Symbol" pitchFamily="18" charset="2"/>
              </a:rPr>
              <a:t>f</a:t>
            </a:r>
            <a:endParaRPr lang="zh-CN" altLang="en-US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293096"/>
            <a:ext cx="10081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Symbol" pitchFamily="18" charset="2"/>
              </a:rPr>
              <a:t>q</a:t>
            </a:r>
            <a:endParaRPr lang="zh-CN" altLang="en-US" dirty="0">
              <a:latin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249289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Run35320</a:t>
            </a:r>
          </a:p>
        </p:txBody>
      </p:sp>
    </p:spTree>
    <p:extLst>
      <p:ext uri="{BB962C8B-B14F-4D97-AF65-F5344CB8AC3E}">
        <p14:creationId xmlns:p14="http://schemas.microsoft.com/office/powerpoint/2010/main" val="214861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3CAA-149F-45F8-8E3E-2968D9F71D80}" type="slidenum">
              <a:rPr lang="en-US" altLang="zh-CN"/>
              <a:pPr/>
              <a:t>4</a:t>
            </a:fld>
            <a:endParaRPr lang="en-US" altLang="zh-CN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16454" b="10571"/>
          <a:stretch/>
        </p:blipFill>
        <p:spPr bwMode="auto">
          <a:xfrm>
            <a:off x="323850" y="1100666"/>
            <a:ext cx="4464050" cy="181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75656" y="692696"/>
            <a:ext cx="252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2"/>
                </a:solidFill>
              </a:rPr>
              <a:t>Inner chamber</a:t>
            </a:r>
          </a:p>
        </p:txBody>
      </p:sp>
      <p:pic>
        <p:nvPicPr>
          <p:cNvPr id="15366" name="Picture 6" descr="DSCN127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657600" cy="487680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868144" y="620688"/>
            <a:ext cx="252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2"/>
                </a:solidFill>
              </a:rPr>
              <a:t>Outer chamber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4259263" cy="2951162"/>
          </a:xfrm>
        </p:spPr>
        <p:txBody>
          <a:bodyPr/>
          <a:lstStyle/>
          <a:p>
            <a:r>
              <a:rPr lang="en-US" altLang="zh-CN" sz="2100" dirty="0">
                <a:solidFill>
                  <a:schemeClr val="tx2"/>
                </a:solidFill>
                <a:latin typeface="Times New Roman" pitchFamily="18" charset="0"/>
              </a:rPr>
              <a:t>Sense wires: </a:t>
            </a:r>
          </a:p>
          <a:p>
            <a:pPr lvl="1"/>
            <a:r>
              <a:rPr lang="en-US" altLang="zh-CN" sz="2000" dirty="0" smtClean="0">
                <a:latin typeface="Symbol" charset="2"/>
                <a:cs typeface="Symbol" charset="2"/>
              </a:rPr>
              <a:t>f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zh-CN" sz="2000" dirty="0" smtClean="0">
                <a:latin typeface="Symbol" charset="2"/>
                <a:cs typeface="Symbol" charset="2"/>
              </a:rPr>
              <a:t>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gold-plated </a:t>
            </a:r>
            <a:r>
              <a:rPr lang="el-GR" altLang="zh-CN" sz="2000" dirty="0">
                <a:latin typeface="Times New Roman" pitchFamily="18" charset="0"/>
                <a:cs typeface="Times New Roman" pitchFamily="18" charset="0"/>
              </a:rPr>
              <a:t>tungsten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at a potential of 2100V for the inner chamber and 2200V for the outer chamber</a:t>
            </a:r>
          </a:p>
          <a:p>
            <a:r>
              <a:rPr lang="en-US" altLang="zh-CN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Field wires: </a:t>
            </a:r>
          </a:p>
          <a:p>
            <a:pPr lvl="1"/>
            <a:r>
              <a:rPr lang="en-US" altLang="zh-CN" sz="2000" dirty="0" smtClean="0">
                <a:latin typeface="Symbol" charset="2"/>
                <a:cs typeface="Symbol" charset="2"/>
              </a:rPr>
              <a:t>f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US" altLang="zh-CN" sz="2000" dirty="0" smtClean="0">
                <a:latin typeface="Symbol" charset="2"/>
                <a:cs typeface="Symbol" charset="2"/>
              </a:rPr>
              <a:t>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gold-plated </a:t>
            </a:r>
            <a:r>
              <a:rPr lang="el-GR" altLang="zh-CN" sz="2000" dirty="0">
                <a:latin typeface="Times New Roman" pitchFamily="18" charset="0"/>
                <a:cs typeface="Times New Roman" pitchFamily="18" charset="0"/>
              </a:rPr>
              <a:t>aluminum</a:t>
            </a:r>
            <a:endParaRPr lang="el-GR" altLang="zh-CN" sz="2000" dirty="0">
              <a:latin typeface="Times New Roman" pitchFamily="18" charset="0"/>
              <a:cs typeface="Times New Roman" pitchFamily="18" charset="0"/>
              <a:sym typeface="Mathematica1" pitchFamily="2" charset="2"/>
            </a:endParaRPr>
          </a:p>
          <a:p>
            <a:pPr lvl="1"/>
            <a:r>
              <a:rPr lang="en-US" altLang="zh-CN" sz="2000" dirty="0">
                <a:latin typeface="Times New Roman" pitchFamily="18" charset="0"/>
              </a:rPr>
              <a:t>at ground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MDC tracking Algorithms</a:t>
            </a:r>
          </a:p>
          <a:p>
            <a:pPr lvl="1"/>
            <a:r>
              <a:rPr lang="en-US" altLang="zh-CN" dirty="0"/>
              <a:t>T</a:t>
            </a:r>
            <a:r>
              <a:rPr lang="en-US" altLang="zh-CN" dirty="0" smtClean="0"/>
              <a:t>rack finding</a:t>
            </a:r>
          </a:p>
          <a:p>
            <a:pPr lvl="2"/>
            <a:r>
              <a:rPr lang="en-US" altLang="zh-CN" dirty="0" smtClean="0"/>
              <a:t>High momentum:  PAT, TSF (tracking efficiency 98~99%)</a:t>
            </a:r>
          </a:p>
          <a:p>
            <a:pPr lvl="2"/>
            <a:r>
              <a:rPr lang="en-US" altLang="zh-CN" dirty="0" smtClean="0"/>
              <a:t>Low momentum:  </a:t>
            </a:r>
            <a:r>
              <a:rPr lang="en-US" altLang="zh-CN" dirty="0" err="1" smtClean="0"/>
              <a:t>CurlFinder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Track fitting</a:t>
            </a:r>
          </a:p>
          <a:p>
            <a:pPr lvl="2"/>
            <a:r>
              <a:rPr lang="en-US" altLang="zh-CN" dirty="0" err="1" smtClean="0"/>
              <a:t>Kalman</a:t>
            </a:r>
            <a:r>
              <a:rPr lang="en-US" altLang="zh-CN" dirty="0" smtClean="0"/>
              <a:t> filter</a:t>
            </a:r>
          </a:p>
          <a:p>
            <a:r>
              <a:rPr lang="en-US" altLang="zh-CN" dirty="0" smtClean="0"/>
              <a:t>Alignment</a:t>
            </a:r>
          </a:p>
          <a:p>
            <a:pPr lvl="1"/>
            <a:r>
              <a:rPr lang="en-US" altLang="zh-CN" dirty="0" smtClean="0"/>
              <a:t>Pre-alignment: residual fit using cosmic tracks</a:t>
            </a:r>
          </a:p>
          <a:p>
            <a:pPr lvl="1"/>
            <a:r>
              <a:rPr lang="en-US" altLang="zh-CN" dirty="0" smtClean="0"/>
              <a:t>Precise alignment: </a:t>
            </a:r>
            <a:r>
              <a:rPr lang="en-US" altLang="zh-CN" dirty="0" err="1" smtClean="0"/>
              <a:t>Millepede</a:t>
            </a:r>
            <a:r>
              <a:rPr lang="en-US" altLang="zh-CN" dirty="0" smtClean="0"/>
              <a:t> matrix method using cosmic and </a:t>
            </a:r>
            <a:r>
              <a:rPr lang="en-US" altLang="zh-CN" dirty="0" err="1" smtClean="0"/>
              <a:t>dimu</a:t>
            </a:r>
            <a:r>
              <a:rPr lang="en-US" altLang="zh-CN" dirty="0" smtClean="0"/>
              <a:t> tracks</a:t>
            </a:r>
          </a:p>
          <a:p>
            <a:r>
              <a:rPr lang="en-US" altLang="zh-CN" dirty="0" smtClean="0"/>
              <a:t>Performance of </a:t>
            </a:r>
            <a:r>
              <a:rPr lang="en-US" altLang="zh-CN" dirty="0" err="1" smtClean="0"/>
              <a:t>Bhabha</a:t>
            </a:r>
            <a:r>
              <a:rPr lang="en-US" altLang="zh-CN" dirty="0" smtClean="0"/>
              <a:t> events (from XYZ in 2014)</a:t>
            </a:r>
          </a:p>
          <a:p>
            <a:pPr lvl="1"/>
            <a:r>
              <a:rPr lang="en-US" altLang="zh-CN" dirty="0" smtClean="0"/>
              <a:t>Spatial resolution: 115</a:t>
            </a:r>
            <a:r>
              <a:rPr lang="en-US" altLang="zh-CN" dirty="0" smtClean="0">
                <a:latin typeface="Symbol" charset="2"/>
                <a:cs typeface="Symbol" charset="2"/>
              </a:rPr>
              <a:t>m</a:t>
            </a:r>
            <a:r>
              <a:rPr lang="en-US" altLang="zh-CN" dirty="0" smtClean="0"/>
              <a:t>m</a:t>
            </a:r>
          </a:p>
          <a:p>
            <a:pPr lvl="1"/>
            <a:r>
              <a:rPr lang="en-US" altLang="zh-CN" dirty="0" smtClean="0"/>
              <a:t>Momentum resolution: </a:t>
            </a:r>
            <a:r>
              <a:rPr lang="en-US" altLang="zh-CN" dirty="0" err="1">
                <a:latin typeface="Symbol" charset="2"/>
                <a:cs typeface="Symbol" charset="2"/>
                <a:sym typeface="Wingdings" pitchFamily="2" charset="2"/>
              </a:rPr>
              <a:t>s</a:t>
            </a:r>
            <a:r>
              <a:rPr lang="en-US" altLang="zh-CN" dirty="0" err="1">
                <a:sym typeface="Wingdings" pitchFamily="2" charset="2"/>
              </a:rPr>
              <a:t>P</a:t>
            </a:r>
            <a:r>
              <a:rPr lang="en-US" altLang="zh-CN" dirty="0">
                <a:sym typeface="Wingdings" pitchFamily="2" charset="2"/>
              </a:rPr>
              <a:t> = 18.5MeV/c @ 2.3GeV/</a:t>
            </a:r>
            <a:r>
              <a:rPr lang="en-US" altLang="zh-CN" dirty="0" smtClean="0">
                <a:sym typeface="Wingdings" pitchFamily="2" charset="2"/>
              </a:rPr>
              <a:t>c</a:t>
            </a:r>
            <a:endParaRPr lang="en-US" altLang="zh-CN" dirty="0">
              <a:sym typeface="Wingdings" pitchFamily="2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9816-AEA7-4EAD-92F4-80E6FB8135DE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398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itchFamily="34" charset="0"/>
              </a:rPr>
              <a:t>Cell geometry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772816"/>
            <a:ext cx="3970337" cy="453722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Square cell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6796 sense wires and 21884 field wires. 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The average half-cell size is 6mm for the inner chamber and 8.1mm for the outer chamber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Half cell staggering to resolve the  left-right ambiguity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55650" y="1773238"/>
          <a:ext cx="4256088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AutoCAD Drawing" r:id="rId3" imgW="8210520" imgH="5076720" progId="">
                  <p:embed/>
                </p:oleObj>
              </mc:Choice>
              <mc:Fallback>
                <p:oleObj name="AutoCAD Drawing" r:id="rId3" imgW="8210520" imgH="5076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615" t="39001" r="17538" b="28365"/>
                      <a:stretch>
                        <a:fillRect/>
                      </a:stretch>
                    </p:blipFill>
                    <p:spPr bwMode="auto">
                      <a:xfrm>
                        <a:off x="755650" y="1773238"/>
                        <a:ext cx="4256088" cy="287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792163" y="5229225"/>
          <a:ext cx="3689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AutoCAD Drawing" r:id="rId5" imgW="8458200" imgH="5076720" progId="">
                  <p:embed/>
                </p:oleObj>
              </mc:Choice>
              <mc:Fallback>
                <p:oleObj name="AutoCAD Drawing" r:id="rId5" imgW="8458200" imgH="50767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223" t="70912" r="17024" b="21274"/>
                      <a:stretch>
                        <a:fillRect/>
                      </a:stretch>
                    </p:blipFill>
                    <p:spPr bwMode="auto">
                      <a:xfrm>
                        <a:off x="792163" y="5229225"/>
                        <a:ext cx="368935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763713" y="43656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700338" y="43656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763713" y="4508500"/>
            <a:ext cx="936625" cy="73025"/>
          </a:xfrm>
          <a:prstGeom prst="leftRightArrow">
            <a:avLst>
              <a:gd name="adj1" fmla="val 50000"/>
              <a:gd name="adj2" fmla="val 2565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76375" y="47244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12 or 16.2 mm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1C5B-45FF-48E0-A4EF-15AE7654B5B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itchFamily="34" charset="0"/>
              </a:rPr>
              <a:t>Layer Configuration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1079500"/>
          </a:xfrm>
        </p:spPr>
        <p:txBody>
          <a:bodyPr/>
          <a:lstStyle/>
          <a:p>
            <a:r>
              <a:rPr lang="en-US" altLang="zh-CN" sz="1900" dirty="0">
                <a:solidFill>
                  <a:schemeClr val="tx2"/>
                </a:solidFill>
              </a:rPr>
              <a:t>43 sense layers</a:t>
            </a:r>
          </a:p>
          <a:p>
            <a:pPr lvl="1">
              <a:buFont typeface="Wingdings" pitchFamily="2" charset="2"/>
              <a:buNone/>
            </a:pPr>
            <a:r>
              <a:rPr lang="en-US" altLang="zh-CN" sz="1500" dirty="0">
                <a:solidFill>
                  <a:schemeClr val="tx2"/>
                </a:solidFill>
              </a:rPr>
              <a:t>       </a:t>
            </a:r>
            <a:r>
              <a:rPr lang="en-US" altLang="zh-CN" sz="1500" dirty="0"/>
              <a:t>T</a:t>
            </a:r>
            <a:r>
              <a:rPr lang="en-US" altLang="zh-CN" sz="1700" dirty="0"/>
              <a:t>he inner most 8 layers are located in the inner chamber and the other 35 layer are in the outer chamber.</a:t>
            </a:r>
          </a:p>
        </p:txBody>
      </p:sp>
      <p:graphicFrame>
        <p:nvGraphicFramePr>
          <p:cNvPr id="1959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97503"/>
              </p:ext>
            </p:extLst>
          </p:nvPr>
        </p:nvGraphicFramePr>
        <p:xfrm>
          <a:off x="755576" y="2636912"/>
          <a:ext cx="7488238" cy="3764280"/>
        </p:xfrm>
        <a:graphic>
          <a:graphicData uri="http://schemas.openxmlformats.org/drawingml/2006/table">
            <a:tbl>
              <a:tblPr/>
              <a:tblGrid>
                <a:gridCol w="1222375"/>
                <a:gridCol w="2938463"/>
                <a:gridCol w="1363662"/>
                <a:gridCol w="1963738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Layer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Number of cells per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Stereo angle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degree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40/44/48/56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stereo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2.9 ~ 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64/72/80/80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stereo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3.4 ~ 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76/88/100/112/128/140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axial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21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stereo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2.4 ~ 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stereo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 ~ 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29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stereo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3.0 ~ 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33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stereo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3.3 ~ 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37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axial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41 </a:t>
                      </a: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 </a:t>
                      </a: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axial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Flow diagram of reconstruction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>
            <a:off x="685800" y="1700808"/>
            <a:ext cx="7918648" cy="2013087"/>
          </a:xfrm>
          <a:prstGeom prst="roundRect">
            <a:avLst>
              <a:gd name="adj" fmla="val 16667"/>
            </a:avLst>
          </a:prstGeom>
          <a:solidFill>
            <a:srgbClr val="CCFFFF">
              <a:alpha val="14999"/>
            </a:srgbClr>
          </a:solidFill>
          <a:ln w="4445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979338" y="1909058"/>
            <a:ext cx="2054767" cy="763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 dirty="0" err="1" smtClean="0">
                <a:latin typeface="Times New Roman" pitchFamily="18" charset="0"/>
              </a:rPr>
              <a:t>MdcFastTrkAlg</a:t>
            </a:r>
            <a:endParaRPr lang="en-US" altLang="zh-CN" sz="2000" b="1" dirty="0">
              <a:latin typeface="Times New Roman" pitchFamily="18" charset="0"/>
            </a:endParaRP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3401028" y="1909058"/>
            <a:ext cx="1981383" cy="763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 dirty="0" err="1" smtClean="0">
                <a:latin typeface="Times New Roman" pitchFamily="18" charset="0"/>
              </a:rPr>
              <a:t>EsTimeAlg</a:t>
            </a:r>
            <a:r>
              <a:rPr kumimoji="1" lang="en-US" altLang="zh-CN" sz="2000" b="1" dirty="0" smtClean="0">
                <a:latin typeface="Times New Roman" pitchFamily="18" charset="0"/>
              </a:rPr>
              <a:t> </a:t>
            </a:r>
            <a:endParaRPr kumimoji="1" lang="en-US" altLang="zh-CN" sz="2000" b="1" dirty="0">
              <a:latin typeface="Times New Roman" pitchFamily="18" charset="0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5675949" y="1909058"/>
            <a:ext cx="2784483" cy="763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 dirty="0" smtClean="0">
                <a:latin typeface="Times New Roman" pitchFamily="18" charset="0"/>
              </a:rPr>
              <a:t>Track finding</a:t>
            </a:r>
            <a:endParaRPr kumimoji="1" lang="zh-CN" altLang="en-US" sz="2000" b="1" dirty="0">
              <a:latin typeface="Times New Roman" pitchFamily="18" charset="0"/>
            </a:endParaRPr>
          </a:p>
          <a:p>
            <a:pPr algn="ctr"/>
            <a:r>
              <a:rPr kumimoji="1" lang="en-US" altLang="zh-CN" sz="2000" b="1" dirty="0" smtClean="0">
                <a:latin typeface="Times New Roman" pitchFamily="18" charset="0"/>
              </a:rPr>
              <a:t>(</a:t>
            </a:r>
            <a:r>
              <a:rPr kumimoji="1" lang="en-US" altLang="zh-CN" sz="2000" b="1" dirty="0" smtClean="0">
                <a:latin typeface="Times New Roman" pitchFamily="18" charset="0"/>
              </a:rPr>
              <a:t>PAT/TSF/</a:t>
            </a:r>
            <a:r>
              <a:rPr kumimoji="1" lang="en-US" altLang="zh-CN" sz="2000" b="1" dirty="0" err="1" smtClean="0">
                <a:latin typeface="Times New Roman" pitchFamily="18" charset="0"/>
              </a:rPr>
              <a:t>CurlFinder</a:t>
            </a:r>
            <a:r>
              <a:rPr kumimoji="1" lang="en-US" altLang="zh-CN" sz="2000" b="1" dirty="0" smtClean="0">
                <a:latin typeface="Times New Roman" pitchFamily="18" charset="0"/>
              </a:rPr>
              <a:t>)</a:t>
            </a:r>
            <a:endParaRPr kumimoji="1" lang="en-US" altLang="zh-CN" sz="2000" dirty="0">
              <a:latin typeface="Times New Roman" pitchFamily="18" charset="0"/>
            </a:endParaRP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4501796" y="2811477"/>
            <a:ext cx="1981383" cy="763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 dirty="0" smtClean="0">
                <a:latin typeface="Times New Roman" pitchFamily="18" charset="0"/>
              </a:rPr>
              <a:t>Track fit</a:t>
            </a:r>
            <a:endParaRPr kumimoji="1" lang="zh-CN" altLang="en-US" sz="2000" b="1" dirty="0">
              <a:latin typeface="Times New Roman" pitchFamily="18" charset="0"/>
            </a:endParaRPr>
          </a:p>
          <a:p>
            <a:pPr algn="ctr"/>
            <a:r>
              <a:rPr lang="en-US" altLang="zh-CN" sz="2000" b="1" dirty="0" smtClean="0">
                <a:latin typeface="Times New Roman" pitchFamily="18" charset="0"/>
              </a:rPr>
              <a:t>(</a:t>
            </a:r>
            <a:r>
              <a:rPr lang="en-US" altLang="zh-CN" sz="2000" b="1" dirty="0" err="1" smtClean="0">
                <a:latin typeface="Times New Roman" pitchFamily="18" charset="0"/>
              </a:rPr>
              <a:t>KalFitAlg</a:t>
            </a:r>
            <a:r>
              <a:rPr lang="en-US" altLang="zh-CN" sz="2000" b="1" dirty="0" smtClean="0">
                <a:latin typeface="Times New Roman" pitchFamily="18" charset="0"/>
              </a:rPr>
              <a:t>)</a:t>
            </a:r>
            <a:endParaRPr lang="en-US" altLang="zh-CN" sz="2000" b="1" dirty="0">
              <a:latin typeface="Times New Roman" pitchFamily="18" charset="0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1639799" y="2811477"/>
            <a:ext cx="2054767" cy="763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 dirty="0" err="1" smtClean="0">
                <a:latin typeface="Times New Roman" pitchFamily="18" charset="0"/>
              </a:rPr>
              <a:t>MdcDedxAlg</a:t>
            </a:r>
            <a:endParaRPr lang="en-US" altLang="zh-CN" sz="2000" b="1" dirty="0">
              <a:latin typeface="Times New Roman" pitchFamily="18" charset="0"/>
            </a:endParaRP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4575181" y="4338646"/>
            <a:ext cx="1834614" cy="15271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 dirty="0" smtClean="0">
                <a:latin typeface="Times New Roman" pitchFamily="18" charset="0"/>
              </a:rPr>
              <a:t>Track</a:t>
            </a:r>
          </a:p>
          <a:p>
            <a:pPr algn="ctr"/>
            <a:r>
              <a:rPr kumimoji="1" lang="en-US" altLang="zh-CN" sz="2000" b="1" dirty="0" smtClean="0">
                <a:latin typeface="Times New Roman" pitchFamily="18" charset="0"/>
              </a:rPr>
              <a:t>extrapolation</a:t>
            </a:r>
          </a:p>
          <a:p>
            <a:pPr algn="ctr"/>
            <a:r>
              <a:rPr kumimoji="1" lang="en-US" altLang="zh-CN" sz="2000" b="1" dirty="0" smtClean="0">
                <a:latin typeface="Times New Roman" pitchFamily="18" charset="0"/>
              </a:rPr>
              <a:t>&amp; </a:t>
            </a:r>
          </a:p>
          <a:p>
            <a:pPr algn="ctr"/>
            <a:r>
              <a:rPr kumimoji="1" lang="en-US" altLang="zh-CN" sz="2000" b="1" dirty="0" smtClean="0">
                <a:latin typeface="Times New Roman" pitchFamily="18" charset="0"/>
              </a:rPr>
              <a:t>matching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3034105" y="2117309"/>
            <a:ext cx="366923" cy="34708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5382411" y="2117309"/>
            <a:ext cx="293538" cy="34708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6483179" y="2672643"/>
            <a:ext cx="220154" cy="694168"/>
          </a:xfrm>
          <a:prstGeom prst="curvedLef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3694566" y="3019727"/>
            <a:ext cx="807230" cy="347084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5529180" y="3575061"/>
            <a:ext cx="0" cy="76358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 flipH="1" flipV="1">
            <a:off x="3694566" y="4269229"/>
            <a:ext cx="880615" cy="347084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H="1">
            <a:off x="3621182" y="5310481"/>
            <a:ext cx="953999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H="1">
            <a:off x="3694566" y="5726982"/>
            <a:ext cx="880615" cy="624751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2" name="AutoShape 46"/>
          <p:cNvSpPr>
            <a:spLocks noChangeArrowheads="1"/>
          </p:cNvSpPr>
          <p:nvPr/>
        </p:nvSpPr>
        <p:spPr bwMode="auto">
          <a:xfrm>
            <a:off x="2447029" y="4616313"/>
            <a:ext cx="366923" cy="416501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2447029" y="5657565"/>
            <a:ext cx="366923" cy="416501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4" name="AutoShape 48"/>
          <p:cNvSpPr>
            <a:spLocks noChangeArrowheads="1"/>
          </p:cNvSpPr>
          <p:nvPr/>
        </p:nvSpPr>
        <p:spPr bwMode="auto">
          <a:xfrm>
            <a:off x="2447029" y="3575061"/>
            <a:ext cx="366923" cy="416501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5" name="AutoShape 49"/>
          <p:cNvSpPr>
            <a:spLocks noChangeArrowheads="1"/>
          </p:cNvSpPr>
          <p:nvPr/>
        </p:nvSpPr>
        <p:spPr bwMode="auto">
          <a:xfrm>
            <a:off x="1566415" y="3991562"/>
            <a:ext cx="2054767" cy="6247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 dirty="0" err="1" smtClean="0">
                <a:latin typeface="Times New Roman" pitchFamily="18" charset="0"/>
              </a:rPr>
              <a:t>TofRec</a:t>
            </a:r>
            <a:endParaRPr lang="en-US" altLang="zh-CN" sz="2000" b="1" dirty="0">
              <a:latin typeface="Times New Roman" pitchFamily="18" charset="0"/>
            </a:endParaRPr>
          </a:p>
        </p:txBody>
      </p:sp>
      <p:sp>
        <p:nvSpPr>
          <p:cNvPr id="46" name="AutoShape 50"/>
          <p:cNvSpPr>
            <a:spLocks noChangeArrowheads="1"/>
          </p:cNvSpPr>
          <p:nvPr/>
        </p:nvSpPr>
        <p:spPr bwMode="auto">
          <a:xfrm>
            <a:off x="1566415" y="5032814"/>
            <a:ext cx="2054767" cy="6247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 dirty="0" err="1" smtClean="0">
                <a:latin typeface="Times New Roman" pitchFamily="18" charset="0"/>
              </a:rPr>
              <a:t>EmcRec</a:t>
            </a:r>
            <a:endParaRPr lang="en-US" altLang="zh-CN" sz="2000" b="1" dirty="0">
              <a:latin typeface="Times New Roman" pitchFamily="18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39799" y="6074066"/>
            <a:ext cx="2054767" cy="55533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 dirty="0" err="1" smtClean="0">
                <a:latin typeface="Times New Roman" pitchFamily="18" charset="0"/>
              </a:rPr>
              <a:t>MucRecAlg</a:t>
            </a:r>
            <a:endParaRPr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Track parameters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err="1" smtClean="0"/>
              <a:t>dr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Signed distance in x-y plane from the pivot to the helix</a:t>
            </a:r>
          </a:p>
          <a:p>
            <a:r>
              <a:rPr lang="en-US" altLang="zh-CN" sz="2400" dirty="0" smtClean="0">
                <a:latin typeface="Symbol" pitchFamily="18" charset="2"/>
              </a:rPr>
              <a:t>f</a:t>
            </a:r>
            <a:r>
              <a:rPr lang="en-US" altLang="zh-CN" sz="2400" baseline="-25000" dirty="0" smtClean="0"/>
              <a:t>0</a:t>
            </a:r>
          </a:p>
          <a:p>
            <a:pPr lvl="1"/>
            <a:r>
              <a:rPr lang="en-US" altLang="zh-CN" sz="2000" dirty="0" smtClean="0"/>
              <a:t>Azimuth angle of the </a:t>
            </a:r>
            <a:r>
              <a:rPr lang="en-US" altLang="zh-CN" sz="2000" dirty="0" err="1" smtClean="0"/>
              <a:t>Poca</a:t>
            </a:r>
            <a:r>
              <a:rPr lang="en-US" altLang="zh-CN" sz="2000" dirty="0" smtClean="0"/>
              <a:t> (point of closest approach in the x-y plane)</a:t>
            </a:r>
          </a:p>
          <a:p>
            <a:r>
              <a:rPr lang="en-US" altLang="zh-CN" sz="2400" dirty="0" smtClean="0">
                <a:latin typeface="Symbol" pitchFamily="18" charset="2"/>
              </a:rPr>
              <a:t>k</a:t>
            </a:r>
          </a:p>
          <a:p>
            <a:pPr lvl="1"/>
            <a:r>
              <a:rPr lang="en-US" altLang="zh-CN" sz="2000" dirty="0" smtClean="0"/>
              <a:t>q/Pt</a:t>
            </a:r>
          </a:p>
          <a:p>
            <a:r>
              <a:rPr lang="en-US" altLang="zh-CN" sz="2400" dirty="0" err="1" smtClean="0"/>
              <a:t>dz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z position of the </a:t>
            </a:r>
            <a:r>
              <a:rPr lang="en-US" altLang="zh-CN" sz="2000" dirty="0" err="1" smtClean="0"/>
              <a:t>Poca</a:t>
            </a:r>
            <a:endParaRPr lang="en-US" altLang="zh-CN" sz="2000" dirty="0" smtClean="0"/>
          </a:p>
          <a:p>
            <a:r>
              <a:rPr lang="en-US" altLang="zh-CN" sz="2400" dirty="0" err="1" smtClean="0"/>
              <a:t>tan</a:t>
            </a:r>
            <a:r>
              <a:rPr lang="en-US" altLang="zh-CN" sz="2400" dirty="0" err="1" smtClean="0">
                <a:latin typeface="Symbol" pitchFamily="18" charset="2"/>
              </a:rPr>
              <a:t>l</a:t>
            </a:r>
            <a:endParaRPr lang="en-US" altLang="zh-CN" sz="2400" dirty="0" smtClean="0">
              <a:latin typeface="Symbol" pitchFamily="18" charset="2"/>
            </a:endParaRPr>
          </a:p>
          <a:p>
            <a:pPr lvl="1"/>
            <a:r>
              <a:rPr lang="en-US" altLang="zh-CN" sz="2000" dirty="0" smtClean="0"/>
              <a:t>Tangent of the dip angle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Tracking algorithms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PAT algorithm</a:t>
            </a:r>
          </a:p>
          <a:p>
            <a:pPr lvl="1"/>
            <a:r>
              <a:rPr lang="en-US" altLang="zh-CN" dirty="0" smtClean="0"/>
              <a:t>Based on template matching</a:t>
            </a:r>
          </a:p>
          <a:p>
            <a:r>
              <a:rPr lang="en-US" altLang="zh-CN" dirty="0" smtClean="0"/>
              <a:t>TSF algorithm</a:t>
            </a:r>
          </a:p>
          <a:p>
            <a:pPr lvl="1"/>
            <a:r>
              <a:rPr lang="en-US" altLang="zh-CN" dirty="0" smtClean="0"/>
              <a:t>Conformal </a:t>
            </a:r>
            <a:r>
              <a:rPr lang="en-US" altLang="zh-CN" dirty="0" smtClean="0"/>
              <a:t>transformation</a:t>
            </a:r>
            <a:endParaRPr lang="en-US" altLang="zh-CN" dirty="0" smtClean="0"/>
          </a:p>
          <a:p>
            <a:r>
              <a:rPr lang="en-US" altLang="zh-CN" dirty="0" err="1" smtClean="0"/>
              <a:t>CurlFinder</a:t>
            </a:r>
            <a:r>
              <a:rPr lang="en-US" altLang="zh-CN" dirty="0" smtClean="0"/>
              <a:t> algorithm</a:t>
            </a:r>
          </a:p>
          <a:p>
            <a:pPr lvl="1"/>
            <a:r>
              <a:rPr lang="en-US" altLang="zh-CN" dirty="0" smtClean="0"/>
              <a:t>For low momentum tracks</a:t>
            </a:r>
          </a:p>
          <a:p>
            <a:r>
              <a:rPr lang="en-US" altLang="zh-CN" dirty="0" smtClean="0"/>
              <a:t>Track fitting with </a:t>
            </a:r>
            <a:r>
              <a:rPr lang="en-US" altLang="zh-CN" dirty="0" err="1" smtClean="0"/>
              <a:t>Kalman</a:t>
            </a:r>
            <a:r>
              <a:rPr lang="en-US" altLang="zh-CN" dirty="0" smtClean="0"/>
              <a:t> filter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1651</Words>
  <Application>Microsoft Macintosh PowerPoint</Application>
  <PresentationFormat>全屏显示(4:3)</PresentationFormat>
  <Paragraphs>479</Paragraphs>
  <Slides>40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43" baseType="lpstr">
      <vt:lpstr>Office 主题</vt:lpstr>
      <vt:lpstr>AutoCAD Drawing</vt:lpstr>
      <vt:lpstr>Equation</vt:lpstr>
      <vt:lpstr>Tracking software of the BESIII drift chamber</vt:lpstr>
      <vt:lpstr>Outline</vt:lpstr>
      <vt:lpstr>Introduction</vt:lpstr>
      <vt:lpstr>PowerPoint 演示文稿</vt:lpstr>
      <vt:lpstr>Cell geometry</vt:lpstr>
      <vt:lpstr>Layer Configuration</vt:lpstr>
      <vt:lpstr>Flow diagram of reconstruction</vt:lpstr>
      <vt:lpstr>Track parameters</vt:lpstr>
      <vt:lpstr>Tracking algorithms</vt:lpstr>
      <vt:lpstr>PAT algorithm</vt:lpstr>
      <vt:lpstr>Segment Finding Method</vt:lpstr>
      <vt:lpstr>4-hit patterns</vt:lpstr>
      <vt:lpstr>Combination of segments</vt:lpstr>
      <vt:lpstr>Track fit</vt:lpstr>
      <vt:lpstr>TSF algorithm</vt:lpstr>
      <vt:lpstr>Conformal transformation</vt:lpstr>
      <vt:lpstr>Track segment finding</vt:lpstr>
      <vt:lpstr>CurlFinder algorithm</vt:lpstr>
      <vt:lpstr>Flow diagram</vt:lpstr>
      <vt:lpstr>Axial segment finding</vt:lpstr>
      <vt:lpstr>3-D track finding</vt:lpstr>
      <vt:lpstr>Track fitting with Kalman Filter</vt:lpstr>
      <vt:lpstr>Momentum distribution</vt:lpstr>
      <vt:lpstr>BESIII Drift Chamber Tracking</vt:lpstr>
      <vt:lpstr>Tracking efficiency with PT</vt:lpstr>
      <vt:lpstr>Tracking efficiency with PT</vt:lpstr>
      <vt:lpstr>Tracking efficiency with cosq</vt:lpstr>
      <vt:lpstr>Tracking efficiency with cosq</vt:lpstr>
      <vt:lpstr>Alignment</vt:lpstr>
      <vt:lpstr>Pre-alignment</vt:lpstr>
      <vt:lpstr>PowerPoint 演示文稿</vt:lpstr>
      <vt:lpstr>PowerPoint 演示文稿</vt:lpstr>
      <vt:lpstr>PowerPoint 演示文稿</vt:lpstr>
      <vt:lpstr>Results (dimu in May 2012)</vt:lpstr>
      <vt:lpstr>Precise alignment</vt:lpstr>
      <vt:lpstr>Results (dimu in May 2012)</vt:lpstr>
      <vt:lpstr>Resolutions</vt:lpstr>
      <vt:lpstr>Spatial resolution (Bhabha)</vt:lpstr>
      <vt:lpstr>Momentum resolution (Bhabha)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software of the BESIII drift chamber</dc:title>
  <dc:creator>wulh</dc:creator>
  <cp:lastModifiedBy>Linghui Wu</cp:lastModifiedBy>
  <cp:revision>352</cp:revision>
  <dcterms:created xsi:type="dcterms:W3CDTF">2014-10-04T02:16:25Z</dcterms:created>
  <dcterms:modified xsi:type="dcterms:W3CDTF">2014-10-21T19:47:20Z</dcterms:modified>
</cp:coreProperties>
</file>