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81" r:id="rId5"/>
    <p:sldId id="274" r:id="rId6"/>
    <p:sldId id="282" r:id="rId7"/>
    <p:sldId id="276" r:id="rId8"/>
    <p:sldId id="278" r:id="rId9"/>
    <p:sldId id="279" r:id="rId10"/>
    <p:sldId id="284" r:id="rId11"/>
    <p:sldId id="258" r:id="rId12"/>
    <p:sldId id="264" r:id="rId13"/>
    <p:sldId id="275" r:id="rId14"/>
    <p:sldId id="259" r:id="rId15"/>
    <p:sldId id="271" r:id="rId16"/>
    <p:sldId id="267" r:id="rId17"/>
    <p:sldId id="268" r:id="rId18"/>
    <p:sldId id="269" r:id="rId19"/>
    <p:sldId id="270" r:id="rId20"/>
    <p:sldId id="285" r:id="rId21"/>
    <p:sldId id="263" r:id="rId22"/>
    <p:sldId id="286" r:id="rId23"/>
    <p:sldId id="283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FF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19" autoAdjust="0"/>
  </p:normalViewPr>
  <p:slideViewPr>
    <p:cSldViewPr>
      <p:cViewPr varScale="1">
        <p:scale>
          <a:sx n="66" d="100"/>
          <a:sy n="66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D181F-1746-4296-93FC-CAC4B7CA20CD}" type="datetimeFigureOut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FE03-09FA-4C3A-BDC3-60ACD5D24B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8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AFEE-7B7E-45BC-A9F2-355617E5405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5FE03-09FA-4C3A-BDC3-60ACD5D24B8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5C1E-E1E0-4BD3-B27F-43642FC85CF1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F9CE-30FB-44B9-8CE1-D15056EF9EE2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97A3-67C6-4D7F-A417-DAB2BE65BE5F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8C6-33FF-42BD-A245-004DBD88DB6F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563C-95D2-49AF-ABE0-B852B0579998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BD6C-A883-4ED6-BA57-DD46BD920588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7B3-1FB5-43B6-8A2B-9B6CDA189ECD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BA44-8C72-49CE-9AD9-EAFB4F660A86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AF9C-19E5-4EEB-9693-DF29BB87625D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2FBC-ADDA-4AE9-98DB-B88E80458EAA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FA0F-B217-4C94-819D-80AA09EAB095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D6D0-29BA-49D4-833C-D0E47DCEC50E}" type="datetime1">
              <a:rPr lang="zh-CN" altLang="en-US" smtClean="0"/>
              <a:pPr/>
              <a:t>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Study of MDC Noise and Aging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Linghui</a:t>
            </a:r>
            <a:r>
              <a:rPr lang="en-US" altLang="zh-CN" dirty="0" smtClean="0"/>
              <a:t> WU</a:t>
            </a:r>
          </a:p>
          <a:p>
            <a:r>
              <a:rPr lang="en-US" altLang="zh-CN" smtClean="0"/>
              <a:t>For MDC </a:t>
            </a:r>
            <a:r>
              <a:rPr lang="en-US" altLang="zh-CN" dirty="0" smtClean="0"/>
              <a:t>software group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ulh\mdcSoftware\besmeeting\workshop140921\tracking_no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578690" cy="3744416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24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Ideal: layer 0-7 has the same spatial resolution and raw hit efficiency with  layer 8</a:t>
            </a:r>
          </a:p>
          <a:p>
            <a:r>
              <a:rPr lang="en-US" altLang="zh-CN" sz="2000" dirty="0" smtClean="0"/>
              <a:t>Little difference between the ideal and normal</a:t>
            </a:r>
          </a:p>
          <a:p>
            <a:r>
              <a:rPr lang="en-US" altLang="zh-CN" sz="2000" dirty="0" smtClean="0"/>
              <a:t>High noise occupancy has significant impact on tracking efficiency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148800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4248" y="16288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Normal noise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Big noise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78092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Ideal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Normal noise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Big noise</a:t>
            </a:r>
          </a:p>
          <a:p>
            <a:r>
              <a:rPr lang="en-US" altLang="zh-CN" dirty="0" smtClean="0"/>
              <a:t>Big noise &amp; Without inner DC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Impact of noise on tracking efficiency (MC)</a:t>
            </a:r>
            <a:endParaRPr lang="zh-CN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004048" y="3861048"/>
          <a:ext cx="369607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24"/>
                <a:gridCol w="1232024"/>
                <a:gridCol w="1232024"/>
              </a:tblGrid>
              <a:tr h="36529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Big</a:t>
                      </a:r>
                      <a:endParaRPr lang="zh-CN" altLang="en-US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0.094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0.184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T/Q match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0.059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0.103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76056" y="35010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noise occupancy of inner DC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275856" y="2852936"/>
            <a:ext cx="165618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275856" y="3356992"/>
            <a:ext cx="1584176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2160" y="1268760"/>
            <a:ext cx="122413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 channel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Anode aging effect of MDC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Deposits on the anode wire cause loss of gain</a:t>
            </a:r>
          </a:p>
          <a:p>
            <a:r>
              <a:rPr lang="en-US" altLang="zh-CN" dirty="0" smtClean="0"/>
              <a:t>Depend upon accumulated charges of the wires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429000"/>
            <a:ext cx="2160240" cy="9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49411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 is the aging ratio</a:t>
            </a:r>
            <a:endParaRPr lang="zh-CN" altLang="en-US" sz="28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/>
              <a:t>Accumulated charges of MDC sense wires</a:t>
            </a:r>
            <a:endParaRPr lang="zh-CN" altLang="en-US" sz="3600" dirty="0" smtClean="0"/>
          </a:p>
        </p:txBody>
      </p:sp>
      <p:sp>
        <p:nvSpPr>
          <p:cNvPr id="31746" name="内容占位符 2"/>
          <p:cNvSpPr>
            <a:spLocks noGrp="1"/>
          </p:cNvSpPr>
          <p:nvPr>
            <p:ph idx="4294967295"/>
          </p:nvPr>
        </p:nvSpPr>
        <p:spPr>
          <a:xfrm>
            <a:off x="357158" y="4643446"/>
            <a:ext cx="8229600" cy="1928826"/>
          </a:xfrm>
        </p:spPr>
        <p:txBody>
          <a:bodyPr/>
          <a:lstStyle/>
          <a:p>
            <a:pPr eaLnBrk="1" hangingPunct="1"/>
            <a:r>
              <a:rPr lang="en-US" altLang="zh-CN" sz="2000" dirty="0" smtClean="0"/>
              <a:t>The accumulated charges  of each layer are obtained by integrating the dark currents of the sense wires</a:t>
            </a:r>
          </a:p>
          <a:p>
            <a:pPr eaLnBrk="1" hangingPunct="1"/>
            <a:r>
              <a:rPr lang="en-US" altLang="zh-CN" sz="2000" dirty="0" smtClean="0"/>
              <a:t>In the last two years the accumulated charges are smaller than before, about 14mC/cm for the first layer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/>
              <a:t>The total charges are about 100mC/cm for the first layer . For the layers far away from the IP, the charges reduce rapidly</a:t>
            </a:r>
            <a:endParaRPr lang="zh-CN" altLang="en-US" sz="2000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610367" cy="29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71538" y="3214686"/>
            <a:ext cx="3887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/>
              <a:t>Accumulated charges </a:t>
            </a:r>
            <a:r>
              <a:rPr lang="en-US" altLang="zh-CN" sz="1600" dirty="0" smtClean="0"/>
              <a:t>in </a:t>
            </a:r>
            <a:r>
              <a:rPr lang="en-US" altLang="zh-CN" sz="1600" dirty="0"/>
              <a:t>each year</a:t>
            </a:r>
            <a:endParaRPr lang="zh-CN" altLang="en-US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891" y="1571612"/>
            <a:ext cx="4602109" cy="29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56176" y="3068960"/>
            <a:ext cx="266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Total accumulated charges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Loss of gain in each layer</a:t>
            </a:r>
            <a:endParaRPr lang="zh-CN" altLang="en-US" sz="3600" dirty="0" smtClean="0"/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1259632" y="4653136"/>
            <a:ext cx="6408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alibri" pitchFamily="34" charset="0"/>
              </a:rPr>
              <a:t> Gain in 2009 is the reference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alibri" pitchFamily="34" charset="0"/>
              </a:rPr>
              <a:t> Effects of temperature and pressure  are corrected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alibri" pitchFamily="34" charset="0"/>
              </a:rPr>
              <a:t> R is about </a:t>
            </a:r>
            <a:r>
              <a:rPr lang="en-US" altLang="zh-CN" sz="2000" dirty="0" smtClean="0"/>
              <a:t>0.3% cm/</a:t>
            </a:r>
            <a:r>
              <a:rPr lang="en-US" altLang="zh-CN" sz="2000" dirty="0" err="1" smtClean="0"/>
              <a:t>mC</a:t>
            </a:r>
            <a:endParaRPr lang="en-US" altLang="zh-CN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alibri" pitchFamily="34" charset="0"/>
              </a:rPr>
              <a:t> Gains of the first 10 layers drop year by year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Calibri" pitchFamily="34" charset="0"/>
              </a:rPr>
              <a:t> Gain of the 1</a:t>
            </a:r>
            <a:r>
              <a:rPr lang="en-US" altLang="zh-CN" sz="2000" baseline="30000" dirty="0" smtClean="0">
                <a:latin typeface="Calibri" pitchFamily="34" charset="0"/>
              </a:rPr>
              <a:t>st</a:t>
            </a:r>
            <a:r>
              <a:rPr lang="en-US" altLang="zh-CN" sz="2000" dirty="0" smtClean="0">
                <a:latin typeface="Calibri" pitchFamily="34" charset="0"/>
              </a:rPr>
              <a:t> layer fall 21% from 2009 to 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6381328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More details can be found in </a:t>
            </a:r>
            <a:r>
              <a:rPr lang="en-US" altLang="zh-CN" sz="1400" dirty="0" err="1" smtClean="0"/>
              <a:t>Mingyi’s</a:t>
            </a:r>
            <a:r>
              <a:rPr lang="en-US" altLang="zh-CN" sz="1400" dirty="0" smtClean="0"/>
              <a:t> report (BESIII Collaboration Meeting in Jun 4 - 7, 2014)</a:t>
            </a:r>
            <a:endParaRPr lang="zh-CN" altLang="en-US" sz="140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" t="6157" r="7150" b="-1"/>
          <a:stretch/>
        </p:blipFill>
        <p:spPr>
          <a:xfrm>
            <a:off x="2051720" y="1196752"/>
            <a:ext cx="4464496" cy="323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Impact of aging on hit efficiency and spatial resolution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Select samples with the same operating parameters and noise occupancy</a:t>
            </a:r>
          </a:p>
          <a:p>
            <a:r>
              <a:rPr lang="en-US" altLang="zh-CN" dirty="0" smtClean="0"/>
              <a:t>Operating parameters</a:t>
            </a:r>
          </a:p>
          <a:p>
            <a:pPr lvl="1"/>
            <a:r>
              <a:rPr lang="en-US" altLang="zh-CN" dirty="0" smtClean="0"/>
              <a:t>Same electronics thresholds in all data</a:t>
            </a:r>
          </a:p>
          <a:p>
            <a:pPr lvl="1"/>
            <a:r>
              <a:rPr lang="en-US" altLang="zh-CN" dirty="0" smtClean="0"/>
              <a:t>Gas mixture</a:t>
            </a:r>
          </a:p>
          <a:p>
            <a:pPr lvl="2"/>
            <a:r>
              <a:rPr lang="en-US" altLang="zh-CN" dirty="0" smtClean="0"/>
              <a:t>Same from 2009 to Jan 2012 (He+C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8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Same from Apr 2012 to now (with water vapor)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Data in Mar 2012 (with CO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altLang="zh-CN" dirty="0" smtClean="0"/>
              <a:t>High voltage</a:t>
            </a:r>
          </a:p>
          <a:p>
            <a:pPr lvl="2"/>
            <a:r>
              <a:rPr lang="en-US" altLang="zh-CN" dirty="0" smtClean="0"/>
              <a:t>Same in 2009 and 2010</a:t>
            </a:r>
          </a:p>
          <a:p>
            <a:pPr lvl="2"/>
            <a:r>
              <a:rPr lang="en-US" altLang="zh-CN" dirty="0" smtClean="0"/>
              <a:t>2011: HV of inner 4 layers is increased 1%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Same in 2012, 2013 and 2014: optimized HV</a:t>
            </a:r>
          </a:p>
          <a:p>
            <a:pPr lvl="1"/>
            <a:r>
              <a:rPr lang="en-US" altLang="zh-CN" dirty="0" smtClean="0"/>
              <a:t>Magnetic field</a:t>
            </a:r>
          </a:p>
          <a:p>
            <a:pPr lvl="2"/>
            <a:r>
              <a:rPr lang="en-US" altLang="zh-CN" dirty="0" smtClean="0"/>
              <a:t>0.9 T from Apr to June, 2012</a:t>
            </a:r>
          </a:p>
          <a:p>
            <a:pPr lvl="2"/>
            <a:r>
              <a:rPr lang="en-US" altLang="zh-CN" dirty="0" smtClean="0"/>
              <a:t>1.0 T for the others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6729"/>
          <a:stretch/>
        </p:blipFill>
        <p:spPr bwMode="auto">
          <a:xfrm>
            <a:off x="611560" y="3694804"/>
            <a:ext cx="4253892" cy="268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05806"/>
              </p:ext>
            </p:extLst>
          </p:nvPr>
        </p:nvGraphicFramePr>
        <p:xfrm>
          <a:off x="971600" y="1772816"/>
          <a:ext cx="7092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000"/>
                <a:gridCol w="1773000"/>
                <a:gridCol w="1773000"/>
                <a:gridCol w="177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samples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 I</a:t>
                      </a:r>
                    </a:p>
                    <a:p>
                      <a:pPr algn="ctr"/>
                      <a:r>
                        <a:rPr lang="en-US" altLang="zh-CN" dirty="0" smtClean="0"/>
                        <a:t>2012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 II</a:t>
                      </a:r>
                    </a:p>
                    <a:p>
                      <a:pPr algn="ctr"/>
                      <a:r>
                        <a:rPr lang="en-US" altLang="zh-CN" dirty="0" smtClean="0"/>
                        <a:t>2013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 III</a:t>
                      </a:r>
                    </a:p>
                    <a:p>
                      <a:pPr algn="ctr"/>
                      <a:r>
                        <a:rPr lang="en-US" altLang="zh-CN" dirty="0" smtClean="0"/>
                        <a:t>2014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0.065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T/Q match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0.046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内容占位符 19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Select samples with the same noise occupancy</a:t>
            </a:r>
            <a:endParaRPr lang="zh-CN" altLang="en-US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109" r="6657" b="952"/>
          <a:stretch/>
        </p:blipFill>
        <p:spPr bwMode="auto">
          <a:xfrm>
            <a:off x="4572000" y="3690000"/>
            <a:ext cx="3970738" cy="26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915816" y="32129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Noise occupancy </a:t>
            </a:r>
            <a:r>
              <a:rPr lang="en-US" altLang="zh-CN" sz="2400" dirty="0" err="1" smtClean="0"/>
              <a:t>vs</a:t>
            </a:r>
            <a:r>
              <a:rPr lang="en-US" altLang="zh-CN" sz="2400" dirty="0" smtClean="0"/>
              <a:t> layer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 channel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T/Q match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760" y="126876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Noise occupancy of inner DC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Raw hit efficiency </a:t>
            </a:r>
            <a:r>
              <a:rPr lang="en-US" altLang="zh-CN" sz="3600" dirty="0" err="1" smtClean="0"/>
              <a:t>vs</a:t>
            </a:r>
            <a:r>
              <a:rPr lang="en-US" altLang="zh-CN" sz="3600" dirty="0" smtClean="0"/>
              <a:t> layer</a:t>
            </a:r>
            <a:br>
              <a:rPr lang="en-US" altLang="zh-CN" sz="3600" dirty="0" smtClean="0"/>
            </a:br>
            <a:r>
              <a:rPr lang="en-US" altLang="zh-CN" sz="3100" dirty="0" smtClean="0"/>
              <a:t> (degraded only for first 3 layers)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31736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2292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Raw hit efficiency = number of times  with the cell fired/ number of times with tracks pass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Raw hit efficiency  of the first few layers falls every year  (~3% for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layer, </a:t>
            </a:r>
            <a:r>
              <a:rPr lang="en-US" altLang="zh-CN" dirty="0" smtClean="0">
                <a:latin typeface="Calibri" pitchFamily="34" charset="0"/>
              </a:rPr>
              <a:t>almost same for layers with layer NO&gt;2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Rec</a:t>
            </a:r>
            <a:r>
              <a:rPr lang="en-US" altLang="zh-CN" sz="3600" dirty="0" smtClean="0"/>
              <a:t> hit efficiency in last 3 years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7728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After </a:t>
            </a:r>
            <a:r>
              <a:rPr lang="en-US" altLang="zh-CN" sz="2400" dirty="0" err="1" smtClean="0"/>
              <a:t>Kalman</a:t>
            </a:r>
            <a:r>
              <a:rPr lang="en-US" altLang="zh-CN" sz="2400" dirty="0" smtClean="0"/>
              <a:t> track fit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After tracking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23912" y="327593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(0.9T)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827584" y="551723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Rec</a:t>
            </a:r>
            <a:r>
              <a:rPr lang="en-US" altLang="zh-CN" dirty="0" smtClean="0"/>
              <a:t> hit efficiency  with </a:t>
            </a:r>
            <a:r>
              <a:rPr lang="en-US" altLang="zh-CN" dirty="0" err="1" smtClean="0"/>
              <a:t>Kalman</a:t>
            </a:r>
            <a:r>
              <a:rPr lang="en-US" altLang="zh-CN" dirty="0" smtClean="0"/>
              <a:t> fit of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layer falls about 5% every year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Spatial resolution in last 3 years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1736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(0.9T)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No big difference for most layers. </a:t>
            </a:r>
            <a:endParaRPr lang="zh-CN" altLang="en-US" sz="24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Validation with data in 2009 and 2010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13407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Raw hit efficiency </a:t>
            </a:r>
            <a:r>
              <a:rPr lang="en-US" altLang="zh-CN" sz="2000" dirty="0" err="1" smtClean="0"/>
              <a:t>vs</a:t>
            </a:r>
            <a:r>
              <a:rPr lang="en-US" altLang="zh-CN" sz="2000" dirty="0" smtClean="0"/>
              <a:t> layer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3407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Spatial resolution </a:t>
            </a:r>
            <a:r>
              <a:rPr lang="en-US" altLang="zh-CN" sz="2000" dirty="0" err="1" smtClean="0"/>
              <a:t>vs</a:t>
            </a:r>
            <a:r>
              <a:rPr lang="en-US" altLang="zh-CN" sz="2000" dirty="0" smtClean="0"/>
              <a:t> layer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52292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Raw hit efficiency has 2% fall in 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layer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Difference of spatial resolution is small </a:t>
            </a:r>
            <a:endParaRPr lang="zh-CN" altLang="en-US" sz="200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67544" y="5013176"/>
          <a:ext cx="3816423" cy="144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66713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 samples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Sample I</a:t>
                      </a:r>
                    </a:p>
                    <a:p>
                      <a:pPr algn="ctr"/>
                      <a:r>
                        <a:rPr lang="en-US" altLang="zh-CN" dirty="0" smtClean="0"/>
                        <a:t>2009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Sample II</a:t>
                      </a:r>
                    </a:p>
                    <a:p>
                      <a:pPr algn="ctr"/>
                      <a:r>
                        <a:rPr lang="en-US" altLang="zh-CN" dirty="0" smtClean="0"/>
                        <a:t>2010</a:t>
                      </a:r>
                      <a:endParaRPr lang="zh-CN" altLang="en-US" dirty="0"/>
                    </a:p>
                  </a:txBody>
                  <a:tcPr/>
                </a:tc>
              </a:tr>
              <a:tr h="386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0.103</a:t>
                      </a:r>
                      <a:endParaRPr lang="zh-CN" altLang="en-US" dirty="0"/>
                    </a:p>
                  </a:txBody>
                  <a:tcPr/>
                </a:tc>
              </a:tr>
              <a:tr h="38651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T/Q match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0.070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465313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Noise occupancy of inner DC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Study of MDC noise</a:t>
            </a:r>
          </a:p>
          <a:p>
            <a:r>
              <a:rPr lang="en-US" altLang="zh-CN" dirty="0" smtClean="0"/>
              <a:t>Anode aging effect of MDC </a:t>
            </a:r>
          </a:p>
          <a:p>
            <a:r>
              <a:rPr lang="en-US" altLang="zh-CN" dirty="0" smtClean="0"/>
              <a:t>Impact of aging on hit efficiency and spatial resolution</a:t>
            </a:r>
          </a:p>
          <a:p>
            <a:r>
              <a:rPr lang="en-US" altLang="zh-CN" dirty="0" smtClean="0"/>
              <a:t>Impact of aging on tracking</a:t>
            </a:r>
          </a:p>
          <a:p>
            <a:r>
              <a:rPr lang="en-US" altLang="zh-CN" dirty="0" smtClean="0"/>
              <a:t>Summary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zh-CN" sz="3300" dirty="0" smtClean="0"/>
              <a:t>Estimated raw hit efficiency for inner DC in the </a:t>
            </a:r>
            <a:r>
              <a:rPr lang="en-US" altLang="zh-CN" sz="3300" dirty="0" smtClean="0"/>
              <a:t>future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3100" dirty="0" smtClean="0"/>
              <a:t>(</a:t>
            </a:r>
            <a:r>
              <a:rPr lang="en-US" altLang="zh-CN" sz="3100" dirty="0" smtClean="0"/>
              <a:t>for MC study)</a:t>
            </a:r>
            <a:endParaRPr lang="zh-CN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1412776"/>
          <a:ext cx="8064896" cy="39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435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Layer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2016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2017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2018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2019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2020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0.8396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0.8066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0.7737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0.7408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0.7078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0.6749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0.6420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0.8884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0.8754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0.8623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0.9479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0.9250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0.9174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0.9760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0.9672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0.9770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0.9732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0.9880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0.9845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0.9889</a:t>
                      </a:r>
                    </a:p>
                  </a:txBody>
                  <a:tcPr marL="9525" marR="9525" marT="9525" marB="0" anchor="ctr"/>
                </a:tc>
              </a:tr>
              <a:tr h="436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0.9912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1723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Assume noise level is the same as that of 2014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Assume the drop rate is equal in every year (see slide 16) 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Aging effect on tracking</a:t>
            </a:r>
            <a:br>
              <a:rPr lang="en-US" altLang="zh-CN" sz="3200" dirty="0" smtClean="0"/>
            </a:br>
            <a:r>
              <a:rPr lang="en-US" altLang="zh-CN" sz="2800" dirty="0" smtClean="0"/>
              <a:t> (MC: single </a:t>
            </a:r>
            <a:r>
              <a:rPr lang="en-US" altLang="zh-CN" sz="2800" dirty="0" err="1" smtClean="0"/>
              <a:t>muon</a:t>
            </a:r>
            <a:r>
              <a:rPr lang="en-US" altLang="zh-CN" sz="2800" dirty="0" smtClean="0"/>
              <a:t> track)</a:t>
            </a:r>
            <a:endParaRPr lang="en-US" altLang="zh-CN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55776" y="134076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Tracking efficiency </a:t>
            </a:r>
            <a:r>
              <a:rPr lang="en-US" altLang="zh-CN" sz="2400" dirty="0" err="1" smtClean="0"/>
              <a:t>vs</a:t>
            </a:r>
            <a:r>
              <a:rPr lang="en-US" altLang="zh-CN" sz="2400" dirty="0" smtClean="0"/>
              <a:t> Pt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8772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Variation of tracking efficiency from 2012 to 2020 is small!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Obvious drop at low momentum if inner DC does not work!</a:t>
            </a:r>
            <a:endParaRPr lang="zh-CN" altLang="en-US" sz="2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76664" cy="3845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068000" cy="25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068000" cy="25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4063172" cy="25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Aging effect on resolutions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400" dirty="0" smtClean="0"/>
              <a:t> (MC: single </a:t>
            </a:r>
            <a:r>
              <a:rPr lang="en-US" altLang="zh-CN" sz="2400" dirty="0" err="1" smtClean="0"/>
              <a:t>muon</a:t>
            </a:r>
            <a:r>
              <a:rPr lang="en-US" altLang="zh-CN" sz="2400" dirty="0" smtClean="0"/>
              <a:t> track)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Momentum resolution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40050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dr</a:t>
            </a:r>
            <a:r>
              <a:rPr lang="en-US" altLang="zh-CN" dirty="0" smtClean="0"/>
              <a:t> resolution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dz</a:t>
            </a:r>
            <a:r>
              <a:rPr lang="en-US" altLang="zh-CN" dirty="0" smtClean="0"/>
              <a:t> resolution</a:t>
            </a:r>
            <a:endParaRPr lang="zh-CN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t="13662" r="11540"/>
          <a:stretch/>
        </p:blipFill>
        <p:spPr bwMode="auto">
          <a:xfrm>
            <a:off x="1547664" y="1844824"/>
            <a:ext cx="2165733" cy="1365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Noise (beam related background and electronic noise) </a:t>
            </a:r>
          </a:p>
          <a:p>
            <a:pPr lvl="1"/>
            <a:r>
              <a:rPr lang="en-US" altLang="zh-CN" dirty="0" smtClean="0"/>
              <a:t>has obvious impact on hit efficiency and spatial resolution</a:t>
            </a:r>
          </a:p>
          <a:p>
            <a:pPr lvl="1"/>
            <a:r>
              <a:rPr lang="en-US" altLang="zh-CN" dirty="0" smtClean="0"/>
              <a:t>Big noise has impact on tracking efficiency</a:t>
            </a:r>
          </a:p>
          <a:p>
            <a:r>
              <a:rPr lang="en-US" altLang="zh-CN" dirty="0" smtClean="0"/>
              <a:t>Anode aging effect of MDC</a:t>
            </a:r>
          </a:p>
          <a:p>
            <a:pPr lvl="1"/>
            <a:r>
              <a:rPr lang="en-US" altLang="zh-CN" dirty="0" smtClean="0"/>
              <a:t>Gain of inner DC decreases year by year, which results in the drop of the hit efficiency (1-3% for first 3 layers)</a:t>
            </a:r>
          </a:p>
          <a:p>
            <a:pPr lvl="1"/>
            <a:r>
              <a:rPr lang="en-US" altLang="zh-CN" dirty="0" smtClean="0"/>
              <a:t>Performances of outer layers are almost stable</a:t>
            </a:r>
          </a:p>
          <a:p>
            <a:pPr lvl="1">
              <a:buNone/>
            </a:pP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>
                <a:solidFill>
                  <a:srgbClr val="0000FF"/>
                </a:solidFill>
              </a:rPr>
              <a:t>If BEPCII/BESIII keep operating performance of 2013/2014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Very little impact on tracking efficiency, momentum and position resolutions in future 5 years</a:t>
            </a:r>
          </a:p>
          <a:p>
            <a:pPr lvl="1"/>
            <a:r>
              <a:rPr lang="en-US" altLang="zh-CN" dirty="0" smtClean="0"/>
              <a:t>Significant degradation in tracking efficiency and </a:t>
            </a:r>
            <a:r>
              <a:rPr lang="en-US" altLang="zh-CN" dirty="0" err="1" smtClean="0"/>
              <a:t>dz</a:t>
            </a:r>
            <a:r>
              <a:rPr lang="en-US" altLang="zh-CN" dirty="0" smtClean="0"/>
              <a:t> resolution if inner DC does not work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83768" y="177281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Input resolution for MC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646416" y="2492896"/>
            <a:ext cx="5719983" cy="3893272"/>
            <a:chOff x="1646416" y="2492896"/>
            <a:chExt cx="5719983" cy="3893272"/>
          </a:xfrm>
        </p:grpSpPr>
        <p:pic>
          <p:nvPicPr>
            <p:cNvPr id="6" name="内容占位符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492896"/>
              <a:ext cx="5674719" cy="38932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246906" y="3892407"/>
              <a:ext cx="3168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 Rounded MT Bold" pitchFamily="34" charset="0"/>
                  <a:cs typeface="Times New Roman" pitchFamily="18" charset="0"/>
                </a:rPr>
                <a:t>Spatial resolution (</a:t>
              </a:r>
              <a:r>
                <a:rPr lang="en-US" altLang="zh-CN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altLang="zh-CN" dirty="0" smtClean="0">
                  <a:latin typeface="Arial Rounded MT Bold" pitchFamily="34" charset="0"/>
                  <a:cs typeface="Times New Roman" pitchFamily="18" charset="0"/>
                </a:rPr>
                <a:t>m)</a:t>
              </a:r>
              <a:endParaRPr lang="zh-CN" altLang="en-US" dirty="0"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layer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2009-2010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2012-2014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2150*95%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2150*96%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2150*96%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2150*97%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2150*97%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2150*98%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2150*98%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2150*99%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4 - 7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 change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2200*97.7%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2200*98%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2200*98.5%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2200*99%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2200*99.5%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 – 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00CC"/>
                          </a:solidFill>
                        </a:rPr>
                        <a:t>2200</a:t>
                      </a:r>
                      <a:endParaRPr lang="zh-CN" alt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40 - 42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 change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r>
                        <a:rPr lang="en-US" altLang="zh-CN" baseline="0" dirty="0" smtClean="0"/>
                        <a:t> change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62068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Variation of HV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Definition of noise occupancy</a:t>
            </a:r>
          </a:p>
          <a:p>
            <a:pPr lvl="1"/>
            <a:r>
              <a:rPr lang="en-US" altLang="zh-CN" dirty="0" smtClean="0"/>
              <a:t>Number of noise hits / number of cells per event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Study of MDC noise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MDC Noise contains:</a:t>
            </a:r>
          </a:p>
          <a:p>
            <a:pPr lvl="1"/>
            <a:r>
              <a:rPr lang="en-US" altLang="zh-CN" dirty="0" smtClean="0"/>
              <a:t>Beam related background (focus in inner layers)</a:t>
            </a:r>
          </a:p>
          <a:p>
            <a:pPr lvl="1"/>
            <a:r>
              <a:rPr lang="en-US" altLang="zh-CN" dirty="0" smtClean="0"/>
              <a:t>Electronic noise (contribute to all)</a:t>
            </a:r>
            <a:endParaRPr lang="zh-CN" altLang="en-US" dirty="0"/>
          </a:p>
        </p:txBody>
      </p:sp>
      <p:pic>
        <p:nvPicPr>
          <p:cNvPr id="1026" name="Picture 2" descr="D:\wulh\mdcSoftware\besmeeting\workshop140921\eleNoise.jpg"/>
          <p:cNvPicPr>
            <a:picLocks noChangeAspect="1" noChangeArrowheads="1"/>
          </p:cNvPicPr>
          <p:nvPr/>
        </p:nvPicPr>
        <p:blipFill>
          <a:blip r:embed="rId2" cstate="print"/>
          <a:srcRect l="25548" t="6728" r="6189" b="6728"/>
          <a:stretch>
            <a:fillRect/>
          </a:stretch>
        </p:blipFill>
        <p:spPr bwMode="auto">
          <a:xfrm>
            <a:off x="5076056" y="3573016"/>
            <a:ext cx="2837647" cy="2880000"/>
          </a:xfrm>
          <a:prstGeom prst="rect">
            <a:avLst/>
          </a:prstGeom>
          <a:noFill/>
        </p:spPr>
      </p:pic>
      <p:pic>
        <p:nvPicPr>
          <p:cNvPr id="1027" name="Picture 3" descr="D:\wulh\mdcSoftware\besmeeting\workshop140921\bg.jpg"/>
          <p:cNvPicPr>
            <a:picLocks noChangeAspect="1" noChangeArrowheads="1"/>
          </p:cNvPicPr>
          <p:nvPr/>
        </p:nvPicPr>
        <p:blipFill>
          <a:blip r:embed="rId3" cstate="print"/>
          <a:srcRect l="25548" t="6728" r="6189" b="6728"/>
          <a:stretch>
            <a:fillRect/>
          </a:stretch>
        </p:blipFill>
        <p:spPr bwMode="auto">
          <a:xfrm>
            <a:off x="1259632" y="3573016"/>
            <a:ext cx="2837647" cy="2880000"/>
          </a:xfrm>
          <a:prstGeom prst="rect">
            <a:avLst/>
          </a:prstGeom>
          <a:noFill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36704" cy="42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Noise in each layer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4000" dirty="0" smtClean="0"/>
              <a:t> </a:t>
            </a:r>
            <a:r>
              <a:rPr lang="en-US" altLang="zh-CN" sz="3100" dirty="0" smtClean="0"/>
              <a:t>(layer 0-7: inner chamber)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Noise occupancy is calculated from </a:t>
            </a:r>
            <a:r>
              <a:rPr lang="en-US" altLang="zh-CN" sz="2400" dirty="0" err="1" smtClean="0"/>
              <a:t>Bhabha</a:t>
            </a:r>
            <a:r>
              <a:rPr lang="en-US" altLang="zh-CN" sz="2400" dirty="0" smtClean="0"/>
              <a:t> events with subtracting hits on the track.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30689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Run 27978 (May 2012)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253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84776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Variation of noise occupancy with event ID</a:t>
            </a:r>
            <a:br>
              <a:rPr lang="en-US" altLang="zh-CN" sz="2800" dirty="0" smtClean="0"/>
            </a:br>
            <a:r>
              <a:rPr lang="en-US" altLang="zh-CN" sz="2800" dirty="0" smtClean="0"/>
              <a:t>(typical distribution of inner chamber)</a:t>
            </a:r>
            <a:endParaRPr lang="zh-CN" alt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— T channel</a:t>
            </a:r>
          </a:p>
          <a:p>
            <a:r>
              <a:rPr lang="en-US" altLang="zh-CN" dirty="0" smtClean="0">
                <a:solidFill>
                  <a:srgbClr val="FF00FF"/>
                </a:solidFill>
              </a:rPr>
              <a:t>— T/Q match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Run</a:t>
            </a:r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Noise level in each year </a:t>
            </a:r>
            <a:br>
              <a:rPr lang="en-US" altLang="zh-CN" sz="3600" dirty="0" smtClean="0"/>
            </a:br>
            <a:r>
              <a:rPr lang="en-US" altLang="zh-CN" sz="2800" dirty="0" smtClean="0"/>
              <a:t>(data from May to June)</a:t>
            </a:r>
            <a:endParaRPr lang="zh-CN" altLang="en-US" sz="28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23346" y="1628800"/>
            <a:ext cx="8930124" cy="4248472"/>
            <a:chOff x="150505" y="1421413"/>
            <a:chExt cx="8930124" cy="42484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028" t="3334" r="8461" b="6656"/>
            <a:stretch>
              <a:fillRect/>
            </a:stretch>
          </p:blipFill>
          <p:spPr bwMode="auto">
            <a:xfrm>
              <a:off x="485050" y="1421413"/>
              <a:ext cx="2852950" cy="210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335" t="3077" r="8331" b="7682"/>
            <a:stretch>
              <a:fillRect/>
            </a:stretch>
          </p:blipFill>
          <p:spPr bwMode="auto">
            <a:xfrm>
              <a:off x="3355901" y="1421413"/>
              <a:ext cx="288032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333" t="3077" r="8332" b="7682"/>
            <a:stretch>
              <a:fillRect/>
            </a:stretch>
          </p:blipFill>
          <p:spPr bwMode="auto">
            <a:xfrm>
              <a:off x="6199177" y="1421413"/>
              <a:ext cx="288032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7277" r="9387" b="7682"/>
            <a:stretch>
              <a:fillRect/>
            </a:stretch>
          </p:blipFill>
          <p:spPr bwMode="auto">
            <a:xfrm>
              <a:off x="414174" y="3509645"/>
              <a:ext cx="288032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7229" t="3077" r="8331" b="7682"/>
            <a:stretch>
              <a:fillRect/>
            </a:stretch>
          </p:blipFill>
          <p:spPr bwMode="auto">
            <a:xfrm>
              <a:off x="3318857" y="3581653"/>
              <a:ext cx="291849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8334" r="8331" b="7682"/>
            <a:stretch>
              <a:fillRect/>
            </a:stretch>
          </p:blipFill>
          <p:spPr bwMode="auto">
            <a:xfrm>
              <a:off x="6200309" y="3509645"/>
              <a:ext cx="288032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-780953" y="3072951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Noise occupancy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48478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2009</a:t>
              </a:r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55976" y="148478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2010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4288" y="148478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2011</a:t>
              </a:r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5616" y="364502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2012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95936" y="364502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2013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6256" y="3645024"/>
              <a:ext cx="72008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2014</a:t>
              </a:r>
              <a:endParaRPr lang="zh-CN" alt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03648" y="59492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— T channel</a:t>
            </a:r>
          </a:p>
          <a:p>
            <a:r>
              <a:rPr lang="en-US" altLang="zh-CN" dirty="0" smtClean="0">
                <a:solidFill>
                  <a:srgbClr val="FF00FF"/>
                </a:solidFill>
              </a:rPr>
              <a:t>— T/Q match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Data sample (for noise study)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3"/>
          </a:xfrm>
        </p:spPr>
        <p:txBody>
          <a:bodyPr/>
          <a:lstStyle/>
          <a:p>
            <a:r>
              <a:rPr lang="en-US" altLang="zh-CN" dirty="0" smtClean="0"/>
              <a:t>Select data sets with different noise occupancy from data in Dec 2013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5251673" cy="3661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37890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Inner: Layer 0-7</a:t>
            </a:r>
          </a:p>
          <a:p>
            <a:r>
              <a:rPr lang="en-US" altLang="zh-CN" dirty="0" smtClean="0"/>
              <a:t>Step:  Layer 8-19</a:t>
            </a:r>
          </a:p>
          <a:p>
            <a:r>
              <a:rPr lang="en-US" altLang="zh-CN" dirty="0" smtClean="0"/>
              <a:t>Outer: Layer 20-42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44008" y="2852936"/>
            <a:ext cx="18002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 channel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4029501" cy="28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3970909" cy="28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644013"/>
            <a:ext cx="7344816" cy="132556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Rec</a:t>
            </a:r>
            <a:r>
              <a:rPr lang="en-US" altLang="zh-CN" sz="2800" dirty="0" smtClean="0"/>
              <a:t> Hit efficiency and spatial resolution of each layer in different noise level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3181877" cy="450886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b="0" dirty="0" err="1" smtClean="0"/>
              <a:t>Rec</a:t>
            </a:r>
            <a:r>
              <a:rPr lang="en-US" altLang="zh-CN" sz="2000" b="0" dirty="0" smtClean="0"/>
              <a:t> Hit efficiency </a:t>
            </a:r>
            <a:r>
              <a:rPr lang="en-US" altLang="zh-CN" sz="2000" b="0" dirty="0" err="1" smtClean="0"/>
              <a:t>vs</a:t>
            </a:r>
            <a:r>
              <a:rPr lang="en-US" altLang="zh-CN" sz="2000" b="0" dirty="0" smtClean="0"/>
              <a:t> layer</a:t>
            </a:r>
            <a:endParaRPr lang="zh-CN" altLang="en-US" sz="2000" b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20072" y="2204864"/>
            <a:ext cx="2889636" cy="371054"/>
          </a:xfrm>
        </p:spPr>
        <p:txBody>
          <a:bodyPr>
            <a:noAutofit/>
          </a:bodyPr>
          <a:lstStyle/>
          <a:p>
            <a:pPr algn="ctr"/>
            <a:r>
              <a:rPr lang="en-US" altLang="zh-CN" sz="2000" b="0" dirty="0" smtClean="0"/>
              <a:t>Spatial resolution </a:t>
            </a:r>
            <a:r>
              <a:rPr lang="en-US" altLang="zh-CN" sz="2000" b="0" dirty="0" err="1" smtClean="0"/>
              <a:t>vs</a:t>
            </a:r>
            <a:r>
              <a:rPr lang="en-US" altLang="zh-CN" sz="2000" b="0" dirty="0" smtClean="0"/>
              <a:t> layer</a:t>
            </a:r>
            <a:endParaRPr lang="zh-CN" alt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5172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Rec</a:t>
            </a:r>
            <a:r>
              <a:rPr lang="en-US" altLang="zh-CN" dirty="0" smtClean="0"/>
              <a:t> hit efficiency = number of times used in track fit / number of times with tracks pass 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1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/>
              <a:t>Rec</a:t>
            </a:r>
            <a:r>
              <a:rPr lang="en-US" altLang="zh-CN" sz="2800" dirty="0" smtClean="0"/>
              <a:t> Hit efficiency and spatial resolution as a function of noise occupancy</a:t>
            </a:r>
            <a:endParaRPr lang="zh-CN" altLang="en-US" sz="2800" dirty="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Noise has significant impact on </a:t>
            </a:r>
            <a:r>
              <a:rPr lang="en-US" altLang="zh-CN" sz="2400" dirty="0" err="1" smtClean="0"/>
              <a:t>Rec</a:t>
            </a:r>
            <a:r>
              <a:rPr lang="en-US" altLang="zh-CN" sz="2400" dirty="0" smtClean="0"/>
              <a:t> hit efficiency and spatial resolution 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271461" cy="28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4182545" cy="288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55576" y="1988840"/>
            <a:ext cx="366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/>
              <a:t>Rec</a:t>
            </a:r>
            <a:r>
              <a:rPr lang="en-US" altLang="zh-CN" dirty="0" smtClean="0"/>
              <a:t> Hit efficiency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Noise occupancy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004048" y="1988840"/>
            <a:ext cx="369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/>
              <a:t>Spatial resolution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Noise occupancy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00192" y="3212976"/>
            <a:ext cx="20882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00" dirty="0" smtClean="0"/>
              <a:t>●</a:t>
            </a:r>
            <a:r>
              <a:rPr lang="zh-CN" altLang="en-US" dirty="0" smtClean="0"/>
              <a:t> </a:t>
            </a:r>
            <a:r>
              <a:rPr lang="en-US" altLang="zh-CN" dirty="0" smtClean="0"/>
              <a:t>Inner (0-7)</a:t>
            </a:r>
          </a:p>
          <a:p>
            <a:r>
              <a:rPr lang="zh-CN" altLang="en-US" sz="700" dirty="0" smtClean="0">
                <a:solidFill>
                  <a:srgbClr val="0000CC"/>
                </a:solidFill>
              </a:rPr>
              <a:t>●</a:t>
            </a:r>
            <a:r>
              <a:rPr lang="zh-CN" altLang="en-US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rgbClr val="0000CC"/>
                </a:solidFill>
              </a:rPr>
              <a:t>Step (8-19)</a:t>
            </a:r>
          </a:p>
          <a:p>
            <a:r>
              <a:rPr lang="zh-CN" altLang="en-US" sz="700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Outer (20-42)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64502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4005064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73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1243</Words>
  <Application>Microsoft Macintosh PowerPoint</Application>
  <PresentationFormat>全屏显示(4:3)</PresentationFormat>
  <Paragraphs>322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Study of MDC Noise and Aging</vt:lpstr>
      <vt:lpstr>Outline</vt:lpstr>
      <vt:lpstr>Study of MDC noise</vt:lpstr>
      <vt:lpstr>Noise in each layer  (layer 0-7: inner chamber)</vt:lpstr>
      <vt:lpstr>Variation of noise occupancy with event ID (typical distribution of inner chamber)</vt:lpstr>
      <vt:lpstr>Noise level in each year  (data from May to June)</vt:lpstr>
      <vt:lpstr>Data sample (for noise study)</vt:lpstr>
      <vt:lpstr>Rec Hit efficiency and spatial resolution of each layer in different noise level</vt:lpstr>
      <vt:lpstr>Rec Hit efficiency and spatial resolution as a function of noise occupancy</vt:lpstr>
      <vt:lpstr>Impact of noise on tracking efficiency (MC)</vt:lpstr>
      <vt:lpstr>Anode aging effect of MDC</vt:lpstr>
      <vt:lpstr>Accumulated charges of MDC sense wires</vt:lpstr>
      <vt:lpstr>Loss of gain in each layer</vt:lpstr>
      <vt:lpstr>Impact of aging on hit efficiency and spatial resolution</vt:lpstr>
      <vt:lpstr>PowerPoint 演示文稿</vt:lpstr>
      <vt:lpstr>Raw hit efficiency vs layer  (degraded only for first 3 layers)</vt:lpstr>
      <vt:lpstr>Rec hit efficiency in last 3 years</vt:lpstr>
      <vt:lpstr>Spatial resolution in last 3 years</vt:lpstr>
      <vt:lpstr>Validation with data in 2009 and 2010</vt:lpstr>
      <vt:lpstr>Estimated raw hit efficiency for inner DC in the future  (for MC study)</vt:lpstr>
      <vt:lpstr>Aging effect on tracking  (MC: single muon track)</vt:lpstr>
      <vt:lpstr>Aging effect on resolutions  (MC: single muon track)</vt:lpstr>
      <vt:lpstr>Summary</vt:lpstr>
      <vt:lpstr>Backup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MDC Aging</dc:title>
  <dc:creator>wulh</dc:creator>
  <cp:lastModifiedBy>Linghui Wu</cp:lastModifiedBy>
  <cp:revision>287</cp:revision>
  <dcterms:created xsi:type="dcterms:W3CDTF">2014-09-03T02:25:27Z</dcterms:created>
  <dcterms:modified xsi:type="dcterms:W3CDTF">2014-10-17T10:07:20Z</dcterms:modified>
</cp:coreProperties>
</file>