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59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2" autoAdjust="0"/>
    <p:restoredTop sz="94660"/>
  </p:normalViewPr>
  <p:slideViewPr>
    <p:cSldViewPr>
      <p:cViewPr varScale="1">
        <p:scale>
          <a:sx n="65" d="100"/>
          <a:sy n="65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9A939-829C-496B-BA70-583EBB18868E}" type="datetimeFigureOut">
              <a:rPr lang="en-US" smtClean="0"/>
              <a:pPr/>
              <a:t>10/23/2014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44AF4-4776-4C0D-8093-9624861782DC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35102-73A8-4A93-8CFE-73E8F3EE90C9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Foglio_di_lavoro_di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3888432"/>
          </a:xfrm>
        </p:spPr>
        <p:txBody>
          <a:bodyPr>
            <a:normAutofit/>
          </a:bodyPr>
          <a:lstStyle/>
          <a:p>
            <a:r>
              <a:rPr lang="en-US" dirty="0" err="1" smtClean="0"/>
              <a:t>Stato</a:t>
            </a:r>
            <a:r>
              <a:rPr lang="en-US" dirty="0" smtClean="0"/>
              <a:t> di </a:t>
            </a:r>
            <a:r>
              <a:rPr lang="en-US" dirty="0" err="1" smtClean="0"/>
              <a:t>gare</a:t>
            </a:r>
            <a:r>
              <a:rPr lang="en-US" dirty="0" smtClean="0"/>
              <a:t> </a:t>
            </a:r>
            <a:r>
              <a:rPr lang="en-US" dirty="0" err="1" smtClean="0"/>
              <a:t>ed</a:t>
            </a:r>
            <a:r>
              <a:rPr lang="en-US" dirty="0" smtClean="0"/>
              <a:t> </a:t>
            </a:r>
            <a:r>
              <a:rPr lang="en-US" dirty="0" err="1" smtClean="0"/>
              <a:t>ordini</a:t>
            </a:r>
            <a:r>
              <a:rPr lang="en-US" dirty="0" smtClean="0"/>
              <a:t> del </a:t>
            </a:r>
            <a:r>
              <a:rPr lang="en-US" dirty="0" err="1" smtClean="0"/>
              <a:t>progetto</a:t>
            </a:r>
            <a:r>
              <a:rPr lang="en-US" dirty="0" smtClean="0"/>
              <a:t> XPR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A. Lanza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2987824" y="6356350"/>
            <a:ext cx="3240360" cy="365125"/>
          </a:xfrm>
        </p:spPr>
        <p:txBody>
          <a:bodyPr/>
          <a:lstStyle/>
          <a:p>
            <a:r>
              <a:rPr lang="es-ES" smtClean="0"/>
              <a:t>Plenary XPR CNAO - A. Lanza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Lista</a:t>
            </a:r>
            <a:r>
              <a:rPr lang="en-US" dirty="0" smtClean="0"/>
              <a:t> </a:t>
            </a:r>
            <a:r>
              <a:rPr lang="en-US" dirty="0" err="1" smtClean="0"/>
              <a:t>ordinativi</a:t>
            </a:r>
            <a:r>
              <a:rPr lang="en-US" dirty="0" smtClean="0"/>
              <a:t> </a:t>
            </a:r>
            <a:r>
              <a:rPr lang="en-US" dirty="0" err="1" smtClean="0"/>
              <a:t>progetto</a:t>
            </a:r>
            <a:r>
              <a:rPr lang="en-US" dirty="0" smtClean="0"/>
              <a:t> XPR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2" name="Gruppo 11"/>
          <p:cNvGrpSpPr/>
          <p:nvPr/>
        </p:nvGrpSpPr>
        <p:grpSpPr>
          <a:xfrm>
            <a:off x="-324544" y="1052736"/>
            <a:ext cx="9145016" cy="5328120"/>
            <a:chOff x="-324544" y="1052736"/>
            <a:chExt cx="9145016" cy="5328120"/>
          </a:xfrm>
        </p:grpSpPr>
        <p:graphicFrame>
          <p:nvGraphicFramePr>
            <p:cNvPr id="7" name="Oggetto 6"/>
            <p:cNvGraphicFramePr>
              <a:graphicFrameLocks noChangeAspect="1"/>
            </p:cNvGraphicFramePr>
            <p:nvPr/>
          </p:nvGraphicFramePr>
          <p:xfrm>
            <a:off x="251520" y="1052736"/>
            <a:ext cx="6552728" cy="5328120"/>
          </p:xfrm>
          <a:graphic>
            <a:graphicData uri="http://schemas.openxmlformats.org/presentationml/2006/ole">
              <p:oleObj spid="_x0000_s59394" name="Worksheet" r:id="rId3" imgW="5810130" imgH="4724310" progId="Excel.Sheet.8">
                <p:embed/>
              </p:oleObj>
            </a:graphicData>
          </a:graphic>
        </p:graphicFrame>
        <p:sp>
          <p:nvSpPr>
            <p:cNvPr id="8" name="CasellaDiTesto 7"/>
            <p:cNvSpPr txBox="1"/>
            <p:nvPr/>
          </p:nvSpPr>
          <p:spPr>
            <a:xfrm>
              <a:off x="5076056" y="1124744"/>
              <a:ext cx="3744416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3 </a:t>
              </a:r>
              <a:r>
                <a:rPr lang="en-US" sz="2000" dirty="0" err="1" smtClean="0"/>
                <a:t>gare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da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pubblicare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entro</a:t>
              </a:r>
              <a:r>
                <a:rPr lang="en-US" sz="2000" dirty="0" smtClean="0"/>
                <a:t> la fine 2014:</a:t>
              </a:r>
            </a:p>
            <a:p>
              <a:pPr>
                <a:buFontTx/>
                <a:buChar char="-"/>
              </a:pPr>
              <a:r>
                <a:rPr lang="en-US" sz="2000" dirty="0" smtClean="0"/>
                <a:t> </a:t>
              </a:r>
              <a:r>
                <a:rPr lang="en-US" sz="2000" dirty="0" err="1" smtClean="0"/>
                <a:t>Alimentatori</a:t>
              </a:r>
              <a:endParaRPr lang="en-US" sz="2000" dirty="0" smtClean="0"/>
            </a:p>
            <a:p>
              <a:pPr>
                <a:buFontTx/>
                <a:buChar char="-"/>
              </a:pPr>
              <a:r>
                <a:rPr lang="en-US" sz="2000" dirty="0" smtClean="0"/>
                <a:t> DDS</a:t>
              </a:r>
            </a:p>
            <a:p>
              <a:pPr>
                <a:buFontTx/>
                <a:buChar char="-"/>
              </a:pPr>
              <a:r>
                <a:rPr lang="en-US" sz="2000" dirty="0" smtClean="0"/>
                <a:t> </a:t>
              </a:r>
              <a:r>
                <a:rPr lang="en-US" sz="2000" dirty="0" err="1" smtClean="0"/>
                <a:t>Magneti</a:t>
              </a:r>
              <a:endParaRPr lang="en-US" sz="2000" dirty="0" smtClean="0"/>
            </a:p>
            <a:p>
              <a:endParaRPr lang="en-US" sz="2000" dirty="0" smtClean="0"/>
            </a:p>
            <a:p>
              <a:r>
                <a:rPr lang="en-US" sz="2000" dirty="0" smtClean="0"/>
                <a:t>Le </a:t>
              </a:r>
              <a:r>
                <a:rPr lang="en-US" sz="2000" dirty="0" err="1" smtClean="0"/>
                <a:t>altre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gare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saranno</a:t>
              </a:r>
              <a:r>
                <a:rPr lang="en-US" sz="2000" dirty="0" smtClean="0"/>
                <a:t> </a:t>
              </a:r>
              <a:r>
                <a:rPr lang="en-US" sz="2000" dirty="0" err="1" smtClean="0"/>
                <a:t>istruite</a:t>
              </a:r>
              <a:r>
                <a:rPr lang="en-US" sz="2000" dirty="0" smtClean="0"/>
                <a:t> ad </a:t>
              </a:r>
              <a:r>
                <a:rPr lang="en-US" sz="2000" dirty="0" err="1" smtClean="0"/>
                <a:t>inizio</a:t>
              </a:r>
              <a:r>
                <a:rPr lang="en-US" sz="2000" dirty="0" smtClean="0"/>
                <a:t> 2015</a:t>
              </a:r>
              <a:endParaRPr lang="en-US" sz="2000" dirty="0"/>
            </a:p>
          </p:txBody>
        </p:sp>
        <p:sp>
          <p:nvSpPr>
            <p:cNvPr id="9" name="Ovale 8"/>
            <p:cNvSpPr/>
            <p:nvPr/>
          </p:nvSpPr>
          <p:spPr>
            <a:xfrm>
              <a:off x="-324544" y="2852936"/>
              <a:ext cx="5004048" cy="648072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e 9"/>
            <p:cNvSpPr/>
            <p:nvPr/>
          </p:nvSpPr>
          <p:spPr>
            <a:xfrm>
              <a:off x="0" y="3789040"/>
              <a:ext cx="1259632" cy="288032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e 10"/>
            <p:cNvSpPr/>
            <p:nvPr/>
          </p:nvSpPr>
          <p:spPr>
            <a:xfrm>
              <a:off x="0" y="2204864"/>
              <a:ext cx="1979712" cy="360040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Gara</a:t>
            </a:r>
            <a:r>
              <a:rPr lang="en-US" sz="2800" dirty="0" smtClean="0"/>
              <a:t> </a:t>
            </a:r>
            <a:r>
              <a:rPr lang="en-US" sz="2800" dirty="0" err="1" smtClean="0"/>
              <a:t>alimentatori</a:t>
            </a:r>
            <a:r>
              <a:rPr lang="en-US" sz="2800" dirty="0" smtClean="0"/>
              <a:t>: 4 per </a:t>
            </a:r>
            <a:r>
              <a:rPr lang="en-US" sz="2800" dirty="0" err="1" smtClean="0"/>
              <a:t>quadrupoli</a:t>
            </a:r>
            <a:r>
              <a:rPr lang="en-US" sz="2800" dirty="0" smtClean="0"/>
              <a:t> e 6 per </a:t>
            </a:r>
            <a:r>
              <a:rPr lang="en-US" sz="2800" dirty="0" err="1" smtClean="0"/>
              <a:t>correttori</a:t>
            </a:r>
            <a:endParaRPr lang="en-US" sz="2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5536" y="1196752"/>
            <a:ext cx="849694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 Due </a:t>
            </a:r>
            <a:r>
              <a:rPr lang="en-US" sz="2400" dirty="0" err="1" smtClean="0"/>
              <a:t>gare</a:t>
            </a:r>
            <a:r>
              <a:rPr lang="en-US" sz="2400" dirty="0" smtClean="0"/>
              <a:t> </a:t>
            </a:r>
            <a:r>
              <a:rPr lang="en-US" sz="2400" dirty="0" err="1" smtClean="0"/>
              <a:t>indipendenti</a:t>
            </a:r>
            <a:endParaRPr lang="en-US" sz="2400" dirty="0" smtClean="0"/>
          </a:p>
          <a:p>
            <a:pPr marL="177800" indent="-177800">
              <a:buFontTx/>
              <a:buChar char="-"/>
            </a:pPr>
            <a:r>
              <a:rPr lang="en-US" sz="2400" dirty="0" err="1" smtClean="0"/>
              <a:t>Assegnazione</a:t>
            </a:r>
            <a:r>
              <a:rPr lang="en-US" sz="2400" dirty="0" smtClean="0"/>
              <a:t> in base al </a:t>
            </a:r>
            <a:r>
              <a:rPr lang="en-US" sz="2400" dirty="0" err="1" smtClean="0"/>
              <a:t>criterio</a:t>
            </a:r>
            <a:r>
              <a:rPr lang="en-US" sz="2400" dirty="0" smtClean="0"/>
              <a:t> </a:t>
            </a:r>
            <a:r>
              <a:rPr lang="en-US" sz="2400" dirty="0" err="1" smtClean="0"/>
              <a:t>dell’offerta</a:t>
            </a:r>
            <a:r>
              <a:rPr lang="en-US" sz="2400" dirty="0" smtClean="0"/>
              <a:t> </a:t>
            </a:r>
            <a:r>
              <a:rPr lang="en-US" sz="2400" dirty="0" err="1" smtClean="0"/>
              <a:t>economicamente</a:t>
            </a:r>
            <a:r>
              <a:rPr lang="en-US" sz="2400" dirty="0" smtClean="0"/>
              <a:t> </a:t>
            </a:r>
            <a:r>
              <a:rPr lang="en-US" sz="2400" dirty="0" err="1" smtClean="0"/>
              <a:t>piu</a:t>
            </a:r>
            <a:r>
              <a:rPr lang="en-US" sz="2400" dirty="0" smtClean="0"/>
              <a:t>’ </a:t>
            </a:r>
            <a:r>
              <a:rPr lang="en-US" sz="2400" dirty="0" err="1" smtClean="0"/>
              <a:t>vantaggiosa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7 </a:t>
            </a:r>
            <a:r>
              <a:rPr lang="en-US" sz="2400" dirty="0" err="1" smtClean="0"/>
              <a:t>ditte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invitare</a:t>
            </a:r>
            <a:r>
              <a:rPr lang="en-US" sz="2400" dirty="0" smtClean="0"/>
              <a:t>, di cui solo 2 </a:t>
            </a:r>
            <a:r>
              <a:rPr lang="en-US" sz="2400" dirty="0" err="1" smtClean="0"/>
              <a:t>nazionali</a:t>
            </a:r>
            <a:endParaRPr lang="en-US" sz="2400" dirty="0" smtClean="0"/>
          </a:p>
          <a:p>
            <a:pPr marL="177800" indent="-177800">
              <a:buFontTx/>
              <a:buChar char="-"/>
            </a:pPr>
            <a:r>
              <a:rPr lang="en-US" sz="2400" dirty="0" smtClean="0"/>
              <a:t>Base di </a:t>
            </a:r>
            <a:r>
              <a:rPr lang="en-US" sz="2400" dirty="0" err="1" smtClean="0"/>
              <a:t>gara</a:t>
            </a:r>
            <a:r>
              <a:rPr lang="en-US" sz="2400" dirty="0" smtClean="0"/>
              <a:t>: per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quadrupoli</a:t>
            </a:r>
            <a:r>
              <a:rPr lang="en-US" sz="2400" dirty="0" smtClean="0"/>
              <a:t> 259k euro, per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correttori</a:t>
            </a:r>
            <a:r>
              <a:rPr lang="en-US" sz="2400" dirty="0" smtClean="0"/>
              <a:t> 100k euro</a:t>
            </a:r>
          </a:p>
          <a:p>
            <a:endParaRPr lang="en-US" sz="2000" dirty="0" smtClean="0"/>
          </a:p>
          <a:p>
            <a:r>
              <a:rPr lang="en-US" sz="2800" dirty="0" err="1" smtClean="0"/>
              <a:t>Stato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n-US" sz="2400" dirty="0" err="1" smtClean="0"/>
              <a:t>Richiesta</a:t>
            </a:r>
            <a:r>
              <a:rPr lang="en-US" sz="2400" dirty="0" smtClean="0"/>
              <a:t> </a:t>
            </a:r>
            <a:r>
              <a:rPr lang="en-US" sz="2400" dirty="0" err="1" smtClean="0"/>
              <a:t>d’ordine</a:t>
            </a:r>
            <a:r>
              <a:rPr lang="en-US" sz="2400" dirty="0" smtClean="0"/>
              <a:t> </a:t>
            </a:r>
            <a:r>
              <a:rPr lang="en-US" sz="2400" dirty="0" err="1" smtClean="0"/>
              <a:t>inoltrata</a:t>
            </a:r>
            <a:endParaRPr lang="en-US" sz="2400" dirty="0" smtClean="0"/>
          </a:p>
          <a:p>
            <a:pPr marL="177800" indent="-177800"/>
            <a:r>
              <a:rPr lang="en-US" sz="2400" dirty="0" smtClean="0"/>
              <a:t>- Quattro </a:t>
            </a:r>
            <a:r>
              <a:rPr lang="en-US" sz="2400" dirty="0" err="1" smtClean="0"/>
              <a:t>disciplinari</a:t>
            </a:r>
            <a:r>
              <a:rPr lang="en-US" sz="2400" dirty="0" smtClean="0"/>
              <a:t> </a:t>
            </a:r>
            <a:r>
              <a:rPr lang="en-US" sz="2400" dirty="0" err="1" smtClean="0"/>
              <a:t>completati</a:t>
            </a:r>
            <a:r>
              <a:rPr lang="en-US" sz="2400" dirty="0" smtClean="0"/>
              <a:t>, due in </a:t>
            </a:r>
            <a:r>
              <a:rPr lang="en-US" sz="2400" dirty="0" err="1" smtClean="0"/>
              <a:t>italiano</a:t>
            </a:r>
            <a:r>
              <a:rPr lang="en-US" sz="2400" dirty="0" smtClean="0"/>
              <a:t> e le </a:t>
            </a:r>
            <a:r>
              <a:rPr lang="en-US" sz="2400" dirty="0" err="1" smtClean="0"/>
              <a:t>rispettive</a:t>
            </a:r>
            <a:r>
              <a:rPr lang="en-US" sz="2400" dirty="0" smtClean="0"/>
              <a:t> </a:t>
            </a:r>
            <a:r>
              <a:rPr lang="en-US" sz="2400" dirty="0" err="1" smtClean="0"/>
              <a:t>traduzioni</a:t>
            </a:r>
            <a:r>
              <a:rPr lang="en-US" sz="2400" dirty="0" smtClean="0"/>
              <a:t> in </a:t>
            </a:r>
            <a:r>
              <a:rPr lang="en-US" sz="2400" dirty="0" err="1" smtClean="0"/>
              <a:t>inglese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Criteri</a:t>
            </a:r>
            <a:r>
              <a:rPr lang="en-US" sz="2400" dirty="0" smtClean="0"/>
              <a:t> e </a:t>
            </a:r>
            <a:r>
              <a:rPr lang="en-US" sz="2400" dirty="0" err="1" smtClean="0"/>
              <a:t>pesi</a:t>
            </a:r>
            <a:r>
              <a:rPr lang="en-US" sz="2400" dirty="0" smtClean="0"/>
              <a:t> di </a:t>
            </a:r>
            <a:r>
              <a:rPr lang="en-US" sz="2400" dirty="0" err="1" smtClean="0"/>
              <a:t>aggiudicazione</a:t>
            </a:r>
            <a:r>
              <a:rPr lang="en-US" sz="2400" dirty="0" smtClean="0"/>
              <a:t> </a:t>
            </a:r>
            <a:r>
              <a:rPr lang="en-US" sz="2400" dirty="0" err="1" smtClean="0"/>
              <a:t>definiti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Pronto </a:t>
            </a:r>
            <a:r>
              <a:rPr lang="en-US" sz="2400" dirty="0" err="1" smtClean="0"/>
              <a:t>l’invio</a:t>
            </a:r>
            <a:r>
              <a:rPr lang="en-US" sz="2400" dirty="0" smtClean="0"/>
              <a:t> </a:t>
            </a:r>
            <a:r>
              <a:rPr lang="en-US" sz="2400" dirty="0" err="1" smtClean="0"/>
              <a:t>all’AC</a:t>
            </a:r>
            <a:r>
              <a:rPr lang="en-US" sz="2400" dirty="0" smtClean="0"/>
              <a:t> INFN per </a:t>
            </a:r>
            <a:r>
              <a:rPr lang="en-US" sz="2400" dirty="0" err="1" smtClean="0"/>
              <a:t>l’approvazione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Gara</a:t>
            </a:r>
            <a:r>
              <a:rPr lang="en-US" sz="2800" dirty="0" smtClean="0"/>
              <a:t> Dose Delivery System</a:t>
            </a:r>
            <a:endParaRPr lang="en-US" sz="2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5536" y="1196752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Gara</a:t>
            </a:r>
            <a:r>
              <a:rPr lang="en-US" sz="2400" dirty="0" smtClean="0"/>
              <a:t> a </a:t>
            </a:r>
            <a:r>
              <a:rPr lang="en-US" sz="2400" dirty="0" err="1" smtClean="0"/>
              <a:t>fornitore</a:t>
            </a:r>
            <a:r>
              <a:rPr lang="en-US" sz="2400" dirty="0" smtClean="0"/>
              <a:t> </a:t>
            </a:r>
            <a:r>
              <a:rPr lang="en-US" sz="2400" dirty="0" err="1" smtClean="0"/>
              <a:t>unico</a:t>
            </a:r>
            <a:r>
              <a:rPr lang="en-US" sz="2400" dirty="0" smtClean="0"/>
              <a:t> (</a:t>
            </a:r>
            <a:r>
              <a:rPr lang="en-US" sz="2400" dirty="0" err="1" smtClean="0"/>
              <a:t>De.Tec.Tor</a:t>
            </a:r>
            <a:r>
              <a:rPr lang="en-US" sz="2400" dirty="0" smtClean="0"/>
              <a:t>. di Torino)</a:t>
            </a:r>
          </a:p>
          <a:p>
            <a:pPr marL="177800" indent="-177800">
              <a:buFontTx/>
              <a:buChar char="-"/>
            </a:pPr>
            <a:r>
              <a:rPr lang="en-US" sz="2400" dirty="0" err="1" smtClean="0"/>
              <a:t>Previsione</a:t>
            </a:r>
            <a:r>
              <a:rPr lang="en-US" sz="2400" dirty="0" smtClean="0"/>
              <a:t> di </a:t>
            </a:r>
            <a:r>
              <a:rPr lang="en-US" sz="2400" dirty="0" err="1" smtClean="0"/>
              <a:t>spesa</a:t>
            </a:r>
            <a:r>
              <a:rPr lang="en-US" sz="2400" dirty="0" smtClean="0"/>
              <a:t>: 305k euro</a:t>
            </a:r>
          </a:p>
          <a:p>
            <a:endParaRPr lang="en-US" sz="2000" dirty="0" smtClean="0"/>
          </a:p>
          <a:p>
            <a:r>
              <a:rPr lang="en-US" sz="2800" dirty="0" err="1" smtClean="0"/>
              <a:t>Stato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n-US" sz="2400" dirty="0" err="1" smtClean="0"/>
              <a:t>Richiesta</a:t>
            </a:r>
            <a:r>
              <a:rPr lang="en-US" sz="2400" dirty="0" smtClean="0"/>
              <a:t> </a:t>
            </a:r>
            <a:r>
              <a:rPr lang="en-US" sz="2400" dirty="0" err="1" smtClean="0"/>
              <a:t>d’ordine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inoltrare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Giustificativo</a:t>
            </a:r>
            <a:r>
              <a:rPr lang="en-US" sz="2400" dirty="0" smtClean="0"/>
              <a:t> per </a:t>
            </a:r>
            <a:r>
              <a:rPr lang="en-US" sz="2400" dirty="0" err="1" smtClean="0"/>
              <a:t>fornitore</a:t>
            </a:r>
            <a:r>
              <a:rPr lang="en-US" sz="2400" dirty="0" smtClean="0"/>
              <a:t> </a:t>
            </a:r>
            <a:r>
              <a:rPr lang="en-US" sz="2400" dirty="0" err="1" smtClean="0"/>
              <a:t>unico</a:t>
            </a:r>
            <a:r>
              <a:rPr lang="en-US" sz="2400" dirty="0" smtClean="0"/>
              <a:t> </a:t>
            </a:r>
            <a:r>
              <a:rPr lang="en-US" sz="2400" dirty="0" err="1" smtClean="0"/>
              <a:t>completato</a:t>
            </a:r>
            <a:endParaRPr lang="en-US" sz="2400" dirty="0" smtClean="0"/>
          </a:p>
          <a:p>
            <a:pPr marL="177800" indent="-177800"/>
            <a:r>
              <a:rPr lang="en-US" sz="2400" dirty="0" smtClean="0"/>
              <a:t>- </a:t>
            </a:r>
            <a:r>
              <a:rPr lang="en-US" sz="2400" dirty="0" err="1" smtClean="0"/>
              <a:t>Disciplinare</a:t>
            </a:r>
            <a:r>
              <a:rPr lang="en-US" sz="2400" dirty="0" smtClean="0"/>
              <a:t> in </a:t>
            </a:r>
            <a:r>
              <a:rPr lang="en-US" sz="2400" dirty="0" err="1" smtClean="0"/>
              <a:t>italiano</a:t>
            </a:r>
            <a:r>
              <a:rPr lang="en-US" sz="2400" dirty="0" smtClean="0"/>
              <a:t>,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integrare</a:t>
            </a:r>
            <a:r>
              <a:rPr lang="en-US" sz="2400" dirty="0" smtClean="0"/>
              <a:t> e </a:t>
            </a:r>
            <a:r>
              <a:rPr lang="en-US" sz="2400" dirty="0" err="1" smtClean="0"/>
              <a:t>approvare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Tempi </a:t>
            </a:r>
            <a:r>
              <a:rPr lang="en-US" sz="2400" dirty="0" err="1" smtClean="0"/>
              <a:t>aspettati</a:t>
            </a:r>
            <a:r>
              <a:rPr lang="en-US" sz="2400" dirty="0" smtClean="0"/>
              <a:t>: </a:t>
            </a:r>
            <a:r>
              <a:rPr lang="en-US" sz="2400" dirty="0" err="1" smtClean="0"/>
              <a:t>richiesta</a:t>
            </a:r>
            <a:r>
              <a:rPr lang="en-US" sz="2400" dirty="0" smtClean="0"/>
              <a:t> </a:t>
            </a:r>
            <a:r>
              <a:rPr lang="en-US" sz="2400" dirty="0" err="1" smtClean="0"/>
              <a:t>d’ordine</a:t>
            </a:r>
            <a:r>
              <a:rPr lang="en-US" sz="2400" dirty="0" smtClean="0"/>
              <a:t> </a:t>
            </a:r>
            <a:r>
              <a:rPr lang="en-US" sz="2400" dirty="0" err="1" smtClean="0"/>
              <a:t>entro</a:t>
            </a:r>
            <a:r>
              <a:rPr lang="en-US" sz="2400" dirty="0" smtClean="0"/>
              <a:t> </a:t>
            </a:r>
            <a:r>
              <a:rPr lang="en-US" sz="2400" dirty="0" err="1" smtClean="0"/>
              <a:t>stasera</a:t>
            </a:r>
            <a:r>
              <a:rPr lang="en-US" sz="2400" dirty="0" smtClean="0"/>
              <a:t>, </a:t>
            </a:r>
            <a:r>
              <a:rPr lang="en-US" sz="2400" dirty="0" err="1" smtClean="0"/>
              <a:t>disciplinare</a:t>
            </a:r>
            <a:r>
              <a:rPr lang="en-US" sz="2400" dirty="0" smtClean="0"/>
              <a:t> pronto …, </a:t>
            </a:r>
            <a:r>
              <a:rPr lang="en-US" sz="2400" dirty="0" err="1" smtClean="0"/>
              <a:t>invio</a:t>
            </a:r>
            <a:r>
              <a:rPr lang="en-US" sz="2400" dirty="0" smtClean="0"/>
              <a:t> </a:t>
            </a:r>
            <a:r>
              <a:rPr lang="en-US" sz="2400" dirty="0" err="1" smtClean="0"/>
              <a:t>all’AC</a:t>
            </a:r>
            <a:r>
              <a:rPr lang="en-US" sz="2400" dirty="0" smtClean="0"/>
              <a:t> non </a:t>
            </a:r>
            <a:r>
              <a:rPr lang="en-US" sz="2400" dirty="0" err="1" smtClean="0"/>
              <a:t>appena</a:t>
            </a:r>
            <a:r>
              <a:rPr lang="en-US" sz="2400" dirty="0" smtClean="0"/>
              <a:t> la </a:t>
            </a:r>
            <a:r>
              <a:rPr lang="en-US" sz="2400" dirty="0" err="1" smtClean="0"/>
              <a:t>documentazione</a:t>
            </a:r>
            <a:r>
              <a:rPr lang="en-US" sz="2400" dirty="0" smtClean="0"/>
              <a:t> </a:t>
            </a:r>
            <a:r>
              <a:rPr lang="en-US" sz="2400" dirty="0" err="1" smtClean="0"/>
              <a:t>sara</a:t>
            </a:r>
            <a:r>
              <a:rPr lang="en-US" sz="2400" dirty="0" smtClean="0"/>
              <a:t>’ </a:t>
            </a:r>
            <a:r>
              <a:rPr lang="en-US" sz="2400" dirty="0" err="1" smtClean="0"/>
              <a:t>completa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Gara</a:t>
            </a:r>
            <a:r>
              <a:rPr lang="en-US" sz="2800" dirty="0" smtClean="0"/>
              <a:t> </a:t>
            </a:r>
            <a:r>
              <a:rPr lang="en-US" sz="2800" dirty="0" err="1" smtClean="0"/>
              <a:t>magneti</a:t>
            </a:r>
            <a:r>
              <a:rPr lang="en-US" sz="2800" dirty="0" smtClean="0"/>
              <a:t>: 2 </a:t>
            </a:r>
            <a:r>
              <a:rPr lang="en-US" sz="2800" dirty="0" err="1" smtClean="0"/>
              <a:t>magneti</a:t>
            </a:r>
            <a:r>
              <a:rPr lang="en-US" sz="2800" dirty="0" smtClean="0"/>
              <a:t> </a:t>
            </a:r>
            <a:r>
              <a:rPr lang="en-US" sz="2800" dirty="0" err="1" smtClean="0"/>
              <a:t>correttori</a:t>
            </a:r>
            <a:endParaRPr lang="en-US" sz="280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5536" y="1196752"/>
            <a:ext cx="84969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Assegnazione</a:t>
            </a:r>
            <a:r>
              <a:rPr lang="en-US" sz="2400" dirty="0" smtClean="0"/>
              <a:t> in base al </a:t>
            </a:r>
            <a:r>
              <a:rPr lang="en-US" sz="2400" dirty="0" err="1" smtClean="0"/>
              <a:t>criterio</a:t>
            </a:r>
            <a:r>
              <a:rPr lang="en-US" sz="2400" dirty="0" smtClean="0"/>
              <a:t> </a:t>
            </a:r>
            <a:r>
              <a:rPr lang="en-US" sz="2400" dirty="0" err="1" smtClean="0"/>
              <a:t>dell’offerta</a:t>
            </a:r>
            <a:r>
              <a:rPr lang="en-US" sz="2400" dirty="0" smtClean="0"/>
              <a:t> </a:t>
            </a:r>
            <a:r>
              <a:rPr lang="en-US" sz="2400" dirty="0" err="1" smtClean="0"/>
              <a:t>economicamente</a:t>
            </a:r>
            <a:r>
              <a:rPr lang="en-US" sz="2400" dirty="0" smtClean="0"/>
              <a:t> </a:t>
            </a:r>
            <a:r>
              <a:rPr lang="en-US" sz="2400" dirty="0" err="1" smtClean="0"/>
              <a:t>piu</a:t>
            </a:r>
            <a:r>
              <a:rPr lang="en-US" sz="2400" dirty="0" smtClean="0"/>
              <a:t>’ </a:t>
            </a:r>
            <a:r>
              <a:rPr lang="en-US" sz="2400" dirty="0" err="1" smtClean="0"/>
              <a:t>vantaggiosa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5 </a:t>
            </a:r>
            <a:r>
              <a:rPr lang="en-US" sz="2400" dirty="0" err="1" smtClean="0"/>
              <a:t>ditte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invitare</a:t>
            </a:r>
            <a:r>
              <a:rPr lang="en-US" sz="2400" dirty="0" smtClean="0"/>
              <a:t>, di cui solo </a:t>
            </a:r>
            <a:r>
              <a:rPr lang="en-US" sz="2400" dirty="0" err="1" smtClean="0"/>
              <a:t>uno</a:t>
            </a:r>
            <a:r>
              <a:rPr lang="en-US" sz="2400" dirty="0" smtClean="0"/>
              <a:t> </a:t>
            </a:r>
            <a:r>
              <a:rPr lang="en-US" sz="2400" dirty="0" err="1" smtClean="0"/>
              <a:t>nazionale</a:t>
            </a:r>
            <a:endParaRPr lang="en-US" sz="2400" dirty="0" smtClean="0"/>
          </a:p>
          <a:p>
            <a:pPr marL="177800" indent="-177800">
              <a:buFontTx/>
              <a:buChar char="-"/>
            </a:pPr>
            <a:r>
              <a:rPr lang="en-US" sz="2400" dirty="0" smtClean="0"/>
              <a:t>Base di </a:t>
            </a:r>
            <a:r>
              <a:rPr lang="en-US" sz="2400" dirty="0" err="1" smtClean="0"/>
              <a:t>gara</a:t>
            </a:r>
            <a:r>
              <a:rPr lang="en-US" sz="2400" dirty="0" smtClean="0"/>
              <a:t>: 88k euro</a:t>
            </a:r>
          </a:p>
          <a:p>
            <a:endParaRPr lang="en-US" sz="2000" dirty="0" smtClean="0"/>
          </a:p>
          <a:p>
            <a:r>
              <a:rPr lang="en-US" sz="2800" dirty="0" err="1" smtClean="0"/>
              <a:t>Stato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en-US" sz="2000" dirty="0" smtClean="0"/>
              <a:t> </a:t>
            </a:r>
            <a:r>
              <a:rPr lang="en-US" sz="2400" dirty="0" err="1" smtClean="0"/>
              <a:t>Richiesta</a:t>
            </a:r>
            <a:r>
              <a:rPr lang="en-US" sz="2400" dirty="0" smtClean="0"/>
              <a:t> </a:t>
            </a:r>
            <a:r>
              <a:rPr lang="en-US" sz="2400" dirty="0" err="1" smtClean="0"/>
              <a:t>d’ordine</a:t>
            </a:r>
            <a:r>
              <a:rPr lang="en-US" sz="2400" dirty="0" smtClean="0"/>
              <a:t>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inoltrare</a:t>
            </a:r>
            <a:endParaRPr lang="en-US" sz="2400" dirty="0" smtClean="0"/>
          </a:p>
          <a:p>
            <a:pPr marL="177800" indent="-177800">
              <a:buFontTx/>
              <a:buChar char="-"/>
            </a:pPr>
            <a:r>
              <a:rPr lang="en-US" sz="2400" dirty="0" err="1" smtClean="0"/>
              <a:t>Disciplinare</a:t>
            </a:r>
            <a:r>
              <a:rPr lang="en-US" sz="2400" dirty="0" smtClean="0"/>
              <a:t> in </a:t>
            </a:r>
            <a:r>
              <a:rPr lang="en-US" sz="2400" dirty="0" err="1" smtClean="0"/>
              <a:t>italiano</a:t>
            </a:r>
            <a:r>
              <a:rPr lang="en-US" sz="2400" dirty="0" smtClean="0"/>
              <a:t> e </a:t>
            </a:r>
            <a:r>
              <a:rPr lang="en-US" sz="2400" dirty="0" err="1" smtClean="0"/>
              <a:t>inglese</a:t>
            </a:r>
            <a:r>
              <a:rPr lang="en-US" sz="2400" dirty="0" smtClean="0"/>
              <a:t> </a:t>
            </a:r>
            <a:r>
              <a:rPr lang="en-US" sz="2400" dirty="0" err="1" smtClean="0"/>
              <a:t>scritto</a:t>
            </a:r>
            <a:r>
              <a:rPr lang="en-US" sz="2400" dirty="0" smtClean="0"/>
              <a:t>, </a:t>
            </a:r>
            <a:r>
              <a:rPr lang="en-US" sz="2400" dirty="0" err="1" smtClean="0"/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controllare</a:t>
            </a:r>
            <a:r>
              <a:rPr lang="en-US" sz="2400" dirty="0" smtClean="0"/>
              <a:t> (</a:t>
            </a:r>
            <a:r>
              <a:rPr lang="en-US" sz="2400" dirty="0" err="1" smtClean="0"/>
              <a:t>dal</a:t>
            </a:r>
            <a:r>
              <a:rPr lang="en-US" sz="2400" dirty="0" smtClean="0"/>
              <a:t> RUP) </a:t>
            </a:r>
            <a:r>
              <a:rPr lang="en-US" sz="2400" dirty="0" err="1" smtClean="0"/>
              <a:t>ed</a:t>
            </a:r>
            <a:r>
              <a:rPr lang="en-US" sz="2400" dirty="0" smtClean="0"/>
              <a:t> </a:t>
            </a:r>
            <a:r>
              <a:rPr lang="en-US" sz="2400" dirty="0" err="1" smtClean="0"/>
              <a:t>eventualmente</a:t>
            </a:r>
            <a:r>
              <a:rPr lang="en-US" sz="2400" dirty="0" smtClean="0"/>
              <a:t> </a:t>
            </a:r>
            <a:r>
              <a:rPr lang="en-US" sz="2400" dirty="0" err="1" smtClean="0"/>
              <a:t>integrare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 </a:t>
            </a:r>
            <a:r>
              <a:rPr lang="en-US" sz="2400" dirty="0" err="1" smtClean="0"/>
              <a:t>Criteri</a:t>
            </a:r>
            <a:r>
              <a:rPr lang="en-US" sz="2400" dirty="0" smtClean="0"/>
              <a:t> e </a:t>
            </a:r>
            <a:r>
              <a:rPr lang="en-US" sz="2400" dirty="0" err="1" smtClean="0"/>
              <a:t>pesi</a:t>
            </a:r>
            <a:r>
              <a:rPr lang="en-US" sz="2400" dirty="0" smtClean="0"/>
              <a:t> di </a:t>
            </a:r>
            <a:r>
              <a:rPr lang="en-US" sz="2400" dirty="0" err="1" smtClean="0"/>
              <a:t>aggiudicazione</a:t>
            </a:r>
            <a:r>
              <a:rPr lang="en-US" sz="2400" dirty="0" smtClean="0"/>
              <a:t> in via di </a:t>
            </a:r>
            <a:r>
              <a:rPr lang="en-US" sz="2400" dirty="0" err="1" smtClean="0"/>
              <a:t>definizione</a:t>
            </a:r>
            <a:endParaRPr lang="en-US" sz="2400" dirty="0" smtClean="0"/>
          </a:p>
          <a:p>
            <a:pPr marL="177800" indent="-177800"/>
            <a:r>
              <a:rPr lang="en-US" sz="2400" dirty="0" smtClean="0"/>
              <a:t>- Tempi </a:t>
            </a:r>
            <a:r>
              <a:rPr lang="en-US" sz="2400" dirty="0" err="1" smtClean="0"/>
              <a:t>aspettati</a:t>
            </a:r>
            <a:r>
              <a:rPr lang="en-US" sz="2400" dirty="0" smtClean="0"/>
              <a:t>: </a:t>
            </a:r>
            <a:r>
              <a:rPr lang="en-US" sz="2400" dirty="0" err="1" smtClean="0"/>
              <a:t>controllo</a:t>
            </a:r>
            <a:r>
              <a:rPr lang="en-US" sz="2400" dirty="0" smtClean="0"/>
              <a:t> </a:t>
            </a:r>
            <a:r>
              <a:rPr lang="en-US" sz="2400" dirty="0" err="1" smtClean="0"/>
              <a:t>dei</a:t>
            </a:r>
            <a:r>
              <a:rPr lang="en-US" sz="2400" dirty="0" smtClean="0"/>
              <a:t> </a:t>
            </a:r>
            <a:r>
              <a:rPr lang="en-US" sz="2400" dirty="0" err="1" smtClean="0"/>
              <a:t>disciplinari</a:t>
            </a:r>
            <a:r>
              <a:rPr lang="en-US" sz="2400" dirty="0" smtClean="0"/>
              <a:t> </a:t>
            </a:r>
            <a:r>
              <a:rPr lang="en-US" sz="2400" dirty="0" err="1" smtClean="0"/>
              <a:t>entro</a:t>
            </a:r>
            <a:r>
              <a:rPr lang="en-US" sz="2400" dirty="0" smtClean="0"/>
              <a:t> </a:t>
            </a:r>
            <a:r>
              <a:rPr lang="en-US" sz="2400" dirty="0" err="1" smtClean="0"/>
              <a:t>settimana</a:t>
            </a:r>
            <a:r>
              <a:rPr lang="en-US" sz="2400" dirty="0" smtClean="0"/>
              <a:t> </a:t>
            </a:r>
            <a:r>
              <a:rPr lang="en-US" sz="2400" dirty="0" err="1" smtClean="0"/>
              <a:t>prossima</a:t>
            </a:r>
            <a:r>
              <a:rPr lang="en-US" sz="2400" dirty="0" smtClean="0"/>
              <a:t>, </a:t>
            </a:r>
            <a:r>
              <a:rPr lang="en-US" sz="2400" dirty="0" err="1" smtClean="0"/>
              <a:t>criteri</a:t>
            </a:r>
            <a:r>
              <a:rPr lang="en-US" sz="2400" dirty="0" smtClean="0"/>
              <a:t> e </a:t>
            </a:r>
            <a:r>
              <a:rPr lang="en-US" sz="2400" dirty="0" err="1" smtClean="0"/>
              <a:t>pesi</a:t>
            </a:r>
            <a:r>
              <a:rPr lang="en-US" sz="2400" dirty="0" smtClean="0"/>
              <a:t> di </a:t>
            </a:r>
            <a:r>
              <a:rPr lang="en-US" sz="2400" dirty="0" err="1" smtClean="0"/>
              <a:t>aggiudicazione</a:t>
            </a:r>
            <a:r>
              <a:rPr lang="en-US" sz="2400" dirty="0" smtClean="0"/>
              <a:t> </a:t>
            </a:r>
            <a:r>
              <a:rPr lang="en-US" sz="2400" dirty="0" err="1" smtClean="0"/>
              <a:t>anche</a:t>
            </a:r>
            <a:r>
              <a:rPr lang="en-US" sz="2400" dirty="0" smtClean="0"/>
              <a:t> prima. </a:t>
            </a:r>
            <a:r>
              <a:rPr lang="en-US" sz="2400" dirty="0" err="1" smtClean="0"/>
              <a:t>Ragionevolmente</a:t>
            </a:r>
            <a:r>
              <a:rPr lang="en-US" sz="2400" dirty="0" smtClean="0"/>
              <a:t> </a:t>
            </a:r>
            <a:r>
              <a:rPr lang="en-US" sz="2400" dirty="0" err="1" smtClean="0"/>
              <a:t>serviranno</a:t>
            </a:r>
            <a:r>
              <a:rPr lang="en-US" sz="2400" dirty="0" smtClean="0"/>
              <a:t> un </a:t>
            </a:r>
            <a:r>
              <a:rPr lang="en-US" sz="2400" dirty="0" err="1" smtClean="0"/>
              <a:t>paio</a:t>
            </a:r>
            <a:r>
              <a:rPr lang="en-US" sz="2400" dirty="0" smtClean="0"/>
              <a:t> di </a:t>
            </a:r>
            <a:r>
              <a:rPr lang="en-US" sz="2400" dirty="0" err="1" smtClean="0"/>
              <a:t>settimane</a:t>
            </a:r>
            <a:r>
              <a:rPr lang="en-US" sz="2400" dirty="0" smtClean="0"/>
              <a:t> circa per </a:t>
            </a:r>
            <a:r>
              <a:rPr lang="en-US" sz="2400" dirty="0" err="1" smtClean="0"/>
              <a:t>completare</a:t>
            </a:r>
            <a:r>
              <a:rPr lang="en-US" sz="2400" dirty="0" smtClean="0"/>
              <a:t> la </a:t>
            </a:r>
            <a:r>
              <a:rPr lang="en-US" sz="2400" dirty="0" err="1" smtClean="0"/>
              <a:t>documentazione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err="1" smtClean="0"/>
              <a:t>Ordini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23/10/2014</a:t>
            </a:r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Plenary XPR CNAO - A. Lanza</a:t>
            </a: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35102-73A8-4A93-8CFE-73E8F3EE90C9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2" name="Gruppo 11"/>
          <p:cNvGrpSpPr/>
          <p:nvPr/>
        </p:nvGrpSpPr>
        <p:grpSpPr>
          <a:xfrm>
            <a:off x="251520" y="1268760"/>
            <a:ext cx="5954266" cy="3867150"/>
            <a:chOff x="251520" y="1268760"/>
            <a:chExt cx="5954266" cy="3867150"/>
          </a:xfrm>
        </p:grpSpPr>
        <p:graphicFrame>
          <p:nvGraphicFramePr>
            <p:cNvPr id="10" name="Oggetto 9"/>
            <p:cNvGraphicFramePr>
              <a:graphicFrameLocks noChangeAspect="1"/>
            </p:cNvGraphicFramePr>
            <p:nvPr/>
          </p:nvGraphicFramePr>
          <p:xfrm>
            <a:off x="395536" y="1268760"/>
            <a:ext cx="5810250" cy="3867150"/>
          </p:xfrm>
          <a:graphic>
            <a:graphicData uri="http://schemas.openxmlformats.org/presentationml/2006/ole">
              <p:oleObj spid="_x0000_s60419" name="Worksheet" r:id="rId3" imgW="5810130" imgH="3867060" progId="Excel.Sheet.8">
                <p:embed/>
              </p:oleObj>
            </a:graphicData>
          </a:graphic>
        </p:graphicFrame>
        <p:sp>
          <p:nvSpPr>
            <p:cNvPr id="11" name="Ovale 10"/>
            <p:cNvSpPr/>
            <p:nvPr/>
          </p:nvSpPr>
          <p:spPr>
            <a:xfrm>
              <a:off x="251520" y="2492896"/>
              <a:ext cx="1584176" cy="360040"/>
            </a:xfrm>
            <a:prstGeom prst="ellipse">
              <a:avLst/>
            </a:prstGeom>
            <a:noFill/>
            <a:ln w="508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CasellaDiTesto 8"/>
          <p:cNvSpPr txBox="1"/>
          <p:nvPr/>
        </p:nvSpPr>
        <p:spPr>
          <a:xfrm>
            <a:off x="3131840" y="1340768"/>
            <a:ext cx="57961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Due ordini presentati (</a:t>
            </a:r>
            <a:r>
              <a:rPr lang="it-IT" sz="2000" dirty="0" err="1" smtClean="0"/>
              <a:t>martedi’</a:t>
            </a:r>
            <a:r>
              <a:rPr lang="it-IT" sz="2000" dirty="0" smtClean="0"/>
              <a:t> scorso):</a:t>
            </a:r>
          </a:p>
          <a:p>
            <a:pPr marL="457200" indent="-457200">
              <a:buAutoNum type="arabicParenR"/>
            </a:pPr>
            <a:r>
              <a:rPr lang="it-IT" sz="2000" dirty="0" smtClean="0"/>
              <a:t>Vuoto – finestra sottile piccola ~ 7.9k euro</a:t>
            </a:r>
          </a:p>
          <a:p>
            <a:pPr marL="457200" indent="-457200">
              <a:buAutoNum type="arabicParenR"/>
            </a:pPr>
            <a:r>
              <a:rPr lang="it-IT" sz="2000" dirty="0" smtClean="0"/>
              <a:t>Diagnostica – metallizzazione fibre SFP ~ 1.5k euro</a:t>
            </a:r>
          </a:p>
          <a:p>
            <a:pPr marL="457200" indent="-457200"/>
            <a:endParaRPr lang="it-IT" sz="2000" dirty="0" smtClean="0"/>
          </a:p>
          <a:p>
            <a:pPr marL="457200" indent="-457200"/>
            <a:r>
              <a:rPr lang="it-IT" sz="2000" dirty="0" smtClean="0"/>
              <a:t>Ordine schede National </a:t>
            </a:r>
            <a:r>
              <a:rPr lang="it-IT" sz="2000" dirty="0" err="1" smtClean="0"/>
              <a:t>Instruments</a:t>
            </a:r>
            <a:r>
              <a:rPr lang="it-IT" sz="2000" dirty="0" smtClean="0"/>
              <a:t> in preparazione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5679</TotalTime>
  <Words>362</Words>
  <Application>Microsoft Office PowerPoint</Application>
  <PresentationFormat>Presentazione su schermo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8" baseType="lpstr">
      <vt:lpstr>Tema di Office</vt:lpstr>
      <vt:lpstr>Worksheet</vt:lpstr>
      <vt:lpstr>Stato di gare ed ordini del progetto XPR  A. Lanza </vt:lpstr>
      <vt:lpstr>Lista ordinativi progetto XPR</vt:lpstr>
      <vt:lpstr>Gara alimentatori: 4 per quadrupoli e 6 per correttori</vt:lpstr>
      <vt:lpstr>Gara Dose Delivery System</vt:lpstr>
      <vt:lpstr>Gara magneti: 2 magneti correttori</vt:lpstr>
      <vt:lpstr>Ordini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NSW LV system</dc:title>
  <dc:creator>Agostino Lanza</dc:creator>
  <cp:lastModifiedBy>Agostino Lanza</cp:lastModifiedBy>
  <cp:revision>394</cp:revision>
  <dcterms:created xsi:type="dcterms:W3CDTF">2013-09-04T14:38:56Z</dcterms:created>
  <dcterms:modified xsi:type="dcterms:W3CDTF">2014-10-22T22:30:40Z</dcterms:modified>
</cp:coreProperties>
</file>