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EFEDB3"/>
    <a:srgbClr val="C8EFF2"/>
    <a:srgbClr val="E3C3BE"/>
    <a:srgbClr val="F4D2CD"/>
    <a:srgbClr val="E606FF"/>
    <a:srgbClr val="E45B00"/>
    <a:srgbClr val="CCCC00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-20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E6BC72-07BC-8D44-BFBC-CB0EF20805EE}" type="datetimeFigureOut">
              <a:rPr lang="en-US" smtClean="0"/>
              <a:t>16/10/14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7F89B2-4F55-D441-8FAC-62A6C9D5C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0765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B1E5DE3-3E06-9447-8113-0732F227B3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2517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54E9C2-2D83-D84D-B23C-A41538127671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54E9C2-2D83-D84D-B23C-A41538127671}" type="slidenum">
              <a:rPr lang="en-US"/>
              <a:pPr/>
              <a:t>2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54E9C2-2D83-D84D-B23C-A41538127671}" type="slidenum">
              <a:rPr lang="en-US"/>
              <a:pPr/>
              <a:t>3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CE9E028-BBC3-D549-ADB3-BE1E5697A3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0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940FFE5-1563-4141-9470-4A6E8E0442C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372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F2207EFD-1C9A-2D49-B657-88B3C70667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34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9D8D2CD-1E65-C847-8D38-2F517144BC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59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328D466-D91E-234F-A3CF-FD3586F45E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960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AD286B6-6202-C940-91F7-D2248883114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97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F947D54-ABB0-7B4B-A34C-B138098182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63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F50D652-3F96-824C-B146-D7335EA4B6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F7A1257-FD0D-D048-B69A-8CE4A2DA8A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62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AE4F8C4-C286-5F42-B8EE-DA129E9FB8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841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6689DB7-F862-684E-8625-FD564E916FC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92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EBB204E-6051-CE4B-A85A-15256EB6A6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450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22376" y="404664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9C15FF1-2A9F-294B-BD9A-79A2D94471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83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5" Type="http://schemas.openxmlformats.org/officeDocument/2006/relationships/hyperlink" Target="http://www.presid.infn.it/" TargetMode="External"/><Relationship Id="rId16" Type="http://schemas.openxmlformats.org/officeDocument/2006/relationships/image" Target="../media/image1.png"/><Relationship Id="rId17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2" name="Picture 8" descr="INFNLogo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075" y="0"/>
            <a:ext cx="1087438" cy="768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Text Box 9"/>
          <p:cNvSpPr txBox="1">
            <a:spLocks noChangeArrowheads="1"/>
          </p:cNvSpPr>
          <p:nvPr userDrawn="1"/>
        </p:nvSpPr>
        <p:spPr bwMode="auto">
          <a:xfrm>
            <a:off x="6507644" y="390525"/>
            <a:ext cx="1377991" cy="3612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3485" tIns="41742" rIns="83485" bIns="41742">
            <a:spAutoFit/>
          </a:bodyPr>
          <a:lstStyle>
            <a:lvl1pPr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17513"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835025"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252538"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670050"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127250" defTabSz="8350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584450" defTabSz="8350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41650" defTabSz="8350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98850" defTabSz="8350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baseline="0" dirty="0" smtClean="0">
                <a:solidFill>
                  <a:srgbClr val="003399"/>
                </a:solidFill>
                <a:latin typeface="Garamond" charset="0"/>
              </a:rPr>
              <a:t>Oct. </a:t>
            </a:r>
            <a:r>
              <a:rPr lang="en-US" baseline="0" dirty="0" smtClean="0">
                <a:solidFill>
                  <a:srgbClr val="003399"/>
                </a:solidFill>
                <a:latin typeface="Garamond" charset="0"/>
              </a:rPr>
              <a:t>16, </a:t>
            </a:r>
            <a:r>
              <a:rPr lang="en-US" baseline="0" dirty="0" smtClean="0">
                <a:solidFill>
                  <a:srgbClr val="003399"/>
                </a:solidFill>
                <a:latin typeface="Garamond" charset="0"/>
              </a:rPr>
              <a:t>2014</a:t>
            </a:r>
            <a:endParaRPr lang="it-IT" dirty="0">
              <a:solidFill>
                <a:srgbClr val="003399"/>
              </a:solidFill>
              <a:latin typeface="Garamond" charset="0"/>
            </a:endParaRPr>
          </a:p>
        </p:txBody>
      </p:sp>
      <p:sp>
        <p:nvSpPr>
          <p:cNvPr id="1034" name="Text Box 10"/>
          <p:cNvSpPr txBox="1">
            <a:spLocks noChangeArrowheads="1"/>
          </p:cNvSpPr>
          <p:nvPr userDrawn="1"/>
        </p:nvSpPr>
        <p:spPr bwMode="auto">
          <a:xfrm>
            <a:off x="1331913" y="398463"/>
            <a:ext cx="1692275" cy="35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83485" tIns="41742" rIns="83485" bIns="41742">
            <a:spAutoFit/>
          </a:bodyPr>
          <a:lstStyle>
            <a:lvl1pPr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417513"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835025"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252538"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1670050" defTabSz="835025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127250" defTabSz="8350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584450" defTabSz="8350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041650" defTabSz="8350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498850" defTabSz="8350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>
                <a:solidFill>
                  <a:srgbClr val="003399"/>
                </a:solidFill>
                <a:latin typeface="Garamond" charset="0"/>
              </a:rPr>
              <a:t>G.-F. Dalla Betta</a:t>
            </a:r>
            <a:endParaRPr lang="it-IT">
              <a:solidFill>
                <a:srgbClr val="003399"/>
              </a:solidFill>
              <a:latin typeface="Garamond" charset="0"/>
            </a:endParaRPr>
          </a:p>
        </p:txBody>
      </p:sp>
      <p:sp>
        <p:nvSpPr>
          <p:cNvPr id="1035" name="Line 11"/>
          <p:cNvSpPr>
            <a:spLocks noChangeShapeType="1"/>
          </p:cNvSpPr>
          <p:nvPr userDrawn="1"/>
        </p:nvSpPr>
        <p:spPr bwMode="auto">
          <a:xfrm>
            <a:off x="1116013" y="765175"/>
            <a:ext cx="6840537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7" name="Picture 13"/>
          <p:cNvPicPr preferRelativeResize="0">
            <a:picLocks noChangeAspect="1" noChangeArrowheads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09663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455218" y="27972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accent2"/>
                </a:solidFill>
                <a:latin typeface="Times New Roman"/>
                <a:ea typeface="헤드라인A"/>
              </a:defRPr>
            </a:lvl1pPr>
          </a:lstStyle>
          <a:p>
            <a:fld id="{7548FB0F-8FF2-8E46-9CAA-3DD33306667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25412" y="569461"/>
            <a:ext cx="8421004" cy="1470025"/>
          </a:xfrm>
        </p:spPr>
        <p:txBody>
          <a:bodyPr/>
          <a:lstStyle/>
          <a:p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Preparazione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ITk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 Kick-Off Meeting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graphicFrame>
        <p:nvGraphicFramePr>
          <p:cNvPr id="9" name="Group 59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5834390"/>
              </p:ext>
            </p:extLst>
          </p:nvPr>
        </p:nvGraphicFramePr>
        <p:xfrm>
          <a:off x="1425335" y="2631818"/>
          <a:ext cx="6618605" cy="3009542"/>
        </p:xfrm>
        <a:graphic>
          <a:graphicData uri="http://schemas.openxmlformats.org/drawingml/2006/table">
            <a:tbl>
              <a:tblPr/>
              <a:tblGrid>
                <a:gridCol w="2907513"/>
                <a:gridCol w="1749630"/>
                <a:gridCol w="1961462"/>
              </a:tblGrid>
              <a:tr h="504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Nome e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Cognome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Ruolo</a:t>
                      </a: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FTE</a:t>
                      </a: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55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Gian-Franco Dalla 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Betta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PA,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UniTN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% (resp. loc.)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Roberto Mendicino</a:t>
                      </a:r>
                    </a:p>
                  </a:txBody>
                  <a:tcPr marL="91421" marR="91421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Dott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UniTN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50%</a:t>
                      </a: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DMS Sultan</a:t>
                      </a:r>
                    </a:p>
                  </a:txBody>
                  <a:tcPr marL="91421" marR="91421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Dott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.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UniTN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100%</a:t>
                      </a: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David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Macii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RU,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UniTn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50%</a:t>
                      </a: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7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Giovanni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Verzellesi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(*) 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PO,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UniMoRe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40%</a:t>
                      </a: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7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Totale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FTE</a:t>
                      </a:r>
                    </a:p>
                  </a:txBody>
                  <a:tcPr marL="91421" marR="91421"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66CC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2,80</a:t>
                      </a:r>
                    </a:p>
                  </a:txBody>
                  <a:tcPr marL="91421" marR="91421" marT="45721" marB="4572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42179" y="1271289"/>
            <a:ext cx="8421004" cy="147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TIFPA-Trento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19729" y="5988890"/>
            <a:ext cx="71220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(*) Giovanni </a:t>
            </a:r>
            <a:r>
              <a:rPr lang="en-US" dirty="0" err="1" smtClean="0"/>
              <a:t>Verzellesi</a:t>
            </a:r>
            <a:r>
              <a:rPr lang="en-US" dirty="0" smtClean="0"/>
              <a:t>, DSMI, </a:t>
            </a:r>
            <a:r>
              <a:rPr lang="en-US" dirty="0" err="1" smtClean="0"/>
              <a:t>Università</a:t>
            </a:r>
            <a:r>
              <a:rPr lang="en-US" dirty="0" smtClean="0"/>
              <a:t> </a:t>
            </a:r>
            <a:r>
              <a:rPr lang="en-US" dirty="0"/>
              <a:t>di Modena e Reggio </a:t>
            </a:r>
            <a:r>
              <a:rPr lang="en-US" dirty="0" smtClean="0"/>
              <a:t>Emilia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95822" y="530587"/>
            <a:ext cx="8421004" cy="1470025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Infrastructure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2918" y="1721493"/>
            <a:ext cx="885679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Electronics Laboratory at DII-</a:t>
            </a:r>
            <a:r>
              <a:rPr lang="en-US" sz="2000" b="1" dirty="0" err="1" smtClean="0"/>
              <a:t>UniTN</a:t>
            </a:r>
            <a:r>
              <a:rPr lang="en-US" sz="2000" b="1" dirty="0" smtClean="0"/>
              <a:t> with Hardware</a:t>
            </a:r>
            <a:r>
              <a:rPr lang="en-US" sz="2000" b="1" dirty="0" smtClean="0"/>
              <a:t>/software tools for</a:t>
            </a:r>
            <a:r>
              <a:rPr lang="en-US" sz="2000" b="1" dirty="0" smtClean="0"/>
              <a:t>:</a:t>
            </a:r>
          </a:p>
          <a:p>
            <a:endParaRPr lang="en-US" sz="2000" b="1" dirty="0" smtClean="0"/>
          </a:p>
          <a:p>
            <a:pPr marL="285750" indent="-285750">
              <a:buFontTx/>
              <a:buChar char="-"/>
            </a:pPr>
            <a:r>
              <a:rPr lang="en-US" sz="2000" dirty="0" smtClean="0"/>
              <a:t>Design, layout and TCAD simulations of electronic devices and circuits</a:t>
            </a:r>
            <a:endParaRPr lang="en-US" sz="2000" dirty="0"/>
          </a:p>
          <a:p>
            <a:pPr marL="285750" indent="-285750">
              <a:buFontTx/>
              <a:buChar char="-"/>
            </a:pPr>
            <a:r>
              <a:rPr lang="en-US" sz="2000" dirty="0" smtClean="0"/>
              <a:t>Electrical characterization of semiconductor devices (HP4145B, HP4284)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General purpose electronic instrumentation: </a:t>
            </a:r>
            <a:r>
              <a:rPr lang="en-US" sz="2000" dirty="0"/>
              <a:t>function </a:t>
            </a:r>
            <a:r>
              <a:rPr lang="en-US" sz="2000" dirty="0" smtClean="0"/>
              <a:t>generators, pulse generators, oscilloscopes, spectrum analyzer, low- and high-voltage power supplies, etc. 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Electro-optical bench with pulsed laser system, optical power meter and spectrum analyzer, wide-band low noise amplifiers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X-ray generator and spectroscopic read-out chains (</a:t>
            </a:r>
            <a:r>
              <a:rPr lang="en-US" sz="2000" dirty="0" err="1" smtClean="0"/>
              <a:t>Amptek</a:t>
            </a:r>
            <a:r>
              <a:rPr lang="en-US" sz="2000" dirty="0" smtClean="0"/>
              <a:t>, </a:t>
            </a:r>
            <a:r>
              <a:rPr lang="en-US" sz="2000" dirty="0" err="1" smtClean="0"/>
              <a:t>Cremat</a:t>
            </a:r>
            <a:r>
              <a:rPr lang="en-US" sz="2000" dirty="0" smtClean="0"/>
              <a:t>)</a:t>
            </a:r>
          </a:p>
          <a:p>
            <a:pPr marL="285750" indent="-285750">
              <a:buFontTx/>
              <a:buChar char="-"/>
            </a:pPr>
            <a:r>
              <a:rPr lang="en-US" sz="2000" dirty="0" smtClean="0"/>
              <a:t>Radioactive sources (</a:t>
            </a:r>
            <a:r>
              <a:rPr lang="en-US" sz="2000" baseline="30000" dirty="0" smtClean="0"/>
              <a:t>241</a:t>
            </a:r>
            <a:r>
              <a:rPr lang="en-US" sz="2000" dirty="0" smtClean="0"/>
              <a:t>Am, </a:t>
            </a:r>
            <a:r>
              <a:rPr lang="en-US" sz="2000" baseline="30000" dirty="0" smtClean="0"/>
              <a:t>90</a:t>
            </a:r>
            <a:r>
              <a:rPr lang="en-US" sz="2000" dirty="0" smtClean="0"/>
              <a:t>Sr)</a:t>
            </a:r>
          </a:p>
          <a:p>
            <a:pPr marL="285750" indent="-285750">
              <a:buFontTx/>
              <a:buChar char="-"/>
            </a:pPr>
            <a:r>
              <a:rPr lang="en-US" sz="2000" dirty="0" err="1" smtClean="0"/>
              <a:t>USBPix</a:t>
            </a:r>
            <a:r>
              <a:rPr lang="en-US" sz="2000" dirty="0" smtClean="0"/>
              <a:t> 2.0 system </a:t>
            </a:r>
          </a:p>
          <a:p>
            <a:pPr marL="285750" indent="-285750">
              <a:buFontTx/>
              <a:buChar char="-"/>
            </a:pPr>
            <a:endParaRPr lang="en-US" sz="2000" dirty="0"/>
          </a:p>
          <a:p>
            <a:pPr marL="285750" indent="-285750">
              <a:buFontTx/>
              <a:buChar char="-"/>
            </a:pPr>
            <a:r>
              <a:rPr lang="en-US" sz="2000" dirty="0" smtClean="0"/>
              <a:t>Access to FBK laboratories with probe-stations and instrumentation for electrical tests at wafer </a:t>
            </a:r>
            <a:r>
              <a:rPr lang="en-US" sz="2000" dirty="0" smtClean="0"/>
              <a:t>level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099189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097" y="390147"/>
            <a:ext cx="8421004" cy="1470025"/>
          </a:xfrm>
        </p:spPr>
        <p:txBody>
          <a:bodyPr/>
          <a:lstStyle/>
          <a:p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Interests</a:t>
            </a:r>
            <a:endParaRPr 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4679" y="1427943"/>
            <a:ext cx="8449089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History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/>
              <a:t>The group </a:t>
            </a:r>
            <a:r>
              <a:rPr lang="en-US" sz="2000" dirty="0" smtClean="0"/>
              <a:t>has collaborated </a:t>
            </a:r>
            <a:r>
              <a:rPr lang="en-US" sz="2000" dirty="0"/>
              <a:t>with </a:t>
            </a:r>
            <a:r>
              <a:rPr lang="en-US" sz="2000" dirty="0" smtClean="0"/>
              <a:t>ATLAS since 2007, first within the CERN ATLAS 3D Collaboration and later, since 2011, also within INFN ATLAS Italy.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The involvement with ATLAS has regarded the development of 3D pixel sensors for the IBL: in particular, the group was responsible for the design of the 3D pixels fabricated at FBK</a:t>
            </a:r>
            <a:r>
              <a:rPr lang="en-US" sz="2000" dirty="0" smtClean="0"/>
              <a:t>.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r>
              <a:rPr lang="en-US" sz="2000" b="1" dirty="0" smtClean="0"/>
              <a:t>Current interest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The group is currently working at the development of a new generation of 3D pixel sensors for the phase 2 upgrade of ATLAS.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The activity is carried out within INFN ATLAS Italy (“RD_FASE2”  project), in tight cooperation with the ATLAS </a:t>
            </a:r>
            <a:r>
              <a:rPr lang="en-US" sz="2000" dirty="0" err="1" smtClean="0"/>
              <a:t>ITk</a:t>
            </a:r>
            <a:r>
              <a:rPr lang="en-US" sz="2000" dirty="0" smtClean="0"/>
              <a:t> 3D sensor design group. </a:t>
            </a: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Having </a:t>
            </a:r>
            <a:r>
              <a:rPr lang="en-US" sz="2000" dirty="0" smtClean="0"/>
              <a:t>an engineering background, the group is </a:t>
            </a:r>
            <a:r>
              <a:rPr lang="en-US" sz="2000" dirty="0" smtClean="0"/>
              <a:t>also interested </a:t>
            </a:r>
            <a:r>
              <a:rPr lang="en-US" sz="2000" dirty="0" smtClean="0"/>
              <a:t>to explore new technologies (e.g., Low Gain Avalanche Detectors, HV-CMOS</a:t>
            </a:r>
            <a:r>
              <a:rPr lang="en-US" sz="2000" dirty="0" smtClean="0"/>
              <a:t>)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782648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16166</TotalTime>
  <Words>352</Words>
  <Application>Microsoft Macintosh PowerPoint</Application>
  <PresentationFormat>On-screen Show (4:3)</PresentationFormat>
  <Paragraphs>47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Default Design</vt:lpstr>
      <vt:lpstr>Preparazione ITk Kick-Off Meeting</vt:lpstr>
      <vt:lpstr>Infrastructure</vt:lpstr>
      <vt:lpstr>Interests</vt:lpstr>
    </vt:vector>
  </TitlesOfParts>
  <Company>DIT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Gian Franco Dalla Betta</dc:creator>
  <cp:lastModifiedBy>Gian-Franco Dalla Betta</cp:lastModifiedBy>
  <cp:revision>1885</cp:revision>
  <cp:lastPrinted>2014-04-08T07:21:43Z</cp:lastPrinted>
  <dcterms:created xsi:type="dcterms:W3CDTF">2007-06-27T12:38:44Z</dcterms:created>
  <dcterms:modified xsi:type="dcterms:W3CDTF">2014-10-16T12:48:34Z</dcterms:modified>
</cp:coreProperties>
</file>