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2"/>
  </p:notesMasterIdLst>
  <p:handoutMasterIdLst>
    <p:handoutMasterId r:id="rId23"/>
  </p:handoutMasterIdLst>
  <p:sldIdLst>
    <p:sldId id="256" r:id="rId5"/>
    <p:sldId id="318" r:id="rId6"/>
    <p:sldId id="331" r:id="rId7"/>
    <p:sldId id="335" r:id="rId8"/>
    <p:sldId id="337" r:id="rId9"/>
    <p:sldId id="336" r:id="rId10"/>
    <p:sldId id="340" r:id="rId11"/>
    <p:sldId id="341" r:id="rId12"/>
    <p:sldId id="339" r:id="rId13"/>
    <p:sldId id="332" r:id="rId14"/>
    <p:sldId id="333" r:id="rId15"/>
    <p:sldId id="330" r:id="rId16"/>
    <p:sldId id="334" r:id="rId17"/>
    <p:sldId id="342" r:id="rId18"/>
    <p:sldId id="343" r:id="rId19"/>
    <p:sldId id="344" r:id="rId20"/>
    <p:sldId id="34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3BE7A5-2E8B-C340-94D9-149CFFCEFF09}">
          <p14:sldIdLst>
            <p14:sldId id="256"/>
            <p14:sldId id="318"/>
            <p14:sldId id="331"/>
            <p14:sldId id="335"/>
            <p14:sldId id="337"/>
            <p14:sldId id="336"/>
            <p14:sldId id="340"/>
            <p14:sldId id="341"/>
            <p14:sldId id="339"/>
            <p14:sldId id="332"/>
            <p14:sldId id="333"/>
            <p14:sldId id="330"/>
            <p14:sldId id="334"/>
            <p14:sldId id="342"/>
            <p14:sldId id="343"/>
            <p14:sldId id="344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2" autoAdjust="0"/>
    <p:restoredTop sz="93538" autoAdjust="0"/>
  </p:normalViewPr>
  <p:slideViewPr>
    <p:cSldViewPr snapToGrid="0" snapToObjects="1">
      <p:cViewPr varScale="1">
        <p:scale>
          <a:sx n="121" d="100"/>
          <a:sy n="121" d="100"/>
        </p:scale>
        <p:origin x="-600" y="-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336"/>
    </p:cViewPr>
  </p:sorterViewPr>
  <p:notesViewPr>
    <p:cSldViewPr snapToGrid="0" snapToObjects="1">
      <p:cViewPr varScale="1">
        <p:scale>
          <a:sx n="80" d="100"/>
          <a:sy n="80" d="100"/>
        </p:scale>
        <p:origin x="-386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7050D-A61B-47F1-A559-4BE3E7540136}" type="doc">
      <dgm:prSet loTypeId="urn:microsoft.com/office/officeart/2005/8/layout/process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t-IT"/>
        </a:p>
      </dgm:t>
    </dgm:pt>
    <dgm:pt modelId="{EB46A8AD-65C8-4694-9D7D-99DC74EA65CF}">
      <dgm:prSet custT="1"/>
      <dgm:spPr/>
      <dgm:t>
        <a:bodyPr/>
        <a:lstStyle/>
        <a:p>
          <a:pPr rtl="0"/>
          <a:r>
            <a:rPr lang="it-IT" sz="1600" dirty="0" smtClean="0"/>
            <a:t>Le particelle</a:t>
          </a:r>
          <a:r>
            <a:rPr lang="it-IT" sz="1600" dirty="0" smtClean="0">
              <a:solidFill>
                <a:srgbClr val="822433"/>
              </a:solidFill>
            </a:rPr>
            <a:t> </a:t>
          </a:r>
          <a:r>
            <a:rPr lang="it-IT" sz="1600" b="1" u="sng" dirty="0" smtClean="0">
              <a:solidFill>
                <a:schemeClr val="bg1"/>
              </a:solidFill>
            </a:rPr>
            <a:t>non</a:t>
          </a:r>
          <a:r>
            <a:rPr lang="it-IT" sz="1600" b="1" u="none" dirty="0" smtClean="0">
              <a:solidFill>
                <a:schemeClr val="bg1"/>
              </a:solidFill>
            </a:rPr>
            <a:t> </a:t>
          </a:r>
          <a:r>
            <a:rPr lang="it-IT" sz="1600" dirty="0" smtClean="0"/>
            <a:t>restano all’infinito sull’orbita di riferimento a causa di diversi effetti :</a:t>
          </a:r>
          <a:endParaRPr lang="it-IT" sz="1600" dirty="0"/>
        </a:p>
      </dgm:t>
    </dgm:pt>
    <dgm:pt modelId="{E81C42F9-F184-4C28-BCCA-2BD57025A591}" type="parTrans" cxnId="{C9A910EC-3212-4A17-B97E-E9DD4FD4DDF1}">
      <dgm:prSet/>
      <dgm:spPr/>
      <dgm:t>
        <a:bodyPr/>
        <a:lstStyle/>
        <a:p>
          <a:endParaRPr lang="it-IT"/>
        </a:p>
      </dgm:t>
    </dgm:pt>
    <dgm:pt modelId="{AF0BA7F9-9225-4A77-A29B-A9E9A5A3B872}" type="sibTrans" cxnId="{C9A910EC-3212-4A17-B97E-E9DD4FD4DDF1}">
      <dgm:prSet/>
      <dgm:spPr/>
      <dgm:t>
        <a:bodyPr/>
        <a:lstStyle/>
        <a:p>
          <a:endParaRPr lang="it-IT"/>
        </a:p>
      </dgm:t>
    </dgm:pt>
    <dgm:pt modelId="{90FBD78F-08A9-4714-83DC-8FFD90164CFD}">
      <dgm:prSet/>
      <dgm:spPr/>
      <dgm:t>
        <a:bodyPr/>
        <a:lstStyle/>
        <a:p>
          <a:pPr rtl="0"/>
          <a:r>
            <a:rPr lang="it-IT" b="1" dirty="0" smtClean="0"/>
            <a:t>Interbeam Scattering</a:t>
          </a:r>
          <a:endParaRPr lang="it-IT" b="1" dirty="0"/>
        </a:p>
      </dgm:t>
    </dgm:pt>
    <dgm:pt modelId="{6DE3250C-568A-4F96-9817-8FD57446FBE6}" type="parTrans" cxnId="{D0E543A9-610B-477F-B746-BA09AA266A2E}">
      <dgm:prSet/>
      <dgm:spPr/>
      <dgm:t>
        <a:bodyPr/>
        <a:lstStyle/>
        <a:p>
          <a:endParaRPr lang="it-IT"/>
        </a:p>
      </dgm:t>
    </dgm:pt>
    <dgm:pt modelId="{52F3BB67-D9D9-4A42-9AB9-1B33A3F3B28D}" type="sibTrans" cxnId="{D0E543A9-610B-477F-B746-BA09AA266A2E}">
      <dgm:prSet/>
      <dgm:spPr/>
      <dgm:t>
        <a:bodyPr/>
        <a:lstStyle/>
        <a:p>
          <a:endParaRPr lang="it-IT"/>
        </a:p>
      </dgm:t>
    </dgm:pt>
    <dgm:pt modelId="{B831DA52-1E37-4E84-AB5F-03C89AB825E1}">
      <dgm:prSet/>
      <dgm:spPr/>
      <dgm:t>
        <a:bodyPr/>
        <a:lstStyle/>
        <a:p>
          <a:pPr rtl="0"/>
          <a:r>
            <a:rPr lang="it-IT" b="1" dirty="0" smtClean="0"/>
            <a:t>Scattering con molecole di gas residue</a:t>
          </a:r>
          <a:endParaRPr lang="it-IT" b="1" dirty="0"/>
        </a:p>
      </dgm:t>
    </dgm:pt>
    <dgm:pt modelId="{30CA3CCD-EC24-47E1-836E-28CB605AEC09}" type="parTrans" cxnId="{F5D7378C-4A41-4C1D-A050-FCAD3D152D35}">
      <dgm:prSet/>
      <dgm:spPr/>
      <dgm:t>
        <a:bodyPr/>
        <a:lstStyle/>
        <a:p>
          <a:endParaRPr lang="it-IT"/>
        </a:p>
      </dgm:t>
    </dgm:pt>
    <dgm:pt modelId="{E08D76E4-B4AC-42FE-9667-D0CF9885AA53}" type="sibTrans" cxnId="{F5D7378C-4A41-4C1D-A050-FCAD3D152D35}">
      <dgm:prSet/>
      <dgm:spPr/>
      <dgm:t>
        <a:bodyPr/>
        <a:lstStyle/>
        <a:p>
          <a:endParaRPr lang="it-IT"/>
        </a:p>
      </dgm:t>
    </dgm:pt>
    <dgm:pt modelId="{12FD4EDF-ECE0-460E-AE71-FEE011183035}">
      <dgm:prSet/>
      <dgm:spPr/>
      <dgm:t>
        <a:bodyPr/>
        <a:lstStyle/>
        <a:p>
          <a:pPr rtl="0"/>
          <a:r>
            <a:rPr lang="it-IT" dirty="0" smtClean="0"/>
            <a:t>Effetti beam-beam</a:t>
          </a:r>
          <a:endParaRPr lang="it-IT" dirty="0"/>
        </a:p>
      </dgm:t>
    </dgm:pt>
    <dgm:pt modelId="{E88F6545-9C8B-4965-BFD7-80EA70F48B9F}" type="parTrans" cxnId="{246B41D6-95BE-40DC-A24A-9EAE48D63D0D}">
      <dgm:prSet/>
      <dgm:spPr/>
      <dgm:t>
        <a:bodyPr/>
        <a:lstStyle/>
        <a:p>
          <a:endParaRPr lang="it-IT"/>
        </a:p>
      </dgm:t>
    </dgm:pt>
    <dgm:pt modelId="{B008768B-C45E-4AC7-9E1B-A9FB7DC5F54B}" type="sibTrans" cxnId="{246B41D6-95BE-40DC-A24A-9EAE48D63D0D}">
      <dgm:prSet/>
      <dgm:spPr/>
      <dgm:t>
        <a:bodyPr/>
        <a:lstStyle/>
        <a:p>
          <a:endParaRPr lang="it-IT"/>
        </a:p>
      </dgm:t>
    </dgm:pt>
    <dgm:pt modelId="{23BA32F4-E414-43D4-804E-3E084A9C2C7C}">
      <dgm:prSet/>
      <dgm:spPr/>
      <dgm:t>
        <a:bodyPr/>
        <a:lstStyle/>
        <a:p>
          <a:pPr rtl="0"/>
          <a:r>
            <a:rPr lang="it-IT" dirty="0" smtClean="0"/>
            <a:t>Perdite per errori di iniezione</a:t>
          </a:r>
          <a:endParaRPr lang="it-IT" dirty="0"/>
        </a:p>
      </dgm:t>
    </dgm:pt>
    <dgm:pt modelId="{55A56CA8-3B8C-4603-9C1F-5A062C856122}" type="parTrans" cxnId="{2BD6D410-7A98-4E57-8904-EC17923D3900}">
      <dgm:prSet/>
      <dgm:spPr/>
      <dgm:t>
        <a:bodyPr/>
        <a:lstStyle/>
        <a:p>
          <a:endParaRPr lang="it-IT"/>
        </a:p>
      </dgm:t>
    </dgm:pt>
    <dgm:pt modelId="{B665E787-34FA-4322-A55C-E9987F6BED9C}" type="sibTrans" cxnId="{2BD6D410-7A98-4E57-8904-EC17923D3900}">
      <dgm:prSet/>
      <dgm:spPr/>
      <dgm:t>
        <a:bodyPr/>
        <a:lstStyle/>
        <a:p>
          <a:endParaRPr lang="it-IT"/>
        </a:p>
      </dgm:t>
    </dgm:pt>
    <dgm:pt modelId="{67687A3F-7559-4D74-B72F-514461A43241}">
      <dgm:prSet/>
      <dgm:spPr/>
      <dgm:t>
        <a:bodyPr/>
        <a:lstStyle/>
        <a:p>
          <a:pPr rtl="0"/>
          <a:r>
            <a:rPr lang="it-IT" dirty="0" smtClean="0"/>
            <a:t>Perdite per non sincronismo del dump</a:t>
          </a:r>
          <a:endParaRPr lang="it-IT" dirty="0"/>
        </a:p>
      </dgm:t>
    </dgm:pt>
    <dgm:pt modelId="{9E52D25D-675A-4C05-9A95-AD60A13CFFBE}" type="parTrans" cxnId="{9664B18D-45CC-4E40-B82E-C058831E95C7}">
      <dgm:prSet/>
      <dgm:spPr/>
      <dgm:t>
        <a:bodyPr/>
        <a:lstStyle/>
        <a:p>
          <a:endParaRPr lang="it-IT"/>
        </a:p>
      </dgm:t>
    </dgm:pt>
    <dgm:pt modelId="{902601B0-5C16-46E3-AD3A-95BF22694A0C}" type="sibTrans" cxnId="{9664B18D-45CC-4E40-B82E-C058831E95C7}">
      <dgm:prSet/>
      <dgm:spPr/>
      <dgm:t>
        <a:bodyPr/>
        <a:lstStyle/>
        <a:p>
          <a:endParaRPr lang="it-IT"/>
        </a:p>
      </dgm:t>
    </dgm:pt>
    <dgm:pt modelId="{72995C44-7254-4A40-BB8C-DB664159909D}">
      <dgm:prSet/>
      <dgm:spPr/>
      <dgm:t>
        <a:bodyPr/>
        <a:lstStyle/>
        <a:p>
          <a:pPr rtl="0"/>
          <a:r>
            <a:rPr lang="it-IT" dirty="0" smtClean="0"/>
            <a:t>Errori occasionali e non prevedibili</a:t>
          </a:r>
          <a:endParaRPr lang="it-IT" dirty="0"/>
        </a:p>
      </dgm:t>
    </dgm:pt>
    <dgm:pt modelId="{9E00AEA6-3C17-4CB4-8113-BCF40EB97182}" type="parTrans" cxnId="{543ABA2D-095B-4BDE-BE14-A7850666AD85}">
      <dgm:prSet/>
      <dgm:spPr/>
      <dgm:t>
        <a:bodyPr/>
        <a:lstStyle/>
        <a:p>
          <a:endParaRPr lang="it-IT"/>
        </a:p>
      </dgm:t>
    </dgm:pt>
    <dgm:pt modelId="{E9DDE20A-76F9-4B9C-9BF4-2AA6F383AE51}" type="sibTrans" cxnId="{543ABA2D-095B-4BDE-BE14-A7850666AD85}">
      <dgm:prSet/>
      <dgm:spPr/>
      <dgm:t>
        <a:bodyPr/>
        <a:lstStyle/>
        <a:p>
          <a:endParaRPr lang="it-IT"/>
        </a:p>
      </dgm:t>
    </dgm:pt>
    <dgm:pt modelId="{DF0BAEA7-22DC-4227-A83E-05025474C73E}">
      <dgm:prSet custT="1"/>
      <dgm:spPr/>
      <dgm:t>
        <a:bodyPr/>
        <a:lstStyle/>
        <a:p>
          <a:pPr rtl="0"/>
          <a:r>
            <a:rPr lang="it-IT" sz="1600" dirty="0" smtClean="0"/>
            <a:t>Tali processi incrementano la popolazione dell’</a:t>
          </a:r>
          <a:r>
            <a:rPr lang="it-IT" sz="1600" b="1" dirty="0" smtClean="0"/>
            <a:t>alone</a:t>
          </a:r>
          <a:r>
            <a:rPr lang="it-IT" sz="1600" dirty="0" smtClean="0"/>
            <a:t> che provoca diversi problemi :</a:t>
          </a:r>
          <a:endParaRPr lang="it-IT" sz="1600" dirty="0"/>
        </a:p>
      </dgm:t>
    </dgm:pt>
    <dgm:pt modelId="{74B05D9B-A3F2-41D3-AAC9-04EC5508D8DF}" type="parTrans" cxnId="{064339D2-FE28-49DE-BC6B-1B5CDDC52638}">
      <dgm:prSet/>
      <dgm:spPr/>
      <dgm:t>
        <a:bodyPr/>
        <a:lstStyle/>
        <a:p>
          <a:endParaRPr lang="it-IT"/>
        </a:p>
      </dgm:t>
    </dgm:pt>
    <dgm:pt modelId="{88EB249F-C948-412E-97DD-E74E26AB78EE}" type="sibTrans" cxnId="{064339D2-FE28-49DE-BC6B-1B5CDDC52638}">
      <dgm:prSet/>
      <dgm:spPr/>
      <dgm:t>
        <a:bodyPr/>
        <a:lstStyle/>
        <a:p>
          <a:endParaRPr lang="it-IT"/>
        </a:p>
      </dgm:t>
    </dgm:pt>
    <dgm:pt modelId="{292069E6-76A5-4FB3-A888-BDA292ADCE96}">
      <dgm:prSet/>
      <dgm:spPr/>
      <dgm:t>
        <a:bodyPr/>
        <a:lstStyle/>
        <a:p>
          <a:pPr rtl="0"/>
          <a:r>
            <a:rPr lang="it-IT" dirty="0" smtClean="0"/>
            <a:t>Effetti non lineari dei magneti, lontano dal centro</a:t>
          </a:r>
          <a:endParaRPr lang="it-IT" dirty="0"/>
        </a:p>
      </dgm:t>
    </dgm:pt>
    <dgm:pt modelId="{4BD5D1AF-5715-4672-AD90-8567F78A659F}" type="parTrans" cxnId="{CB7B6CF1-648F-4992-A1CB-E87DB20CBCBE}">
      <dgm:prSet/>
      <dgm:spPr/>
      <dgm:t>
        <a:bodyPr/>
        <a:lstStyle/>
        <a:p>
          <a:endParaRPr lang="it-IT"/>
        </a:p>
      </dgm:t>
    </dgm:pt>
    <dgm:pt modelId="{15970A3F-4C6D-4D66-B19C-1FDBEB4BA663}" type="sibTrans" cxnId="{CB7B6CF1-648F-4992-A1CB-E87DB20CBCBE}">
      <dgm:prSet/>
      <dgm:spPr/>
      <dgm:t>
        <a:bodyPr/>
        <a:lstStyle/>
        <a:p>
          <a:endParaRPr lang="it-IT"/>
        </a:p>
      </dgm:t>
    </dgm:pt>
    <dgm:pt modelId="{6B45D539-FBE3-4C5B-BF19-8D0ED385F6FE}">
      <dgm:prSet/>
      <dgm:spPr/>
      <dgm:t>
        <a:bodyPr/>
        <a:lstStyle/>
        <a:p>
          <a:pPr rtl="0"/>
          <a:r>
            <a:rPr lang="it-IT" dirty="0" smtClean="0"/>
            <a:t>Interazione con restrizioni geometriche</a:t>
          </a:r>
          <a:endParaRPr lang="it-IT" dirty="0"/>
        </a:p>
      </dgm:t>
    </dgm:pt>
    <dgm:pt modelId="{72BADF20-2B1C-4DEC-AEE4-60B256F3270D}" type="parTrans" cxnId="{C1449F7E-8964-464F-852A-1F515105C136}">
      <dgm:prSet/>
      <dgm:spPr/>
      <dgm:t>
        <a:bodyPr/>
        <a:lstStyle/>
        <a:p>
          <a:endParaRPr lang="it-IT"/>
        </a:p>
      </dgm:t>
    </dgm:pt>
    <dgm:pt modelId="{2CA6E2BE-C8B3-4802-9AAC-1431795F1ED9}" type="sibTrans" cxnId="{C1449F7E-8964-464F-852A-1F515105C136}">
      <dgm:prSet/>
      <dgm:spPr/>
      <dgm:t>
        <a:bodyPr/>
        <a:lstStyle/>
        <a:p>
          <a:endParaRPr lang="it-IT"/>
        </a:p>
      </dgm:t>
    </dgm:pt>
    <dgm:pt modelId="{077C1BA1-2A68-4272-BD96-2EC1D2400346}">
      <dgm:prSet/>
      <dgm:spPr/>
      <dgm:t>
        <a:bodyPr/>
        <a:lstStyle/>
        <a:p>
          <a:pPr rtl="0"/>
          <a:r>
            <a:rPr lang="it-IT" dirty="0" smtClean="0"/>
            <a:t>Fondo per gli esperimenti a grande parametro d’impatto</a:t>
          </a:r>
          <a:endParaRPr lang="it-IT" dirty="0"/>
        </a:p>
      </dgm:t>
    </dgm:pt>
    <dgm:pt modelId="{352D61E5-BA55-4FF7-8D2D-A7EE8F6CCFDD}" type="parTrans" cxnId="{DA3429AE-F30D-413C-97F5-ED234F521D88}">
      <dgm:prSet/>
      <dgm:spPr/>
      <dgm:t>
        <a:bodyPr/>
        <a:lstStyle/>
        <a:p>
          <a:endParaRPr lang="it-IT"/>
        </a:p>
      </dgm:t>
    </dgm:pt>
    <dgm:pt modelId="{0C761F58-50ED-45BA-AD95-5D89E2CDC1F6}" type="sibTrans" cxnId="{DA3429AE-F30D-413C-97F5-ED234F521D88}">
      <dgm:prSet/>
      <dgm:spPr/>
      <dgm:t>
        <a:bodyPr/>
        <a:lstStyle/>
        <a:p>
          <a:endParaRPr lang="it-IT"/>
        </a:p>
      </dgm:t>
    </dgm:pt>
    <dgm:pt modelId="{B11DD13A-3B64-4C2D-B1CE-28A0EB376C5D}">
      <dgm:prSet/>
      <dgm:spPr/>
      <dgm:t>
        <a:bodyPr/>
        <a:lstStyle/>
        <a:p>
          <a:pPr rtl="0"/>
          <a:r>
            <a:rPr lang="it-IT" dirty="0" smtClean="0"/>
            <a:t>Riduzione vita media apparati investiti</a:t>
          </a:r>
          <a:endParaRPr lang="it-IT" dirty="0"/>
        </a:p>
      </dgm:t>
    </dgm:pt>
    <dgm:pt modelId="{CC8FDC6C-2E3D-431C-83C0-691D14376931}" type="parTrans" cxnId="{36D30EBF-6AC1-49B2-9AD3-136D05AD56B5}">
      <dgm:prSet/>
      <dgm:spPr/>
      <dgm:t>
        <a:bodyPr/>
        <a:lstStyle/>
        <a:p>
          <a:endParaRPr lang="it-IT"/>
        </a:p>
      </dgm:t>
    </dgm:pt>
    <dgm:pt modelId="{AD6EB839-B77D-4834-AEA8-6C83B9576FBF}" type="sibTrans" cxnId="{36D30EBF-6AC1-49B2-9AD3-136D05AD56B5}">
      <dgm:prSet/>
      <dgm:spPr/>
      <dgm:t>
        <a:bodyPr/>
        <a:lstStyle/>
        <a:p>
          <a:endParaRPr lang="it-IT"/>
        </a:p>
      </dgm:t>
    </dgm:pt>
    <dgm:pt modelId="{0C12E4EF-1292-4205-93A6-7D40F0FF72A4}">
      <dgm:prSet/>
      <dgm:spPr/>
      <dgm:t>
        <a:bodyPr/>
        <a:lstStyle/>
        <a:p>
          <a:pPr rtl="0"/>
          <a:r>
            <a:rPr lang="it-IT" b="1" dirty="0" smtClean="0"/>
            <a:t>Perdite su magneti superconduttori con possibile quench</a:t>
          </a:r>
          <a:endParaRPr lang="it-IT" b="1" dirty="0"/>
        </a:p>
      </dgm:t>
    </dgm:pt>
    <dgm:pt modelId="{A36881CE-BFAC-487D-B1AD-9979A9297AA6}" type="parTrans" cxnId="{7A56AC1E-A6FF-459E-B741-C668509E6001}">
      <dgm:prSet/>
      <dgm:spPr/>
      <dgm:t>
        <a:bodyPr/>
        <a:lstStyle/>
        <a:p>
          <a:endParaRPr lang="it-IT"/>
        </a:p>
      </dgm:t>
    </dgm:pt>
    <dgm:pt modelId="{F5E18660-331B-4ECA-BDEC-42E85B4ADDEE}" type="sibTrans" cxnId="{7A56AC1E-A6FF-459E-B741-C668509E6001}">
      <dgm:prSet/>
      <dgm:spPr/>
      <dgm:t>
        <a:bodyPr/>
        <a:lstStyle/>
        <a:p>
          <a:endParaRPr lang="it-IT"/>
        </a:p>
      </dgm:t>
    </dgm:pt>
    <dgm:pt modelId="{8B98A892-6D7E-41DE-876B-E1E6CD51F790}" type="pres">
      <dgm:prSet presAssocID="{0747050D-A61B-47F1-A559-4BE3E75401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75D3916-A4F7-4052-B42D-5EAC22CD29B2}" type="pres">
      <dgm:prSet presAssocID="{DF0BAEA7-22DC-4227-A83E-05025474C73E}" presName="boxAndChildren" presStyleCnt="0"/>
      <dgm:spPr/>
      <dgm:t>
        <a:bodyPr/>
        <a:lstStyle/>
        <a:p>
          <a:endParaRPr lang="it-IT"/>
        </a:p>
      </dgm:t>
    </dgm:pt>
    <dgm:pt modelId="{27B792F3-B0DC-47B5-AE1F-82E08783E136}" type="pres">
      <dgm:prSet presAssocID="{DF0BAEA7-22DC-4227-A83E-05025474C73E}" presName="parentTextBox" presStyleLbl="node1" presStyleIdx="0" presStyleCnt="2"/>
      <dgm:spPr/>
      <dgm:t>
        <a:bodyPr/>
        <a:lstStyle/>
        <a:p>
          <a:endParaRPr lang="it-IT"/>
        </a:p>
      </dgm:t>
    </dgm:pt>
    <dgm:pt modelId="{07614505-E4BC-41DE-B386-A7017FD02A9C}" type="pres">
      <dgm:prSet presAssocID="{DF0BAEA7-22DC-4227-A83E-05025474C73E}" presName="entireBox" presStyleLbl="node1" presStyleIdx="0" presStyleCnt="2"/>
      <dgm:spPr/>
      <dgm:t>
        <a:bodyPr/>
        <a:lstStyle/>
        <a:p>
          <a:endParaRPr lang="it-IT"/>
        </a:p>
      </dgm:t>
    </dgm:pt>
    <dgm:pt modelId="{DDE57BD0-5D1A-4127-AEB8-7FBD37840800}" type="pres">
      <dgm:prSet presAssocID="{DF0BAEA7-22DC-4227-A83E-05025474C73E}" presName="descendantBox" presStyleCnt="0"/>
      <dgm:spPr/>
      <dgm:t>
        <a:bodyPr/>
        <a:lstStyle/>
        <a:p>
          <a:endParaRPr lang="it-IT"/>
        </a:p>
      </dgm:t>
    </dgm:pt>
    <dgm:pt modelId="{9870F9D8-D62B-492B-96D4-1AC2FCB8CF3F}" type="pres">
      <dgm:prSet presAssocID="{292069E6-76A5-4FB3-A888-BDA292ADCE96}" presName="childTextBox" presStyleLbl="f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B37919-6201-4928-92F1-AA1E0725F82F}" type="pres">
      <dgm:prSet presAssocID="{6B45D539-FBE3-4C5B-BF19-8D0ED385F6FE}" presName="childTextBox" presStyleLbl="f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B77D3F-5E64-488A-8E75-8D97CCC9C0D0}" type="pres">
      <dgm:prSet presAssocID="{077C1BA1-2A68-4272-BD96-2EC1D2400346}" presName="childTextBox" presStyleLbl="f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90EC32-8240-4745-9710-6E281DE4AA3D}" type="pres">
      <dgm:prSet presAssocID="{B11DD13A-3B64-4C2D-B1CE-28A0EB376C5D}" presName="childTextBox" presStyleLbl="f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29999B-4F5C-4CA7-9186-0EDE73B3510B}" type="pres">
      <dgm:prSet presAssocID="{0C12E4EF-1292-4205-93A6-7D40F0FF72A4}" presName="childTextBox" presStyleLbl="f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818D1A-32E1-4732-B4C8-FCEB301506EF}" type="pres">
      <dgm:prSet presAssocID="{AF0BA7F9-9225-4A77-A29B-A9E9A5A3B872}" presName="sp" presStyleCnt="0"/>
      <dgm:spPr/>
      <dgm:t>
        <a:bodyPr/>
        <a:lstStyle/>
        <a:p>
          <a:endParaRPr lang="it-IT"/>
        </a:p>
      </dgm:t>
    </dgm:pt>
    <dgm:pt modelId="{89A304FA-DBD7-4CB3-86BD-9682C01D9D03}" type="pres">
      <dgm:prSet presAssocID="{EB46A8AD-65C8-4694-9D7D-99DC74EA65CF}" presName="arrowAndChildren" presStyleCnt="0"/>
      <dgm:spPr/>
      <dgm:t>
        <a:bodyPr/>
        <a:lstStyle/>
        <a:p>
          <a:endParaRPr lang="it-IT"/>
        </a:p>
      </dgm:t>
    </dgm:pt>
    <dgm:pt modelId="{EA299352-0ED1-43D2-B2F7-0F17B7F9B56B}" type="pres">
      <dgm:prSet presAssocID="{EB46A8AD-65C8-4694-9D7D-99DC74EA65CF}" presName="parentTextArrow" presStyleLbl="node1" presStyleIdx="0" presStyleCnt="2"/>
      <dgm:spPr/>
      <dgm:t>
        <a:bodyPr/>
        <a:lstStyle/>
        <a:p>
          <a:endParaRPr lang="it-IT"/>
        </a:p>
      </dgm:t>
    </dgm:pt>
    <dgm:pt modelId="{965FCFF7-9FF3-448A-B1A0-843E73CD0510}" type="pres">
      <dgm:prSet presAssocID="{EB46A8AD-65C8-4694-9D7D-99DC74EA65CF}" presName="arrow" presStyleLbl="node1" presStyleIdx="1" presStyleCnt="2" custScaleY="82728" custLinFactNeighborY="-4512"/>
      <dgm:spPr/>
      <dgm:t>
        <a:bodyPr/>
        <a:lstStyle/>
        <a:p>
          <a:endParaRPr lang="it-IT"/>
        </a:p>
      </dgm:t>
    </dgm:pt>
    <dgm:pt modelId="{106DCECE-3999-472B-BD7E-A21394B82A41}" type="pres">
      <dgm:prSet presAssocID="{EB46A8AD-65C8-4694-9D7D-99DC74EA65CF}" presName="descendantArrow" presStyleCnt="0"/>
      <dgm:spPr/>
      <dgm:t>
        <a:bodyPr/>
        <a:lstStyle/>
        <a:p>
          <a:endParaRPr lang="it-IT"/>
        </a:p>
      </dgm:t>
    </dgm:pt>
    <dgm:pt modelId="{D4CCF56E-7EB9-4FFB-80F1-B684F99A358F}" type="pres">
      <dgm:prSet presAssocID="{90FBD78F-08A9-4714-83DC-8FFD90164CFD}" presName="childTextArrow" presStyleLbl="f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0429B2-4EC3-478C-9A48-E823A409B096}" type="pres">
      <dgm:prSet presAssocID="{B831DA52-1E37-4E84-AB5F-03C89AB825E1}" presName="childTextArrow" presStyleLbl="f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1B6CCE-294B-40BA-B774-11E7E3B124B8}" type="pres">
      <dgm:prSet presAssocID="{12FD4EDF-ECE0-460E-AE71-FEE011183035}" presName="childTextArrow" presStyleLbl="f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E79C58-3E7F-4497-AB1C-E207AFFA966B}" type="pres">
      <dgm:prSet presAssocID="{23BA32F4-E414-43D4-804E-3E084A9C2C7C}" presName="childTextArrow" presStyleLbl="f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700890-AEDB-4898-842E-2790DC5E13B1}" type="pres">
      <dgm:prSet presAssocID="{67687A3F-7559-4D74-B72F-514461A43241}" presName="childTextArrow" presStyleLbl="f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0E7AC6-434B-46B2-A384-BAD759A7F0FB}" type="pres">
      <dgm:prSet presAssocID="{72995C44-7254-4A40-BB8C-DB664159909D}" presName="childTextArrow" presStyleLbl="f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A3429AE-F30D-413C-97F5-ED234F521D88}" srcId="{DF0BAEA7-22DC-4227-A83E-05025474C73E}" destId="{077C1BA1-2A68-4272-BD96-2EC1D2400346}" srcOrd="2" destOrd="0" parTransId="{352D61E5-BA55-4FF7-8D2D-A7EE8F6CCFDD}" sibTransId="{0C761F58-50ED-45BA-AD95-5D89E2CDC1F6}"/>
    <dgm:cxn modelId="{F5D7378C-4A41-4C1D-A050-FCAD3D152D35}" srcId="{EB46A8AD-65C8-4694-9D7D-99DC74EA65CF}" destId="{B831DA52-1E37-4E84-AB5F-03C89AB825E1}" srcOrd="1" destOrd="0" parTransId="{30CA3CCD-EC24-47E1-836E-28CB605AEC09}" sibTransId="{E08D76E4-B4AC-42FE-9667-D0CF9885AA53}"/>
    <dgm:cxn modelId="{AA182DD4-640F-9C41-ACAD-BFF11CD12734}" type="presOf" srcId="{292069E6-76A5-4FB3-A888-BDA292ADCE96}" destId="{9870F9D8-D62B-492B-96D4-1AC2FCB8CF3F}" srcOrd="0" destOrd="0" presId="urn:microsoft.com/office/officeart/2005/8/layout/process4"/>
    <dgm:cxn modelId="{C87CAEF0-5FC5-A44E-9CA8-F5BF243EE652}" type="presOf" srcId="{EB46A8AD-65C8-4694-9D7D-99DC74EA65CF}" destId="{EA299352-0ED1-43D2-B2F7-0F17B7F9B56B}" srcOrd="0" destOrd="0" presId="urn:microsoft.com/office/officeart/2005/8/layout/process4"/>
    <dgm:cxn modelId="{7A56AC1E-A6FF-459E-B741-C668509E6001}" srcId="{DF0BAEA7-22DC-4227-A83E-05025474C73E}" destId="{0C12E4EF-1292-4205-93A6-7D40F0FF72A4}" srcOrd="4" destOrd="0" parTransId="{A36881CE-BFAC-487D-B1AD-9979A9297AA6}" sibTransId="{F5E18660-331B-4ECA-BDEC-42E85B4ADDEE}"/>
    <dgm:cxn modelId="{CB7B6CF1-648F-4992-A1CB-E87DB20CBCBE}" srcId="{DF0BAEA7-22DC-4227-A83E-05025474C73E}" destId="{292069E6-76A5-4FB3-A888-BDA292ADCE96}" srcOrd="0" destOrd="0" parTransId="{4BD5D1AF-5715-4672-AD90-8567F78A659F}" sibTransId="{15970A3F-4C6D-4D66-B19C-1FDBEB4BA663}"/>
    <dgm:cxn modelId="{BE650F3A-D0D7-9B48-A0C2-2123182F56B4}" type="presOf" srcId="{12FD4EDF-ECE0-460E-AE71-FEE011183035}" destId="{AE1B6CCE-294B-40BA-B774-11E7E3B124B8}" srcOrd="0" destOrd="0" presId="urn:microsoft.com/office/officeart/2005/8/layout/process4"/>
    <dgm:cxn modelId="{E5D6F728-A7FC-7146-AD4C-B3059CF6CB21}" type="presOf" srcId="{EB46A8AD-65C8-4694-9D7D-99DC74EA65CF}" destId="{965FCFF7-9FF3-448A-B1A0-843E73CD0510}" srcOrd="1" destOrd="0" presId="urn:microsoft.com/office/officeart/2005/8/layout/process4"/>
    <dgm:cxn modelId="{24E8AB6D-65F9-D34F-B920-4411BC7D207A}" type="presOf" srcId="{90FBD78F-08A9-4714-83DC-8FFD90164CFD}" destId="{D4CCF56E-7EB9-4FFB-80F1-B684F99A358F}" srcOrd="0" destOrd="0" presId="urn:microsoft.com/office/officeart/2005/8/layout/process4"/>
    <dgm:cxn modelId="{DEE44D15-6E63-984F-B1B1-A94DBA3474C2}" type="presOf" srcId="{23BA32F4-E414-43D4-804E-3E084A9C2C7C}" destId="{24E79C58-3E7F-4497-AB1C-E207AFFA966B}" srcOrd="0" destOrd="0" presId="urn:microsoft.com/office/officeart/2005/8/layout/process4"/>
    <dgm:cxn modelId="{98B73F96-82A2-144D-AB0A-F935C58F54D5}" type="presOf" srcId="{67687A3F-7559-4D74-B72F-514461A43241}" destId="{22700890-AEDB-4898-842E-2790DC5E13B1}" srcOrd="0" destOrd="0" presId="urn:microsoft.com/office/officeart/2005/8/layout/process4"/>
    <dgm:cxn modelId="{C1449F7E-8964-464F-852A-1F515105C136}" srcId="{DF0BAEA7-22DC-4227-A83E-05025474C73E}" destId="{6B45D539-FBE3-4C5B-BF19-8D0ED385F6FE}" srcOrd="1" destOrd="0" parTransId="{72BADF20-2B1C-4DEC-AEE4-60B256F3270D}" sibTransId="{2CA6E2BE-C8B3-4802-9AAC-1431795F1ED9}"/>
    <dgm:cxn modelId="{B2D9540A-26AD-0448-A913-7B6576F2ACF1}" type="presOf" srcId="{DF0BAEA7-22DC-4227-A83E-05025474C73E}" destId="{07614505-E4BC-41DE-B386-A7017FD02A9C}" srcOrd="1" destOrd="0" presId="urn:microsoft.com/office/officeart/2005/8/layout/process4"/>
    <dgm:cxn modelId="{36D30EBF-6AC1-49B2-9AD3-136D05AD56B5}" srcId="{DF0BAEA7-22DC-4227-A83E-05025474C73E}" destId="{B11DD13A-3B64-4C2D-B1CE-28A0EB376C5D}" srcOrd="3" destOrd="0" parTransId="{CC8FDC6C-2E3D-431C-83C0-691D14376931}" sibTransId="{AD6EB839-B77D-4834-AEA8-6C83B9576FBF}"/>
    <dgm:cxn modelId="{543ABA2D-095B-4BDE-BE14-A7850666AD85}" srcId="{EB46A8AD-65C8-4694-9D7D-99DC74EA65CF}" destId="{72995C44-7254-4A40-BB8C-DB664159909D}" srcOrd="5" destOrd="0" parTransId="{9E00AEA6-3C17-4CB4-8113-BCF40EB97182}" sibTransId="{E9DDE20A-76F9-4B9C-9BF4-2AA6F383AE51}"/>
    <dgm:cxn modelId="{064339D2-FE28-49DE-BC6B-1B5CDDC52638}" srcId="{0747050D-A61B-47F1-A559-4BE3E7540136}" destId="{DF0BAEA7-22DC-4227-A83E-05025474C73E}" srcOrd="1" destOrd="0" parTransId="{74B05D9B-A3F2-41D3-AAC9-04EC5508D8DF}" sibTransId="{88EB249F-C948-412E-97DD-E74E26AB78EE}"/>
    <dgm:cxn modelId="{2BD6D410-7A98-4E57-8904-EC17923D3900}" srcId="{EB46A8AD-65C8-4694-9D7D-99DC74EA65CF}" destId="{23BA32F4-E414-43D4-804E-3E084A9C2C7C}" srcOrd="3" destOrd="0" parTransId="{55A56CA8-3B8C-4603-9C1F-5A062C856122}" sibTransId="{B665E787-34FA-4322-A55C-E9987F6BED9C}"/>
    <dgm:cxn modelId="{C9A910EC-3212-4A17-B97E-E9DD4FD4DDF1}" srcId="{0747050D-A61B-47F1-A559-4BE3E7540136}" destId="{EB46A8AD-65C8-4694-9D7D-99DC74EA65CF}" srcOrd="0" destOrd="0" parTransId="{E81C42F9-F184-4C28-BCCA-2BD57025A591}" sibTransId="{AF0BA7F9-9225-4A77-A29B-A9E9A5A3B872}"/>
    <dgm:cxn modelId="{6E9CA52A-EFAA-344A-8A87-452AE584C874}" type="presOf" srcId="{077C1BA1-2A68-4272-BD96-2EC1D2400346}" destId="{DDB77D3F-5E64-488A-8E75-8D97CCC9C0D0}" srcOrd="0" destOrd="0" presId="urn:microsoft.com/office/officeart/2005/8/layout/process4"/>
    <dgm:cxn modelId="{D76BD88D-80F8-EE49-9E1F-108256C8247A}" type="presOf" srcId="{0747050D-A61B-47F1-A559-4BE3E7540136}" destId="{8B98A892-6D7E-41DE-876B-E1E6CD51F790}" srcOrd="0" destOrd="0" presId="urn:microsoft.com/office/officeart/2005/8/layout/process4"/>
    <dgm:cxn modelId="{3D1D90B4-F4FD-7346-AA82-ED3ACA8380F2}" type="presOf" srcId="{72995C44-7254-4A40-BB8C-DB664159909D}" destId="{AD0E7AC6-434B-46B2-A384-BAD759A7F0FB}" srcOrd="0" destOrd="0" presId="urn:microsoft.com/office/officeart/2005/8/layout/process4"/>
    <dgm:cxn modelId="{434255C6-BCDB-314F-A5FC-7D5EC3A21D64}" type="presOf" srcId="{B11DD13A-3B64-4C2D-B1CE-28A0EB376C5D}" destId="{2A90EC32-8240-4745-9710-6E281DE4AA3D}" srcOrd="0" destOrd="0" presId="urn:microsoft.com/office/officeart/2005/8/layout/process4"/>
    <dgm:cxn modelId="{9664B18D-45CC-4E40-B82E-C058831E95C7}" srcId="{EB46A8AD-65C8-4694-9D7D-99DC74EA65CF}" destId="{67687A3F-7559-4D74-B72F-514461A43241}" srcOrd="4" destOrd="0" parTransId="{9E52D25D-675A-4C05-9A95-AD60A13CFFBE}" sibTransId="{902601B0-5C16-46E3-AD3A-95BF22694A0C}"/>
    <dgm:cxn modelId="{D0E543A9-610B-477F-B746-BA09AA266A2E}" srcId="{EB46A8AD-65C8-4694-9D7D-99DC74EA65CF}" destId="{90FBD78F-08A9-4714-83DC-8FFD90164CFD}" srcOrd="0" destOrd="0" parTransId="{6DE3250C-568A-4F96-9817-8FD57446FBE6}" sibTransId="{52F3BB67-D9D9-4A42-9AB9-1B33A3F3B28D}"/>
    <dgm:cxn modelId="{5160DBE1-E9CC-8E4C-A2A2-B7FF905D11B4}" type="presOf" srcId="{B831DA52-1E37-4E84-AB5F-03C89AB825E1}" destId="{470429B2-4EC3-478C-9A48-E823A409B096}" srcOrd="0" destOrd="0" presId="urn:microsoft.com/office/officeart/2005/8/layout/process4"/>
    <dgm:cxn modelId="{0166EF26-0D91-5B42-99ED-19D9B817A1BF}" type="presOf" srcId="{0C12E4EF-1292-4205-93A6-7D40F0FF72A4}" destId="{C829999B-4F5C-4CA7-9186-0EDE73B3510B}" srcOrd="0" destOrd="0" presId="urn:microsoft.com/office/officeart/2005/8/layout/process4"/>
    <dgm:cxn modelId="{246B41D6-95BE-40DC-A24A-9EAE48D63D0D}" srcId="{EB46A8AD-65C8-4694-9D7D-99DC74EA65CF}" destId="{12FD4EDF-ECE0-460E-AE71-FEE011183035}" srcOrd="2" destOrd="0" parTransId="{E88F6545-9C8B-4965-BFD7-80EA70F48B9F}" sibTransId="{B008768B-C45E-4AC7-9E1B-A9FB7DC5F54B}"/>
    <dgm:cxn modelId="{331E885F-337F-BC40-A7E2-C41B3AD1F65A}" type="presOf" srcId="{DF0BAEA7-22DC-4227-A83E-05025474C73E}" destId="{27B792F3-B0DC-47B5-AE1F-82E08783E136}" srcOrd="0" destOrd="0" presId="urn:microsoft.com/office/officeart/2005/8/layout/process4"/>
    <dgm:cxn modelId="{5E34A38F-D778-1D44-A575-A3980724FF2C}" type="presOf" srcId="{6B45D539-FBE3-4C5B-BF19-8D0ED385F6FE}" destId="{00B37919-6201-4928-92F1-AA1E0725F82F}" srcOrd="0" destOrd="0" presId="urn:microsoft.com/office/officeart/2005/8/layout/process4"/>
    <dgm:cxn modelId="{1E653ED9-9F22-1D4F-97DA-5EA117D6BC03}" type="presParOf" srcId="{8B98A892-6D7E-41DE-876B-E1E6CD51F790}" destId="{F75D3916-A4F7-4052-B42D-5EAC22CD29B2}" srcOrd="0" destOrd="0" presId="urn:microsoft.com/office/officeart/2005/8/layout/process4"/>
    <dgm:cxn modelId="{F61F27E0-8BF3-0D40-9CA0-F9480A2D37D6}" type="presParOf" srcId="{F75D3916-A4F7-4052-B42D-5EAC22CD29B2}" destId="{27B792F3-B0DC-47B5-AE1F-82E08783E136}" srcOrd="0" destOrd="0" presId="urn:microsoft.com/office/officeart/2005/8/layout/process4"/>
    <dgm:cxn modelId="{7A1A3EE5-1F19-AD44-A632-B8970744E8FA}" type="presParOf" srcId="{F75D3916-A4F7-4052-B42D-5EAC22CD29B2}" destId="{07614505-E4BC-41DE-B386-A7017FD02A9C}" srcOrd="1" destOrd="0" presId="urn:microsoft.com/office/officeart/2005/8/layout/process4"/>
    <dgm:cxn modelId="{B6F4D426-3EAD-574C-9E29-54DA45437744}" type="presParOf" srcId="{F75D3916-A4F7-4052-B42D-5EAC22CD29B2}" destId="{DDE57BD0-5D1A-4127-AEB8-7FBD37840800}" srcOrd="2" destOrd="0" presId="urn:microsoft.com/office/officeart/2005/8/layout/process4"/>
    <dgm:cxn modelId="{79AAD9CD-5428-2E4E-829E-E518A240EC70}" type="presParOf" srcId="{DDE57BD0-5D1A-4127-AEB8-7FBD37840800}" destId="{9870F9D8-D62B-492B-96D4-1AC2FCB8CF3F}" srcOrd="0" destOrd="0" presId="urn:microsoft.com/office/officeart/2005/8/layout/process4"/>
    <dgm:cxn modelId="{A26E8E27-7BEB-9747-A9AC-6AE7EE777D6B}" type="presParOf" srcId="{DDE57BD0-5D1A-4127-AEB8-7FBD37840800}" destId="{00B37919-6201-4928-92F1-AA1E0725F82F}" srcOrd="1" destOrd="0" presId="urn:microsoft.com/office/officeart/2005/8/layout/process4"/>
    <dgm:cxn modelId="{B6981AAF-1092-D044-9C6D-F76CC957AD45}" type="presParOf" srcId="{DDE57BD0-5D1A-4127-AEB8-7FBD37840800}" destId="{DDB77D3F-5E64-488A-8E75-8D97CCC9C0D0}" srcOrd="2" destOrd="0" presId="urn:microsoft.com/office/officeart/2005/8/layout/process4"/>
    <dgm:cxn modelId="{E0473765-B590-3D46-9AD3-F431AC39E1EA}" type="presParOf" srcId="{DDE57BD0-5D1A-4127-AEB8-7FBD37840800}" destId="{2A90EC32-8240-4745-9710-6E281DE4AA3D}" srcOrd="3" destOrd="0" presId="urn:microsoft.com/office/officeart/2005/8/layout/process4"/>
    <dgm:cxn modelId="{EE52DB1C-5134-654D-BB45-857B0C64D6A9}" type="presParOf" srcId="{DDE57BD0-5D1A-4127-AEB8-7FBD37840800}" destId="{C829999B-4F5C-4CA7-9186-0EDE73B3510B}" srcOrd="4" destOrd="0" presId="urn:microsoft.com/office/officeart/2005/8/layout/process4"/>
    <dgm:cxn modelId="{BAD65676-CF56-0F4F-B64C-D7C77D1069AD}" type="presParOf" srcId="{8B98A892-6D7E-41DE-876B-E1E6CD51F790}" destId="{EA818D1A-32E1-4732-B4C8-FCEB301506EF}" srcOrd="1" destOrd="0" presId="urn:microsoft.com/office/officeart/2005/8/layout/process4"/>
    <dgm:cxn modelId="{06585D02-35F6-324D-89ED-7BFC4801842F}" type="presParOf" srcId="{8B98A892-6D7E-41DE-876B-E1E6CD51F790}" destId="{89A304FA-DBD7-4CB3-86BD-9682C01D9D03}" srcOrd="2" destOrd="0" presId="urn:microsoft.com/office/officeart/2005/8/layout/process4"/>
    <dgm:cxn modelId="{FAC63528-4446-9E4F-AE79-9FA4B5EAA823}" type="presParOf" srcId="{89A304FA-DBD7-4CB3-86BD-9682C01D9D03}" destId="{EA299352-0ED1-43D2-B2F7-0F17B7F9B56B}" srcOrd="0" destOrd="0" presId="urn:microsoft.com/office/officeart/2005/8/layout/process4"/>
    <dgm:cxn modelId="{18325EC2-E144-DC40-AD01-DD4C42CB1190}" type="presParOf" srcId="{89A304FA-DBD7-4CB3-86BD-9682C01D9D03}" destId="{965FCFF7-9FF3-448A-B1A0-843E73CD0510}" srcOrd="1" destOrd="0" presId="urn:microsoft.com/office/officeart/2005/8/layout/process4"/>
    <dgm:cxn modelId="{FE9CBBF6-7DC3-AF4B-9D07-16CD758FB547}" type="presParOf" srcId="{89A304FA-DBD7-4CB3-86BD-9682C01D9D03}" destId="{106DCECE-3999-472B-BD7E-A21394B82A41}" srcOrd="2" destOrd="0" presId="urn:microsoft.com/office/officeart/2005/8/layout/process4"/>
    <dgm:cxn modelId="{AE00E8E8-0E7E-4C4A-9B90-E451B5DB727C}" type="presParOf" srcId="{106DCECE-3999-472B-BD7E-A21394B82A41}" destId="{D4CCF56E-7EB9-4FFB-80F1-B684F99A358F}" srcOrd="0" destOrd="0" presId="urn:microsoft.com/office/officeart/2005/8/layout/process4"/>
    <dgm:cxn modelId="{8B6D6008-AC0F-6546-999C-1F7696BB0B81}" type="presParOf" srcId="{106DCECE-3999-472B-BD7E-A21394B82A41}" destId="{470429B2-4EC3-478C-9A48-E823A409B096}" srcOrd="1" destOrd="0" presId="urn:microsoft.com/office/officeart/2005/8/layout/process4"/>
    <dgm:cxn modelId="{D9769742-AFA4-334C-8BB8-76E8A879BAAC}" type="presParOf" srcId="{106DCECE-3999-472B-BD7E-A21394B82A41}" destId="{AE1B6CCE-294B-40BA-B774-11E7E3B124B8}" srcOrd="2" destOrd="0" presId="urn:microsoft.com/office/officeart/2005/8/layout/process4"/>
    <dgm:cxn modelId="{B65BD8E0-1EB0-0946-9612-91CC1C7B81D0}" type="presParOf" srcId="{106DCECE-3999-472B-BD7E-A21394B82A41}" destId="{24E79C58-3E7F-4497-AB1C-E207AFFA966B}" srcOrd="3" destOrd="0" presId="urn:microsoft.com/office/officeart/2005/8/layout/process4"/>
    <dgm:cxn modelId="{25D000C2-C91B-CA46-9CE5-8860F1EF54E4}" type="presParOf" srcId="{106DCECE-3999-472B-BD7E-A21394B82A41}" destId="{22700890-AEDB-4898-842E-2790DC5E13B1}" srcOrd="4" destOrd="0" presId="urn:microsoft.com/office/officeart/2005/8/layout/process4"/>
    <dgm:cxn modelId="{6530F7F2-7304-9243-9995-AFE3B3591323}" type="presParOf" srcId="{106DCECE-3999-472B-BD7E-A21394B82A41}" destId="{AD0E7AC6-434B-46B2-A384-BAD759A7F0FB}" srcOrd="5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FB4F1-5719-3B4D-A167-3D8C4DCF180E}" type="doc">
      <dgm:prSet loTypeId="urn:microsoft.com/office/officeart/2005/8/layout/hList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CFEC3B-AB53-4843-95FC-1463D94F9A6A}">
      <dgm:prSet phldrT="[Text]" custT="1"/>
      <dgm:spPr/>
      <dgm:t>
        <a:bodyPr/>
        <a:lstStyle/>
        <a:p>
          <a:r>
            <a:rPr lang="en-US" sz="2000" dirty="0" err="1" smtClean="0"/>
            <a:t>Misure</a:t>
          </a:r>
          <a:r>
            <a:rPr lang="en-US" sz="2000" dirty="0" smtClean="0"/>
            <a:t> </a:t>
          </a:r>
          <a:r>
            <a:rPr lang="en-US" sz="2000" dirty="0" err="1" smtClean="0"/>
            <a:t>sperimentali</a:t>
          </a:r>
          <a:r>
            <a:rPr lang="en-US" sz="2000" dirty="0" smtClean="0"/>
            <a:t> diverse</a:t>
          </a:r>
          <a:endParaRPr lang="en-US" sz="2000" dirty="0"/>
        </a:p>
      </dgm:t>
    </dgm:pt>
    <dgm:pt modelId="{60E0E46D-A22C-2C43-B54E-671945ED863E}" type="parTrans" cxnId="{519EF0B4-DEE2-2745-AFDC-641490780119}">
      <dgm:prSet/>
      <dgm:spPr/>
      <dgm:t>
        <a:bodyPr/>
        <a:lstStyle/>
        <a:p>
          <a:endParaRPr lang="en-US"/>
        </a:p>
      </dgm:t>
    </dgm:pt>
    <dgm:pt modelId="{C88C591B-6F75-FE46-A869-7EFDB3619604}" type="sibTrans" cxnId="{519EF0B4-DEE2-2745-AFDC-641490780119}">
      <dgm:prSet/>
      <dgm:spPr/>
      <dgm:t>
        <a:bodyPr/>
        <a:lstStyle/>
        <a:p>
          <a:endParaRPr lang="en-US"/>
        </a:p>
      </dgm:t>
    </dgm:pt>
    <dgm:pt modelId="{DBF3CA90-9367-8E4C-9825-C3752B0E4D98}">
      <dgm:prSet phldrT="[Text]" custT="1"/>
      <dgm:spPr/>
      <dgm:t>
        <a:bodyPr/>
        <a:lstStyle/>
        <a:p>
          <a:r>
            <a:rPr lang="en-GB" sz="1600" dirty="0" smtClean="0"/>
            <a:t>Il </a:t>
          </a:r>
          <a:r>
            <a:rPr lang="en-GB" sz="1600" dirty="0" err="1" smtClean="0"/>
            <a:t>sistema</a:t>
          </a:r>
          <a:r>
            <a:rPr lang="en-GB" sz="1600" dirty="0" smtClean="0"/>
            <a:t> di </a:t>
          </a:r>
          <a:r>
            <a:rPr lang="en-GB" sz="1600" dirty="0" err="1" smtClean="0"/>
            <a:t>collimazione</a:t>
          </a:r>
          <a:r>
            <a:rPr lang="en-GB" sz="1600" dirty="0" smtClean="0"/>
            <a:t> con </a:t>
          </a:r>
          <a:r>
            <a:rPr lang="en-GB" sz="1600" dirty="0" err="1" smtClean="0"/>
            <a:t>Cristalli</a:t>
          </a:r>
          <a:r>
            <a:rPr lang="en-GB" sz="1600" dirty="0" smtClean="0"/>
            <a:t> </a:t>
          </a:r>
          <a:r>
            <a:rPr lang="en-GB" sz="1600" dirty="0" err="1" smtClean="0"/>
            <a:t>viene</a:t>
          </a:r>
          <a:r>
            <a:rPr lang="en-GB" sz="1600" dirty="0" smtClean="0"/>
            <a:t> </a:t>
          </a:r>
          <a:r>
            <a:rPr lang="en-GB" sz="1600" dirty="0" err="1" smtClean="0"/>
            <a:t>testato</a:t>
          </a:r>
          <a:r>
            <a:rPr lang="en-GB" sz="1600" dirty="0" smtClean="0"/>
            <a:t> in SPS con un </a:t>
          </a:r>
          <a:r>
            <a:rPr lang="en-GB" sz="1600" dirty="0" err="1" smtClean="0"/>
            <a:t>fascio</a:t>
          </a:r>
          <a:r>
            <a:rPr lang="en-GB" sz="1600" dirty="0" smtClean="0"/>
            <a:t> stabile di </a:t>
          </a:r>
          <a:r>
            <a:rPr lang="en-GB" sz="1600" dirty="0" err="1" smtClean="0"/>
            <a:t>protoni</a:t>
          </a:r>
          <a:r>
            <a:rPr lang="en-GB" sz="1600" dirty="0" smtClean="0"/>
            <a:t> (e </a:t>
          </a:r>
          <a:r>
            <a:rPr lang="en-GB" sz="1600" dirty="0" err="1" smtClean="0"/>
            <a:t>ioni</a:t>
          </a:r>
          <a:r>
            <a:rPr lang="en-GB" sz="1600" dirty="0" smtClean="0"/>
            <a:t> </a:t>
          </a:r>
          <a:r>
            <a:rPr lang="en-GB" sz="1600" dirty="0" err="1" smtClean="0"/>
            <a:t>piombo</a:t>
          </a:r>
          <a:r>
            <a:rPr lang="en-GB" sz="1600" dirty="0" smtClean="0"/>
            <a:t>) a 120 o 270 GeV.</a:t>
          </a:r>
          <a:endParaRPr lang="en-US" sz="1600" dirty="0"/>
        </a:p>
      </dgm:t>
    </dgm:pt>
    <dgm:pt modelId="{8829D24C-2C73-E54B-A712-A44F3B710A4D}" type="parTrans" cxnId="{9D897B9D-EDBB-AA45-A7A7-8E9137A730E2}">
      <dgm:prSet/>
      <dgm:spPr/>
      <dgm:t>
        <a:bodyPr/>
        <a:lstStyle/>
        <a:p>
          <a:endParaRPr lang="en-US"/>
        </a:p>
      </dgm:t>
    </dgm:pt>
    <dgm:pt modelId="{7B737218-0C71-C241-8575-9A624A784391}" type="sibTrans" cxnId="{9D897B9D-EDBB-AA45-A7A7-8E9137A730E2}">
      <dgm:prSet/>
      <dgm:spPr/>
      <dgm:t>
        <a:bodyPr/>
        <a:lstStyle/>
        <a:p>
          <a:endParaRPr lang="en-US"/>
        </a:p>
      </dgm:t>
    </dgm:pt>
    <dgm:pt modelId="{1E3369CF-DF81-4345-804C-79DA82F4A913}">
      <dgm:prSet phldrT="[Text]" custT="1"/>
      <dgm:spPr/>
      <dgm:t>
        <a:bodyPr/>
        <a:lstStyle/>
        <a:p>
          <a:r>
            <a:rPr lang="en-GB" sz="1600" dirty="0" smtClean="0"/>
            <a:t>Due </a:t>
          </a:r>
          <a:r>
            <a:rPr lang="en-GB" sz="1600" dirty="0" err="1" smtClean="0"/>
            <a:t>cristalli</a:t>
          </a:r>
          <a:r>
            <a:rPr lang="en-GB" sz="1600" dirty="0" smtClean="0"/>
            <a:t> </a:t>
          </a:r>
          <a:r>
            <a:rPr lang="en-GB" sz="1600" dirty="0" err="1" smtClean="0"/>
            <a:t>sono</a:t>
          </a:r>
          <a:r>
            <a:rPr lang="en-GB" sz="1600" dirty="0" smtClean="0"/>
            <a:t> </a:t>
          </a:r>
          <a:r>
            <a:rPr lang="en-GB" sz="1600" dirty="0" err="1" smtClean="0"/>
            <a:t>stati</a:t>
          </a:r>
          <a:r>
            <a:rPr lang="en-GB" sz="1600" dirty="0" smtClean="0"/>
            <a:t> </a:t>
          </a:r>
          <a:r>
            <a:rPr lang="en-GB" sz="1600" dirty="0" err="1" smtClean="0"/>
            <a:t>installati</a:t>
          </a:r>
          <a:r>
            <a:rPr lang="en-GB" sz="1600" dirty="0" smtClean="0"/>
            <a:t> </a:t>
          </a:r>
          <a:r>
            <a:rPr lang="en-GB" sz="1600" dirty="0" err="1" smtClean="0"/>
            <a:t>coi</a:t>
          </a:r>
          <a:r>
            <a:rPr lang="en-GB" sz="1600" dirty="0" smtClean="0"/>
            <a:t> </a:t>
          </a:r>
          <a:r>
            <a:rPr lang="en-GB" sz="1600" dirty="0" err="1" smtClean="0"/>
            <a:t>loro</a:t>
          </a:r>
          <a:r>
            <a:rPr lang="en-GB" sz="1600" dirty="0" smtClean="0"/>
            <a:t> </a:t>
          </a:r>
          <a:r>
            <a:rPr lang="en-GB" sz="1600" dirty="0" err="1" smtClean="0"/>
            <a:t>rispettivi</a:t>
          </a:r>
          <a:r>
            <a:rPr lang="en-GB" sz="1600" dirty="0" smtClean="0"/>
            <a:t> </a:t>
          </a:r>
          <a:r>
            <a:rPr lang="en-GB" sz="1600" dirty="0" err="1" smtClean="0"/>
            <a:t>goniometri</a:t>
          </a:r>
          <a:r>
            <a:rPr lang="en-GB" sz="1600" dirty="0" smtClean="0"/>
            <a:t> in LHC.</a:t>
          </a:r>
        </a:p>
        <a:p>
          <a:r>
            <a:rPr lang="en-US" sz="1600" dirty="0" err="1" smtClean="0"/>
            <a:t>Sono</a:t>
          </a:r>
          <a:r>
            <a:rPr lang="en-US" sz="1600" dirty="0" smtClean="0"/>
            <a:t> </a:t>
          </a:r>
          <a:r>
            <a:rPr lang="en-US" sz="1600" dirty="0" err="1" smtClean="0"/>
            <a:t>stati</a:t>
          </a:r>
          <a:r>
            <a:rPr lang="en-US" sz="1600" dirty="0" smtClean="0"/>
            <a:t> </a:t>
          </a:r>
          <a:r>
            <a:rPr lang="en-US" sz="1600" dirty="0" err="1" smtClean="0"/>
            <a:t>richiesti</a:t>
          </a:r>
          <a:r>
            <a:rPr lang="en-US" sz="1600" dirty="0" smtClean="0"/>
            <a:t> </a:t>
          </a:r>
          <a:r>
            <a:rPr lang="en-US" sz="1600" dirty="0" err="1" smtClean="0"/>
            <a:t>dei</a:t>
          </a:r>
          <a:r>
            <a:rPr lang="en-US" sz="1600" dirty="0" smtClean="0"/>
            <a:t> test </a:t>
          </a:r>
          <a:r>
            <a:rPr lang="en-US" sz="1600" dirty="0" err="1" smtClean="0"/>
            <a:t>già</a:t>
          </a:r>
          <a:r>
            <a:rPr lang="en-US" sz="1600" dirty="0" smtClean="0"/>
            <a:t> a </a:t>
          </a:r>
          <a:r>
            <a:rPr lang="en-US" sz="1600" dirty="0" err="1" smtClean="0"/>
            <a:t>partire</a:t>
          </a:r>
          <a:r>
            <a:rPr lang="en-US" sz="1600" dirty="0" smtClean="0"/>
            <a:t> da </a:t>
          </a:r>
          <a:r>
            <a:rPr lang="en-US" sz="1600" dirty="0" err="1" smtClean="0"/>
            <a:t>quest’anno</a:t>
          </a:r>
          <a:r>
            <a:rPr lang="en-US" sz="1600" dirty="0" smtClean="0"/>
            <a:t>.</a:t>
          </a:r>
          <a:endParaRPr lang="en-US" sz="1600" dirty="0"/>
        </a:p>
      </dgm:t>
    </dgm:pt>
    <dgm:pt modelId="{A61CB00B-7E10-C345-91E3-23EA8320997A}" type="parTrans" cxnId="{D2095C55-D7C2-D34D-8BCE-79144ADB71C7}">
      <dgm:prSet/>
      <dgm:spPr/>
      <dgm:t>
        <a:bodyPr/>
        <a:lstStyle/>
        <a:p>
          <a:endParaRPr lang="en-US"/>
        </a:p>
      </dgm:t>
    </dgm:pt>
    <dgm:pt modelId="{3F1752C4-1BA9-E941-8E1D-CFEA7CEE9105}" type="sibTrans" cxnId="{D2095C55-D7C2-D34D-8BCE-79144ADB71C7}">
      <dgm:prSet/>
      <dgm:spPr/>
      <dgm:t>
        <a:bodyPr/>
        <a:lstStyle/>
        <a:p>
          <a:endParaRPr lang="en-US"/>
        </a:p>
      </dgm:t>
    </dgm:pt>
    <dgm:pt modelId="{6CAF67B7-5CFE-234C-927A-AA597A4FBC2C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La </a:t>
          </a:r>
          <a:r>
            <a:rPr lang="en-GB" sz="1600" dirty="0" err="1" smtClean="0">
              <a:solidFill>
                <a:schemeClr val="tx1"/>
              </a:solidFill>
            </a:rPr>
            <a:t>caratterizzazione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dirty="0" err="1" smtClean="0">
              <a:solidFill>
                <a:schemeClr val="tx1"/>
              </a:solidFill>
            </a:rPr>
            <a:t>delle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dirty="0" err="1" smtClean="0">
              <a:solidFill>
                <a:schemeClr val="tx1"/>
              </a:solidFill>
            </a:rPr>
            <a:t>interazioni</a:t>
          </a:r>
          <a:r>
            <a:rPr lang="en-GB" sz="1600" dirty="0" smtClean="0">
              <a:solidFill>
                <a:schemeClr val="tx1"/>
              </a:solidFill>
            </a:rPr>
            <a:t> di </a:t>
          </a:r>
          <a:r>
            <a:rPr lang="en-GB" sz="1600" dirty="0" err="1" smtClean="0">
              <a:solidFill>
                <a:schemeClr val="tx1"/>
              </a:solidFill>
            </a:rPr>
            <a:t>particelle</a:t>
          </a:r>
          <a:r>
            <a:rPr lang="en-GB" sz="1600" dirty="0" smtClean="0">
              <a:solidFill>
                <a:schemeClr val="tx1"/>
              </a:solidFill>
            </a:rPr>
            <a:t> con </a:t>
          </a:r>
          <a:r>
            <a:rPr lang="en-GB" sz="1600" dirty="0" err="1" smtClean="0">
              <a:solidFill>
                <a:schemeClr val="tx1"/>
              </a:solidFill>
            </a:rPr>
            <a:t>i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dirty="0" err="1" smtClean="0">
              <a:solidFill>
                <a:schemeClr val="tx1"/>
              </a:solidFill>
            </a:rPr>
            <a:t>cristalli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dirty="0" err="1" smtClean="0">
              <a:solidFill>
                <a:schemeClr val="tx1"/>
              </a:solidFill>
            </a:rPr>
            <a:t>piegati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dirty="0" err="1" smtClean="0">
              <a:solidFill>
                <a:schemeClr val="tx1"/>
              </a:solidFill>
            </a:rPr>
            <a:t>viene</a:t>
          </a:r>
          <a:r>
            <a:rPr lang="en-GB" sz="1600" dirty="0" smtClean="0">
              <a:solidFill>
                <a:schemeClr val="tx1"/>
              </a:solidFill>
            </a:rPr>
            <a:t>  </a:t>
          </a:r>
          <a:r>
            <a:rPr lang="en-GB" sz="1600" dirty="0" err="1" smtClean="0">
              <a:solidFill>
                <a:schemeClr val="tx1"/>
              </a:solidFill>
            </a:rPr>
            <a:t>eseguita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dirty="0" err="1" smtClean="0">
              <a:solidFill>
                <a:schemeClr val="tx1"/>
              </a:solidFill>
            </a:rPr>
            <a:t>nella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dirty="0" err="1" smtClean="0">
              <a:solidFill>
                <a:schemeClr val="tx1"/>
              </a:solidFill>
            </a:rPr>
            <a:t>linea</a:t>
          </a:r>
          <a:r>
            <a:rPr lang="en-GB" sz="1600" dirty="0" smtClean="0">
              <a:solidFill>
                <a:schemeClr val="tx1"/>
              </a:solidFill>
            </a:rPr>
            <a:t> di </a:t>
          </a:r>
          <a:r>
            <a:rPr lang="en-GB" sz="1600" dirty="0" err="1" smtClean="0">
              <a:solidFill>
                <a:schemeClr val="tx1"/>
              </a:solidFill>
            </a:rPr>
            <a:t>estrazione</a:t>
          </a:r>
          <a:r>
            <a:rPr lang="en-GB" sz="1600" dirty="0" smtClean="0">
              <a:solidFill>
                <a:schemeClr val="tx1"/>
              </a:solidFill>
            </a:rPr>
            <a:t> di SPS, H8.</a:t>
          </a:r>
          <a:endParaRPr lang="en-US" sz="1600" dirty="0">
            <a:solidFill>
              <a:schemeClr val="tx1"/>
            </a:solidFill>
          </a:endParaRPr>
        </a:p>
      </dgm:t>
    </dgm:pt>
    <dgm:pt modelId="{C180E8D9-60BF-5846-B0EF-86837293872E}" type="parTrans" cxnId="{8CD38767-9675-4347-9344-2535969DE68C}">
      <dgm:prSet/>
      <dgm:spPr/>
      <dgm:t>
        <a:bodyPr/>
        <a:lstStyle/>
        <a:p>
          <a:endParaRPr lang="en-GB"/>
        </a:p>
      </dgm:t>
    </dgm:pt>
    <dgm:pt modelId="{F2DE81DC-C128-9148-8BEA-A641EA1F2772}" type="sibTrans" cxnId="{8CD38767-9675-4347-9344-2535969DE68C}">
      <dgm:prSet/>
      <dgm:spPr/>
      <dgm:t>
        <a:bodyPr/>
        <a:lstStyle/>
        <a:p>
          <a:endParaRPr lang="en-GB"/>
        </a:p>
      </dgm:t>
    </dgm:pt>
    <dgm:pt modelId="{6F439E14-CE53-D64E-87BF-0F4F80C1D7E7}" type="pres">
      <dgm:prSet presAssocID="{102FB4F1-5719-3B4D-A167-3D8C4DCF180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889F57-ED82-1F48-BB45-119BF87F6F43}" type="pres">
      <dgm:prSet presAssocID="{58CFEC3B-AB53-4843-95FC-1463D94F9A6A}" presName="roof" presStyleLbl="dkBgShp" presStyleIdx="0" presStyleCnt="2" custScaleY="96043"/>
      <dgm:spPr/>
      <dgm:t>
        <a:bodyPr/>
        <a:lstStyle/>
        <a:p>
          <a:endParaRPr lang="en-US"/>
        </a:p>
      </dgm:t>
    </dgm:pt>
    <dgm:pt modelId="{35181268-5E78-F84D-92D6-CE40B598D99A}" type="pres">
      <dgm:prSet presAssocID="{58CFEC3B-AB53-4843-95FC-1463D94F9A6A}" presName="pillars" presStyleCnt="0"/>
      <dgm:spPr/>
    </dgm:pt>
    <dgm:pt modelId="{40C85AF0-30D4-8144-B2E2-6EDB824681BB}" type="pres">
      <dgm:prSet presAssocID="{58CFEC3B-AB53-4843-95FC-1463D94F9A6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44928-ADFD-0647-B7EF-7873A9E8F859}" type="pres">
      <dgm:prSet presAssocID="{DBF3CA90-9367-8E4C-9825-C3752B0E4D9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AF9D0-0C6B-834D-851F-B765B27D214B}" type="pres">
      <dgm:prSet presAssocID="{1E3369CF-DF81-4345-804C-79DA82F4A91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F851B-2F3C-C043-93E3-0DC21F4D468D}" type="pres">
      <dgm:prSet presAssocID="{58CFEC3B-AB53-4843-95FC-1463D94F9A6A}" presName="base" presStyleLbl="dkBgShp" presStyleIdx="1" presStyleCnt="2"/>
      <dgm:spPr/>
    </dgm:pt>
  </dgm:ptLst>
  <dgm:cxnLst>
    <dgm:cxn modelId="{0217523B-91F3-C14E-A74D-3E96FFB5BACF}" type="presOf" srcId="{58CFEC3B-AB53-4843-95FC-1463D94F9A6A}" destId="{86889F57-ED82-1F48-BB45-119BF87F6F43}" srcOrd="0" destOrd="0" presId="urn:microsoft.com/office/officeart/2005/8/layout/hList3"/>
    <dgm:cxn modelId="{2CE842B2-F583-C645-9A79-3E6A2A1469FB}" type="presOf" srcId="{DBF3CA90-9367-8E4C-9825-C3752B0E4D98}" destId="{F5944928-ADFD-0647-B7EF-7873A9E8F859}" srcOrd="0" destOrd="0" presId="urn:microsoft.com/office/officeart/2005/8/layout/hList3"/>
    <dgm:cxn modelId="{F0D3574E-4239-2F44-9372-EC6C0AAD6E93}" type="presOf" srcId="{1E3369CF-DF81-4345-804C-79DA82F4A913}" destId="{7BBAF9D0-0C6B-834D-851F-B765B27D214B}" srcOrd="0" destOrd="0" presId="urn:microsoft.com/office/officeart/2005/8/layout/hList3"/>
    <dgm:cxn modelId="{2CDD4370-DCE7-104E-AEC9-CAB50A5DCAA1}" type="presOf" srcId="{6CAF67B7-5CFE-234C-927A-AA597A4FBC2C}" destId="{40C85AF0-30D4-8144-B2E2-6EDB824681BB}" srcOrd="0" destOrd="0" presId="urn:microsoft.com/office/officeart/2005/8/layout/hList3"/>
    <dgm:cxn modelId="{0929E86C-A0F0-4047-B095-71D61E606517}" type="presOf" srcId="{102FB4F1-5719-3B4D-A167-3D8C4DCF180E}" destId="{6F439E14-CE53-D64E-87BF-0F4F80C1D7E7}" srcOrd="0" destOrd="0" presId="urn:microsoft.com/office/officeart/2005/8/layout/hList3"/>
    <dgm:cxn modelId="{9D897B9D-EDBB-AA45-A7A7-8E9137A730E2}" srcId="{58CFEC3B-AB53-4843-95FC-1463D94F9A6A}" destId="{DBF3CA90-9367-8E4C-9825-C3752B0E4D98}" srcOrd="1" destOrd="0" parTransId="{8829D24C-2C73-E54B-A712-A44F3B710A4D}" sibTransId="{7B737218-0C71-C241-8575-9A624A784391}"/>
    <dgm:cxn modelId="{D2095C55-D7C2-D34D-8BCE-79144ADB71C7}" srcId="{58CFEC3B-AB53-4843-95FC-1463D94F9A6A}" destId="{1E3369CF-DF81-4345-804C-79DA82F4A913}" srcOrd="2" destOrd="0" parTransId="{A61CB00B-7E10-C345-91E3-23EA8320997A}" sibTransId="{3F1752C4-1BA9-E941-8E1D-CFEA7CEE9105}"/>
    <dgm:cxn modelId="{8CD38767-9675-4347-9344-2535969DE68C}" srcId="{58CFEC3B-AB53-4843-95FC-1463D94F9A6A}" destId="{6CAF67B7-5CFE-234C-927A-AA597A4FBC2C}" srcOrd="0" destOrd="0" parTransId="{C180E8D9-60BF-5846-B0EF-86837293872E}" sibTransId="{F2DE81DC-C128-9148-8BEA-A641EA1F2772}"/>
    <dgm:cxn modelId="{519EF0B4-DEE2-2745-AFDC-641490780119}" srcId="{102FB4F1-5719-3B4D-A167-3D8C4DCF180E}" destId="{58CFEC3B-AB53-4843-95FC-1463D94F9A6A}" srcOrd="0" destOrd="0" parTransId="{60E0E46D-A22C-2C43-B54E-671945ED863E}" sibTransId="{C88C591B-6F75-FE46-A869-7EFDB3619604}"/>
    <dgm:cxn modelId="{CF55E12C-39D7-1542-865D-C894C2F82073}" type="presParOf" srcId="{6F439E14-CE53-D64E-87BF-0F4F80C1D7E7}" destId="{86889F57-ED82-1F48-BB45-119BF87F6F43}" srcOrd="0" destOrd="0" presId="urn:microsoft.com/office/officeart/2005/8/layout/hList3"/>
    <dgm:cxn modelId="{791E125E-8251-2A42-8094-7842DACD6CD0}" type="presParOf" srcId="{6F439E14-CE53-D64E-87BF-0F4F80C1D7E7}" destId="{35181268-5E78-F84D-92D6-CE40B598D99A}" srcOrd="1" destOrd="0" presId="urn:microsoft.com/office/officeart/2005/8/layout/hList3"/>
    <dgm:cxn modelId="{82A5CCEB-3532-D94C-911A-385FCFA6AE46}" type="presParOf" srcId="{35181268-5E78-F84D-92D6-CE40B598D99A}" destId="{40C85AF0-30D4-8144-B2E2-6EDB824681BB}" srcOrd="0" destOrd="0" presId="urn:microsoft.com/office/officeart/2005/8/layout/hList3"/>
    <dgm:cxn modelId="{BAE54B86-9B85-9941-85F6-353D10C3056C}" type="presParOf" srcId="{35181268-5E78-F84D-92D6-CE40B598D99A}" destId="{F5944928-ADFD-0647-B7EF-7873A9E8F859}" srcOrd="1" destOrd="0" presId="urn:microsoft.com/office/officeart/2005/8/layout/hList3"/>
    <dgm:cxn modelId="{B72E2E8C-88CC-044A-9A94-13FDAC27AB50}" type="presParOf" srcId="{35181268-5E78-F84D-92D6-CE40B598D99A}" destId="{7BBAF9D0-0C6B-834D-851F-B765B27D214B}" srcOrd="2" destOrd="0" presId="urn:microsoft.com/office/officeart/2005/8/layout/hList3"/>
    <dgm:cxn modelId="{A9407601-5725-594D-88F4-82F5A2F4915B}" type="presParOf" srcId="{6F439E14-CE53-D64E-87BF-0F4F80C1D7E7}" destId="{739F851B-2F3C-C043-93E3-0DC21F4D468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14505-E4BC-41DE-B386-A7017FD02A9C}">
      <dsp:nvSpPr>
        <dsp:cNvPr id="0" name=""/>
        <dsp:cNvSpPr/>
      </dsp:nvSpPr>
      <dsp:spPr>
        <a:xfrm>
          <a:off x="0" y="1526152"/>
          <a:ext cx="5730415" cy="12134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Tali processi incrementano la popolazione dell’</a:t>
          </a:r>
          <a:r>
            <a:rPr lang="it-IT" sz="1600" b="1" kern="1200" dirty="0" smtClean="0"/>
            <a:t>alone</a:t>
          </a:r>
          <a:r>
            <a:rPr lang="it-IT" sz="1600" kern="1200" dirty="0" smtClean="0"/>
            <a:t> che provoca diversi problemi :</a:t>
          </a:r>
          <a:endParaRPr lang="it-IT" sz="1600" kern="1200" dirty="0"/>
        </a:p>
      </dsp:txBody>
      <dsp:txXfrm>
        <a:off x="0" y="1526152"/>
        <a:ext cx="5730415" cy="655274"/>
      </dsp:txXfrm>
    </dsp:sp>
    <dsp:sp modelId="{9870F9D8-D62B-492B-96D4-1AC2FCB8CF3F}">
      <dsp:nvSpPr>
        <dsp:cNvPr id="0" name=""/>
        <dsp:cNvSpPr/>
      </dsp:nvSpPr>
      <dsp:spPr>
        <a:xfrm>
          <a:off x="699" y="2157158"/>
          <a:ext cx="1145803" cy="55819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Effetti non lineari dei magneti, lontano dal centro</a:t>
          </a:r>
          <a:endParaRPr lang="it-IT" sz="900" kern="1200" dirty="0"/>
        </a:p>
      </dsp:txBody>
      <dsp:txXfrm>
        <a:off x="699" y="2157158"/>
        <a:ext cx="1145803" cy="558196"/>
      </dsp:txXfrm>
    </dsp:sp>
    <dsp:sp modelId="{00B37919-6201-4928-92F1-AA1E0725F82F}">
      <dsp:nvSpPr>
        <dsp:cNvPr id="0" name=""/>
        <dsp:cNvSpPr/>
      </dsp:nvSpPr>
      <dsp:spPr>
        <a:xfrm>
          <a:off x="1146502" y="2157158"/>
          <a:ext cx="1145803" cy="55819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Interazione con restrizioni geometriche</a:t>
          </a:r>
          <a:endParaRPr lang="it-IT" sz="900" kern="1200" dirty="0"/>
        </a:p>
      </dsp:txBody>
      <dsp:txXfrm>
        <a:off x="1146502" y="2157158"/>
        <a:ext cx="1145803" cy="558196"/>
      </dsp:txXfrm>
    </dsp:sp>
    <dsp:sp modelId="{DDB77D3F-5E64-488A-8E75-8D97CCC9C0D0}">
      <dsp:nvSpPr>
        <dsp:cNvPr id="0" name=""/>
        <dsp:cNvSpPr/>
      </dsp:nvSpPr>
      <dsp:spPr>
        <a:xfrm>
          <a:off x="2292305" y="2157158"/>
          <a:ext cx="1145803" cy="55819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Fondo per gli esperimenti a grande parametro d’impatto</a:t>
          </a:r>
          <a:endParaRPr lang="it-IT" sz="900" kern="1200" dirty="0"/>
        </a:p>
      </dsp:txBody>
      <dsp:txXfrm>
        <a:off x="2292305" y="2157158"/>
        <a:ext cx="1145803" cy="558196"/>
      </dsp:txXfrm>
    </dsp:sp>
    <dsp:sp modelId="{2A90EC32-8240-4745-9710-6E281DE4AA3D}">
      <dsp:nvSpPr>
        <dsp:cNvPr id="0" name=""/>
        <dsp:cNvSpPr/>
      </dsp:nvSpPr>
      <dsp:spPr>
        <a:xfrm>
          <a:off x="3438109" y="2157158"/>
          <a:ext cx="1145803" cy="55819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Riduzione vita media apparati investiti</a:t>
          </a:r>
          <a:endParaRPr lang="it-IT" sz="900" kern="1200" dirty="0"/>
        </a:p>
      </dsp:txBody>
      <dsp:txXfrm>
        <a:off x="3438109" y="2157158"/>
        <a:ext cx="1145803" cy="558196"/>
      </dsp:txXfrm>
    </dsp:sp>
    <dsp:sp modelId="{C829999B-4F5C-4CA7-9186-0EDE73B3510B}">
      <dsp:nvSpPr>
        <dsp:cNvPr id="0" name=""/>
        <dsp:cNvSpPr/>
      </dsp:nvSpPr>
      <dsp:spPr>
        <a:xfrm>
          <a:off x="4583912" y="2157158"/>
          <a:ext cx="1145803" cy="55819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Perdite su magneti superconduttori con possibile quench</a:t>
          </a:r>
          <a:endParaRPr lang="it-IT" sz="900" b="1" kern="1200" dirty="0"/>
        </a:p>
      </dsp:txBody>
      <dsp:txXfrm>
        <a:off x="4583912" y="2157158"/>
        <a:ext cx="1145803" cy="558196"/>
      </dsp:txXfrm>
    </dsp:sp>
    <dsp:sp modelId="{965FCFF7-9FF3-448A-B1A0-843E73CD0510}">
      <dsp:nvSpPr>
        <dsp:cNvPr id="0" name=""/>
        <dsp:cNvSpPr/>
      </dsp:nvSpPr>
      <dsp:spPr>
        <a:xfrm rot="10800000">
          <a:off x="0" y="0"/>
          <a:ext cx="5730415" cy="154396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Le particelle</a:t>
          </a:r>
          <a:r>
            <a:rPr lang="it-IT" sz="1600" kern="1200" dirty="0" smtClean="0">
              <a:solidFill>
                <a:srgbClr val="822433"/>
              </a:solidFill>
            </a:rPr>
            <a:t> </a:t>
          </a:r>
          <a:r>
            <a:rPr lang="it-IT" sz="1600" b="1" u="sng" kern="1200" dirty="0" smtClean="0">
              <a:solidFill>
                <a:schemeClr val="bg1"/>
              </a:solidFill>
            </a:rPr>
            <a:t>non</a:t>
          </a:r>
          <a:r>
            <a:rPr lang="it-IT" sz="1600" b="1" u="none" kern="1200" dirty="0" smtClean="0">
              <a:solidFill>
                <a:schemeClr val="bg1"/>
              </a:solidFill>
            </a:rPr>
            <a:t> </a:t>
          </a:r>
          <a:r>
            <a:rPr lang="it-IT" sz="1600" kern="1200" dirty="0" smtClean="0"/>
            <a:t>restano all’infinito sull’orbita di riferimento a causa di diversi effetti :</a:t>
          </a:r>
          <a:endParaRPr lang="it-IT" sz="1600" kern="1200" dirty="0"/>
        </a:p>
      </dsp:txBody>
      <dsp:txXfrm rot="-10800000">
        <a:off x="0" y="0"/>
        <a:ext cx="5730415" cy="541933"/>
      </dsp:txXfrm>
    </dsp:sp>
    <dsp:sp modelId="{D4CCF56E-7EB9-4FFB-80F1-B684F99A358F}">
      <dsp:nvSpPr>
        <dsp:cNvPr id="0" name=""/>
        <dsp:cNvSpPr/>
      </dsp:nvSpPr>
      <dsp:spPr>
        <a:xfrm>
          <a:off x="2798" y="494289"/>
          <a:ext cx="954136" cy="55802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Interbeam Scattering</a:t>
          </a:r>
          <a:endParaRPr lang="it-IT" sz="900" b="1" kern="1200" dirty="0"/>
        </a:p>
      </dsp:txBody>
      <dsp:txXfrm>
        <a:off x="2798" y="494289"/>
        <a:ext cx="954136" cy="558029"/>
      </dsp:txXfrm>
    </dsp:sp>
    <dsp:sp modelId="{470429B2-4EC3-478C-9A48-E823A409B096}">
      <dsp:nvSpPr>
        <dsp:cNvPr id="0" name=""/>
        <dsp:cNvSpPr/>
      </dsp:nvSpPr>
      <dsp:spPr>
        <a:xfrm>
          <a:off x="956934" y="494289"/>
          <a:ext cx="954136" cy="55802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Scattering con molecole di gas residue</a:t>
          </a:r>
          <a:endParaRPr lang="it-IT" sz="900" b="1" kern="1200" dirty="0"/>
        </a:p>
      </dsp:txBody>
      <dsp:txXfrm>
        <a:off x="956934" y="494289"/>
        <a:ext cx="954136" cy="558029"/>
      </dsp:txXfrm>
    </dsp:sp>
    <dsp:sp modelId="{AE1B6CCE-294B-40BA-B774-11E7E3B124B8}">
      <dsp:nvSpPr>
        <dsp:cNvPr id="0" name=""/>
        <dsp:cNvSpPr/>
      </dsp:nvSpPr>
      <dsp:spPr>
        <a:xfrm>
          <a:off x="1911071" y="494289"/>
          <a:ext cx="954136" cy="55802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Effetti beam-beam</a:t>
          </a:r>
          <a:endParaRPr lang="it-IT" sz="900" kern="1200" dirty="0"/>
        </a:p>
      </dsp:txBody>
      <dsp:txXfrm>
        <a:off x="1911071" y="494289"/>
        <a:ext cx="954136" cy="558029"/>
      </dsp:txXfrm>
    </dsp:sp>
    <dsp:sp modelId="{24E79C58-3E7F-4497-AB1C-E207AFFA966B}">
      <dsp:nvSpPr>
        <dsp:cNvPr id="0" name=""/>
        <dsp:cNvSpPr/>
      </dsp:nvSpPr>
      <dsp:spPr>
        <a:xfrm>
          <a:off x="2865207" y="494289"/>
          <a:ext cx="954136" cy="55802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Perdite per errori di iniezione</a:t>
          </a:r>
          <a:endParaRPr lang="it-IT" sz="900" kern="1200" dirty="0"/>
        </a:p>
      </dsp:txBody>
      <dsp:txXfrm>
        <a:off x="2865207" y="494289"/>
        <a:ext cx="954136" cy="558029"/>
      </dsp:txXfrm>
    </dsp:sp>
    <dsp:sp modelId="{22700890-AEDB-4898-842E-2790DC5E13B1}">
      <dsp:nvSpPr>
        <dsp:cNvPr id="0" name=""/>
        <dsp:cNvSpPr/>
      </dsp:nvSpPr>
      <dsp:spPr>
        <a:xfrm>
          <a:off x="3819343" y="494289"/>
          <a:ext cx="954136" cy="55802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Perdite per non sincronismo del dump</a:t>
          </a:r>
          <a:endParaRPr lang="it-IT" sz="900" kern="1200" dirty="0"/>
        </a:p>
      </dsp:txBody>
      <dsp:txXfrm>
        <a:off x="3819343" y="494289"/>
        <a:ext cx="954136" cy="558029"/>
      </dsp:txXfrm>
    </dsp:sp>
    <dsp:sp modelId="{AD0E7AC6-434B-46B2-A384-BAD759A7F0FB}">
      <dsp:nvSpPr>
        <dsp:cNvPr id="0" name=""/>
        <dsp:cNvSpPr/>
      </dsp:nvSpPr>
      <dsp:spPr>
        <a:xfrm>
          <a:off x="4773480" y="494289"/>
          <a:ext cx="954136" cy="55802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Errori occasionali e non prevedibili</a:t>
          </a:r>
          <a:endParaRPr lang="it-IT" sz="900" kern="1200" dirty="0"/>
        </a:p>
      </dsp:txBody>
      <dsp:txXfrm>
        <a:off x="4773480" y="494289"/>
        <a:ext cx="954136" cy="558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89F57-ED82-1F48-BB45-119BF87F6F43}">
      <dsp:nvSpPr>
        <dsp:cNvPr id="0" name=""/>
        <dsp:cNvSpPr/>
      </dsp:nvSpPr>
      <dsp:spPr>
        <a:xfrm>
          <a:off x="0" y="6343"/>
          <a:ext cx="9144000" cy="6158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Misure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sperimentali</a:t>
          </a:r>
          <a:r>
            <a:rPr lang="en-US" sz="2000" kern="1200" dirty="0" smtClean="0"/>
            <a:t> diverse</a:t>
          </a:r>
          <a:endParaRPr lang="en-US" sz="2000" kern="1200" dirty="0"/>
        </a:p>
      </dsp:txBody>
      <dsp:txXfrm>
        <a:off x="0" y="6343"/>
        <a:ext cx="9144000" cy="615875"/>
      </dsp:txXfrm>
    </dsp:sp>
    <dsp:sp modelId="{40C85AF0-30D4-8144-B2E2-6EDB824681BB}">
      <dsp:nvSpPr>
        <dsp:cNvPr id="0" name=""/>
        <dsp:cNvSpPr/>
      </dsp:nvSpPr>
      <dsp:spPr>
        <a:xfrm>
          <a:off x="4464" y="634906"/>
          <a:ext cx="3045023" cy="13466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La </a:t>
          </a:r>
          <a:r>
            <a:rPr lang="en-GB" sz="1600" kern="1200" dirty="0" err="1" smtClean="0">
              <a:solidFill>
                <a:schemeClr val="tx1"/>
              </a:solidFill>
            </a:rPr>
            <a:t>caratterizzazione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 err="1" smtClean="0">
              <a:solidFill>
                <a:schemeClr val="tx1"/>
              </a:solidFill>
            </a:rPr>
            <a:t>delle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 err="1" smtClean="0">
              <a:solidFill>
                <a:schemeClr val="tx1"/>
              </a:solidFill>
            </a:rPr>
            <a:t>interazioni</a:t>
          </a:r>
          <a:r>
            <a:rPr lang="en-GB" sz="1600" kern="1200" dirty="0" smtClean="0">
              <a:solidFill>
                <a:schemeClr val="tx1"/>
              </a:solidFill>
            </a:rPr>
            <a:t> di </a:t>
          </a:r>
          <a:r>
            <a:rPr lang="en-GB" sz="1600" kern="1200" dirty="0" err="1" smtClean="0">
              <a:solidFill>
                <a:schemeClr val="tx1"/>
              </a:solidFill>
            </a:rPr>
            <a:t>particelle</a:t>
          </a:r>
          <a:r>
            <a:rPr lang="en-GB" sz="1600" kern="1200" dirty="0" smtClean="0">
              <a:solidFill>
                <a:schemeClr val="tx1"/>
              </a:solidFill>
            </a:rPr>
            <a:t> con </a:t>
          </a:r>
          <a:r>
            <a:rPr lang="en-GB" sz="1600" kern="1200" dirty="0" err="1" smtClean="0">
              <a:solidFill>
                <a:schemeClr val="tx1"/>
              </a:solidFill>
            </a:rPr>
            <a:t>i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 err="1" smtClean="0">
              <a:solidFill>
                <a:schemeClr val="tx1"/>
              </a:solidFill>
            </a:rPr>
            <a:t>cristalli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 err="1" smtClean="0">
              <a:solidFill>
                <a:schemeClr val="tx1"/>
              </a:solidFill>
            </a:rPr>
            <a:t>piegati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 err="1" smtClean="0">
              <a:solidFill>
                <a:schemeClr val="tx1"/>
              </a:solidFill>
            </a:rPr>
            <a:t>viene</a:t>
          </a:r>
          <a:r>
            <a:rPr lang="en-GB" sz="1600" kern="1200" dirty="0" smtClean="0">
              <a:solidFill>
                <a:schemeClr val="tx1"/>
              </a:solidFill>
            </a:rPr>
            <a:t>  </a:t>
          </a:r>
          <a:r>
            <a:rPr lang="en-GB" sz="1600" kern="1200" dirty="0" err="1" smtClean="0">
              <a:solidFill>
                <a:schemeClr val="tx1"/>
              </a:solidFill>
            </a:rPr>
            <a:t>eseguita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 err="1" smtClean="0">
              <a:solidFill>
                <a:schemeClr val="tx1"/>
              </a:solidFill>
            </a:rPr>
            <a:t>nella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 err="1" smtClean="0">
              <a:solidFill>
                <a:schemeClr val="tx1"/>
              </a:solidFill>
            </a:rPr>
            <a:t>linea</a:t>
          </a:r>
          <a:r>
            <a:rPr lang="en-GB" sz="1600" kern="1200" dirty="0" smtClean="0">
              <a:solidFill>
                <a:schemeClr val="tx1"/>
              </a:solidFill>
            </a:rPr>
            <a:t> di </a:t>
          </a:r>
          <a:r>
            <a:rPr lang="en-GB" sz="1600" kern="1200" dirty="0" err="1" smtClean="0">
              <a:solidFill>
                <a:schemeClr val="tx1"/>
              </a:solidFill>
            </a:rPr>
            <a:t>estrazione</a:t>
          </a:r>
          <a:r>
            <a:rPr lang="en-GB" sz="1600" kern="1200" dirty="0" smtClean="0">
              <a:solidFill>
                <a:schemeClr val="tx1"/>
              </a:solidFill>
            </a:rPr>
            <a:t> di SPS, H8.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464" y="634906"/>
        <a:ext cx="3045023" cy="1346625"/>
      </dsp:txXfrm>
    </dsp:sp>
    <dsp:sp modelId="{F5944928-ADFD-0647-B7EF-7873A9E8F859}">
      <dsp:nvSpPr>
        <dsp:cNvPr id="0" name=""/>
        <dsp:cNvSpPr/>
      </dsp:nvSpPr>
      <dsp:spPr>
        <a:xfrm>
          <a:off x="3049488" y="634906"/>
          <a:ext cx="3045023" cy="13466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Il </a:t>
          </a:r>
          <a:r>
            <a:rPr lang="en-GB" sz="1600" kern="1200" dirty="0" err="1" smtClean="0"/>
            <a:t>sistema</a:t>
          </a:r>
          <a:r>
            <a:rPr lang="en-GB" sz="1600" kern="1200" dirty="0" smtClean="0"/>
            <a:t> di </a:t>
          </a:r>
          <a:r>
            <a:rPr lang="en-GB" sz="1600" kern="1200" dirty="0" err="1" smtClean="0"/>
            <a:t>collimazione</a:t>
          </a:r>
          <a:r>
            <a:rPr lang="en-GB" sz="1600" kern="1200" dirty="0" smtClean="0"/>
            <a:t> con </a:t>
          </a:r>
          <a:r>
            <a:rPr lang="en-GB" sz="1600" kern="1200" dirty="0" err="1" smtClean="0"/>
            <a:t>Cristalli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viene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testato</a:t>
          </a:r>
          <a:r>
            <a:rPr lang="en-GB" sz="1600" kern="1200" dirty="0" smtClean="0"/>
            <a:t> in SPS con un </a:t>
          </a:r>
          <a:r>
            <a:rPr lang="en-GB" sz="1600" kern="1200" dirty="0" err="1" smtClean="0"/>
            <a:t>fascio</a:t>
          </a:r>
          <a:r>
            <a:rPr lang="en-GB" sz="1600" kern="1200" dirty="0" smtClean="0"/>
            <a:t> stabile di </a:t>
          </a:r>
          <a:r>
            <a:rPr lang="en-GB" sz="1600" kern="1200" dirty="0" err="1" smtClean="0"/>
            <a:t>protoni</a:t>
          </a:r>
          <a:r>
            <a:rPr lang="en-GB" sz="1600" kern="1200" dirty="0" smtClean="0"/>
            <a:t> (e </a:t>
          </a:r>
          <a:r>
            <a:rPr lang="en-GB" sz="1600" kern="1200" dirty="0" err="1" smtClean="0"/>
            <a:t>ioni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piombo</a:t>
          </a:r>
          <a:r>
            <a:rPr lang="en-GB" sz="1600" kern="1200" dirty="0" smtClean="0"/>
            <a:t>) a 120 o 270 GeV.</a:t>
          </a:r>
          <a:endParaRPr lang="en-US" sz="1600" kern="1200" dirty="0"/>
        </a:p>
      </dsp:txBody>
      <dsp:txXfrm>
        <a:off x="3049488" y="634906"/>
        <a:ext cx="3045023" cy="1346625"/>
      </dsp:txXfrm>
    </dsp:sp>
    <dsp:sp modelId="{7BBAF9D0-0C6B-834D-851F-B765B27D214B}">
      <dsp:nvSpPr>
        <dsp:cNvPr id="0" name=""/>
        <dsp:cNvSpPr/>
      </dsp:nvSpPr>
      <dsp:spPr>
        <a:xfrm>
          <a:off x="6094511" y="634906"/>
          <a:ext cx="3045023" cy="13466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Due </a:t>
          </a:r>
          <a:r>
            <a:rPr lang="en-GB" sz="1600" kern="1200" dirty="0" err="1" smtClean="0"/>
            <a:t>cristalli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sono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stati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installati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coi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loro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rispettivi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goniometri</a:t>
          </a:r>
          <a:r>
            <a:rPr lang="en-GB" sz="1600" kern="1200" dirty="0" smtClean="0"/>
            <a:t> in LHC.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Sono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stati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richiesti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dei</a:t>
          </a:r>
          <a:r>
            <a:rPr lang="en-US" sz="1600" kern="1200" dirty="0" smtClean="0"/>
            <a:t> test </a:t>
          </a:r>
          <a:r>
            <a:rPr lang="en-US" sz="1600" kern="1200" dirty="0" err="1" smtClean="0"/>
            <a:t>già</a:t>
          </a:r>
          <a:r>
            <a:rPr lang="en-US" sz="1600" kern="1200" dirty="0" smtClean="0"/>
            <a:t> a </a:t>
          </a:r>
          <a:r>
            <a:rPr lang="en-US" sz="1600" kern="1200" dirty="0" err="1" smtClean="0"/>
            <a:t>partire</a:t>
          </a:r>
          <a:r>
            <a:rPr lang="en-US" sz="1600" kern="1200" dirty="0" smtClean="0"/>
            <a:t> da </a:t>
          </a:r>
          <a:r>
            <a:rPr lang="en-US" sz="1600" kern="1200" dirty="0" err="1" smtClean="0"/>
            <a:t>quest’anno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6094511" y="634906"/>
        <a:ext cx="3045023" cy="1346625"/>
      </dsp:txXfrm>
    </dsp:sp>
    <dsp:sp modelId="{739F851B-2F3C-C043-93E3-0DC21F4D468D}">
      <dsp:nvSpPr>
        <dsp:cNvPr id="0" name=""/>
        <dsp:cNvSpPr/>
      </dsp:nvSpPr>
      <dsp:spPr>
        <a:xfrm>
          <a:off x="0" y="1981531"/>
          <a:ext cx="9144000" cy="14962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C22E9-5E15-B94F-AB08-4AEF52B9D91E}" type="datetime1">
              <a:rPr lang="it-IT" smtClean="0"/>
              <a:t>09/04/15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9D05C-3FAA-8945-90EA-69731A142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51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4AD2-BBB1-564E-96A4-E858CB4B7D83}" type="datetime1">
              <a:rPr lang="it-IT" smtClean="0"/>
              <a:t>09/04/15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85143-EE5A-DA4F-8DF3-7A8B12F2E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4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(15/05/14 14:47) -----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85143-EE5A-DA4F-8DF3-7A8B12F2E7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85143-EE5A-DA4F-8DF3-7A8B12F2E7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85143-EE5A-DA4F-8DF3-7A8B12F2E7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Immagine 8"/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3528" y="476672"/>
            <a:ext cx="8460000" cy="13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coll_logo3_small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" y="9203"/>
            <a:ext cx="469029" cy="497592"/>
          </a:xfrm>
          <a:prstGeom prst="rect">
            <a:avLst/>
          </a:prstGeom>
        </p:spPr>
      </p:pic>
      <p:pic>
        <p:nvPicPr>
          <p:cNvPr id="13" name="Picture 12" descr="CERN-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6" y="0"/>
            <a:ext cx="469029" cy="468248"/>
          </a:xfrm>
          <a:prstGeom prst="rect">
            <a:avLst/>
          </a:prstGeom>
        </p:spPr>
      </p:pic>
      <p:pic>
        <p:nvPicPr>
          <p:cNvPr id="14" name="Picture 13" descr="logUA9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1" y="9203"/>
            <a:ext cx="803565" cy="514281"/>
          </a:xfrm>
          <a:prstGeom prst="rect">
            <a:avLst/>
          </a:prstGeom>
        </p:spPr>
      </p:pic>
      <p:pic>
        <p:nvPicPr>
          <p:cNvPr id="15" name="Picture 14" descr="SmallHiLumi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206"/>
            <a:ext cx="795876" cy="384042"/>
          </a:xfrm>
          <a:prstGeom prst="rect">
            <a:avLst/>
          </a:prstGeom>
        </p:spPr>
      </p:pic>
      <p:pic>
        <p:nvPicPr>
          <p:cNvPr id="16" name="Picture 15" descr="logo_inf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20" y="0"/>
            <a:ext cx="7488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coll_logo3_small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" y="9203"/>
            <a:ext cx="469029" cy="497592"/>
          </a:xfrm>
          <a:prstGeom prst="rect">
            <a:avLst/>
          </a:prstGeom>
        </p:spPr>
      </p:pic>
      <p:pic>
        <p:nvPicPr>
          <p:cNvPr id="12" name="Picture 11" descr="CERN-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6" y="0"/>
            <a:ext cx="469029" cy="468248"/>
          </a:xfrm>
          <a:prstGeom prst="rect">
            <a:avLst/>
          </a:prstGeom>
        </p:spPr>
      </p:pic>
      <p:pic>
        <p:nvPicPr>
          <p:cNvPr id="13" name="Picture 12" descr="logUA9sma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1" y="9203"/>
            <a:ext cx="803565" cy="514281"/>
          </a:xfrm>
          <a:prstGeom prst="rect">
            <a:avLst/>
          </a:prstGeom>
        </p:spPr>
      </p:pic>
      <p:pic>
        <p:nvPicPr>
          <p:cNvPr id="14" name="Picture 13" descr="SmallHiLumi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206"/>
            <a:ext cx="795876" cy="384042"/>
          </a:xfrm>
          <a:prstGeom prst="rect">
            <a:avLst/>
          </a:prstGeom>
        </p:spPr>
      </p:pic>
      <p:pic>
        <p:nvPicPr>
          <p:cNvPr id="15" name="Picture 14" descr="logo_inf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20" y="0"/>
            <a:ext cx="7488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coll_logo3_small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" y="9203"/>
            <a:ext cx="469029" cy="497592"/>
          </a:xfrm>
          <a:prstGeom prst="rect">
            <a:avLst/>
          </a:prstGeom>
        </p:spPr>
      </p:pic>
      <p:pic>
        <p:nvPicPr>
          <p:cNvPr id="8" name="Picture 7" descr="CERN-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6" y="0"/>
            <a:ext cx="469029" cy="468248"/>
          </a:xfrm>
          <a:prstGeom prst="rect">
            <a:avLst/>
          </a:prstGeom>
        </p:spPr>
      </p:pic>
      <p:pic>
        <p:nvPicPr>
          <p:cNvPr id="9" name="Picture 8" descr="logUA9sma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1" y="9203"/>
            <a:ext cx="803565" cy="514281"/>
          </a:xfrm>
          <a:prstGeom prst="rect">
            <a:avLst/>
          </a:prstGeom>
        </p:spPr>
      </p:pic>
      <p:pic>
        <p:nvPicPr>
          <p:cNvPr id="11" name="Immagine 8"/>
          <p:cNvPicPr>
            <a:picLocks noChangeAspect="1"/>
          </p:cNvPicPr>
          <p:nvPr userDrawn="1"/>
        </p:nvPicPr>
        <p:blipFill>
          <a:blip r:embed="rId5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3528" y="476672"/>
            <a:ext cx="8460000" cy="13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mallHiLumi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206"/>
            <a:ext cx="795876" cy="384042"/>
          </a:xfrm>
          <a:prstGeom prst="rect">
            <a:avLst/>
          </a:prstGeom>
        </p:spPr>
      </p:pic>
      <p:pic>
        <p:nvPicPr>
          <p:cNvPr id="12" name="Picture 11" descr="logo_inf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20" y="0"/>
            <a:ext cx="7488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coll_logo3_small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" y="9203"/>
            <a:ext cx="469029" cy="497592"/>
          </a:xfrm>
          <a:prstGeom prst="rect">
            <a:avLst/>
          </a:prstGeom>
        </p:spPr>
      </p:pic>
      <p:pic>
        <p:nvPicPr>
          <p:cNvPr id="12" name="Picture 11" descr="CERN-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6" y="0"/>
            <a:ext cx="469029" cy="468248"/>
          </a:xfrm>
          <a:prstGeom prst="rect">
            <a:avLst/>
          </a:prstGeom>
        </p:spPr>
      </p:pic>
      <p:pic>
        <p:nvPicPr>
          <p:cNvPr id="13" name="Picture 12" descr="logUA9sma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1" y="9203"/>
            <a:ext cx="803565" cy="514281"/>
          </a:xfrm>
          <a:prstGeom prst="rect">
            <a:avLst/>
          </a:prstGeom>
        </p:spPr>
      </p:pic>
      <p:pic>
        <p:nvPicPr>
          <p:cNvPr id="14" name="Picture 13" descr="SmallHiLumi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206"/>
            <a:ext cx="795876" cy="384042"/>
          </a:xfrm>
          <a:prstGeom prst="rect">
            <a:avLst/>
          </a:prstGeom>
        </p:spPr>
      </p:pic>
      <p:pic>
        <p:nvPicPr>
          <p:cNvPr id="15" name="Picture 14" descr="logo_inf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20" y="0"/>
            <a:ext cx="7488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Immagine 8"/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3528" y="476672"/>
            <a:ext cx="8460000" cy="13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lcoll_logo3_small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" y="9203"/>
            <a:ext cx="469029" cy="497592"/>
          </a:xfrm>
          <a:prstGeom prst="rect">
            <a:avLst/>
          </a:prstGeom>
        </p:spPr>
      </p:pic>
      <p:pic>
        <p:nvPicPr>
          <p:cNvPr id="14" name="Picture 13" descr="CERN-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6" y="0"/>
            <a:ext cx="469029" cy="468248"/>
          </a:xfrm>
          <a:prstGeom prst="rect">
            <a:avLst/>
          </a:prstGeom>
        </p:spPr>
      </p:pic>
      <p:pic>
        <p:nvPicPr>
          <p:cNvPr id="15" name="Picture 14" descr="logUA9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1" y="9203"/>
            <a:ext cx="803565" cy="514281"/>
          </a:xfrm>
          <a:prstGeom prst="rect">
            <a:avLst/>
          </a:prstGeom>
        </p:spPr>
      </p:pic>
      <p:pic>
        <p:nvPicPr>
          <p:cNvPr id="16" name="Picture 15" descr="SmallHiLumi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206"/>
            <a:ext cx="795876" cy="384042"/>
          </a:xfrm>
          <a:prstGeom prst="rect">
            <a:avLst/>
          </a:prstGeom>
        </p:spPr>
      </p:pic>
      <p:pic>
        <p:nvPicPr>
          <p:cNvPr id="17" name="Picture 16" descr="logo_inf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20" y="0"/>
            <a:ext cx="7488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Immagine 8"/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3528" y="476672"/>
            <a:ext cx="8460000" cy="13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lcoll_logo3_small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" y="9203"/>
            <a:ext cx="469029" cy="497592"/>
          </a:xfrm>
          <a:prstGeom prst="rect">
            <a:avLst/>
          </a:prstGeom>
        </p:spPr>
      </p:pic>
      <p:pic>
        <p:nvPicPr>
          <p:cNvPr id="16" name="Picture 15" descr="CERN-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6" y="0"/>
            <a:ext cx="469029" cy="468248"/>
          </a:xfrm>
          <a:prstGeom prst="rect">
            <a:avLst/>
          </a:prstGeom>
        </p:spPr>
      </p:pic>
      <p:pic>
        <p:nvPicPr>
          <p:cNvPr id="17" name="Picture 16" descr="logUA9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1" y="9203"/>
            <a:ext cx="803565" cy="514281"/>
          </a:xfrm>
          <a:prstGeom prst="rect">
            <a:avLst/>
          </a:prstGeom>
        </p:spPr>
      </p:pic>
      <p:pic>
        <p:nvPicPr>
          <p:cNvPr id="18" name="Picture 17" descr="SmallHiLumi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206"/>
            <a:ext cx="795876" cy="384042"/>
          </a:xfrm>
          <a:prstGeom prst="rect">
            <a:avLst/>
          </a:prstGeom>
        </p:spPr>
      </p:pic>
      <p:pic>
        <p:nvPicPr>
          <p:cNvPr id="19" name="Picture 18" descr="logo_inf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20" y="0"/>
            <a:ext cx="7488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3528" y="476672"/>
            <a:ext cx="8460000" cy="13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coll_logo3_small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" y="9203"/>
            <a:ext cx="469029" cy="497592"/>
          </a:xfrm>
          <a:prstGeom prst="rect">
            <a:avLst/>
          </a:prstGeom>
        </p:spPr>
      </p:pic>
      <p:pic>
        <p:nvPicPr>
          <p:cNvPr id="12" name="Picture 11" descr="CERN-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6" y="0"/>
            <a:ext cx="469029" cy="468248"/>
          </a:xfrm>
          <a:prstGeom prst="rect">
            <a:avLst/>
          </a:prstGeom>
        </p:spPr>
      </p:pic>
      <p:pic>
        <p:nvPicPr>
          <p:cNvPr id="13" name="Picture 12" descr="logUA9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1" y="9203"/>
            <a:ext cx="803565" cy="514281"/>
          </a:xfrm>
          <a:prstGeom prst="rect">
            <a:avLst/>
          </a:prstGeom>
        </p:spPr>
      </p:pic>
      <p:pic>
        <p:nvPicPr>
          <p:cNvPr id="14" name="Picture 13" descr="SmallHiLumi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206"/>
            <a:ext cx="795876" cy="384042"/>
          </a:xfrm>
          <a:prstGeom prst="rect">
            <a:avLst/>
          </a:prstGeom>
        </p:spPr>
      </p:pic>
      <p:pic>
        <p:nvPicPr>
          <p:cNvPr id="15" name="Picture 14" descr="logo_inf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20" y="0"/>
            <a:ext cx="7488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Immagine 8"/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3528" y="476672"/>
            <a:ext cx="8460000" cy="13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coll_logo3_small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" y="9203"/>
            <a:ext cx="469029" cy="497592"/>
          </a:xfrm>
          <a:prstGeom prst="rect">
            <a:avLst/>
          </a:prstGeom>
        </p:spPr>
      </p:pic>
      <p:pic>
        <p:nvPicPr>
          <p:cNvPr id="11" name="Picture 10" descr="CERN-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6" y="0"/>
            <a:ext cx="469029" cy="468248"/>
          </a:xfrm>
          <a:prstGeom prst="rect">
            <a:avLst/>
          </a:prstGeom>
        </p:spPr>
      </p:pic>
      <p:pic>
        <p:nvPicPr>
          <p:cNvPr id="12" name="Picture 11" descr="logUA9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1" y="9203"/>
            <a:ext cx="803565" cy="514281"/>
          </a:xfrm>
          <a:prstGeom prst="rect">
            <a:avLst/>
          </a:prstGeom>
        </p:spPr>
      </p:pic>
      <p:pic>
        <p:nvPicPr>
          <p:cNvPr id="13" name="Picture 12" descr="SmallHiLumi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206"/>
            <a:ext cx="795876" cy="384042"/>
          </a:xfrm>
          <a:prstGeom prst="rect">
            <a:avLst/>
          </a:prstGeom>
        </p:spPr>
      </p:pic>
      <p:pic>
        <p:nvPicPr>
          <p:cNvPr id="14" name="Picture 13" descr="logo_inf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20" y="0"/>
            <a:ext cx="7488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2" name="Picture 11" descr="lcoll_logo3_small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" y="9203"/>
            <a:ext cx="469029" cy="497592"/>
          </a:xfrm>
          <a:prstGeom prst="rect">
            <a:avLst/>
          </a:prstGeom>
        </p:spPr>
      </p:pic>
      <p:pic>
        <p:nvPicPr>
          <p:cNvPr id="13" name="Picture 12" descr="CERN-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6" y="0"/>
            <a:ext cx="469029" cy="468248"/>
          </a:xfrm>
          <a:prstGeom prst="rect">
            <a:avLst/>
          </a:prstGeom>
        </p:spPr>
      </p:pic>
      <p:pic>
        <p:nvPicPr>
          <p:cNvPr id="14" name="Picture 13" descr="logUA9sma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1" y="9203"/>
            <a:ext cx="803565" cy="514281"/>
          </a:xfrm>
          <a:prstGeom prst="rect">
            <a:avLst/>
          </a:prstGeom>
        </p:spPr>
      </p:pic>
      <p:pic>
        <p:nvPicPr>
          <p:cNvPr id="15" name="Picture 14" descr="SmallHiLumi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206"/>
            <a:ext cx="795876" cy="384042"/>
          </a:xfrm>
          <a:prstGeom prst="rect">
            <a:avLst/>
          </a:prstGeom>
        </p:spPr>
      </p:pic>
      <p:pic>
        <p:nvPicPr>
          <p:cNvPr id="16" name="Picture 15" descr="logo_inf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20" y="0"/>
            <a:ext cx="7488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lcoll_logo3_small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" y="9203"/>
            <a:ext cx="469029" cy="497592"/>
          </a:xfrm>
          <a:prstGeom prst="rect">
            <a:avLst/>
          </a:prstGeom>
        </p:spPr>
      </p:pic>
      <p:pic>
        <p:nvPicPr>
          <p:cNvPr id="13" name="Picture 12" descr="CERN-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6" y="0"/>
            <a:ext cx="469029" cy="468248"/>
          </a:xfrm>
          <a:prstGeom prst="rect">
            <a:avLst/>
          </a:prstGeom>
        </p:spPr>
      </p:pic>
      <p:pic>
        <p:nvPicPr>
          <p:cNvPr id="14" name="Picture 13" descr="logUA9sma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1" y="9203"/>
            <a:ext cx="803565" cy="514281"/>
          </a:xfrm>
          <a:prstGeom prst="rect">
            <a:avLst/>
          </a:prstGeom>
        </p:spPr>
      </p:pic>
      <p:pic>
        <p:nvPicPr>
          <p:cNvPr id="15" name="Picture 14" descr="SmallHiLumi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206"/>
            <a:ext cx="795876" cy="384042"/>
          </a:xfrm>
          <a:prstGeom prst="rect">
            <a:avLst/>
          </a:prstGeom>
        </p:spPr>
      </p:pic>
      <p:pic>
        <p:nvPicPr>
          <p:cNvPr id="16" name="Picture 15" descr="logo_inf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20" y="0"/>
            <a:ext cx="7488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832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5041107"/>
            <a:ext cx="1969371" cy="111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09/04/15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9371" y="5041108"/>
            <a:ext cx="5041029" cy="102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 Rossi - Manipolazione di fasci adronici con cristalli piegati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041108"/>
            <a:ext cx="2133600" cy="102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7.emf"/><Relationship Id="rId5" Type="http://schemas.openxmlformats.org/officeDocument/2006/relationships/image" Target="../media/image2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8" Type="http://schemas.openxmlformats.org/officeDocument/2006/relationships/image" Target="../media/image24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630" y="1597820"/>
            <a:ext cx="8541926" cy="1459587"/>
          </a:xfrm>
        </p:spPr>
        <p:txBody>
          <a:bodyPr/>
          <a:lstStyle/>
          <a:p>
            <a:r>
              <a:rPr lang="en-GB" sz="3600" dirty="0" err="1"/>
              <a:t>Manipolazione</a:t>
            </a:r>
            <a:r>
              <a:rPr lang="en-GB" sz="3600" dirty="0"/>
              <a:t> di </a:t>
            </a:r>
            <a:r>
              <a:rPr lang="en-GB" sz="3600" dirty="0" err="1"/>
              <a:t>fasci</a:t>
            </a:r>
            <a:r>
              <a:rPr lang="en-GB" sz="3600" dirty="0"/>
              <a:t> </a:t>
            </a:r>
            <a:r>
              <a:rPr lang="en-GB" sz="3600" dirty="0" err="1"/>
              <a:t>adronici</a:t>
            </a:r>
            <a:r>
              <a:rPr lang="en-GB" sz="3600" dirty="0"/>
              <a:t> con </a:t>
            </a:r>
            <a:r>
              <a:rPr lang="en-GB" sz="3600" dirty="0" err="1"/>
              <a:t>cristalli</a:t>
            </a:r>
            <a:r>
              <a:rPr lang="en-GB" sz="3600" dirty="0"/>
              <a:t> </a:t>
            </a:r>
            <a:r>
              <a:rPr lang="en-GB" sz="3600" dirty="0" err="1"/>
              <a:t>piegati</a:t>
            </a:r>
            <a:r>
              <a:rPr lang="en-GB" sz="3600" dirty="0"/>
              <a:t> </a:t>
            </a:r>
            <a:r>
              <a:rPr lang="en-GB" sz="3600" dirty="0" err="1"/>
              <a:t>negli</a:t>
            </a:r>
            <a:r>
              <a:rPr lang="en-GB" sz="3600" dirty="0"/>
              <a:t> </a:t>
            </a:r>
            <a:r>
              <a:rPr lang="en-GB" sz="3600" dirty="0" err="1"/>
              <a:t>acceleratori</a:t>
            </a:r>
            <a:r>
              <a:rPr lang="en-GB" sz="3600" dirty="0"/>
              <a:t> </a:t>
            </a:r>
            <a:r>
              <a:rPr lang="en-GB" sz="3600" dirty="0" err="1"/>
              <a:t>circolari</a:t>
            </a:r>
            <a:endParaRPr lang="en-US" sz="3600" dirty="0">
              <a:solidFill>
                <a:srgbClr val="244A5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339630"/>
            <a:ext cx="7854433" cy="1280144"/>
          </a:xfrm>
        </p:spPr>
        <p:txBody>
          <a:bodyPr>
            <a:normAutofit/>
          </a:bodyPr>
          <a:lstStyle/>
          <a:p>
            <a:r>
              <a:rPr lang="en-US" dirty="0" smtClean="0"/>
              <a:t>09/04/2015 – IFAE 2015, Roma Tor </a:t>
            </a:r>
            <a:r>
              <a:rPr lang="en-US" dirty="0" err="1" smtClean="0"/>
              <a:t>Vergata</a:t>
            </a:r>
            <a:endParaRPr lang="en-US" dirty="0"/>
          </a:p>
          <a:p>
            <a:r>
              <a:rPr lang="en-US" dirty="0" smtClean="0"/>
              <a:t>Roberto Rossi</a:t>
            </a:r>
          </a:p>
          <a:p>
            <a:r>
              <a:rPr lang="en-US" dirty="0" err="1" smtClean="0"/>
              <a:t>Gianluca</a:t>
            </a:r>
            <a:r>
              <a:rPr lang="en-US" dirty="0" smtClean="0"/>
              <a:t> </a:t>
            </a:r>
            <a:r>
              <a:rPr lang="en-US" dirty="0" err="1" smtClean="0"/>
              <a:t>Cavoto</a:t>
            </a:r>
            <a:r>
              <a:rPr lang="en-US" dirty="0" smtClean="0"/>
              <a:t>, Stefano </a:t>
            </a:r>
            <a:r>
              <a:rPr lang="en-US" dirty="0" err="1" smtClean="0"/>
              <a:t>Redaelli</a:t>
            </a:r>
            <a:r>
              <a:rPr lang="en-US" dirty="0" smtClean="0"/>
              <a:t>, Walter Scandale</a:t>
            </a:r>
            <a:endParaRPr lang="en-US" dirty="0"/>
          </a:p>
        </p:txBody>
      </p:sp>
      <p:pic>
        <p:nvPicPr>
          <p:cNvPr id="5" name="Picture 4" descr="lcoll_logo3_sma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02" y="207699"/>
            <a:ext cx="1427630" cy="1514570"/>
          </a:xfrm>
          <a:prstGeom prst="rect">
            <a:avLst/>
          </a:prstGeom>
        </p:spPr>
      </p:pic>
      <p:pic>
        <p:nvPicPr>
          <p:cNvPr id="9" name="Picture 8" descr="UA9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0" y="207699"/>
            <a:ext cx="2163994" cy="1251219"/>
          </a:xfrm>
          <a:prstGeom prst="rect">
            <a:avLst/>
          </a:prstGeom>
        </p:spPr>
      </p:pic>
      <p:pic>
        <p:nvPicPr>
          <p:cNvPr id="6" name="Picture 5" descr="CERN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63" y="111416"/>
            <a:ext cx="1572272" cy="1569654"/>
          </a:xfrm>
          <a:prstGeom prst="rect">
            <a:avLst/>
          </a:prstGeom>
        </p:spPr>
      </p:pic>
      <p:pic>
        <p:nvPicPr>
          <p:cNvPr id="7" name="Picture 6" descr="logo_inf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24" y="207699"/>
            <a:ext cx="1994456" cy="12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4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80552" y="665541"/>
            <a:ext cx="96790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822433"/>
                </a:solidFill>
              </a:rPr>
              <a:t>STRIP</a:t>
            </a:r>
            <a:endParaRPr lang="it-IT" sz="2000" dirty="0">
              <a:solidFill>
                <a:srgbClr val="822433"/>
              </a:solidFill>
            </a:endParaRPr>
          </a:p>
        </p:txBody>
      </p:sp>
      <p:pic>
        <p:nvPicPr>
          <p:cNvPr id="16" name="Immagine 17" descr="110 ( -- armonica) &amp; 111.jpg"/>
          <p:cNvPicPr>
            <a:picLocks noChangeAspect="1"/>
          </p:cNvPicPr>
          <p:nvPr/>
        </p:nvPicPr>
        <p:blipFill rotWithShape="1">
          <a:blip r:embed="rId2" cstate="print"/>
          <a:srcRect l="50103" b="10970"/>
          <a:stretch/>
        </p:blipFill>
        <p:spPr>
          <a:xfrm>
            <a:off x="2141776" y="2630712"/>
            <a:ext cx="1706007" cy="15660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29468" y="2446041"/>
            <a:ext cx="71169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822433"/>
                </a:solidFill>
              </a:rPr>
              <a:t>QM</a:t>
            </a:r>
            <a:endParaRPr lang="it-IT" sz="2000" dirty="0">
              <a:solidFill>
                <a:srgbClr val="8224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Cristalli</a:t>
            </a:r>
            <a:r>
              <a:rPr lang="en-GB" dirty="0" smtClean="0"/>
              <a:t> UA9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stri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6" y="775113"/>
            <a:ext cx="1801237" cy="1599808"/>
          </a:xfrm>
          <a:prstGeom prst="rect">
            <a:avLst/>
          </a:prstGeom>
        </p:spPr>
      </p:pic>
      <p:pic>
        <p:nvPicPr>
          <p:cNvPr id="8" name="Picture 7" descr="quasimosa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61" y="2529544"/>
            <a:ext cx="2100920" cy="1596082"/>
          </a:xfrm>
          <a:prstGeom prst="rect">
            <a:avLst/>
          </a:prstGeom>
        </p:spPr>
      </p:pic>
      <p:pic>
        <p:nvPicPr>
          <p:cNvPr id="9" name="Picture 8" descr="Q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64" y="2525818"/>
            <a:ext cx="2220042" cy="1599808"/>
          </a:xfrm>
          <a:prstGeom prst="rect">
            <a:avLst/>
          </a:prstGeom>
        </p:spPr>
      </p:pic>
      <p:pic>
        <p:nvPicPr>
          <p:cNvPr id="10" name="Picture 9" descr="strip_like_pi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5" y="775113"/>
            <a:ext cx="2178670" cy="15998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0" y="694040"/>
            <a:ext cx="4260632" cy="1752001"/>
          </a:xfrm>
          <a:prstGeom prst="roundRect">
            <a:avLst>
              <a:gd name="adj" fmla="val 11367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60632" y="2444745"/>
            <a:ext cx="4716199" cy="1752001"/>
          </a:xfrm>
          <a:prstGeom prst="roundRect">
            <a:avLst>
              <a:gd name="adj" fmla="val 7072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Immagine 17" descr="110 ( -- armonica) &amp; 111.jpg"/>
          <p:cNvPicPr>
            <a:picLocks noChangeAspect="1"/>
          </p:cNvPicPr>
          <p:nvPr/>
        </p:nvPicPr>
        <p:blipFill rotWithShape="1">
          <a:blip r:embed="rId2" cstate="print"/>
          <a:srcRect r="50307" b="10491"/>
          <a:stretch/>
        </p:blipFill>
        <p:spPr>
          <a:xfrm>
            <a:off x="4834838" y="775113"/>
            <a:ext cx="1726368" cy="15998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47311" y="1701619"/>
            <a:ext cx="78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822433"/>
                </a:solidFill>
              </a:rPr>
              <a:t>Potenziale </a:t>
            </a:r>
          </a:p>
          <a:p>
            <a:r>
              <a:rPr lang="it-IT" sz="1000" dirty="0" smtClean="0">
                <a:solidFill>
                  <a:srgbClr val="822433"/>
                </a:solidFill>
              </a:rPr>
              <a:t>Strip</a:t>
            </a:r>
            <a:r>
              <a:rPr lang="it-IT" sz="1000" dirty="0">
                <a:solidFill>
                  <a:srgbClr val="822433"/>
                </a:solidFill>
              </a:rPr>
              <a:t> </a:t>
            </a:r>
            <a:r>
              <a:rPr lang="it-IT" sz="1000" dirty="0" smtClean="0">
                <a:solidFill>
                  <a:srgbClr val="822433"/>
                </a:solidFill>
              </a:rPr>
              <a:t>(110)</a:t>
            </a:r>
            <a:endParaRPr lang="it-IT" sz="1000" dirty="0">
              <a:solidFill>
                <a:srgbClr val="8224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6014" y="3517792"/>
            <a:ext cx="78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822433"/>
                </a:solidFill>
              </a:rPr>
              <a:t>Potenziale </a:t>
            </a:r>
          </a:p>
          <a:p>
            <a:r>
              <a:rPr lang="it-IT" sz="1000" dirty="0" smtClean="0">
                <a:solidFill>
                  <a:srgbClr val="822433"/>
                </a:solidFill>
              </a:rPr>
              <a:t>QM</a:t>
            </a:r>
            <a:r>
              <a:rPr lang="it-IT" sz="1000" dirty="0">
                <a:solidFill>
                  <a:srgbClr val="822433"/>
                </a:solidFill>
              </a:rPr>
              <a:t> </a:t>
            </a:r>
            <a:r>
              <a:rPr lang="it-IT" sz="1000" dirty="0" smtClean="0">
                <a:solidFill>
                  <a:srgbClr val="822433"/>
                </a:solidFill>
              </a:rPr>
              <a:t>(111)</a:t>
            </a:r>
            <a:endParaRPr lang="it-IT" sz="1000" dirty="0">
              <a:solidFill>
                <a:srgbClr val="822433"/>
              </a:solidFill>
            </a:endParaRPr>
          </a:p>
        </p:txBody>
      </p: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0" y="4326109"/>
            <a:ext cx="9143999" cy="54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La </a:t>
            </a:r>
            <a:r>
              <a:rPr lang="en-US" sz="1400" dirty="0" err="1"/>
              <a:t>curvatura</a:t>
            </a:r>
            <a:r>
              <a:rPr lang="en-US" sz="1400" dirty="0"/>
              <a:t> </a:t>
            </a:r>
            <a:r>
              <a:rPr lang="en-US" sz="1400" dirty="0" err="1"/>
              <a:t>viene</a:t>
            </a:r>
            <a:r>
              <a:rPr lang="en-US" sz="1400" dirty="0"/>
              <a:t> </a:t>
            </a:r>
            <a:r>
              <a:rPr lang="en-US" sz="1400" dirty="0" err="1"/>
              <a:t>impartita</a:t>
            </a:r>
            <a:r>
              <a:rPr lang="en-US" sz="1400" dirty="0"/>
              <a:t> </a:t>
            </a:r>
            <a:r>
              <a:rPr lang="en-US" sz="1400" dirty="0" err="1"/>
              <a:t>attraverso</a:t>
            </a:r>
            <a:r>
              <a:rPr lang="en-US" sz="1400" dirty="0"/>
              <a:t> le </a:t>
            </a:r>
            <a:r>
              <a:rPr lang="en-US" sz="1400" dirty="0" err="1">
                <a:solidFill>
                  <a:srgbClr val="822433"/>
                </a:solidFill>
              </a:rPr>
              <a:t>forze</a:t>
            </a:r>
            <a:r>
              <a:rPr lang="en-US" sz="1400" dirty="0">
                <a:solidFill>
                  <a:srgbClr val="822433"/>
                </a:solidFill>
              </a:rPr>
              <a:t> </a:t>
            </a:r>
            <a:r>
              <a:rPr lang="en-US" sz="1400" dirty="0" err="1">
                <a:solidFill>
                  <a:srgbClr val="822433"/>
                </a:solidFill>
              </a:rPr>
              <a:t>anticlastiche</a:t>
            </a:r>
            <a:r>
              <a:rPr lang="en-US" sz="1400" dirty="0"/>
              <a:t>, </a:t>
            </a:r>
            <a:r>
              <a:rPr lang="en-US" sz="1400" dirty="0" err="1"/>
              <a:t>genarate</a:t>
            </a:r>
            <a:r>
              <a:rPr lang="en-US" sz="1400" dirty="0"/>
              <a:t> </a:t>
            </a:r>
            <a:r>
              <a:rPr lang="en-US" sz="1400" dirty="0" err="1"/>
              <a:t>dalla</a:t>
            </a:r>
            <a:r>
              <a:rPr lang="en-US" sz="1400" dirty="0"/>
              <a:t> </a:t>
            </a:r>
            <a:r>
              <a:rPr lang="en-US" sz="1400" dirty="0" err="1"/>
              <a:t>curvatura</a:t>
            </a:r>
            <a:r>
              <a:rPr lang="en-US" sz="1400" dirty="0"/>
              <a:t> </a:t>
            </a:r>
            <a:r>
              <a:rPr lang="en-US" sz="1400" dirty="0" err="1"/>
              <a:t>primaria</a:t>
            </a:r>
            <a:r>
              <a:rPr lang="en-US" sz="1400" dirty="0"/>
              <a:t> </a:t>
            </a:r>
            <a:r>
              <a:rPr lang="en-US" sz="1400" dirty="0" err="1"/>
              <a:t>che</a:t>
            </a:r>
            <a:r>
              <a:rPr lang="en-US" sz="1400" dirty="0"/>
              <a:t> </a:t>
            </a:r>
            <a:r>
              <a:rPr lang="en-US" sz="1400" dirty="0" err="1"/>
              <a:t>viene</a:t>
            </a:r>
            <a:r>
              <a:rPr lang="en-US" sz="1400" dirty="0"/>
              <a:t> </a:t>
            </a:r>
            <a:r>
              <a:rPr lang="en-US" sz="1400" dirty="0" err="1"/>
              <a:t>impartita</a:t>
            </a:r>
            <a:r>
              <a:rPr lang="en-US" sz="1400" dirty="0"/>
              <a:t> </a:t>
            </a:r>
            <a:r>
              <a:rPr lang="en-US" sz="1400" dirty="0" err="1"/>
              <a:t>meccanicamente</a:t>
            </a:r>
            <a:r>
              <a:rPr lang="en-US" sz="1400" dirty="0"/>
              <a:t>.</a:t>
            </a:r>
          </a:p>
          <a:p>
            <a:endParaRPr lang="en-US" sz="1400" dirty="0" smtClean="0"/>
          </a:p>
          <a:p>
            <a:pPr marL="0" indent="0"/>
            <a:endParaRPr lang="en-US" sz="1400" dirty="0"/>
          </a:p>
          <a:p>
            <a:pPr marL="0" indent="0"/>
            <a:endParaRPr lang="en-US" sz="1400" dirty="0" smtClean="0"/>
          </a:p>
          <a:p>
            <a:pPr marL="0" indent="0"/>
            <a:endParaRPr lang="en-US" sz="1400" dirty="0" smtClean="0"/>
          </a:p>
          <a:p>
            <a:pPr marL="0" indent="0"/>
            <a:endParaRPr lang="en-US" sz="1400" dirty="0"/>
          </a:p>
          <a:p>
            <a:pPr marL="0" indent="0"/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19035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Collimazione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fasci</a:t>
            </a:r>
            <a:r>
              <a:rPr lang="en-GB" dirty="0" smtClean="0"/>
              <a:t> </a:t>
            </a:r>
            <a:r>
              <a:rPr lang="en-GB" dirty="0" err="1" smtClean="0"/>
              <a:t>adronici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Segnaposto contenuto 8" descr="sistema di collimazione LHC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41314" y="2414296"/>
            <a:ext cx="3402686" cy="2464014"/>
          </a:xfrm>
        </p:spPr>
      </p:pic>
      <p:graphicFrame>
        <p:nvGraphicFramePr>
          <p:cNvPr id="8" name="Diagramma 11"/>
          <p:cNvGraphicFramePr/>
          <p:nvPr>
            <p:extLst>
              <p:ext uri="{D42A27DB-BD31-4B8C-83A1-F6EECF244321}">
                <p14:modId xmlns:p14="http://schemas.microsoft.com/office/powerpoint/2010/main" val="989146687"/>
              </p:ext>
            </p:extLst>
          </p:nvPr>
        </p:nvGraphicFramePr>
        <p:xfrm>
          <a:off x="0" y="1143907"/>
          <a:ext cx="5730415" cy="27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sellaDiTesto 10"/>
          <p:cNvSpPr txBox="1"/>
          <p:nvPr/>
        </p:nvSpPr>
        <p:spPr>
          <a:xfrm>
            <a:off x="0" y="4047313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/>
                </a:solidFill>
              </a:rPr>
              <a:t>La </a:t>
            </a:r>
            <a:r>
              <a:rPr lang="it-IT" sz="1600" b="1" dirty="0" smtClean="0">
                <a:solidFill>
                  <a:schemeClr val="accent1"/>
                </a:solidFill>
              </a:rPr>
              <a:t>collimazione</a:t>
            </a:r>
            <a:r>
              <a:rPr lang="it-IT" sz="1600" dirty="0" smtClean="0">
                <a:solidFill>
                  <a:schemeClr val="tx1"/>
                </a:solidFill>
              </a:rPr>
              <a:t> serve a ridurre le perdite incontrollate delle particelle dell’alone</a:t>
            </a:r>
            <a:r>
              <a:rPr lang="it-IT" sz="1600" dirty="0" smtClean="0">
                <a:solidFill>
                  <a:schemeClr val="accent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nella macchina.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Idealmente</a:t>
            </a:r>
            <a:r>
              <a:rPr lang="en-US" sz="1400" dirty="0" smtClean="0">
                <a:solidFill>
                  <a:srgbClr val="000000"/>
                </a:solidFill>
              </a:rPr>
              <a:t>, note le </a:t>
            </a:r>
            <a:r>
              <a:rPr lang="en-US" sz="1400" dirty="0" err="1" smtClean="0">
                <a:solidFill>
                  <a:srgbClr val="000000"/>
                </a:solidFill>
              </a:rPr>
              <a:t>equazioni</a:t>
            </a:r>
            <a:r>
              <a:rPr lang="en-US" sz="1400" dirty="0" smtClean="0">
                <a:solidFill>
                  <a:srgbClr val="000000"/>
                </a:solidFill>
              </a:rPr>
              <a:t> che </a:t>
            </a:r>
            <a:r>
              <a:rPr lang="en-US" sz="1400" dirty="0" err="1" smtClean="0">
                <a:solidFill>
                  <a:srgbClr val="000000"/>
                </a:solidFill>
              </a:rPr>
              <a:t>descrivono</a:t>
            </a:r>
            <a:r>
              <a:rPr lang="en-US" sz="1400" dirty="0" smtClean="0">
                <a:solidFill>
                  <a:srgbClr val="000000"/>
                </a:solidFill>
              </a:rPr>
              <a:t> il </a:t>
            </a:r>
            <a:r>
              <a:rPr lang="en-US" sz="1400" dirty="0" err="1" smtClean="0">
                <a:solidFill>
                  <a:srgbClr val="000000"/>
                </a:solidFill>
              </a:rPr>
              <a:t>moto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delle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particelle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all’interno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degli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acceleratori</a:t>
            </a:r>
            <a:r>
              <a:rPr lang="en-US" sz="1400" dirty="0" smtClean="0">
                <a:solidFill>
                  <a:srgbClr val="000000"/>
                </a:solidFill>
              </a:rPr>
              <a:t>, le </a:t>
            </a:r>
            <a:r>
              <a:rPr lang="en-US" sz="1400" dirty="0" err="1" smtClean="0">
                <a:solidFill>
                  <a:srgbClr val="000000"/>
                </a:solidFill>
              </a:rPr>
              <a:t>particelle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rimangono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imperturabate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sulla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stessa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orbita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1" name="Picture 10" descr="lcoll_logo3_small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70" y="4513684"/>
            <a:ext cx="497149" cy="5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0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UA9 Experiment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-8756" y="620688"/>
            <a:ext cx="9165456" cy="67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La </a:t>
            </a:r>
            <a:r>
              <a:rPr lang="en-US" sz="1600" dirty="0" err="1" smtClean="0"/>
              <a:t>collaborazione</a:t>
            </a:r>
            <a:r>
              <a:rPr lang="en-US" sz="1600" dirty="0" smtClean="0"/>
              <a:t> UA9 </a:t>
            </a:r>
            <a:r>
              <a:rPr lang="en-US" sz="1600" dirty="0" err="1" smtClean="0"/>
              <a:t>sta</a:t>
            </a:r>
            <a:r>
              <a:rPr lang="en-US" sz="1600" dirty="0" smtClean="0"/>
              <a:t> </a:t>
            </a:r>
            <a:r>
              <a:rPr lang="en-US" sz="1600" dirty="0" err="1" smtClean="0"/>
              <a:t>studiando</a:t>
            </a:r>
            <a:r>
              <a:rPr lang="en-US" sz="1600" dirty="0" smtClean="0"/>
              <a:t> come </a:t>
            </a:r>
            <a:r>
              <a:rPr lang="en-US" sz="1600" dirty="0" err="1" smtClean="0"/>
              <a:t>piccoli</a:t>
            </a:r>
            <a:r>
              <a:rPr lang="en-US" sz="1600" dirty="0" smtClean="0"/>
              <a:t> </a:t>
            </a:r>
            <a:r>
              <a:rPr lang="en-US" sz="1600" dirty="0" err="1" smtClean="0"/>
              <a:t>cristalli</a:t>
            </a:r>
            <a:r>
              <a:rPr lang="en-US" sz="1600" dirty="0" smtClean="0"/>
              <a:t> </a:t>
            </a:r>
            <a:r>
              <a:rPr lang="en-US" sz="1600" dirty="0" err="1" smtClean="0"/>
              <a:t>piegati</a:t>
            </a:r>
            <a:r>
              <a:rPr lang="en-US" sz="1600" dirty="0" smtClean="0"/>
              <a:t> </a:t>
            </a:r>
            <a:r>
              <a:rPr lang="en-US" sz="1600" dirty="0" err="1" smtClean="0"/>
              <a:t>possano</a:t>
            </a:r>
            <a:r>
              <a:rPr lang="en-US" sz="1600" dirty="0" smtClean="0"/>
              <a:t> </a:t>
            </a:r>
            <a:r>
              <a:rPr lang="en-US" sz="1600" dirty="0" err="1" smtClean="0"/>
              <a:t>implementare</a:t>
            </a:r>
            <a:r>
              <a:rPr lang="en-US" sz="1600" dirty="0" smtClean="0"/>
              <a:t> e </a:t>
            </a:r>
            <a:r>
              <a:rPr lang="en-US" sz="1600" dirty="0" err="1" smtClean="0"/>
              <a:t>migliorare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processo</a:t>
            </a:r>
            <a:r>
              <a:rPr lang="en-US" sz="1600" dirty="0" smtClean="0"/>
              <a:t> di </a:t>
            </a:r>
            <a:r>
              <a:rPr lang="en-US" sz="1600" dirty="0" err="1" smtClean="0"/>
              <a:t>collimazione</a:t>
            </a:r>
            <a:r>
              <a:rPr lang="en-US" sz="1600" dirty="0" smtClean="0"/>
              <a:t> di LHC, in vista di </a:t>
            </a:r>
            <a:r>
              <a:rPr lang="en-US" sz="1600" dirty="0" err="1" smtClean="0"/>
              <a:t>futuri</a:t>
            </a:r>
            <a:r>
              <a:rPr lang="en-US" sz="1600" dirty="0" smtClean="0"/>
              <a:t> </a:t>
            </a:r>
            <a:r>
              <a:rPr lang="en-US" sz="1600" dirty="0" err="1" smtClean="0"/>
              <a:t>esperimenti</a:t>
            </a:r>
            <a:r>
              <a:rPr lang="en-US" sz="1600" dirty="0" smtClean="0"/>
              <a:t> ad </a:t>
            </a:r>
            <a:r>
              <a:rPr lang="en-US" sz="1600" dirty="0" err="1" smtClean="0"/>
              <a:t>altissima</a:t>
            </a:r>
            <a:r>
              <a:rPr lang="en-US" sz="1600" dirty="0" smtClean="0"/>
              <a:t>  </a:t>
            </a:r>
            <a:r>
              <a:rPr lang="en-US" sz="1600" dirty="0" err="1" smtClean="0"/>
              <a:t>luminosità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/>
            <a:endParaRPr lang="en-US" sz="1600" dirty="0" smtClean="0"/>
          </a:p>
          <a:p>
            <a:pPr marL="0" indent="0"/>
            <a:endParaRPr lang="en-US" sz="1600" dirty="0" smtClean="0"/>
          </a:p>
          <a:p>
            <a:pPr marL="0" indent="0"/>
            <a:endParaRPr lang="en-US" sz="1600" dirty="0" smtClean="0"/>
          </a:p>
          <a:p>
            <a:pPr marL="0" indent="0"/>
            <a:endParaRPr lang="en-US" sz="1600" dirty="0" smtClean="0"/>
          </a:p>
          <a:p>
            <a:pPr marL="0" indent="0"/>
            <a:endParaRPr lang="en-US" sz="1600" dirty="0" smtClean="0"/>
          </a:p>
          <a:p>
            <a:pPr marL="0" indent="0"/>
            <a:endParaRPr lang="en-US" sz="16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60476439"/>
              </p:ext>
            </p:extLst>
          </p:nvPr>
        </p:nvGraphicFramePr>
        <p:xfrm>
          <a:off x="-9407" y="1194742"/>
          <a:ext cx="9144000" cy="213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LHC_sys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63" y="3336822"/>
            <a:ext cx="1425269" cy="1719862"/>
          </a:xfrm>
          <a:prstGeom prst="rect">
            <a:avLst/>
          </a:prstGeom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504513" y="3433703"/>
            <a:ext cx="1804492" cy="1607404"/>
            <a:chOff x="-8" y="0"/>
            <a:chExt cx="2336" cy="2224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8" y="0"/>
              <a:ext cx="2336" cy="2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424" y="108"/>
              <a:ext cx="73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>
              <a:prstTxWarp prst="textNoShape">
                <a:avLst/>
              </a:prstTxWarp>
            </a:bodyPr>
            <a:lstStyle/>
            <a:p>
              <a:r>
                <a:rPr lang="en-US" sz="1100" dirty="0">
                  <a:ea typeface="ＭＳ Ｐゴシック" pitchFamily="-1" charset="-128"/>
                </a:rPr>
                <a:t>2011 data</a:t>
              </a:r>
            </a:p>
            <a:p>
              <a:r>
                <a:rPr lang="en-US" sz="1100" dirty="0">
                  <a:ea typeface="ＭＳ Ｐゴシック" pitchFamily="-1" charset="-128"/>
                </a:rPr>
                <a:t>protons</a:t>
              </a:r>
            </a:p>
          </p:txBody>
        </p:sp>
      </p:grpSp>
      <p:pic>
        <p:nvPicPr>
          <p:cNvPr id="16" name="Picture 15" descr="defl_x_vs_impactAngle_x_torCorr(cont)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" y="3331310"/>
            <a:ext cx="1749919" cy="17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A9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2336"/>
            <a:ext cx="1335786" cy="772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Sistema</a:t>
            </a:r>
            <a:r>
              <a:rPr lang="en-GB" dirty="0" smtClean="0"/>
              <a:t> di </a:t>
            </a:r>
            <a:r>
              <a:rPr lang="en-GB" dirty="0" err="1" smtClean="0"/>
              <a:t>collimazione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Segnaposto contenuto 13" descr="collimazione attuale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42317" y="586257"/>
            <a:ext cx="5600277" cy="1513166"/>
          </a:xfrm>
        </p:spPr>
      </p:pic>
      <p:sp>
        <p:nvSpPr>
          <p:cNvPr id="9" name="Rettangolo arrotondato 10"/>
          <p:cNvSpPr/>
          <p:nvPr/>
        </p:nvSpPr>
        <p:spPr bwMode="auto">
          <a:xfrm>
            <a:off x="7010400" y="2405725"/>
            <a:ext cx="2026096" cy="1872208"/>
          </a:xfrm>
          <a:prstGeom prst="roundRect">
            <a:avLst>
              <a:gd name="adj" fmla="val 1192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1600" dirty="0">
                <a:solidFill>
                  <a:srgbClr val="822433"/>
                </a:solidFill>
              </a:rPr>
              <a:t>Consente di concentrare le perdite in un piccolo punto della macchina, dove </a:t>
            </a:r>
            <a:r>
              <a:rPr lang="it-IT" sz="1600" dirty="0" smtClean="0">
                <a:solidFill>
                  <a:srgbClr val="822433"/>
                </a:solidFill>
              </a:rPr>
              <a:t>si inserisce </a:t>
            </a:r>
            <a:r>
              <a:rPr lang="it-IT" sz="1600" dirty="0">
                <a:solidFill>
                  <a:srgbClr val="822433"/>
                </a:solidFill>
              </a:rPr>
              <a:t>l’assorbitore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8" name="Segnaposto contenuto 6" descr="collimazione con cristallo.jpg"/>
          <p:cNvPicPr>
            <a:picLocks noChangeAspect="1"/>
          </p:cNvPicPr>
          <p:nvPr/>
        </p:nvPicPr>
        <p:blipFill>
          <a:blip r:embed="rId4" cstate="print"/>
          <a:srcRect b="25595"/>
          <a:stretch>
            <a:fillRect/>
          </a:stretch>
        </p:blipFill>
        <p:spPr>
          <a:xfrm>
            <a:off x="-4563" y="3456053"/>
            <a:ext cx="5296644" cy="1353352"/>
          </a:xfrm>
          <a:prstGeom prst="rect">
            <a:avLst/>
          </a:prstGeom>
        </p:spPr>
      </p:pic>
      <p:sp>
        <p:nvSpPr>
          <p:cNvPr id="10" name="CasellaDiTesto 8"/>
          <p:cNvSpPr txBox="1"/>
          <p:nvPr/>
        </p:nvSpPr>
        <p:spPr>
          <a:xfrm>
            <a:off x="0" y="48777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</a:rPr>
              <a:t>Il sistema di collimazione attuale si basa sul multiplo </a:t>
            </a:r>
            <a:r>
              <a:rPr lang="it-IT" sz="1400" dirty="0" err="1" smtClean="0">
                <a:solidFill>
                  <a:schemeClr val="tx1"/>
                </a:solidFill>
              </a:rPr>
              <a:t>scattering</a:t>
            </a:r>
            <a:r>
              <a:rPr lang="it-IT" sz="1400" dirty="0" smtClean="0">
                <a:solidFill>
                  <a:schemeClr val="tx1"/>
                </a:solidFill>
              </a:rPr>
              <a:t> delle particelle dell’alone con i collimatori.</a:t>
            </a:r>
          </a:p>
        </p:txBody>
      </p:sp>
      <p:sp>
        <p:nvSpPr>
          <p:cNvPr id="11" name="CasellaDiTesto 9"/>
          <p:cNvSpPr txBox="1"/>
          <p:nvPr/>
        </p:nvSpPr>
        <p:spPr>
          <a:xfrm>
            <a:off x="0" y="2067171"/>
            <a:ext cx="831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Questi effetti limitano la macchina in </a:t>
            </a:r>
            <a:r>
              <a:rPr lang="it-IT" sz="1600" dirty="0">
                <a:solidFill>
                  <a:srgbClr val="822433"/>
                </a:solidFill>
              </a:rPr>
              <a:t>Corrente Totale Circolante </a:t>
            </a:r>
            <a:r>
              <a:rPr lang="it-IT" sz="1600" dirty="0">
                <a:solidFill>
                  <a:schemeClr val="tx1"/>
                </a:solidFill>
              </a:rPr>
              <a:t>e quindi la </a:t>
            </a:r>
            <a:r>
              <a:rPr lang="it-IT" sz="1600" dirty="0">
                <a:solidFill>
                  <a:srgbClr val="822433"/>
                </a:solidFill>
              </a:rPr>
              <a:t>Luminosità.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0" y="795552"/>
            <a:ext cx="2339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</a:rPr>
              <a:t>Le inefficienze di tale sistema sono dovute a</a:t>
            </a:r>
          </a:p>
          <a:p>
            <a:r>
              <a:rPr lang="it-IT" sz="1400" dirty="0" smtClean="0">
                <a:solidFill>
                  <a:srgbClr val="822433"/>
                </a:solidFill>
              </a:rPr>
              <a:t>Effetti Diffrattivi</a:t>
            </a:r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dirty="0" smtClean="0">
                <a:solidFill>
                  <a:srgbClr val="822433"/>
                </a:solidFill>
              </a:rPr>
              <a:t>Interazioni Anelastiche</a:t>
            </a:r>
            <a:endParaRPr lang="it-IT" sz="1400" dirty="0" smtClean="0">
              <a:solidFill>
                <a:schemeClr val="tx1"/>
              </a:solidFill>
            </a:endParaRPr>
          </a:p>
        </p:txBody>
      </p:sp>
      <p:sp>
        <p:nvSpPr>
          <p:cNvPr id="13" name="CasellaDiTesto 9"/>
          <p:cNvSpPr txBox="1"/>
          <p:nvPr/>
        </p:nvSpPr>
        <p:spPr>
          <a:xfrm>
            <a:off x="0" y="2650622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</a:rPr>
              <a:t>Sfruttando il channeling dei cristalli il layout si riduce a due stadi. I vantaggi sono :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it-IT" sz="1300" dirty="0" smtClean="0">
                <a:solidFill>
                  <a:schemeClr val="tx1"/>
                </a:solidFill>
              </a:rPr>
              <a:t>Grande Angolo di Deflessione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it-IT" sz="1300" dirty="0" smtClean="0">
                <a:solidFill>
                  <a:schemeClr val="tx1"/>
                </a:solidFill>
              </a:rPr>
              <a:t>Riduzione Impedenza Complessiva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it-IT" sz="1300" b="1" u="sng" dirty="0">
                <a:solidFill>
                  <a:schemeClr val="tx1"/>
                </a:solidFill>
              </a:rPr>
              <a:t>Riduzione Interazioni Anelastiche al primo </a:t>
            </a:r>
            <a:r>
              <a:rPr lang="it-IT" sz="1300" b="1" u="sng" dirty="0" smtClean="0">
                <a:solidFill>
                  <a:schemeClr val="tx1"/>
                </a:solidFill>
              </a:rPr>
              <a:t>stadio</a:t>
            </a:r>
            <a:endParaRPr lang="it-IT" sz="1300" b="1" u="sng" dirty="0">
              <a:solidFill>
                <a:schemeClr val="tx1"/>
              </a:solidFill>
            </a:endParaRPr>
          </a:p>
        </p:txBody>
      </p:sp>
      <p:pic>
        <p:nvPicPr>
          <p:cNvPr id="14" name="Immagine 8" descr="anelastic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8693" y="4132729"/>
            <a:ext cx="2957723" cy="908378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 bwMode="auto">
          <a:xfrm>
            <a:off x="3851920" y="2405725"/>
            <a:ext cx="1440160" cy="288032"/>
          </a:xfrm>
          <a:prstGeom prst="downArrow">
            <a:avLst>
              <a:gd name="adj1" fmla="val 59202"/>
              <a:gd name="adj2" fmla="val 7116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" name="Picture 15" descr="lcoll_logo3_small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49" y="1111849"/>
            <a:ext cx="601199" cy="6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6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Estrazione</a:t>
            </a:r>
            <a:r>
              <a:rPr lang="en-GB" dirty="0" smtClean="0"/>
              <a:t> 7 TeV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641"/>
            <a:ext cx="4127840" cy="2716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3643" y="2342779"/>
            <a:ext cx="3663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Serve </a:t>
            </a:r>
            <a:r>
              <a:rPr lang="en-GB" dirty="0" err="1" smtClean="0">
                <a:solidFill>
                  <a:schemeClr val="accent2"/>
                </a:solidFill>
              </a:rPr>
              <a:t>una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deflessione</a:t>
            </a:r>
            <a:r>
              <a:rPr lang="en-GB" dirty="0" smtClean="0">
                <a:solidFill>
                  <a:schemeClr val="accent2"/>
                </a:solidFill>
              </a:rPr>
              <a:t> di circa 1 </a:t>
            </a:r>
            <a:r>
              <a:rPr lang="en-GB" dirty="0" err="1" smtClean="0">
                <a:solidFill>
                  <a:schemeClr val="accent2"/>
                </a:solidFill>
              </a:rPr>
              <a:t>mrad</a:t>
            </a:r>
            <a:endParaRPr lang="en-GB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Si -&gt; 12 cm (z)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solidFill>
                  <a:schemeClr val="accent2"/>
                </a:solidFill>
              </a:rPr>
              <a:t>Ge</a:t>
            </a:r>
            <a:r>
              <a:rPr lang="en-GB" dirty="0" smtClean="0">
                <a:solidFill>
                  <a:schemeClr val="accent2"/>
                </a:solidFill>
              </a:rPr>
              <a:t>-&gt; 7 cm (z)</a:t>
            </a: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840" y="773944"/>
            <a:ext cx="239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 (110):</a:t>
            </a:r>
          </a:p>
          <a:p>
            <a:r>
              <a:rPr lang="da-DK" dirty="0" err="1"/>
              <a:t>Rc</a:t>
            </a:r>
            <a:r>
              <a:rPr lang="da-DK" dirty="0"/>
              <a:t> = </a:t>
            </a:r>
            <a:r>
              <a:rPr lang="da-DK" dirty="0" smtClean="0"/>
              <a:t>12 m @ </a:t>
            </a:r>
            <a:r>
              <a:rPr lang="da-DK" dirty="0"/>
              <a:t>pβ = 7 TeV</a:t>
            </a:r>
          </a:p>
          <a:p>
            <a:r>
              <a:rPr lang="da-DK" dirty="0" err="1"/>
              <a:t>Ge</a:t>
            </a:r>
            <a:r>
              <a:rPr lang="da-DK" dirty="0"/>
              <a:t> (110):</a:t>
            </a:r>
          </a:p>
          <a:p>
            <a:r>
              <a:rPr lang="da-DK" dirty="0" err="1"/>
              <a:t>Rc</a:t>
            </a:r>
            <a:r>
              <a:rPr lang="da-DK" dirty="0"/>
              <a:t> = </a:t>
            </a:r>
            <a:r>
              <a:rPr lang="da-DK" dirty="0" smtClean="0"/>
              <a:t>7 m @ </a:t>
            </a:r>
            <a:r>
              <a:rPr lang="da-DK" dirty="0"/>
              <a:t>pβ = 7 TeV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69371" y="3758367"/>
            <a:ext cx="519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Inoltre</a:t>
            </a:r>
            <a:r>
              <a:rPr lang="en-GB" dirty="0" smtClean="0"/>
              <a:t> un </a:t>
            </a:r>
            <a:r>
              <a:rPr lang="en-GB" dirty="0" err="1" smtClean="0"/>
              <a:t>nuovo</a:t>
            </a:r>
            <a:r>
              <a:rPr lang="en-GB" dirty="0" smtClean="0"/>
              <a:t> </a:t>
            </a:r>
            <a:r>
              <a:rPr lang="en-GB" dirty="0" err="1" smtClean="0"/>
              <a:t>tipo</a:t>
            </a:r>
            <a:r>
              <a:rPr lang="en-GB" dirty="0" smtClean="0"/>
              <a:t> di holder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disegnato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19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Estrezione</a:t>
            </a:r>
            <a:r>
              <a:rPr lang="en-GB" dirty="0" smtClean="0"/>
              <a:t> </a:t>
            </a:r>
            <a:r>
              <a:rPr lang="en-GB" dirty="0" err="1" smtClean="0"/>
              <a:t>lenta</a:t>
            </a:r>
            <a:r>
              <a:rPr lang="en-GB" dirty="0" smtClean="0"/>
              <a:t> ad SPS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26625" y="2969310"/>
            <a:ext cx="6414061" cy="1902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Comic Sans MS"/>
              </a:rPr>
              <a:t>Crystal parameters: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solidFill>
                  <a:srgbClr val="0000FF"/>
                </a:solidFill>
                <a:ea typeface="+mj-ea"/>
                <a:cs typeface="Comic Sans MS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ea typeface="+mj-ea"/>
                <a:cs typeface="Comic Sans MS"/>
              </a:rPr>
              <a:t>spessore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Comic Sans MS"/>
              </a:rPr>
              <a:t> 		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Comic Sans MS"/>
              </a:rPr>
              <a:t>1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Comic Sans MS"/>
              </a:rPr>
              <a:t>-4 mm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solidFill>
                  <a:srgbClr val="0000FF"/>
                </a:solidFill>
                <a:ea typeface="+mj-ea"/>
                <a:cs typeface="Comic Sans MS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ea typeface="+mj-ea"/>
                <a:cs typeface="Comic Sans MS"/>
              </a:rPr>
              <a:t>deflessione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Comic Sans MS"/>
              </a:rPr>
              <a:t> CH 		60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Comic Sans MS"/>
              </a:rPr>
              <a:t>-150 µrad</a:t>
            </a: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ea typeface="+mj-ea"/>
                <a:cs typeface="Comic Sans MS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ea typeface="+mj-ea"/>
                <a:cs typeface="Comic Sans MS"/>
              </a:rPr>
              <a:t>deflessione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Comic Sans MS"/>
              </a:rPr>
              <a:t> MVR 			≈ 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Comic Sans MS"/>
              </a:rPr>
              <a:t>60 </a:t>
            </a:r>
            <a:r>
              <a:rPr lang="en-US" dirty="0" smtClean="0">
                <a:solidFill>
                  <a:srgbClr val="0000FF"/>
                </a:solidFill>
                <a:cs typeface="Comic Sans MS"/>
              </a:rPr>
              <a:t>µrad</a:t>
            </a:r>
            <a:endParaRPr lang="en-US" dirty="0" smtClean="0">
              <a:solidFill>
                <a:srgbClr val="0000FF"/>
              </a:solidFill>
              <a:cs typeface="Comic Sans M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348" y="638571"/>
            <a:ext cx="4581042" cy="2513589"/>
            <a:chOff x="739432" y="1298702"/>
            <a:chExt cx="6352848" cy="3597695"/>
          </a:xfrm>
        </p:grpSpPr>
        <p:grpSp>
          <p:nvGrpSpPr>
            <p:cNvPr id="9" name="Group 39"/>
            <p:cNvGrpSpPr/>
            <p:nvPr/>
          </p:nvGrpSpPr>
          <p:grpSpPr>
            <a:xfrm>
              <a:off x="1029319" y="1412776"/>
              <a:ext cx="5802711" cy="3483621"/>
              <a:chOff x="1030798" y="1772782"/>
              <a:chExt cx="5202638" cy="3123367"/>
            </a:xfrm>
          </p:grpSpPr>
          <p:pic>
            <p:nvPicPr>
              <p:cNvPr id="18" name="Picture 4" descr="E:\Media\PhotoWork\2013.11.03, CERN\DSC_1426_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5485" y="1772782"/>
                <a:ext cx="1097951" cy="1633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E:\Media\PhotoWork\2013.11.03, CERN\DSC_1426_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8712" y="2076536"/>
                <a:ext cx="1133368" cy="1686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E:\Media\PhotoWork\2013.11.03, CERN\DSC_1426_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9660" y="2409983"/>
                <a:ext cx="1168786" cy="1739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E:\Media\PhotoWork\2013.11.03, CERN\DSC_1426_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323" y="2731503"/>
                <a:ext cx="1204204" cy="17917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E:\Media\PhotoWork\2013.11.03, CERN\DSC_1426_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798" y="3051652"/>
                <a:ext cx="1239622" cy="1844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" name="Прямая соединительная линия 15"/>
            <p:cNvCxnSpPr/>
            <p:nvPr/>
          </p:nvCxnSpPr>
          <p:spPr>
            <a:xfrm flipH="1">
              <a:off x="5642596" y="2514938"/>
              <a:ext cx="890384" cy="280644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6"/>
            <p:cNvCxnSpPr/>
            <p:nvPr/>
          </p:nvCxnSpPr>
          <p:spPr>
            <a:xfrm flipH="1">
              <a:off x="4572000" y="2860594"/>
              <a:ext cx="886002" cy="300356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20"/>
            <p:cNvCxnSpPr/>
            <p:nvPr/>
          </p:nvCxnSpPr>
          <p:spPr>
            <a:xfrm flipV="1">
              <a:off x="739432" y="1298702"/>
              <a:ext cx="5328592" cy="166384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0567390">
              <a:off x="2213634" y="1624492"/>
              <a:ext cx="1962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  <a:cs typeface="Comic Sans MS"/>
                </a:rPr>
                <a:t> ≈ 130mm</a:t>
              </a:r>
              <a:endParaRPr lang="ru-RU" sz="2800" dirty="0">
                <a:solidFill>
                  <a:srgbClr val="0070C0"/>
                </a:solidFill>
                <a:cs typeface="Comic Sans MS"/>
              </a:endParaRPr>
            </a:p>
          </p:txBody>
        </p:sp>
        <p:cxnSp>
          <p:nvCxnSpPr>
            <p:cNvPr id="14" name="Прямая соединительная линия 16"/>
            <p:cNvCxnSpPr/>
            <p:nvPr/>
          </p:nvCxnSpPr>
          <p:spPr>
            <a:xfrm flipH="1">
              <a:off x="3433775" y="3234906"/>
              <a:ext cx="934583" cy="303597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6"/>
            <p:cNvCxnSpPr/>
            <p:nvPr/>
          </p:nvCxnSpPr>
          <p:spPr>
            <a:xfrm flipH="1">
              <a:off x="2265362" y="3616452"/>
              <a:ext cx="934583" cy="303597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6"/>
            <p:cNvCxnSpPr/>
            <p:nvPr/>
          </p:nvCxnSpPr>
          <p:spPr>
            <a:xfrm flipH="1">
              <a:off x="755576" y="4019439"/>
              <a:ext cx="1241949" cy="417673"/>
            </a:xfrm>
            <a:prstGeom prst="line">
              <a:avLst/>
            </a:prstGeom>
            <a:ln w="25400" cap="rnd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3"/>
            <p:cNvCxnSpPr/>
            <p:nvPr/>
          </p:nvCxnSpPr>
          <p:spPr>
            <a:xfrm flipH="1">
              <a:off x="755576" y="2323841"/>
              <a:ext cx="6336704" cy="225814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9477" y="668334"/>
            <a:ext cx="1608962" cy="1853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135305" y="2491637"/>
            <a:ext cx="2008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cs typeface="Comic Sans MS"/>
              </a:rPr>
              <a:t>Curvatura</a:t>
            </a:r>
            <a:r>
              <a:rPr lang="en-US" sz="1400" dirty="0" smtClean="0">
                <a:cs typeface="Comic Sans MS"/>
              </a:rPr>
              <a:t> Quasi </a:t>
            </a:r>
            <a:r>
              <a:rPr lang="en-US" sz="1400" dirty="0" err="1">
                <a:cs typeface="Comic Sans MS"/>
              </a:rPr>
              <a:t>M</a:t>
            </a:r>
            <a:r>
              <a:rPr lang="en-US" sz="1400" dirty="0" err="1" smtClean="0">
                <a:cs typeface="Comic Sans MS"/>
              </a:rPr>
              <a:t>osaica</a:t>
            </a:r>
            <a:endParaRPr lang="en-US" sz="1400" dirty="0">
              <a:cs typeface="Comic Sans MS"/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45724" y="1726927"/>
            <a:ext cx="2270711" cy="114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341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D36AC-8EED-9148-85A1-6F725A3290E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8066" name="Rectangle 1"/>
          <p:cNvSpPr>
            <a:spLocks/>
          </p:cNvSpPr>
          <p:nvPr/>
        </p:nvSpPr>
        <p:spPr bwMode="auto">
          <a:xfrm>
            <a:off x="8959826" y="4996160"/>
            <a:ext cx="788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i="1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3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" y="0"/>
            <a:ext cx="9091896" cy="511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" y="0"/>
            <a:ext cx="714375" cy="72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14" y="-1674"/>
            <a:ext cx="718840" cy="72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71" name="Group 10"/>
          <p:cNvGrpSpPr>
            <a:grpSpLocks/>
          </p:cNvGrpSpPr>
          <p:nvPr/>
        </p:nvGrpSpPr>
        <p:grpSpPr bwMode="auto">
          <a:xfrm>
            <a:off x="5206008" y="867296"/>
            <a:ext cx="3795117" cy="1388846"/>
            <a:chOff x="0" y="0"/>
            <a:chExt cx="3400" cy="1659"/>
          </a:xfrm>
        </p:grpSpPr>
        <p:sp>
          <p:nvSpPr>
            <p:cNvPr id="88083" name="Line 6"/>
            <p:cNvSpPr>
              <a:spLocks noChangeShapeType="1"/>
            </p:cNvSpPr>
            <p:nvPr/>
          </p:nvSpPr>
          <p:spPr bwMode="auto">
            <a:xfrm flipH="1">
              <a:off x="0" y="283"/>
              <a:ext cx="1646" cy="13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 sz="1200"/>
            </a:p>
          </p:txBody>
        </p:sp>
        <p:grpSp>
          <p:nvGrpSpPr>
            <p:cNvPr id="88084" name="Group 9"/>
            <p:cNvGrpSpPr>
              <a:grpSpLocks/>
            </p:cNvGrpSpPr>
            <p:nvPr/>
          </p:nvGrpSpPr>
          <p:grpSpPr bwMode="auto">
            <a:xfrm>
              <a:off x="1672" y="0"/>
              <a:ext cx="1728" cy="596"/>
              <a:chOff x="0" y="0"/>
              <a:chExt cx="1728" cy="596"/>
            </a:xfrm>
          </p:grpSpPr>
          <p:sp>
            <p:nvSpPr>
              <p:cNvPr id="88085" name="Rectangle 7"/>
              <p:cNvSpPr>
                <a:spLocks/>
              </p:cNvSpPr>
              <p:nvPr/>
            </p:nvSpPr>
            <p:spPr bwMode="auto">
              <a:xfrm>
                <a:off x="15" y="4"/>
                <a:ext cx="1712" cy="5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 sz="1200"/>
              </a:p>
            </p:txBody>
          </p:sp>
          <p:sp>
            <p:nvSpPr>
              <p:cNvPr id="88086" name="Rectangle 8"/>
              <p:cNvSpPr>
                <a:spLocks/>
              </p:cNvSpPr>
              <p:nvPr/>
            </p:nvSpPr>
            <p:spPr bwMode="auto">
              <a:xfrm>
                <a:off x="0" y="0"/>
                <a:ext cx="1728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80000"/>
                  </a:lnSpc>
                  <a:tabLst>
                    <a:tab pos="876897" algn="l"/>
                  </a:tabLst>
                </a:pPr>
                <a:r>
                  <a:rPr lang="en-US" sz="1200" i="1" dirty="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Superconducting coil: </a:t>
                </a:r>
              </a:p>
              <a:p>
                <a:pPr>
                  <a:lnSpc>
                    <a:spcPct val="80000"/>
                  </a:lnSpc>
                  <a:tabLst>
                    <a:tab pos="876897" algn="l"/>
                  </a:tabLst>
                </a:pPr>
                <a:r>
                  <a:rPr lang="en-US" sz="1200" i="1" dirty="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T = 1.9 K, quench limit  ~ 15-50mJ/cm</a:t>
                </a:r>
                <a:r>
                  <a:rPr lang="en-US" sz="1200" i="1" baseline="32000" dirty="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3</a:t>
                </a:r>
              </a:p>
            </p:txBody>
          </p:sp>
        </p:grpSp>
      </p:grpSp>
      <p:grpSp>
        <p:nvGrpSpPr>
          <p:cNvPr id="88072" name="Group 15"/>
          <p:cNvGrpSpPr>
            <a:grpSpLocks/>
          </p:cNvGrpSpPr>
          <p:nvPr/>
        </p:nvGrpSpPr>
        <p:grpSpPr bwMode="auto">
          <a:xfrm>
            <a:off x="4563071" y="2486360"/>
            <a:ext cx="4446984" cy="1079934"/>
            <a:chOff x="0" y="0"/>
            <a:chExt cx="3984" cy="1289"/>
          </a:xfrm>
        </p:grpSpPr>
        <p:grpSp>
          <p:nvGrpSpPr>
            <p:cNvPr id="88079" name="Group 13"/>
            <p:cNvGrpSpPr>
              <a:grpSpLocks/>
            </p:cNvGrpSpPr>
            <p:nvPr/>
          </p:nvGrpSpPr>
          <p:grpSpPr bwMode="auto">
            <a:xfrm>
              <a:off x="2256" y="681"/>
              <a:ext cx="1728" cy="608"/>
              <a:chOff x="0" y="0"/>
              <a:chExt cx="1728" cy="608"/>
            </a:xfrm>
          </p:grpSpPr>
          <p:sp>
            <p:nvSpPr>
              <p:cNvPr id="88081" name="Rectangle 11"/>
              <p:cNvSpPr>
                <a:spLocks/>
              </p:cNvSpPr>
              <p:nvPr/>
            </p:nvSpPr>
            <p:spPr bwMode="auto">
              <a:xfrm>
                <a:off x="8" y="12"/>
                <a:ext cx="1712" cy="5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 sz="1200"/>
              </a:p>
            </p:txBody>
          </p:sp>
          <p:sp>
            <p:nvSpPr>
              <p:cNvPr id="88082" name="Rectangle 12"/>
              <p:cNvSpPr>
                <a:spLocks/>
              </p:cNvSpPr>
              <p:nvPr/>
            </p:nvSpPr>
            <p:spPr bwMode="auto">
              <a:xfrm>
                <a:off x="0" y="0"/>
                <a:ext cx="1728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tabLst>
                    <a:tab pos="876897" algn="l"/>
                  </a:tabLst>
                </a:pPr>
                <a:r>
                  <a:rPr lang="en-US" sz="1200" i="1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LHC 2012: </a:t>
                </a:r>
                <a:r>
                  <a:rPr lang="en-US" sz="1200" b="1" i="1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145 MJ</a:t>
                </a:r>
                <a:endParaRPr lang="en-US" sz="12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endParaRPr>
              </a:p>
              <a:p>
                <a:pPr>
                  <a:lnSpc>
                    <a:spcPct val="90000"/>
                  </a:lnSpc>
                  <a:tabLst>
                    <a:tab pos="876897" algn="l"/>
                  </a:tabLst>
                </a:pPr>
                <a:r>
                  <a:rPr lang="en-US" sz="1200" i="1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LHC design: </a:t>
                </a:r>
                <a:r>
                  <a:rPr lang="en-US" sz="1200" b="1" i="1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360 MJ</a:t>
                </a:r>
                <a:endParaRPr lang="en-US" sz="1200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endParaRPr>
              </a:p>
              <a:p>
                <a:pPr>
                  <a:lnSpc>
                    <a:spcPct val="90000"/>
                  </a:lnSpc>
                  <a:tabLst>
                    <a:tab pos="876897" algn="l"/>
                  </a:tabLst>
                </a:pPr>
                <a:r>
                  <a:rPr lang="en-US" sz="1200" i="1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HL-LHC: </a:t>
                </a:r>
                <a:r>
                  <a:rPr lang="en-US" sz="1200" b="1" i="1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~700MJ!</a:t>
                </a:r>
              </a:p>
            </p:txBody>
          </p:sp>
        </p:grpSp>
        <p:sp>
          <p:nvSpPr>
            <p:cNvPr id="88080" name="Line 14"/>
            <p:cNvSpPr>
              <a:spLocks noChangeShapeType="1"/>
            </p:cNvSpPr>
            <p:nvPr/>
          </p:nvSpPr>
          <p:spPr bwMode="auto">
            <a:xfrm rot="10800000">
              <a:off x="0" y="0"/>
              <a:ext cx="2208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 sz="1200"/>
            </a:p>
          </p:txBody>
        </p:sp>
      </p:grpSp>
      <p:grpSp>
        <p:nvGrpSpPr>
          <p:cNvPr id="88073" name="Group 20"/>
          <p:cNvGrpSpPr>
            <a:grpSpLocks/>
          </p:cNvGrpSpPr>
          <p:nvPr/>
        </p:nvGrpSpPr>
        <p:grpSpPr bwMode="auto">
          <a:xfrm>
            <a:off x="7081242" y="1393031"/>
            <a:ext cx="1928813" cy="1647527"/>
            <a:chOff x="0" y="0"/>
            <a:chExt cx="1728" cy="1968"/>
          </a:xfrm>
        </p:grpSpPr>
        <p:sp>
          <p:nvSpPr>
            <p:cNvPr id="88075" name="AutoShape 16"/>
            <p:cNvSpPr>
              <a:spLocks/>
            </p:cNvSpPr>
            <p:nvPr/>
          </p:nvSpPr>
          <p:spPr bwMode="auto">
            <a:xfrm rot="-5400000">
              <a:off x="-124" y="796"/>
              <a:ext cx="1968" cy="376"/>
            </a:xfrm>
            <a:prstGeom prst="leftRightArrow">
              <a:avLst>
                <a:gd name="adj1" fmla="val 32000"/>
                <a:gd name="adj2" fmla="val 93607"/>
              </a:avLst>
            </a:prstGeom>
            <a:solidFill>
              <a:schemeClr val="accent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88076" name="Group 19"/>
            <p:cNvGrpSpPr>
              <a:grpSpLocks/>
            </p:cNvGrpSpPr>
            <p:nvPr/>
          </p:nvGrpSpPr>
          <p:grpSpPr bwMode="auto">
            <a:xfrm>
              <a:off x="0" y="688"/>
              <a:ext cx="1728" cy="592"/>
              <a:chOff x="0" y="0"/>
              <a:chExt cx="1728" cy="592"/>
            </a:xfrm>
          </p:grpSpPr>
          <p:sp>
            <p:nvSpPr>
              <p:cNvPr id="88077" name="Rectangle 17"/>
              <p:cNvSpPr>
                <a:spLocks/>
              </p:cNvSpPr>
              <p:nvPr/>
            </p:nvSpPr>
            <p:spPr bwMode="auto">
              <a:xfrm>
                <a:off x="8" y="0"/>
                <a:ext cx="1712" cy="5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88078" name="Rectangle 18"/>
              <p:cNvSpPr>
                <a:spLocks/>
              </p:cNvSpPr>
              <p:nvPr/>
            </p:nvSpPr>
            <p:spPr bwMode="auto">
              <a:xfrm>
                <a:off x="0" y="84"/>
                <a:ext cx="172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80000"/>
                  </a:lnSpc>
                  <a:tabLst>
                    <a:tab pos="876897" algn="l"/>
                  </a:tabLst>
                </a:pPr>
                <a:r>
                  <a:rPr lang="en-US" sz="1300" b="1" i="1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Factor 9.7 x 10 </a:t>
                </a:r>
                <a:r>
                  <a:rPr lang="en-US" sz="1300" b="1" i="1" baseline="3200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9</a:t>
                </a:r>
                <a:endParaRPr lang="en-US" sz="1300" b="1" i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endParaRPr>
              </a:p>
              <a:p>
                <a:pPr>
                  <a:lnSpc>
                    <a:spcPct val="80000"/>
                  </a:lnSpc>
                  <a:tabLst>
                    <a:tab pos="876897" algn="l"/>
                  </a:tabLst>
                </a:pPr>
                <a:r>
                  <a:rPr lang="en-US" sz="1300" i="1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Aperture: r = 17/22 mm</a:t>
                </a:r>
              </a:p>
            </p:txBody>
          </p:sp>
        </p:grpSp>
      </p:grpSp>
      <p:sp>
        <p:nvSpPr>
          <p:cNvPr id="21525" name="Rectangle 21"/>
          <p:cNvSpPr>
            <a:spLocks/>
          </p:cNvSpPr>
          <p:nvPr/>
        </p:nvSpPr>
        <p:spPr bwMode="auto">
          <a:xfrm>
            <a:off x="4363309" y="4071938"/>
            <a:ext cx="4602097" cy="910828"/>
          </a:xfrm>
          <a:prstGeom prst="rect">
            <a:avLst/>
          </a:prstGeom>
          <a:solidFill>
            <a:srgbClr val="C1BA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LHC </a:t>
            </a:r>
            <a:r>
              <a:rPr lang="ja-JP" altLang="en-US" sz="1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“</a:t>
            </a:r>
            <a:r>
              <a:rPr lang="en-US" altLang="ja-JP" sz="1400" b="1" dirty="0">
                <a:solidFill>
                  <a:srgbClr val="0000FF"/>
                </a:solidFill>
                <a:latin typeface="Helvetica" charset="0"/>
                <a:cs typeface="Helvetica" charset="0"/>
                <a:sym typeface="Helvetica" charset="0"/>
              </a:rPr>
              <a:t>Run 1</a:t>
            </a:r>
            <a:r>
              <a:rPr lang="ja-JP" altLang="en-US" sz="1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Helvetica" charset="0"/>
              </a:rPr>
              <a:t>”</a:t>
            </a:r>
            <a:r>
              <a:rPr lang="en-US" altLang="ja-JP" sz="1400" b="1" dirty="0">
                <a:solidFill>
                  <a:srgbClr val="0000FF"/>
                </a:solidFill>
                <a:latin typeface="Helvetica" charset="0"/>
                <a:cs typeface="Helvetica" charset="0"/>
                <a:sym typeface="Helvetica" charset="0"/>
              </a:rPr>
              <a:t> 2010-2013: No quench with circulating beam, with stored energies up to 70 times of previous state-of-the-art!</a:t>
            </a:r>
            <a:endParaRPr lang="en-US" sz="1400" b="1" dirty="0">
              <a:solidFill>
                <a:srgbClr val="0000FF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5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Estrazione</a:t>
            </a:r>
            <a:r>
              <a:rPr lang="en-GB" dirty="0" smtClean="0"/>
              <a:t> </a:t>
            </a:r>
            <a:r>
              <a:rPr lang="en-GB" dirty="0" err="1" smtClean="0"/>
              <a:t>risonante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054" y="3263276"/>
            <a:ext cx="2276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Sextupole</a:t>
            </a:r>
            <a:r>
              <a:rPr lang="en-US" dirty="0" smtClean="0"/>
              <a:t> magnets </a:t>
            </a:r>
          </a:p>
          <a:p>
            <a:r>
              <a:rPr lang="en-US" dirty="0" smtClean="0"/>
              <a:t>deform phase space</a:t>
            </a:r>
          </a:p>
          <a:p>
            <a:r>
              <a:rPr lang="en-US" dirty="0" smtClean="0"/>
              <a:t>stable area</a:t>
            </a:r>
            <a:endParaRPr lang="en-US" dirty="0"/>
          </a:p>
        </p:txBody>
      </p:sp>
      <p:pic>
        <p:nvPicPr>
          <p:cNvPr id="8" name="Picture 7" descr="Screen Shot 2015-01-15 at 3.00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2085848" cy="2107576"/>
          </a:xfrm>
          <a:prstGeom prst="rect">
            <a:avLst/>
          </a:prstGeom>
        </p:spPr>
      </p:pic>
      <p:pic>
        <p:nvPicPr>
          <p:cNvPr id="9" name="Picture 8" descr="Screen Shot 2015-01-15 at 3.02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249" y="1168400"/>
            <a:ext cx="2232822" cy="2107576"/>
          </a:xfrm>
          <a:prstGeom prst="rect">
            <a:avLst/>
          </a:prstGeom>
        </p:spPr>
      </p:pic>
      <p:pic>
        <p:nvPicPr>
          <p:cNvPr id="10" name="Picture 9" descr="Screen Shot 2015-01-15 at 3.05.1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513" y="1168400"/>
            <a:ext cx="2177625" cy="2094876"/>
          </a:xfrm>
          <a:prstGeom prst="rect">
            <a:avLst/>
          </a:prstGeom>
        </p:spPr>
      </p:pic>
      <p:pic>
        <p:nvPicPr>
          <p:cNvPr id="11" name="Picture 10" descr="Screen Shot 2015-01-15 at 3.06.5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915" y="1155700"/>
            <a:ext cx="2128632" cy="21329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705" y="786368"/>
            <a:ext cx="759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Evoluzione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err="1" smtClean="0"/>
              <a:t>pazio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fasi</a:t>
            </a:r>
            <a:r>
              <a:rPr lang="en-US" dirty="0" smtClean="0"/>
              <a:t> </a:t>
            </a:r>
            <a:r>
              <a:rPr lang="en-US" dirty="0" err="1" smtClean="0"/>
              <a:t>normalizzato</a:t>
            </a:r>
            <a:r>
              <a:rPr lang="en-US" dirty="0" smtClean="0"/>
              <a:t> al </a:t>
            </a:r>
            <a:r>
              <a:rPr lang="en-US" dirty="0" err="1" smtClean="0"/>
              <a:t>punto</a:t>
            </a:r>
            <a:r>
              <a:rPr lang="en-US" dirty="0" smtClean="0"/>
              <a:t> di </a:t>
            </a:r>
            <a:r>
              <a:rPr lang="en-US" dirty="0" err="1" smtClean="0"/>
              <a:t>estrazione</a:t>
            </a:r>
            <a:r>
              <a:rPr lang="en-US" dirty="0" smtClean="0"/>
              <a:t> (</a:t>
            </a:r>
            <a:r>
              <a:rPr lang="en-US" dirty="0" smtClean="0"/>
              <a:t>100k </a:t>
            </a:r>
            <a:r>
              <a:rPr lang="en-US" dirty="0" err="1" smtClean="0"/>
              <a:t>giri</a:t>
            </a:r>
            <a:r>
              <a:rPr lang="en-US" dirty="0" smtClean="0"/>
              <a:t>) 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98700" y="3263276"/>
            <a:ext cx="478110" cy="292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98648" y="3288676"/>
            <a:ext cx="3067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tune </a:t>
            </a:r>
            <a:br>
              <a:rPr lang="en-US" dirty="0" smtClean="0"/>
            </a:br>
            <a:r>
              <a:rPr lang="en-US" dirty="0" smtClean="0"/>
              <a:t>(close to 3</a:t>
            </a:r>
            <a:r>
              <a:rPr lang="en-US" baseline="30000" dirty="0" smtClean="0"/>
              <a:t>rd</a:t>
            </a:r>
            <a:r>
              <a:rPr lang="en-US" dirty="0" smtClean="0"/>
              <a:t> ord. resonance)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99657" y="3232834"/>
            <a:ext cx="1377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</a:t>
            </a:r>
          </a:p>
          <a:p>
            <a:r>
              <a:rPr lang="en-US" dirty="0" smtClean="0"/>
              <a:t> trajectories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673600" y="3098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71553" y="3282434"/>
            <a:ext cx="1634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</a:t>
            </a:r>
            <a:br>
              <a:rPr lang="en-US" dirty="0" smtClean="0"/>
            </a:br>
            <a:r>
              <a:rPr lang="en-US" dirty="0" smtClean="0"/>
              <a:t>by the septum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3528" y="1398200"/>
            <a:ext cx="1060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separatrices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1179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Sommario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766" y="932701"/>
            <a:ext cx="7374034" cy="3890663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Font typeface="Courier New"/>
              <a:buChar char="o"/>
            </a:pPr>
            <a:r>
              <a:rPr lang="en-US" dirty="0" smtClean="0"/>
              <a:t>Channeling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cristalli</a:t>
            </a:r>
            <a:endParaRPr lang="en-US" dirty="0" smtClean="0"/>
          </a:p>
          <a:p>
            <a:pPr>
              <a:buClr>
                <a:schemeClr val="accent3"/>
              </a:buClr>
              <a:buFont typeface="Courier New"/>
              <a:buChar char="o"/>
            </a:pPr>
            <a:r>
              <a:rPr lang="en-US" dirty="0" err="1" smtClean="0"/>
              <a:t>Collimazione</a:t>
            </a:r>
            <a:r>
              <a:rPr lang="en-US" dirty="0" smtClean="0"/>
              <a:t> di </a:t>
            </a:r>
            <a:r>
              <a:rPr lang="en-US" dirty="0" err="1" smtClean="0"/>
              <a:t>fasci</a:t>
            </a:r>
            <a:r>
              <a:rPr lang="en-US" dirty="0" smtClean="0"/>
              <a:t> </a:t>
            </a:r>
            <a:r>
              <a:rPr lang="en-US" dirty="0" err="1" smtClean="0"/>
              <a:t>adronici</a:t>
            </a:r>
            <a:endParaRPr lang="en-US" dirty="0" smtClean="0"/>
          </a:p>
          <a:p>
            <a:pPr>
              <a:buClr>
                <a:schemeClr val="accent3"/>
              </a:buClr>
              <a:buFont typeface="Courier New"/>
              <a:buChar char="o"/>
            </a:pPr>
            <a:r>
              <a:rPr lang="en-US" dirty="0" smtClean="0"/>
              <a:t>Test di </a:t>
            </a:r>
            <a:r>
              <a:rPr lang="en-US" dirty="0" err="1" smtClean="0"/>
              <a:t>collimazione</a:t>
            </a:r>
            <a:r>
              <a:rPr lang="en-US" dirty="0" smtClean="0"/>
              <a:t> con </a:t>
            </a:r>
            <a:r>
              <a:rPr lang="en-US" dirty="0" err="1" smtClean="0"/>
              <a:t>cristalli</a:t>
            </a:r>
            <a:r>
              <a:rPr lang="en-US" dirty="0" smtClean="0"/>
              <a:t> ad SPS</a:t>
            </a:r>
            <a:endParaRPr lang="en-US" dirty="0"/>
          </a:p>
          <a:p>
            <a:pPr>
              <a:buClr>
                <a:schemeClr val="accent3"/>
              </a:buClr>
              <a:buFont typeface="Courier New"/>
              <a:buChar char="o"/>
            </a:pPr>
            <a:r>
              <a:rPr lang="en-US" dirty="0" err="1" smtClean="0"/>
              <a:t>Previsioni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con </a:t>
            </a:r>
            <a:r>
              <a:rPr lang="en-US" dirty="0" err="1" smtClean="0"/>
              <a:t>cristalli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LHC</a:t>
            </a:r>
          </a:p>
          <a:p>
            <a:pPr>
              <a:buClr>
                <a:schemeClr val="accent3"/>
              </a:buClr>
              <a:buFont typeface="Courier New"/>
              <a:buChar char="o"/>
            </a:pP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applicazioni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2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33" y="896401"/>
            <a:ext cx="2395450" cy="1796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Channeling </a:t>
            </a:r>
            <a:r>
              <a:rPr lang="en-GB" dirty="0" err="1" smtClean="0"/>
              <a:t>nei</a:t>
            </a:r>
            <a:r>
              <a:rPr lang="en-GB" dirty="0" smtClean="0"/>
              <a:t> </a:t>
            </a:r>
            <a:r>
              <a:rPr lang="en-GB" dirty="0" err="1" smtClean="0"/>
              <a:t>cristalli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asellaDiTesto 28"/>
          <p:cNvSpPr txBox="1"/>
          <p:nvPr/>
        </p:nvSpPr>
        <p:spPr>
          <a:xfrm>
            <a:off x="9922" y="558602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4"/>
                </a:solidFill>
              </a:rPr>
              <a:t>Lindhard</a:t>
            </a:r>
            <a:r>
              <a:rPr lang="it-IT" sz="1600" dirty="0" smtClean="0">
                <a:solidFill>
                  <a:schemeClr val="tx1"/>
                </a:solidFill>
              </a:rPr>
              <a:t>: </a:t>
            </a:r>
            <a:r>
              <a:rPr lang="it-IT" sz="1600" dirty="0"/>
              <a:t>“Sotto ipotesi di </a:t>
            </a:r>
            <a:r>
              <a:rPr lang="it-IT" sz="1600" u="sng" dirty="0"/>
              <a:t>angolo di impatto piccolo</a:t>
            </a:r>
            <a:r>
              <a:rPr lang="it-IT" sz="1600" dirty="0"/>
              <a:t>, possiamo considerare il potenziale medio generato dal piano reticolare come un </a:t>
            </a:r>
            <a:r>
              <a:rPr lang="it-IT" sz="1600" u="sng" dirty="0"/>
              <a:t>potenziale </a:t>
            </a:r>
            <a:r>
              <a:rPr lang="it-IT" sz="1600" u="sng" dirty="0" smtClean="0"/>
              <a:t>continuo</a:t>
            </a:r>
            <a:r>
              <a:rPr lang="it-IT" sz="1600" dirty="0" smtClean="0"/>
              <a:t>.”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9" name="Rettangolo arrotondato 27"/>
          <p:cNvSpPr/>
          <p:nvPr/>
        </p:nvSpPr>
        <p:spPr bwMode="auto">
          <a:xfrm>
            <a:off x="1579347" y="1750603"/>
            <a:ext cx="1455377" cy="734909"/>
          </a:xfrm>
          <a:prstGeom prst="roundRect">
            <a:avLst>
              <a:gd name="adj" fmla="val 719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CasellaDiTesto 6"/>
          <p:cNvSpPr txBox="1"/>
          <p:nvPr/>
        </p:nvSpPr>
        <p:spPr>
          <a:xfrm>
            <a:off x="0" y="1133456"/>
            <a:ext cx="44448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Regime di </a:t>
            </a:r>
            <a:r>
              <a:rPr lang="it-IT" sz="1600" dirty="0">
                <a:solidFill>
                  <a:srgbClr val="822433"/>
                </a:solidFill>
              </a:rPr>
              <a:t>Channeling</a:t>
            </a:r>
            <a:r>
              <a:rPr lang="it-IT" sz="1600" dirty="0"/>
              <a:t> : </a:t>
            </a:r>
            <a:endParaRPr lang="it-IT" sz="1600" dirty="0" smtClean="0"/>
          </a:p>
          <a:p>
            <a:r>
              <a:rPr lang="it-IT" sz="1600" dirty="0" smtClean="0">
                <a:solidFill>
                  <a:srgbClr val="006778"/>
                </a:solidFill>
              </a:rPr>
              <a:t>l’impulso </a:t>
            </a:r>
            <a:r>
              <a:rPr lang="it-IT" sz="1600" dirty="0">
                <a:solidFill>
                  <a:srgbClr val="006778"/>
                </a:solidFill>
              </a:rPr>
              <a:t>trasverso &lt; barriera della buca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847" y="1894813"/>
            <a:ext cx="10435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6778"/>
                </a:solidFill>
              </a:rPr>
              <a:t>Angolo</a:t>
            </a:r>
            <a:r>
              <a:rPr lang="en-US" sz="1600" dirty="0" smtClean="0">
                <a:solidFill>
                  <a:srgbClr val="006778"/>
                </a:solidFill>
              </a:rPr>
              <a:t> </a:t>
            </a:r>
            <a:r>
              <a:rPr lang="en-US" sz="1600" dirty="0" err="1" smtClean="0">
                <a:solidFill>
                  <a:srgbClr val="006778"/>
                </a:solidFill>
              </a:rPr>
              <a:t>Critico</a:t>
            </a:r>
            <a:endParaRPr lang="en-US" sz="1600" dirty="0">
              <a:solidFill>
                <a:srgbClr val="006778"/>
              </a:solidFill>
            </a:endParaRPr>
          </a:p>
        </p:txBody>
      </p:sp>
      <p:sp>
        <p:nvSpPr>
          <p:cNvPr id="12" name="CasellaDiTesto 9"/>
          <p:cNvSpPr txBox="1"/>
          <p:nvPr/>
        </p:nvSpPr>
        <p:spPr>
          <a:xfrm>
            <a:off x="72536" y="2692989"/>
            <a:ext cx="6826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Le particelle sono intrappolate nel canale, quindi se imprimo una </a:t>
            </a:r>
            <a:r>
              <a:rPr lang="it-IT" sz="1600" u="sng" dirty="0"/>
              <a:t>curvatura</a:t>
            </a:r>
            <a:r>
              <a:rPr lang="it-IT" sz="1600" dirty="0"/>
              <a:t> al canale posso modificare la direzione delle particelle di un angolo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el-GR" sz="1600" dirty="0">
                <a:solidFill>
                  <a:srgbClr val="006778"/>
                </a:solidFill>
              </a:rPr>
              <a:t>θ</a:t>
            </a:r>
            <a:r>
              <a:rPr lang="it-IT" sz="1600" baseline="-25000" dirty="0">
                <a:solidFill>
                  <a:srgbClr val="006778"/>
                </a:solidFill>
              </a:rPr>
              <a:t>b</a:t>
            </a:r>
            <a:r>
              <a:rPr lang="it-IT" sz="1600" dirty="0">
                <a:solidFill>
                  <a:srgbClr val="006778"/>
                </a:solidFill>
              </a:rPr>
              <a:t> = l/</a:t>
            </a:r>
            <a:r>
              <a:rPr lang="it-IT" sz="1600" dirty="0" err="1">
                <a:solidFill>
                  <a:srgbClr val="006778"/>
                </a:solidFill>
              </a:rPr>
              <a:t>R</a:t>
            </a:r>
            <a:endParaRPr lang="it-IT" sz="1600" dirty="0">
              <a:solidFill>
                <a:srgbClr val="006778"/>
              </a:solidFill>
            </a:endParaRPr>
          </a:p>
        </p:txBody>
      </p:sp>
      <p:pic>
        <p:nvPicPr>
          <p:cNvPr id="13" name="Immagine 7" descr="struttura cristallo.png"/>
          <p:cNvPicPr>
            <a:picLocks noChangeAspect="1"/>
          </p:cNvPicPr>
          <p:nvPr/>
        </p:nvPicPr>
        <p:blipFill rotWithShape="1">
          <a:blip r:embed="rId4" cstate="print"/>
          <a:srcRect l="11722" b="19146"/>
          <a:stretch/>
        </p:blipFill>
        <p:spPr>
          <a:xfrm>
            <a:off x="72536" y="3331516"/>
            <a:ext cx="2417787" cy="15084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3363" y="1750604"/>
            <a:ext cx="1189065" cy="73490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237938" y="4173093"/>
            <a:ext cx="644886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cristallo</a:t>
            </a:r>
            <a:r>
              <a:rPr lang="en-GB" dirty="0" smtClean="0"/>
              <a:t> di </a:t>
            </a:r>
            <a:r>
              <a:rPr lang="en-GB" dirty="0" smtClean="0">
                <a:solidFill>
                  <a:srgbClr val="2C7C9F"/>
                </a:solidFill>
              </a:rPr>
              <a:t>4 mm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generare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deflessione</a:t>
            </a:r>
            <a:r>
              <a:rPr lang="en-GB" dirty="0" smtClean="0"/>
              <a:t> di </a:t>
            </a:r>
            <a:r>
              <a:rPr lang="en-GB" dirty="0" smtClean="0">
                <a:solidFill>
                  <a:schemeClr val="accent1"/>
                </a:solidFill>
              </a:rPr>
              <a:t>50 </a:t>
            </a:r>
            <a:r>
              <a:rPr lang="en-GB" dirty="0" err="1" smtClean="0">
                <a:solidFill>
                  <a:schemeClr val="accent1"/>
                </a:solidFill>
              </a:rPr>
              <a:t>μrad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/>
              <a:t>equivale</a:t>
            </a:r>
            <a:r>
              <a:rPr lang="en-GB" dirty="0" smtClean="0"/>
              <a:t> ad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deflessione</a:t>
            </a:r>
            <a:r>
              <a:rPr lang="en-GB" dirty="0" smtClean="0"/>
              <a:t> </a:t>
            </a:r>
            <a:r>
              <a:rPr lang="en-GB" dirty="0" err="1" smtClean="0"/>
              <a:t>imposta</a:t>
            </a:r>
            <a:r>
              <a:rPr lang="en-GB" dirty="0" smtClean="0"/>
              <a:t> da campo </a:t>
            </a:r>
            <a:r>
              <a:rPr lang="en-GB" dirty="0" err="1" smtClean="0"/>
              <a:t>magnetico</a:t>
            </a:r>
            <a:r>
              <a:rPr lang="en-GB" dirty="0" smtClean="0"/>
              <a:t> di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300 T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49828" y="1013597"/>
            <a:ext cx="2770415" cy="2804323"/>
            <a:chOff x="6349828" y="1013597"/>
            <a:chExt cx="2770415" cy="2804323"/>
          </a:xfrm>
        </p:grpSpPr>
        <p:pic>
          <p:nvPicPr>
            <p:cNvPr id="7" name="Segnaposto contenuto 5" descr="curvatura.jpg"/>
            <p:cNvPicPr>
              <a:picLocks noChangeAspect="1"/>
            </p:cNvPicPr>
            <p:nvPr/>
          </p:nvPicPr>
          <p:blipFill rotWithShape="1">
            <a:blip r:embed="rId6" cstate="print"/>
            <a:srcRect l="1" r="16077"/>
            <a:stretch/>
          </p:blipFill>
          <p:spPr>
            <a:xfrm>
              <a:off x="6349828" y="1013597"/>
              <a:ext cx="2770415" cy="280432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272537" y="1519771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2C7C9F"/>
                  </a:solidFill>
                </a:rPr>
                <a:t>Si (110) </a:t>
              </a:r>
            </a:p>
            <a:p>
              <a:r>
                <a:rPr lang="en-GB" sz="1200" dirty="0" err="1" smtClean="0">
                  <a:solidFill>
                    <a:srgbClr val="2C7C9F"/>
                  </a:solidFill>
                </a:rPr>
                <a:t>U</a:t>
              </a:r>
              <a:r>
                <a:rPr lang="en-GB" sz="1200" baseline="-25000" dirty="0" err="1" smtClean="0">
                  <a:solidFill>
                    <a:srgbClr val="2C7C9F"/>
                  </a:solidFill>
                </a:rPr>
                <a:t>max</a:t>
              </a:r>
              <a:r>
                <a:rPr lang="en-GB" sz="1200" dirty="0" smtClean="0">
                  <a:solidFill>
                    <a:srgbClr val="2C7C9F"/>
                  </a:solidFill>
                </a:rPr>
                <a:t> = 22 </a:t>
              </a:r>
              <a:r>
                <a:rPr lang="en-GB" sz="1200" dirty="0" err="1" smtClean="0">
                  <a:solidFill>
                    <a:srgbClr val="2C7C9F"/>
                  </a:solidFill>
                </a:rPr>
                <a:t>eV</a:t>
              </a:r>
              <a:endParaRPr lang="en-GB" sz="1200" dirty="0">
                <a:solidFill>
                  <a:srgbClr val="2C7C9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78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Sistema</a:t>
            </a:r>
            <a:r>
              <a:rPr lang="en-GB" dirty="0" smtClean="0"/>
              <a:t> di </a:t>
            </a:r>
            <a:r>
              <a:rPr lang="en-GB" dirty="0" err="1" smtClean="0"/>
              <a:t>Collimazione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0690" y="597306"/>
            <a:ext cx="3328430" cy="1375506"/>
            <a:chOff x="1738982" y="595928"/>
            <a:chExt cx="4217659" cy="1982576"/>
          </a:xfrm>
        </p:grpSpPr>
        <p:sp>
          <p:nvSpPr>
            <p:cNvPr id="81" name="Rectangle 2"/>
            <p:cNvSpPr>
              <a:spLocks/>
            </p:cNvSpPr>
            <p:nvPr/>
          </p:nvSpPr>
          <p:spPr bwMode="auto">
            <a:xfrm>
              <a:off x="1796171" y="1613364"/>
              <a:ext cx="4154140" cy="244004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" name="AutoShape 76"/>
            <p:cNvSpPr>
              <a:spLocks/>
            </p:cNvSpPr>
            <p:nvPr/>
          </p:nvSpPr>
          <p:spPr bwMode="auto">
            <a:xfrm rot="15631">
              <a:off x="1738982" y="595928"/>
              <a:ext cx="4217659" cy="1982576"/>
            </a:xfrm>
            <a:custGeom>
              <a:avLst/>
              <a:gdLst>
                <a:gd name="T0" fmla="*/ 0 w 21596"/>
                <a:gd name="T1" fmla="*/ 0 h 21584"/>
                <a:gd name="T2" fmla="*/ 21596 w 21596"/>
                <a:gd name="T3" fmla="*/ 16 h 21584"/>
                <a:gd name="T4" fmla="*/ 21600 w 21596"/>
                <a:gd name="T5" fmla="*/ 21600 h 21584"/>
                <a:gd name="T6" fmla="*/ 4 w 21596"/>
                <a:gd name="T7" fmla="*/ 21584 h 21584"/>
                <a:gd name="T8" fmla="*/ 0 w 21596"/>
                <a:gd name="T9" fmla="*/ 0 h 21584"/>
                <a:gd name="T10" fmla="*/ 0 w 21596"/>
                <a:gd name="T11" fmla="*/ 0 h 2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96" h="21584">
                  <a:moveTo>
                    <a:pt x="0" y="0"/>
                  </a:moveTo>
                  <a:lnTo>
                    <a:pt x="21596" y="16"/>
                  </a:lnTo>
                  <a:lnTo>
                    <a:pt x="21600" y="21600"/>
                  </a:lnTo>
                  <a:lnTo>
                    <a:pt x="4" y="21584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25400" cap="flat">
              <a:solidFill>
                <a:srgbClr val="F04E4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050"/>
            </a:p>
          </p:txBody>
        </p: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1794213" y="807793"/>
              <a:ext cx="4155916" cy="1722482"/>
              <a:chOff x="4055" y="124"/>
              <a:chExt cx="4681" cy="2026"/>
            </a:xfrm>
          </p:grpSpPr>
          <p:sp>
            <p:nvSpPr>
              <p:cNvPr id="9" name="Rectangle 2"/>
              <p:cNvSpPr>
                <a:spLocks/>
              </p:cNvSpPr>
              <p:nvPr/>
            </p:nvSpPr>
            <p:spPr bwMode="auto">
              <a:xfrm>
                <a:off x="4057" y="800"/>
                <a:ext cx="4679" cy="287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FFFF"/>
                  </a:gs>
                </a:gsLst>
                <a:path path="rect">
                  <a:fillToRect t="100000" r="100000"/>
                </a:path>
                <a:tileRect l="-100000" b="-1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4055" y="649"/>
                <a:ext cx="462" cy="870"/>
                <a:chOff x="0" y="0"/>
                <a:chExt cx="461" cy="870"/>
              </a:xfrm>
            </p:grpSpPr>
            <p:sp>
              <p:nvSpPr>
                <p:cNvPr id="79" name="Rectangle 3"/>
                <p:cNvSpPr>
                  <a:spLocks/>
                </p:cNvSpPr>
                <p:nvPr/>
              </p:nvSpPr>
              <p:spPr bwMode="auto">
                <a:xfrm>
                  <a:off x="0" y="649"/>
                  <a:ext cx="459" cy="221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80" name="Rectangle 4"/>
                <p:cNvSpPr>
                  <a:spLocks/>
                </p:cNvSpPr>
                <p:nvPr/>
              </p:nvSpPr>
              <p:spPr bwMode="auto">
                <a:xfrm>
                  <a:off x="2" y="0"/>
                  <a:ext cx="459" cy="220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4812" y="464"/>
                <a:ext cx="580" cy="1252"/>
                <a:chOff x="0" y="0"/>
                <a:chExt cx="580" cy="1252"/>
              </a:xfrm>
            </p:grpSpPr>
            <p:sp>
              <p:nvSpPr>
                <p:cNvPr id="77" name="Rectangle 6"/>
                <p:cNvSpPr>
                  <a:spLocks/>
                </p:cNvSpPr>
                <p:nvPr/>
              </p:nvSpPr>
              <p:spPr bwMode="auto">
                <a:xfrm>
                  <a:off x="0" y="1032"/>
                  <a:ext cx="580" cy="220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78" name="Rectangle 7"/>
                <p:cNvSpPr>
                  <a:spLocks/>
                </p:cNvSpPr>
                <p:nvPr/>
              </p:nvSpPr>
              <p:spPr bwMode="auto">
                <a:xfrm>
                  <a:off x="0" y="0"/>
                  <a:ext cx="580" cy="220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5521" y="475"/>
                <a:ext cx="580" cy="1253"/>
                <a:chOff x="0" y="0"/>
                <a:chExt cx="580" cy="1252"/>
              </a:xfrm>
            </p:grpSpPr>
            <p:sp>
              <p:nvSpPr>
                <p:cNvPr id="75" name="Rectangle 9"/>
                <p:cNvSpPr>
                  <a:spLocks/>
                </p:cNvSpPr>
                <p:nvPr/>
              </p:nvSpPr>
              <p:spPr bwMode="auto">
                <a:xfrm>
                  <a:off x="0" y="1032"/>
                  <a:ext cx="580" cy="220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76" name="Rectangle 10"/>
                <p:cNvSpPr>
                  <a:spLocks/>
                </p:cNvSpPr>
                <p:nvPr/>
              </p:nvSpPr>
              <p:spPr bwMode="auto">
                <a:xfrm>
                  <a:off x="0" y="0"/>
                  <a:ext cx="580" cy="220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6230" y="475"/>
                <a:ext cx="580" cy="1253"/>
                <a:chOff x="0" y="0"/>
                <a:chExt cx="580" cy="1252"/>
              </a:xfrm>
            </p:grpSpPr>
            <p:sp>
              <p:nvSpPr>
                <p:cNvPr id="73" name="Rectangle 12"/>
                <p:cNvSpPr>
                  <a:spLocks/>
                </p:cNvSpPr>
                <p:nvPr/>
              </p:nvSpPr>
              <p:spPr bwMode="auto">
                <a:xfrm>
                  <a:off x="0" y="1032"/>
                  <a:ext cx="580" cy="220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74" name="Rectangle 13"/>
                <p:cNvSpPr>
                  <a:spLocks/>
                </p:cNvSpPr>
                <p:nvPr/>
              </p:nvSpPr>
              <p:spPr bwMode="auto">
                <a:xfrm>
                  <a:off x="0" y="0"/>
                  <a:ext cx="580" cy="220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>
                <a:off x="7154" y="359"/>
                <a:ext cx="580" cy="1485"/>
                <a:chOff x="0" y="0"/>
                <a:chExt cx="580" cy="1484"/>
              </a:xfrm>
            </p:grpSpPr>
            <p:sp>
              <p:nvSpPr>
                <p:cNvPr id="71" name="Rectangle 15"/>
                <p:cNvSpPr>
                  <a:spLocks/>
                </p:cNvSpPr>
                <p:nvPr/>
              </p:nvSpPr>
              <p:spPr bwMode="auto">
                <a:xfrm>
                  <a:off x="0" y="1264"/>
                  <a:ext cx="580" cy="220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72" name="Rectangle 16"/>
                <p:cNvSpPr>
                  <a:spLocks/>
                </p:cNvSpPr>
                <p:nvPr/>
              </p:nvSpPr>
              <p:spPr bwMode="auto">
                <a:xfrm>
                  <a:off x="0" y="0"/>
                  <a:ext cx="580" cy="220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20"/>
              <p:cNvGrpSpPr>
                <a:grpSpLocks/>
              </p:cNvGrpSpPr>
              <p:nvPr/>
            </p:nvGrpSpPr>
            <p:grpSpPr bwMode="auto">
              <a:xfrm>
                <a:off x="7863" y="359"/>
                <a:ext cx="580" cy="1485"/>
                <a:chOff x="0" y="0"/>
                <a:chExt cx="580" cy="1484"/>
              </a:xfrm>
            </p:grpSpPr>
            <p:sp>
              <p:nvSpPr>
                <p:cNvPr id="69" name="Rectangle 18"/>
                <p:cNvSpPr>
                  <a:spLocks/>
                </p:cNvSpPr>
                <p:nvPr/>
              </p:nvSpPr>
              <p:spPr bwMode="auto">
                <a:xfrm>
                  <a:off x="0" y="1264"/>
                  <a:ext cx="580" cy="220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70" name="Rectangle 19"/>
                <p:cNvSpPr>
                  <a:spLocks/>
                </p:cNvSpPr>
                <p:nvPr/>
              </p:nvSpPr>
              <p:spPr bwMode="auto">
                <a:xfrm>
                  <a:off x="0" y="0"/>
                  <a:ext cx="580" cy="220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sp>
            <p:nvSpPr>
              <p:cNvPr id="16" name="Rectangle 22"/>
              <p:cNvSpPr>
                <a:spLocks/>
              </p:cNvSpPr>
              <p:nvPr/>
            </p:nvSpPr>
            <p:spPr bwMode="auto">
              <a:xfrm>
                <a:off x="4055" y="1556"/>
                <a:ext cx="718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Helvetica Neue Light" charset="0"/>
                    <a:ea typeface="ＭＳ Ｐゴシック" charset="0"/>
                    <a:sym typeface="Helvetica Neue Light" charset="0"/>
                  </a:rPr>
                  <a:t>Primary</a:t>
                </a:r>
                <a:endParaRPr lang="en-US" sz="1000" dirty="0">
                  <a:solidFill>
                    <a:schemeClr val="tx1"/>
                  </a:solidFill>
                  <a:latin typeface="ＭＳ Ｐゴシック" charset="0"/>
                  <a:sym typeface="ＭＳ Ｐゴシック" charset="0"/>
                </a:endParaRPr>
              </a:p>
            </p:txBody>
          </p:sp>
          <p:sp>
            <p:nvSpPr>
              <p:cNvPr id="17" name="Rectangle 23"/>
              <p:cNvSpPr>
                <a:spLocks/>
              </p:cNvSpPr>
              <p:nvPr/>
            </p:nvSpPr>
            <p:spPr bwMode="auto">
              <a:xfrm>
                <a:off x="5263" y="1772"/>
                <a:ext cx="1122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r>
                  <a:rPr lang="en-US" sz="1000" dirty="0" err="1" smtClean="0">
                    <a:solidFill>
                      <a:schemeClr val="tx1"/>
                    </a:solidFill>
                    <a:latin typeface="Helvetica Neue Light" charset="0"/>
                    <a:ea typeface="ＭＳ Ｐゴシック" charset="0"/>
                    <a:sym typeface="Helvetica Neue Light" charset="0"/>
                  </a:rPr>
                  <a:t>Secondaries</a:t>
                </a:r>
                <a:endParaRPr lang="en-US" sz="1000" dirty="0">
                  <a:solidFill>
                    <a:schemeClr val="tx1"/>
                  </a:solidFill>
                  <a:latin typeface="ＭＳ Ｐゴシック" charset="0"/>
                  <a:sym typeface="ＭＳ Ｐゴシック" charset="0"/>
                </a:endParaRPr>
              </a:p>
            </p:txBody>
          </p:sp>
          <p:sp>
            <p:nvSpPr>
              <p:cNvPr id="18" name="Rectangle 24"/>
              <p:cNvSpPr>
                <a:spLocks/>
              </p:cNvSpPr>
              <p:nvPr/>
            </p:nvSpPr>
            <p:spPr bwMode="auto">
              <a:xfrm>
                <a:off x="7223" y="1906"/>
                <a:ext cx="94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Helvetica Neue Light" charset="0"/>
                    <a:ea typeface="ＭＳ Ｐゴシック" charset="0"/>
                    <a:sym typeface="Helvetica Neue Light" charset="0"/>
                  </a:rPr>
                  <a:t>Absorbers</a:t>
                </a:r>
                <a:endParaRPr lang="en-US" sz="1000" dirty="0">
                  <a:solidFill>
                    <a:schemeClr val="tx1"/>
                  </a:solidFill>
                  <a:latin typeface="ＭＳ Ｐゴシック" charset="0"/>
                  <a:sym typeface="ＭＳ Ｐゴシック" charset="0"/>
                </a:endParaRPr>
              </a:p>
            </p:txBody>
          </p:sp>
          <p:grpSp>
            <p:nvGrpSpPr>
              <p:cNvPr id="19" name="Group 30"/>
              <p:cNvGrpSpPr>
                <a:grpSpLocks/>
              </p:cNvGrpSpPr>
              <p:nvPr/>
            </p:nvGrpSpPr>
            <p:grpSpPr bwMode="auto">
              <a:xfrm>
                <a:off x="4537" y="1180"/>
                <a:ext cx="909" cy="226"/>
                <a:chOff x="0" y="0"/>
                <a:chExt cx="909" cy="226"/>
              </a:xfrm>
            </p:grpSpPr>
            <p:sp>
              <p:nvSpPr>
                <p:cNvPr id="6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5" y="117"/>
                  <a:ext cx="904" cy="1"/>
                </a:xfrm>
                <a:prstGeom prst="line">
                  <a:avLst/>
                </a:prstGeom>
                <a:noFill/>
                <a:ln w="381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2" y="37"/>
                  <a:ext cx="772" cy="73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96" cy="114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7" name="Line 28"/>
                <p:cNvSpPr>
                  <a:spLocks noChangeShapeType="1"/>
                </p:cNvSpPr>
                <p:nvPr/>
              </p:nvSpPr>
              <p:spPr bwMode="auto">
                <a:xfrm rot="10800000">
                  <a:off x="28" y="113"/>
                  <a:ext cx="596" cy="113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" name="Line 29"/>
                <p:cNvSpPr>
                  <a:spLocks noChangeShapeType="1"/>
                </p:cNvSpPr>
                <p:nvPr/>
              </p:nvSpPr>
              <p:spPr bwMode="auto">
                <a:xfrm rot="10800000">
                  <a:off x="28" y="107"/>
                  <a:ext cx="770" cy="72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36"/>
              <p:cNvGrpSpPr>
                <a:grpSpLocks/>
              </p:cNvGrpSpPr>
              <p:nvPr/>
            </p:nvGrpSpPr>
            <p:grpSpPr bwMode="auto">
              <a:xfrm>
                <a:off x="4522" y="742"/>
                <a:ext cx="909" cy="226"/>
                <a:chOff x="0" y="0"/>
                <a:chExt cx="909" cy="226"/>
              </a:xfrm>
            </p:grpSpPr>
            <p:sp>
              <p:nvSpPr>
                <p:cNvPr id="5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" y="117"/>
                  <a:ext cx="904" cy="1"/>
                </a:xfrm>
                <a:prstGeom prst="line">
                  <a:avLst/>
                </a:prstGeom>
                <a:noFill/>
                <a:ln w="381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2" y="37"/>
                  <a:ext cx="772" cy="73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96" cy="114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2" name="Line 34"/>
                <p:cNvSpPr>
                  <a:spLocks noChangeShapeType="1"/>
                </p:cNvSpPr>
                <p:nvPr/>
              </p:nvSpPr>
              <p:spPr bwMode="auto">
                <a:xfrm rot="10800000">
                  <a:off x="28" y="113"/>
                  <a:ext cx="596" cy="113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3" name="Line 35"/>
                <p:cNvSpPr>
                  <a:spLocks noChangeShapeType="1"/>
                </p:cNvSpPr>
                <p:nvPr/>
              </p:nvSpPr>
              <p:spPr bwMode="auto">
                <a:xfrm rot="10800000">
                  <a:off x="28" y="107"/>
                  <a:ext cx="770" cy="72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21" name="Group 42"/>
              <p:cNvGrpSpPr>
                <a:grpSpLocks/>
              </p:cNvGrpSpPr>
              <p:nvPr/>
            </p:nvGrpSpPr>
            <p:grpSpPr bwMode="auto">
              <a:xfrm rot="-964910">
                <a:off x="5218" y="360"/>
                <a:ext cx="914" cy="225"/>
                <a:chOff x="0" y="0"/>
                <a:chExt cx="914" cy="225"/>
              </a:xfrm>
            </p:grpSpPr>
            <p:sp>
              <p:nvSpPr>
                <p:cNvPr id="54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5" y="116"/>
                  <a:ext cx="909" cy="2"/>
                </a:xfrm>
                <a:prstGeom prst="line">
                  <a:avLst/>
                </a:prstGeom>
                <a:noFill/>
                <a:ln w="381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55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2" y="37"/>
                  <a:ext cx="777" cy="72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56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99" cy="113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 rot="10800000">
                  <a:off x="28" y="112"/>
                  <a:ext cx="599" cy="113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58" name="Line 41"/>
                <p:cNvSpPr>
                  <a:spLocks noChangeShapeType="1"/>
                </p:cNvSpPr>
                <p:nvPr/>
              </p:nvSpPr>
              <p:spPr bwMode="auto">
                <a:xfrm rot="10800000">
                  <a:off x="28" y="106"/>
                  <a:ext cx="775" cy="72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 rot="-964910">
                <a:off x="6207" y="356"/>
                <a:ext cx="914" cy="225"/>
                <a:chOff x="0" y="0"/>
                <a:chExt cx="914" cy="225"/>
              </a:xfrm>
            </p:grpSpPr>
            <p:sp>
              <p:nvSpPr>
                <p:cNvPr id="49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" y="116"/>
                  <a:ext cx="909" cy="2"/>
                </a:xfrm>
                <a:prstGeom prst="line">
                  <a:avLst/>
                </a:prstGeom>
                <a:noFill/>
                <a:ln w="381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50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2" y="37"/>
                  <a:ext cx="777" cy="72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51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99" cy="113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52" name="Line 46"/>
                <p:cNvSpPr>
                  <a:spLocks noChangeShapeType="1"/>
                </p:cNvSpPr>
                <p:nvPr/>
              </p:nvSpPr>
              <p:spPr bwMode="auto">
                <a:xfrm rot="10800000">
                  <a:off x="28" y="112"/>
                  <a:ext cx="599" cy="113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53" name="Line 47"/>
                <p:cNvSpPr>
                  <a:spLocks noChangeShapeType="1"/>
                </p:cNvSpPr>
                <p:nvPr/>
              </p:nvSpPr>
              <p:spPr bwMode="auto">
                <a:xfrm rot="10800000">
                  <a:off x="28" y="106"/>
                  <a:ext cx="775" cy="72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 rot="10800000" flipH="1">
                <a:off x="5328" y="1392"/>
                <a:ext cx="1920" cy="474"/>
                <a:chOff x="0" y="0"/>
                <a:chExt cx="1920" cy="474"/>
              </a:xfrm>
            </p:grpSpPr>
            <p:grpSp>
              <p:nvGrpSpPr>
                <p:cNvPr id="37" name="Group 54"/>
                <p:cNvGrpSpPr>
                  <a:grpSpLocks/>
                </p:cNvGrpSpPr>
                <p:nvPr/>
              </p:nvGrpSpPr>
              <p:grpSpPr bwMode="auto">
                <a:xfrm rot="-964910">
                  <a:off x="9" y="124"/>
                  <a:ext cx="914" cy="225"/>
                  <a:chOff x="0" y="0"/>
                  <a:chExt cx="914" cy="225"/>
                </a:xfrm>
              </p:grpSpPr>
              <p:sp>
                <p:nvSpPr>
                  <p:cNvPr id="44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" y="116"/>
                    <a:ext cx="909" cy="2"/>
                  </a:xfrm>
                  <a:prstGeom prst="line">
                    <a:avLst/>
                  </a:prstGeom>
                  <a:noFill/>
                  <a:ln w="38100">
                    <a:solidFill>
                      <a:srgbClr val="8500AF"/>
                    </a:solidFill>
                    <a:miter lim="800000"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GB"/>
                  </a:p>
                </p:txBody>
              </p:sp>
              <p:sp>
                <p:nvSpPr>
                  <p:cNvPr id="45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" y="37"/>
                    <a:ext cx="777" cy="72"/>
                  </a:xfrm>
                  <a:prstGeom prst="line">
                    <a:avLst/>
                  </a:prstGeom>
                  <a:noFill/>
                  <a:ln w="25400">
                    <a:solidFill>
                      <a:srgbClr val="8500AF"/>
                    </a:solidFill>
                    <a:miter lim="800000"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GB"/>
                  </a:p>
                </p:txBody>
              </p:sp>
              <p:sp>
                <p:nvSpPr>
                  <p:cNvPr id="46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599" cy="113"/>
                  </a:xfrm>
                  <a:prstGeom prst="line">
                    <a:avLst/>
                  </a:prstGeom>
                  <a:noFill/>
                  <a:ln w="19050">
                    <a:solidFill>
                      <a:srgbClr val="8500AF"/>
                    </a:solidFill>
                    <a:miter lim="800000"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GB"/>
                  </a:p>
                </p:txBody>
              </p:sp>
              <p:sp>
                <p:nvSpPr>
                  <p:cNvPr id="47" name="Line 52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8" y="112"/>
                    <a:ext cx="599" cy="113"/>
                  </a:xfrm>
                  <a:prstGeom prst="line">
                    <a:avLst/>
                  </a:prstGeom>
                  <a:noFill/>
                  <a:ln w="19050">
                    <a:solidFill>
                      <a:srgbClr val="8500AF"/>
                    </a:solidFill>
                    <a:miter lim="800000"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GB"/>
                  </a:p>
                </p:txBody>
              </p:sp>
              <p:sp>
                <p:nvSpPr>
                  <p:cNvPr id="48" name="Line 53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8" y="106"/>
                    <a:ext cx="775" cy="72"/>
                  </a:xfrm>
                  <a:prstGeom prst="line">
                    <a:avLst/>
                  </a:prstGeom>
                  <a:noFill/>
                  <a:ln w="25400">
                    <a:solidFill>
                      <a:srgbClr val="8500AF"/>
                    </a:solidFill>
                    <a:miter lim="800000"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8" name="Group 60"/>
                <p:cNvGrpSpPr>
                  <a:grpSpLocks/>
                </p:cNvGrpSpPr>
                <p:nvPr/>
              </p:nvGrpSpPr>
              <p:grpSpPr bwMode="auto">
                <a:xfrm rot="-964910">
                  <a:off x="997" y="124"/>
                  <a:ext cx="914" cy="225"/>
                  <a:chOff x="0" y="0"/>
                  <a:chExt cx="914" cy="225"/>
                </a:xfrm>
              </p:grpSpPr>
              <p:sp>
                <p:nvSpPr>
                  <p:cNvPr id="39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" y="116"/>
                    <a:ext cx="909" cy="2"/>
                  </a:xfrm>
                  <a:prstGeom prst="line">
                    <a:avLst/>
                  </a:prstGeom>
                  <a:noFill/>
                  <a:ln w="38100">
                    <a:solidFill>
                      <a:srgbClr val="8500AF"/>
                    </a:solidFill>
                    <a:miter lim="800000"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GB"/>
                  </a:p>
                </p:txBody>
              </p:sp>
              <p:sp>
                <p:nvSpPr>
                  <p:cNvPr id="40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" y="37"/>
                    <a:ext cx="777" cy="72"/>
                  </a:xfrm>
                  <a:prstGeom prst="line">
                    <a:avLst/>
                  </a:prstGeom>
                  <a:noFill/>
                  <a:ln w="25400">
                    <a:solidFill>
                      <a:srgbClr val="8500AF"/>
                    </a:solidFill>
                    <a:miter lim="800000"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GB"/>
                  </a:p>
                </p:txBody>
              </p:sp>
              <p:sp>
                <p:nvSpPr>
                  <p:cNvPr id="41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599" cy="113"/>
                  </a:xfrm>
                  <a:prstGeom prst="line">
                    <a:avLst/>
                  </a:prstGeom>
                  <a:noFill/>
                  <a:ln w="19050">
                    <a:solidFill>
                      <a:srgbClr val="8500AF"/>
                    </a:solidFill>
                    <a:miter lim="800000"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GB"/>
                  </a:p>
                </p:txBody>
              </p:sp>
              <p:sp>
                <p:nvSpPr>
                  <p:cNvPr id="42" name="Line 58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8" y="112"/>
                    <a:ext cx="599" cy="113"/>
                  </a:xfrm>
                  <a:prstGeom prst="line">
                    <a:avLst/>
                  </a:prstGeom>
                  <a:noFill/>
                  <a:ln w="19050">
                    <a:solidFill>
                      <a:srgbClr val="8500AF"/>
                    </a:solidFill>
                    <a:miter lim="800000"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GB"/>
                  </a:p>
                </p:txBody>
              </p:sp>
              <p:sp>
                <p:nvSpPr>
                  <p:cNvPr id="43" name="Line 59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8" y="106"/>
                    <a:ext cx="775" cy="72"/>
                  </a:xfrm>
                  <a:prstGeom prst="line">
                    <a:avLst/>
                  </a:prstGeom>
                  <a:noFill/>
                  <a:ln w="25400">
                    <a:solidFill>
                      <a:srgbClr val="8500AF"/>
                    </a:solidFill>
                    <a:miter lim="800000"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 rot="-964910">
                <a:off x="7647" y="124"/>
                <a:ext cx="914" cy="225"/>
                <a:chOff x="0" y="0"/>
                <a:chExt cx="914" cy="225"/>
              </a:xfrm>
            </p:grpSpPr>
            <p:sp>
              <p:nvSpPr>
                <p:cNvPr id="3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5" y="116"/>
                  <a:ext cx="909" cy="2"/>
                </a:xfrm>
                <a:prstGeom prst="line">
                  <a:avLst/>
                </a:prstGeom>
                <a:noFill/>
                <a:ln w="381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2" y="37"/>
                  <a:ext cx="777" cy="72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99" cy="113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5" name="Line 65"/>
                <p:cNvSpPr>
                  <a:spLocks noChangeShapeType="1"/>
                </p:cNvSpPr>
                <p:nvPr/>
              </p:nvSpPr>
              <p:spPr bwMode="auto">
                <a:xfrm rot="10800000">
                  <a:off x="28" y="112"/>
                  <a:ext cx="599" cy="113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6" name="Line 66"/>
                <p:cNvSpPr>
                  <a:spLocks noChangeShapeType="1"/>
                </p:cNvSpPr>
                <p:nvPr/>
              </p:nvSpPr>
              <p:spPr bwMode="auto">
                <a:xfrm rot="10800000">
                  <a:off x="28" y="106"/>
                  <a:ext cx="775" cy="72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25" name="Group 73"/>
              <p:cNvGrpSpPr>
                <a:grpSpLocks/>
              </p:cNvGrpSpPr>
              <p:nvPr/>
            </p:nvGrpSpPr>
            <p:grpSpPr bwMode="auto">
              <a:xfrm rot="965062">
                <a:off x="7647" y="1748"/>
                <a:ext cx="914" cy="225"/>
                <a:chOff x="0" y="0"/>
                <a:chExt cx="914" cy="225"/>
              </a:xfrm>
            </p:grpSpPr>
            <p:sp>
              <p:nvSpPr>
                <p:cNvPr id="27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5" y="116"/>
                  <a:ext cx="909" cy="2"/>
                </a:xfrm>
                <a:prstGeom prst="line">
                  <a:avLst/>
                </a:prstGeom>
                <a:noFill/>
                <a:ln w="381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2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2" y="37"/>
                  <a:ext cx="777" cy="72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29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599" cy="113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0" name="Line 71"/>
                <p:cNvSpPr>
                  <a:spLocks noChangeShapeType="1"/>
                </p:cNvSpPr>
                <p:nvPr/>
              </p:nvSpPr>
              <p:spPr bwMode="auto">
                <a:xfrm rot="10800000">
                  <a:off x="28" y="112"/>
                  <a:ext cx="599" cy="113"/>
                </a:xfrm>
                <a:prstGeom prst="line">
                  <a:avLst/>
                </a:prstGeom>
                <a:noFill/>
                <a:ln w="1905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31" name="Line 72"/>
                <p:cNvSpPr>
                  <a:spLocks noChangeShapeType="1"/>
                </p:cNvSpPr>
                <p:nvPr/>
              </p:nvSpPr>
              <p:spPr bwMode="auto">
                <a:xfrm rot="10800000">
                  <a:off x="28" y="106"/>
                  <a:ext cx="775" cy="72"/>
                </a:xfrm>
                <a:prstGeom prst="line">
                  <a:avLst/>
                </a:prstGeom>
                <a:noFill/>
                <a:ln w="25400">
                  <a:solidFill>
                    <a:srgbClr val="8500AF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GB" sz="1050"/>
                </a:p>
              </p:txBody>
            </p:sp>
          </p:grpSp>
          <p:sp>
            <p:nvSpPr>
              <p:cNvPr id="26" name="Rectangle 74"/>
              <p:cNvSpPr>
                <a:spLocks/>
              </p:cNvSpPr>
              <p:nvPr/>
            </p:nvSpPr>
            <p:spPr bwMode="auto">
              <a:xfrm>
                <a:off x="6025" y="928"/>
                <a:ext cx="502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r>
                  <a:rPr lang="en-US" sz="1000" dirty="0">
                    <a:solidFill>
                      <a:srgbClr val="FFFFFF"/>
                    </a:solidFill>
                    <a:latin typeface="Helvetica Neue Light" charset="0"/>
                    <a:ea typeface="ＭＳ Ｐゴシック" charset="0"/>
                    <a:sym typeface="Helvetica Neue Light" charset="0"/>
                  </a:rPr>
                  <a:t>Beam</a:t>
                </a:r>
              </a:p>
            </p:txBody>
          </p:sp>
        </p:grpSp>
      </p:grpSp>
      <p:sp>
        <p:nvSpPr>
          <p:cNvPr id="82" name="Rectangle 2"/>
          <p:cNvSpPr>
            <a:spLocks/>
          </p:cNvSpPr>
          <p:nvPr/>
        </p:nvSpPr>
        <p:spPr bwMode="auto">
          <a:xfrm>
            <a:off x="3571778" y="625657"/>
            <a:ext cx="5572223" cy="151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spcBef>
                <a:spcPts val="1200"/>
              </a:spcBef>
              <a:buSzPct val="56000"/>
              <a:buFontTx/>
              <a:buBlip>
                <a:blip r:embed="rId2"/>
              </a:buBlip>
            </a:pPr>
            <a:r>
              <a:rPr lang="en-US" sz="1400" b="1" dirty="0" err="1" smtClean="0">
                <a:solidFill>
                  <a:schemeClr val="accent1"/>
                </a:solidFill>
                <a:latin typeface="Helvetica" charset="0"/>
                <a:ea typeface="ＭＳ Ｐゴシック" charset="0"/>
                <a:sym typeface="Helvetica" charset="0"/>
              </a:rPr>
              <a:t>Pulizia</a:t>
            </a:r>
            <a:r>
              <a:rPr lang="en-US" sz="1400" b="1" dirty="0" smtClean="0">
                <a:solidFill>
                  <a:schemeClr val="accent1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b="1" dirty="0" err="1" smtClean="0">
                <a:solidFill>
                  <a:schemeClr val="accent1"/>
                </a:solidFill>
                <a:latin typeface="Helvetica" charset="0"/>
                <a:ea typeface="ＭＳ Ｐゴシック" charset="0"/>
                <a:sym typeface="Helvetica" charset="0"/>
              </a:rPr>
              <a:t>dell’alone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: </a:t>
            </a:r>
            <a:r>
              <a:rPr lang="en-US" sz="14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riduce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i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l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rischio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di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 quench </a:t>
            </a:r>
            <a:r>
              <a:rPr lang="en-US" sz="14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dei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magneti</a:t>
            </a:r>
            <a:endParaRPr lang="en-US" sz="1400" dirty="0" smtClean="0">
              <a:solidFill>
                <a:schemeClr val="tx1"/>
              </a:solidFill>
              <a:latin typeface="Helvetica" charset="0"/>
              <a:ea typeface="ＭＳ Ｐゴシック" charset="0"/>
              <a:sym typeface="Helvetica" charset="0"/>
            </a:endParaRPr>
          </a:p>
          <a:p>
            <a:pPr marL="381000" indent="-381000" algn="l">
              <a:spcBef>
                <a:spcPts val="1200"/>
              </a:spcBef>
              <a:buSzPct val="56000"/>
              <a:buFontTx/>
              <a:buBlip>
                <a:blip r:embed="rId2"/>
              </a:buBlip>
            </a:pPr>
            <a:r>
              <a:rPr lang="en-US" sz="1400" b="1" dirty="0" err="1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Concentrazione</a:t>
            </a:r>
            <a:r>
              <a:rPr lang="en-US" sz="1400" b="1" dirty="0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b="1" dirty="0" err="1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delle</a:t>
            </a:r>
            <a:r>
              <a:rPr lang="en-US" sz="1400" b="1" dirty="0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b="1" dirty="0" err="1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perdite</a:t>
            </a:r>
            <a:r>
              <a:rPr lang="en-US" sz="1400" b="1" dirty="0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/</a:t>
            </a:r>
            <a:r>
              <a:rPr lang="en-US" sz="1400" b="1" dirty="0" err="1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attivazioni</a:t>
            </a:r>
            <a:r>
              <a:rPr lang="en-US" sz="1400" b="1" dirty="0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nelle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aree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controllate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		</a:t>
            </a:r>
            <a:r>
              <a:rPr lang="en-US" sz="14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Riduce</a:t>
            </a:r>
            <a:r>
              <a:rPr lang="en-US" sz="14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il</a:t>
            </a:r>
            <a:r>
              <a:rPr lang="en-US" sz="14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numero</a:t>
            </a:r>
            <a:r>
              <a:rPr lang="en-US" sz="14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 di </a:t>
            </a:r>
            <a:r>
              <a:rPr lang="en-US" sz="14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aree</a:t>
            </a:r>
            <a:r>
              <a:rPr lang="en-US" sz="14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attive</a:t>
            </a:r>
            <a:r>
              <a:rPr lang="en-US" sz="14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lungo</a:t>
            </a:r>
            <a:r>
              <a:rPr lang="en-US" sz="14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sym typeface="Helvetica" charset="0"/>
              </a:rPr>
              <a:t>l’anello</a:t>
            </a:r>
            <a:endParaRPr lang="en-US" sz="1400" dirty="0">
              <a:solidFill>
                <a:schemeClr val="tx1"/>
              </a:solidFill>
              <a:latin typeface="Helvetica" charset="0"/>
              <a:ea typeface="ＭＳ Ｐゴシック" charset="0"/>
              <a:sym typeface="Helvetica" charset="0"/>
            </a:endParaRPr>
          </a:p>
          <a:p>
            <a:pPr marL="381000" indent="-381000" algn="l">
              <a:spcBef>
                <a:spcPts val="1200"/>
              </a:spcBef>
              <a:buSzPct val="56000"/>
              <a:buFontTx/>
              <a:buBlip>
                <a:blip r:embed="rId2"/>
              </a:buBlip>
            </a:pPr>
            <a:r>
              <a:rPr lang="en-US" sz="14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Ottimizzazione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del </a:t>
            </a:r>
            <a:r>
              <a:rPr lang="en-US" sz="1400" b="1" dirty="0">
                <a:solidFill>
                  <a:srgbClr val="2C7C9F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background</a:t>
            </a:r>
            <a:r>
              <a: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negli</a:t>
            </a: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esperimenti</a:t>
            </a:r>
            <a:r>
              <a: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14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Minimizza</a:t>
            </a:r>
            <a:r>
              <a:rPr lang="en-US" sz="14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il</a:t>
            </a:r>
            <a:r>
              <a:rPr lang="en-US" sz="14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contributo</a:t>
            </a:r>
            <a:r>
              <a:rPr lang="en-US" sz="14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dell’alone</a:t>
            </a:r>
            <a:endParaRPr lang="en-US" sz="140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37732" y="1883447"/>
            <a:ext cx="242887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err="1" smtClean="0"/>
              <a:t>Problemi</a:t>
            </a:r>
            <a:r>
              <a:rPr lang="en-GB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 smtClean="0"/>
              <a:t>Interazioni</a:t>
            </a:r>
            <a:r>
              <a:rPr lang="en-GB" dirty="0" smtClean="0"/>
              <a:t> </a:t>
            </a:r>
            <a:r>
              <a:rPr lang="en-GB" dirty="0" err="1" smtClean="0"/>
              <a:t>diffrattive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Scattering </a:t>
            </a:r>
            <a:r>
              <a:rPr lang="en-GB" dirty="0" err="1" smtClean="0"/>
              <a:t>anelastico</a:t>
            </a:r>
            <a:endParaRPr lang="en-GB" dirty="0"/>
          </a:p>
        </p:txBody>
      </p:sp>
      <p:grpSp>
        <p:nvGrpSpPr>
          <p:cNvPr id="83" name="Group 82"/>
          <p:cNvGrpSpPr/>
          <p:nvPr/>
        </p:nvGrpSpPr>
        <p:grpSpPr>
          <a:xfrm>
            <a:off x="120672" y="1975330"/>
            <a:ext cx="3338448" cy="1386544"/>
            <a:chOff x="120672" y="1975330"/>
            <a:chExt cx="3338448" cy="1386544"/>
          </a:xfrm>
        </p:grpSpPr>
        <p:sp>
          <p:nvSpPr>
            <p:cNvPr id="98" name="Rectangle 2"/>
            <p:cNvSpPr>
              <a:spLocks/>
            </p:cNvSpPr>
            <p:nvPr/>
          </p:nvSpPr>
          <p:spPr bwMode="auto">
            <a:xfrm>
              <a:off x="120672" y="1975330"/>
              <a:ext cx="3338448" cy="13865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E494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9" name="Group 13"/>
            <p:cNvGrpSpPr>
              <a:grpSpLocks/>
            </p:cNvGrpSpPr>
            <p:nvPr/>
          </p:nvGrpSpPr>
          <p:grpSpPr bwMode="auto">
            <a:xfrm>
              <a:off x="201408" y="2061187"/>
              <a:ext cx="3128533" cy="482241"/>
              <a:chOff x="0" y="0"/>
              <a:chExt cx="3875" cy="601"/>
            </a:xfrm>
          </p:grpSpPr>
          <p:sp>
            <p:nvSpPr>
              <p:cNvPr id="109" name="Rectangle 3"/>
              <p:cNvSpPr>
                <a:spLocks/>
              </p:cNvSpPr>
              <p:nvPr/>
            </p:nvSpPr>
            <p:spPr bwMode="auto">
              <a:xfrm>
                <a:off x="720" y="0"/>
                <a:ext cx="1841" cy="368"/>
              </a:xfrm>
              <a:prstGeom prst="rect">
                <a:avLst/>
              </a:prstGeom>
              <a:solidFill>
                <a:srgbClr val="4C4C4C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0" name="Group 9"/>
              <p:cNvGrpSpPr>
                <a:grpSpLocks/>
              </p:cNvGrpSpPr>
              <p:nvPr/>
            </p:nvGrpSpPr>
            <p:grpSpPr bwMode="auto">
              <a:xfrm>
                <a:off x="2561" y="21"/>
                <a:ext cx="1314" cy="394"/>
                <a:chOff x="0" y="0"/>
                <a:chExt cx="1314" cy="393"/>
              </a:xfrm>
            </p:grpSpPr>
            <p:sp>
              <p:nvSpPr>
                <p:cNvPr id="114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201"/>
                  <a:ext cx="1314" cy="1"/>
                </a:xfrm>
                <a:prstGeom prst="line">
                  <a:avLst/>
                </a:prstGeom>
                <a:noFill/>
                <a:ln w="50800">
                  <a:solidFill>
                    <a:srgbClr val="80008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13" y="201"/>
                  <a:ext cx="1045" cy="131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2" y="79"/>
                  <a:ext cx="1046" cy="113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Line 7"/>
                <p:cNvSpPr>
                  <a:spLocks noChangeShapeType="1"/>
                </p:cNvSpPr>
                <p:nvPr/>
              </p:nvSpPr>
              <p:spPr bwMode="auto">
                <a:xfrm rot="10800000">
                  <a:off x="5" y="199"/>
                  <a:ext cx="818" cy="194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" y="0"/>
                  <a:ext cx="819" cy="193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1" name="Line 10"/>
              <p:cNvSpPr>
                <a:spLocks noChangeShapeType="1"/>
              </p:cNvSpPr>
              <p:nvPr/>
            </p:nvSpPr>
            <p:spPr bwMode="auto">
              <a:xfrm flipH="1">
                <a:off x="0" y="184"/>
                <a:ext cx="643" cy="1"/>
              </a:xfrm>
              <a:prstGeom prst="line">
                <a:avLst/>
              </a:prstGeom>
              <a:noFill/>
              <a:ln w="63500">
                <a:solidFill>
                  <a:srgbClr val="4D0069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11"/>
              <p:cNvSpPr>
                <a:spLocks/>
              </p:cNvSpPr>
              <p:nvPr/>
            </p:nvSpPr>
            <p:spPr bwMode="auto">
              <a:xfrm>
                <a:off x="722" y="443"/>
                <a:ext cx="18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ＭＳ Ｐゴシック" charset="0"/>
                    <a:sym typeface="Helvetica Neue Light" charset="0"/>
                  </a:rPr>
                  <a:t>&lt;</a:t>
                </a:r>
                <a:r>
                  <a:rPr kumimoji="0" lang="en-US" sz="1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 charset="0"/>
                    <a:ea typeface="ＭＳ Ｐゴシック" charset="0"/>
                    <a:sym typeface="ＭＳ Ｐゴシック" charset="0"/>
                  </a:rPr>
                  <a:t>θ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ＭＳ Ｐゴシック" charset="0"/>
                    <a:sym typeface="Helvetica Neue Light" charset="0"/>
                  </a:rPr>
                  <a:t>&gt;</a:t>
                </a:r>
                <a:r>
                  <a:rPr kumimoji="0" lang="en-US" sz="1000" b="0" i="0" u="none" strike="noStrike" kern="0" cap="none" spc="0" normalizeH="0" baseline="-6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ＭＳ Ｐゴシック" charset="0"/>
                    <a:sym typeface="Helvetica Neue Light" charset="0"/>
                  </a:rPr>
                  <a:t>MCS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ＭＳ Ｐゴシック" charset="0"/>
                    <a:sym typeface="Helvetica Neue Light" charset="0"/>
                  </a:rPr>
                  <a:t> ~ 3.4 </a:t>
                </a:r>
                <a:r>
                  <a:rPr kumimoji="0" lang="en-US" sz="1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ＭＳ Ｐゴシック" charset="0"/>
                    <a:sym typeface="Helvetica Neue Light" charset="0"/>
                  </a:rPr>
                  <a:t>μrad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ＭＳ Ｐゴシック" charset="0"/>
                    <a:sym typeface="Helvetica Neue Light" charset="0"/>
                  </a:rPr>
                  <a:t> (7 TeV)</a:t>
                </a:r>
              </a:p>
            </p:txBody>
          </p:sp>
          <p:sp>
            <p:nvSpPr>
              <p:cNvPr id="113" name="Rectangle 12"/>
              <p:cNvSpPr>
                <a:spLocks/>
              </p:cNvSpPr>
              <p:nvPr/>
            </p:nvSpPr>
            <p:spPr bwMode="auto">
              <a:xfrm>
                <a:off x="741" y="93"/>
                <a:ext cx="1771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Helvetica Neue" charset="0"/>
                    <a:ea typeface="ＭＳ Ｐゴシック" charset="0"/>
                    <a:sym typeface="Helvetica Neue" charset="0"/>
                  </a:rPr>
                  <a:t>Amorphous</a:t>
                </a: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E3B00"/>
                    </a:solidFill>
                    <a:effectLst/>
                    <a:uLnTx/>
                    <a:uFillTx/>
                    <a:latin typeface="Helvetica Neue" charset="0"/>
                    <a:ea typeface="ＭＳ Ｐゴシック" charset="0"/>
                    <a:sym typeface="Helvetica Neue" charset="0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" charset="0"/>
                    <a:ea typeface="ＭＳ Ｐゴシック" charset="0"/>
                    <a:sym typeface="Helvetica Neue" charset="0"/>
                  </a:rPr>
                  <a:t>(0.6 m of C)</a:t>
                </a:r>
              </a:p>
            </p:txBody>
          </p:sp>
        </p:grpSp>
      </p:grpSp>
      <p:grpSp>
        <p:nvGrpSpPr>
          <p:cNvPr id="100" name="Group 22"/>
          <p:cNvGrpSpPr>
            <a:grpSpLocks/>
          </p:cNvGrpSpPr>
          <p:nvPr/>
        </p:nvGrpSpPr>
        <p:grpSpPr bwMode="auto">
          <a:xfrm>
            <a:off x="320898" y="2463188"/>
            <a:ext cx="2898435" cy="848135"/>
            <a:chOff x="0" y="0"/>
            <a:chExt cx="3590" cy="1057"/>
          </a:xfrm>
        </p:grpSpPr>
        <p:pic>
          <p:nvPicPr>
            <p:cNvPr id="101" name="Picture 1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3692">
              <a:off x="563" y="102"/>
              <a:ext cx="762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Line 15"/>
            <p:cNvSpPr>
              <a:spLocks noChangeShapeType="1"/>
            </p:cNvSpPr>
            <p:nvPr/>
          </p:nvSpPr>
          <p:spPr bwMode="auto">
            <a:xfrm flipH="1">
              <a:off x="1063" y="348"/>
              <a:ext cx="922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 flipH="1">
              <a:off x="1081" y="282"/>
              <a:ext cx="788" cy="61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Line 17"/>
            <p:cNvSpPr>
              <a:spLocks noChangeShapeType="1"/>
            </p:cNvSpPr>
            <p:nvPr/>
          </p:nvSpPr>
          <p:spPr bwMode="auto">
            <a:xfrm rot="10800000">
              <a:off x="1086" y="339"/>
              <a:ext cx="787" cy="62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 flipH="1">
              <a:off x="2" y="350"/>
              <a:ext cx="644" cy="1"/>
            </a:xfrm>
            <a:prstGeom prst="line">
              <a:avLst/>
            </a:prstGeom>
            <a:noFill/>
            <a:ln w="63500">
              <a:solidFill>
                <a:srgbClr val="4D0069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Line 19"/>
            <p:cNvSpPr>
              <a:spLocks noChangeShapeType="1"/>
            </p:cNvSpPr>
            <p:nvPr/>
          </p:nvSpPr>
          <p:spPr bwMode="auto">
            <a:xfrm rot="10800000">
              <a:off x="1167" y="578"/>
              <a:ext cx="416" cy="435"/>
            </a:xfrm>
            <a:prstGeom prst="line">
              <a:avLst/>
            </a:prstGeom>
            <a:noFill/>
            <a:ln w="63500">
              <a:solidFill>
                <a:srgbClr val="4D0069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20"/>
            <p:cNvSpPr>
              <a:spLocks/>
            </p:cNvSpPr>
            <p:nvPr/>
          </p:nvSpPr>
          <p:spPr bwMode="auto">
            <a:xfrm>
              <a:off x="0" y="594"/>
              <a:ext cx="1067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E3B00"/>
                  </a:solidFill>
                  <a:effectLst/>
                  <a:uLnTx/>
                  <a:uFillTx/>
                  <a:latin typeface="Helvetica Neue" charset="0"/>
                  <a:ea typeface="ＭＳ Ｐゴシック" charset="0"/>
                  <a:sym typeface="Helvetica Neue" charset="0"/>
                </a:rPr>
                <a:t>Crystal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E3B00"/>
                  </a:solidFill>
                  <a:effectLst/>
                  <a:uLnTx/>
                  <a:uFillTx/>
                  <a:latin typeface="ＭＳ Ｐゴシック" charset="0"/>
                  <a:sym typeface="ＭＳ Ｐゴシック" charset="0"/>
                </a:rPr>
                <a:t/>
              </a:r>
              <a:b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E3B00"/>
                  </a:solidFill>
                  <a:effectLst/>
                  <a:uLnTx/>
                  <a:uFillTx/>
                  <a:latin typeface="ＭＳ Ｐゴシック" charset="0"/>
                  <a:sym typeface="ＭＳ Ｐゴシック" charset="0"/>
                </a:rPr>
              </a:b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E3B00"/>
                  </a:solidFill>
                  <a:effectLst/>
                  <a:uLnTx/>
                  <a:uFillTx/>
                  <a:latin typeface="Helvetica Neue" charset="0"/>
                  <a:ea typeface="ＭＳ Ｐゴシック" charset="0"/>
                  <a:sym typeface="Helvetica Neue" charset="0"/>
                </a:rPr>
                <a:t> (Channeling)</a:t>
              </a:r>
              <a:endParaRPr lang="en-US" sz="1000" kern="0" dirty="0">
                <a:solidFill>
                  <a:srgbClr val="CE3B00"/>
                </a:solidFill>
                <a:latin typeface="ＭＳ Ｐゴシック" charset="0"/>
                <a:sym typeface="ＭＳ Ｐゴシック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rPr>
                <a:t>(4 mm Si)</a:t>
              </a:r>
            </a:p>
          </p:txBody>
        </p:sp>
        <p:sp>
          <p:nvSpPr>
            <p:cNvPr id="108" name="Rectangle 21"/>
            <p:cNvSpPr>
              <a:spLocks/>
            </p:cNvSpPr>
            <p:nvPr/>
          </p:nvSpPr>
          <p:spPr bwMode="auto">
            <a:xfrm>
              <a:off x="1778" y="698"/>
              <a:ext cx="1812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charset="0"/>
                  <a:ea typeface="ＭＳ Ｐゴシック" charset="0"/>
                  <a:sym typeface="Helvetica Neue Light" charset="0"/>
                </a:rPr>
                <a:t>&lt;</a:t>
              </a: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 charset="0"/>
                  <a:ea typeface="ＭＳ Ｐゴシック" charset="0"/>
                  <a:sym typeface="ＭＳ Ｐゴシック" charset="0"/>
                </a:rPr>
                <a:t>θ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charset="0"/>
                  <a:ea typeface="ＭＳ Ｐゴシック" charset="0"/>
                  <a:sym typeface="Helvetica Neue Light" charset="0"/>
                </a:rPr>
                <a:t>&gt; ~ 40-50 </a:t>
              </a: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charset="0"/>
                  <a:ea typeface="ＭＳ Ｐゴシック" charset="0"/>
                  <a:sym typeface="Helvetica Neue Light" charset="0"/>
                </a:rPr>
                <a:t>μrad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 charset="0"/>
                  <a:ea typeface="ＭＳ Ｐゴシック" charset="0"/>
                  <a:sym typeface="Helvetica Neue Light" charset="0"/>
                </a:rPr>
                <a:t> (7 TeV)</a:t>
              </a:r>
            </a:p>
          </p:txBody>
        </p:sp>
      </p:grpSp>
      <p:grpSp>
        <p:nvGrpSpPr>
          <p:cNvPr id="119" name="Group 93"/>
          <p:cNvGrpSpPr>
            <a:grpSpLocks/>
          </p:cNvGrpSpPr>
          <p:nvPr/>
        </p:nvGrpSpPr>
        <p:grpSpPr bwMode="auto">
          <a:xfrm>
            <a:off x="119813" y="3364382"/>
            <a:ext cx="3335022" cy="1514809"/>
            <a:chOff x="2" y="349"/>
            <a:chExt cx="4750" cy="1634"/>
          </a:xfrm>
        </p:grpSpPr>
        <p:grpSp>
          <p:nvGrpSpPr>
            <p:cNvPr id="120" name="Group 90"/>
            <p:cNvGrpSpPr>
              <a:grpSpLocks/>
            </p:cNvGrpSpPr>
            <p:nvPr/>
          </p:nvGrpSpPr>
          <p:grpSpPr bwMode="auto">
            <a:xfrm>
              <a:off x="181" y="433"/>
              <a:ext cx="4469" cy="1451"/>
              <a:chOff x="0" y="0"/>
              <a:chExt cx="4468" cy="1450"/>
            </a:xfrm>
          </p:grpSpPr>
          <p:sp>
            <p:nvSpPr>
              <p:cNvPr id="122" name="Rectangle 78"/>
              <p:cNvSpPr>
                <a:spLocks/>
              </p:cNvSpPr>
              <p:nvPr/>
            </p:nvSpPr>
            <p:spPr bwMode="auto">
              <a:xfrm>
                <a:off x="0" y="0"/>
                <a:ext cx="4458" cy="568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3" name="Rectangle 79"/>
              <p:cNvSpPr>
                <a:spLocks/>
              </p:cNvSpPr>
              <p:nvPr/>
            </p:nvSpPr>
            <p:spPr bwMode="auto">
              <a:xfrm>
                <a:off x="1763" y="0"/>
                <a:ext cx="501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r>
                  <a:rPr lang="en-US" sz="1000" dirty="0">
                    <a:solidFill>
                      <a:srgbClr val="FFFFFF"/>
                    </a:solidFill>
                    <a:latin typeface="Helvetica Neue Light" charset="0"/>
                    <a:ea typeface="ＭＳ Ｐゴシック" charset="0"/>
                    <a:sym typeface="Helvetica Neue Light" charset="0"/>
                  </a:rPr>
                  <a:t>Beam</a:t>
                </a:r>
              </a:p>
            </p:txBody>
          </p:sp>
          <p:sp>
            <p:nvSpPr>
              <p:cNvPr id="124" name="Rectangle 80"/>
              <p:cNvSpPr>
                <a:spLocks/>
              </p:cNvSpPr>
              <p:nvPr/>
            </p:nvSpPr>
            <p:spPr bwMode="auto">
              <a:xfrm>
                <a:off x="1224" y="440"/>
                <a:ext cx="3244" cy="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5" name="Rectangle 81"/>
              <p:cNvSpPr>
                <a:spLocks/>
              </p:cNvSpPr>
              <p:nvPr/>
            </p:nvSpPr>
            <p:spPr bwMode="auto">
              <a:xfrm>
                <a:off x="2841" y="1206"/>
                <a:ext cx="777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r>
                  <a:rPr lang="en-US" sz="1000" dirty="0">
                    <a:solidFill>
                      <a:schemeClr val="tx1"/>
                    </a:solidFill>
                    <a:latin typeface="Helvetica Neue Light" charset="0"/>
                    <a:ea typeface="ＭＳ Ｐゴシック" charset="0"/>
                    <a:sym typeface="Helvetica Neue Light" charset="0"/>
                  </a:rPr>
                  <a:t>Absorber</a:t>
                </a:r>
              </a:p>
            </p:txBody>
          </p:sp>
          <p:pic>
            <p:nvPicPr>
              <p:cNvPr id="126" name="Picture 8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" y="174"/>
                <a:ext cx="773" cy="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" name="Rectangle 83"/>
              <p:cNvSpPr>
                <a:spLocks/>
              </p:cNvSpPr>
              <p:nvPr/>
            </p:nvSpPr>
            <p:spPr bwMode="auto">
              <a:xfrm>
                <a:off x="134" y="752"/>
                <a:ext cx="713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r>
                  <a:rPr lang="en-US" sz="1000" dirty="0">
                    <a:solidFill>
                      <a:schemeClr val="tx1"/>
                    </a:solidFill>
                    <a:latin typeface="Helvetica Neue Light" charset="0"/>
                    <a:ea typeface="ＭＳ Ｐゴシック" charset="0"/>
                    <a:sym typeface="Helvetica Neue Light" charset="0"/>
                  </a:rPr>
                  <a:t>Crystal </a:t>
                </a:r>
                <a:endParaRPr lang="en-US" sz="1000" dirty="0">
                  <a:solidFill>
                    <a:schemeClr val="tx1"/>
                  </a:solidFill>
                  <a:latin typeface="ＭＳ Ｐゴシック" charset="0"/>
                  <a:sym typeface="ＭＳ Ｐゴシック" charset="0"/>
                </a:endParaRPr>
              </a:p>
            </p:txBody>
          </p:sp>
          <p:sp>
            <p:nvSpPr>
              <p:cNvPr id="129" name="AutoShape 85"/>
              <p:cNvSpPr>
                <a:spLocks/>
              </p:cNvSpPr>
              <p:nvPr/>
            </p:nvSpPr>
            <p:spPr bwMode="auto">
              <a:xfrm rot="851187">
                <a:off x="1374" y="788"/>
                <a:ext cx="1868" cy="127"/>
              </a:xfrm>
              <a:custGeom>
                <a:avLst/>
                <a:gdLst>
                  <a:gd name="T0" fmla="*/ 0 w 21574"/>
                  <a:gd name="T1" fmla="*/ 0 h 16907"/>
                  <a:gd name="T2" fmla="*/ 21574 w 21574"/>
                  <a:gd name="T3" fmla="*/ 4693 h 16907"/>
                  <a:gd name="T4" fmla="*/ 21600 w 21574"/>
                  <a:gd name="T5" fmla="*/ 21600 h 16907"/>
                  <a:gd name="T6" fmla="*/ 26 w 21574"/>
                  <a:gd name="T7" fmla="*/ 16907 h 16907"/>
                  <a:gd name="T8" fmla="*/ 0 w 21574"/>
                  <a:gd name="T9" fmla="*/ 0 h 16907"/>
                  <a:gd name="T10" fmla="*/ 0 w 21574"/>
                  <a:gd name="T11" fmla="*/ 0 h 16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74" h="16907">
                    <a:moveTo>
                      <a:pt x="0" y="0"/>
                    </a:moveTo>
                    <a:lnTo>
                      <a:pt x="21574" y="4693"/>
                    </a:lnTo>
                    <a:lnTo>
                      <a:pt x="21600" y="21600"/>
                    </a:lnTo>
                    <a:lnTo>
                      <a:pt x="26" y="1690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CA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0" name="Line 86"/>
              <p:cNvSpPr>
                <a:spLocks noChangeShapeType="1"/>
              </p:cNvSpPr>
              <p:nvPr/>
            </p:nvSpPr>
            <p:spPr bwMode="auto">
              <a:xfrm flipH="1">
                <a:off x="1105" y="462"/>
                <a:ext cx="903" cy="2"/>
              </a:xfrm>
              <a:prstGeom prst="line">
                <a:avLst/>
              </a:prstGeom>
              <a:noFill/>
              <a:ln w="38100">
                <a:solidFill>
                  <a:srgbClr val="8500AF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1" name="Line 87"/>
              <p:cNvSpPr>
                <a:spLocks noChangeShapeType="1"/>
              </p:cNvSpPr>
              <p:nvPr/>
            </p:nvSpPr>
            <p:spPr bwMode="auto">
              <a:xfrm flipH="1">
                <a:off x="1122" y="382"/>
                <a:ext cx="772" cy="73"/>
              </a:xfrm>
              <a:prstGeom prst="line">
                <a:avLst/>
              </a:prstGeom>
              <a:noFill/>
              <a:ln w="25400">
                <a:solidFill>
                  <a:srgbClr val="8500AF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2" name="Line 88"/>
              <p:cNvSpPr>
                <a:spLocks noChangeShapeType="1"/>
              </p:cNvSpPr>
              <p:nvPr/>
            </p:nvSpPr>
            <p:spPr bwMode="auto">
              <a:xfrm rot="10800000">
                <a:off x="1127" y="452"/>
                <a:ext cx="771" cy="72"/>
              </a:xfrm>
              <a:prstGeom prst="line">
                <a:avLst/>
              </a:prstGeom>
              <a:noFill/>
              <a:ln w="25400">
                <a:solidFill>
                  <a:srgbClr val="8500AF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3" name="Rectangle 89"/>
              <p:cNvSpPr>
                <a:spLocks/>
              </p:cNvSpPr>
              <p:nvPr/>
            </p:nvSpPr>
            <p:spPr bwMode="auto">
              <a:xfrm>
                <a:off x="2642" y="835"/>
                <a:ext cx="1805" cy="336"/>
              </a:xfrm>
              <a:prstGeom prst="rect">
                <a:avLst/>
              </a:prstGeom>
              <a:solidFill>
                <a:srgbClr val="002D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sp>
          <p:nvSpPr>
            <p:cNvPr id="121" name="AutoShape 92"/>
            <p:cNvSpPr>
              <a:spLocks/>
            </p:cNvSpPr>
            <p:nvPr/>
          </p:nvSpPr>
          <p:spPr bwMode="auto">
            <a:xfrm rot="15631">
              <a:off x="2" y="349"/>
              <a:ext cx="4750" cy="1634"/>
            </a:xfrm>
            <a:custGeom>
              <a:avLst/>
              <a:gdLst>
                <a:gd name="T0" fmla="*/ 0 w 21597"/>
                <a:gd name="T1" fmla="*/ 0 h 21581"/>
                <a:gd name="T2" fmla="*/ 21597 w 21597"/>
                <a:gd name="T3" fmla="*/ 19 h 21581"/>
                <a:gd name="T4" fmla="*/ 21600 w 21597"/>
                <a:gd name="T5" fmla="*/ 21600 h 21581"/>
                <a:gd name="T6" fmla="*/ 3 w 21597"/>
                <a:gd name="T7" fmla="*/ 21581 h 21581"/>
                <a:gd name="T8" fmla="*/ 0 w 21597"/>
                <a:gd name="T9" fmla="*/ 0 h 21581"/>
                <a:gd name="T10" fmla="*/ 0 w 21597"/>
                <a:gd name="T11" fmla="*/ 0 h 2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97" h="21581">
                  <a:moveTo>
                    <a:pt x="0" y="0"/>
                  </a:moveTo>
                  <a:lnTo>
                    <a:pt x="21597" y="19"/>
                  </a:lnTo>
                  <a:lnTo>
                    <a:pt x="21600" y="21600"/>
                  </a:lnTo>
                  <a:lnTo>
                    <a:pt x="3" y="21581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25400" cap="flat">
              <a:solidFill>
                <a:srgbClr val="F04E4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3571777" y="3023262"/>
            <a:ext cx="55722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err="1" smtClean="0">
                <a:latin typeface="Helvetica" charset="0"/>
                <a:ea typeface="ＭＳ Ｐゴシック" charset="0"/>
                <a:sym typeface="Helvetica" charset="0"/>
              </a:rPr>
              <a:t>Punti</a:t>
            </a:r>
            <a:r>
              <a:rPr lang="en-US" sz="1400" u="sng" dirty="0" smtClean="0">
                <a:latin typeface="Helvetica" charset="0"/>
                <a:ea typeface="ＭＳ Ｐゴシック" charset="0"/>
                <a:sym typeface="Helvetica" charset="0"/>
              </a:rPr>
              <a:t> di </a:t>
            </a:r>
            <a:r>
              <a:rPr lang="en-US" sz="1400" u="sng" dirty="0" err="1" smtClean="0">
                <a:latin typeface="Helvetica" charset="0"/>
                <a:ea typeface="ＭＳ Ｐゴシック" charset="0"/>
                <a:sym typeface="Helvetica" charset="0"/>
              </a:rPr>
              <a:t>forza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della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collimazione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con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cristalli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ad </a:t>
            </a:r>
            <a:r>
              <a:rPr lang="en-US" sz="1400" dirty="0">
                <a:latin typeface="Helvetica" charset="0"/>
                <a:ea typeface="ＭＳ Ｐゴシック" charset="0"/>
                <a:sym typeface="Helvetica" charset="0"/>
              </a:rPr>
              <a:t>LHC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:</a:t>
            </a:r>
          </a:p>
          <a:p>
            <a:pPr marL="285750" indent="-285750">
              <a:buClr>
                <a:schemeClr val="accent6"/>
              </a:buClr>
              <a:buFont typeface="Arial"/>
              <a:buChar char="•"/>
            </a:pP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Miglioramento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della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 </a:t>
            </a:r>
            <a:r>
              <a:rPr lang="en-US" sz="1400" b="1" dirty="0" err="1" smtClean="0">
                <a:solidFill>
                  <a:schemeClr val="accent1"/>
                </a:solidFill>
                <a:latin typeface="Helvetica" charset="0"/>
                <a:ea typeface="ＭＳ Ｐゴシック" charset="0"/>
                <a:sym typeface="Helvetica" charset="0"/>
              </a:rPr>
              <a:t>pulizia</a:t>
            </a:r>
            <a:r>
              <a:rPr lang="en-US" sz="1400" b="1" dirty="0" smtClean="0">
                <a:solidFill>
                  <a:schemeClr val="accent1"/>
                </a:solidFill>
                <a:latin typeface="Helvetica" charset="0"/>
                <a:ea typeface="ＭＳ Ｐゴシック" charset="0"/>
                <a:sym typeface="Helvetica" charset="0"/>
              </a:rPr>
              <a:t> di </a:t>
            </a:r>
            <a:r>
              <a:rPr lang="en-US" sz="1400" b="1" dirty="0" err="1" smtClean="0">
                <a:solidFill>
                  <a:schemeClr val="accent1"/>
                </a:solidFill>
                <a:latin typeface="Helvetica" charset="0"/>
                <a:ea typeface="ＭＳ Ｐゴシック" charset="0"/>
                <a:sym typeface="Helvetica" charset="0"/>
              </a:rPr>
              <a:t>collimazione</a:t>
            </a:r>
            <a:r>
              <a:rPr lang="en-US" sz="1400" dirty="0" smtClean="0">
                <a:solidFill>
                  <a:schemeClr val="accent1"/>
                </a:solidFill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ottenibile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con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meno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collimatori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;</a:t>
            </a:r>
          </a:p>
          <a:p>
            <a:pPr marL="285750" indent="-285750">
              <a:buClr>
                <a:schemeClr val="accent6"/>
              </a:buClr>
              <a:buFont typeface="Arial"/>
              <a:buChar char="•"/>
            </a:pP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Riduzione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delle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perturbazioni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elettromagnetiche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sul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fascio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>
                <a:latin typeface="Helvetica" charset="0"/>
                <a:ea typeface="ＭＳ Ｐゴシック" charset="0"/>
                <a:sym typeface="Helvetica" charset="0"/>
              </a:rPr>
              <a:t>(</a:t>
            </a:r>
            <a:r>
              <a:rPr lang="en-US" sz="1400" b="1" dirty="0" err="1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impedenza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);</a:t>
            </a:r>
          </a:p>
          <a:p>
            <a:pPr marL="285750" indent="-285750">
              <a:buClr>
                <a:schemeClr val="accent6"/>
              </a:buClr>
              <a:buFont typeface="Arial"/>
              <a:buChar char="•"/>
            </a:pP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Significativo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miglioramento</a:t>
            </a:r>
            <a:r>
              <a:rPr lang="en-US" sz="1400" dirty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della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collimazione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dirty="0" err="1" smtClean="0">
                <a:latin typeface="Helvetica" charset="0"/>
                <a:ea typeface="ＭＳ Ｐゴシック" charset="0"/>
                <a:sym typeface="Helvetica" charset="0"/>
              </a:rPr>
              <a:t>dei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400" b="1" dirty="0" err="1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fasci</a:t>
            </a:r>
            <a:r>
              <a:rPr lang="en-US" sz="1400" b="1" dirty="0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 di </a:t>
            </a:r>
            <a:r>
              <a:rPr lang="en-US" sz="1400" b="1" dirty="0" err="1" smtClean="0">
                <a:solidFill>
                  <a:srgbClr val="2C7C9F"/>
                </a:solidFill>
                <a:latin typeface="Helvetica" charset="0"/>
                <a:ea typeface="ＭＳ Ｐゴシック" charset="0"/>
                <a:sym typeface="Helvetica" charset="0"/>
              </a:rPr>
              <a:t>ioni</a:t>
            </a:r>
            <a:r>
              <a:rPr lang="en-US" sz="1400" dirty="0" smtClean="0">
                <a:latin typeface="Helvetica" charset="0"/>
                <a:ea typeface="ＭＳ Ｐゴシック" charset="0"/>
                <a:sym typeface="Helvetica" charset="0"/>
              </a:rPr>
              <a:t>.</a:t>
            </a:r>
            <a:endParaRPr lang="en-US" sz="1400" dirty="0"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8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autoUpdateAnimBg="0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Sistema</a:t>
            </a:r>
            <a:r>
              <a:rPr lang="en-GB" dirty="0" smtClean="0"/>
              <a:t> di </a:t>
            </a:r>
            <a:r>
              <a:rPr lang="en-GB" dirty="0" err="1" smtClean="0"/>
              <a:t>collimazione</a:t>
            </a:r>
            <a:r>
              <a:rPr lang="en-GB" dirty="0" smtClean="0"/>
              <a:t> UA9 a SPS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092"/>
            <a:ext cx="6024861" cy="1669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93312" y="718267"/>
            <a:ext cx="280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2C7C9F"/>
                </a:solidFill>
              </a:rPr>
              <a:t>Layout </a:t>
            </a:r>
            <a:r>
              <a:rPr lang="en-GB" sz="1400" dirty="0" err="1" smtClean="0">
                <a:solidFill>
                  <a:srgbClr val="2C7C9F"/>
                </a:solidFill>
              </a:rPr>
              <a:t>sperimentale</a:t>
            </a:r>
            <a:r>
              <a:rPr lang="en-GB" sz="1400" dirty="0" smtClean="0">
                <a:solidFill>
                  <a:srgbClr val="2C7C9F"/>
                </a:solidFill>
              </a:rPr>
              <a:t> </a:t>
            </a:r>
            <a:r>
              <a:rPr lang="en-GB" sz="1400" dirty="0" err="1" smtClean="0">
                <a:solidFill>
                  <a:srgbClr val="2C7C9F"/>
                </a:solidFill>
              </a:rPr>
              <a:t>della</a:t>
            </a:r>
            <a:r>
              <a:rPr lang="en-GB" sz="1400" dirty="0" smtClean="0">
                <a:solidFill>
                  <a:srgbClr val="2C7C9F"/>
                </a:solidFill>
              </a:rPr>
              <a:t> </a:t>
            </a:r>
            <a:r>
              <a:rPr lang="en-GB" sz="1400" dirty="0" err="1" smtClean="0">
                <a:solidFill>
                  <a:srgbClr val="2C7C9F"/>
                </a:solidFill>
              </a:rPr>
              <a:t>sezione</a:t>
            </a:r>
            <a:r>
              <a:rPr lang="en-GB" sz="1400" dirty="0" smtClean="0">
                <a:solidFill>
                  <a:srgbClr val="2C7C9F"/>
                </a:solidFill>
              </a:rPr>
              <a:t> LSS5 di SPS</a:t>
            </a:r>
            <a:endParaRPr lang="en-GB" sz="1400" dirty="0">
              <a:solidFill>
                <a:srgbClr val="2C7C9F"/>
              </a:solidFill>
            </a:endParaRPr>
          </a:p>
        </p:txBody>
      </p:sp>
      <p:pic>
        <p:nvPicPr>
          <p:cNvPr id="10" name="Picture 9" descr="SCI_scan_cry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7920" y="1194220"/>
            <a:ext cx="2758966" cy="493480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021925" y="2123386"/>
            <a:ext cx="377021" cy="777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99191" y="2123389"/>
            <a:ext cx="1240201" cy="1002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99191" y="2123386"/>
            <a:ext cx="1815654" cy="124029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15180" y="4012289"/>
            <a:ext cx="3079917" cy="523220"/>
            <a:chOff x="2915180" y="4012289"/>
            <a:chExt cx="3079917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2915180" y="4012289"/>
              <a:ext cx="3079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Fattore</a:t>
              </a:r>
              <a:r>
                <a:rPr lang="en-GB" sz="1400" dirty="0" smtClean="0"/>
                <a:t> di </a:t>
              </a:r>
              <a:r>
                <a:rPr lang="en-GB" sz="1400" dirty="0" err="1" smtClean="0"/>
                <a:t>riduzione</a:t>
              </a:r>
              <a:r>
                <a:rPr lang="en-GB" sz="1400" dirty="0" smtClean="0"/>
                <a:t>  =	</a:t>
              </a:r>
              <a:r>
                <a:rPr lang="en-GB" sz="1400" dirty="0" err="1" smtClean="0"/>
                <a:t>perdite</a:t>
              </a:r>
              <a:r>
                <a:rPr lang="en-GB" sz="1400" dirty="0" smtClean="0"/>
                <a:t> AM</a:t>
              </a:r>
            </a:p>
            <a:p>
              <a:r>
                <a:rPr lang="en-GB" sz="1400" dirty="0"/>
                <a:t>	</a:t>
              </a:r>
              <a:r>
                <a:rPr lang="en-GB" sz="1400" dirty="0" smtClean="0"/>
                <a:t>			</a:t>
              </a:r>
              <a:r>
                <a:rPr lang="en-GB" sz="1400" dirty="0" err="1" smtClean="0"/>
                <a:t>perdite</a:t>
              </a:r>
              <a:r>
                <a:rPr lang="en-GB" sz="1400" dirty="0" smtClean="0"/>
                <a:t> CH</a:t>
              </a:r>
              <a:endParaRPr lang="en-GB" sz="1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4725133" y="4290086"/>
              <a:ext cx="10106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024861" y="1517568"/>
            <a:ext cx="31191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Il </a:t>
            </a:r>
            <a:r>
              <a:rPr lang="en-GB" sz="1400" dirty="0" err="1" smtClean="0"/>
              <a:t>sistema</a:t>
            </a:r>
            <a:r>
              <a:rPr lang="en-GB" sz="1400" dirty="0" smtClean="0"/>
              <a:t> </a:t>
            </a:r>
            <a:r>
              <a:rPr lang="en-GB" sz="1400" dirty="0" err="1" smtClean="0"/>
              <a:t>è</a:t>
            </a:r>
            <a:r>
              <a:rPr lang="en-GB" sz="1400" dirty="0" smtClean="0"/>
              <a:t> ben </a:t>
            </a:r>
            <a:r>
              <a:rPr lang="en-GB" sz="1400" dirty="0" err="1" smtClean="0"/>
              <a:t>conosciuto</a:t>
            </a:r>
            <a:r>
              <a:rPr lang="en-GB" sz="1400" dirty="0" smtClean="0"/>
              <a:t> e </a:t>
            </a:r>
            <a:r>
              <a:rPr lang="en-GB" sz="1400" dirty="0" err="1" smtClean="0"/>
              <a:t>affidabile</a:t>
            </a:r>
            <a:r>
              <a:rPr lang="en-GB" sz="1400" dirty="0" smtClean="0"/>
              <a:t> </a:t>
            </a:r>
          </a:p>
          <a:p>
            <a:pPr marL="285750" indent="-285750">
              <a:buFont typeface="Wingdings" charset="2"/>
              <a:buChar char="§"/>
            </a:pPr>
            <a:r>
              <a:rPr lang="en-GB" sz="1200" dirty="0" err="1" smtClean="0"/>
              <a:t>Velocemente</a:t>
            </a:r>
            <a:r>
              <a:rPr lang="en-GB" sz="1200" dirty="0" smtClean="0"/>
              <a:t> </a:t>
            </a:r>
            <a:r>
              <a:rPr lang="en-GB" sz="1200" dirty="0" err="1" smtClean="0"/>
              <a:t>riproducibile</a:t>
            </a:r>
            <a:endParaRPr lang="en-GB" sz="1200" dirty="0" smtClean="0"/>
          </a:p>
          <a:p>
            <a:pPr marL="285750" indent="-285750">
              <a:buFont typeface="Wingdings" charset="2"/>
              <a:buChar char="§"/>
            </a:pPr>
            <a:r>
              <a:rPr lang="en-GB" sz="1200" dirty="0" err="1" smtClean="0"/>
              <a:t>Chiare</a:t>
            </a:r>
            <a:r>
              <a:rPr lang="en-GB" sz="1200" dirty="0" smtClean="0"/>
              <a:t> </a:t>
            </a:r>
            <a:r>
              <a:rPr lang="en-GB" sz="1200" dirty="0" err="1" smtClean="0"/>
              <a:t>riduzioni</a:t>
            </a:r>
            <a:r>
              <a:rPr lang="en-GB" sz="1200" dirty="0" smtClean="0"/>
              <a:t> di </a:t>
            </a:r>
            <a:r>
              <a:rPr lang="en-GB" sz="1200" dirty="0" err="1" smtClean="0"/>
              <a:t>perdite</a:t>
            </a:r>
            <a:r>
              <a:rPr lang="en-GB" sz="1200" dirty="0" smtClean="0"/>
              <a:t>  in </a:t>
            </a:r>
            <a:r>
              <a:rPr lang="en-GB" sz="1200" dirty="0" err="1" smtClean="0"/>
              <a:t>orientazione</a:t>
            </a:r>
            <a:r>
              <a:rPr lang="en-GB" sz="1200" dirty="0" smtClean="0"/>
              <a:t> di channeling </a:t>
            </a:r>
            <a:r>
              <a:rPr lang="en-GB" sz="1200" dirty="0" err="1" smtClean="0"/>
              <a:t>rispetto</a:t>
            </a:r>
            <a:r>
              <a:rPr lang="en-GB" sz="1200" dirty="0" smtClean="0"/>
              <a:t> a </a:t>
            </a:r>
            <a:r>
              <a:rPr lang="en-GB" sz="1200" dirty="0" err="1" smtClean="0"/>
              <a:t>quella</a:t>
            </a:r>
            <a:r>
              <a:rPr lang="en-GB" sz="1200" dirty="0" smtClean="0"/>
              <a:t> </a:t>
            </a:r>
            <a:r>
              <a:rPr lang="en-GB" sz="1200" dirty="0" err="1" smtClean="0"/>
              <a:t>amorfa</a:t>
            </a:r>
            <a:endParaRPr lang="en-GB" sz="1200" dirty="0" smtClean="0"/>
          </a:p>
          <a:p>
            <a:endParaRPr lang="en-GB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2975793"/>
            <a:ext cx="2052461" cy="1726142"/>
            <a:chOff x="457200" y="2975793"/>
            <a:chExt cx="2052461" cy="172614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731709" y="3302278"/>
              <a:ext cx="1180671" cy="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904443" y="4701935"/>
              <a:ext cx="605218" cy="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57200" y="2975793"/>
              <a:ext cx="4420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accent3"/>
                  </a:solidFill>
                </a:rPr>
                <a:t>AM</a:t>
              </a:r>
              <a:endParaRPr lang="en-GB" sz="1400" dirty="0">
                <a:solidFill>
                  <a:schemeClr val="accent3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08315" y="4387904"/>
              <a:ext cx="392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accent3"/>
                  </a:solidFill>
                </a:rPr>
                <a:t>CH</a:t>
              </a:r>
              <a:endParaRPr lang="en-GB" sz="1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34807" y="2722915"/>
            <a:ext cx="4209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 </a:t>
            </a:r>
            <a:r>
              <a:rPr lang="en-GB" dirty="0" err="1" smtClean="0"/>
              <a:t>oggi</a:t>
            </a:r>
            <a:r>
              <a:rPr lang="en-GB" dirty="0" smtClean="0"/>
              <a:t>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ossrevato</a:t>
            </a:r>
            <a:r>
              <a:rPr lang="en-GB" dirty="0" smtClean="0"/>
              <a:t> un </a:t>
            </a:r>
            <a:r>
              <a:rPr lang="en-GB" dirty="0" err="1" smtClean="0"/>
              <a:t>fattore</a:t>
            </a:r>
            <a:r>
              <a:rPr lang="en-GB" dirty="0" smtClean="0"/>
              <a:t> di </a:t>
            </a:r>
            <a:r>
              <a:rPr lang="en-GB" dirty="0" err="1" smtClean="0"/>
              <a:t>riduzione</a:t>
            </a:r>
            <a:r>
              <a:rPr lang="en-GB" dirty="0" smtClean="0"/>
              <a:t> </a:t>
            </a:r>
            <a:r>
              <a:rPr lang="en-GB" dirty="0" err="1" smtClean="0"/>
              <a:t>pari</a:t>
            </a:r>
            <a:r>
              <a:rPr lang="en-GB" dirty="0" smtClean="0"/>
              <a:t> a 20</a:t>
            </a:r>
          </a:p>
          <a:p>
            <a:r>
              <a:rPr lang="en-GB" sz="1400" i="1" dirty="0" err="1" smtClean="0"/>
              <a:t>Possibili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inefficienze</a:t>
            </a:r>
            <a:r>
              <a:rPr lang="en-GB" sz="1400" i="1" dirty="0" smtClean="0"/>
              <a:t> di </a:t>
            </a:r>
            <a:r>
              <a:rPr lang="en-GB" sz="1400" i="1" dirty="0" err="1" smtClean="0"/>
              <a:t>assorbimento</a:t>
            </a:r>
            <a:r>
              <a:rPr lang="en-GB" sz="1400" i="1" dirty="0" smtClean="0"/>
              <a:t> del </a:t>
            </a:r>
            <a:r>
              <a:rPr lang="en-GB" sz="1400" i="1" dirty="0" err="1" smtClean="0"/>
              <a:t>fascio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canalizzato</a:t>
            </a:r>
            <a:r>
              <a:rPr lang="en-GB" sz="1400" i="1" dirty="0" smtClean="0"/>
              <a:t> </a:t>
            </a:r>
            <a:r>
              <a:rPr lang="en-GB" sz="1400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1400" i="1" dirty="0">
                <a:sym typeface="Wingdings"/>
              </a:rPr>
              <a:t> </a:t>
            </a:r>
            <a:r>
              <a:rPr lang="en-GB" sz="1400" i="1" dirty="0" err="1" smtClean="0">
                <a:sym typeface="Wingdings"/>
              </a:rPr>
              <a:t>nuovi</a:t>
            </a:r>
            <a:r>
              <a:rPr lang="en-GB" sz="1400" i="1" dirty="0" smtClean="0">
                <a:sym typeface="Wingdings"/>
              </a:rPr>
              <a:t> </a:t>
            </a:r>
            <a:r>
              <a:rPr lang="en-GB" sz="1400" i="1" dirty="0" err="1" smtClean="0">
                <a:sym typeface="Wingdings"/>
              </a:rPr>
              <a:t>studi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92149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2" y="670865"/>
            <a:ext cx="4733018" cy="250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Previsioni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LHC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74" y="1859201"/>
            <a:ext cx="5453826" cy="3111898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457200" y="3870454"/>
            <a:ext cx="266400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 </a:t>
            </a:r>
            <a:r>
              <a:rPr lang="en-GB" dirty="0" err="1" smtClean="0"/>
              <a:t>cristalli</a:t>
            </a:r>
            <a:r>
              <a:rPr lang="en-GB" dirty="0" smtClean="0"/>
              <a:t> </a:t>
            </a:r>
            <a:r>
              <a:rPr lang="en-GB" dirty="0" err="1" smtClean="0"/>
              <a:t>installati</a:t>
            </a:r>
            <a:r>
              <a:rPr lang="en-GB" dirty="0" smtClean="0"/>
              <a:t> in LHC</a:t>
            </a:r>
          </a:p>
          <a:p>
            <a:r>
              <a:rPr lang="en-GB" dirty="0" err="1" smtClean="0">
                <a:solidFill>
                  <a:schemeClr val="accent6"/>
                </a:solidFill>
              </a:rPr>
              <a:t>Primi</a:t>
            </a:r>
            <a:r>
              <a:rPr lang="en-GB" dirty="0" smtClean="0">
                <a:solidFill>
                  <a:schemeClr val="accent6"/>
                </a:solidFill>
              </a:rPr>
              <a:t> test </a:t>
            </a:r>
            <a:r>
              <a:rPr lang="en-GB" dirty="0" err="1" smtClean="0">
                <a:solidFill>
                  <a:schemeClr val="accent6"/>
                </a:solidFill>
              </a:rPr>
              <a:t>già</a:t>
            </a:r>
            <a:r>
              <a:rPr lang="en-GB" dirty="0" smtClean="0">
                <a:solidFill>
                  <a:schemeClr val="accent6"/>
                </a:solidFill>
              </a:rPr>
              <a:t> quest anno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66220" y="773944"/>
            <a:ext cx="427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Pulizia</a:t>
            </a:r>
            <a:r>
              <a:rPr lang="en-GB" dirty="0" smtClean="0"/>
              <a:t> di </a:t>
            </a:r>
            <a:r>
              <a:rPr lang="en-GB" dirty="0" err="1" smtClean="0"/>
              <a:t>Collimazione</a:t>
            </a:r>
            <a:r>
              <a:rPr lang="en-GB" dirty="0" smtClean="0"/>
              <a:t> :</a:t>
            </a:r>
          </a:p>
          <a:p>
            <a:r>
              <a:rPr lang="en-GB" dirty="0" smtClean="0"/>
              <a:t>     	</a:t>
            </a:r>
            <a:r>
              <a:rPr lang="en-GB" dirty="0" err="1" smtClean="0">
                <a:solidFill>
                  <a:srgbClr val="E2751D"/>
                </a:solidFill>
              </a:rPr>
              <a:t>perdite</a:t>
            </a:r>
            <a:r>
              <a:rPr lang="en-GB" dirty="0" smtClean="0">
                <a:solidFill>
                  <a:srgbClr val="E2751D"/>
                </a:solidFill>
              </a:rPr>
              <a:t> al primo </a:t>
            </a:r>
            <a:r>
              <a:rPr lang="en-GB" dirty="0" err="1" smtClean="0">
                <a:solidFill>
                  <a:srgbClr val="E2751D"/>
                </a:solidFill>
              </a:rPr>
              <a:t>magnete</a:t>
            </a:r>
            <a:r>
              <a:rPr lang="en-GB" dirty="0" smtClean="0">
                <a:solidFill>
                  <a:srgbClr val="E2751D"/>
                </a:solidFill>
              </a:rPr>
              <a:t> </a:t>
            </a:r>
            <a:r>
              <a:rPr lang="en-GB" dirty="0" err="1" smtClean="0">
                <a:solidFill>
                  <a:srgbClr val="E2751D"/>
                </a:solidFill>
              </a:rPr>
              <a:t>freddo</a:t>
            </a:r>
            <a:endParaRPr lang="en-GB" dirty="0" smtClean="0">
              <a:solidFill>
                <a:srgbClr val="E2751D"/>
              </a:solidFill>
            </a:endParaRPr>
          </a:p>
          <a:p>
            <a:r>
              <a:rPr lang="en-GB" dirty="0" smtClean="0">
                <a:solidFill>
                  <a:srgbClr val="E2751D"/>
                </a:solidFill>
              </a:rPr>
              <a:t>	</a:t>
            </a:r>
            <a:r>
              <a:rPr lang="en-GB" dirty="0" err="1" smtClean="0">
                <a:solidFill>
                  <a:srgbClr val="E2751D"/>
                </a:solidFill>
              </a:rPr>
              <a:t>perdite</a:t>
            </a:r>
            <a:r>
              <a:rPr lang="en-GB" dirty="0" smtClean="0">
                <a:solidFill>
                  <a:srgbClr val="E2751D"/>
                </a:solidFill>
              </a:rPr>
              <a:t> al </a:t>
            </a:r>
            <a:r>
              <a:rPr lang="en-GB" dirty="0" err="1" smtClean="0">
                <a:solidFill>
                  <a:srgbClr val="E2751D"/>
                </a:solidFill>
              </a:rPr>
              <a:t>collimatore</a:t>
            </a:r>
            <a:r>
              <a:rPr lang="en-GB" dirty="0" smtClean="0">
                <a:solidFill>
                  <a:srgbClr val="E2751D"/>
                </a:solidFill>
              </a:rPr>
              <a:t> </a:t>
            </a:r>
            <a:r>
              <a:rPr lang="en-GB" dirty="0" err="1" smtClean="0">
                <a:solidFill>
                  <a:srgbClr val="E2751D"/>
                </a:solidFill>
              </a:rPr>
              <a:t>primario</a:t>
            </a:r>
            <a:endParaRPr lang="en-GB" dirty="0">
              <a:solidFill>
                <a:srgbClr val="E2751D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5308059" y="1372431"/>
            <a:ext cx="3234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0" y="2567137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IP7 zoom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3202" y="4733330"/>
            <a:ext cx="3282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 smtClean="0"/>
              <a:t>SixTrack</a:t>
            </a:r>
            <a:r>
              <a:rPr lang="en-GB" sz="1200" i="1" dirty="0" smtClean="0"/>
              <a:t> simulations – thanks to Daniele </a:t>
            </a:r>
            <a:r>
              <a:rPr lang="en-GB" sz="1200" i="1" dirty="0" err="1" smtClean="0"/>
              <a:t>Mirarchi</a:t>
            </a:r>
            <a:endParaRPr lang="en-GB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44552" y="2462861"/>
            <a:ext cx="229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accent1"/>
                </a:solidFill>
              </a:rPr>
              <a:t>Cristallo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err="1" smtClean="0">
                <a:solidFill>
                  <a:schemeClr val="accent1"/>
                </a:solidFill>
              </a:rPr>
              <a:t>integrato</a:t>
            </a:r>
            <a:r>
              <a:rPr lang="en-GB" sz="1400" dirty="0" smtClean="0">
                <a:solidFill>
                  <a:schemeClr val="accent1"/>
                </a:solidFill>
              </a:rPr>
              <a:t> in </a:t>
            </a:r>
            <a:r>
              <a:rPr lang="en-GB" sz="1400" dirty="0" err="1" smtClean="0">
                <a:solidFill>
                  <a:schemeClr val="accent1"/>
                </a:solidFill>
              </a:rPr>
              <a:t>attuale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err="1" smtClean="0">
                <a:solidFill>
                  <a:schemeClr val="accent1"/>
                </a:solidFill>
              </a:rPr>
              <a:t>sistema</a:t>
            </a:r>
            <a:r>
              <a:rPr lang="en-GB" sz="1400" dirty="0" smtClean="0">
                <a:solidFill>
                  <a:schemeClr val="accent1"/>
                </a:solidFill>
              </a:rPr>
              <a:t> di </a:t>
            </a:r>
            <a:r>
              <a:rPr lang="en-GB" sz="1400" dirty="0" err="1" smtClean="0">
                <a:solidFill>
                  <a:schemeClr val="accent1"/>
                </a:solidFill>
              </a:rPr>
              <a:t>collimazione</a:t>
            </a:r>
            <a:endParaRPr lang="en-GB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0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10311" t="11434" r="11565"/>
          <a:stretch/>
        </p:blipFill>
        <p:spPr>
          <a:xfrm>
            <a:off x="1381583" y="698424"/>
            <a:ext cx="451433" cy="523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Nuove</a:t>
            </a:r>
            <a:r>
              <a:rPr lang="en-GB" sz="2800" dirty="0" smtClean="0"/>
              <a:t> </a:t>
            </a:r>
            <a:r>
              <a:rPr lang="en-GB" sz="2800" dirty="0" err="1" smtClean="0"/>
              <a:t>applicazioni</a:t>
            </a:r>
            <a:r>
              <a:rPr lang="en-GB" sz="2800" dirty="0" smtClean="0"/>
              <a:t> del channeling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8824" y="628967"/>
            <a:ext cx="145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CRYSBEAM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91796" y="2538525"/>
            <a:ext cx="145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UA9-SE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8824" y="998299"/>
            <a:ext cx="4802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P</a:t>
            </a:r>
            <a:r>
              <a:rPr lang="en-GB" sz="1400" dirty="0" err="1" smtClean="0"/>
              <a:t>rogetto</a:t>
            </a:r>
            <a:r>
              <a:rPr lang="en-GB" sz="1400" dirty="0" smtClean="0"/>
              <a:t> </a:t>
            </a:r>
            <a:r>
              <a:rPr lang="en-GB" sz="1400" dirty="0"/>
              <a:t>ERC </a:t>
            </a:r>
            <a:r>
              <a:rPr lang="en-GB" sz="14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err="1" smtClean="0"/>
              <a:t>Nuovo</a:t>
            </a:r>
            <a:r>
              <a:rPr lang="en-GB" sz="1400" dirty="0" smtClean="0"/>
              <a:t> design </a:t>
            </a:r>
            <a:r>
              <a:rPr lang="en-GB" sz="1400" dirty="0" err="1" smtClean="0"/>
              <a:t>dei</a:t>
            </a:r>
            <a:r>
              <a:rPr lang="en-GB" sz="1400" dirty="0" smtClean="0"/>
              <a:t> </a:t>
            </a:r>
            <a:r>
              <a:rPr lang="en-GB" sz="1400" dirty="0" err="1" smtClean="0"/>
              <a:t>cristalli</a:t>
            </a:r>
            <a:r>
              <a:rPr lang="en-GB" sz="1400" dirty="0" smtClean="0"/>
              <a:t> (</a:t>
            </a:r>
            <a:r>
              <a:rPr lang="en-GB" sz="1400" dirty="0" err="1" smtClean="0"/>
              <a:t>estrazione</a:t>
            </a:r>
            <a:r>
              <a:rPr lang="en-GB" sz="1400" dirty="0" smtClean="0"/>
              <a:t> a 7 TeV) 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err="1" smtClean="0"/>
              <a:t>Sviluppo</a:t>
            </a:r>
            <a:r>
              <a:rPr lang="en-GB" sz="1400" dirty="0" smtClean="0"/>
              <a:t> di </a:t>
            </a:r>
            <a:r>
              <a:rPr lang="en-GB" sz="1400" dirty="0" err="1" smtClean="0"/>
              <a:t>nuovi</a:t>
            </a:r>
            <a:r>
              <a:rPr lang="en-GB" sz="1400" dirty="0" smtClean="0"/>
              <a:t> </a:t>
            </a:r>
            <a:r>
              <a:rPr lang="en-GB" sz="1400" dirty="0" err="1" smtClean="0"/>
              <a:t>rivelatori</a:t>
            </a:r>
            <a:r>
              <a:rPr lang="en-GB" sz="1400" dirty="0" smtClean="0"/>
              <a:t> Cherenkov (</a:t>
            </a:r>
            <a:r>
              <a:rPr lang="en-GB" sz="1400" dirty="0" err="1" smtClean="0"/>
              <a:t>monitorggio</a:t>
            </a:r>
            <a:r>
              <a:rPr lang="en-GB" sz="1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err="1" smtClean="0"/>
              <a:t>Calorimetro</a:t>
            </a:r>
            <a:r>
              <a:rPr lang="en-GB" sz="1400" dirty="0" smtClean="0"/>
              <a:t> </a:t>
            </a:r>
            <a:r>
              <a:rPr lang="en-GB" sz="1400" dirty="0" err="1" smtClean="0"/>
              <a:t>assorbitore</a:t>
            </a:r>
            <a:r>
              <a:rPr lang="en-GB" sz="1400" dirty="0" smtClean="0"/>
              <a:t> </a:t>
            </a:r>
            <a:r>
              <a:rPr lang="en-GB" sz="1400" dirty="0"/>
              <a:t>(</a:t>
            </a:r>
            <a:r>
              <a:rPr lang="en-GB" sz="1400" dirty="0" err="1" smtClean="0"/>
              <a:t>cascate</a:t>
            </a:r>
            <a:r>
              <a:rPr lang="en-GB" sz="1400" dirty="0" smtClean="0"/>
              <a:t> </a:t>
            </a:r>
            <a:r>
              <a:rPr lang="en-GB" sz="1400" dirty="0" err="1" smtClean="0"/>
              <a:t>adroniche</a:t>
            </a:r>
            <a:r>
              <a:rPr lang="en-GB" sz="1400" dirty="0" smtClean="0"/>
              <a:t>) 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91796" y="2907857"/>
            <a:ext cx="25627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L’obbiettivo</a:t>
            </a:r>
            <a:r>
              <a:rPr lang="en-GB" sz="1400" dirty="0" smtClean="0"/>
              <a:t> </a:t>
            </a:r>
            <a:r>
              <a:rPr lang="en-GB" sz="1400" dirty="0" err="1" smtClean="0"/>
              <a:t>è</a:t>
            </a:r>
            <a:r>
              <a:rPr lang="en-GB" sz="1400" dirty="0" smtClean="0"/>
              <a:t> </a:t>
            </a:r>
            <a:r>
              <a:rPr lang="en-GB" sz="1400" dirty="0" err="1" smtClean="0"/>
              <a:t>capire</a:t>
            </a:r>
            <a:r>
              <a:rPr lang="en-GB" sz="1400" dirty="0" smtClean="0"/>
              <a:t> se </a:t>
            </a:r>
            <a:r>
              <a:rPr lang="en-GB" sz="1400" dirty="0" err="1" smtClean="0"/>
              <a:t>si</a:t>
            </a:r>
            <a:r>
              <a:rPr lang="en-GB" sz="1400" dirty="0" smtClean="0"/>
              <a:t> </a:t>
            </a:r>
            <a:r>
              <a:rPr lang="en-GB" sz="1400" dirty="0" err="1" smtClean="0"/>
              <a:t>possa</a:t>
            </a:r>
            <a:r>
              <a:rPr lang="en-GB" sz="1400" dirty="0" smtClean="0"/>
              <a:t> </a:t>
            </a:r>
            <a:r>
              <a:rPr lang="en-GB" sz="1400" dirty="0" err="1" smtClean="0"/>
              <a:t>integrare</a:t>
            </a:r>
            <a:r>
              <a:rPr lang="en-GB" sz="1400" dirty="0" smtClean="0"/>
              <a:t> un </a:t>
            </a:r>
            <a:r>
              <a:rPr lang="en-GB" sz="1400" dirty="0" err="1" smtClean="0"/>
              <a:t>cristallo</a:t>
            </a:r>
            <a:r>
              <a:rPr lang="en-GB" sz="1400" dirty="0" smtClean="0"/>
              <a:t> </a:t>
            </a:r>
            <a:r>
              <a:rPr lang="en-GB" sz="1400" dirty="0" err="1" smtClean="0"/>
              <a:t>piegato</a:t>
            </a:r>
            <a:r>
              <a:rPr lang="en-GB" sz="1400" dirty="0" smtClean="0"/>
              <a:t> per </a:t>
            </a:r>
            <a:r>
              <a:rPr lang="en-GB" sz="1400" dirty="0" err="1" smtClean="0"/>
              <a:t>l’estrazione</a:t>
            </a:r>
            <a:r>
              <a:rPr lang="en-GB" sz="1400" dirty="0" smtClean="0"/>
              <a:t> del </a:t>
            </a:r>
            <a:r>
              <a:rPr lang="en-GB" sz="1400" dirty="0" err="1" smtClean="0"/>
              <a:t>fascio</a:t>
            </a:r>
            <a:r>
              <a:rPr lang="en-GB" sz="1400" dirty="0" smtClean="0"/>
              <a:t> di </a:t>
            </a:r>
            <a:r>
              <a:rPr lang="en-GB" sz="1400" dirty="0"/>
              <a:t>SPS. </a:t>
            </a:r>
            <a:endParaRPr lang="en-GB" sz="1400" dirty="0" smtClean="0"/>
          </a:p>
          <a:p>
            <a:r>
              <a:rPr lang="en-GB" sz="1200" i="1" dirty="0" smtClean="0"/>
              <a:t>Un </a:t>
            </a:r>
            <a:r>
              <a:rPr lang="en-GB" sz="1200" i="1" dirty="0"/>
              <a:t>team di studio </a:t>
            </a:r>
            <a:r>
              <a:rPr lang="en-GB" sz="1200" i="1" dirty="0" err="1"/>
              <a:t>è</a:t>
            </a:r>
            <a:r>
              <a:rPr lang="en-GB" sz="1200" i="1" dirty="0"/>
              <a:t> </a:t>
            </a:r>
            <a:r>
              <a:rPr lang="en-GB" sz="1200" i="1" dirty="0" err="1"/>
              <a:t>stato</a:t>
            </a:r>
            <a:r>
              <a:rPr lang="en-GB" sz="1200" i="1" dirty="0"/>
              <a:t> </a:t>
            </a:r>
            <a:r>
              <a:rPr lang="en-GB" sz="1200" i="1" dirty="0" err="1"/>
              <a:t>creato</a:t>
            </a:r>
            <a:r>
              <a:rPr lang="en-GB" sz="1200" i="1" dirty="0"/>
              <a:t> al CERN </a:t>
            </a:r>
            <a:r>
              <a:rPr lang="en-GB" sz="1200" i="1" dirty="0" err="1"/>
              <a:t>insieme</a:t>
            </a:r>
            <a:r>
              <a:rPr lang="en-GB" sz="1200" i="1" dirty="0"/>
              <a:t>  al </a:t>
            </a:r>
            <a:r>
              <a:rPr lang="en-GB" sz="1200" i="1" dirty="0" err="1"/>
              <a:t>gruppo</a:t>
            </a:r>
            <a:r>
              <a:rPr lang="en-GB" sz="1200" i="1" dirty="0"/>
              <a:t> </a:t>
            </a:r>
            <a:r>
              <a:rPr lang="en-GB" sz="1200" i="1" dirty="0" err="1" smtClean="0"/>
              <a:t>dell’estrazione</a:t>
            </a:r>
            <a:endParaRPr lang="en-GB" sz="1200" i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334" t="2295" r="3984" b="25510"/>
          <a:stretch/>
        </p:blipFill>
        <p:spPr>
          <a:xfrm>
            <a:off x="6121256" y="2778866"/>
            <a:ext cx="1935088" cy="1985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531" y="3117903"/>
            <a:ext cx="3175671" cy="1923204"/>
          </a:xfrm>
          <a:prstGeom prst="rect">
            <a:avLst/>
          </a:prstGeom>
        </p:spPr>
      </p:pic>
      <p:pic>
        <p:nvPicPr>
          <p:cNvPr id="13" name="Picture 2" descr="C:\Users\Rebeca\Desktop\cerenkov chip\Fotografias y videos  septiembre 2014\IMG_21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8" t="52244" r="51023" b="29894"/>
          <a:stretch/>
        </p:blipFill>
        <p:spPr bwMode="auto">
          <a:xfrm rot="5400000">
            <a:off x="4366352" y="664261"/>
            <a:ext cx="2037985" cy="19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mart_absorb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15" y="1418913"/>
            <a:ext cx="4728885" cy="148894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8823" y="2653483"/>
            <a:ext cx="4941703" cy="2387624"/>
            <a:chOff x="148823" y="2653483"/>
            <a:chExt cx="4941703" cy="2387624"/>
          </a:xfrm>
        </p:grpSpPr>
        <p:pic>
          <p:nvPicPr>
            <p:cNvPr id="15" name="Picture 3" descr="F:\Dropbox\Lavoro\Ferrara\2015-01-09 10.08.32_resiz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" t="17843"/>
            <a:stretch/>
          </p:blipFill>
          <p:spPr bwMode="auto">
            <a:xfrm>
              <a:off x="148823" y="2653483"/>
              <a:ext cx="3042973" cy="19676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" name="Rectangle 2"/>
            <p:cNvSpPr/>
            <p:nvPr/>
          </p:nvSpPr>
          <p:spPr>
            <a:xfrm>
              <a:off x="148825" y="4359539"/>
              <a:ext cx="3042971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GB" sz="1400" dirty="0" err="1"/>
                <a:t>Integrazione</a:t>
              </a:r>
              <a:r>
                <a:rPr lang="en-GB" sz="1400" dirty="0"/>
                <a:t> del </a:t>
              </a:r>
              <a:r>
                <a:rPr lang="en-GB" sz="1400" dirty="0" err="1"/>
                <a:t>rivealtore</a:t>
              </a:r>
              <a:r>
                <a:rPr lang="en-GB" sz="1400" dirty="0"/>
                <a:t> </a:t>
              </a:r>
              <a:r>
                <a:rPr lang="en-GB" sz="1400" dirty="0" err="1"/>
                <a:t>CpFM</a:t>
              </a:r>
              <a:r>
                <a:rPr lang="en-GB" sz="1400" dirty="0"/>
                <a:t> per </a:t>
              </a:r>
              <a:r>
                <a:rPr lang="en-GB" sz="1400" dirty="0" err="1"/>
                <a:t>misure</a:t>
              </a:r>
              <a:r>
                <a:rPr lang="en-GB" sz="1400" dirty="0"/>
                <a:t> di </a:t>
              </a:r>
              <a:r>
                <a:rPr lang="en-GB" sz="1400" dirty="0" err="1"/>
                <a:t>modulazione</a:t>
              </a:r>
              <a:r>
                <a:rPr lang="en-GB" sz="1400" dirty="0"/>
                <a:t> di </a:t>
              </a:r>
              <a:r>
                <a:rPr lang="en-GB" sz="1400" dirty="0" err="1"/>
                <a:t>flusso</a:t>
              </a:r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23065" y="4671775"/>
              <a:ext cx="2267461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err="1" smtClean="0"/>
                <a:t>Applicazione</a:t>
              </a:r>
              <a:r>
                <a:rPr lang="en-GB" dirty="0" smtClean="0"/>
                <a:t> per </a:t>
              </a:r>
              <a:r>
                <a:rPr lang="en-GB" dirty="0" err="1" smtClean="0"/>
                <a:t>SHiP</a:t>
              </a:r>
              <a:endParaRPr lang="en-GB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823" y="2653483"/>
              <a:ext cx="721885" cy="480237"/>
            </a:xfrm>
            <a:prstGeom prst="rect">
              <a:avLst/>
            </a:prstGeom>
          </p:spPr>
        </p:pic>
        <p:pic>
          <p:nvPicPr>
            <p:cNvPr id="19" name="Picture 18" descr="logo_inf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25" y="3133720"/>
              <a:ext cx="721883" cy="45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53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Conclusioni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754097"/>
            <a:ext cx="8229600" cy="375190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 typeface="Wingdings" charset="2"/>
              <a:buChar char="ü"/>
            </a:pPr>
            <a:r>
              <a:rPr lang="en-GB" dirty="0" smtClean="0"/>
              <a:t>Il channeling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oggi</a:t>
            </a:r>
            <a:r>
              <a:rPr lang="en-GB" dirty="0" smtClean="0"/>
              <a:t> un </a:t>
            </a:r>
            <a:r>
              <a:rPr lang="en-GB" dirty="0" err="1" smtClean="0"/>
              <a:t>fenomeno</a:t>
            </a:r>
            <a:r>
              <a:rPr lang="en-GB" dirty="0" smtClean="0"/>
              <a:t> </a:t>
            </a:r>
            <a:r>
              <a:rPr lang="en-GB" dirty="0" err="1" smtClean="0"/>
              <a:t>compreso</a:t>
            </a:r>
            <a:r>
              <a:rPr lang="en-GB" dirty="0" smtClean="0"/>
              <a:t> e </a:t>
            </a:r>
            <a:r>
              <a:rPr lang="en-GB" dirty="0" err="1" smtClean="0"/>
              <a:t>applicabile</a:t>
            </a:r>
            <a:r>
              <a:rPr lang="en-GB" dirty="0" smtClean="0"/>
              <a:t> in </a:t>
            </a:r>
            <a:r>
              <a:rPr lang="en-GB" dirty="0" err="1" smtClean="0"/>
              <a:t>materia</a:t>
            </a:r>
            <a:r>
              <a:rPr lang="en-GB" dirty="0" smtClean="0"/>
              <a:t> di </a:t>
            </a:r>
            <a:r>
              <a:rPr lang="en-GB" dirty="0" err="1" smtClean="0"/>
              <a:t>fisica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acceleratori</a:t>
            </a:r>
            <a:endParaRPr lang="en-GB" dirty="0" smtClean="0"/>
          </a:p>
          <a:p>
            <a:pPr>
              <a:buClr>
                <a:schemeClr val="accent1"/>
              </a:buClr>
              <a:buFont typeface="Wingdings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I </a:t>
            </a:r>
            <a:r>
              <a:rPr lang="en-GB" dirty="0" err="1" smtClean="0">
                <a:solidFill>
                  <a:srgbClr val="000000"/>
                </a:solidFill>
              </a:rPr>
              <a:t>risultati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ottenuti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nel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corso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degli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anni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consentiranno</a:t>
            </a:r>
            <a:r>
              <a:rPr lang="en-GB" dirty="0" smtClean="0">
                <a:solidFill>
                  <a:srgbClr val="000000"/>
                </a:solidFill>
              </a:rPr>
              <a:t> ad UA9 di </a:t>
            </a:r>
            <a:r>
              <a:rPr lang="en-GB" dirty="0" err="1" smtClean="0">
                <a:solidFill>
                  <a:srgbClr val="000000"/>
                </a:solidFill>
              </a:rPr>
              <a:t>testare</a:t>
            </a:r>
            <a:r>
              <a:rPr lang="en-GB" dirty="0" smtClean="0">
                <a:solidFill>
                  <a:srgbClr val="000000"/>
                </a:solidFill>
              </a:rPr>
              <a:t> la </a:t>
            </a:r>
            <a:r>
              <a:rPr lang="en-GB" dirty="0" err="1" smtClean="0">
                <a:solidFill>
                  <a:srgbClr val="000000"/>
                </a:solidFill>
              </a:rPr>
              <a:t>funzionalità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della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collimazione</a:t>
            </a:r>
            <a:r>
              <a:rPr lang="en-GB" dirty="0" smtClean="0">
                <a:solidFill>
                  <a:srgbClr val="000000"/>
                </a:solidFill>
              </a:rPr>
              <a:t> con </a:t>
            </a:r>
            <a:r>
              <a:rPr lang="en-GB" dirty="0" err="1" smtClean="0">
                <a:solidFill>
                  <a:srgbClr val="000000"/>
                </a:solidFill>
              </a:rPr>
              <a:t>cristalli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su</a:t>
            </a:r>
            <a:r>
              <a:rPr lang="en-GB" dirty="0" smtClean="0">
                <a:solidFill>
                  <a:srgbClr val="000000"/>
                </a:solidFill>
              </a:rPr>
              <a:t> LHC </a:t>
            </a:r>
            <a:r>
              <a:rPr lang="en-GB" dirty="0" err="1" smtClean="0">
                <a:solidFill>
                  <a:srgbClr val="000000"/>
                </a:solidFill>
              </a:rPr>
              <a:t>quest’anno</a:t>
            </a:r>
            <a:r>
              <a:rPr lang="en-GB" dirty="0">
                <a:solidFill>
                  <a:srgbClr val="2C7C9F"/>
                </a:solidFill>
              </a:rPr>
              <a:t>	</a:t>
            </a:r>
            <a:r>
              <a:rPr lang="en-GB" dirty="0" smtClean="0">
                <a:solidFill>
                  <a:srgbClr val="2C7C9F"/>
                </a:solidFill>
              </a:rPr>
              <a:t>			</a:t>
            </a:r>
            <a:r>
              <a:rPr lang="en-GB" sz="1800" i="1" dirty="0" smtClean="0">
                <a:solidFill>
                  <a:srgbClr val="000000"/>
                </a:solidFill>
              </a:rPr>
              <a:t>in </a:t>
            </a:r>
            <a:r>
              <a:rPr lang="en-GB" sz="1800" i="1" dirty="0" err="1" smtClean="0">
                <a:solidFill>
                  <a:srgbClr val="000000"/>
                </a:solidFill>
              </a:rPr>
              <a:t>collaborazione</a:t>
            </a:r>
            <a:r>
              <a:rPr lang="en-GB" sz="1800" i="1" dirty="0" smtClean="0">
                <a:solidFill>
                  <a:srgbClr val="000000"/>
                </a:solidFill>
              </a:rPr>
              <a:t> col Team di </a:t>
            </a:r>
            <a:r>
              <a:rPr lang="en-GB" sz="1800" i="1" dirty="0" err="1" smtClean="0">
                <a:solidFill>
                  <a:srgbClr val="000000"/>
                </a:solidFill>
              </a:rPr>
              <a:t>Collimazione</a:t>
            </a:r>
            <a:endParaRPr lang="en-GB" sz="1800" i="1" dirty="0" smtClean="0">
              <a:solidFill>
                <a:srgbClr val="000000"/>
              </a:solidFill>
            </a:endParaRPr>
          </a:p>
          <a:p>
            <a:pPr>
              <a:buClr>
                <a:schemeClr val="accent1"/>
              </a:buClr>
              <a:buFont typeface="Wingdings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La </a:t>
            </a:r>
            <a:r>
              <a:rPr lang="en-GB" dirty="0" err="1" smtClean="0">
                <a:solidFill>
                  <a:srgbClr val="000000"/>
                </a:solidFill>
              </a:rPr>
              <a:t>possibilità</a:t>
            </a:r>
            <a:r>
              <a:rPr lang="en-GB" dirty="0" smtClean="0">
                <a:solidFill>
                  <a:srgbClr val="000000"/>
                </a:solidFill>
              </a:rPr>
              <a:t> di </a:t>
            </a:r>
            <a:r>
              <a:rPr lang="en-GB" dirty="0" err="1" smtClean="0">
                <a:solidFill>
                  <a:srgbClr val="000000"/>
                </a:solidFill>
              </a:rPr>
              <a:t>applicare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il</a:t>
            </a:r>
            <a:r>
              <a:rPr lang="en-GB" dirty="0" smtClean="0">
                <a:solidFill>
                  <a:srgbClr val="000000"/>
                </a:solidFill>
              </a:rPr>
              <a:t> channeling per </a:t>
            </a:r>
            <a:r>
              <a:rPr lang="en-GB" dirty="0" err="1" smtClean="0">
                <a:solidFill>
                  <a:srgbClr val="000000"/>
                </a:solidFill>
              </a:rPr>
              <a:t>l’estrazione</a:t>
            </a:r>
            <a:r>
              <a:rPr lang="en-GB" dirty="0" smtClean="0">
                <a:solidFill>
                  <a:srgbClr val="000000"/>
                </a:solidFill>
              </a:rPr>
              <a:t> di </a:t>
            </a:r>
            <a:r>
              <a:rPr lang="en-GB" dirty="0" err="1" smtClean="0">
                <a:solidFill>
                  <a:srgbClr val="000000"/>
                </a:solidFill>
              </a:rPr>
              <a:t>fasci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fa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sempre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più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realistica</a:t>
            </a:r>
            <a:r>
              <a:rPr lang="en-GB" dirty="0" smtClean="0">
                <a:solidFill>
                  <a:srgbClr val="000000"/>
                </a:solidFill>
              </a:rPr>
              <a:t> 														</a:t>
            </a:r>
            <a:r>
              <a:rPr lang="en-GB" sz="1800" i="1" dirty="0" smtClean="0">
                <a:solidFill>
                  <a:srgbClr val="000000"/>
                </a:solidFill>
              </a:rPr>
              <a:t>	</a:t>
            </a:r>
            <a:r>
              <a:rPr lang="en-GB" sz="1800" i="1" dirty="0" err="1" smtClean="0">
                <a:solidFill>
                  <a:srgbClr val="000000"/>
                </a:solidFill>
              </a:rPr>
              <a:t>applicabile</a:t>
            </a:r>
            <a:r>
              <a:rPr lang="en-GB" sz="1800" i="1" dirty="0" smtClean="0">
                <a:solidFill>
                  <a:srgbClr val="000000"/>
                </a:solidFill>
              </a:rPr>
              <a:t> </a:t>
            </a:r>
            <a:r>
              <a:rPr lang="en-GB" sz="1800" i="1" dirty="0" err="1" smtClean="0">
                <a:solidFill>
                  <a:srgbClr val="000000"/>
                </a:solidFill>
              </a:rPr>
              <a:t>sia</a:t>
            </a:r>
            <a:r>
              <a:rPr lang="en-GB" sz="1800" i="1" dirty="0" smtClean="0">
                <a:solidFill>
                  <a:srgbClr val="000000"/>
                </a:solidFill>
              </a:rPr>
              <a:t> ad SPS </a:t>
            </a:r>
            <a:r>
              <a:rPr lang="en-GB" sz="1800" i="1" dirty="0" err="1" smtClean="0">
                <a:solidFill>
                  <a:srgbClr val="000000"/>
                </a:solidFill>
              </a:rPr>
              <a:t>che</a:t>
            </a:r>
            <a:r>
              <a:rPr lang="en-GB" sz="1800" i="1" dirty="0" smtClean="0">
                <a:solidFill>
                  <a:srgbClr val="000000"/>
                </a:solidFill>
              </a:rPr>
              <a:t> ad </a:t>
            </a:r>
            <a:r>
              <a:rPr lang="en-GB" sz="1800" i="1" dirty="0" smtClean="0">
                <a:solidFill>
                  <a:srgbClr val="000000"/>
                </a:solidFill>
              </a:rPr>
              <a:t>LHC</a:t>
            </a:r>
          </a:p>
          <a:p>
            <a:pPr>
              <a:buClr>
                <a:schemeClr val="accent1"/>
              </a:buClr>
              <a:buFont typeface="Wingdings" charset="2"/>
              <a:buChar char="ü"/>
            </a:pPr>
            <a:r>
              <a:rPr lang="en-GB" dirty="0" err="1" smtClean="0">
                <a:solidFill>
                  <a:srgbClr val="000000"/>
                </a:solidFill>
              </a:rPr>
              <a:t>L’esperienza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acquisita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nello</a:t>
            </a:r>
            <a:r>
              <a:rPr lang="en-GB" dirty="0" smtClean="0">
                <a:solidFill>
                  <a:srgbClr val="000000"/>
                </a:solidFill>
              </a:rPr>
              <a:t> studio </a:t>
            </a:r>
            <a:r>
              <a:rPr lang="en-GB" dirty="0" err="1" smtClean="0">
                <a:solidFill>
                  <a:srgbClr val="000000"/>
                </a:solidFill>
              </a:rPr>
              <a:t>dei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fasci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manipolati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dai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cristalli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consente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il</a:t>
            </a:r>
            <a:r>
              <a:rPr lang="en-GB" dirty="0" smtClean="0">
                <a:solidFill>
                  <a:srgbClr val="000000"/>
                </a:solidFill>
              </a:rPr>
              <a:t> continuo </a:t>
            </a:r>
            <a:r>
              <a:rPr lang="en-GB" dirty="0" err="1" smtClean="0">
                <a:solidFill>
                  <a:srgbClr val="000000"/>
                </a:solidFill>
              </a:rPr>
              <a:t>sviluppo</a:t>
            </a:r>
            <a:r>
              <a:rPr lang="en-GB" dirty="0" smtClean="0">
                <a:solidFill>
                  <a:srgbClr val="000000"/>
                </a:solidFill>
              </a:rPr>
              <a:t> di detector per diverse </a:t>
            </a:r>
            <a:r>
              <a:rPr lang="en-GB" dirty="0" err="1" smtClean="0">
                <a:solidFill>
                  <a:srgbClr val="000000"/>
                </a:solidFill>
              </a:rPr>
              <a:t>misure</a:t>
            </a:r>
            <a:r>
              <a:rPr lang="en-GB" dirty="0" smtClean="0">
                <a:solidFill>
                  <a:srgbClr val="000000"/>
                </a:solidFill>
              </a:rPr>
              <a:t>		</a:t>
            </a:r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sz="1800" i="1" dirty="0" smtClean="0">
                <a:solidFill>
                  <a:srgbClr val="000000"/>
                </a:solidFill>
              </a:rPr>
              <a:t>		</a:t>
            </a:r>
            <a:r>
              <a:rPr lang="en-GB" sz="1800" i="1" dirty="0" err="1" smtClean="0">
                <a:solidFill>
                  <a:srgbClr val="000000"/>
                </a:solidFill>
              </a:rPr>
              <a:t>nuovi</a:t>
            </a:r>
            <a:r>
              <a:rPr lang="en-GB" sz="1800" i="1" dirty="0" smtClean="0">
                <a:solidFill>
                  <a:srgbClr val="000000"/>
                </a:solidFill>
              </a:rPr>
              <a:t> upgrade del </a:t>
            </a:r>
            <a:r>
              <a:rPr lang="en-GB" sz="1800" i="1" dirty="0" err="1" smtClean="0">
                <a:solidFill>
                  <a:srgbClr val="000000"/>
                </a:solidFill>
              </a:rPr>
              <a:t>CpFM</a:t>
            </a:r>
            <a:r>
              <a:rPr lang="en-GB" sz="1800" i="1" dirty="0" smtClean="0">
                <a:solidFill>
                  <a:srgbClr val="000000"/>
                </a:solidFill>
              </a:rPr>
              <a:t> e </a:t>
            </a:r>
            <a:r>
              <a:rPr lang="en-GB" sz="1800" i="1" dirty="0" err="1" smtClean="0">
                <a:solidFill>
                  <a:srgbClr val="000000"/>
                </a:solidFill>
              </a:rPr>
              <a:t>nuove</a:t>
            </a:r>
            <a:r>
              <a:rPr lang="en-GB" sz="1800" i="1" dirty="0" smtClean="0">
                <a:solidFill>
                  <a:srgbClr val="000000"/>
                </a:solidFill>
              </a:rPr>
              <a:t> </a:t>
            </a:r>
            <a:r>
              <a:rPr lang="en-GB" sz="1800" i="1" dirty="0" err="1" smtClean="0">
                <a:solidFill>
                  <a:srgbClr val="000000"/>
                </a:solidFill>
              </a:rPr>
              <a:t>tipologie</a:t>
            </a:r>
            <a:r>
              <a:rPr lang="en-GB" sz="1800" i="1" dirty="0" smtClean="0">
                <a:solidFill>
                  <a:srgbClr val="000000"/>
                </a:solidFill>
              </a:rPr>
              <a:t> di Cherenkov detector </a:t>
            </a:r>
            <a:r>
              <a:rPr lang="en-GB" sz="1800" i="1" dirty="0" err="1" smtClean="0">
                <a:solidFill>
                  <a:srgbClr val="000000"/>
                </a:solidFill>
              </a:rPr>
              <a:t>sono</a:t>
            </a:r>
            <a:r>
              <a:rPr lang="en-GB" sz="1800" i="1" dirty="0" smtClean="0">
                <a:solidFill>
                  <a:srgbClr val="000000"/>
                </a:solidFill>
              </a:rPr>
              <a:t> in </a:t>
            </a:r>
            <a:r>
              <a:rPr lang="en-GB" sz="1800" i="1" dirty="0" err="1" smtClean="0">
                <a:solidFill>
                  <a:srgbClr val="000000"/>
                </a:solidFill>
              </a:rPr>
              <a:t>fase</a:t>
            </a:r>
            <a:r>
              <a:rPr lang="en-GB" sz="1800" i="1" dirty="0" smtClean="0">
                <a:solidFill>
                  <a:srgbClr val="000000"/>
                </a:solidFill>
              </a:rPr>
              <a:t> di </a:t>
            </a:r>
            <a:r>
              <a:rPr lang="en-GB" sz="1800" i="1" dirty="0" err="1" smtClean="0">
                <a:solidFill>
                  <a:srgbClr val="000000"/>
                </a:solidFill>
              </a:rPr>
              <a:t>sviluppo</a:t>
            </a:r>
            <a:endParaRPr lang="en-GB" sz="18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Rossi - Manipolazione di fasci adronici con cristalli piegati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6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nneling_2014_v1.01">
  <a:themeElements>
    <a:clrScheme name="Custom 1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channeling_2014_v1.01.potx</Template>
  <TotalTime>28877</TotalTime>
  <Words>1298</Words>
  <Application>Microsoft Macintosh PowerPoint</Application>
  <PresentationFormat>On-screen Show (16:9)</PresentationFormat>
  <Paragraphs>217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channeling_2014_v1.01</vt:lpstr>
      <vt:lpstr>Manipolazione di fasci adronici con cristalli piegati negli acceleratori circolari</vt:lpstr>
      <vt:lpstr>Sommario</vt:lpstr>
      <vt:lpstr>Channeling nei cristalli</vt:lpstr>
      <vt:lpstr>Sistema di Collimazione</vt:lpstr>
      <vt:lpstr>Sistema di collimazione UA9 a SPS</vt:lpstr>
      <vt:lpstr>Previsioni su LHC</vt:lpstr>
      <vt:lpstr>Nuove applicazioni del channeling</vt:lpstr>
      <vt:lpstr>Conclusioni</vt:lpstr>
      <vt:lpstr>PowerPoint Presentation</vt:lpstr>
      <vt:lpstr>Cristalli UA9</vt:lpstr>
      <vt:lpstr>Collimazione dei fasci adronici</vt:lpstr>
      <vt:lpstr>UA9 Experiment</vt:lpstr>
      <vt:lpstr>Sistema di collimazione</vt:lpstr>
      <vt:lpstr>Estrazione 7 TeV</vt:lpstr>
      <vt:lpstr>Estrezione lenta ad SPS</vt:lpstr>
      <vt:lpstr>PowerPoint Presentation</vt:lpstr>
      <vt:lpstr>Estrazione risonante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Roberto Rossi</cp:lastModifiedBy>
  <cp:revision>345</cp:revision>
  <dcterms:created xsi:type="dcterms:W3CDTF">2014-05-15T22:17:29Z</dcterms:created>
  <dcterms:modified xsi:type="dcterms:W3CDTF">2015-04-09T12:53:45Z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