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FF5FE-2FF8-430D-8055-86B3F27D03FE}" type="datetimeFigureOut">
              <a:rPr lang="it-IT" smtClean="0"/>
              <a:pPr/>
              <a:t>03/10/2014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D6BD8-F632-4DF3-94CC-86E2FCBB8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D6BD8-F632-4DF3-94CC-86E2FCBB802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D31D9-4D25-45F2-A86A-ED2AB991D099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6861E-1932-4512-865D-BAD7274A5B78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CA3AD-D130-478D-A05A-A2F571F62BDD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5956-520A-4850-8E7E-29EE26A9C3FE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5F8E-3012-4149-800C-EB6958082278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5009-B329-4CD2-B536-202C3D79E483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9EBF8-8F88-410C-B6B4-CE1F054AA8E8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570A3-108B-4B4D-A03E-B1B69D602FE1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D44BC-52F8-4570-BAF2-7F913D3E350E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406A-C3B2-4DE6-9F41-A5FEB09498C0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9B08-2F86-4F16-8F5A-F1478BD9C385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38B91-2307-47D1-8F94-1558C6DB4D87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A202-5118-473A-B502-D587E1F4871B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179512" y="2276872"/>
            <a:ext cx="878497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0" y="227687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    Simulazione dell’accoppiamento capacitivo </a:t>
            </a:r>
            <a:r>
              <a:rPr lang="it-IT" sz="2400" dirty="0" err="1" smtClean="0"/>
              <a:t>pads</a:t>
            </a:r>
            <a:r>
              <a:rPr lang="it-IT" sz="2400" dirty="0" smtClean="0"/>
              <a:t> Sensore - FEI4  </a:t>
            </a:r>
            <a:endParaRPr lang="it-IT" sz="2400" dirty="0"/>
          </a:p>
          <a:p>
            <a:r>
              <a:rPr lang="it-IT" sz="2400" dirty="0" smtClean="0"/>
              <a:t>   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   IE3D software </a:t>
            </a:r>
            <a:endParaRPr lang="it-IT" sz="2400" dirty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6AE3-7E9F-4496-A7C2-35F572430B8B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6011298" cy="354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88CFE-7B8D-400C-8C2A-E42DF2C482BA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260648"/>
            <a:ext cx="8024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E’ possibile, dopo la simulazione, visualizzare la distribuzione dei vettori di corrente </a:t>
            </a:r>
          </a:p>
          <a:p>
            <a:r>
              <a:rPr lang="it-IT" dirty="0" smtClean="0"/>
              <a:t>sulla struttura:</a:t>
            </a:r>
            <a:endParaRPr lang="it-I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47864" y="260648"/>
            <a:ext cx="1859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Conclusioni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95536" y="458112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Segnaposto dat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2F2-01D2-4ED2-A514-E5FB9ABC1A15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 flipH="1">
            <a:off x="179512" y="1196752"/>
            <a:ext cx="84969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simulazione di una struttura a 4 </a:t>
            </a:r>
            <a:r>
              <a:rPr lang="it-IT" dirty="0" err="1" smtClean="0"/>
              <a:t>pads</a:t>
            </a:r>
            <a:r>
              <a:rPr lang="it-IT" dirty="0" smtClean="0"/>
              <a:t> mostra una </a:t>
            </a:r>
            <a:r>
              <a:rPr lang="it-IT" dirty="0" err="1" smtClean="0"/>
              <a:t>diminuizione</a:t>
            </a:r>
            <a:r>
              <a:rPr lang="it-IT" dirty="0" smtClean="0"/>
              <a:t> </a:t>
            </a:r>
            <a:r>
              <a:rPr lang="it-IT" dirty="0" smtClean="0"/>
              <a:t> del </a:t>
            </a:r>
            <a:r>
              <a:rPr lang="it-IT" dirty="0" smtClean="0"/>
              <a:t>valore di C13 a partire da un disallineamento  &gt; di 5 </a:t>
            </a:r>
            <a:r>
              <a:rPr lang="it-IT" dirty="0" err="1" smtClean="0"/>
              <a:t>um</a:t>
            </a:r>
            <a:r>
              <a:rPr lang="it-IT" dirty="0" smtClean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</a:t>
            </a:r>
            <a:r>
              <a:rPr lang="it-IT" dirty="0" err="1" smtClean="0"/>
              <a:t>crosstalk</a:t>
            </a:r>
            <a:r>
              <a:rPr lang="it-IT" dirty="0" smtClean="0"/>
              <a:t> tra </a:t>
            </a:r>
            <a:r>
              <a:rPr lang="it-IT" dirty="0" err="1" smtClean="0"/>
              <a:t>pads</a:t>
            </a:r>
            <a:r>
              <a:rPr lang="it-IT" dirty="0" smtClean="0"/>
              <a:t> vicini (</a:t>
            </a:r>
            <a:r>
              <a:rPr lang="it-IT" dirty="0" err="1" smtClean="0"/>
              <a:t>plate</a:t>
            </a:r>
            <a:r>
              <a:rPr lang="it-IT" dirty="0" smtClean="0"/>
              <a:t> 3 e </a:t>
            </a:r>
            <a:r>
              <a:rPr lang="it-IT" dirty="0" err="1" smtClean="0"/>
              <a:t>plate</a:t>
            </a:r>
            <a:r>
              <a:rPr lang="it-IT" dirty="0" smtClean="0"/>
              <a:t> 2) inizia per valori di disallineamento &gt; di 15u</a:t>
            </a:r>
            <a:endParaRPr lang="it-IT" dirty="0"/>
          </a:p>
          <a:p>
            <a:endParaRPr lang="it-IT" dirty="0" smtClean="0"/>
          </a:p>
          <a:p>
            <a:r>
              <a:rPr lang="it-IT" dirty="0" smtClean="0"/>
              <a:t>C’e’ inoltre un forte accoppiamento fra le </a:t>
            </a:r>
            <a:r>
              <a:rPr lang="it-IT" dirty="0" err="1" smtClean="0"/>
              <a:t>pads</a:t>
            </a:r>
            <a:r>
              <a:rPr lang="it-IT" dirty="0" smtClean="0"/>
              <a:t> e la massa  (14 </a:t>
            </a:r>
            <a:r>
              <a:rPr lang="it-IT" dirty="0" err="1" smtClean="0"/>
              <a:t>fF</a:t>
            </a:r>
            <a:r>
              <a:rPr lang="it-IT" dirty="0" smtClean="0"/>
              <a:t>)</a:t>
            </a:r>
          </a:p>
          <a:p>
            <a:r>
              <a:rPr lang="it-IT" dirty="0" smtClean="0"/>
              <a:t>che contribuisce  negativamente sul segnale (vedi C 1,1 - C 2,2 - C 3,3 e C 4,4 nella pagina precedente)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E’ possibile aumentare l’accuratezza della misura importando in </a:t>
            </a:r>
            <a:r>
              <a:rPr lang="it-IT" dirty="0" err="1" smtClean="0"/>
              <a:t>Hyperlynx</a:t>
            </a:r>
            <a:r>
              <a:rPr lang="it-IT" dirty="0" smtClean="0"/>
              <a:t> 3D EM il file GDS del FEI4B. </a:t>
            </a:r>
          </a:p>
          <a:p>
            <a:endParaRPr lang="it-IT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it-IT" sz="2800" dirty="0" smtClean="0"/>
              <a:t>Scopo della simulazione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it-IT" sz="2000" dirty="0" smtClean="0"/>
          </a:p>
          <a:p>
            <a:pPr>
              <a:buNone/>
            </a:pPr>
            <a:r>
              <a:rPr lang="it-IT" sz="2000" dirty="0" smtClean="0"/>
              <a:t>Considerando la struttura geometrica delle pixel </a:t>
            </a:r>
            <a:r>
              <a:rPr lang="it-IT" sz="2000" dirty="0" err="1" smtClean="0"/>
              <a:t>pads</a:t>
            </a:r>
            <a:r>
              <a:rPr lang="it-IT" sz="2000" dirty="0" smtClean="0"/>
              <a:t> FE e del sensore  </a:t>
            </a:r>
          </a:p>
          <a:p>
            <a:pPr>
              <a:buNone/>
            </a:pPr>
            <a:r>
              <a:rPr lang="it-IT" sz="2000" dirty="0" smtClean="0"/>
              <a:t>accoppiate capacitivamente, si </a:t>
            </a:r>
            <a:r>
              <a:rPr lang="it-IT" sz="2000" dirty="0" err="1" smtClean="0"/>
              <a:t>puo’</a:t>
            </a:r>
            <a:r>
              <a:rPr lang="it-IT" sz="2000" dirty="0" smtClean="0"/>
              <a:t> avere una stima della ‘qualità’ della</a:t>
            </a:r>
          </a:p>
          <a:p>
            <a:pPr>
              <a:buNone/>
            </a:pPr>
            <a:r>
              <a:rPr lang="it-IT" sz="2000" dirty="0" smtClean="0"/>
              <a:t>trasmissione del segnale. </a:t>
            </a:r>
          </a:p>
          <a:p>
            <a:pPr>
              <a:buNone/>
            </a:pPr>
            <a:endParaRPr lang="it-IT" sz="2000" dirty="0" smtClean="0"/>
          </a:p>
          <a:p>
            <a:pPr>
              <a:buNone/>
            </a:pPr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75956-520A-4850-8E7E-29EE26A9C3FE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31840" y="116632"/>
            <a:ext cx="1538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   DATI INIZIALI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5" name="Immagine 4" descr="Fei4b_bump_10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5148064" cy="54006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404664"/>
            <a:ext cx="4191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Foto del FE-I4B  con le misure geometriche</a:t>
            </a:r>
            <a:endParaRPr lang="it-IT" dirty="0"/>
          </a:p>
        </p:txBody>
      </p:sp>
      <p:pic>
        <p:nvPicPr>
          <p:cNvPr id="10" name="Immagine 9" descr="chip-and-module-stack-final-revis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0904" y="836712"/>
            <a:ext cx="4293096" cy="525658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796136" y="836712"/>
            <a:ext cx="23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Sezione del FEI4B 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588224" y="3573016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GND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796136" y="3501008"/>
            <a:ext cx="2304256" cy="504056"/>
          </a:xfrm>
          <a:prstGeom prst="rect">
            <a:avLst/>
          </a:prstGeom>
          <a:solidFill>
            <a:srgbClr val="92D050">
              <a:alpha val="0"/>
            </a:srgbClr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 </a:t>
            </a:r>
            <a:r>
              <a:rPr lang="it-IT" dirty="0" smtClean="0"/>
              <a:t>            </a:t>
            </a:r>
            <a:r>
              <a:rPr lang="it-IT" dirty="0" smtClean="0">
                <a:solidFill>
                  <a:srgbClr val="FF0000"/>
                </a:solidFill>
              </a:rPr>
              <a:t>(*)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796136" y="3212976"/>
            <a:ext cx="2304256" cy="288032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8028384" y="3212976"/>
            <a:ext cx="10138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DIELECTRIC</a:t>
            </a:r>
            <a:endParaRPr lang="it-IT" sz="14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0" y="6093296"/>
            <a:ext cx="755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 queste informazioni posso costruire un disegno della struttura da simulare</a:t>
            </a:r>
            <a:endParaRPr lang="it-IT" dirty="0"/>
          </a:p>
        </p:txBody>
      </p:sp>
      <p:sp>
        <p:nvSpPr>
          <p:cNvPr id="22" name="Segnaposto data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CA49-1F3F-4356-88A4-2362BB665B9C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871296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39552" y="188640"/>
            <a:ext cx="589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1) </a:t>
            </a:r>
            <a:r>
              <a:rPr lang="it-IT" sz="2400" dirty="0" err="1" smtClean="0"/>
              <a:t>Stack-up</a:t>
            </a:r>
            <a:r>
              <a:rPr lang="it-IT" sz="2400" dirty="0" smtClean="0"/>
              <a:t> (definizione </a:t>
            </a:r>
            <a:r>
              <a:rPr lang="it-IT" sz="2400" dirty="0" err="1" smtClean="0"/>
              <a:t>dielectrici</a:t>
            </a:r>
            <a:r>
              <a:rPr lang="it-IT" sz="2400" dirty="0" smtClean="0"/>
              <a:t> e metallo): </a:t>
            </a:r>
            <a:endParaRPr lang="it-IT" sz="24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836712"/>
            <a:ext cx="86963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ttore 2 11"/>
          <p:cNvCxnSpPr/>
          <p:nvPr/>
        </p:nvCxnSpPr>
        <p:spPr>
          <a:xfrm flipH="1" flipV="1">
            <a:off x="1187624" y="1628800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1331640" y="836712"/>
            <a:ext cx="100811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0" y="2132856"/>
            <a:ext cx="899592" cy="21602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79512" y="5589240"/>
            <a:ext cx="35283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11560" y="5301208"/>
            <a:ext cx="93610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2339752" y="5301208"/>
            <a:ext cx="93610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79512" y="5301208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1763688" y="5301208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 rot="10800000" flipV="1">
            <a:off x="3419872" y="5301208"/>
            <a:ext cx="28803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611560" y="4725144"/>
            <a:ext cx="93610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2339752" y="4725144"/>
            <a:ext cx="936104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179512" y="4365104"/>
            <a:ext cx="352839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179512" y="4869160"/>
            <a:ext cx="3528392" cy="36004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3779912" y="4869160"/>
            <a:ext cx="402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5um EPOTEK_301-2 (No. 2  </a:t>
            </a:r>
            <a:r>
              <a:rPr lang="it-IT" dirty="0" err="1" smtClean="0"/>
              <a:t>subst</a:t>
            </a:r>
            <a:r>
              <a:rPr lang="it-IT" dirty="0" smtClean="0"/>
              <a:t>. </a:t>
            </a:r>
            <a:r>
              <a:rPr lang="it-IT" dirty="0" err="1" smtClean="0"/>
              <a:t>Layers</a:t>
            </a:r>
            <a:r>
              <a:rPr lang="it-IT" dirty="0" smtClean="0"/>
              <a:t>)</a:t>
            </a:r>
            <a:endParaRPr lang="it-IT" dirty="0"/>
          </a:p>
        </p:txBody>
      </p:sp>
      <p:cxnSp>
        <p:nvCxnSpPr>
          <p:cNvPr id="34" name="Connettore 2 33"/>
          <p:cNvCxnSpPr>
            <a:stCxn id="24" idx="1"/>
          </p:cNvCxnSpPr>
          <p:nvPr/>
        </p:nvCxnSpPr>
        <p:spPr>
          <a:xfrm>
            <a:off x="3707904" y="5324068"/>
            <a:ext cx="216024" cy="697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779912" y="5949280"/>
            <a:ext cx="947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Ground 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3779912" y="5157192"/>
            <a:ext cx="114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Fe-I4 </a:t>
            </a:r>
            <a:r>
              <a:rPr lang="it-IT" dirty="0" err="1" smtClean="0"/>
              <a:t>pads</a:t>
            </a:r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3779912" y="458112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Sensor</a:t>
            </a:r>
            <a:r>
              <a:rPr lang="it-IT" dirty="0" smtClean="0"/>
              <a:t> </a:t>
            </a:r>
            <a:r>
              <a:rPr lang="it-IT" dirty="0" err="1" smtClean="0"/>
              <a:t>pads</a:t>
            </a:r>
            <a:endParaRPr lang="it-IT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779912" y="4221088"/>
            <a:ext cx="16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Sensor</a:t>
            </a:r>
            <a:r>
              <a:rPr lang="it-IT" dirty="0" smtClean="0"/>
              <a:t> Ground</a:t>
            </a:r>
            <a:endParaRPr lang="it-IT" dirty="0"/>
          </a:p>
        </p:txBody>
      </p:sp>
      <p:sp>
        <p:nvSpPr>
          <p:cNvPr id="39" name="Rettangolo 38"/>
          <p:cNvSpPr/>
          <p:nvPr/>
        </p:nvSpPr>
        <p:spPr>
          <a:xfrm>
            <a:off x="3779912" y="5517232"/>
            <a:ext cx="177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FE-I4 (*) Ground </a:t>
            </a:r>
            <a:endParaRPr lang="it-IT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1043608" y="5301208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Dielectric</a:t>
            </a:r>
            <a:r>
              <a:rPr lang="it-IT" dirty="0" smtClean="0"/>
              <a:t> (No.1)</a:t>
            </a:r>
            <a:endParaRPr lang="it-IT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971600" y="44371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Dielectric</a:t>
            </a:r>
            <a:r>
              <a:rPr lang="it-IT" dirty="0" smtClean="0"/>
              <a:t> (No. 4)</a:t>
            </a:r>
            <a:endParaRPr lang="it-IT" dirty="0"/>
          </a:p>
        </p:txBody>
      </p:sp>
      <p:sp>
        <p:nvSpPr>
          <p:cNvPr id="45" name="Segnaposto data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AF54-F7EC-444B-8BBF-13E4A9E9302A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46" name="Segnaposto numero diapositiva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56388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23528" y="260648"/>
            <a:ext cx="3061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2) Disegno della struttura FE I4</a:t>
            </a:r>
            <a:endParaRPr lang="it-I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6"/>
            <a:ext cx="2477446" cy="20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nettore 2 7"/>
          <p:cNvCxnSpPr/>
          <p:nvPr/>
        </p:nvCxnSpPr>
        <p:spPr>
          <a:xfrm>
            <a:off x="5796136" y="2996952"/>
            <a:ext cx="936104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067944" y="1844824"/>
            <a:ext cx="1123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Pad 25um</a:t>
            </a:r>
            <a:endParaRPr lang="it-IT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1331640" y="1772816"/>
            <a:ext cx="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2987824" y="1844824"/>
            <a:ext cx="72008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1331640" y="4653136"/>
            <a:ext cx="165618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835696" y="4581128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50um</a:t>
            </a:r>
            <a:endParaRPr lang="it-IT" dirty="0"/>
          </a:p>
        </p:txBody>
      </p:sp>
      <p:cxnSp>
        <p:nvCxnSpPr>
          <p:cNvPr id="25" name="Connettore 2 24"/>
          <p:cNvCxnSpPr/>
          <p:nvPr/>
        </p:nvCxnSpPr>
        <p:spPr>
          <a:xfrm>
            <a:off x="4283968" y="1844824"/>
            <a:ext cx="7920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7A1E7-4579-4801-924C-F7568D8050BA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83568" y="404664"/>
            <a:ext cx="379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3) Vista in 3D del sistema Sensore-FeI4</a:t>
            </a:r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ttore 2 6"/>
          <p:cNvCxnSpPr/>
          <p:nvPr/>
        </p:nvCxnSpPr>
        <p:spPr>
          <a:xfrm flipV="1">
            <a:off x="7092280" y="1844824"/>
            <a:ext cx="144016" cy="122413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6876256" y="1556792"/>
            <a:ext cx="13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Sensor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Pads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5436096" y="1844824"/>
            <a:ext cx="1656184" cy="648072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3707904" y="1844824"/>
            <a:ext cx="3168352" cy="7200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>
            <a:off x="971600" y="2924944"/>
            <a:ext cx="648072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395536" y="357301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FE I4 </a:t>
            </a:r>
            <a:r>
              <a:rPr lang="it-IT" dirty="0" err="1" smtClean="0">
                <a:solidFill>
                  <a:srgbClr val="FF0000"/>
                </a:solidFill>
              </a:rPr>
              <a:t>pads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0" name="Connettore 2 19"/>
          <p:cNvCxnSpPr/>
          <p:nvPr/>
        </p:nvCxnSpPr>
        <p:spPr>
          <a:xfrm flipV="1">
            <a:off x="8388424" y="2492896"/>
            <a:ext cx="0" cy="43204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7305933" y="2204864"/>
            <a:ext cx="18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Finite </a:t>
            </a:r>
            <a:r>
              <a:rPr lang="it-IT" dirty="0" err="1" smtClean="0">
                <a:solidFill>
                  <a:srgbClr val="FF0000"/>
                </a:solidFill>
              </a:rPr>
              <a:t>Gnd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S</a:t>
            </a:r>
            <a:r>
              <a:rPr lang="it-IT" dirty="0" err="1" smtClean="0">
                <a:solidFill>
                  <a:srgbClr val="FF0000"/>
                </a:solidFill>
              </a:rPr>
              <a:t>ensor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6" name="Connettore 2 25"/>
          <p:cNvCxnSpPr/>
          <p:nvPr/>
        </p:nvCxnSpPr>
        <p:spPr>
          <a:xfrm flipH="1">
            <a:off x="2987824" y="4149080"/>
            <a:ext cx="648072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2267744" y="3717032"/>
            <a:ext cx="648072" cy="72008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1259632" y="4365104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GND </a:t>
            </a:r>
            <a:r>
              <a:rPr lang="it-IT" dirty="0" err="1" smtClean="0">
                <a:solidFill>
                  <a:srgbClr val="FF0000"/>
                </a:solidFill>
              </a:rPr>
              <a:t>grid</a:t>
            </a:r>
            <a:r>
              <a:rPr lang="it-IT" dirty="0" smtClean="0">
                <a:solidFill>
                  <a:srgbClr val="FF0000"/>
                </a:solidFill>
              </a:rPr>
              <a:t> FE I4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483768" y="4797152"/>
            <a:ext cx="196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Finite Ground FE I4</a:t>
            </a:r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32" name="Connettore 2 31"/>
          <p:cNvCxnSpPr/>
          <p:nvPr/>
        </p:nvCxnSpPr>
        <p:spPr>
          <a:xfrm flipH="1">
            <a:off x="5508104" y="4869160"/>
            <a:ext cx="360040" cy="50405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4139952" y="5301208"/>
            <a:ext cx="5163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Vias</a:t>
            </a:r>
            <a:r>
              <a:rPr lang="it-IT" dirty="0" smtClean="0">
                <a:solidFill>
                  <a:srgbClr val="FF0000"/>
                </a:solidFill>
              </a:rPr>
              <a:t>  usate per connettere il piano di massa del FE I4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con quello del Sensore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(per evitare  </a:t>
            </a:r>
            <a:r>
              <a:rPr lang="it-IT" dirty="0" err="1" smtClean="0">
                <a:solidFill>
                  <a:srgbClr val="FF0000"/>
                </a:solidFill>
              </a:rPr>
              <a:t>floating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planes</a:t>
            </a:r>
            <a:r>
              <a:rPr lang="it-IT" dirty="0" smtClean="0">
                <a:solidFill>
                  <a:srgbClr val="FF0000"/>
                </a:solidFill>
              </a:rPr>
              <a:t>)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0" name="Segnaposto data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7416A-F0B5-410E-810B-2378A9F0A29E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41" name="Segnaposto numero diapositiva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6</a:t>
            </a:fld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23528" y="260648"/>
            <a:ext cx="6469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4) Inserisco le </a:t>
            </a:r>
            <a:r>
              <a:rPr lang="it-IT" sz="2000" dirty="0" err="1" smtClean="0">
                <a:solidFill>
                  <a:srgbClr val="FF0000"/>
                </a:solidFill>
              </a:rPr>
              <a:t>vertical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  <a:r>
              <a:rPr lang="it-IT" sz="2000" dirty="0" err="1" smtClean="0">
                <a:solidFill>
                  <a:srgbClr val="FF0000"/>
                </a:solidFill>
              </a:rPr>
              <a:t>localized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port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per iniettare il segnale..</a:t>
            </a:r>
            <a:endParaRPr lang="it-IT" sz="2000" dirty="0"/>
          </a:p>
        </p:txBody>
      </p:sp>
      <p:sp>
        <p:nvSpPr>
          <p:cNvPr id="6" name="Ovale 5"/>
          <p:cNvSpPr/>
          <p:nvPr/>
        </p:nvSpPr>
        <p:spPr>
          <a:xfrm>
            <a:off x="1547664" y="2204864"/>
            <a:ext cx="360040" cy="39001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2627784" y="1772816"/>
            <a:ext cx="360040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707904" y="2636912"/>
            <a:ext cx="360040" cy="43204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716016" y="2204864"/>
            <a:ext cx="360040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099422" y="1556792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6099422" y="1196752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107534" y="1556792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107534" y="1196752"/>
            <a:ext cx="648072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027414" y="155679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Port</a:t>
            </a:r>
            <a:r>
              <a:rPr lang="it-IT" dirty="0" smtClean="0">
                <a:solidFill>
                  <a:srgbClr val="FF0000"/>
                </a:solidFill>
              </a:rPr>
              <a:t> 1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035526" y="1556792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Port</a:t>
            </a:r>
            <a:r>
              <a:rPr lang="it-IT" dirty="0" smtClean="0">
                <a:solidFill>
                  <a:srgbClr val="FF0000"/>
                </a:solidFill>
              </a:rPr>
              <a:t> 2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27414" y="90872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Port</a:t>
            </a:r>
            <a:r>
              <a:rPr lang="it-IT" dirty="0" smtClean="0">
                <a:solidFill>
                  <a:srgbClr val="FF0000"/>
                </a:solidFill>
              </a:rPr>
              <a:t> 3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035526" y="908720"/>
            <a:ext cx="747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Port</a:t>
            </a:r>
            <a:r>
              <a:rPr lang="it-IT" dirty="0" smtClean="0">
                <a:solidFill>
                  <a:srgbClr val="FF0000"/>
                </a:solidFill>
              </a:rPr>
              <a:t> 4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827614" y="141277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F0"/>
                </a:solidFill>
              </a:rPr>
              <a:t>FE I4 </a:t>
            </a:r>
            <a:r>
              <a:rPr lang="it-IT" dirty="0" err="1" smtClean="0">
                <a:solidFill>
                  <a:srgbClr val="00B0F0"/>
                </a:solidFill>
              </a:rPr>
              <a:t>pads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827614" y="1052736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rgbClr val="00B0F0"/>
                </a:solidFill>
              </a:rPr>
              <a:t>Sensor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pads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9"/>
            <a:ext cx="56166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584946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323528" y="4653136"/>
            <a:ext cx="1909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5) .. effettuo un </a:t>
            </a:r>
          </a:p>
          <a:p>
            <a:r>
              <a:rPr lang="it-IT" dirty="0" smtClean="0"/>
              <a:t>        </a:t>
            </a:r>
            <a:r>
              <a:rPr lang="it-IT" dirty="0" err="1" smtClean="0"/>
              <a:t>meshing</a:t>
            </a:r>
            <a:r>
              <a:rPr lang="it-IT" dirty="0" smtClean="0"/>
              <a:t> della</a:t>
            </a:r>
          </a:p>
          <a:p>
            <a:r>
              <a:rPr lang="it-IT" dirty="0" smtClean="0"/>
              <a:t>        struttura:</a:t>
            </a:r>
            <a:endParaRPr lang="it-IT" dirty="0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FC89-3BA4-4D37-BC18-481877048D1E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332656"/>
            <a:ext cx="7689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6) La simulazione è effettuata a 3 Frequenze: 10 </a:t>
            </a:r>
            <a:r>
              <a:rPr lang="it-IT" dirty="0" err="1" smtClean="0"/>
              <a:t>Mhz</a:t>
            </a:r>
            <a:r>
              <a:rPr lang="it-IT" dirty="0" smtClean="0"/>
              <a:t>, 500 </a:t>
            </a:r>
            <a:r>
              <a:rPr lang="it-IT" dirty="0" err="1" smtClean="0"/>
              <a:t>Mhz</a:t>
            </a:r>
            <a:r>
              <a:rPr lang="it-IT" dirty="0" smtClean="0"/>
              <a:t>  e 1 </a:t>
            </a:r>
            <a:r>
              <a:rPr lang="it-IT" dirty="0" err="1" smtClean="0"/>
              <a:t>Ghz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spostando le </a:t>
            </a:r>
            <a:r>
              <a:rPr lang="it-IT" dirty="0" err="1" smtClean="0"/>
              <a:t>pads</a:t>
            </a:r>
            <a:r>
              <a:rPr lang="it-IT" dirty="0" smtClean="0"/>
              <a:t> del sensore di  </a:t>
            </a:r>
            <a:r>
              <a:rPr lang="it-IT" dirty="0" smtClean="0">
                <a:solidFill>
                  <a:srgbClr val="FF0000"/>
                </a:solidFill>
              </a:rPr>
              <a:t>0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 smtClean="0">
                <a:solidFill>
                  <a:srgbClr val="FF0000"/>
                </a:solidFill>
              </a:rPr>
              <a:t> – 5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 smtClean="0">
                <a:solidFill>
                  <a:srgbClr val="FF0000"/>
                </a:solidFill>
              </a:rPr>
              <a:t> – 15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 smtClean="0"/>
              <a:t> e </a:t>
            </a:r>
            <a:r>
              <a:rPr lang="it-IT" dirty="0" smtClean="0">
                <a:solidFill>
                  <a:srgbClr val="FF0000"/>
                </a:solidFill>
              </a:rPr>
              <a:t>25 </a:t>
            </a:r>
            <a:r>
              <a:rPr lang="it-IT" dirty="0" err="1" smtClean="0">
                <a:solidFill>
                  <a:srgbClr val="FF0000"/>
                </a:solidFill>
              </a:rPr>
              <a:t>um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smtClean="0"/>
              <a:t>nella </a:t>
            </a:r>
            <a:r>
              <a:rPr lang="it-IT" dirty="0" err="1" smtClean="0"/>
              <a:t>direz</a:t>
            </a:r>
            <a:r>
              <a:rPr lang="it-IT" dirty="0" smtClean="0"/>
              <a:t>. x:</a:t>
            </a:r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12776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35283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971600" y="1052736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0 </a:t>
            </a:r>
            <a:r>
              <a:rPr lang="it-IT" dirty="0" err="1" smtClean="0">
                <a:solidFill>
                  <a:srgbClr val="FF0000"/>
                </a:solidFill>
              </a:rPr>
              <a:t>shift</a:t>
            </a:r>
            <a:r>
              <a:rPr lang="it-IT" dirty="0" smtClean="0">
                <a:solidFill>
                  <a:srgbClr val="FF0000"/>
                </a:solidFill>
              </a:rPr>
              <a:t> (</a:t>
            </a:r>
            <a:r>
              <a:rPr lang="it-IT" dirty="0" err="1" smtClean="0">
                <a:solidFill>
                  <a:srgbClr val="FF0000"/>
                </a:solidFill>
              </a:rPr>
              <a:t>pads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aligned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228184" y="105273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5um </a:t>
            </a:r>
            <a:r>
              <a:rPr lang="it-IT" dirty="0" err="1" smtClean="0">
                <a:solidFill>
                  <a:srgbClr val="FF0000"/>
                </a:solidFill>
              </a:rPr>
              <a:t>shift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619672" y="378904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15um </a:t>
            </a:r>
            <a:r>
              <a:rPr lang="it-IT" dirty="0" err="1" smtClean="0">
                <a:solidFill>
                  <a:srgbClr val="FF0000"/>
                </a:solidFill>
              </a:rPr>
              <a:t>shift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00192" y="3789040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25um </a:t>
            </a:r>
            <a:r>
              <a:rPr lang="it-IT" dirty="0" err="1" smtClean="0">
                <a:solidFill>
                  <a:srgbClr val="FF0000"/>
                </a:solidFill>
              </a:rPr>
              <a:t>shift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FDBE3-97C5-4315-B935-B7319BE8CB51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611560" y="188640"/>
            <a:ext cx="4708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7) Risultati della simulazione (</a:t>
            </a:r>
            <a:r>
              <a:rPr lang="it-IT" dirty="0" err="1" smtClean="0"/>
              <a:t>lumped</a:t>
            </a:r>
            <a:r>
              <a:rPr lang="it-IT" dirty="0" smtClean="0"/>
              <a:t> C </a:t>
            </a:r>
            <a:r>
              <a:rPr lang="it-IT" dirty="0" err="1" smtClean="0"/>
              <a:t>model</a:t>
            </a:r>
            <a:r>
              <a:rPr lang="it-IT" dirty="0" smtClean="0"/>
              <a:t>):</a:t>
            </a:r>
            <a:endParaRPr lang="it-IT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856984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683568" y="1340768"/>
            <a:ext cx="648072" cy="144016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83568" y="2276872"/>
            <a:ext cx="648072" cy="216024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5868144" y="6165304"/>
            <a:ext cx="216024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6300192" y="6093296"/>
            <a:ext cx="1425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2060"/>
                </a:solidFill>
              </a:rPr>
              <a:t>Shift</a:t>
            </a:r>
            <a:r>
              <a:rPr lang="it-IT" dirty="0" smtClean="0">
                <a:solidFill>
                  <a:srgbClr val="002060"/>
                </a:solidFill>
              </a:rPr>
              <a:t> position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5D5C-12D4-4C60-9FDD-DE3493669E0B}" type="datetime1">
              <a:rPr lang="en-US" smtClean="0"/>
              <a:pPr/>
              <a:t>10/3/2014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7A202-5118-473A-B502-D587E1F4871B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596336" y="422108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@ 10 MHZ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414</Words>
  <Application>Microsoft Office PowerPoint</Application>
  <PresentationFormat>Presentazione su schermo (4:3)</PresentationFormat>
  <Paragraphs>90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Scopo della simulazione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Ettore</dc:creator>
  <cp:lastModifiedBy>Ettore</cp:lastModifiedBy>
  <cp:revision>71</cp:revision>
  <dcterms:created xsi:type="dcterms:W3CDTF">2014-08-28T08:12:15Z</dcterms:created>
  <dcterms:modified xsi:type="dcterms:W3CDTF">2014-10-03T07:36:34Z</dcterms:modified>
</cp:coreProperties>
</file>