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FC15C-3373-1A45-A1D2-8BA41C9F6783}" type="datetimeFigureOut">
              <a:rPr lang="en-US" smtClean="0"/>
              <a:pPr/>
              <a:t>10/6/2014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415A3-DCFF-8E44-B458-5854B251C40A}" type="slidenum">
              <a:rPr lang="en-GB" smtClean="0"/>
              <a:pPr/>
              <a:t>‹N›</a:t>
            </a:fld>
            <a:endParaRPr lang="en-GB"/>
          </a:p>
        </p:txBody>
      </p:sp>
    </p:spTree>
    <p:extLst>
      <p:ext uri="{BB962C8B-B14F-4D97-AF65-F5344CB8AC3E}">
        <p14:creationId xmlns:p14="http://schemas.microsoft.com/office/powerpoint/2010/main" xmlns="" val="1143602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504C19-CE93-A740-B45D-B0F992AD5B72}" type="datetimeFigureOut">
              <a:rPr lang="en-US" smtClean="0"/>
              <a:pPr/>
              <a:t>10/6/2014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344716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504C19-CE93-A740-B45D-B0F992AD5B72}" type="datetimeFigureOut">
              <a:rPr lang="en-US" smtClean="0"/>
              <a:pPr/>
              <a:t>10/6/2014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117883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504C19-CE93-A740-B45D-B0F992AD5B72}" type="datetimeFigureOut">
              <a:rPr lang="en-US" smtClean="0"/>
              <a:pPr/>
              <a:t>10/6/2014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252947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504C19-CE93-A740-B45D-B0F992AD5B72}" type="datetimeFigureOut">
              <a:rPr lang="en-US" smtClean="0"/>
              <a:pPr/>
              <a:t>10/6/2014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51102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504C19-CE93-A740-B45D-B0F992AD5B72}" type="datetimeFigureOut">
              <a:rPr lang="en-US" smtClean="0"/>
              <a:pPr/>
              <a:t>10/6/2014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278161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504C19-CE93-A740-B45D-B0F992AD5B72}" type="datetimeFigureOut">
              <a:rPr lang="en-US" smtClean="0"/>
              <a:pPr/>
              <a:t>10/6/2014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419338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504C19-CE93-A740-B45D-B0F992AD5B72}" type="datetimeFigureOut">
              <a:rPr lang="en-US" smtClean="0"/>
              <a:pPr/>
              <a:t>10/6/2014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223441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504C19-CE93-A740-B45D-B0F992AD5B72}" type="datetimeFigureOut">
              <a:rPr lang="en-US" smtClean="0"/>
              <a:pPr/>
              <a:t>10/6/2014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309468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04C19-CE93-A740-B45D-B0F992AD5B72}" type="datetimeFigureOut">
              <a:rPr lang="en-US" smtClean="0"/>
              <a:pPr/>
              <a:t>10/6/2014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57344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04C19-CE93-A740-B45D-B0F992AD5B72}" type="datetimeFigureOut">
              <a:rPr lang="en-US" smtClean="0"/>
              <a:pPr/>
              <a:t>10/6/2014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237213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04C19-CE93-A740-B45D-B0F992AD5B72}" type="datetimeFigureOut">
              <a:rPr lang="en-US" smtClean="0"/>
              <a:pPr/>
              <a:t>10/6/2014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198037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04C19-CE93-A740-B45D-B0F992AD5B72}" type="datetimeFigureOut">
              <a:rPr lang="en-US" smtClean="0"/>
              <a:pPr/>
              <a:t>10/6/2014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D5A64-7BB8-AC4E-8022-0F0FA22A2D05}" type="slidenum">
              <a:rPr lang="en-GB" smtClean="0"/>
              <a:pPr/>
              <a:t>‹N›</a:t>
            </a:fld>
            <a:endParaRPr lang="en-GB"/>
          </a:p>
        </p:txBody>
      </p:sp>
    </p:spTree>
    <p:extLst>
      <p:ext uri="{BB962C8B-B14F-4D97-AF65-F5344CB8AC3E}">
        <p14:creationId xmlns:p14="http://schemas.microsoft.com/office/powerpoint/2010/main" xmlns="" val="1650217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ndovercorp.com/products/accessories/epolite-fh-5313-epoxi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326591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6696744" cy="5684838"/>
          </a:xfrm>
        </p:spPr>
        <p:txBody>
          <a:bodyPr>
            <a:noAutofit/>
          </a:bodyPr>
          <a:lstStyle/>
          <a:p>
            <a:pPr marL="0" indent="0">
              <a:buNone/>
            </a:pPr>
            <a:r>
              <a:rPr lang="en-GB" sz="1100" dirty="0"/>
              <a:t> </a:t>
            </a:r>
            <a:r>
              <a:rPr lang="en-GB" sz="1100" dirty="0" smtClean="0"/>
              <a:t>	</a:t>
            </a:r>
            <a:r>
              <a:rPr lang="en-GB" sz="1100" dirty="0" smtClean="0">
                <a:solidFill>
                  <a:schemeClr val="tx2"/>
                </a:solidFill>
              </a:rPr>
              <a:t>GENERAL </a:t>
            </a:r>
            <a:r>
              <a:rPr lang="en-GB" sz="1100" dirty="0">
                <a:solidFill>
                  <a:schemeClr val="tx2"/>
                </a:solidFill>
              </a:rPr>
              <a:t>PROPERTIES 	</a:t>
            </a:r>
            <a:r>
              <a:rPr lang="en-GB" sz="1100" dirty="0" smtClean="0">
                <a:solidFill>
                  <a:schemeClr val="tx2"/>
                </a:solidFill>
              </a:rPr>
              <a:t>	VALUE	TEST METHOD</a:t>
            </a:r>
            <a:r>
              <a:rPr lang="en-GB" sz="1100" dirty="0"/>
              <a:t>	 	 	 </a:t>
            </a:r>
          </a:p>
          <a:p>
            <a:pPr marL="0" indent="0">
              <a:buNone/>
            </a:pPr>
            <a:r>
              <a:rPr lang="en-US" sz="1100" dirty="0"/>
              <a:t> 	Specific Gravity	</a:t>
            </a:r>
            <a:r>
              <a:rPr lang="en-US" sz="1100" dirty="0" smtClean="0"/>
              <a:t>		1.17</a:t>
            </a:r>
            <a:r>
              <a:rPr lang="en-US" sz="1100" dirty="0"/>
              <a:t>	</a:t>
            </a:r>
            <a:r>
              <a:rPr lang="en-US" sz="1100" dirty="0" smtClean="0"/>
              <a:t>	ASTM</a:t>
            </a:r>
            <a:r>
              <a:rPr lang="en-US" sz="1100" dirty="0"/>
              <a:t>-D-792-00	 	</a:t>
            </a:r>
          </a:p>
          <a:p>
            <a:pPr marL="0" indent="0">
              <a:buNone/>
            </a:pPr>
            <a:r>
              <a:rPr lang="sk-SK" sz="1100" dirty="0"/>
              <a:t> 	Hardness, Shore D	</a:t>
            </a:r>
            <a:r>
              <a:rPr lang="sk-SK" sz="1100" dirty="0" smtClean="0"/>
              <a:t>	81</a:t>
            </a:r>
            <a:r>
              <a:rPr lang="sk-SK" sz="1100" dirty="0"/>
              <a:t>	</a:t>
            </a:r>
            <a:r>
              <a:rPr lang="sk-SK" sz="1100" dirty="0" smtClean="0"/>
              <a:t>	ASTM</a:t>
            </a:r>
            <a:r>
              <a:rPr lang="sk-SK" sz="1100" dirty="0"/>
              <a:t>-D-2240-</a:t>
            </a:r>
            <a:r>
              <a:rPr lang="sk-SK" sz="1100" dirty="0" smtClean="0"/>
              <a:t>04e1</a:t>
            </a:r>
            <a:endParaRPr lang="sk-SK" sz="1100" dirty="0"/>
          </a:p>
          <a:p>
            <a:pPr marL="0" indent="0">
              <a:buNone/>
            </a:pPr>
            <a:r>
              <a:rPr lang="sk-SK" sz="1100" dirty="0"/>
              <a:t> 	Tensile Strength, psi	</a:t>
            </a:r>
            <a:r>
              <a:rPr lang="sk-SK" sz="1100" dirty="0" smtClean="0"/>
              <a:t>	7,940 </a:t>
            </a:r>
            <a:r>
              <a:rPr lang="sk-SK" sz="1100" dirty="0"/>
              <a:t>psi	ASTM-D-683-03	</a:t>
            </a:r>
            <a:r>
              <a:rPr lang="sk-SK" sz="1100" dirty="0" smtClean="0"/>
              <a:t> </a:t>
            </a:r>
            <a:endParaRPr lang="sk-SK" sz="1100" dirty="0"/>
          </a:p>
          <a:p>
            <a:pPr marL="0" indent="0">
              <a:buNone/>
            </a:pPr>
            <a:r>
              <a:rPr lang="en-US" sz="1100" dirty="0"/>
              <a:t> 	Shear Strength, psi	</a:t>
            </a:r>
            <a:r>
              <a:rPr lang="en-US" sz="1100" dirty="0" smtClean="0"/>
              <a:t>	782 </a:t>
            </a:r>
            <a:r>
              <a:rPr lang="en-US" sz="1100" dirty="0"/>
              <a:t>psi	</a:t>
            </a:r>
            <a:r>
              <a:rPr lang="en-US" sz="1100" dirty="0" smtClean="0"/>
              <a:t>	ASTM</a:t>
            </a:r>
            <a:r>
              <a:rPr lang="en-US" sz="1100" dirty="0"/>
              <a:t>-D-1002-</a:t>
            </a:r>
            <a:r>
              <a:rPr lang="en-US" sz="1100" dirty="0" smtClean="0"/>
              <a:t>01</a:t>
            </a:r>
            <a:endParaRPr lang="en-US" sz="1100" dirty="0"/>
          </a:p>
          <a:p>
            <a:pPr marL="0" indent="0">
              <a:buNone/>
            </a:pPr>
            <a:r>
              <a:rPr lang="en-US" sz="1100" dirty="0"/>
              <a:t> 	Compressive strength, psi	15,440 psi	ASTM-D-695-</a:t>
            </a:r>
            <a:r>
              <a:rPr lang="en-US" sz="1100" dirty="0" smtClean="0"/>
              <a:t>02</a:t>
            </a:r>
            <a:r>
              <a:rPr lang="en-US" sz="1100" dirty="0"/>
              <a:t>	</a:t>
            </a:r>
          </a:p>
          <a:p>
            <a:pPr marL="0" indent="0">
              <a:buNone/>
            </a:pPr>
            <a:r>
              <a:rPr lang="en-US" sz="1100" dirty="0"/>
              <a:t> 	Flexural strength, psi	</a:t>
            </a:r>
            <a:r>
              <a:rPr lang="en-US" sz="1100" dirty="0" smtClean="0"/>
              <a:t>	13,860 </a:t>
            </a:r>
            <a:r>
              <a:rPr lang="en-US" sz="1100" dirty="0"/>
              <a:t>psi	ASTM-D-790-03	</a:t>
            </a:r>
            <a:r>
              <a:rPr lang="en-US" sz="1100" dirty="0" smtClean="0"/>
              <a:t> </a:t>
            </a:r>
            <a:endParaRPr lang="en-US" sz="1100" dirty="0"/>
          </a:p>
          <a:p>
            <a:pPr marL="0" indent="0">
              <a:buNone/>
            </a:pPr>
            <a:r>
              <a:rPr lang="en-US" sz="1100" dirty="0"/>
              <a:t> 	Coefficient of Linear </a:t>
            </a:r>
            <a:r>
              <a:rPr lang="en-US" sz="1100" dirty="0" smtClean="0"/>
              <a:t>Thermal</a:t>
            </a:r>
          </a:p>
          <a:p>
            <a:pPr marL="0" indent="0">
              <a:buNone/>
            </a:pPr>
            <a:r>
              <a:rPr lang="en-US" sz="1100" dirty="0"/>
              <a:t>	</a:t>
            </a:r>
            <a:r>
              <a:rPr lang="en-US" sz="1100" dirty="0" smtClean="0"/>
              <a:t>Expansion</a:t>
            </a:r>
            <a:r>
              <a:rPr lang="en-US" sz="1100" dirty="0"/>
              <a:t>, in./in./C	</a:t>
            </a:r>
            <a:r>
              <a:rPr lang="en-US" sz="1100" dirty="0" smtClean="0"/>
              <a:t>	93.5 </a:t>
            </a:r>
            <a:r>
              <a:rPr lang="en-US" sz="1100" dirty="0"/>
              <a:t>ppm/°C	ASTM-E-831-03	 	</a:t>
            </a:r>
          </a:p>
          <a:p>
            <a:pPr marL="0" indent="0">
              <a:buNone/>
            </a:pPr>
            <a:r>
              <a:rPr lang="en-US" sz="1100" dirty="0"/>
              <a:t> 	Mixed viscosity	</a:t>
            </a:r>
            <a:r>
              <a:rPr lang="en-US" sz="1100" dirty="0" smtClean="0"/>
              <a:t>		1,970 </a:t>
            </a:r>
            <a:r>
              <a:rPr lang="en-US" sz="1100" dirty="0" err="1"/>
              <a:t>cP</a:t>
            </a:r>
            <a:r>
              <a:rPr lang="en-US" sz="1100" dirty="0"/>
              <a:t>	MIL-STD-883E	 	</a:t>
            </a:r>
          </a:p>
          <a:p>
            <a:pPr marL="0" indent="0">
              <a:buNone/>
            </a:pPr>
            <a:r>
              <a:rPr lang="en-US" sz="1100" dirty="0"/>
              <a:t> 	Pot life, minutes at 77°F	</a:t>
            </a:r>
            <a:r>
              <a:rPr lang="en-US" sz="1100" dirty="0" smtClean="0"/>
              <a:t>	30</a:t>
            </a:r>
            <a:r>
              <a:rPr lang="en-US" sz="1100" dirty="0"/>
              <a:t>	</a:t>
            </a:r>
            <a:r>
              <a:rPr lang="en-US" sz="1100" dirty="0" smtClean="0"/>
              <a:t>	ERF </a:t>
            </a:r>
            <a:r>
              <a:rPr lang="en-US" sz="1100" dirty="0"/>
              <a:t>13-70	 </a:t>
            </a:r>
          </a:p>
          <a:p>
            <a:pPr marL="0" indent="0">
              <a:buNone/>
            </a:pPr>
            <a:r>
              <a:rPr lang="en-US" sz="1100" dirty="0"/>
              <a:t> 	Cure schedule, hours at 77°F	12	 	 </a:t>
            </a:r>
          </a:p>
          <a:p>
            <a:pPr marL="0" indent="0">
              <a:buNone/>
            </a:pPr>
            <a:r>
              <a:rPr lang="en-US" sz="1100" dirty="0"/>
              <a:t> 	Cure schedule, hours at 150°F	1	 	</a:t>
            </a:r>
          </a:p>
          <a:p>
            <a:pPr marL="0" indent="0">
              <a:buNone/>
            </a:pPr>
            <a:r>
              <a:rPr lang="en-US" sz="1100" dirty="0"/>
              <a:t> 	Mix ratio by weight (A:B)	100:</a:t>
            </a:r>
            <a:r>
              <a:rPr lang="en-US" sz="1100" dirty="0" smtClean="0"/>
              <a:t>15</a:t>
            </a:r>
            <a:r>
              <a:rPr lang="en-US" sz="1100" dirty="0"/>
              <a:t> 	 	</a:t>
            </a:r>
          </a:p>
          <a:p>
            <a:pPr marL="0" indent="0">
              <a:buNone/>
            </a:pPr>
            <a:r>
              <a:rPr lang="en-US" sz="1100" dirty="0"/>
              <a:t> </a:t>
            </a:r>
            <a:r>
              <a:rPr lang="en-US" sz="1100" b="1" dirty="0" smtClean="0"/>
              <a:t>ELECTRICAL </a:t>
            </a:r>
            <a:r>
              <a:rPr lang="en-US" sz="1100" b="1" dirty="0"/>
              <a:t>PROPERTIES</a:t>
            </a:r>
            <a:r>
              <a:rPr lang="en-US" sz="1100" dirty="0"/>
              <a:t>	 	 	 </a:t>
            </a:r>
          </a:p>
          <a:p>
            <a:pPr marL="0" indent="0">
              <a:buNone/>
            </a:pPr>
            <a:r>
              <a:rPr lang="en-US" sz="1100" dirty="0"/>
              <a:t> 	Dielectric Strength	</a:t>
            </a:r>
            <a:r>
              <a:rPr lang="en-US" sz="1100" dirty="0" smtClean="0"/>
              <a:t>	2,128 </a:t>
            </a:r>
            <a:r>
              <a:rPr lang="en-US" sz="1100" dirty="0"/>
              <a:t>volts/mil	ASTM-D-149-</a:t>
            </a:r>
            <a:r>
              <a:rPr lang="en-US" sz="1100" dirty="0" smtClean="0"/>
              <a:t>97</a:t>
            </a:r>
            <a:r>
              <a:rPr lang="en-US" sz="1100" dirty="0"/>
              <a:t>	</a:t>
            </a:r>
          </a:p>
          <a:p>
            <a:pPr marL="0" indent="0">
              <a:buNone/>
            </a:pPr>
            <a:r>
              <a:rPr lang="en-US" sz="1100" dirty="0"/>
              <a:t> 	Dielectric Constant, 100 Hz	4.06	</a:t>
            </a:r>
            <a:r>
              <a:rPr lang="en-US" sz="1100" dirty="0" smtClean="0"/>
              <a:t>	ASTM</a:t>
            </a:r>
            <a:r>
              <a:rPr lang="en-US" sz="1100" dirty="0"/>
              <a:t>-D-150-98	 </a:t>
            </a:r>
            <a:r>
              <a:rPr lang="da-DK" sz="1100" dirty="0"/>
              <a:t> 	</a:t>
            </a:r>
            <a:endParaRPr lang="da-DK" sz="1100" dirty="0" smtClean="0"/>
          </a:p>
          <a:p>
            <a:pPr marL="0" indent="0">
              <a:buNone/>
            </a:pPr>
            <a:r>
              <a:rPr lang="da-DK" sz="1100" dirty="0"/>
              <a:t>	</a:t>
            </a:r>
            <a:r>
              <a:rPr lang="da-DK" sz="1100" dirty="0" err="1" smtClean="0"/>
              <a:t>Dissipation</a:t>
            </a:r>
            <a:r>
              <a:rPr lang="da-DK" sz="1100" dirty="0" smtClean="0"/>
              <a:t> </a:t>
            </a:r>
            <a:r>
              <a:rPr lang="da-DK" sz="1100" dirty="0"/>
              <a:t>Factor, 100 Hz	.001	</a:t>
            </a:r>
            <a:r>
              <a:rPr lang="da-DK" sz="1100" dirty="0" smtClean="0"/>
              <a:t>	ASTM</a:t>
            </a:r>
            <a:r>
              <a:rPr lang="da-DK" sz="1100" dirty="0"/>
              <a:t>-D-150-98	 </a:t>
            </a:r>
          </a:p>
          <a:p>
            <a:pPr marL="0" indent="0">
              <a:buNone/>
            </a:pPr>
            <a:r>
              <a:rPr lang="fi-FI" sz="1100" dirty="0"/>
              <a:t> 	Volume </a:t>
            </a:r>
            <a:r>
              <a:rPr lang="fi-FI" sz="1100" dirty="0" err="1"/>
              <a:t>Resistivity</a:t>
            </a:r>
            <a:r>
              <a:rPr lang="fi-FI" sz="1100" dirty="0"/>
              <a:t>, </a:t>
            </a:r>
            <a:r>
              <a:rPr lang="fi-FI" sz="1100" dirty="0" err="1"/>
              <a:t>ohm/cm</a:t>
            </a:r>
            <a:r>
              <a:rPr lang="fi-FI" sz="1100" dirty="0"/>
              <a:t>	8.4 x 10E+14	ASTM-D-257-</a:t>
            </a:r>
            <a:r>
              <a:rPr lang="fi-FI" sz="1100" dirty="0" smtClean="0"/>
              <a:t>99</a:t>
            </a:r>
            <a:r>
              <a:rPr lang="fi-FI" sz="1100" dirty="0"/>
              <a:t>	 </a:t>
            </a:r>
          </a:p>
          <a:p>
            <a:pPr marL="0" indent="0">
              <a:buNone/>
            </a:pPr>
            <a:r>
              <a:rPr lang="fi-FI" sz="1100" dirty="0"/>
              <a:t> </a:t>
            </a:r>
            <a:r>
              <a:rPr lang="fi-FI" sz="1100" b="1" dirty="0" smtClean="0"/>
              <a:t>CHEMICAL </a:t>
            </a:r>
            <a:r>
              <a:rPr lang="fi-FI" sz="1100" b="1" dirty="0"/>
              <a:t>RESISTANCE</a:t>
            </a:r>
            <a:r>
              <a:rPr lang="fi-FI" sz="1100" dirty="0"/>
              <a:t>	 	 	 </a:t>
            </a:r>
          </a:p>
          <a:p>
            <a:pPr marL="0" indent="0">
              <a:buNone/>
            </a:pPr>
            <a:r>
              <a:rPr lang="fi-FI" sz="1100" dirty="0"/>
              <a:t> 	</a:t>
            </a:r>
            <a:r>
              <a:rPr lang="fi-FI" sz="1100" dirty="0" err="1"/>
              <a:t>Isopropyl</a:t>
            </a:r>
            <a:r>
              <a:rPr lang="fi-FI" sz="1100" dirty="0"/>
              <a:t> </a:t>
            </a:r>
            <a:r>
              <a:rPr lang="fi-FI" sz="1100" dirty="0" err="1"/>
              <a:t>alcohol</a:t>
            </a:r>
            <a:r>
              <a:rPr lang="fi-FI" sz="1100" dirty="0"/>
              <a:t>	 	 	 </a:t>
            </a:r>
          </a:p>
          <a:p>
            <a:pPr marL="0" indent="0">
              <a:buNone/>
            </a:pPr>
            <a:r>
              <a:rPr lang="en-US" sz="1100" dirty="0"/>
              <a:t> 	   Weight change	</a:t>
            </a:r>
            <a:r>
              <a:rPr lang="en-US" sz="1100" dirty="0" smtClean="0"/>
              <a:t>	0.15</a:t>
            </a:r>
            <a:r>
              <a:rPr lang="en-US" sz="1100" dirty="0"/>
              <a:t>%	</a:t>
            </a:r>
            <a:r>
              <a:rPr lang="en-US" sz="1100" dirty="0" smtClean="0"/>
              <a:t>	ASTM</a:t>
            </a:r>
            <a:r>
              <a:rPr lang="en-US" sz="1100" dirty="0"/>
              <a:t>-D-543-95	 </a:t>
            </a:r>
          </a:p>
          <a:p>
            <a:pPr marL="0" indent="0">
              <a:buNone/>
            </a:pPr>
            <a:r>
              <a:rPr lang="en-US" sz="1100" dirty="0"/>
              <a:t> 	   Thickness change	</a:t>
            </a:r>
            <a:r>
              <a:rPr lang="en-US" sz="1100" dirty="0" smtClean="0"/>
              <a:t>	0.902</a:t>
            </a:r>
            <a:r>
              <a:rPr lang="en-US" sz="1100" dirty="0"/>
              <a:t>%	</a:t>
            </a:r>
            <a:r>
              <a:rPr lang="en-US" sz="1100" dirty="0" smtClean="0"/>
              <a:t>	ASTM</a:t>
            </a:r>
            <a:r>
              <a:rPr lang="en-US" sz="1100" dirty="0"/>
              <a:t>-D-543-95	 </a:t>
            </a:r>
          </a:p>
          <a:p>
            <a:pPr marL="0" indent="0">
              <a:buNone/>
            </a:pPr>
            <a:r>
              <a:rPr lang="en-US" sz="1100" dirty="0"/>
              <a:t> 	Jet A	 	 	 	</a:t>
            </a:r>
          </a:p>
          <a:p>
            <a:pPr marL="0" indent="0">
              <a:buNone/>
            </a:pPr>
            <a:r>
              <a:rPr lang="en-US" sz="1100" dirty="0"/>
              <a:t> 	   Weight change	</a:t>
            </a:r>
            <a:r>
              <a:rPr lang="en-US" sz="1100" dirty="0" smtClean="0"/>
              <a:t>	0.055</a:t>
            </a:r>
            <a:r>
              <a:rPr lang="en-US" sz="1100" dirty="0"/>
              <a:t>%	</a:t>
            </a:r>
            <a:r>
              <a:rPr lang="en-US" sz="1100" dirty="0" smtClean="0"/>
              <a:t>	ASTM</a:t>
            </a:r>
            <a:r>
              <a:rPr lang="en-US" sz="1100" dirty="0"/>
              <a:t>-D-543-95	 </a:t>
            </a:r>
          </a:p>
          <a:p>
            <a:pPr marL="0" indent="0">
              <a:buNone/>
            </a:pPr>
            <a:r>
              <a:rPr lang="en-US" sz="1100" dirty="0"/>
              <a:t> 	   Thickness change	</a:t>
            </a:r>
            <a:r>
              <a:rPr lang="en-US" sz="1100" dirty="0" smtClean="0"/>
              <a:t>	0.519</a:t>
            </a:r>
            <a:r>
              <a:rPr lang="en-US" sz="1100" dirty="0"/>
              <a:t>%	</a:t>
            </a:r>
            <a:r>
              <a:rPr lang="en-US" sz="1100" dirty="0" smtClean="0"/>
              <a:t>	ASTM</a:t>
            </a:r>
            <a:r>
              <a:rPr lang="en-US" sz="1100" dirty="0"/>
              <a:t>-D-543-95	 </a:t>
            </a:r>
          </a:p>
          <a:p>
            <a:pPr marL="0" indent="0">
              <a:buNone/>
            </a:pPr>
            <a:r>
              <a:rPr lang="en-US" sz="1100" b="1" dirty="0" smtClean="0"/>
              <a:t>OUTGASSING </a:t>
            </a:r>
            <a:r>
              <a:rPr lang="en-US" sz="1100" b="1" dirty="0"/>
              <a:t>PROPERTIES</a:t>
            </a:r>
            <a:r>
              <a:rPr lang="en-US" sz="1100" dirty="0"/>
              <a:t>	 	 	 	</a:t>
            </a:r>
          </a:p>
          <a:p>
            <a:pPr marL="0" indent="0">
              <a:buNone/>
            </a:pPr>
            <a:r>
              <a:rPr lang="de-DE" sz="1100" dirty="0"/>
              <a:t> 	Total </a:t>
            </a:r>
            <a:r>
              <a:rPr lang="de-DE" sz="1100" dirty="0" err="1"/>
              <a:t>Mass</a:t>
            </a:r>
            <a:r>
              <a:rPr lang="de-DE" sz="1100" dirty="0"/>
              <a:t> Loss	</a:t>
            </a:r>
            <a:r>
              <a:rPr lang="de-DE" sz="1100" dirty="0" smtClean="0"/>
              <a:t>		0.56</a:t>
            </a:r>
            <a:r>
              <a:rPr lang="de-DE" sz="1100" dirty="0"/>
              <a:t>%	</a:t>
            </a:r>
            <a:r>
              <a:rPr lang="de-DE" sz="1100" dirty="0" smtClean="0"/>
              <a:t>	ASTM</a:t>
            </a:r>
            <a:r>
              <a:rPr lang="de-DE" sz="1100" dirty="0"/>
              <a:t>-E-595-</a:t>
            </a:r>
            <a:r>
              <a:rPr lang="de-DE" sz="1100" dirty="0" smtClean="0"/>
              <a:t>03e2</a:t>
            </a:r>
            <a:r>
              <a:rPr lang="de-DE" sz="1100" dirty="0"/>
              <a:t>	</a:t>
            </a:r>
          </a:p>
          <a:p>
            <a:pPr marL="0" indent="0">
              <a:buNone/>
            </a:pPr>
            <a:r>
              <a:rPr lang="de-DE" sz="1100" dirty="0"/>
              <a:t> 	CVCM	</a:t>
            </a:r>
            <a:r>
              <a:rPr lang="de-DE" sz="1100" dirty="0" smtClean="0"/>
              <a:t>			&lt;</a:t>
            </a:r>
            <a:r>
              <a:rPr lang="de-DE" sz="1100" dirty="0"/>
              <a:t>0.01%	</a:t>
            </a:r>
            <a:r>
              <a:rPr lang="de-DE" sz="1100" dirty="0" smtClean="0"/>
              <a:t>	ASTM</a:t>
            </a:r>
            <a:r>
              <a:rPr lang="de-DE" sz="1100" dirty="0"/>
              <a:t>-E-595-03e2	 </a:t>
            </a:r>
          </a:p>
          <a:p>
            <a:pPr marL="0" indent="0">
              <a:buNone/>
            </a:pPr>
            <a:r>
              <a:rPr lang="de-DE" sz="1100" dirty="0"/>
              <a:t> 	</a:t>
            </a:r>
            <a:r>
              <a:rPr lang="de-DE" sz="1100" dirty="0" err="1"/>
              <a:t>Water</a:t>
            </a:r>
            <a:r>
              <a:rPr lang="de-DE" sz="1100" dirty="0"/>
              <a:t> </a:t>
            </a:r>
            <a:r>
              <a:rPr lang="de-DE" sz="1100" dirty="0" err="1"/>
              <a:t>vapor</a:t>
            </a:r>
            <a:r>
              <a:rPr lang="de-DE" sz="1100" dirty="0"/>
              <a:t> </a:t>
            </a:r>
            <a:r>
              <a:rPr lang="de-DE" sz="1100" dirty="0" err="1"/>
              <a:t>regain</a:t>
            </a:r>
            <a:r>
              <a:rPr lang="de-DE" sz="1100" dirty="0"/>
              <a:t>	</a:t>
            </a:r>
            <a:r>
              <a:rPr lang="de-DE" sz="1100" dirty="0" smtClean="0"/>
              <a:t>	0.29%</a:t>
            </a:r>
            <a:r>
              <a:rPr lang="de-DE" sz="1100" dirty="0"/>
              <a:t> 	</a:t>
            </a:r>
            <a:r>
              <a:rPr lang="de-DE" sz="1100" dirty="0" smtClean="0"/>
              <a:t>	ASTM</a:t>
            </a:r>
            <a:r>
              <a:rPr lang="de-DE" sz="1100" dirty="0"/>
              <a:t>-E-595-03e2		</a:t>
            </a:r>
          </a:p>
        </p:txBody>
      </p:sp>
      <p:sp>
        <p:nvSpPr>
          <p:cNvPr id="2" name="Title 1"/>
          <p:cNvSpPr>
            <a:spLocks noGrp="1"/>
          </p:cNvSpPr>
          <p:nvPr>
            <p:ph type="title"/>
          </p:nvPr>
        </p:nvSpPr>
        <p:spPr>
          <a:xfrm>
            <a:off x="551980" y="-94965"/>
            <a:ext cx="8229600" cy="673090"/>
          </a:xfrm>
        </p:spPr>
        <p:txBody>
          <a:bodyPr>
            <a:normAutofit fontScale="90000"/>
          </a:bodyPr>
          <a:lstStyle/>
          <a:p>
            <a:r>
              <a:rPr lang="en-GB" dirty="0">
                <a:solidFill>
                  <a:srgbClr val="006699"/>
                </a:solidFill>
              </a:rPr>
              <a:t>EPOLITE FH-5313 EPOXIES</a:t>
            </a:r>
          </a:p>
        </p:txBody>
      </p:sp>
      <p:sp>
        <p:nvSpPr>
          <p:cNvPr id="4" name="Rectangle 3"/>
          <p:cNvSpPr/>
          <p:nvPr/>
        </p:nvSpPr>
        <p:spPr>
          <a:xfrm>
            <a:off x="5436096" y="5733256"/>
            <a:ext cx="3312368" cy="646331"/>
          </a:xfrm>
          <a:prstGeom prst="rect">
            <a:avLst/>
          </a:prstGeom>
        </p:spPr>
        <p:txBody>
          <a:bodyPr wrap="square">
            <a:spAutoFit/>
          </a:bodyPr>
          <a:lstStyle/>
          <a:p>
            <a:r>
              <a:rPr lang="en-GB" sz="1200" b="0" dirty="0">
                <a:latin typeface="Calibri"/>
                <a:cs typeface="Calibri"/>
                <a:hlinkClick r:id="rId2"/>
              </a:rPr>
              <a:t>https://www.andovercorp.com/products/accessories/epolite-fh-5313-epoxies</a:t>
            </a:r>
            <a:r>
              <a:rPr lang="en-GB" sz="1200" b="0" dirty="0" smtClean="0">
                <a:latin typeface="Calibri"/>
                <a:cs typeface="Calibri"/>
                <a:hlinkClick r:id="rId2"/>
              </a:rPr>
              <a:t>/</a:t>
            </a:r>
            <a:endParaRPr lang="en-GB" sz="1200" b="0" dirty="0" smtClean="0">
              <a:latin typeface="Calibri"/>
              <a:cs typeface="Calibri"/>
            </a:endParaRPr>
          </a:p>
          <a:p>
            <a:endParaRPr lang="en-GB" sz="1200" b="0" dirty="0">
              <a:latin typeface="Calibri"/>
              <a:cs typeface="Calibri"/>
            </a:endParaRPr>
          </a:p>
        </p:txBody>
      </p:sp>
      <p:sp>
        <p:nvSpPr>
          <p:cNvPr id="5" name="Rectangle 4"/>
          <p:cNvSpPr/>
          <p:nvPr/>
        </p:nvSpPr>
        <p:spPr>
          <a:xfrm>
            <a:off x="5292080" y="1556792"/>
            <a:ext cx="3600400" cy="3323987"/>
          </a:xfrm>
          <a:prstGeom prst="rect">
            <a:avLst/>
          </a:prstGeom>
          <a:ln>
            <a:solidFill>
              <a:schemeClr val="bg1">
                <a:lumMod val="65000"/>
              </a:schemeClr>
            </a:solidFill>
          </a:ln>
        </p:spPr>
        <p:txBody>
          <a:bodyPr wrap="square">
            <a:spAutoFit/>
          </a:bodyPr>
          <a:lstStyle/>
          <a:p>
            <a:r>
              <a:rPr lang="en-GB" sz="1400" b="0" i="1" dirty="0">
                <a:solidFill>
                  <a:srgbClr val="006699"/>
                </a:solidFill>
                <a:latin typeface="Calibri"/>
                <a:cs typeface="Calibri"/>
              </a:rPr>
              <a:t>Fuller </a:t>
            </a:r>
            <a:r>
              <a:rPr lang="en-GB" sz="1400" b="0" i="1" dirty="0" err="1">
                <a:solidFill>
                  <a:srgbClr val="006699"/>
                </a:solidFill>
                <a:latin typeface="Calibri"/>
                <a:cs typeface="Calibri"/>
              </a:rPr>
              <a:t>Epolite</a:t>
            </a:r>
            <a:r>
              <a:rPr lang="en-GB" sz="1400" b="0" i="1" dirty="0">
                <a:solidFill>
                  <a:srgbClr val="006699"/>
                </a:solidFill>
                <a:latin typeface="Calibri"/>
                <a:cs typeface="Calibri"/>
              </a:rPr>
              <a:t> FH-5313 is a 100% solid, room temperature curing, electrical grade, epoxy adhesive that has proven to be an excellent bonding agent for ferrite pot cures. This system is designed for continuous operation at temperatures up to 200°F and is available in premeasured kits.</a:t>
            </a:r>
          </a:p>
          <a:p>
            <a:r>
              <a:rPr lang="en-GB" sz="1400" b="0" i="1" dirty="0">
                <a:solidFill>
                  <a:srgbClr val="006699"/>
                </a:solidFill>
                <a:latin typeface="Calibri"/>
                <a:cs typeface="Calibri"/>
              </a:rPr>
              <a:t>USES</a:t>
            </a:r>
          </a:p>
          <a:p>
            <a:pPr marL="266700" indent="-266700">
              <a:buSzPct val="120000"/>
              <a:buFont typeface="Arial"/>
              <a:buChar char="•"/>
            </a:pPr>
            <a:r>
              <a:rPr lang="en-GB" sz="1400" b="0" i="1" dirty="0" smtClean="0">
                <a:solidFill>
                  <a:srgbClr val="006699"/>
                </a:solidFill>
                <a:latin typeface="Calibri"/>
                <a:cs typeface="Calibri"/>
              </a:rPr>
              <a:t>Ideal </a:t>
            </a:r>
            <a:r>
              <a:rPr lang="en-GB" sz="1400" b="0" i="1" dirty="0">
                <a:solidFill>
                  <a:srgbClr val="006699"/>
                </a:solidFill>
                <a:latin typeface="Calibri"/>
                <a:cs typeface="Calibri"/>
              </a:rPr>
              <a:t>for bonding a variety of substrates such as metal, glass and plastic</a:t>
            </a:r>
            <a:r>
              <a:rPr lang="en-GB" sz="1400" b="0" i="1" dirty="0" smtClean="0">
                <a:solidFill>
                  <a:srgbClr val="006699"/>
                </a:solidFill>
                <a:latin typeface="Calibri"/>
                <a:cs typeface="Calibri"/>
              </a:rPr>
              <a:t>.</a:t>
            </a:r>
          </a:p>
          <a:p>
            <a:pPr marL="266700" indent="-266700">
              <a:buSzPct val="120000"/>
              <a:buFont typeface="Arial"/>
              <a:buChar char="•"/>
            </a:pPr>
            <a:r>
              <a:rPr lang="en-GB" sz="1400" b="0" i="1" dirty="0" smtClean="0">
                <a:solidFill>
                  <a:srgbClr val="006699"/>
                </a:solidFill>
                <a:latin typeface="Calibri"/>
                <a:cs typeface="Calibri"/>
              </a:rPr>
              <a:t>Potting </a:t>
            </a:r>
            <a:r>
              <a:rPr lang="en-GB" sz="1400" b="0" i="1" dirty="0">
                <a:solidFill>
                  <a:srgbClr val="006699"/>
                </a:solidFill>
                <a:latin typeface="Calibri"/>
                <a:cs typeface="Calibri"/>
              </a:rPr>
              <a:t>and </a:t>
            </a:r>
            <a:r>
              <a:rPr lang="en-GB" sz="1400" b="0" i="1" dirty="0" smtClean="0">
                <a:solidFill>
                  <a:srgbClr val="006699"/>
                </a:solidFill>
                <a:latin typeface="Calibri"/>
                <a:cs typeface="Calibri"/>
              </a:rPr>
              <a:t>encapsulation</a:t>
            </a:r>
          </a:p>
          <a:p>
            <a:pPr marL="266700" indent="-266700">
              <a:buSzPct val="120000"/>
              <a:buFont typeface="Arial"/>
              <a:buChar char="•"/>
            </a:pPr>
            <a:r>
              <a:rPr lang="en-GB" sz="1400" b="0" i="1" dirty="0" smtClean="0">
                <a:solidFill>
                  <a:srgbClr val="006699"/>
                </a:solidFill>
                <a:latin typeface="Calibri"/>
                <a:cs typeface="Calibri"/>
              </a:rPr>
              <a:t>Excellent </a:t>
            </a:r>
            <a:r>
              <a:rPr lang="en-GB" sz="1400" b="0" i="1" dirty="0">
                <a:solidFill>
                  <a:srgbClr val="006699"/>
                </a:solidFill>
                <a:latin typeface="Calibri"/>
                <a:cs typeface="Calibri"/>
              </a:rPr>
              <a:t>chemical resistance, mechanical strengths and electrical properties</a:t>
            </a:r>
            <a:r>
              <a:rPr lang="en-GB" sz="1400" b="0" i="1" dirty="0" smtClean="0">
                <a:solidFill>
                  <a:srgbClr val="006699"/>
                </a:solidFill>
                <a:latin typeface="Calibri"/>
                <a:cs typeface="Calibri"/>
              </a:rPr>
              <a:t>.</a:t>
            </a:r>
          </a:p>
          <a:p>
            <a:pPr marL="266700" indent="-266700">
              <a:buSzPct val="120000"/>
              <a:buFont typeface="Arial"/>
              <a:buChar char="•"/>
            </a:pPr>
            <a:r>
              <a:rPr lang="en-GB" sz="1400" b="0" i="1" dirty="0" smtClean="0">
                <a:solidFill>
                  <a:srgbClr val="006699"/>
                </a:solidFill>
                <a:latin typeface="Calibri"/>
                <a:cs typeface="Calibri"/>
              </a:rPr>
              <a:t>Meets </a:t>
            </a:r>
            <a:r>
              <a:rPr lang="en-GB" sz="1400" b="0" i="1" dirty="0">
                <a:solidFill>
                  <a:srgbClr val="006699"/>
                </a:solidFill>
                <a:latin typeface="Calibri"/>
                <a:cs typeface="Calibri"/>
              </a:rPr>
              <a:t>General Electric (GE) Specification number M-2820-CR</a:t>
            </a:r>
          </a:p>
        </p:txBody>
      </p:sp>
    </p:spTree>
    <p:extLst>
      <p:ext uri="{BB962C8B-B14F-4D97-AF65-F5344CB8AC3E}">
        <p14:creationId xmlns:p14="http://schemas.microsoft.com/office/powerpoint/2010/main" xmlns="" val="130956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note sulle colle usate:</a:t>
            </a:r>
            <a:endParaRPr lang="it-IT" dirty="0"/>
          </a:p>
        </p:txBody>
      </p:sp>
      <p:sp>
        <p:nvSpPr>
          <p:cNvPr id="3" name="Segnaposto contenuto 2"/>
          <p:cNvSpPr>
            <a:spLocks noGrp="1"/>
          </p:cNvSpPr>
          <p:nvPr>
            <p:ph idx="1"/>
          </p:nvPr>
        </p:nvSpPr>
        <p:spPr/>
        <p:txBody>
          <a:bodyPr/>
          <a:lstStyle/>
          <a:p>
            <a:r>
              <a:rPr lang="it-IT" b="1" dirty="0" smtClean="0"/>
              <a:t>Aral 2020 AB </a:t>
            </a:r>
            <a:r>
              <a:rPr lang="it-IT" sz="2400" dirty="0" smtClean="0"/>
              <a:t>: ottima </a:t>
            </a:r>
            <a:r>
              <a:rPr lang="it-IT" sz="2400" smtClean="0"/>
              <a:t>cappillarità </a:t>
            </a:r>
            <a:r>
              <a:rPr lang="it-IT" sz="2400" dirty="0" smtClean="0"/>
              <a:t>,pochissime bolle  durante la miscelazione tra i due componenti, buona tenuta residuo sulle torrette &lt;= 1 </a:t>
            </a:r>
            <a:r>
              <a:rPr lang="it-IT" sz="2400" dirty="0" err="1" smtClean="0"/>
              <a:t>um</a:t>
            </a:r>
            <a:r>
              <a:rPr lang="it-IT" sz="2400" dirty="0" smtClean="0"/>
              <a:t> (da capire se sia resistente sotto alte radiazioni)</a:t>
            </a:r>
          </a:p>
          <a:p>
            <a:r>
              <a:rPr lang="it-IT" b="1" dirty="0" err="1" smtClean="0"/>
              <a:t>Epotek</a:t>
            </a:r>
            <a:r>
              <a:rPr lang="it-IT" sz="2400" dirty="0" smtClean="0"/>
              <a:t>  : stesse caratteristiche uguali all’</a:t>
            </a:r>
            <a:r>
              <a:rPr lang="it-IT" sz="2400" dirty="0" err="1" smtClean="0"/>
              <a:t>araldite</a:t>
            </a:r>
            <a:r>
              <a:rPr lang="it-IT" sz="2400" dirty="0" smtClean="0"/>
              <a:t> 2020</a:t>
            </a:r>
          </a:p>
          <a:p>
            <a:r>
              <a:rPr lang="en-GB" b="1" dirty="0" smtClean="0"/>
              <a:t>EPOLITE FH-5313 EPOXIES</a:t>
            </a:r>
            <a:r>
              <a:rPr lang="it-IT" b="1" dirty="0" smtClean="0"/>
              <a:t> </a:t>
            </a:r>
            <a:r>
              <a:rPr lang="it-IT" sz="2400" b="1" dirty="0" smtClean="0"/>
              <a:t>: </a:t>
            </a:r>
            <a:r>
              <a:rPr lang="it-IT" sz="2400" dirty="0" smtClean="0"/>
              <a:t>assolutamente non idonea alle nostre applicazioni </a:t>
            </a:r>
          </a:p>
          <a:p>
            <a:r>
              <a:rPr lang="it-IT" sz="2400" dirty="0" smtClean="0"/>
              <a:t>Prossimamente saranno eseguiti test con la macchina di </a:t>
            </a:r>
            <a:r>
              <a:rPr lang="it-IT" sz="2400" dirty="0" err="1" smtClean="0"/>
              <a:t>flip</a:t>
            </a:r>
            <a:r>
              <a:rPr lang="it-IT" sz="2400" dirty="0" smtClean="0"/>
              <a:t> chip per allineamento ed un uso corretto della colla </a:t>
            </a:r>
          </a:p>
          <a:p>
            <a:pPr>
              <a:buNone/>
            </a:pPr>
            <a:endParaRPr lang="it-IT" sz="2400" b="1" dirty="0" smtClean="0"/>
          </a:p>
          <a:p>
            <a:pPr>
              <a:buNone/>
            </a:pPr>
            <a:endParaRPr lang="it-IT" sz="2400" b="1" dirty="0" smtClean="0"/>
          </a:p>
          <a:p>
            <a:endParaRPr lang="it-IT"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8"/>
          <p:cNvSpPr>
            <a:spLocks noChangeArrowheads="1"/>
          </p:cNvSpPr>
          <p:nvPr/>
        </p:nvSpPr>
        <p:spPr bwMode="auto">
          <a:xfrm>
            <a:off x="1835696" y="304800"/>
            <a:ext cx="5616624" cy="457200"/>
          </a:xfrm>
          <a:prstGeom prst="rect">
            <a:avLst/>
          </a:prstGeom>
          <a:solidFill>
            <a:schemeClr val="bg1"/>
          </a:solidFill>
          <a:ln w="12700">
            <a:noFill/>
            <a:miter lim="800000"/>
            <a:headEnd/>
            <a:tailEnd/>
          </a:ln>
        </p:spPr>
        <p:txBody>
          <a:bodyPr wrap="none" anchor="ctr">
            <a:prstTxWarp prst="textNoShape">
              <a:avLst/>
            </a:prstTxWarp>
          </a:bodyPr>
          <a:lstStyle/>
          <a:p>
            <a:endParaRPr lang="en-US" dirty="0"/>
          </a:p>
        </p:txBody>
      </p:sp>
      <p:sp>
        <p:nvSpPr>
          <p:cNvPr id="330842" name="Rectangle 90"/>
          <p:cNvSpPr>
            <a:spLocks noGrp="1" noChangeArrowheads="1"/>
          </p:cNvSpPr>
          <p:nvPr>
            <p:ph type="ctrTitle"/>
          </p:nvPr>
        </p:nvSpPr>
        <p:spPr>
          <a:xfrm>
            <a:off x="827584" y="188640"/>
            <a:ext cx="8064896" cy="1536226"/>
          </a:xfrm>
        </p:spPr>
        <p:txBody>
          <a:bodyPr>
            <a:noAutofit/>
          </a:bodyPr>
          <a:lstStyle/>
          <a:p>
            <a:r>
              <a:rPr lang="en-GB" sz="5400" dirty="0">
                <a:solidFill>
                  <a:srgbClr val="FF0000"/>
                </a:solidFill>
              </a:rPr>
              <a:t/>
            </a:r>
            <a:br>
              <a:rPr lang="en-GB" sz="5400" dirty="0">
                <a:solidFill>
                  <a:srgbClr val="FF0000"/>
                </a:solidFill>
              </a:rPr>
            </a:br>
            <a:r>
              <a:rPr lang="en-GB" sz="4800" dirty="0" err="1">
                <a:solidFill>
                  <a:srgbClr val="FF0000"/>
                </a:solidFill>
              </a:rPr>
              <a:t>Incollaggi</a:t>
            </a:r>
            <a:r>
              <a:rPr lang="en-GB" sz="4800" dirty="0">
                <a:solidFill>
                  <a:srgbClr val="FF0000"/>
                </a:solidFill>
              </a:rPr>
              <a:t> e </a:t>
            </a:r>
            <a:r>
              <a:rPr lang="en-GB" sz="4800" dirty="0" err="1">
                <a:solidFill>
                  <a:srgbClr val="FF0000"/>
                </a:solidFill>
              </a:rPr>
              <a:t>misure</a:t>
            </a:r>
            <a:endParaRPr lang="en-GB" dirty="0" smtClean="0">
              <a:solidFill>
                <a:srgbClr val="FF0000"/>
              </a:solidFill>
              <a:ea typeface="ＭＳ Ｐゴシック" pitchFamily="-112" charset="-128"/>
              <a:cs typeface="ＭＳ Ｐゴシック" pitchFamily="-112" charset="-128"/>
            </a:endParaRPr>
          </a:p>
        </p:txBody>
      </p:sp>
      <p:sp>
        <p:nvSpPr>
          <p:cNvPr id="15364" name="Rectangle 91"/>
          <p:cNvSpPr>
            <a:spLocks noGrp="1" noChangeArrowheads="1"/>
          </p:cNvSpPr>
          <p:nvPr>
            <p:ph type="subTitle" idx="1"/>
          </p:nvPr>
        </p:nvSpPr>
        <p:spPr>
          <a:xfrm>
            <a:off x="323528" y="1196752"/>
            <a:ext cx="8424936" cy="5256584"/>
          </a:xfrm>
        </p:spPr>
        <p:txBody>
          <a:bodyPr>
            <a:normAutofit/>
          </a:bodyPr>
          <a:lstStyle/>
          <a:p>
            <a:pPr>
              <a:tabLst>
                <a:tab pos="379413" algn="l"/>
              </a:tabLst>
              <a:defRPr/>
            </a:pPr>
            <a:endParaRPr lang="en-GB" dirty="0">
              <a:ea typeface="ＭＳ Ｐゴシック" pitchFamily="-112" charset="-128"/>
              <a:cs typeface="ＭＳ Ｐゴシック" pitchFamily="-112" charset="-128"/>
            </a:endParaRPr>
          </a:p>
          <a:p>
            <a:pPr>
              <a:tabLst>
                <a:tab pos="379413" algn="l"/>
              </a:tabLst>
              <a:defRPr/>
            </a:pPr>
            <a:endParaRPr lang="en-GB" sz="1800" dirty="0" smtClean="0">
              <a:solidFill>
                <a:schemeClr val="hlink"/>
              </a:solidFill>
              <a:ea typeface="ＭＳ Ｐゴシック" pitchFamily="-112" charset="-128"/>
              <a:cs typeface="ＭＳ Ｐゴシック" pitchFamily="-112" charset="-128"/>
            </a:endParaRPr>
          </a:p>
          <a:p>
            <a:pPr>
              <a:tabLst>
                <a:tab pos="379413" algn="l"/>
              </a:tabLst>
              <a:defRPr/>
            </a:pPr>
            <a:endParaRPr lang="en-GB" i="0" dirty="0">
              <a:solidFill>
                <a:schemeClr val="bg2"/>
              </a:solidFill>
              <a:ea typeface="ＭＳ Ｐゴシック" pitchFamily="-112" charset="-128"/>
              <a:cs typeface="ＭＳ Ｐゴシック" pitchFamily="-112" charset="-128"/>
            </a:endParaRPr>
          </a:p>
          <a:p>
            <a:pPr>
              <a:tabLst>
                <a:tab pos="379413" algn="l"/>
              </a:tabLst>
              <a:defRPr/>
            </a:pPr>
            <a:r>
              <a:rPr lang="en-GB" i="0" dirty="0" smtClean="0">
                <a:solidFill>
                  <a:schemeClr val="bg2"/>
                </a:solidFill>
                <a:ea typeface="ＭＳ Ｐゴシック" pitchFamily="-112" charset="-128"/>
                <a:cs typeface="ＭＳ Ｐゴシック" pitchFamily="-112" charset="-128"/>
              </a:rPr>
              <a:t>Genova 6 October 2014</a:t>
            </a:r>
          </a:p>
          <a:p>
            <a:pPr>
              <a:tabLst>
                <a:tab pos="379413" algn="l"/>
              </a:tabLst>
              <a:defRPr/>
            </a:pPr>
            <a:endParaRPr lang="en-GB" sz="1800" dirty="0">
              <a:solidFill>
                <a:schemeClr val="hlink"/>
              </a:solidFill>
              <a:ea typeface="ＭＳ Ｐゴシック" pitchFamily="-112" charset="-128"/>
              <a:cs typeface="ＭＳ Ｐゴシック" pitchFamily="-112" charset="-128"/>
            </a:endParaRPr>
          </a:p>
          <a:p>
            <a:pPr>
              <a:tabLst>
                <a:tab pos="379413" algn="l"/>
              </a:tabLst>
              <a:defRPr/>
            </a:pPr>
            <a:r>
              <a:rPr lang="en-GB" i="1" dirty="0" smtClean="0">
                <a:ea typeface="ＭＳ Ｐゴシック" pitchFamily="-112" charset="-128"/>
                <a:cs typeface="ＭＳ Ｐゴシック" pitchFamily="-112" charset="-128"/>
              </a:rPr>
              <a:t>A. </a:t>
            </a:r>
            <a:r>
              <a:rPr lang="en-GB" i="1" dirty="0" err="1" smtClean="0">
                <a:ea typeface="ＭＳ Ｐゴシック" pitchFamily="-112" charset="-128"/>
                <a:cs typeface="ＭＳ Ｐゴシック" pitchFamily="-112" charset="-128"/>
              </a:rPr>
              <a:t>Rovani</a:t>
            </a:r>
            <a:r>
              <a:rPr lang="en-GB" i="1" dirty="0" smtClean="0">
                <a:ea typeface="ＭＳ Ｐゴシック" pitchFamily="-112" charset="-128"/>
                <a:cs typeface="ＭＳ Ｐゴシック" pitchFamily="-112" charset="-128"/>
              </a:rPr>
              <a:t> – INFN / Genova</a:t>
            </a:r>
          </a:p>
          <a:p>
            <a:pPr>
              <a:tabLst>
                <a:tab pos="379413" algn="l"/>
              </a:tabLst>
              <a:defRPr/>
            </a:pPr>
            <a:endParaRPr lang="en-GB" dirty="0" smtClean="0">
              <a:ea typeface="ＭＳ Ｐゴシック" pitchFamily="-112" charset="-128"/>
              <a:cs typeface="ＭＳ Ｐゴシック" pitchFamily="-112" charset="-128"/>
            </a:endParaRPr>
          </a:p>
          <a:p>
            <a:pPr>
              <a:tabLst>
                <a:tab pos="379413" algn="l"/>
              </a:tabLst>
              <a:defRPr/>
            </a:pPr>
            <a:endParaRPr lang="en-GB" dirty="0">
              <a:ea typeface="ＭＳ Ｐゴシック" pitchFamily="-112" charset="-128"/>
              <a:cs typeface="ＭＳ Ｐゴシック" pitchFamily="-112" charset="-128"/>
            </a:endParaRPr>
          </a:p>
          <a:p>
            <a:pPr algn="l">
              <a:tabLst>
                <a:tab pos="379413" algn="l"/>
              </a:tabLst>
              <a:defRPr/>
            </a:pPr>
            <a:endParaRPr lang="en-GB" dirty="0" smtClean="0">
              <a:ea typeface="ＭＳ Ｐゴシック" pitchFamily="-112" charset="-128"/>
              <a:cs typeface="ＭＳ Ｐゴシック" pitchFamily="-112" charset="-128"/>
            </a:endParaRPr>
          </a:p>
          <a:p>
            <a:pPr algn="l">
              <a:tabLst>
                <a:tab pos="379413" algn="l"/>
              </a:tabLst>
              <a:defRPr/>
            </a:pPr>
            <a:endParaRPr lang="en-GB" dirty="0" smtClean="0">
              <a:ea typeface="ＭＳ Ｐゴシック" pitchFamily="-112" charset="-128"/>
              <a:cs typeface="ＭＳ Ｐゴシック" pitchFamily="-112" charset="-128"/>
            </a:endParaRPr>
          </a:p>
          <a:p>
            <a:pPr algn="l">
              <a:tabLst>
                <a:tab pos="379413" algn="l"/>
              </a:tabLst>
              <a:defRPr/>
            </a:pPr>
            <a:endParaRPr lang="en-GB" dirty="0" smtClean="0">
              <a:ea typeface="ＭＳ Ｐゴシック" pitchFamily="-112" charset="-128"/>
              <a:cs typeface="ＭＳ Ｐゴシック" pitchFamily="-112" charset="-128"/>
            </a:endParaRPr>
          </a:p>
          <a:p>
            <a:pPr marL="285750" indent="-285750" algn="l">
              <a:buFont typeface="Arial"/>
              <a:buChar char="•"/>
              <a:tabLst>
                <a:tab pos="379413" algn="l"/>
              </a:tabLst>
              <a:defRPr/>
            </a:pPr>
            <a:endParaRPr lang="en-GB" sz="1600" dirty="0" smtClean="0">
              <a:ea typeface="ＭＳ Ｐゴシック" pitchFamily="-112" charset="-128"/>
              <a:cs typeface="ＭＳ Ｐゴシック" pitchFamily="-112" charset="-128"/>
            </a:endParaRPr>
          </a:p>
          <a:p>
            <a:pPr algn="l">
              <a:tabLst>
                <a:tab pos="379413" algn="l"/>
              </a:tabLst>
              <a:defRPr/>
            </a:pPr>
            <a:endParaRPr lang="en-GB" sz="1600" dirty="0" smtClean="0">
              <a:ea typeface="ＭＳ Ｐゴシック" pitchFamily="-112" charset="-128"/>
              <a:cs typeface="ＭＳ Ｐゴシック" pitchFamily="-112" charset="-128"/>
            </a:endParaRPr>
          </a:p>
          <a:p>
            <a:pPr algn="l">
              <a:tabLst>
                <a:tab pos="379413" algn="l"/>
              </a:tabLst>
              <a:defRPr/>
            </a:pPr>
            <a:endParaRPr lang="en-US" sz="1200" u="sng" dirty="0" smtClean="0"/>
          </a:p>
        </p:txBody>
      </p:sp>
    </p:spTree>
    <p:extLst>
      <p:ext uri="{BB962C8B-B14F-4D97-AF65-F5344CB8AC3E}">
        <p14:creationId xmlns:p14="http://schemas.microsoft.com/office/powerpoint/2010/main" xmlns="" val="211823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43"/>
            <a:ext cx="8229600" cy="1143000"/>
          </a:xfrm>
        </p:spPr>
        <p:txBody>
          <a:bodyPr/>
          <a:lstStyle/>
          <a:p>
            <a:r>
              <a:rPr lang="en-GB" dirty="0" smtClean="0">
                <a:solidFill>
                  <a:srgbClr val="006699"/>
                </a:solidFill>
              </a:rPr>
              <a:t>Come </a:t>
            </a:r>
            <a:r>
              <a:rPr lang="en-GB" dirty="0" err="1" smtClean="0">
                <a:solidFill>
                  <a:srgbClr val="006699"/>
                </a:solidFill>
              </a:rPr>
              <a:t>Misurare</a:t>
            </a:r>
            <a:r>
              <a:rPr lang="en-GB" dirty="0" smtClean="0">
                <a:solidFill>
                  <a:srgbClr val="006699"/>
                </a:solidFill>
              </a:rPr>
              <a:t> lo </a:t>
            </a:r>
            <a:r>
              <a:rPr lang="en-GB" dirty="0" err="1" smtClean="0">
                <a:solidFill>
                  <a:srgbClr val="006699"/>
                </a:solidFill>
              </a:rPr>
              <a:t>Spessore</a:t>
            </a:r>
            <a:r>
              <a:rPr lang="en-GB" dirty="0" smtClean="0">
                <a:solidFill>
                  <a:srgbClr val="006699"/>
                </a:solidFill>
              </a:rPr>
              <a:t> </a:t>
            </a:r>
            <a:endParaRPr lang="en-GB" dirty="0">
              <a:solidFill>
                <a:srgbClr val="006699"/>
              </a:solidFill>
            </a:endParaRPr>
          </a:p>
        </p:txBody>
      </p:sp>
      <p:sp>
        <p:nvSpPr>
          <p:cNvPr id="3" name="Content Placeholder 2"/>
          <p:cNvSpPr>
            <a:spLocks noGrp="1"/>
          </p:cNvSpPr>
          <p:nvPr>
            <p:ph idx="1"/>
          </p:nvPr>
        </p:nvSpPr>
        <p:spPr>
          <a:xfrm>
            <a:off x="251520" y="1011106"/>
            <a:ext cx="4536504" cy="5684838"/>
          </a:xfrm>
        </p:spPr>
        <p:txBody>
          <a:bodyPr>
            <a:normAutofit/>
          </a:bodyPr>
          <a:lstStyle/>
          <a:p>
            <a:r>
              <a:rPr lang="en-GB" sz="2000" dirty="0" err="1" smtClean="0">
                <a:latin typeface="Calibri"/>
                <a:cs typeface="Calibri"/>
              </a:rPr>
              <a:t>Misurare</a:t>
            </a:r>
            <a:r>
              <a:rPr lang="en-GB" sz="2000" dirty="0" smtClean="0">
                <a:latin typeface="Calibri"/>
                <a:cs typeface="Calibri"/>
              </a:rPr>
              <a:t> lo </a:t>
            </a:r>
            <a:r>
              <a:rPr lang="en-GB" sz="2000" dirty="0" err="1" smtClean="0">
                <a:latin typeface="Calibri"/>
                <a:cs typeface="Calibri"/>
              </a:rPr>
              <a:t>spessore</a:t>
            </a:r>
            <a:r>
              <a:rPr lang="en-GB" sz="2000" dirty="0" smtClean="0">
                <a:latin typeface="Calibri"/>
                <a:cs typeface="Calibri"/>
              </a:rPr>
              <a:t> del </a:t>
            </a:r>
            <a:r>
              <a:rPr lang="en-GB" sz="2000" dirty="0" err="1" smtClean="0">
                <a:latin typeface="Calibri"/>
                <a:cs typeface="Calibri"/>
              </a:rPr>
              <a:t>campione</a:t>
            </a:r>
            <a:r>
              <a:rPr lang="en-GB" sz="2000" dirty="0" smtClean="0">
                <a:latin typeface="Calibri"/>
                <a:cs typeface="Calibri"/>
              </a:rPr>
              <a:t> da </a:t>
            </a:r>
            <a:r>
              <a:rPr lang="en-GB" sz="2000" dirty="0" err="1" smtClean="0">
                <a:latin typeface="Calibri"/>
                <a:cs typeface="Calibri"/>
              </a:rPr>
              <a:t>incollare</a:t>
            </a:r>
            <a:endParaRPr lang="en-GB" sz="2000" dirty="0" smtClean="0">
              <a:latin typeface="Calibri"/>
              <a:cs typeface="Calibri"/>
            </a:endParaRPr>
          </a:p>
          <a:p>
            <a:pPr lvl="1"/>
            <a:r>
              <a:rPr lang="en-GB" sz="1800" dirty="0" err="1" smtClean="0">
                <a:latin typeface="Calibri"/>
                <a:cs typeface="Calibri"/>
              </a:rPr>
              <a:t>Poggiare</a:t>
            </a:r>
            <a:r>
              <a:rPr lang="en-GB" sz="1800" dirty="0" smtClean="0">
                <a:latin typeface="Calibri"/>
                <a:cs typeface="Calibri"/>
              </a:rPr>
              <a:t> la </a:t>
            </a:r>
            <a:r>
              <a:rPr lang="en-GB" sz="1800" dirty="0" err="1" smtClean="0">
                <a:latin typeface="Calibri"/>
                <a:cs typeface="Calibri"/>
              </a:rPr>
              <a:t>superfice</a:t>
            </a:r>
            <a:r>
              <a:rPr lang="en-GB" sz="1800" dirty="0" smtClean="0">
                <a:latin typeface="Calibri"/>
                <a:cs typeface="Calibri"/>
              </a:rPr>
              <a:t> </a:t>
            </a:r>
            <a:r>
              <a:rPr lang="en-GB" sz="1800" dirty="0" err="1" smtClean="0">
                <a:latin typeface="Calibri"/>
                <a:cs typeface="Calibri"/>
              </a:rPr>
              <a:t>levigata</a:t>
            </a:r>
            <a:r>
              <a:rPr lang="en-GB" sz="1800" dirty="0" smtClean="0">
                <a:latin typeface="Calibri"/>
                <a:cs typeface="Calibri"/>
              </a:rPr>
              <a:t> </a:t>
            </a:r>
            <a:r>
              <a:rPr lang="en-GB" sz="1800" dirty="0" err="1" smtClean="0">
                <a:latin typeface="Calibri"/>
                <a:cs typeface="Calibri"/>
              </a:rPr>
              <a:t>sulla</a:t>
            </a:r>
            <a:r>
              <a:rPr lang="en-GB" sz="1800" dirty="0" smtClean="0">
                <a:latin typeface="Calibri"/>
                <a:cs typeface="Calibri"/>
              </a:rPr>
              <a:t> </a:t>
            </a:r>
            <a:r>
              <a:rPr lang="en-GB" sz="1800" dirty="0" err="1" smtClean="0">
                <a:latin typeface="Calibri"/>
                <a:cs typeface="Calibri"/>
              </a:rPr>
              <a:t>corrispondente</a:t>
            </a:r>
            <a:r>
              <a:rPr lang="en-GB" sz="1800" dirty="0" smtClean="0">
                <a:latin typeface="Calibri"/>
                <a:cs typeface="Calibri"/>
              </a:rPr>
              <a:t> </a:t>
            </a:r>
            <a:r>
              <a:rPr lang="en-GB" sz="1800" dirty="0" err="1" smtClean="0">
                <a:latin typeface="Calibri"/>
                <a:cs typeface="Calibri"/>
              </a:rPr>
              <a:t>superficie</a:t>
            </a:r>
            <a:r>
              <a:rPr lang="en-GB" sz="1800" dirty="0" smtClean="0">
                <a:latin typeface="Calibri"/>
                <a:cs typeface="Calibri"/>
              </a:rPr>
              <a:t> </a:t>
            </a:r>
            <a:r>
              <a:rPr lang="en-GB" sz="1800" dirty="0" err="1" smtClean="0">
                <a:latin typeface="Calibri"/>
                <a:cs typeface="Calibri"/>
              </a:rPr>
              <a:t>levigata</a:t>
            </a:r>
            <a:r>
              <a:rPr lang="en-GB" sz="1800" dirty="0" smtClean="0">
                <a:latin typeface="Calibri"/>
                <a:cs typeface="Calibri"/>
              </a:rPr>
              <a:t> del wafer di </a:t>
            </a:r>
            <a:r>
              <a:rPr lang="en-GB" sz="1800" dirty="0" err="1" smtClean="0">
                <a:latin typeface="Calibri"/>
                <a:cs typeface="Calibri"/>
              </a:rPr>
              <a:t>riferimento</a:t>
            </a:r>
            <a:r>
              <a:rPr lang="en-GB" sz="1800" dirty="0" smtClean="0">
                <a:latin typeface="Calibri"/>
                <a:cs typeface="Calibri"/>
              </a:rPr>
              <a:t> (wafer da 2” </a:t>
            </a:r>
            <a:r>
              <a:rPr lang="en-GB" sz="1800" dirty="0" err="1" smtClean="0">
                <a:latin typeface="Calibri"/>
                <a:cs typeface="Calibri"/>
              </a:rPr>
              <a:t>della</a:t>
            </a:r>
            <a:r>
              <a:rPr lang="en-GB" sz="1800" dirty="0" smtClean="0">
                <a:latin typeface="Calibri"/>
                <a:cs typeface="Calibri"/>
              </a:rPr>
              <a:t> </a:t>
            </a:r>
            <a:r>
              <a:rPr lang="en-GB" sz="1800" dirty="0" err="1" smtClean="0">
                <a:latin typeface="Calibri"/>
                <a:cs typeface="Calibri"/>
              </a:rPr>
              <a:t>Siegert</a:t>
            </a:r>
            <a:r>
              <a:rPr lang="en-GB" sz="1800" dirty="0" smtClean="0">
                <a:latin typeface="Calibri"/>
                <a:cs typeface="Calibri"/>
              </a:rPr>
              <a:t>).</a:t>
            </a:r>
          </a:p>
          <a:p>
            <a:pPr lvl="1"/>
            <a:r>
              <a:rPr lang="en-GB" sz="1800" dirty="0" err="1" smtClean="0">
                <a:latin typeface="Calibri"/>
                <a:cs typeface="Calibri"/>
              </a:rPr>
              <a:t>Misurare</a:t>
            </a:r>
            <a:r>
              <a:rPr lang="en-GB" sz="1800" dirty="0" smtClean="0">
                <a:latin typeface="Calibri"/>
                <a:cs typeface="Calibri"/>
              </a:rPr>
              <a:t> </a:t>
            </a:r>
            <a:r>
              <a:rPr lang="en-GB" sz="1800" dirty="0" err="1" smtClean="0">
                <a:latin typeface="Calibri"/>
                <a:cs typeface="Calibri"/>
              </a:rPr>
              <a:t>l’altezza</a:t>
            </a:r>
            <a:r>
              <a:rPr lang="en-GB" sz="1800" dirty="0" smtClean="0">
                <a:latin typeface="Calibri"/>
                <a:cs typeface="Calibri"/>
              </a:rPr>
              <a:t> </a:t>
            </a:r>
            <a:r>
              <a:rPr lang="en-GB" sz="1800" dirty="0" err="1" smtClean="0">
                <a:latin typeface="Calibri"/>
                <a:cs typeface="Calibri"/>
              </a:rPr>
              <a:t>delle</a:t>
            </a:r>
            <a:r>
              <a:rPr lang="en-GB" sz="1800" dirty="0" smtClean="0">
                <a:latin typeface="Calibri"/>
                <a:cs typeface="Calibri"/>
              </a:rPr>
              <a:t> </a:t>
            </a:r>
            <a:r>
              <a:rPr lang="en-GB" sz="1800" dirty="0" err="1" smtClean="0">
                <a:latin typeface="Calibri"/>
                <a:cs typeface="Calibri"/>
              </a:rPr>
              <a:t>colonnine</a:t>
            </a:r>
            <a:r>
              <a:rPr lang="en-GB" sz="1800" dirty="0" smtClean="0">
                <a:latin typeface="Calibri"/>
                <a:cs typeface="Calibri"/>
              </a:rPr>
              <a:t> </a:t>
            </a:r>
            <a:r>
              <a:rPr lang="en-GB" sz="1800" dirty="0" err="1" smtClean="0">
                <a:latin typeface="Calibri"/>
                <a:cs typeface="Calibri"/>
              </a:rPr>
              <a:t>depositate</a:t>
            </a:r>
            <a:r>
              <a:rPr lang="en-GB" sz="1800" dirty="0" smtClean="0">
                <a:latin typeface="Calibri"/>
                <a:cs typeface="Calibri"/>
              </a:rPr>
              <a:t> </a:t>
            </a:r>
            <a:r>
              <a:rPr lang="en-GB" sz="1800" dirty="0" err="1" smtClean="0">
                <a:latin typeface="Calibri"/>
                <a:cs typeface="Calibri"/>
              </a:rPr>
              <a:t>sul</a:t>
            </a:r>
            <a:r>
              <a:rPr lang="en-GB" sz="1800" dirty="0" smtClean="0">
                <a:latin typeface="Calibri"/>
                <a:cs typeface="Calibri"/>
              </a:rPr>
              <a:t> wafer da </a:t>
            </a:r>
            <a:r>
              <a:rPr lang="en-GB" sz="1800" dirty="0" err="1" smtClean="0">
                <a:latin typeface="Calibri"/>
                <a:cs typeface="Calibri"/>
              </a:rPr>
              <a:t>incollare</a:t>
            </a:r>
            <a:endParaRPr lang="en-GB" sz="1800" dirty="0" smtClean="0">
              <a:latin typeface="Calibri"/>
              <a:cs typeface="Calibri"/>
            </a:endParaRPr>
          </a:p>
          <a:p>
            <a:pPr lvl="1"/>
            <a:r>
              <a:rPr lang="en-GB" sz="1800" dirty="0" err="1" smtClean="0">
                <a:latin typeface="Calibri"/>
                <a:cs typeface="Calibri"/>
              </a:rPr>
              <a:t>Incollare</a:t>
            </a:r>
            <a:r>
              <a:rPr lang="en-GB" sz="1800" dirty="0" smtClean="0">
                <a:latin typeface="Calibri"/>
                <a:cs typeface="Calibri"/>
              </a:rPr>
              <a:t> e </a:t>
            </a:r>
            <a:r>
              <a:rPr lang="en-GB" sz="1800" dirty="0" err="1" smtClean="0">
                <a:latin typeface="Calibri"/>
                <a:cs typeface="Calibri"/>
              </a:rPr>
              <a:t>misurare</a:t>
            </a:r>
            <a:r>
              <a:rPr lang="en-GB" sz="1800" dirty="0" smtClean="0">
                <a:latin typeface="Calibri"/>
                <a:cs typeface="Calibri"/>
              </a:rPr>
              <a:t> </a:t>
            </a:r>
            <a:r>
              <a:rPr lang="en-GB" sz="1800" dirty="0" err="1" smtClean="0">
                <a:latin typeface="Calibri"/>
                <a:cs typeface="Calibri"/>
              </a:rPr>
              <a:t>nuovamente</a:t>
            </a:r>
            <a:r>
              <a:rPr lang="en-GB" sz="1800" dirty="0" smtClean="0">
                <a:latin typeface="Calibri"/>
                <a:cs typeface="Calibri"/>
              </a:rPr>
              <a:t> </a:t>
            </a:r>
            <a:r>
              <a:rPr lang="en-GB" sz="1800" dirty="0" err="1" smtClean="0">
                <a:latin typeface="Calibri"/>
                <a:cs typeface="Calibri"/>
              </a:rPr>
              <a:t>l’altezza</a:t>
            </a:r>
            <a:r>
              <a:rPr lang="en-GB" sz="1800" dirty="0" smtClean="0">
                <a:latin typeface="Calibri"/>
                <a:cs typeface="Calibri"/>
              </a:rPr>
              <a:t> </a:t>
            </a:r>
            <a:r>
              <a:rPr lang="en-GB" sz="1800" dirty="0" err="1" smtClean="0">
                <a:latin typeface="Calibri"/>
                <a:cs typeface="Calibri"/>
              </a:rPr>
              <a:t>totale</a:t>
            </a:r>
            <a:r>
              <a:rPr lang="en-GB" sz="1800" dirty="0" smtClean="0">
                <a:latin typeface="Calibri"/>
                <a:cs typeface="Calibri"/>
              </a:rPr>
              <a:t>: </a:t>
            </a:r>
            <a:r>
              <a:rPr lang="en-GB" sz="1800" dirty="0" err="1" smtClean="0">
                <a:latin typeface="Calibri"/>
                <a:cs typeface="Calibri"/>
              </a:rPr>
              <a:t>campione</a:t>
            </a:r>
            <a:r>
              <a:rPr lang="en-GB" sz="1800" dirty="0" smtClean="0">
                <a:latin typeface="Calibri"/>
                <a:cs typeface="Calibri"/>
              </a:rPr>
              <a:t> + </a:t>
            </a:r>
            <a:r>
              <a:rPr lang="en-GB" sz="1800" dirty="0" err="1" smtClean="0">
                <a:latin typeface="Calibri"/>
                <a:cs typeface="Calibri"/>
              </a:rPr>
              <a:t>colonnine</a:t>
            </a:r>
            <a:endParaRPr lang="en-GB" sz="1800" dirty="0" smtClean="0">
              <a:latin typeface="Calibri"/>
              <a:cs typeface="Calibri"/>
            </a:endParaRPr>
          </a:p>
          <a:p>
            <a:pPr lvl="1"/>
            <a:endParaRPr lang="en-GB" sz="1800" dirty="0">
              <a:latin typeface="Calibri"/>
              <a:cs typeface="Calibri"/>
            </a:endParaRPr>
          </a:p>
          <a:p>
            <a:r>
              <a:rPr lang="en-GB" sz="2000" dirty="0" smtClean="0">
                <a:latin typeface="Calibri"/>
                <a:cs typeface="Calibri"/>
              </a:rPr>
              <a:t>Per </a:t>
            </a:r>
            <a:r>
              <a:rPr lang="en-GB" sz="2000" dirty="0" err="1" smtClean="0">
                <a:latin typeface="Calibri"/>
                <a:cs typeface="Calibri"/>
              </a:rPr>
              <a:t>il</a:t>
            </a:r>
            <a:r>
              <a:rPr lang="en-GB" sz="2000" dirty="0" smtClean="0">
                <a:latin typeface="Calibri"/>
                <a:cs typeface="Calibri"/>
              </a:rPr>
              <a:t> </a:t>
            </a:r>
            <a:r>
              <a:rPr lang="en-GB" sz="2000" dirty="0" err="1" smtClean="0">
                <a:latin typeface="Calibri"/>
                <a:cs typeface="Calibri"/>
              </a:rPr>
              <a:t>momento</a:t>
            </a:r>
            <a:r>
              <a:rPr lang="en-GB" sz="2000" dirty="0" smtClean="0">
                <a:latin typeface="Calibri"/>
                <a:cs typeface="Calibri"/>
              </a:rPr>
              <a:t> ci </a:t>
            </a:r>
            <a:r>
              <a:rPr lang="en-GB" sz="2000" dirty="0" err="1" smtClean="0">
                <a:latin typeface="Calibri"/>
                <a:cs typeface="Calibri"/>
              </a:rPr>
              <a:t>si</a:t>
            </a:r>
            <a:r>
              <a:rPr lang="en-GB" sz="2000" dirty="0" smtClean="0">
                <a:latin typeface="Calibri"/>
                <a:cs typeface="Calibri"/>
              </a:rPr>
              <a:t> </a:t>
            </a:r>
            <a:r>
              <a:rPr lang="en-GB" sz="2000" dirty="0" err="1" smtClean="0">
                <a:latin typeface="Calibri"/>
                <a:cs typeface="Calibri"/>
              </a:rPr>
              <a:t>è</a:t>
            </a:r>
            <a:r>
              <a:rPr lang="en-GB" sz="2000" dirty="0" smtClean="0">
                <a:latin typeface="Calibri"/>
                <a:cs typeface="Calibri"/>
              </a:rPr>
              <a:t> </a:t>
            </a:r>
            <a:r>
              <a:rPr lang="en-GB" sz="2000" dirty="0" err="1" smtClean="0">
                <a:latin typeface="Calibri"/>
                <a:cs typeface="Calibri"/>
              </a:rPr>
              <a:t>dedicati</a:t>
            </a:r>
            <a:r>
              <a:rPr lang="en-GB" sz="2000" dirty="0" smtClean="0">
                <a:latin typeface="Calibri"/>
                <a:cs typeface="Calibri"/>
              </a:rPr>
              <a:t> a </a:t>
            </a:r>
            <a:r>
              <a:rPr lang="en-GB" sz="2000" dirty="0" err="1" smtClean="0">
                <a:latin typeface="Calibri"/>
                <a:cs typeface="Calibri"/>
              </a:rPr>
              <a:t>capire</a:t>
            </a:r>
            <a:r>
              <a:rPr lang="en-GB" sz="2000" dirty="0" smtClean="0">
                <a:latin typeface="Calibri"/>
                <a:cs typeface="Calibri"/>
              </a:rPr>
              <a:t> la </a:t>
            </a:r>
            <a:r>
              <a:rPr lang="en-GB" sz="2000" dirty="0" err="1" smtClean="0">
                <a:latin typeface="Calibri"/>
                <a:cs typeface="Calibri"/>
              </a:rPr>
              <a:t>sistematica</a:t>
            </a:r>
            <a:r>
              <a:rPr lang="en-GB" sz="2000" dirty="0" smtClean="0">
                <a:latin typeface="Calibri"/>
                <a:cs typeface="Calibri"/>
              </a:rPr>
              <a:t> </a:t>
            </a:r>
            <a:r>
              <a:rPr lang="en-GB" sz="2000" dirty="0" err="1" smtClean="0">
                <a:latin typeface="Calibri"/>
                <a:cs typeface="Calibri"/>
              </a:rPr>
              <a:t>nella</a:t>
            </a:r>
            <a:r>
              <a:rPr lang="en-GB" sz="2000" dirty="0" smtClean="0">
                <a:latin typeface="Calibri"/>
                <a:cs typeface="Calibri"/>
              </a:rPr>
              <a:t> </a:t>
            </a:r>
            <a:r>
              <a:rPr lang="en-GB" sz="2000" dirty="0" err="1" smtClean="0">
                <a:latin typeface="Calibri"/>
                <a:cs typeface="Calibri"/>
              </a:rPr>
              <a:t>misura</a:t>
            </a:r>
            <a:r>
              <a:rPr lang="en-GB" sz="2000" dirty="0" smtClean="0">
                <a:latin typeface="Calibri"/>
                <a:cs typeface="Calibri"/>
              </a:rPr>
              <a:t> </a:t>
            </a:r>
            <a:r>
              <a:rPr lang="en-GB" sz="2000" dirty="0" err="1" smtClean="0">
                <a:latin typeface="Calibri"/>
                <a:cs typeface="Calibri"/>
              </a:rPr>
              <a:t>dello</a:t>
            </a:r>
            <a:r>
              <a:rPr lang="en-GB" sz="2000" dirty="0" smtClean="0">
                <a:latin typeface="Calibri"/>
                <a:cs typeface="Calibri"/>
              </a:rPr>
              <a:t> </a:t>
            </a:r>
            <a:r>
              <a:rPr lang="en-GB" sz="2000" dirty="0" err="1" smtClean="0">
                <a:latin typeface="Calibri"/>
                <a:cs typeface="Calibri"/>
              </a:rPr>
              <a:t>spessore</a:t>
            </a:r>
            <a:r>
              <a:rPr lang="en-GB" sz="2000" dirty="0" smtClean="0">
                <a:latin typeface="Calibri"/>
                <a:cs typeface="Calibri"/>
              </a:rPr>
              <a:t> del </a:t>
            </a:r>
            <a:r>
              <a:rPr lang="en-GB" sz="2000" dirty="0" err="1" smtClean="0">
                <a:latin typeface="Calibri"/>
                <a:cs typeface="Calibri"/>
              </a:rPr>
              <a:t>campione</a:t>
            </a:r>
            <a:endParaRPr lang="en-GB" sz="2000" dirty="0">
              <a:latin typeface="Calibri"/>
              <a:cs typeface="Calibri"/>
            </a:endParaRPr>
          </a:p>
        </p:txBody>
      </p:sp>
      <p:grpSp>
        <p:nvGrpSpPr>
          <p:cNvPr id="4" name="Group 3"/>
          <p:cNvGrpSpPr/>
          <p:nvPr/>
        </p:nvGrpSpPr>
        <p:grpSpPr>
          <a:xfrm>
            <a:off x="5220072" y="1628800"/>
            <a:ext cx="3634949" cy="1152128"/>
            <a:chOff x="1043608" y="4221088"/>
            <a:chExt cx="3634949" cy="1152128"/>
          </a:xfrm>
        </p:grpSpPr>
        <p:sp>
          <p:nvSpPr>
            <p:cNvPr id="5" name="Rectangle 4"/>
            <p:cNvSpPr/>
            <p:nvPr/>
          </p:nvSpPr>
          <p:spPr>
            <a:xfrm>
              <a:off x="1043608" y="5153000"/>
              <a:ext cx="3312368" cy="22021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ysClr val="window" lastClr="FFFFFF"/>
                  </a:solidFill>
                  <a:effectLst/>
                  <a:uLnTx/>
                  <a:uFillTx/>
                  <a:latin typeface="Calibri"/>
                  <a:ea typeface="+mn-ea"/>
                  <a:cs typeface="Calibri"/>
                </a:rPr>
                <a:t>Siegert</a:t>
              </a:r>
              <a:r>
                <a:rPr kumimoji="0" lang="en-GB" sz="1800" b="0" i="0" u="none" strike="noStrike" kern="0" cap="none" spc="0" normalizeH="0" baseline="0" noProof="0" dirty="0" smtClean="0">
                  <a:ln>
                    <a:noFill/>
                  </a:ln>
                  <a:solidFill>
                    <a:sysClr val="window" lastClr="FFFFFF"/>
                  </a:solidFill>
                  <a:effectLst/>
                  <a:uLnTx/>
                  <a:uFillTx/>
                  <a:latin typeface="Calibri"/>
                  <a:ea typeface="+mn-ea"/>
                  <a:cs typeface="Calibri"/>
                </a:rPr>
                <a:t> wafer</a:t>
              </a:r>
              <a:endParaRPr kumimoji="0" lang="en-GB" sz="1800" b="0" i="0" u="none" strike="noStrike" kern="0" cap="none" spc="0" normalizeH="0" baseline="0" noProof="0" dirty="0">
                <a:ln>
                  <a:noFill/>
                </a:ln>
                <a:solidFill>
                  <a:sysClr val="window" lastClr="FFFFFF"/>
                </a:solidFill>
                <a:effectLst/>
                <a:uLnTx/>
                <a:uFillTx/>
                <a:latin typeface="Calibri"/>
                <a:ea typeface="+mn-ea"/>
                <a:cs typeface="Calibri"/>
              </a:endParaRPr>
            </a:p>
          </p:txBody>
        </p:sp>
        <p:cxnSp>
          <p:nvCxnSpPr>
            <p:cNvPr id="6" name="Straight Arrow Connector 5"/>
            <p:cNvCxnSpPr>
              <a:stCxn id="7" idx="2"/>
            </p:cNvCxnSpPr>
            <p:nvPr/>
          </p:nvCxnSpPr>
          <p:spPr bwMode="auto">
            <a:xfrm>
              <a:off x="3905199" y="4559642"/>
              <a:ext cx="162745" cy="597550"/>
            </a:xfrm>
            <a:prstGeom prst="straightConnector1">
              <a:avLst/>
            </a:prstGeom>
            <a:noFill/>
            <a:ln w="12700" cap="flat" cmpd="sng" algn="ctr">
              <a:solidFill>
                <a:srgbClr val="FF0000"/>
              </a:solidFill>
              <a:prstDash val="solid"/>
              <a:round/>
              <a:headEnd type="none" w="med" len="med"/>
              <a:tailEnd type="arrow"/>
            </a:ln>
            <a:effectLst/>
          </p:spPr>
        </p:cxnSp>
        <p:sp>
          <p:nvSpPr>
            <p:cNvPr id="7" name="TextBox 6"/>
            <p:cNvSpPr txBox="1"/>
            <p:nvPr/>
          </p:nvSpPr>
          <p:spPr>
            <a:xfrm>
              <a:off x="3131840" y="4221088"/>
              <a:ext cx="1546717" cy="338554"/>
            </a:xfrm>
            <a:prstGeom prst="rect">
              <a:avLst/>
            </a:prstGeom>
            <a:noFill/>
          </p:spPr>
          <p:txBody>
            <a:bodyPr wrap="none" rtlCol="0">
              <a:spAutoFit/>
            </a:bodyPr>
            <a:lstStyle/>
            <a:p>
              <a:r>
                <a:rPr lang="en-GB" sz="1600" b="0" dirty="0" smtClean="0">
                  <a:latin typeface="Calibri"/>
                  <a:cs typeface="Calibri"/>
                </a:rPr>
                <a:t>Polished surface</a:t>
              </a:r>
              <a:endParaRPr lang="en-GB" sz="1600" b="0" dirty="0">
                <a:latin typeface="Calibri"/>
                <a:cs typeface="Calibri"/>
              </a:endParaRPr>
            </a:p>
          </p:txBody>
        </p:sp>
        <p:sp>
          <p:nvSpPr>
            <p:cNvPr id="8" name="Rectangle 7"/>
            <p:cNvSpPr/>
            <p:nvPr/>
          </p:nvSpPr>
          <p:spPr>
            <a:xfrm>
              <a:off x="1763688" y="4928592"/>
              <a:ext cx="1752600" cy="228600"/>
            </a:xfrm>
            <a:prstGeom prst="rect">
              <a:avLst/>
            </a:prstGeom>
            <a:solidFill>
              <a:srgbClr val="008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Calibri"/>
                  <a:ea typeface="+mn-ea"/>
                  <a:cs typeface="Calibri"/>
                </a:rPr>
                <a:t>Diced</a:t>
              </a:r>
              <a:r>
                <a:rPr kumimoji="0" lang="en-GB" sz="1800" b="0" i="0" u="none" strike="noStrike" kern="0" cap="none" spc="0" normalizeH="0" noProof="0" dirty="0" smtClean="0">
                  <a:ln>
                    <a:noFill/>
                  </a:ln>
                  <a:solidFill>
                    <a:sysClr val="window" lastClr="FFFFFF"/>
                  </a:solidFill>
                  <a:effectLst/>
                  <a:uLnTx/>
                  <a:uFillTx/>
                  <a:latin typeface="Calibri"/>
                  <a:ea typeface="+mn-ea"/>
                  <a:cs typeface="Calibri"/>
                </a:rPr>
                <a:t> wafer</a:t>
              </a:r>
              <a:endParaRPr kumimoji="0" lang="en-GB" sz="1800" b="0" i="0" u="none" strike="noStrike" kern="0" cap="none" spc="0" normalizeH="0" baseline="0" noProof="0" dirty="0">
                <a:ln>
                  <a:noFill/>
                </a:ln>
                <a:solidFill>
                  <a:sysClr val="window" lastClr="FFFFFF"/>
                </a:solidFill>
                <a:effectLst/>
                <a:uLnTx/>
                <a:uFillTx/>
                <a:latin typeface="Calibri"/>
                <a:ea typeface="+mn-ea"/>
                <a:cs typeface="Calibri"/>
              </a:endParaRPr>
            </a:p>
          </p:txBody>
        </p:sp>
        <p:cxnSp>
          <p:nvCxnSpPr>
            <p:cNvPr id="9" name="Straight Arrow Connector 8"/>
            <p:cNvCxnSpPr>
              <a:stCxn id="7" idx="2"/>
            </p:cNvCxnSpPr>
            <p:nvPr/>
          </p:nvCxnSpPr>
          <p:spPr bwMode="auto">
            <a:xfrm flipH="1">
              <a:off x="3419872" y="4559642"/>
              <a:ext cx="485327" cy="597550"/>
            </a:xfrm>
            <a:prstGeom prst="straightConnector1">
              <a:avLst/>
            </a:prstGeom>
            <a:noFill/>
            <a:ln w="12700" cap="flat" cmpd="sng" algn="ctr">
              <a:solidFill>
                <a:srgbClr val="FF0000"/>
              </a:solidFill>
              <a:prstDash val="solid"/>
              <a:round/>
              <a:headEnd type="none" w="med" len="med"/>
              <a:tailEnd type="arrow"/>
            </a:ln>
            <a:effectLst/>
          </p:spPr>
        </p:cxnSp>
        <p:cxnSp>
          <p:nvCxnSpPr>
            <p:cNvPr id="10" name="Curved Connector 9"/>
            <p:cNvCxnSpPr>
              <a:stCxn id="11" idx="0"/>
              <a:endCxn id="12" idx="0"/>
            </p:cNvCxnSpPr>
            <p:nvPr/>
          </p:nvCxnSpPr>
          <p:spPr bwMode="auto">
            <a:xfrm rot="5400000" flipH="1" flipV="1">
              <a:off x="1583668" y="4797152"/>
              <a:ext cx="216024" cy="504056"/>
            </a:xfrm>
            <a:prstGeom prst="curvedConnector3">
              <a:avLst>
                <a:gd name="adj1" fmla="val 205822"/>
              </a:avLst>
            </a:prstGeom>
            <a:noFill/>
            <a:ln w="12700" cap="flat" cmpd="sng" algn="ctr">
              <a:solidFill>
                <a:srgbClr val="FF0000"/>
              </a:solidFill>
              <a:prstDash val="solid"/>
              <a:round/>
              <a:headEnd type="arrow" w="med" len="med"/>
              <a:tailEnd type="arrow"/>
            </a:ln>
            <a:effectLst/>
          </p:spPr>
        </p:cxnSp>
        <p:sp>
          <p:nvSpPr>
            <p:cNvPr id="11" name="Rectangle 10"/>
            <p:cNvSpPr/>
            <p:nvPr/>
          </p:nvSpPr>
          <p:spPr bwMode="auto">
            <a:xfrm>
              <a:off x="1259632" y="5157192"/>
              <a:ext cx="360040" cy="144016"/>
            </a:xfrm>
            <a:prstGeom prst="rect">
              <a:avLst/>
            </a:prstGeom>
            <a:noFill/>
            <a:ln w="127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Arial Rounded MT Bold" charset="0"/>
              </a:endParaRPr>
            </a:p>
          </p:txBody>
        </p:sp>
        <p:sp>
          <p:nvSpPr>
            <p:cNvPr id="12" name="Rectangle 11"/>
            <p:cNvSpPr/>
            <p:nvPr/>
          </p:nvSpPr>
          <p:spPr bwMode="auto">
            <a:xfrm>
              <a:off x="1763688" y="4941168"/>
              <a:ext cx="360040" cy="144016"/>
            </a:xfrm>
            <a:prstGeom prst="rect">
              <a:avLst/>
            </a:prstGeom>
            <a:noFill/>
            <a:ln w="127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Arial Rounded MT Bold" charset="0"/>
              </a:endParaRPr>
            </a:p>
          </p:txBody>
        </p:sp>
        <p:sp>
          <p:nvSpPr>
            <p:cNvPr id="13" name="TextBox 12"/>
            <p:cNvSpPr txBox="1"/>
            <p:nvPr/>
          </p:nvSpPr>
          <p:spPr>
            <a:xfrm>
              <a:off x="1187624" y="4386590"/>
              <a:ext cx="1284426" cy="338554"/>
            </a:xfrm>
            <a:prstGeom prst="rect">
              <a:avLst/>
            </a:prstGeom>
            <a:noFill/>
          </p:spPr>
          <p:txBody>
            <a:bodyPr wrap="none" rtlCol="0">
              <a:spAutoFit/>
            </a:bodyPr>
            <a:lstStyle/>
            <a:p>
              <a:r>
                <a:rPr lang="en-GB" sz="1600" b="0" dirty="0" smtClean="0">
                  <a:latin typeface="Calibri"/>
                  <a:cs typeface="Calibri"/>
                </a:rPr>
                <a:t>Step height 1</a:t>
              </a:r>
              <a:endParaRPr lang="en-GB" sz="1600" b="0" dirty="0">
                <a:latin typeface="Calibri"/>
                <a:cs typeface="Calibri"/>
              </a:endParaRPr>
            </a:p>
          </p:txBody>
        </p:sp>
      </p:grpSp>
      <p:grpSp>
        <p:nvGrpSpPr>
          <p:cNvPr id="29" name="Group 28"/>
          <p:cNvGrpSpPr/>
          <p:nvPr/>
        </p:nvGrpSpPr>
        <p:grpSpPr>
          <a:xfrm>
            <a:off x="5099145" y="4077072"/>
            <a:ext cx="3793335" cy="1156320"/>
            <a:chOff x="4716016" y="4221088"/>
            <a:chExt cx="3793335" cy="1156320"/>
          </a:xfrm>
        </p:grpSpPr>
        <p:sp>
          <p:nvSpPr>
            <p:cNvPr id="14" name="Rectangle 13"/>
            <p:cNvSpPr/>
            <p:nvPr/>
          </p:nvSpPr>
          <p:spPr>
            <a:xfrm>
              <a:off x="4716016" y="5157192"/>
              <a:ext cx="3312368" cy="22021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ysClr val="window" lastClr="FFFFFF"/>
                  </a:solidFill>
                  <a:effectLst/>
                  <a:uLnTx/>
                  <a:uFillTx/>
                  <a:latin typeface="Calibri"/>
                  <a:ea typeface="+mn-ea"/>
                  <a:cs typeface="Calibri"/>
                </a:rPr>
                <a:t>Siegert</a:t>
              </a:r>
              <a:r>
                <a:rPr kumimoji="0" lang="en-GB" sz="1800" b="0" i="0" u="none" strike="noStrike" kern="0" cap="none" spc="0" normalizeH="0" baseline="0" noProof="0" dirty="0" smtClean="0">
                  <a:ln>
                    <a:noFill/>
                  </a:ln>
                  <a:solidFill>
                    <a:sysClr val="window" lastClr="FFFFFF"/>
                  </a:solidFill>
                  <a:effectLst/>
                  <a:uLnTx/>
                  <a:uFillTx/>
                  <a:latin typeface="Calibri"/>
                  <a:ea typeface="+mn-ea"/>
                  <a:cs typeface="Calibri"/>
                </a:rPr>
                <a:t> wafer</a:t>
              </a:r>
              <a:endParaRPr kumimoji="0" lang="en-GB" sz="1800" b="0" i="0" u="none" strike="noStrike" kern="0" cap="none" spc="0" normalizeH="0" baseline="0" noProof="0" dirty="0">
                <a:ln>
                  <a:noFill/>
                </a:ln>
                <a:solidFill>
                  <a:sysClr val="window" lastClr="FFFFFF"/>
                </a:solidFill>
                <a:effectLst/>
                <a:uLnTx/>
                <a:uFillTx/>
                <a:latin typeface="Calibri"/>
                <a:ea typeface="+mn-ea"/>
                <a:cs typeface="Calibri"/>
              </a:endParaRPr>
            </a:p>
          </p:txBody>
        </p:sp>
        <p:sp>
          <p:nvSpPr>
            <p:cNvPr id="15" name="Freeform 14"/>
            <p:cNvSpPr/>
            <p:nvPr/>
          </p:nvSpPr>
          <p:spPr>
            <a:xfrm>
              <a:off x="5436096" y="4971778"/>
              <a:ext cx="1854189" cy="185414"/>
            </a:xfrm>
            <a:custGeom>
              <a:avLst/>
              <a:gdLst>
                <a:gd name="connsiteX0" fmla="*/ 64892 w 1854189"/>
                <a:gd name="connsiteY0" fmla="*/ 166872 h 185414"/>
                <a:gd name="connsiteX1" fmla="*/ 18541 w 1854189"/>
                <a:gd name="connsiteY1" fmla="*/ 157601 h 185414"/>
                <a:gd name="connsiteX2" fmla="*/ 0 w 1854189"/>
                <a:gd name="connsiteY2" fmla="*/ 101977 h 185414"/>
                <a:gd name="connsiteX3" fmla="*/ 27811 w 1854189"/>
                <a:gd name="connsiteY3" fmla="*/ 83436 h 185414"/>
                <a:gd name="connsiteX4" fmla="*/ 46352 w 1854189"/>
                <a:gd name="connsiteY4" fmla="*/ 64894 h 185414"/>
                <a:gd name="connsiteX5" fmla="*/ 83433 w 1854189"/>
                <a:gd name="connsiteY5" fmla="*/ 55624 h 185414"/>
                <a:gd name="connsiteX6" fmla="*/ 111244 w 1854189"/>
                <a:gd name="connsiteY6" fmla="*/ 46353 h 185414"/>
                <a:gd name="connsiteX7" fmla="*/ 250298 w 1854189"/>
                <a:gd name="connsiteY7" fmla="*/ 18541 h 185414"/>
                <a:gd name="connsiteX8" fmla="*/ 370812 w 1854189"/>
                <a:gd name="connsiteY8" fmla="*/ 0 h 185414"/>
                <a:gd name="connsiteX9" fmla="*/ 741625 w 1854189"/>
                <a:gd name="connsiteY9" fmla="*/ 9270 h 185414"/>
                <a:gd name="connsiteX10" fmla="*/ 834328 w 1854189"/>
                <a:gd name="connsiteY10" fmla="*/ 18541 h 185414"/>
                <a:gd name="connsiteX11" fmla="*/ 889950 w 1854189"/>
                <a:gd name="connsiteY11" fmla="*/ 27812 h 185414"/>
                <a:gd name="connsiteX12" fmla="*/ 1687196 w 1854189"/>
                <a:gd name="connsiteY12" fmla="*/ 37082 h 185414"/>
                <a:gd name="connsiteX13" fmla="*/ 1752088 w 1854189"/>
                <a:gd name="connsiteY13" fmla="*/ 55624 h 185414"/>
                <a:gd name="connsiteX14" fmla="*/ 1816980 w 1854189"/>
                <a:gd name="connsiteY14" fmla="*/ 74165 h 185414"/>
                <a:gd name="connsiteX15" fmla="*/ 1844791 w 1854189"/>
                <a:gd name="connsiteY15" fmla="*/ 92707 h 185414"/>
                <a:gd name="connsiteX16" fmla="*/ 1844791 w 1854189"/>
                <a:gd name="connsiteY16" fmla="*/ 166872 h 185414"/>
                <a:gd name="connsiteX17" fmla="*/ 1770629 w 1854189"/>
                <a:gd name="connsiteY17" fmla="*/ 176143 h 185414"/>
                <a:gd name="connsiteX18" fmla="*/ 1742818 w 1854189"/>
                <a:gd name="connsiteY18" fmla="*/ 185414 h 18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54189" h="185414">
                  <a:moveTo>
                    <a:pt x="64892" y="166872"/>
                  </a:moveTo>
                  <a:cubicBezTo>
                    <a:pt x="49442" y="163782"/>
                    <a:pt x="29682" y="168743"/>
                    <a:pt x="18541" y="157601"/>
                  </a:cubicBezTo>
                  <a:cubicBezTo>
                    <a:pt x="4721" y="143781"/>
                    <a:pt x="0" y="101977"/>
                    <a:pt x="0" y="101977"/>
                  </a:cubicBezTo>
                  <a:cubicBezTo>
                    <a:pt x="9270" y="95797"/>
                    <a:pt x="19111" y="90396"/>
                    <a:pt x="27811" y="83436"/>
                  </a:cubicBezTo>
                  <a:cubicBezTo>
                    <a:pt x="34636" y="77976"/>
                    <a:pt x="38534" y="68803"/>
                    <a:pt x="46352" y="64894"/>
                  </a:cubicBezTo>
                  <a:cubicBezTo>
                    <a:pt x="57748" y="59196"/>
                    <a:pt x="71183" y="59124"/>
                    <a:pt x="83433" y="55624"/>
                  </a:cubicBezTo>
                  <a:cubicBezTo>
                    <a:pt x="92829" y="52939"/>
                    <a:pt x="101816" y="48924"/>
                    <a:pt x="111244" y="46353"/>
                  </a:cubicBezTo>
                  <a:cubicBezTo>
                    <a:pt x="209759" y="19484"/>
                    <a:pt x="157475" y="34013"/>
                    <a:pt x="250298" y="18541"/>
                  </a:cubicBezTo>
                  <a:cubicBezTo>
                    <a:pt x="377685" y="-2692"/>
                    <a:pt x="191515" y="22411"/>
                    <a:pt x="370812" y="0"/>
                  </a:cubicBezTo>
                  <a:lnTo>
                    <a:pt x="741625" y="9270"/>
                  </a:lnTo>
                  <a:cubicBezTo>
                    <a:pt x="772655" y="10511"/>
                    <a:pt x="803513" y="14689"/>
                    <a:pt x="834328" y="18541"/>
                  </a:cubicBezTo>
                  <a:cubicBezTo>
                    <a:pt x="852979" y="20873"/>
                    <a:pt x="871158" y="27403"/>
                    <a:pt x="889950" y="27812"/>
                  </a:cubicBezTo>
                  <a:cubicBezTo>
                    <a:pt x="1155654" y="33588"/>
                    <a:pt x="1421447" y="33992"/>
                    <a:pt x="1687196" y="37082"/>
                  </a:cubicBezTo>
                  <a:cubicBezTo>
                    <a:pt x="1803184" y="66081"/>
                    <a:pt x="1658942" y="29011"/>
                    <a:pt x="1752088" y="55624"/>
                  </a:cubicBezTo>
                  <a:cubicBezTo>
                    <a:pt x="1765957" y="59587"/>
                    <a:pt x="1802156" y="66753"/>
                    <a:pt x="1816980" y="74165"/>
                  </a:cubicBezTo>
                  <a:cubicBezTo>
                    <a:pt x="1826945" y="79148"/>
                    <a:pt x="1835521" y="86526"/>
                    <a:pt x="1844791" y="92707"/>
                  </a:cubicBezTo>
                  <a:cubicBezTo>
                    <a:pt x="1845190" y="94704"/>
                    <a:pt x="1865736" y="157563"/>
                    <a:pt x="1844791" y="166872"/>
                  </a:cubicBezTo>
                  <a:cubicBezTo>
                    <a:pt x="1822025" y="176991"/>
                    <a:pt x="1795350" y="173053"/>
                    <a:pt x="1770629" y="176143"/>
                  </a:cubicBezTo>
                  <a:lnTo>
                    <a:pt x="1742818" y="185414"/>
                  </a:lnTo>
                </a:path>
              </a:pathLst>
            </a:custGeom>
            <a:solidFill>
              <a:srgbClr val="EEECE1">
                <a:lumMod val="75000"/>
              </a:srgbClr>
            </a:solidFill>
            <a:ln w="254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16" name="Rectangle 15"/>
            <p:cNvSpPr/>
            <p:nvPr/>
          </p:nvSpPr>
          <p:spPr>
            <a:xfrm>
              <a:off x="5868144" y="5080992"/>
              <a:ext cx="76200" cy="76200"/>
            </a:xfrm>
            <a:prstGeom prst="rect">
              <a:avLst/>
            </a:prstGeom>
            <a:solidFill>
              <a:srgbClr val="F79646"/>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Calibri"/>
              </a:endParaRPr>
            </a:p>
          </p:txBody>
        </p:sp>
        <p:sp>
          <p:nvSpPr>
            <p:cNvPr id="17" name="Rectangle 16"/>
            <p:cNvSpPr/>
            <p:nvPr/>
          </p:nvSpPr>
          <p:spPr>
            <a:xfrm>
              <a:off x="6249144" y="5080992"/>
              <a:ext cx="76200" cy="76200"/>
            </a:xfrm>
            <a:prstGeom prst="rect">
              <a:avLst/>
            </a:prstGeom>
            <a:solidFill>
              <a:srgbClr val="F79646"/>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Calibri"/>
              </a:endParaRPr>
            </a:p>
          </p:txBody>
        </p:sp>
        <p:sp>
          <p:nvSpPr>
            <p:cNvPr id="18" name="Rectangle 17"/>
            <p:cNvSpPr/>
            <p:nvPr/>
          </p:nvSpPr>
          <p:spPr>
            <a:xfrm>
              <a:off x="6630144" y="5080992"/>
              <a:ext cx="76200" cy="76200"/>
            </a:xfrm>
            <a:prstGeom prst="rect">
              <a:avLst/>
            </a:prstGeom>
            <a:solidFill>
              <a:srgbClr val="F79646"/>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Calibri"/>
              </a:endParaRPr>
            </a:p>
          </p:txBody>
        </p:sp>
        <p:sp>
          <p:nvSpPr>
            <p:cNvPr id="19" name="Rectangle 18"/>
            <p:cNvSpPr/>
            <p:nvPr/>
          </p:nvSpPr>
          <p:spPr>
            <a:xfrm>
              <a:off x="7011144" y="5080992"/>
              <a:ext cx="76200" cy="76200"/>
            </a:xfrm>
            <a:prstGeom prst="rect">
              <a:avLst/>
            </a:prstGeom>
            <a:solidFill>
              <a:srgbClr val="F79646"/>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Calibri"/>
              </a:endParaRPr>
            </a:p>
          </p:txBody>
        </p:sp>
        <p:sp>
          <p:nvSpPr>
            <p:cNvPr id="20" name="Rectangle 19"/>
            <p:cNvSpPr/>
            <p:nvPr/>
          </p:nvSpPr>
          <p:spPr>
            <a:xfrm>
              <a:off x="5483696" y="4797152"/>
              <a:ext cx="1752600" cy="228600"/>
            </a:xfrm>
            <a:prstGeom prst="rect">
              <a:avLst/>
            </a:prstGeom>
            <a:solidFill>
              <a:srgbClr val="008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Calibri"/>
                  <a:ea typeface="+mn-ea"/>
                  <a:cs typeface="Calibri"/>
                </a:rPr>
                <a:t>Diced</a:t>
              </a:r>
              <a:r>
                <a:rPr kumimoji="0" lang="en-GB" sz="1800" b="0" i="0" u="none" strike="noStrike" kern="0" cap="none" spc="0" normalizeH="0" noProof="0" dirty="0" smtClean="0">
                  <a:ln>
                    <a:noFill/>
                  </a:ln>
                  <a:solidFill>
                    <a:sysClr val="window" lastClr="FFFFFF"/>
                  </a:solidFill>
                  <a:effectLst/>
                  <a:uLnTx/>
                  <a:uFillTx/>
                  <a:latin typeface="Calibri"/>
                  <a:ea typeface="+mn-ea"/>
                  <a:cs typeface="Calibri"/>
                </a:rPr>
                <a:t> wafer</a:t>
              </a:r>
              <a:endParaRPr kumimoji="0" lang="en-GB" sz="1800" b="0" i="0" u="none" strike="noStrike" kern="0" cap="none" spc="0" normalizeH="0" baseline="0" noProof="0" dirty="0">
                <a:ln>
                  <a:noFill/>
                </a:ln>
                <a:solidFill>
                  <a:sysClr val="window" lastClr="FFFFFF"/>
                </a:solidFill>
                <a:effectLst/>
                <a:uLnTx/>
                <a:uFillTx/>
                <a:latin typeface="Calibri"/>
                <a:ea typeface="+mn-ea"/>
                <a:cs typeface="Calibri"/>
              </a:endParaRPr>
            </a:p>
          </p:txBody>
        </p:sp>
        <p:cxnSp>
          <p:nvCxnSpPr>
            <p:cNvPr id="21" name="Curved Connector 20"/>
            <p:cNvCxnSpPr>
              <a:stCxn id="22" idx="0"/>
              <a:endCxn id="23" idx="0"/>
            </p:cNvCxnSpPr>
            <p:nvPr/>
          </p:nvCxnSpPr>
          <p:spPr bwMode="auto">
            <a:xfrm rot="5400000" flipH="1" flipV="1">
              <a:off x="5184068" y="4725144"/>
              <a:ext cx="360040" cy="504056"/>
            </a:xfrm>
            <a:prstGeom prst="curvedConnector3">
              <a:avLst>
                <a:gd name="adj1" fmla="val 163493"/>
              </a:avLst>
            </a:prstGeom>
            <a:noFill/>
            <a:ln w="12700" cap="flat" cmpd="sng" algn="ctr">
              <a:solidFill>
                <a:srgbClr val="FF0000"/>
              </a:solidFill>
              <a:prstDash val="solid"/>
              <a:round/>
              <a:headEnd type="arrow" w="med" len="med"/>
              <a:tailEnd type="arrow"/>
            </a:ln>
            <a:effectLst/>
          </p:spPr>
        </p:cxnSp>
        <p:sp>
          <p:nvSpPr>
            <p:cNvPr id="22" name="Rectangle 21"/>
            <p:cNvSpPr/>
            <p:nvPr/>
          </p:nvSpPr>
          <p:spPr bwMode="auto">
            <a:xfrm>
              <a:off x="4932040" y="5157192"/>
              <a:ext cx="360040" cy="144016"/>
            </a:xfrm>
            <a:prstGeom prst="rect">
              <a:avLst/>
            </a:prstGeom>
            <a:noFill/>
            <a:ln w="127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Arial Rounded MT Bold" charset="0"/>
              </a:endParaRPr>
            </a:p>
          </p:txBody>
        </p:sp>
        <p:sp>
          <p:nvSpPr>
            <p:cNvPr id="23" name="Rectangle 22"/>
            <p:cNvSpPr/>
            <p:nvPr/>
          </p:nvSpPr>
          <p:spPr bwMode="auto">
            <a:xfrm>
              <a:off x="5436096" y="4797152"/>
              <a:ext cx="360040" cy="144016"/>
            </a:xfrm>
            <a:prstGeom prst="rect">
              <a:avLst/>
            </a:prstGeom>
            <a:noFill/>
            <a:ln w="127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Arial Rounded MT Bold" charset="0"/>
              </a:endParaRPr>
            </a:p>
          </p:txBody>
        </p:sp>
        <p:sp>
          <p:nvSpPr>
            <p:cNvPr id="24" name="TextBox 23"/>
            <p:cNvSpPr txBox="1"/>
            <p:nvPr/>
          </p:nvSpPr>
          <p:spPr>
            <a:xfrm>
              <a:off x="5022132" y="4221088"/>
              <a:ext cx="1284426" cy="338554"/>
            </a:xfrm>
            <a:prstGeom prst="rect">
              <a:avLst/>
            </a:prstGeom>
            <a:noFill/>
          </p:spPr>
          <p:txBody>
            <a:bodyPr wrap="none" rtlCol="0">
              <a:spAutoFit/>
            </a:bodyPr>
            <a:lstStyle/>
            <a:p>
              <a:r>
                <a:rPr lang="en-GB" sz="1600" b="0" dirty="0" smtClean="0">
                  <a:latin typeface="Calibri"/>
                  <a:cs typeface="Calibri"/>
                </a:rPr>
                <a:t>Step height 2</a:t>
              </a:r>
              <a:endParaRPr lang="en-GB" sz="1600" b="0" dirty="0">
                <a:latin typeface="Calibri"/>
                <a:cs typeface="Calibri"/>
              </a:endParaRPr>
            </a:p>
          </p:txBody>
        </p:sp>
        <p:cxnSp>
          <p:nvCxnSpPr>
            <p:cNvPr id="25" name="Curved Connector 24"/>
            <p:cNvCxnSpPr>
              <a:stCxn id="19" idx="0"/>
              <a:endCxn id="26" idx="0"/>
            </p:cNvCxnSpPr>
            <p:nvPr/>
          </p:nvCxnSpPr>
          <p:spPr bwMode="auto">
            <a:xfrm rot="16200000" flipH="1">
              <a:off x="7338696" y="4791540"/>
              <a:ext cx="76200" cy="655104"/>
            </a:xfrm>
            <a:prstGeom prst="curvedConnector3">
              <a:avLst>
                <a:gd name="adj1" fmla="val -300000"/>
              </a:avLst>
            </a:prstGeom>
            <a:noFill/>
            <a:ln w="12700" cap="flat" cmpd="sng" algn="ctr">
              <a:solidFill>
                <a:srgbClr val="FF0000"/>
              </a:solidFill>
              <a:prstDash val="solid"/>
              <a:round/>
              <a:headEnd type="arrow" w="med" len="med"/>
              <a:tailEnd type="arrow"/>
            </a:ln>
            <a:effectLst/>
          </p:spPr>
        </p:cxnSp>
        <p:sp>
          <p:nvSpPr>
            <p:cNvPr id="26" name="Rectangle 25"/>
            <p:cNvSpPr/>
            <p:nvPr/>
          </p:nvSpPr>
          <p:spPr bwMode="auto">
            <a:xfrm>
              <a:off x="7524328" y="5157192"/>
              <a:ext cx="360040" cy="144016"/>
            </a:xfrm>
            <a:prstGeom prst="rect">
              <a:avLst/>
            </a:prstGeom>
            <a:noFill/>
            <a:ln w="127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Arial Rounded MT Bold" charset="0"/>
              </a:endParaRPr>
            </a:p>
          </p:txBody>
        </p:sp>
        <p:sp>
          <p:nvSpPr>
            <p:cNvPr id="27" name="Rectangle 26"/>
            <p:cNvSpPr/>
            <p:nvPr/>
          </p:nvSpPr>
          <p:spPr bwMode="auto">
            <a:xfrm>
              <a:off x="6804248" y="5085184"/>
              <a:ext cx="360040" cy="144016"/>
            </a:xfrm>
            <a:prstGeom prst="rect">
              <a:avLst/>
            </a:prstGeom>
            <a:noFill/>
            <a:ln w="127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Arial Rounded MT Bold" charset="0"/>
              </a:endParaRPr>
            </a:p>
          </p:txBody>
        </p:sp>
        <p:sp>
          <p:nvSpPr>
            <p:cNvPr id="28" name="TextBox 27"/>
            <p:cNvSpPr txBox="1"/>
            <p:nvPr/>
          </p:nvSpPr>
          <p:spPr>
            <a:xfrm>
              <a:off x="7103998" y="4386590"/>
              <a:ext cx="1405353" cy="338554"/>
            </a:xfrm>
            <a:prstGeom prst="rect">
              <a:avLst/>
            </a:prstGeom>
            <a:noFill/>
          </p:spPr>
          <p:txBody>
            <a:bodyPr wrap="none" rtlCol="0">
              <a:spAutoFit/>
            </a:bodyPr>
            <a:lstStyle/>
            <a:p>
              <a:r>
                <a:rPr lang="en-GB" sz="1600" b="0" dirty="0" smtClean="0">
                  <a:latin typeface="Calibri"/>
                  <a:cs typeface="Calibri"/>
                </a:rPr>
                <a:t>Column height</a:t>
              </a:r>
              <a:endParaRPr lang="en-GB" sz="1600" b="0" dirty="0">
                <a:latin typeface="Calibri"/>
                <a:cs typeface="Calibri"/>
              </a:endParaRPr>
            </a:p>
          </p:txBody>
        </p:sp>
      </p:grpSp>
    </p:spTree>
    <p:extLst>
      <p:ext uri="{BB962C8B-B14F-4D97-AF65-F5344CB8AC3E}">
        <p14:creationId xmlns:p14="http://schemas.microsoft.com/office/powerpoint/2010/main" xmlns="" val="284026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Surfaces</a:t>
            </a:r>
            <a:endParaRPr lang="en-GB" dirty="0"/>
          </a:p>
        </p:txBody>
      </p:sp>
      <p:pic>
        <p:nvPicPr>
          <p:cNvPr id="5" name="Picture 4" descr="bottom corner right (dragged).pdf"/>
          <p:cNvPicPr>
            <a:picLocks noChangeAspect="1"/>
          </p:cNvPicPr>
          <p:nvPr/>
        </p:nvPicPr>
        <p:blipFill rotWithShape="1">
          <a:blip r:embed="rId2">
            <a:extLst>
              <a:ext uri="{28A0092B-C50C-407E-A947-70E740481C1C}">
                <a14:useLocalDpi xmlns:a14="http://schemas.microsoft.com/office/drawing/2010/main" xmlns="" val="0"/>
              </a:ext>
            </a:extLst>
          </a:blip>
          <a:srcRect l="2444" t="22619" r="5454" b="54850"/>
          <a:stretch/>
        </p:blipFill>
        <p:spPr>
          <a:xfrm>
            <a:off x="971600" y="3613303"/>
            <a:ext cx="7344816" cy="2542709"/>
          </a:xfrm>
          <a:prstGeom prst="rect">
            <a:avLst/>
          </a:prstGeom>
        </p:spPr>
      </p:pic>
      <p:cxnSp>
        <p:nvCxnSpPr>
          <p:cNvPr id="9" name="Straight Connector 8"/>
          <p:cNvCxnSpPr/>
          <p:nvPr/>
        </p:nvCxnSpPr>
        <p:spPr bwMode="auto">
          <a:xfrm>
            <a:off x="1259632" y="4319328"/>
            <a:ext cx="6768752" cy="0"/>
          </a:xfrm>
          <a:prstGeom prst="line">
            <a:avLst/>
          </a:prstGeom>
          <a:noFill/>
          <a:ln w="12700" cap="flat" cmpd="sng" algn="ctr">
            <a:solidFill>
              <a:schemeClr val="tx2"/>
            </a:solidFill>
            <a:prstDash val="dash"/>
            <a:round/>
            <a:headEnd type="none" w="med" len="med"/>
            <a:tailEnd type="none" w="med" len="med"/>
          </a:ln>
          <a:effectLst/>
        </p:spPr>
      </p:cxnSp>
      <p:cxnSp>
        <p:nvCxnSpPr>
          <p:cNvPr id="11" name="Straight Connector 10"/>
          <p:cNvCxnSpPr/>
          <p:nvPr/>
        </p:nvCxnSpPr>
        <p:spPr bwMode="auto">
          <a:xfrm>
            <a:off x="1259632" y="5262137"/>
            <a:ext cx="6768752" cy="0"/>
          </a:xfrm>
          <a:prstGeom prst="line">
            <a:avLst/>
          </a:prstGeom>
          <a:noFill/>
          <a:ln w="12700" cap="flat" cmpd="sng" algn="ctr">
            <a:solidFill>
              <a:schemeClr val="tx2"/>
            </a:solidFill>
            <a:prstDash val="dash"/>
            <a:round/>
            <a:headEnd type="none" w="med" len="med"/>
            <a:tailEnd type="none" w="med" len="med"/>
          </a:ln>
          <a:effectLst/>
        </p:spPr>
      </p:cxnSp>
      <p:cxnSp>
        <p:nvCxnSpPr>
          <p:cNvPr id="13" name="Straight Arrow Connector 12"/>
          <p:cNvCxnSpPr/>
          <p:nvPr/>
        </p:nvCxnSpPr>
        <p:spPr bwMode="auto">
          <a:xfrm>
            <a:off x="1259632" y="4355812"/>
            <a:ext cx="0" cy="936104"/>
          </a:xfrm>
          <a:prstGeom prst="straightConnector1">
            <a:avLst/>
          </a:prstGeom>
          <a:noFill/>
          <a:ln w="12700" cap="flat" cmpd="sng" algn="ctr">
            <a:solidFill>
              <a:srgbClr val="FF0000"/>
            </a:solidFill>
            <a:prstDash val="solid"/>
            <a:round/>
            <a:headEnd type="arrow"/>
            <a:tailEnd type="arrow"/>
          </a:ln>
          <a:effectLst/>
        </p:spPr>
      </p:cxnSp>
      <p:sp>
        <p:nvSpPr>
          <p:cNvPr id="15" name="TextBox 14"/>
          <p:cNvSpPr txBox="1"/>
          <p:nvPr/>
        </p:nvSpPr>
        <p:spPr>
          <a:xfrm>
            <a:off x="1026526" y="4571836"/>
            <a:ext cx="665154" cy="369332"/>
          </a:xfrm>
          <a:prstGeom prst="rect">
            <a:avLst/>
          </a:prstGeom>
          <a:noFill/>
        </p:spPr>
        <p:txBody>
          <a:bodyPr wrap="none" rtlCol="0">
            <a:spAutoFit/>
          </a:bodyPr>
          <a:lstStyle/>
          <a:p>
            <a:r>
              <a:rPr lang="en-GB" sz="1800" b="0" dirty="0" smtClean="0">
                <a:latin typeface="Calibri"/>
                <a:cs typeface="Calibri"/>
              </a:rPr>
              <a:t>2 µm</a:t>
            </a:r>
            <a:endParaRPr lang="en-GB" sz="1800" b="0" dirty="0">
              <a:latin typeface="Calibri"/>
              <a:cs typeface="Calibri"/>
            </a:endParaRPr>
          </a:p>
        </p:txBody>
      </p:sp>
      <p:grpSp>
        <p:nvGrpSpPr>
          <p:cNvPr id="25" name="Group 24"/>
          <p:cNvGrpSpPr/>
          <p:nvPr/>
        </p:nvGrpSpPr>
        <p:grpSpPr>
          <a:xfrm>
            <a:off x="755576" y="548680"/>
            <a:ext cx="7632848" cy="2601790"/>
            <a:chOff x="755576" y="3789040"/>
            <a:chExt cx="7632848" cy="2601790"/>
          </a:xfrm>
        </p:grpSpPr>
        <p:pic>
          <p:nvPicPr>
            <p:cNvPr id="4" name="Picture 3"/>
            <p:cNvPicPr>
              <a:picLocks noChangeAspect="1"/>
            </p:cNvPicPr>
            <p:nvPr/>
          </p:nvPicPr>
          <p:blipFill>
            <a:blip r:embed="rId3"/>
            <a:stretch>
              <a:fillRect/>
            </a:stretch>
          </p:blipFill>
          <p:spPr>
            <a:xfrm>
              <a:off x="971600" y="3789040"/>
              <a:ext cx="7416824" cy="2601790"/>
            </a:xfrm>
            <a:prstGeom prst="rect">
              <a:avLst/>
            </a:prstGeom>
          </p:spPr>
        </p:pic>
        <p:cxnSp>
          <p:nvCxnSpPr>
            <p:cNvPr id="16" name="Straight Connector 15"/>
            <p:cNvCxnSpPr/>
            <p:nvPr/>
          </p:nvCxnSpPr>
          <p:spPr bwMode="auto">
            <a:xfrm>
              <a:off x="1187624" y="4806654"/>
              <a:ext cx="6912768" cy="0"/>
            </a:xfrm>
            <a:prstGeom prst="line">
              <a:avLst/>
            </a:prstGeom>
            <a:noFill/>
            <a:ln w="12700" cap="flat" cmpd="sng" algn="ctr">
              <a:solidFill>
                <a:schemeClr val="tx2"/>
              </a:solidFill>
              <a:prstDash val="dash"/>
              <a:round/>
              <a:headEnd type="none" w="med" len="med"/>
              <a:tailEnd type="none" w="med" len="med"/>
            </a:ln>
            <a:effectLst/>
          </p:spPr>
        </p:cxnSp>
        <p:cxnSp>
          <p:nvCxnSpPr>
            <p:cNvPr id="18" name="Straight Connector 17"/>
            <p:cNvCxnSpPr/>
            <p:nvPr/>
          </p:nvCxnSpPr>
          <p:spPr bwMode="auto">
            <a:xfrm>
              <a:off x="1187624" y="5382718"/>
              <a:ext cx="6912768" cy="0"/>
            </a:xfrm>
            <a:prstGeom prst="line">
              <a:avLst/>
            </a:prstGeom>
            <a:noFill/>
            <a:ln w="12700" cap="flat" cmpd="sng" algn="ctr">
              <a:solidFill>
                <a:schemeClr val="tx2"/>
              </a:solidFill>
              <a:prstDash val="dash"/>
              <a:round/>
              <a:headEnd type="none" w="med" len="med"/>
              <a:tailEnd type="none" w="med" len="med"/>
            </a:ln>
            <a:effectLst/>
          </p:spPr>
        </p:cxnSp>
        <p:cxnSp>
          <p:nvCxnSpPr>
            <p:cNvPr id="19" name="Straight Arrow Connector 18"/>
            <p:cNvCxnSpPr/>
            <p:nvPr/>
          </p:nvCxnSpPr>
          <p:spPr bwMode="auto">
            <a:xfrm>
              <a:off x="1187624" y="4806654"/>
              <a:ext cx="0" cy="648072"/>
            </a:xfrm>
            <a:prstGeom prst="straightConnector1">
              <a:avLst/>
            </a:prstGeom>
            <a:noFill/>
            <a:ln w="12700" cap="flat" cmpd="sng" algn="ctr">
              <a:solidFill>
                <a:srgbClr val="FF0000"/>
              </a:solidFill>
              <a:prstDash val="solid"/>
              <a:round/>
              <a:headEnd type="arrow"/>
              <a:tailEnd type="arrow"/>
            </a:ln>
            <a:effectLst/>
          </p:spPr>
        </p:cxnSp>
        <p:sp>
          <p:nvSpPr>
            <p:cNvPr id="23" name="TextBox 22"/>
            <p:cNvSpPr txBox="1"/>
            <p:nvPr/>
          </p:nvSpPr>
          <p:spPr>
            <a:xfrm>
              <a:off x="755576" y="4869370"/>
              <a:ext cx="776512" cy="369332"/>
            </a:xfrm>
            <a:prstGeom prst="rect">
              <a:avLst/>
            </a:prstGeom>
            <a:noFill/>
          </p:spPr>
          <p:txBody>
            <a:bodyPr wrap="none" rtlCol="0">
              <a:spAutoFit/>
            </a:bodyPr>
            <a:lstStyle/>
            <a:p>
              <a:r>
                <a:rPr lang="en-GB" sz="1800" b="0" dirty="0" smtClean="0">
                  <a:latin typeface="Calibri"/>
                  <a:cs typeface="Calibri"/>
                </a:rPr>
                <a:t>30 </a:t>
              </a:r>
              <a:r>
                <a:rPr lang="en-GB" sz="1800" b="0" dirty="0">
                  <a:latin typeface="Calibri"/>
                  <a:cs typeface="Calibri"/>
                </a:rPr>
                <a:t>n</a:t>
              </a:r>
              <a:r>
                <a:rPr lang="en-GB" sz="1800" b="0" dirty="0" smtClean="0">
                  <a:latin typeface="Calibri"/>
                  <a:cs typeface="Calibri"/>
                </a:rPr>
                <a:t>m</a:t>
              </a:r>
              <a:endParaRPr lang="en-GB" sz="1800" b="0" dirty="0">
                <a:latin typeface="Calibri"/>
                <a:cs typeface="Calibri"/>
              </a:endParaRPr>
            </a:p>
          </p:txBody>
        </p:sp>
      </p:grpSp>
      <p:sp>
        <p:nvSpPr>
          <p:cNvPr id="26" name="TextBox 25"/>
          <p:cNvSpPr txBox="1"/>
          <p:nvPr/>
        </p:nvSpPr>
        <p:spPr>
          <a:xfrm>
            <a:off x="971600" y="3140968"/>
            <a:ext cx="3340027" cy="369332"/>
          </a:xfrm>
          <a:prstGeom prst="rect">
            <a:avLst/>
          </a:prstGeom>
          <a:noFill/>
        </p:spPr>
        <p:txBody>
          <a:bodyPr wrap="none" rtlCol="0">
            <a:spAutoFit/>
          </a:bodyPr>
          <a:lstStyle/>
          <a:p>
            <a:r>
              <a:rPr lang="en-GB" sz="1800" b="0" i="1" dirty="0" smtClean="0">
                <a:latin typeface="Calibri"/>
                <a:cs typeface="Calibri"/>
              </a:rPr>
              <a:t>SIEGERT Wafer - Polished surface</a:t>
            </a:r>
            <a:endParaRPr lang="en-GB" sz="1800" b="0" i="1" dirty="0">
              <a:latin typeface="Calibri"/>
              <a:cs typeface="Calibri"/>
            </a:endParaRPr>
          </a:p>
        </p:txBody>
      </p:sp>
      <p:sp>
        <p:nvSpPr>
          <p:cNvPr id="27" name="TextBox 26"/>
          <p:cNvSpPr txBox="1"/>
          <p:nvPr/>
        </p:nvSpPr>
        <p:spPr>
          <a:xfrm>
            <a:off x="1043608" y="6156012"/>
            <a:ext cx="3490834" cy="369332"/>
          </a:xfrm>
          <a:prstGeom prst="rect">
            <a:avLst/>
          </a:prstGeom>
          <a:noFill/>
        </p:spPr>
        <p:txBody>
          <a:bodyPr wrap="none" rtlCol="0">
            <a:spAutoFit/>
          </a:bodyPr>
          <a:lstStyle/>
          <a:p>
            <a:r>
              <a:rPr lang="en-GB" sz="1800" b="0" i="1" dirty="0" smtClean="0">
                <a:latin typeface="Calibri"/>
                <a:cs typeface="Calibri"/>
              </a:rPr>
              <a:t>SIEGERT Wafer – Back-side surface</a:t>
            </a:r>
            <a:endParaRPr lang="en-GB" sz="1800" b="0" i="1" dirty="0">
              <a:latin typeface="Calibri"/>
              <a:cs typeface="Calibri"/>
            </a:endParaRPr>
          </a:p>
        </p:txBody>
      </p:sp>
      <p:sp>
        <p:nvSpPr>
          <p:cNvPr id="17" name="Title 1"/>
          <p:cNvSpPr txBox="1">
            <a:spLocks/>
          </p:cNvSpPr>
          <p:nvPr/>
        </p:nvSpPr>
        <p:spPr>
          <a:xfrm>
            <a:off x="457200" y="-28626"/>
            <a:ext cx="8229600" cy="530921"/>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err="1" smtClean="0">
                <a:solidFill>
                  <a:srgbClr val="006699"/>
                </a:solidFill>
              </a:rPr>
              <a:t>Superfici</a:t>
            </a:r>
            <a:r>
              <a:rPr lang="en-GB" sz="3600" dirty="0" smtClean="0">
                <a:solidFill>
                  <a:srgbClr val="006699"/>
                </a:solidFill>
              </a:rPr>
              <a:t> Wafer </a:t>
            </a:r>
            <a:r>
              <a:rPr lang="en-GB" sz="3600" dirty="0" err="1" smtClean="0">
                <a:solidFill>
                  <a:srgbClr val="006699"/>
                </a:solidFill>
              </a:rPr>
              <a:t>della</a:t>
            </a:r>
            <a:r>
              <a:rPr lang="en-GB" sz="3600" dirty="0" smtClean="0">
                <a:solidFill>
                  <a:srgbClr val="006699"/>
                </a:solidFill>
              </a:rPr>
              <a:t> SIEGERT</a:t>
            </a:r>
            <a:endParaRPr lang="en-GB" sz="3600" dirty="0">
              <a:solidFill>
                <a:srgbClr val="006699"/>
              </a:solidFill>
            </a:endParaRPr>
          </a:p>
        </p:txBody>
      </p:sp>
    </p:spTree>
    <p:extLst>
      <p:ext uri="{BB962C8B-B14F-4D97-AF65-F5344CB8AC3E}">
        <p14:creationId xmlns:p14="http://schemas.microsoft.com/office/powerpoint/2010/main" xmlns="" val="302889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57"/>
            <a:ext cx="8229600" cy="710992"/>
          </a:xfrm>
        </p:spPr>
        <p:txBody>
          <a:bodyPr>
            <a:normAutofit fontScale="90000"/>
          </a:bodyPr>
          <a:lstStyle/>
          <a:p>
            <a:r>
              <a:rPr lang="en-GB" dirty="0" smtClean="0">
                <a:solidFill>
                  <a:srgbClr val="006699"/>
                </a:solidFill>
              </a:rPr>
              <a:t>Bow Wafers SIEGERT</a:t>
            </a:r>
            <a:endParaRPr lang="en-GB" dirty="0">
              <a:solidFill>
                <a:srgbClr val="006699"/>
              </a:solidFill>
            </a:endParaRPr>
          </a:p>
        </p:txBody>
      </p:sp>
      <p:pic>
        <p:nvPicPr>
          <p:cNvPr id="4" name="Picture 3" descr="bow su supp ttv 5um.pdf"/>
          <p:cNvPicPr>
            <a:picLocks noChangeAspect="1"/>
          </p:cNvPicPr>
          <p:nvPr/>
        </p:nvPicPr>
        <p:blipFill rotWithShape="1">
          <a:blip r:embed="rId2">
            <a:extLst>
              <a:ext uri="{28A0092B-C50C-407E-A947-70E740481C1C}">
                <a14:useLocalDpi xmlns:a14="http://schemas.microsoft.com/office/drawing/2010/main" xmlns="" val="0"/>
              </a:ext>
            </a:extLst>
          </a:blip>
          <a:srcRect l="1709" t="52833" r="2449" b="18938"/>
          <a:stretch/>
        </p:blipFill>
        <p:spPr>
          <a:xfrm>
            <a:off x="1262009" y="548680"/>
            <a:ext cx="7126415" cy="2970354"/>
          </a:xfrm>
          <a:prstGeom prst="rect">
            <a:avLst/>
          </a:prstGeom>
        </p:spPr>
      </p:pic>
      <p:pic>
        <p:nvPicPr>
          <p:cNvPr id="5" name="Picture 4" descr="bow su supp ttv 10um.pdf"/>
          <p:cNvPicPr>
            <a:picLocks noChangeAspect="1"/>
          </p:cNvPicPr>
          <p:nvPr/>
        </p:nvPicPr>
        <p:blipFill rotWithShape="1">
          <a:blip r:embed="rId3">
            <a:extLst>
              <a:ext uri="{28A0092B-C50C-407E-A947-70E740481C1C}">
                <a14:useLocalDpi xmlns:a14="http://schemas.microsoft.com/office/drawing/2010/main" xmlns="" val="0"/>
              </a:ext>
            </a:extLst>
          </a:blip>
          <a:srcRect l="1526" t="52444" r="1899" b="19068"/>
          <a:stretch/>
        </p:blipFill>
        <p:spPr>
          <a:xfrm>
            <a:off x="1259632" y="3429000"/>
            <a:ext cx="7142491" cy="2981565"/>
          </a:xfrm>
          <a:prstGeom prst="rect">
            <a:avLst/>
          </a:prstGeom>
        </p:spPr>
      </p:pic>
      <p:sp>
        <p:nvSpPr>
          <p:cNvPr id="7" name="TextBox 6"/>
          <p:cNvSpPr txBox="1"/>
          <p:nvPr/>
        </p:nvSpPr>
        <p:spPr>
          <a:xfrm>
            <a:off x="4067944" y="2780928"/>
            <a:ext cx="4320480" cy="646331"/>
          </a:xfrm>
          <a:prstGeom prst="rect">
            <a:avLst/>
          </a:prstGeom>
          <a:noFill/>
        </p:spPr>
        <p:txBody>
          <a:bodyPr wrap="square" rtlCol="0">
            <a:spAutoFit/>
          </a:bodyPr>
          <a:lstStyle/>
          <a:p>
            <a:r>
              <a:rPr lang="en-GB" sz="1800" b="0" i="1" dirty="0" smtClean="0">
                <a:latin typeface="Calibri"/>
                <a:cs typeface="Calibri"/>
              </a:rPr>
              <a:t>SIEGERT Wafer used as reference support – from set with TTV &lt; 5 µm</a:t>
            </a:r>
            <a:endParaRPr lang="en-GB" sz="1800" b="0" i="1" dirty="0">
              <a:latin typeface="Calibri"/>
              <a:cs typeface="Calibri"/>
            </a:endParaRPr>
          </a:p>
        </p:txBody>
      </p:sp>
      <p:sp>
        <p:nvSpPr>
          <p:cNvPr id="8" name="TextBox 7"/>
          <p:cNvSpPr txBox="1"/>
          <p:nvPr/>
        </p:nvSpPr>
        <p:spPr>
          <a:xfrm>
            <a:off x="3995936" y="5661248"/>
            <a:ext cx="4320480" cy="646331"/>
          </a:xfrm>
          <a:prstGeom prst="rect">
            <a:avLst/>
          </a:prstGeom>
          <a:noFill/>
        </p:spPr>
        <p:txBody>
          <a:bodyPr wrap="square" rtlCol="0">
            <a:spAutoFit/>
          </a:bodyPr>
          <a:lstStyle/>
          <a:p>
            <a:r>
              <a:rPr lang="en-GB" sz="1800" b="0" i="1" dirty="0" smtClean="0">
                <a:latin typeface="Calibri"/>
                <a:cs typeface="Calibri"/>
              </a:rPr>
              <a:t>SIEGERT Wafer used as reference support – from set with TTV &lt; 10 µm</a:t>
            </a:r>
            <a:endParaRPr lang="en-GB" sz="1800" b="0" i="1" dirty="0">
              <a:latin typeface="Calibri"/>
              <a:cs typeface="Calibri"/>
            </a:endParaRPr>
          </a:p>
        </p:txBody>
      </p:sp>
    </p:spTree>
    <p:extLst>
      <p:ext uri="{BB962C8B-B14F-4D97-AF65-F5344CB8AC3E}">
        <p14:creationId xmlns:p14="http://schemas.microsoft.com/office/powerpoint/2010/main" xmlns="" val="203549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11211"/>
            <a:ext cx="8686800" cy="5684838"/>
          </a:xfrm>
        </p:spPr>
        <p:txBody>
          <a:bodyPr>
            <a:normAutofit/>
          </a:bodyPr>
          <a:lstStyle/>
          <a:p>
            <a:r>
              <a:rPr lang="en-US" sz="1800" i="0" dirty="0" err="1"/>
              <a:t>Misure</a:t>
            </a:r>
            <a:r>
              <a:rPr lang="en-US" sz="1800" i="0" dirty="0"/>
              <a:t> con chip di </a:t>
            </a:r>
            <a:r>
              <a:rPr lang="en-US" sz="1800" i="0" dirty="0" err="1"/>
              <a:t>silicio</a:t>
            </a:r>
            <a:r>
              <a:rPr lang="en-US" sz="1800" i="0" dirty="0"/>
              <a:t> </a:t>
            </a:r>
            <a:r>
              <a:rPr lang="en-US" sz="1800" i="0" dirty="0" smtClean="0"/>
              <a:t>(</a:t>
            </a:r>
            <a:r>
              <a:rPr lang="en-US" sz="1800" i="0" dirty="0" err="1" smtClean="0"/>
              <a:t>campione</a:t>
            </a:r>
            <a:r>
              <a:rPr lang="en-US" sz="1800" i="0" dirty="0" smtClean="0"/>
              <a:t>) 1cm </a:t>
            </a:r>
            <a:r>
              <a:rPr lang="en-US" sz="1800" i="0" dirty="0"/>
              <a:t>x </a:t>
            </a:r>
            <a:r>
              <a:rPr lang="en-US" sz="1800" i="0" dirty="0" smtClean="0"/>
              <a:t>1cm </a:t>
            </a:r>
            <a:r>
              <a:rPr lang="en-US" sz="1800" i="0" dirty="0" err="1" smtClean="0"/>
              <a:t>avente</a:t>
            </a:r>
            <a:r>
              <a:rPr lang="en-US" sz="1800" i="0" dirty="0" smtClean="0"/>
              <a:t> bow </a:t>
            </a:r>
            <a:r>
              <a:rPr lang="en-US" sz="1800" i="0" dirty="0"/>
              <a:t>100nm</a:t>
            </a:r>
            <a:r>
              <a:rPr lang="en-US" sz="1800" dirty="0"/>
              <a:t> </a:t>
            </a:r>
            <a:endParaRPr lang="en-US" sz="1800" dirty="0" smtClean="0"/>
          </a:p>
          <a:p>
            <a:r>
              <a:rPr lang="en-US" sz="1800" i="0" dirty="0" err="1" smtClean="0"/>
              <a:t>Supporto</a:t>
            </a:r>
            <a:r>
              <a:rPr lang="en-US" sz="1800" i="0" dirty="0" smtClean="0"/>
              <a:t> wafer </a:t>
            </a:r>
            <a:r>
              <a:rPr lang="en-US" sz="1800" i="0" dirty="0" err="1" smtClean="0"/>
              <a:t>Siegert</a:t>
            </a:r>
            <a:r>
              <a:rPr lang="en-US" sz="1800" i="0" dirty="0" smtClean="0"/>
              <a:t> con (Total Thickness Variation) TTV&lt;</a:t>
            </a:r>
            <a:r>
              <a:rPr lang="en-US" sz="1800" i="0" dirty="0"/>
              <a:t>10 </a:t>
            </a:r>
            <a:r>
              <a:rPr lang="en-US" sz="1800" i="0" dirty="0" smtClean="0"/>
              <a:t>µm e bow ±2µm</a:t>
            </a:r>
            <a:endParaRPr lang="en-GB" sz="1800" dirty="0"/>
          </a:p>
        </p:txBody>
      </p:sp>
      <p:sp>
        <p:nvSpPr>
          <p:cNvPr id="2" name="Title 1"/>
          <p:cNvSpPr>
            <a:spLocks noGrp="1"/>
          </p:cNvSpPr>
          <p:nvPr>
            <p:ph type="title"/>
          </p:nvPr>
        </p:nvSpPr>
        <p:spPr>
          <a:xfrm>
            <a:off x="75823" y="-293982"/>
            <a:ext cx="8800537" cy="1143000"/>
          </a:xfrm>
        </p:spPr>
        <p:txBody>
          <a:bodyPr>
            <a:noAutofit/>
          </a:bodyPr>
          <a:lstStyle/>
          <a:p>
            <a:r>
              <a:rPr lang="en-GB" sz="3200" dirty="0" err="1" smtClean="0">
                <a:solidFill>
                  <a:srgbClr val="006699"/>
                </a:solidFill>
              </a:rPr>
              <a:t>Misure</a:t>
            </a:r>
            <a:r>
              <a:rPr lang="en-GB" sz="3200" dirty="0">
                <a:solidFill>
                  <a:srgbClr val="006699"/>
                </a:solidFill>
              </a:rPr>
              <a:t> </a:t>
            </a:r>
            <a:r>
              <a:rPr lang="en-GB" sz="3200" dirty="0" err="1" smtClean="0">
                <a:solidFill>
                  <a:srgbClr val="006699"/>
                </a:solidFill>
              </a:rPr>
              <a:t>Campione</a:t>
            </a:r>
            <a:r>
              <a:rPr lang="en-GB" sz="3200" dirty="0" smtClean="0">
                <a:solidFill>
                  <a:srgbClr val="006699"/>
                </a:solidFill>
              </a:rPr>
              <a:t> </a:t>
            </a:r>
            <a:r>
              <a:rPr lang="en-GB" sz="3200" dirty="0" err="1" smtClean="0">
                <a:solidFill>
                  <a:srgbClr val="006699"/>
                </a:solidFill>
              </a:rPr>
              <a:t>su</a:t>
            </a:r>
            <a:r>
              <a:rPr lang="en-GB" sz="3200" dirty="0" smtClean="0">
                <a:solidFill>
                  <a:srgbClr val="006699"/>
                </a:solidFill>
              </a:rPr>
              <a:t> Wafer </a:t>
            </a:r>
            <a:r>
              <a:rPr lang="en-GB" sz="3200" dirty="0" err="1" smtClean="0">
                <a:solidFill>
                  <a:srgbClr val="006699"/>
                </a:solidFill>
              </a:rPr>
              <a:t>Siegert</a:t>
            </a:r>
            <a:r>
              <a:rPr lang="en-GB" sz="3200" dirty="0" smtClean="0">
                <a:solidFill>
                  <a:srgbClr val="006699"/>
                </a:solidFill>
              </a:rPr>
              <a:t> (TTV &lt; 10 µm)</a:t>
            </a:r>
            <a:endParaRPr lang="en-GB" sz="3200" dirty="0">
              <a:solidFill>
                <a:srgbClr val="006699"/>
              </a:solidFill>
            </a:endParaRPr>
          </a:p>
        </p:txBody>
      </p:sp>
      <p:pic>
        <p:nvPicPr>
          <p:cNvPr id="12" name="Picture 11"/>
          <p:cNvPicPr>
            <a:picLocks noChangeAspect="1"/>
          </p:cNvPicPr>
          <p:nvPr/>
        </p:nvPicPr>
        <p:blipFill>
          <a:blip r:embed="rId2"/>
          <a:stretch>
            <a:fillRect/>
          </a:stretch>
        </p:blipFill>
        <p:spPr>
          <a:xfrm>
            <a:off x="0" y="3645024"/>
            <a:ext cx="9144000" cy="2974960"/>
          </a:xfrm>
          <a:prstGeom prst="rect">
            <a:avLst/>
          </a:prstGeom>
        </p:spPr>
      </p:pic>
      <p:pic>
        <p:nvPicPr>
          <p:cNvPr id="13" name="Picture 12"/>
          <p:cNvPicPr>
            <a:picLocks noChangeAspect="1"/>
          </p:cNvPicPr>
          <p:nvPr/>
        </p:nvPicPr>
        <p:blipFill>
          <a:blip r:embed="rId3"/>
          <a:stretch>
            <a:fillRect/>
          </a:stretch>
        </p:blipFill>
        <p:spPr>
          <a:xfrm>
            <a:off x="467544" y="1484784"/>
            <a:ext cx="8115300" cy="2019300"/>
          </a:xfrm>
          <a:prstGeom prst="rect">
            <a:avLst/>
          </a:prstGeom>
        </p:spPr>
      </p:pic>
    </p:spTree>
    <p:extLst>
      <p:ext uri="{BB962C8B-B14F-4D97-AF65-F5344CB8AC3E}">
        <p14:creationId xmlns:p14="http://schemas.microsoft.com/office/powerpoint/2010/main" xmlns="" val="236012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028"/>
            <a:ext cx="9040607" cy="1143000"/>
          </a:xfrm>
        </p:spPr>
        <p:txBody>
          <a:bodyPr>
            <a:noAutofit/>
          </a:bodyPr>
          <a:lstStyle/>
          <a:p>
            <a:r>
              <a:rPr lang="en-GB" sz="3200" dirty="0" err="1" smtClean="0">
                <a:solidFill>
                  <a:srgbClr val="006699"/>
                </a:solidFill>
              </a:rPr>
              <a:t>Misure</a:t>
            </a:r>
            <a:r>
              <a:rPr lang="en-GB" sz="3200" dirty="0" smtClean="0">
                <a:solidFill>
                  <a:srgbClr val="006699"/>
                </a:solidFill>
              </a:rPr>
              <a:t> </a:t>
            </a:r>
            <a:r>
              <a:rPr lang="en-GB" sz="3200" dirty="0" err="1" smtClean="0">
                <a:solidFill>
                  <a:srgbClr val="006699"/>
                </a:solidFill>
              </a:rPr>
              <a:t>Campione</a:t>
            </a:r>
            <a:r>
              <a:rPr lang="en-GB" sz="3200" dirty="0" smtClean="0">
                <a:solidFill>
                  <a:srgbClr val="006699"/>
                </a:solidFill>
              </a:rPr>
              <a:t> </a:t>
            </a:r>
            <a:r>
              <a:rPr lang="en-GB" sz="3200" dirty="0" err="1" smtClean="0">
                <a:solidFill>
                  <a:srgbClr val="006699"/>
                </a:solidFill>
              </a:rPr>
              <a:t>su</a:t>
            </a:r>
            <a:r>
              <a:rPr lang="en-GB" sz="3200" dirty="0" smtClean="0">
                <a:solidFill>
                  <a:srgbClr val="006699"/>
                </a:solidFill>
              </a:rPr>
              <a:t> Wafer </a:t>
            </a:r>
            <a:r>
              <a:rPr lang="en-GB" sz="3200" dirty="0" err="1" smtClean="0">
                <a:solidFill>
                  <a:srgbClr val="006699"/>
                </a:solidFill>
              </a:rPr>
              <a:t>Siegert</a:t>
            </a:r>
            <a:r>
              <a:rPr lang="en-GB" sz="3200" dirty="0" smtClean="0">
                <a:solidFill>
                  <a:srgbClr val="006699"/>
                </a:solidFill>
              </a:rPr>
              <a:t> (TTV &lt; 5 µm)</a:t>
            </a:r>
            <a:endParaRPr lang="en-GB" sz="3200" dirty="0">
              <a:solidFill>
                <a:srgbClr val="006699"/>
              </a:solidFill>
            </a:endParaRPr>
          </a:p>
        </p:txBody>
      </p:sp>
      <p:sp>
        <p:nvSpPr>
          <p:cNvPr id="3" name="Content Placeholder 2"/>
          <p:cNvSpPr>
            <a:spLocks noGrp="1"/>
          </p:cNvSpPr>
          <p:nvPr>
            <p:ph idx="1"/>
          </p:nvPr>
        </p:nvSpPr>
        <p:spPr>
          <a:xfrm>
            <a:off x="251520" y="620688"/>
            <a:ext cx="8686800" cy="5684838"/>
          </a:xfrm>
        </p:spPr>
        <p:txBody>
          <a:bodyPr>
            <a:normAutofit/>
          </a:bodyPr>
          <a:lstStyle/>
          <a:p>
            <a:r>
              <a:rPr lang="en-US" sz="1800" i="0" dirty="0" err="1"/>
              <a:t>Misure</a:t>
            </a:r>
            <a:r>
              <a:rPr lang="en-US" sz="1800" i="0" dirty="0"/>
              <a:t> con chip di </a:t>
            </a:r>
            <a:r>
              <a:rPr lang="en-US" sz="1800" i="0" dirty="0" err="1"/>
              <a:t>silicio</a:t>
            </a:r>
            <a:r>
              <a:rPr lang="en-US" sz="1800" i="0" dirty="0"/>
              <a:t> 1cm x 1cm bow: 100nm</a:t>
            </a:r>
            <a:r>
              <a:rPr lang="en-US" sz="1800" dirty="0"/>
              <a:t> </a:t>
            </a:r>
            <a:r>
              <a:rPr lang="en-US" sz="1800" i="0" dirty="0" err="1"/>
              <a:t>Supporto</a:t>
            </a:r>
            <a:r>
              <a:rPr lang="en-US" sz="1800" i="0" dirty="0"/>
              <a:t> </a:t>
            </a:r>
            <a:r>
              <a:rPr lang="en-US" sz="1800" i="0" dirty="0" smtClean="0"/>
              <a:t>TTV&lt;</a:t>
            </a:r>
            <a:r>
              <a:rPr lang="en-US" sz="1800" i="0" dirty="0"/>
              <a:t>5 </a:t>
            </a:r>
            <a:r>
              <a:rPr lang="en-US" sz="1800" i="0" dirty="0" smtClean="0"/>
              <a:t>µm </a:t>
            </a:r>
          </a:p>
          <a:p>
            <a:r>
              <a:rPr lang="en-US" sz="1800" i="0" dirty="0" smtClean="0"/>
              <a:t>bow</a:t>
            </a:r>
            <a:r>
              <a:rPr lang="en-US" sz="1800" i="0" dirty="0"/>
              <a:t>: </a:t>
            </a:r>
            <a:r>
              <a:rPr lang="en-US" sz="1800" i="0" dirty="0" smtClean="0"/>
              <a:t>5 µm </a:t>
            </a:r>
            <a:r>
              <a:rPr lang="en-US" sz="1800" i="0" dirty="0"/>
              <a:t>(</a:t>
            </a:r>
            <a:r>
              <a:rPr lang="en-US" sz="1800" i="0" dirty="0" err="1"/>
              <a:t>valore</a:t>
            </a:r>
            <a:r>
              <a:rPr lang="en-US" sz="1800" i="0" dirty="0"/>
              <a:t> alto ma </a:t>
            </a:r>
            <a:r>
              <a:rPr lang="en-US" sz="1800" i="0" dirty="0" err="1"/>
              <a:t>nella</a:t>
            </a:r>
            <a:r>
              <a:rPr lang="en-US" sz="1800" i="0" dirty="0"/>
              <a:t> </a:t>
            </a:r>
            <a:r>
              <a:rPr lang="en-US" sz="1800" i="0" dirty="0" err="1"/>
              <a:t>zona</a:t>
            </a:r>
            <a:r>
              <a:rPr lang="en-US" sz="1800" i="0" dirty="0"/>
              <a:t> </a:t>
            </a:r>
            <a:r>
              <a:rPr lang="en-US" sz="1800" i="0" dirty="0" err="1"/>
              <a:t>centrale</a:t>
            </a:r>
            <a:r>
              <a:rPr lang="en-US" sz="1800" i="0" dirty="0"/>
              <a:t> </a:t>
            </a:r>
            <a:r>
              <a:rPr lang="en-US" sz="1800" i="0" dirty="0" err="1" smtClean="0"/>
              <a:t>è</a:t>
            </a:r>
            <a:r>
              <a:rPr lang="en-US" sz="1800" i="0" dirty="0" smtClean="0"/>
              <a:t> </a:t>
            </a:r>
            <a:r>
              <a:rPr lang="en-US" sz="1800" i="0" dirty="0" err="1"/>
              <a:t>intorno</a:t>
            </a:r>
            <a:r>
              <a:rPr lang="en-US" sz="1800" i="0" dirty="0"/>
              <a:t> a 2 </a:t>
            </a:r>
            <a:r>
              <a:rPr lang="en-US" sz="1800" i="0" dirty="0" smtClean="0"/>
              <a:t>µm</a:t>
            </a:r>
            <a:r>
              <a:rPr lang="en-US" sz="1800" i="0" dirty="0"/>
              <a:t>)</a:t>
            </a:r>
            <a:r>
              <a:rPr lang="en-US" sz="1800" dirty="0"/>
              <a:t> </a:t>
            </a:r>
            <a:endParaRPr lang="en-GB" sz="1800" dirty="0"/>
          </a:p>
        </p:txBody>
      </p:sp>
      <p:pic>
        <p:nvPicPr>
          <p:cNvPr id="5" name="Picture 4"/>
          <p:cNvPicPr>
            <a:picLocks noChangeAspect="1"/>
          </p:cNvPicPr>
          <p:nvPr/>
        </p:nvPicPr>
        <p:blipFill>
          <a:blip r:embed="rId2"/>
          <a:stretch>
            <a:fillRect/>
          </a:stretch>
        </p:blipFill>
        <p:spPr>
          <a:xfrm>
            <a:off x="467544" y="1484784"/>
            <a:ext cx="8115300" cy="2019300"/>
          </a:xfrm>
          <a:prstGeom prst="rect">
            <a:avLst/>
          </a:prstGeom>
        </p:spPr>
      </p:pic>
      <p:pic>
        <p:nvPicPr>
          <p:cNvPr id="6" name="Picture 5"/>
          <p:cNvPicPr>
            <a:picLocks noChangeAspect="1"/>
          </p:cNvPicPr>
          <p:nvPr/>
        </p:nvPicPr>
        <p:blipFill>
          <a:blip r:embed="rId3"/>
          <a:stretch>
            <a:fillRect/>
          </a:stretch>
        </p:blipFill>
        <p:spPr>
          <a:xfrm>
            <a:off x="0" y="3645024"/>
            <a:ext cx="9144000" cy="2983209"/>
          </a:xfrm>
          <a:prstGeom prst="rect">
            <a:avLst/>
          </a:prstGeom>
        </p:spPr>
      </p:pic>
    </p:spTree>
    <p:extLst>
      <p:ext uri="{BB962C8B-B14F-4D97-AF65-F5344CB8AC3E}">
        <p14:creationId xmlns:p14="http://schemas.microsoft.com/office/powerpoint/2010/main" xmlns="" val="192950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34" y="-175380"/>
            <a:ext cx="8229600" cy="796950"/>
          </a:xfrm>
        </p:spPr>
        <p:txBody>
          <a:bodyPr/>
          <a:lstStyle/>
          <a:p>
            <a:r>
              <a:rPr lang="en-GB" dirty="0" err="1" smtClean="0">
                <a:solidFill>
                  <a:srgbClr val="006699"/>
                </a:solidFill>
              </a:rPr>
              <a:t>Spessori</a:t>
            </a:r>
            <a:r>
              <a:rPr lang="en-GB" dirty="0" smtClean="0">
                <a:solidFill>
                  <a:srgbClr val="006699"/>
                </a:solidFill>
              </a:rPr>
              <a:t> </a:t>
            </a:r>
            <a:r>
              <a:rPr lang="en-GB" dirty="0" err="1" smtClean="0">
                <a:solidFill>
                  <a:srgbClr val="006699"/>
                </a:solidFill>
              </a:rPr>
              <a:t>Misurati</a:t>
            </a:r>
            <a:r>
              <a:rPr lang="en-GB" dirty="0" smtClean="0">
                <a:solidFill>
                  <a:srgbClr val="006699"/>
                </a:solidFill>
              </a:rPr>
              <a:t> </a:t>
            </a:r>
            <a:r>
              <a:rPr lang="en-GB" dirty="0" err="1" smtClean="0">
                <a:solidFill>
                  <a:srgbClr val="006699"/>
                </a:solidFill>
              </a:rPr>
              <a:t>su</a:t>
            </a:r>
            <a:r>
              <a:rPr lang="en-GB" dirty="0" smtClean="0">
                <a:solidFill>
                  <a:srgbClr val="006699"/>
                </a:solidFill>
              </a:rPr>
              <a:t> </a:t>
            </a:r>
            <a:r>
              <a:rPr lang="en-GB" dirty="0" err="1" smtClean="0">
                <a:solidFill>
                  <a:srgbClr val="006699"/>
                </a:solidFill>
              </a:rPr>
              <a:t>Colonnine</a:t>
            </a:r>
            <a:endParaRPr lang="en-GB" dirty="0">
              <a:solidFill>
                <a:srgbClr val="006699"/>
              </a:solidFill>
            </a:endParaRPr>
          </a:p>
        </p:txBody>
      </p:sp>
      <p:sp>
        <p:nvSpPr>
          <p:cNvPr id="3" name="Content Placeholder 2"/>
          <p:cNvSpPr>
            <a:spLocks noGrp="1"/>
          </p:cNvSpPr>
          <p:nvPr>
            <p:ph idx="1"/>
          </p:nvPr>
        </p:nvSpPr>
        <p:spPr>
          <a:xfrm>
            <a:off x="4067944" y="548680"/>
            <a:ext cx="4896544" cy="2808312"/>
          </a:xfrm>
        </p:spPr>
        <p:txBody>
          <a:bodyPr/>
          <a:lstStyle/>
          <a:p>
            <a:pPr>
              <a:buFont typeface="Arial"/>
              <a:buChar char="•"/>
            </a:pPr>
            <a:r>
              <a:rPr lang="en-US" sz="1600" i="0" dirty="0" err="1"/>
              <a:t>Colonne</a:t>
            </a:r>
            <a:r>
              <a:rPr lang="en-US" sz="1600" i="0" dirty="0"/>
              <a:t> </a:t>
            </a:r>
            <a:r>
              <a:rPr lang="en-US" sz="1600" i="0" dirty="0" err="1"/>
              <a:t>misurate</a:t>
            </a:r>
            <a:r>
              <a:rPr lang="en-US" sz="1600" i="0" dirty="0"/>
              <a:t> a </a:t>
            </a:r>
            <a:r>
              <a:rPr lang="en-US" sz="1600" i="0" dirty="0" err="1"/>
              <a:t>sinistra</a:t>
            </a:r>
            <a:r>
              <a:rPr lang="en-US" sz="1600" i="0" dirty="0"/>
              <a:t> </a:t>
            </a:r>
            <a:r>
              <a:rPr lang="en-US" sz="1600" i="0" dirty="0" smtClean="0"/>
              <a:t>per </a:t>
            </a:r>
            <a:r>
              <a:rPr lang="en-US" sz="1600" i="0" dirty="0"/>
              <a:t>la </a:t>
            </a:r>
            <a:r>
              <a:rPr lang="en-US" sz="1600" i="0" dirty="0" err="1"/>
              <a:t>lunghezza</a:t>
            </a:r>
            <a:r>
              <a:rPr lang="en-US" sz="1600" i="0" dirty="0"/>
              <a:t> </a:t>
            </a:r>
            <a:r>
              <a:rPr lang="en-US" sz="1600" i="0" dirty="0" err="1"/>
              <a:t>dei</a:t>
            </a:r>
            <a:r>
              <a:rPr lang="en-US" sz="1600" i="0" dirty="0"/>
              <a:t> </a:t>
            </a:r>
            <a:r>
              <a:rPr lang="en-US" sz="1600" i="0" dirty="0" err="1"/>
              <a:t>tratti</a:t>
            </a:r>
            <a:r>
              <a:rPr lang="en-US" sz="1600" i="0" dirty="0"/>
              <a:t> </a:t>
            </a:r>
            <a:r>
              <a:rPr lang="en-US" sz="1600" i="0" dirty="0" err="1" smtClean="0"/>
              <a:t>azzurri</a:t>
            </a:r>
            <a:r>
              <a:rPr lang="en-US" sz="1600" i="0" dirty="0" smtClean="0"/>
              <a:t>: ~4.78 </a:t>
            </a:r>
            <a:r>
              <a:rPr lang="en-US" sz="1600" i="0" dirty="0" smtClean="0"/>
              <a:t>um +- 0.03um</a:t>
            </a:r>
            <a:endParaRPr lang="en-US" sz="1600" i="0" dirty="0" smtClean="0"/>
          </a:p>
          <a:p>
            <a:pPr>
              <a:buFont typeface="Arial"/>
              <a:buChar char="•"/>
            </a:pPr>
            <a:r>
              <a:rPr lang="en-US" sz="1600" i="0" dirty="0" err="1" smtClean="0"/>
              <a:t>Colonne</a:t>
            </a:r>
            <a:r>
              <a:rPr lang="en-US" sz="1600" i="0" dirty="0" smtClean="0"/>
              <a:t> </a:t>
            </a:r>
            <a:r>
              <a:rPr lang="en-US" sz="1600" i="0" dirty="0" err="1"/>
              <a:t>misurate</a:t>
            </a:r>
            <a:r>
              <a:rPr lang="en-US" sz="1600" i="0" dirty="0"/>
              <a:t> a </a:t>
            </a:r>
            <a:r>
              <a:rPr lang="en-US" sz="1600" i="0" dirty="0" err="1"/>
              <a:t>destra</a:t>
            </a:r>
            <a:r>
              <a:rPr lang="en-US" sz="1600" i="0" dirty="0"/>
              <a:t>  per la </a:t>
            </a:r>
            <a:r>
              <a:rPr lang="en-US" sz="1600" i="0" dirty="0" err="1"/>
              <a:t>lunghezza</a:t>
            </a:r>
            <a:r>
              <a:rPr lang="en-US" sz="1600" i="0" dirty="0"/>
              <a:t> </a:t>
            </a:r>
            <a:r>
              <a:rPr lang="en-US" sz="1600" i="0" dirty="0" err="1"/>
              <a:t>dei</a:t>
            </a:r>
            <a:r>
              <a:rPr lang="en-US" sz="1600" i="0" dirty="0"/>
              <a:t> </a:t>
            </a:r>
            <a:r>
              <a:rPr lang="en-US" sz="1600" i="0" dirty="0" err="1"/>
              <a:t>tratti</a:t>
            </a:r>
            <a:r>
              <a:rPr lang="en-US" sz="1600" i="0" dirty="0"/>
              <a:t> </a:t>
            </a:r>
            <a:r>
              <a:rPr lang="en-US" sz="1600" i="0" dirty="0" err="1" smtClean="0"/>
              <a:t>azzurri</a:t>
            </a:r>
            <a:r>
              <a:rPr lang="en-US" sz="1600" i="0" dirty="0" smtClean="0"/>
              <a:t>: ~ 4.75 mm</a:t>
            </a:r>
            <a:r>
              <a:rPr lang="en-US" sz="1600" dirty="0" smtClean="0"/>
              <a:t> </a:t>
            </a:r>
            <a:r>
              <a:rPr lang="en-US" sz="1600" dirty="0" smtClean="0"/>
              <a:t>+-0.03um</a:t>
            </a:r>
            <a:endParaRPr lang="en-US" sz="1600" dirty="0" smtClean="0"/>
          </a:p>
          <a:p>
            <a:pPr>
              <a:buFont typeface="Arial"/>
              <a:buChar char="•"/>
            </a:pPr>
            <a:r>
              <a:rPr lang="en-US" sz="1600" i="0" dirty="0" err="1" smtClean="0"/>
              <a:t>Una</a:t>
            </a:r>
            <a:r>
              <a:rPr lang="en-US" sz="1600" i="0" dirty="0" smtClean="0"/>
              <a:t> </a:t>
            </a:r>
            <a:r>
              <a:rPr lang="en-US" sz="1600" i="0" dirty="0" err="1"/>
              <a:t>volta</a:t>
            </a:r>
            <a:r>
              <a:rPr lang="en-US" sz="1600" i="0" dirty="0"/>
              <a:t> </a:t>
            </a:r>
            <a:r>
              <a:rPr lang="en-US" sz="1600" i="0" dirty="0" err="1"/>
              <a:t>riallineato</a:t>
            </a:r>
            <a:r>
              <a:rPr lang="en-US" sz="1600" i="0" dirty="0"/>
              <a:t> </a:t>
            </a:r>
            <a:r>
              <a:rPr lang="en-US" sz="1600" i="0" dirty="0" err="1"/>
              <a:t>il</a:t>
            </a:r>
            <a:r>
              <a:rPr lang="en-US" sz="1600" i="0" dirty="0"/>
              <a:t> chip con </a:t>
            </a:r>
            <a:r>
              <a:rPr lang="en-US" sz="1600" i="0" dirty="0" err="1"/>
              <a:t>gli</a:t>
            </a:r>
            <a:r>
              <a:rPr lang="en-US" sz="1600" i="0" dirty="0"/>
              <a:t> </a:t>
            </a:r>
            <a:r>
              <a:rPr lang="en-US" sz="1600" i="0" dirty="0" err="1"/>
              <a:t>otto</a:t>
            </a:r>
            <a:r>
              <a:rPr lang="en-US" sz="1600" i="0" dirty="0"/>
              <a:t> marks </a:t>
            </a:r>
            <a:r>
              <a:rPr lang="en-US" sz="1600" i="0" dirty="0" err="1"/>
              <a:t>posti</a:t>
            </a:r>
            <a:r>
              <a:rPr lang="en-US" sz="1600" i="0" dirty="0"/>
              <a:t> </a:t>
            </a:r>
            <a:r>
              <a:rPr lang="en-US" sz="1600" dirty="0"/>
              <a:t> </a:t>
            </a:r>
            <a:r>
              <a:rPr lang="en-US" sz="1600" i="0" dirty="0" err="1"/>
              <a:t>sul</a:t>
            </a:r>
            <a:r>
              <a:rPr lang="en-US" sz="1600" i="0" dirty="0"/>
              <a:t> </a:t>
            </a:r>
            <a:r>
              <a:rPr lang="en-US" sz="1600" i="0" dirty="0" err="1"/>
              <a:t>perimetro</a:t>
            </a:r>
            <a:r>
              <a:rPr lang="en-US" sz="1600" i="0" dirty="0"/>
              <a:t> </a:t>
            </a:r>
            <a:r>
              <a:rPr lang="en-US" sz="1600" i="0" dirty="0" err="1"/>
              <a:t>della</a:t>
            </a:r>
            <a:r>
              <a:rPr lang="en-US" sz="1600" i="0" dirty="0"/>
              <a:t> </a:t>
            </a:r>
            <a:r>
              <a:rPr lang="en-US" sz="1600" i="0" dirty="0" err="1"/>
              <a:t>maschera</a:t>
            </a:r>
            <a:r>
              <a:rPr lang="en-US" sz="1600" i="0" dirty="0"/>
              <a:t> , </a:t>
            </a:r>
            <a:r>
              <a:rPr lang="en-US" sz="1600" i="0" dirty="0" err="1"/>
              <a:t>eseguite</a:t>
            </a:r>
            <a:r>
              <a:rPr lang="en-US" sz="1600" i="0" dirty="0"/>
              <a:t> due </a:t>
            </a:r>
            <a:r>
              <a:rPr lang="en-US" sz="1600" i="0" dirty="0" err="1"/>
              <a:t>misure</a:t>
            </a:r>
            <a:r>
              <a:rPr lang="en-US" sz="1600" i="0" dirty="0"/>
              <a:t> per </a:t>
            </a:r>
            <a:r>
              <a:rPr lang="en-US" sz="1600" i="0" dirty="0" err="1"/>
              <a:t>angolo</a:t>
            </a:r>
            <a:r>
              <a:rPr lang="en-US" sz="1600" i="0" dirty="0"/>
              <a:t>  </a:t>
            </a:r>
            <a:r>
              <a:rPr lang="en-US" sz="1600" dirty="0"/>
              <a:t> </a:t>
            </a:r>
            <a:r>
              <a:rPr lang="en-US" sz="1600" i="0" dirty="0"/>
              <a:t>con </a:t>
            </a:r>
            <a:r>
              <a:rPr lang="en-US" sz="1600" i="0" dirty="0" err="1"/>
              <a:t>il</a:t>
            </a:r>
            <a:r>
              <a:rPr lang="en-US" sz="1600" i="0" dirty="0"/>
              <a:t> </a:t>
            </a:r>
            <a:r>
              <a:rPr lang="en-US" sz="1600" i="0" dirty="0" err="1"/>
              <a:t>profilometro</a:t>
            </a:r>
            <a:r>
              <a:rPr lang="en-US" sz="1600" i="0" dirty="0"/>
              <a:t> </a:t>
            </a:r>
            <a:r>
              <a:rPr lang="en-US" sz="1600" i="0" dirty="0" err="1"/>
              <a:t>che</a:t>
            </a:r>
            <a:r>
              <a:rPr lang="en-US" sz="1600" i="0" dirty="0"/>
              <a:t> </a:t>
            </a:r>
            <a:r>
              <a:rPr lang="en-US" sz="1600" i="0" dirty="0" err="1"/>
              <a:t>comprendessero</a:t>
            </a:r>
            <a:r>
              <a:rPr lang="en-US" sz="1600" i="0" dirty="0"/>
              <a:t>  </a:t>
            </a:r>
            <a:r>
              <a:rPr lang="en-US" sz="1600" i="0" dirty="0" err="1"/>
              <a:t>l'altezza</a:t>
            </a:r>
            <a:r>
              <a:rPr lang="en-US" sz="1600" i="0" dirty="0"/>
              <a:t> del chip </a:t>
            </a:r>
            <a:r>
              <a:rPr lang="en-US" sz="1600" i="0" dirty="0" err="1"/>
              <a:t>sopra</a:t>
            </a:r>
            <a:r>
              <a:rPr lang="en-US" sz="1600" dirty="0"/>
              <a:t> </a:t>
            </a:r>
            <a:r>
              <a:rPr lang="en-US" sz="1600" i="0" dirty="0"/>
              <a:t> le </a:t>
            </a:r>
            <a:r>
              <a:rPr lang="en-US" sz="1600" i="0" dirty="0" err="1"/>
              <a:t>colonne</a:t>
            </a:r>
            <a:r>
              <a:rPr lang="en-US" sz="1600" i="0" dirty="0"/>
              <a:t> +  </a:t>
            </a:r>
            <a:r>
              <a:rPr lang="en-US" sz="1600" i="0" dirty="0" err="1"/>
              <a:t>altezza</a:t>
            </a:r>
            <a:r>
              <a:rPr lang="en-US" sz="1600" i="0" dirty="0"/>
              <a:t> </a:t>
            </a:r>
            <a:r>
              <a:rPr lang="en-US" sz="1600" i="0" dirty="0" err="1"/>
              <a:t>colonne</a:t>
            </a:r>
            <a:r>
              <a:rPr lang="en-US" sz="1600" i="0" dirty="0"/>
              <a:t> </a:t>
            </a:r>
            <a:endParaRPr lang="en-GB" sz="1600" dirty="0"/>
          </a:p>
        </p:txBody>
      </p:sp>
      <p:pic>
        <p:nvPicPr>
          <p:cNvPr id="4" name="Immagine 3" descr="maschera nanni.PNG"/>
          <p:cNvPicPr>
            <a:picLocks noChangeAspect="1"/>
          </p:cNvPicPr>
          <p:nvPr/>
        </p:nvPicPr>
        <p:blipFill rotWithShape="1">
          <a:blip r:embed="rId2" cstate="print"/>
          <a:srcRect l="18824" r="10110"/>
          <a:stretch/>
        </p:blipFill>
        <p:spPr>
          <a:xfrm>
            <a:off x="323528" y="620688"/>
            <a:ext cx="3599583" cy="3102453"/>
          </a:xfrm>
          <a:prstGeom prst="rect">
            <a:avLst/>
          </a:prstGeom>
        </p:spPr>
      </p:pic>
      <p:sp>
        <p:nvSpPr>
          <p:cNvPr id="5" name="TextBox 4"/>
          <p:cNvSpPr txBox="1"/>
          <p:nvPr/>
        </p:nvSpPr>
        <p:spPr>
          <a:xfrm>
            <a:off x="2610422" y="1207785"/>
            <a:ext cx="1210588" cy="276999"/>
          </a:xfrm>
          <a:prstGeom prst="rect">
            <a:avLst/>
          </a:prstGeom>
          <a:noFill/>
        </p:spPr>
        <p:txBody>
          <a:bodyPr wrap="none" rtlCol="0">
            <a:spAutoFit/>
          </a:bodyPr>
          <a:lstStyle/>
          <a:p>
            <a:r>
              <a:rPr lang="en-GB" sz="1200" b="0" dirty="0" smtClean="0">
                <a:solidFill>
                  <a:schemeClr val="bg1"/>
                </a:solidFill>
                <a:latin typeface="Calibri"/>
                <a:cs typeface="Calibri"/>
              </a:rPr>
              <a:t>Top-right corner</a:t>
            </a:r>
            <a:endParaRPr lang="en-GB" sz="1200" b="0" dirty="0">
              <a:solidFill>
                <a:schemeClr val="bg1"/>
              </a:solidFill>
              <a:latin typeface="Calibri"/>
              <a:cs typeface="Calibri"/>
            </a:endParaRPr>
          </a:p>
        </p:txBody>
      </p:sp>
      <p:sp>
        <p:nvSpPr>
          <p:cNvPr id="6" name="TextBox 5"/>
          <p:cNvSpPr txBox="1"/>
          <p:nvPr/>
        </p:nvSpPr>
        <p:spPr>
          <a:xfrm>
            <a:off x="2538414" y="2359913"/>
            <a:ext cx="1441420" cy="276999"/>
          </a:xfrm>
          <a:prstGeom prst="rect">
            <a:avLst/>
          </a:prstGeom>
          <a:noFill/>
        </p:spPr>
        <p:txBody>
          <a:bodyPr wrap="none" rtlCol="0">
            <a:spAutoFit/>
          </a:bodyPr>
          <a:lstStyle/>
          <a:p>
            <a:r>
              <a:rPr lang="en-GB" sz="1200" b="0" dirty="0" smtClean="0">
                <a:solidFill>
                  <a:schemeClr val="bg1"/>
                </a:solidFill>
                <a:latin typeface="Calibri"/>
                <a:cs typeface="Calibri"/>
              </a:rPr>
              <a:t>Bottom-right corner</a:t>
            </a:r>
            <a:endParaRPr lang="en-GB" sz="1200" b="0" dirty="0">
              <a:solidFill>
                <a:schemeClr val="bg1"/>
              </a:solidFill>
              <a:latin typeface="Calibri"/>
              <a:cs typeface="Calibri"/>
            </a:endParaRPr>
          </a:p>
        </p:txBody>
      </p:sp>
      <p:sp>
        <p:nvSpPr>
          <p:cNvPr id="7" name="TextBox 6"/>
          <p:cNvSpPr txBox="1"/>
          <p:nvPr/>
        </p:nvSpPr>
        <p:spPr>
          <a:xfrm>
            <a:off x="450182" y="1268760"/>
            <a:ext cx="1121145" cy="276999"/>
          </a:xfrm>
          <a:prstGeom prst="rect">
            <a:avLst/>
          </a:prstGeom>
          <a:noFill/>
        </p:spPr>
        <p:txBody>
          <a:bodyPr wrap="none" rtlCol="0">
            <a:spAutoFit/>
          </a:bodyPr>
          <a:lstStyle/>
          <a:p>
            <a:r>
              <a:rPr lang="en-GB" sz="1200" b="0" dirty="0" smtClean="0">
                <a:solidFill>
                  <a:schemeClr val="bg1"/>
                </a:solidFill>
                <a:latin typeface="Calibri"/>
                <a:cs typeface="Calibri"/>
              </a:rPr>
              <a:t>Top-left corner</a:t>
            </a:r>
            <a:endParaRPr lang="en-GB" sz="1200" b="0" dirty="0">
              <a:solidFill>
                <a:schemeClr val="bg1"/>
              </a:solidFill>
              <a:latin typeface="Calibri"/>
              <a:cs typeface="Calibri"/>
            </a:endParaRPr>
          </a:p>
        </p:txBody>
      </p:sp>
      <p:sp>
        <p:nvSpPr>
          <p:cNvPr id="8" name="TextBox 7"/>
          <p:cNvSpPr txBox="1"/>
          <p:nvPr/>
        </p:nvSpPr>
        <p:spPr>
          <a:xfrm>
            <a:off x="378174" y="2348880"/>
            <a:ext cx="1351652" cy="276999"/>
          </a:xfrm>
          <a:prstGeom prst="rect">
            <a:avLst/>
          </a:prstGeom>
          <a:noFill/>
        </p:spPr>
        <p:txBody>
          <a:bodyPr wrap="none" rtlCol="0">
            <a:spAutoFit/>
          </a:bodyPr>
          <a:lstStyle/>
          <a:p>
            <a:r>
              <a:rPr lang="en-GB" sz="1200" b="0" dirty="0" smtClean="0">
                <a:solidFill>
                  <a:schemeClr val="bg1"/>
                </a:solidFill>
                <a:latin typeface="Calibri"/>
                <a:cs typeface="Calibri"/>
              </a:rPr>
              <a:t>Bottom-left corner</a:t>
            </a:r>
            <a:endParaRPr lang="en-GB" sz="1200" b="0" dirty="0">
              <a:solidFill>
                <a:schemeClr val="bg1"/>
              </a:solidFill>
              <a:latin typeface="Calibri"/>
              <a:cs typeface="Calibri"/>
            </a:endParaRPr>
          </a:p>
        </p:txBody>
      </p:sp>
      <p:sp>
        <p:nvSpPr>
          <p:cNvPr id="13" name="Content Placeholder 2"/>
          <p:cNvSpPr txBox="1">
            <a:spLocks/>
          </p:cNvSpPr>
          <p:nvPr/>
        </p:nvSpPr>
        <p:spPr bwMode="auto">
          <a:xfrm>
            <a:off x="467544" y="5733256"/>
            <a:ext cx="8352928" cy="86409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lvl1pPr marL="285750" marR="0" indent="-285750" algn="l" defTabSz="914400" rtl="0" eaLnBrk="0" fontAlgn="base" latinLnBrk="0" hangingPunct="0">
              <a:lnSpc>
                <a:spcPct val="90000"/>
              </a:lnSpc>
              <a:spcBef>
                <a:spcPct val="30000"/>
              </a:spcBef>
              <a:spcAft>
                <a:spcPct val="0"/>
              </a:spcAft>
              <a:buClr>
                <a:srgbClr val="000000"/>
              </a:buClr>
              <a:buSzTx/>
              <a:buFontTx/>
              <a:buBlip>
                <a:blip r:embed="rId3"/>
              </a:buBlip>
              <a:tabLst/>
              <a:defRPr sz="2000" i="1" strike="noStrike">
                <a:solidFill>
                  <a:schemeClr val="tx1"/>
                </a:solidFill>
                <a:latin typeface="Calibri"/>
                <a:ea typeface="ＭＳ Ｐゴシック" charset="-128"/>
                <a:cs typeface="Calibri"/>
              </a:defRPr>
            </a:lvl1pPr>
            <a:lvl2pPr marL="446088" marR="0" indent="-179388" algn="l" defTabSz="914400" rtl="0" eaLnBrk="0" fontAlgn="base" latinLnBrk="0" hangingPunct="0">
              <a:lnSpc>
                <a:spcPct val="90000"/>
              </a:lnSpc>
              <a:spcBef>
                <a:spcPct val="30000"/>
              </a:spcBef>
              <a:spcAft>
                <a:spcPct val="0"/>
              </a:spcAft>
              <a:buClr>
                <a:srgbClr val="000000"/>
              </a:buClr>
              <a:buSzPct val="100000"/>
              <a:buFontTx/>
              <a:buChar char="•"/>
              <a:tabLst/>
              <a:defRPr>
                <a:solidFill>
                  <a:schemeClr val="tx1"/>
                </a:solidFill>
                <a:latin typeface="Arial" charset="0"/>
                <a:ea typeface="ＭＳ Ｐゴシック" charset="-128"/>
              </a:defRPr>
            </a:lvl2pPr>
            <a:lvl3pPr marL="630238" marR="0" indent="-185738" algn="l" defTabSz="914400" rtl="0" eaLnBrk="0" fontAlgn="base" latinLnBrk="0" hangingPunct="0">
              <a:lnSpc>
                <a:spcPct val="90000"/>
              </a:lnSpc>
              <a:spcBef>
                <a:spcPct val="30000"/>
              </a:spcBef>
              <a:spcAft>
                <a:spcPct val="0"/>
              </a:spcAft>
              <a:buClrTx/>
              <a:buSzPct val="100000"/>
              <a:buFont typeface="Times" charset="0"/>
              <a:buChar char="•"/>
              <a:tabLst/>
              <a:defRPr>
                <a:solidFill>
                  <a:schemeClr val="tx1"/>
                </a:solidFill>
                <a:latin typeface="Arial" charset="0"/>
                <a:ea typeface="ＭＳ Ｐゴシック" charset="-128"/>
              </a:defRPr>
            </a:lvl3pPr>
            <a:lvl4pPr marL="896938" marR="0" indent="-266700" algn="l" defTabSz="914400" rtl="0" eaLnBrk="0" fontAlgn="base" latinLnBrk="0" hangingPunct="0">
              <a:lnSpc>
                <a:spcPct val="90000"/>
              </a:lnSpc>
              <a:spcBef>
                <a:spcPct val="30000"/>
              </a:spcBef>
              <a:spcAft>
                <a:spcPct val="0"/>
              </a:spcAft>
              <a:buClrTx/>
              <a:buSzPct val="100000"/>
              <a:buFont typeface="Lucida Grande"/>
              <a:buChar char="-"/>
              <a:tabLst/>
              <a:defRPr>
                <a:solidFill>
                  <a:schemeClr val="tx1"/>
                </a:solidFill>
                <a:latin typeface="Arial" charset="0"/>
                <a:ea typeface="ＭＳ Ｐゴシック" charset="-128"/>
              </a:defRPr>
            </a:lvl4pPr>
            <a:lvl5pPr marL="896938" marR="0" indent="266700" algn="l" defTabSz="914400" rtl="0" eaLnBrk="0" fontAlgn="base" latinLnBrk="0" hangingPunct="0">
              <a:lnSpc>
                <a:spcPct val="90000"/>
              </a:lnSpc>
              <a:spcBef>
                <a:spcPct val="30000"/>
              </a:spcBef>
              <a:spcAft>
                <a:spcPct val="0"/>
              </a:spcAft>
              <a:buClrTx/>
              <a:buSzPct val="100000"/>
              <a:buFont typeface="Lucida Grande"/>
              <a:buChar char="-"/>
              <a:tabLst/>
              <a:defRPr>
                <a:solidFill>
                  <a:schemeClr val="tx1"/>
                </a:solidFill>
                <a:latin typeface="Arial" charset="0"/>
                <a:ea typeface="ＭＳ Ｐゴシック" charset="-128"/>
              </a:defRPr>
            </a:lvl5pPr>
            <a:lvl6pPr marL="2038350" algn="l" rtl="0" eaLnBrk="0" fontAlgn="base" hangingPunct="0">
              <a:lnSpc>
                <a:spcPct val="90000"/>
              </a:lnSpc>
              <a:spcBef>
                <a:spcPct val="30000"/>
              </a:spcBef>
              <a:spcAft>
                <a:spcPct val="0"/>
              </a:spcAft>
              <a:buSzPct val="100000"/>
              <a:buFont typeface="Monotype Sorts" charset="2"/>
              <a:buChar char=""/>
              <a:defRPr>
                <a:solidFill>
                  <a:schemeClr val="tx1"/>
                </a:solidFill>
                <a:latin typeface="Arial" charset="0"/>
                <a:ea typeface="ＭＳ Ｐゴシック" charset="-128"/>
              </a:defRPr>
            </a:lvl6pPr>
            <a:lvl7pPr marL="2495550" algn="l" rtl="0" eaLnBrk="0" fontAlgn="base" hangingPunct="0">
              <a:lnSpc>
                <a:spcPct val="90000"/>
              </a:lnSpc>
              <a:spcBef>
                <a:spcPct val="30000"/>
              </a:spcBef>
              <a:spcAft>
                <a:spcPct val="0"/>
              </a:spcAft>
              <a:buSzPct val="100000"/>
              <a:buFont typeface="Monotype Sorts" charset="2"/>
              <a:buChar char=""/>
              <a:defRPr>
                <a:solidFill>
                  <a:schemeClr val="tx1"/>
                </a:solidFill>
                <a:latin typeface="Arial" charset="0"/>
                <a:ea typeface="ＭＳ Ｐゴシック" charset="-128"/>
              </a:defRPr>
            </a:lvl7pPr>
            <a:lvl8pPr marL="2952750" algn="l" rtl="0" eaLnBrk="0" fontAlgn="base" hangingPunct="0">
              <a:lnSpc>
                <a:spcPct val="90000"/>
              </a:lnSpc>
              <a:spcBef>
                <a:spcPct val="30000"/>
              </a:spcBef>
              <a:spcAft>
                <a:spcPct val="0"/>
              </a:spcAft>
              <a:buSzPct val="100000"/>
              <a:buFont typeface="Monotype Sorts" charset="2"/>
              <a:buChar char=""/>
              <a:defRPr>
                <a:solidFill>
                  <a:schemeClr val="tx1"/>
                </a:solidFill>
                <a:latin typeface="Arial" charset="0"/>
                <a:ea typeface="ＭＳ Ｐゴシック" charset="-128"/>
              </a:defRPr>
            </a:lvl8pPr>
            <a:lvl9pPr marL="3409950" algn="l" rtl="0" eaLnBrk="0" fontAlgn="base" hangingPunct="0">
              <a:lnSpc>
                <a:spcPct val="90000"/>
              </a:lnSpc>
              <a:spcBef>
                <a:spcPct val="30000"/>
              </a:spcBef>
              <a:spcAft>
                <a:spcPct val="0"/>
              </a:spcAft>
              <a:buSzPct val="100000"/>
              <a:buFont typeface="Monotype Sorts" charset="2"/>
              <a:buChar char=""/>
              <a:defRPr>
                <a:solidFill>
                  <a:schemeClr val="tx1"/>
                </a:solidFill>
                <a:latin typeface="Arial" charset="0"/>
                <a:ea typeface="ＭＳ Ｐゴシック" charset="-128"/>
              </a:defRPr>
            </a:lvl9pPr>
          </a:lstStyle>
          <a:p>
            <a:pPr marL="0" indent="0">
              <a:buNone/>
            </a:pPr>
            <a:r>
              <a:rPr lang="en-US" sz="1600" b="0" i="0" dirty="0"/>
              <a:t>Credo </a:t>
            </a:r>
            <a:r>
              <a:rPr lang="en-US" sz="1600" b="0" i="0" dirty="0" err="1"/>
              <a:t>che</a:t>
            </a:r>
            <a:r>
              <a:rPr lang="en-US" sz="1600" b="0" i="0" dirty="0"/>
              <a:t> la </a:t>
            </a:r>
            <a:r>
              <a:rPr lang="en-US" sz="1600" b="0" i="0" dirty="0" err="1"/>
              <a:t>ripetibilita</a:t>
            </a:r>
            <a:r>
              <a:rPr lang="en-US" sz="1600" b="0" i="0" dirty="0"/>
              <a:t>' di </a:t>
            </a:r>
            <a:r>
              <a:rPr lang="en-US" sz="1600" b="0" i="0" dirty="0" err="1"/>
              <a:t>queste</a:t>
            </a:r>
            <a:r>
              <a:rPr lang="en-US" sz="1600" b="0" i="0" dirty="0"/>
              <a:t>  </a:t>
            </a:r>
            <a:r>
              <a:rPr lang="en-US" sz="1600" b="0" i="0" dirty="0" err="1"/>
              <a:t>misure</a:t>
            </a:r>
            <a:r>
              <a:rPr lang="en-US" sz="1600" b="0" i="0" dirty="0"/>
              <a:t> con le </a:t>
            </a:r>
            <a:r>
              <a:rPr lang="en-US" sz="1600" b="0" i="0" dirty="0" err="1"/>
              <a:t>nostre</a:t>
            </a:r>
            <a:r>
              <a:rPr lang="en-US" sz="1600" b="0" i="0" dirty="0"/>
              <a:t> </a:t>
            </a:r>
            <a:r>
              <a:rPr lang="en-US" sz="1600" b="0" i="0" dirty="0" err="1"/>
              <a:t>tolleranze</a:t>
            </a:r>
            <a:r>
              <a:rPr lang="en-US" sz="1600" b="0" i="0" dirty="0"/>
              <a:t> </a:t>
            </a:r>
            <a:r>
              <a:rPr lang="en-US" sz="1600" b="0" i="0" dirty="0" err="1"/>
              <a:t>siano</a:t>
            </a:r>
            <a:r>
              <a:rPr lang="en-US" sz="1600" b="0" i="0" dirty="0"/>
              <a:t> </a:t>
            </a:r>
            <a:r>
              <a:rPr lang="en-US" sz="1600" b="0" i="0" dirty="0" err="1"/>
              <a:t>veramente</a:t>
            </a:r>
            <a:r>
              <a:rPr lang="en-US" sz="1600" b="0" i="0" dirty="0"/>
              <a:t> </a:t>
            </a:r>
            <a:r>
              <a:rPr lang="en-US" sz="1600" b="0" i="0" dirty="0" err="1"/>
              <a:t>difficili</a:t>
            </a:r>
            <a:r>
              <a:rPr lang="en-US" sz="1600" b="0" i="0" dirty="0"/>
              <a:t> </a:t>
            </a:r>
            <a:r>
              <a:rPr lang="en-US" sz="1600" b="0" i="0" dirty="0" err="1"/>
              <a:t>da</a:t>
            </a:r>
            <a:r>
              <a:rPr lang="en-US" sz="1600" b="0" i="0" dirty="0"/>
              <a:t> </a:t>
            </a:r>
            <a:r>
              <a:rPr lang="en-US" sz="1600" b="0" i="0" dirty="0" err="1" smtClean="0"/>
              <a:t>rappresentare</a:t>
            </a:r>
            <a:r>
              <a:rPr lang="en-US" sz="1600" b="0" i="0" dirty="0" smtClean="0"/>
              <a:t>; </a:t>
            </a:r>
            <a:r>
              <a:rPr lang="en-US" sz="1600" i="0" dirty="0" err="1" smtClean="0"/>
              <a:t>p</a:t>
            </a:r>
            <a:r>
              <a:rPr lang="en-US" sz="1600" b="0" i="0" dirty="0" err="1" smtClean="0"/>
              <a:t>robabilmente</a:t>
            </a:r>
            <a:r>
              <a:rPr lang="en-US" sz="1600" b="0" i="0" dirty="0" smtClean="0"/>
              <a:t> </a:t>
            </a:r>
            <a:r>
              <a:rPr lang="en-US" sz="1600" b="0" i="0" dirty="0"/>
              <a:t>con </a:t>
            </a:r>
            <a:r>
              <a:rPr lang="en-US" sz="1600" b="0" i="0" dirty="0" err="1"/>
              <a:t>supporti</a:t>
            </a:r>
            <a:r>
              <a:rPr lang="en-US" sz="1600" b="0" i="0" dirty="0"/>
              <a:t> </a:t>
            </a:r>
            <a:r>
              <a:rPr lang="en-US" sz="1600" b="0" i="0" dirty="0" err="1" smtClean="0"/>
              <a:t>più</a:t>
            </a:r>
            <a:r>
              <a:rPr lang="en-US" sz="1600" b="0" i="0" dirty="0" smtClean="0"/>
              <a:t> </a:t>
            </a:r>
            <a:r>
              <a:rPr lang="en-US" sz="1600" b="0" i="0" dirty="0" err="1"/>
              <a:t>precisi</a:t>
            </a:r>
            <a:r>
              <a:rPr lang="en-US" sz="1600" b="0" i="0" dirty="0"/>
              <a:t> </a:t>
            </a:r>
            <a:r>
              <a:rPr lang="en-US" sz="1600" b="0" i="0" dirty="0" err="1"/>
              <a:t>ambiente</a:t>
            </a:r>
            <a:r>
              <a:rPr lang="en-US" sz="1600" b="0" i="0" dirty="0"/>
              <a:t> </a:t>
            </a:r>
            <a:r>
              <a:rPr lang="en-US" sz="1600" b="0" i="0" dirty="0" err="1" smtClean="0"/>
              <a:t>più</a:t>
            </a:r>
            <a:r>
              <a:rPr lang="en-US" sz="1600" b="0" i="0" dirty="0" smtClean="0"/>
              <a:t> </a:t>
            </a:r>
            <a:r>
              <a:rPr lang="en-US" sz="1600" b="0" i="0" dirty="0"/>
              <a:t>sterile </a:t>
            </a:r>
            <a:r>
              <a:rPr lang="en-US" sz="1600" b="0" i="0" dirty="0" err="1"/>
              <a:t>si</a:t>
            </a:r>
            <a:r>
              <a:rPr lang="en-US" sz="1600" b="0" i="0" dirty="0"/>
              <a:t> </a:t>
            </a:r>
            <a:r>
              <a:rPr lang="en-US" sz="1600" b="0" i="0" dirty="0" err="1"/>
              <a:t>potrebbe</a:t>
            </a:r>
            <a:r>
              <a:rPr lang="en-US" sz="1600" b="0" i="0" dirty="0"/>
              <a:t> </a:t>
            </a:r>
            <a:r>
              <a:rPr lang="en-US" sz="1600" b="0" i="0" dirty="0" err="1"/>
              <a:t>raggiungere</a:t>
            </a:r>
            <a:r>
              <a:rPr lang="en-US" sz="1600" b="0" i="0" dirty="0"/>
              <a:t> </a:t>
            </a:r>
            <a:r>
              <a:rPr lang="en-US" sz="1600" b="0" i="0" dirty="0" err="1" smtClean="0"/>
              <a:t>un’accuratezza</a:t>
            </a:r>
            <a:r>
              <a:rPr lang="en-US" sz="1600" b="0" i="0" dirty="0" smtClean="0"/>
              <a:t> </a:t>
            </a:r>
            <a:r>
              <a:rPr lang="en-US" sz="1600" b="0" i="0" dirty="0" err="1" smtClean="0"/>
              <a:t>maggiore</a:t>
            </a:r>
            <a:r>
              <a:rPr lang="en-US" sz="1600" b="0" i="0" dirty="0" smtClean="0"/>
              <a:t>, </a:t>
            </a:r>
            <a:r>
              <a:rPr lang="en-US" sz="1600" dirty="0" smtClean="0"/>
              <a:t> </a:t>
            </a:r>
            <a:r>
              <a:rPr lang="en-US" sz="1600" b="0" i="0" dirty="0"/>
              <a:t>ma </a:t>
            </a:r>
            <a:r>
              <a:rPr lang="en-US" sz="1600" b="0" i="0" dirty="0" err="1"/>
              <a:t>che</a:t>
            </a:r>
            <a:r>
              <a:rPr lang="en-US" sz="1600" b="0" i="0" dirty="0"/>
              <a:t> </a:t>
            </a:r>
            <a:r>
              <a:rPr lang="en-US" sz="1600" b="0" i="0" dirty="0" err="1"/>
              <a:t>forse</a:t>
            </a:r>
            <a:r>
              <a:rPr lang="en-US" sz="1600" b="0" i="0" dirty="0"/>
              <a:t>  non </a:t>
            </a:r>
            <a:r>
              <a:rPr lang="en-US" sz="1600" b="0" i="0" dirty="0" err="1"/>
              <a:t>andrebbe</a:t>
            </a:r>
            <a:r>
              <a:rPr lang="en-US" sz="1600" b="0" i="0" dirty="0"/>
              <a:t> </a:t>
            </a:r>
            <a:r>
              <a:rPr lang="en-US" sz="1600" b="0" i="0" dirty="0" err="1"/>
              <a:t>mai</a:t>
            </a:r>
            <a:r>
              <a:rPr lang="en-US" sz="1600" b="0" i="0" dirty="0"/>
              <a:t> al di sotto </a:t>
            </a:r>
            <a:r>
              <a:rPr lang="en-US" sz="1600" b="0" i="0" dirty="0" err="1"/>
              <a:t>degli</a:t>
            </a:r>
            <a:r>
              <a:rPr lang="en-US" sz="1600" b="0" i="0" dirty="0"/>
              <a:t> 1-2um</a:t>
            </a:r>
            <a:r>
              <a:rPr lang="en-US" sz="1600" dirty="0"/>
              <a:t> </a:t>
            </a:r>
            <a:endParaRPr lang="en-GB" sz="1600" b="0" dirty="0"/>
          </a:p>
        </p:txBody>
      </p:sp>
      <p:sp>
        <p:nvSpPr>
          <p:cNvPr id="16" name="Right Arrow 15"/>
          <p:cNvSpPr/>
          <p:nvPr/>
        </p:nvSpPr>
        <p:spPr bwMode="auto">
          <a:xfrm>
            <a:off x="4211960" y="4725144"/>
            <a:ext cx="792088" cy="288032"/>
          </a:xfrm>
          <a:prstGeom prst="rightArrow">
            <a:avLst/>
          </a:prstGeom>
          <a:noFill/>
          <a:ln w="12700" cap="flat" cmpd="sng" algn="ctr">
            <a:solidFill>
              <a:srgbClr val="FF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Arial Rounded MT Bold" charset="0"/>
            </a:endParaRPr>
          </a:p>
        </p:txBody>
      </p:sp>
      <p:sp>
        <p:nvSpPr>
          <p:cNvPr id="17" name="TextBox 16"/>
          <p:cNvSpPr txBox="1"/>
          <p:nvPr/>
        </p:nvSpPr>
        <p:spPr>
          <a:xfrm>
            <a:off x="2457125" y="4941337"/>
            <a:ext cx="4320480" cy="584776"/>
          </a:xfrm>
          <a:prstGeom prst="rect">
            <a:avLst/>
          </a:prstGeom>
          <a:noFill/>
        </p:spPr>
        <p:txBody>
          <a:bodyPr wrap="square" rtlCol="0">
            <a:spAutoFit/>
          </a:bodyPr>
          <a:lstStyle/>
          <a:p>
            <a:pPr algn="ctr"/>
            <a:r>
              <a:rPr lang="en-GB" sz="1600" b="0" i="1" dirty="0" err="1" smtClean="0">
                <a:latin typeface="Calibri"/>
                <a:cs typeface="Calibri"/>
              </a:rPr>
              <a:t>Campione</a:t>
            </a:r>
            <a:r>
              <a:rPr lang="en-GB" sz="1600" b="0" i="1" dirty="0" smtClean="0">
                <a:latin typeface="Calibri"/>
                <a:cs typeface="Calibri"/>
              </a:rPr>
              <a:t> </a:t>
            </a:r>
          </a:p>
          <a:p>
            <a:pPr algn="ctr"/>
            <a:r>
              <a:rPr lang="en-GB" sz="1600" b="0" i="1" dirty="0" err="1" smtClean="0">
                <a:latin typeface="Calibri"/>
                <a:cs typeface="Calibri"/>
              </a:rPr>
              <a:t>spostato</a:t>
            </a:r>
            <a:endParaRPr lang="en-GB" sz="1600" b="0" i="1" dirty="0">
              <a:latin typeface="Calibri"/>
              <a:cs typeface="Calibri"/>
            </a:endParaRPr>
          </a:p>
        </p:txBody>
      </p:sp>
      <p:pic>
        <p:nvPicPr>
          <p:cNvPr id="18" name="Picture 17" descr="bow su sup colonne 20x20 um.pdf"/>
          <p:cNvPicPr>
            <a:picLocks noChangeAspect="1"/>
          </p:cNvPicPr>
          <p:nvPr/>
        </p:nvPicPr>
        <p:blipFill rotWithShape="1">
          <a:blip r:embed="rId4">
            <a:extLst>
              <a:ext uri="{28A0092B-C50C-407E-A947-70E740481C1C}">
                <a14:useLocalDpi xmlns:a14="http://schemas.microsoft.com/office/drawing/2010/main" xmlns="" val="0"/>
              </a:ext>
            </a:extLst>
          </a:blip>
          <a:srcRect l="1526" t="53092" r="1899" b="19715"/>
          <a:stretch/>
        </p:blipFill>
        <p:spPr>
          <a:xfrm>
            <a:off x="3707904" y="2623282"/>
            <a:ext cx="5256584" cy="2094570"/>
          </a:xfrm>
          <a:prstGeom prst="rect">
            <a:avLst/>
          </a:prstGeom>
        </p:spPr>
      </p:pic>
      <p:pic>
        <p:nvPicPr>
          <p:cNvPr id="19" name="Picture 18"/>
          <p:cNvPicPr>
            <a:picLocks noChangeAspect="1"/>
          </p:cNvPicPr>
          <p:nvPr/>
        </p:nvPicPr>
        <p:blipFill>
          <a:blip r:embed="rId5"/>
          <a:stretch>
            <a:fillRect/>
          </a:stretch>
        </p:blipFill>
        <p:spPr>
          <a:xfrm>
            <a:off x="107504" y="4776440"/>
            <a:ext cx="4025900" cy="812800"/>
          </a:xfrm>
          <a:prstGeom prst="rect">
            <a:avLst/>
          </a:prstGeom>
        </p:spPr>
      </p:pic>
      <p:pic>
        <p:nvPicPr>
          <p:cNvPr id="20" name="Picture 19"/>
          <p:cNvPicPr>
            <a:picLocks noChangeAspect="1"/>
          </p:cNvPicPr>
          <p:nvPr/>
        </p:nvPicPr>
        <p:blipFill>
          <a:blip r:embed="rId6"/>
          <a:stretch>
            <a:fillRect/>
          </a:stretch>
        </p:blipFill>
        <p:spPr>
          <a:xfrm>
            <a:off x="5076056" y="4725144"/>
            <a:ext cx="4025900" cy="812800"/>
          </a:xfrm>
          <a:prstGeom prst="rect">
            <a:avLst/>
          </a:prstGeom>
        </p:spPr>
      </p:pic>
      <p:sp>
        <p:nvSpPr>
          <p:cNvPr id="22" name="TextBox 21"/>
          <p:cNvSpPr txBox="1"/>
          <p:nvPr/>
        </p:nvSpPr>
        <p:spPr>
          <a:xfrm>
            <a:off x="-324544" y="3933056"/>
            <a:ext cx="4320480" cy="338554"/>
          </a:xfrm>
          <a:prstGeom prst="rect">
            <a:avLst/>
          </a:prstGeom>
          <a:noFill/>
        </p:spPr>
        <p:txBody>
          <a:bodyPr wrap="square" rtlCol="0">
            <a:spAutoFit/>
          </a:bodyPr>
          <a:lstStyle/>
          <a:p>
            <a:pPr algn="ctr"/>
            <a:r>
              <a:rPr lang="en-GB" sz="1600" b="0" i="1" dirty="0" smtClean="0">
                <a:latin typeface="Calibri"/>
                <a:cs typeface="Calibri"/>
              </a:rPr>
              <a:t>Bow </a:t>
            </a:r>
            <a:r>
              <a:rPr lang="en-GB" sz="1600" b="0" i="1" dirty="0" err="1" smtClean="0">
                <a:latin typeface="Calibri"/>
                <a:cs typeface="Calibri"/>
              </a:rPr>
              <a:t>struttura</a:t>
            </a:r>
            <a:r>
              <a:rPr lang="en-GB" sz="1600" b="0" i="1" dirty="0" smtClean="0">
                <a:latin typeface="Calibri"/>
                <a:cs typeface="Calibri"/>
              </a:rPr>
              <a:t> FE-I4 con </a:t>
            </a:r>
            <a:r>
              <a:rPr lang="en-GB" sz="1600" b="0" i="1" dirty="0" err="1" smtClean="0">
                <a:latin typeface="Calibri"/>
                <a:cs typeface="Calibri"/>
              </a:rPr>
              <a:t>colonne</a:t>
            </a:r>
            <a:r>
              <a:rPr lang="en-GB" sz="1600" b="0" i="1" dirty="0" smtClean="0">
                <a:latin typeface="Calibri"/>
                <a:cs typeface="Calibri"/>
              </a:rPr>
              <a:t> 20x20 µm</a:t>
            </a:r>
            <a:r>
              <a:rPr lang="en-GB" sz="1600" b="0" i="1" baseline="30000" dirty="0" smtClean="0">
                <a:latin typeface="Calibri"/>
                <a:cs typeface="Calibri"/>
              </a:rPr>
              <a:t>2</a:t>
            </a:r>
            <a:endParaRPr lang="en-GB" sz="1600" b="0" i="1" baseline="30000" dirty="0">
              <a:latin typeface="Calibri"/>
              <a:cs typeface="Calibri"/>
            </a:endParaRPr>
          </a:p>
        </p:txBody>
      </p:sp>
      <p:sp>
        <p:nvSpPr>
          <p:cNvPr id="23" name="Right Arrow 22"/>
          <p:cNvSpPr/>
          <p:nvPr/>
        </p:nvSpPr>
        <p:spPr bwMode="auto">
          <a:xfrm>
            <a:off x="3672380" y="3969540"/>
            <a:ext cx="432048" cy="288032"/>
          </a:xfrm>
          <a:prstGeom prst="rightArrow">
            <a:avLst/>
          </a:prstGeom>
          <a:solidFill>
            <a:schemeClr val="bg1"/>
          </a:solidFill>
          <a:ln w="12700" cap="flat" cmpd="sng" algn="ctr">
            <a:solidFill>
              <a:srgbClr val="FF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a:ln>
                <a:noFill/>
              </a:ln>
              <a:solidFill>
                <a:schemeClr val="tx1"/>
              </a:solidFill>
              <a:effectLst/>
              <a:latin typeface="Arial Rounded MT Bold" charset="0"/>
            </a:endParaRPr>
          </a:p>
        </p:txBody>
      </p:sp>
    </p:spTree>
    <p:extLst>
      <p:ext uri="{BB962C8B-B14F-4D97-AF65-F5344CB8AC3E}">
        <p14:creationId xmlns:p14="http://schemas.microsoft.com/office/powerpoint/2010/main" xmlns="" val="293853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144"/>
            <a:ext cx="8229600" cy="739425"/>
          </a:xfrm>
        </p:spPr>
        <p:txBody>
          <a:bodyPr>
            <a:normAutofit fontScale="90000"/>
          </a:bodyPr>
          <a:lstStyle/>
          <a:p>
            <a:r>
              <a:rPr lang="en-GB" dirty="0" err="1" smtClean="0">
                <a:solidFill>
                  <a:srgbClr val="006699"/>
                </a:solidFill>
              </a:rPr>
              <a:t>Colle</a:t>
            </a:r>
            <a:endParaRPr lang="en-GB" dirty="0">
              <a:solidFill>
                <a:srgbClr val="006699"/>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4234435326"/>
              </p:ext>
            </p:extLst>
          </p:nvPr>
        </p:nvGraphicFramePr>
        <p:xfrm>
          <a:off x="107504" y="908720"/>
          <a:ext cx="8880650" cy="4719320"/>
        </p:xfrm>
        <a:graphic>
          <a:graphicData uri="http://schemas.openxmlformats.org/drawingml/2006/table">
            <a:tbl>
              <a:tblPr firstRow="1" bandRow="1">
                <a:tableStyleId>{7E9639D4-E3E2-4D34-9284-5A2195B3D0D7}</a:tableStyleId>
              </a:tblPr>
              <a:tblGrid>
                <a:gridCol w="1776130"/>
                <a:gridCol w="1776130"/>
                <a:gridCol w="1776130"/>
                <a:gridCol w="1776130"/>
                <a:gridCol w="1776130"/>
              </a:tblGrid>
              <a:tr h="370840">
                <a:tc>
                  <a:txBody>
                    <a:bodyPr/>
                    <a:lstStyle/>
                    <a:p>
                      <a:endParaRPr lang="en-GB" dirty="0">
                        <a:solidFill>
                          <a:srgbClr val="FFFFFF"/>
                        </a:solidFill>
                      </a:endParaRPr>
                    </a:p>
                  </a:txBody>
                  <a:tcPr>
                    <a:solidFill>
                      <a:srgbClr val="FF6600"/>
                    </a:solidFill>
                  </a:tcPr>
                </a:tc>
                <a:tc>
                  <a:txBody>
                    <a:bodyPr/>
                    <a:lstStyle/>
                    <a:p>
                      <a:pPr algn="ctr"/>
                      <a:r>
                        <a:rPr lang="en-GB" dirty="0" smtClean="0">
                          <a:solidFill>
                            <a:srgbClr val="006699"/>
                          </a:solidFill>
                        </a:rPr>
                        <a:t>Araldite 2011</a:t>
                      </a:r>
                      <a:endParaRPr lang="en-GB" b="1" dirty="0">
                        <a:solidFill>
                          <a:srgbClr val="006699"/>
                        </a:solidFill>
                      </a:endParaRPr>
                    </a:p>
                  </a:txBody>
                  <a:tcPr>
                    <a:solidFill>
                      <a:srgbClr val="FF6600"/>
                    </a:solidFill>
                  </a:tcPr>
                </a:tc>
                <a:tc>
                  <a:txBody>
                    <a:bodyPr/>
                    <a:lstStyle/>
                    <a:p>
                      <a:pPr algn="ctr"/>
                      <a:r>
                        <a:rPr lang="en-GB" dirty="0" smtClean="0">
                          <a:solidFill>
                            <a:srgbClr val="006699"/>
                          </a:solidFill>
                        </a:rPr>
                        <a:t>Araldite 2020</a:t>
                      </a:r>
                      <a:endParaRPr lang="en-GB" b="1" dirty="0">
                        <a:solidFill>
                          <a:srgbClr val="006699"/>
                        </a:solidFill>
                      </a:endParaRPr>
                    </a:p>
                  </a:txBody>
                  <a:tcPr>
                    <a:solidFill>
                      <a:srgbClr val="FF6600"/>
                    </a:solidFill>
                  </a:tcPr>
                </a:tc>
                <a:tc>
                  <a:txBody>
                    <a:bodyPr/>
                    <a:lstStyle/>
                    <a:p>
                      <a:pPr algn="ctr"/>
                      <a:r>
                        <a:rPr lang="en-GB" dirty="0" err="1" smtClean="0">
                          <a:solidFill>
                            <a:srgbClr val="006699"/>
                          </a:solidFill>
                        </a:rPr>
                        <a:t>Epotek</a:t>
                      </a:r>
                      <a:r>
                        <a:rPr lang="en-GB" dirty="0" smtClean="0">
                          <a:solidFill>
                            <a:srgbClr val="006699"/>
                          </a:solidFill>
                        </a:rPr>
                        <a:t> 301-2</a:t>
                      </a:r>
                      <a:endParaRPr lang="en-GB" b="1" dirty="0">
                        <a:solidFill>
                          <a:srgbClr val="006699"/>
                        </a:solidFill>
                      </a:endParaRPr>
                    </a:p>
                  </a:txBody>
                  <a:tcPr>
                    <a:solidFill>
                      <a:srgbClr val="FF66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rgbClr val="006699"/>
                          </a:solidFill>
                          <a:latin typeface="+mn-lt"/>
                          <a:ea typeface="+mn-ea"/>
                          <a:cs typeface="+mn-cs"/>
                        </a:rPr>
                        <a:t>EPOLITE FH-5313</a:t>
                      </a:r>
                      <a:endParaRPr lang="en-GB" b="1" dirty="0">
                        <a:solidFill>
                          <a:srgbClr val="006699"/>
                        </a:solidFill>
                      </a:endParaRPr>
                    </a:p>
                  </a:txBody>
                  <a:tcPr>
                    <a:solidFill>
                      <a:srgbClr val="FF6600"/>
                    </a:solidFill>
                  </a:tcPr>
                </a:tc>
              </a:tr>
              <a:tr h="370840">
                <a:tc>
                  <a:txBody>
                    <a:bodyPr/>
                    <a:lstStyle/>
                    <a:p>
                      <a:r>
                        <a:rPr lang="en-GB" sz="1600" dirty="0" smtClean="0"/>
                        <a:t>Viscosity</a:t>
                      </a:r>
                      <a:r>
                        <a:rPr lang="en-GB" sz="1600" baseline="0" dirty="0" smtClean="0"/>
                        <a:t> [Pas]</a:t>
                      </a:r>
                      <a:endParaRPr lang="en-GB" sz="1600" dirty="0"/>
                    </a:p>
                  </a:txBody>
                  <a:tcPr/>
                </a:tc>
                <a:tc>
                  <a:txBody>
                    <a:bodyPr/>
                    <a:lstStyle/>
                    <a:p>
                      <a:pPr algn="ctr"/>
                      <a:r>
                        <a:rPr lang="en-GB" sz="1600" dirty="0" smtClean="0"/>
                        <a:t>30 ÷ 45</a:t>
                      </a:r>
                      <a:endParaRPr lang="en-GB" sz="1600" dirty="0"/>
                    </a:p>
                  </a:txBody>
                  <a:tcPr/>
                </a:tc>
                <a:tc>
                  <a:txBody>
                    <a:bodyPr/>
                    <a:lstStyle/>
                    <a:p>
                      <a:pPr algn="ctr"/>
                      <a:r>
                        <a:rPr lang="en-GB" sz="1600" dirty="0" smtClean="0"/>
                        <a:t>0.15</a:t>
                      </a:r>
                      <a:endParaRPr lang="en-GB" sz="1600" dirty="0"/>
                    </a:p>
                  </a:txBody>
                  <a:tcPr/>
                </a:tc>
                <a:tc>
                  <a:txBody>
                    <a:bodyPr/>
                    <a:lstStyle/>
                    <a:p>
                      <a:pPr algn="ctr"/>
                      <a:r>
                        <a:rPr lang="en-GB" sz="1600" dirty="0" smtClean="0"/>
                        <a:t>0.22 ÷ 0.45</a:t>
                      </a:r>
                      <a:endParaRPr lang="en-GB" sz="1600" dirty="0"/>
                    </a:p>
                  </a:txBody>
                  <a:tcPr/>
                </a:tc>
                <a:tc>
                  <a:txBody>
                    <a:bodyPr/>
                    <a:lstStyle/>
                    <a:p>
                      <a:pPr algn="ctr"/>
                      <a:r>
                        <a:rPr lang="en-GB" sz="1600" dirty="0" smtClean="0"/>
                        <a:t>1.97</a:t>
                      </a:r>
                      <a:endParaRPr lang="en-GB" sz="1600" dirty="0"/>
                    </a:p>
                  </a:txBody>
                  <a:tcPr/>
                </a:tc>
              </a:tr>
              <a:tr h="370840">
                <a:tc>
                  <a:txBody>
                    <a:bodyPr/>
                    <a:lstStyle/>
                    <a:p>
                      <a:r>
                        <a:rPr lang="en-GB" sz="1600" dirty="0" smtClean="0"/>
                        <a:t>Dielectric</a:t>
                      </a:r>
                      <a:r>
                        <a:rPr lang="en-GB" sz="1600" baseline="0" dirty="0" smtClean="0"/>
                        <a:t> constant</a:t>
                      </a:r>
                      <a:endParaRPr lang="en-GB" sz="1600" dirty="0"/>
                    </a:p>
                  </a:txBody>
                  <a:tcPr/>
                </a:tc>
                <a:tc>
                  <a:txBody>
                    <a:bodyPr/>
                    <a:lstStyle/>
                    <a:p>
                      <a:pPr algn="ctr"/>
                      <a:r>
                        <a:rPr lang="en-GB" sz="1600" dirty="0" smtClean="0"/>
                        <a:t>3.4/3.2/3.2</a:t>
                      </a:r>
                    </a:p>
                    <a:p>
                      <a:pPr algn="ctr"/>
                      <a:r>
                        <a:rPr lang="en-GB" sz="1600" dirty="0" smtClean="0"/>
                        <a:t>50Hz/1kHz/10kHz</a:t>
                      </a:r>
                    </a:p>
                  </a:txBody>
                  <a:tcPr/>
                </a:tc>
                <a:tc>
                  <a:txBody>
                    <a:bodyPr/>
                    <a:lstStyle/>
                    <a:p>
                      <a:pPr algn="ctr"/>
                      <a:r>
                        <a:rPr lang="en-GB" sz="1600" dirty="0" smtClean="0"/>
                        <a:t>?</a:t>
                      </a:r>
                      <a:endParaRPr lang="en-GB" sz="1600" dirty="0"/>
                    </a:p>
                  </a:txBody>
                  <a:tcPr/>
                </a:tc>
                <a:tc>
                  <a:txBody>
                    <a:bodyPr/>
                    <a:lstStyle/>
                    <a:p>
                      <a:pPr algn="ctr"/>
                      <a:r>
                        <a:rPr lang="en-GB" sz="1600" dirty="0" smtClean="0"/>
                        <a:t>3.8</a:t>
                      </a:r>
                    </a:p>
                    <a:p>
                      <a:pPr algn="ctr"/>
                      <a:r>
                        <a:rPr lang="en-GB" sz="1600" dirty="0" smtClean="0"/>
                        <a:t>1kHz</a:t>
                      </a:r>
                      <a:endParaRPr lang="en-GB" sz="1600" dirty="0"/>
                    </a:p>
                  </a:txBody>
                  <a:tcPr/>
                </a:tc>
                <a:tc>
                  <a:txBody>
                    <a:bodyPr/>
                    <a:lstStyle/>
                    <a:p>
                      <a:pPr algn="ctr"/>
                      <a:r>
                        <a:rPr lang="en-GB" sz="1600" dirty="0" smtClean="0"/>
                        <a:t>4.06</a:t>
                      </a:r>
                    </a:p>
                    <a:p>
                      <a:pPr algn="ctr"/>
                      <a:r>
                        <a:rPr lang="en-GB" sz="1600" dirty="0" smtClean="0"/>
                        <a:t>100Hz</a:t>
                      </a:r>
                      <a:endParaRPr lang="en-GB" sz="1600" dirty="0"/>
                    </a:p>
                  </a:txBody>
                  <a:tcPr/>
                </a:tc>
              </a:tr>
              <a:tr h="370840">
                <a:tc>
                  <a:txBody>
                    <a:bodyPr/>
                    <a:lstStyle/>
                    <a:p>
                      <a:r>
                        <a:rPr lang="en-GB" sz="1600" dirty="0" smtClean="0"/>
                        <a:t>Loss tangent [%]</a:t>
                      </a:r>
                      <a:endParaRPr lang="en-GB" sz="1600" dirty="0"/>
                    </a:p>
                  </a:txBody>
                  <a:tcPr/>
                </a:tc>
                <a:tc>
                  <a:txBody>
                    <a:bodyPr/>
                    <a:lstStyle/>
                    <a:p>
                      <a:pPr algn="ctr"/>
                      <a:r>
                        <a:rPr lang="en-GB" sz="1600" dirty="0" smtClean="0"/>
                        <a:t>1.7/1.8/2.6</a:t>
                      </a:r>
                    </a:p>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t>50Hz/1kHz/10kHz</a:t>
                      </a:r>
                    </a:p>
                  </a:txBody>
                  <a:tcPr/>
                </a:tc>
                <a:tc>
                  <a:txBody>
                    <a:bodyPr/>
                    <a:lstStyle/>
                    <a:p>
                      <a:pPr algn="ctr"/>
                      <a:r>
                        <a:rPr lang="en-GB" sz="1600" dirty="0" smtClean="0"/>
                        <a:t>?</a:t>
                      </a:r>
                      <a:endParaRPr lang="en-GB" sz="1600" dirty="0"/>
                    </a:p>
                  </a:txBody>
                  <a:tcPr/>
                </a:tc>
                <a:tc>
                  <a:txBody>
                    <a:bodyPr/>
                    <a:lstStyle/>
                    <a:p>
                      <a:pPr algn="ctr"/>
                      <a:r>
                        <a:rPr lang="en-GB" sz="1600" dirty="0" smtClean="0"/>
                        <a:t>1.2</a:t>
                      </a:r>
                    </a:p>
                    <a:p>
                      <a:pPr algn="ctr"/>
                      <a:r>
                        <a:rPr lang="en-GB" sz="1600" dirty="0" smtClean="0"/>
                        <a:t>1kHz</a:t>
                      </a:r>
                      <a:endParaRPr lang="en-GB" sz="1600" dirty="0"/>
                    </a:p>
                  </a:txBody>
                  <a:tcPr/>
                </a:tc>
                <a:tc>
                  <a:txBody>
                    <a:bodyPr/>
                    <a:lstStyle/>
                    <a:p>
                      <a:pPr algn="ctr"/>
                      <a:r>
                        <a:rPr lang="en-GB" sz="1600" dirty="0" smtClean="0"/>
                        <a:t>0.1</a:t>
                      </a:r>
                    </a:p>
                    <a:p>
                      <a:pPr algn="ctr"/>
                      <a:r>
                        <a:rPr lang="en-GB" sz="1600" dirty="0" smtClean="0"/>
                        <a:t>100</a:t>
                      </a:r>
                      <a:r>
                        <a:rPr lang="en-GB" sz="1600" baseline="0" dirty="0" smtClean="0"/>
                        <a:t>Hz</a:t>
                      </a:r>
                      <a:endParaRPr lang="en-GB" sz="1600" dirty="0"/>
                    </a:p>
                  </a:txBody>
                  <a:tcPr/>
                </a:tc>
              </a:tr>
              <a:tr h="370840">
                <a:tc>
                  <a:txBody>
                    <a:bodyPr/>
                    <a:lstStyle/>
                    <a:p>
                      <a:r>
                        <a:rPr lang="en-GB" sz="1600" dirty="0" smtClean="0"/>
                        <a:t>Pot life [min]</a:t>
                      </a:r>
                      <a:endParaRPr lang="en-GB" sz="1600" dirty="0"/>
                    </a:p>
                  </a:txBody>
                  <a:tcPr/>
                </a:tc>
                <a:tc>
                  <a:txBody>
                    <a:bodyPr/>
                    <a:lstStyle/>
                    <a:p>
                      <a:pPr algn="ctr"/>
                      <a:r>
                        <a:rPr lang="en-GB" sz="1600" dirty="0" smtClean="0"/>
                        <a:t>100</a:t>
                      </a:r>
                      <a:endParaRPr lang="en-GB" sz="1600" dirty="0"/>
                    </a:p>
                  </a:txBody>
                  <a:tcPr/>
                </a:tc>
                <a:tc>
                  <a:txBody>
                    <a:bodyPr/>
                    <a:lstStyle/>
                    <a:p>
                      <a:pPr algn="ctr"/>
                      <a:r>
                        <a:rPr lang="en-GB" sz="1600" dirty="0" smtClean="0"/>
                        <a:t>40÷50</a:t>
                      </a:r>
                      <a:endParaRPr lang="en-GB" sz="1600" dirty="0"/>
                    </a:p>
                  </a:txBody>
                  <a:tcPr/>
                </a:tc>
                <a:tc>
                  <a:txBody>
                    <a:bodyPr/>
                    <a:lstStyle/>
                    <a:p>
                      <a:pPr algn="ctr"/>
                      <a:r>
                        <a:rPr lang="en-GB" sz="1600" dirty="0" smtClean="0"/>
                        <a:t>480</a:t>
                      </a:r>
                      <a:endParaRPr lang="en-GB" sz="1600" dirty="0"/>
                    </a:p>
                  </a:txBody>
                  <a:tcPr/>
                </a:tc>
                <a:tc>
                  <a:txBody>
                    <a:bodyPr/>
                    <a:lstStyle/>
                    <a:p>
                      <a:pPr algn="ctr"/>
                      <a:r>
                        <a:rPr lang="en-GB" sz="1600" dirty="0" smtClean="0"/>
                        <a:t>30</a:t>
                      </a:r>
                      <a:endParaRPr lang="en-GB" sz="1600" dirty="0"/>
                    </a:p>
                  </a:txBody>
                  <a:tcPr/>
                </a:tc>
              </a:tr>
              <a:tr h="370840">
                <a:tc>
                  <a:txBody>
                    <a:bodyPr/>
                    <a:lstStyle/>
                    <a:p>
                      <a:r>
                        <a:rPr lang="en-GB" sz="1600" dirty="0" smtClean="0"/>
                        <a:t>Curing time [min]</a:t>
                      </a:r>
                      <a:endParaRPr lang="en-GB" sz="1600" dirty="0"/>
                    </a:p>
                  </a:txBody>
                  <a:tcPr/>
                </a:tc>
                <a:tc>
                  <a:txBody>
                    <a:bodyPr/>
                    <a:lstStyle/>
                    <a:p>
                      <a:pPr algn="ctr"/>
                      <a:r>
                        <a:rPr lang="en-GB" sz="1600" dirty="0" smtClean="0"/>
                        <a:t>30 @ 60º</a:t>
                      </a:r>
                      <a:endParaRPr lang="en-GB" sz="1600" dirty="0"/>
                    </a:p>
                  </a:txBody>
                  <a:tcPr/>
                </a:tc>
                <a:tc>
                  <a:txBody>
                    <a:bodyPr/>
                    <a:lstStyle/>
                    <a:p>
                      <a:pPr algn="ctr"/>
                      <a:r>
                        <a:rPr lang="en-GB" sz="1600" dirty="0" smtClean="0"/>
                        <a:t>90 @ 60º</a:t>
                      </a:r>
                      <a:endParaRPr lang="en-GB" sz="1600" dirty="0"/>
                    </a:p>
                  </a:txBody>
                  <a:tcPr/>
                </a:tc>
                <a:tc>
                  <a:txBody>
                    <a:bodyPr/>
                    <a:lstStyle/>
                    <a:p>
                      <a:pPr algn="ctr"/>
                      <a:r>
                        <a:rPr lang="en-GB" sz="1600" dirty="0" smtClean="0"/>
                        <a:t>180 @ 80º</a:t>
                      </a:r>
                      <a:endParaRPr lang="en-GB" sz="1600" dirty="0"/>
                    </a:p>
                  </a:txBody>
                  <a:tcPr/>
                </a:tc>
                <a:tc>
                  <a:txBody>
                    <a:bodyPr/>
                    <a:lstStyle/>
                    <a:p>
                      <a:pPr algn="ctr"/>
                      <a:r>
                        <a:rPr lang="en-GB" sz="1600" dirty="0" smtClean="0"/>
                        <a:t>1 @</a:t>
                      </a:r>
                      <a:r>
                        <a:rPr lang="en-GB" sz="1600" baseline="0" dirty="0" smtClean="0"/>
                        <a:t> 65º</a:t>
                      </a:r>
                      <a:endParaRPr lang="en-GB" sz="1600" dirty="0"/>
                    </a:p>
                  </a:txBody>
                  <a:tcPr/>
                </a:tc>
              </a:tr>
              <a:tr h="370840">
                <a:tc>
                  <a:txBody>
                    <a:bodyPr/>
                    <a:lstStyle/>
                    <a:p>
                      <a:r>
                        <a:rPr lang="en-GB" sz="1600" dirty="0" smtClean="0"/>
                        <a:t>Air bubbles</a:t>
                      </a:r>
                      <a:endParaRPr lang="en-GB" sz="1600" dirty="0"/>
                    </a:p>
                  </a:txBody>
                  <a:tcPr/>
                </a:tc>
                <a:tc>
                  <a:txBody>
                    <a:bodyPr/>
                    <a:lstStyle/>
                    <a:p>
                      <a:pPr algn="ctr"/>
                      <a:r>
                        <a:rPr lang="en-GB" sz="1600" dirty="0" smtClean="0"/>
                        <a:t>Many </a:t>
                      </a:r>
                      <a:endParaRPr lang="en-GB" sz="1600" dirty="0"/>
                    </a:p>
                  </a:txBody>
                  <a:tcPr/>
                </a:tc>
                <a:tc>
                  <a:txBody>
                    <a:bodyPr/>
                    <a:lstStyle/>
                    <a:p>
                      <a:pPr algn="ctr"/>
                      <a:r>
                        <a:rPr lang="en-GB" sz="1600" dirty="0" smtClean="0"/>
                        <a:t>Some</a:t>
                      </a:r>
                      <a:endParaRPr lang="en-GB" sz="1600" dirty="0"/>
                    </a:p>
                  </a:txBody>
                  <a:tcPr/>
                </a:tc>
                <a:tc>
                  <a:txBody>
                    <a:bodyPr/>
                    <a:lstStyle/>
                    <a:p>
                      <a:pPr algn="ctr"/>
                      <a:r>
                        <a:rPr lang="en-GB" sz="1600" dirty="0" smtClean="0"/>
                        <a:t>None</a:t>
                      </a:r>
                      <a:endParaRPr lang="en-GB" sz="1600" dirty="0"/>
                    </a:p>
                  </a:txBody>
                  <a:tcPr/>
                </a:tc>
                <a:tc>
                  <a:txBody>
                    <a:bodyPr/>
                    <a:lstStyle/>
                    <a:p>
                      <a:pPr algn="ctr"/>
                      <a:r>
                        <a:rPr lang="en-GB" sz="1600" dirty="0" smtClean="0"/>
                        <a:t>Many</a:t>
                      </a:r>
                      <a:endParaRPr lang="en-GB" sz="1600" dirty="0"/>
                    </a:p>
                  </a:txBody>
                  <a:tcPr/>
                </a:tc>
              </a:tr>
              <a:tr h="370840">
                <a:tc>
                  <a:txBody>
                    <a:bodyPr/>
                    <a:lstStyle/>
                    <a:p>
                      <a:r>
                        <a:rPr lang="en-GB" sz="1600" dirty="0" smtClean="0"/>
                        <a:t>Rad-hard</a:t>
                      </a:r>
                      <a:endParaRPr lang="en-GB" sz="1600" dirty="0"/>
                    </a:p>
                  </a:txBody>
                  <a:tcPr/>
                </a:tc>
                <a:tc>
                  <a:txBody>
                    <a:bodyPr/>
                    <a:lstStyle/>
                    <a:p>
                      <a:pPr algn="ctr"/>
                      <a:r>
                        <a:rPr lang="en-GB" sz="1600" dirty="0" smtClean="0"/>
                        <a:t>3 </a:t>
                      </a:r>
                      <a:r>
                        <a:rPr lang="en-GB" sz="1600" dirty="0" err="1" smtClean="0"/>
                        <a:t>MGy</a:t>
                      </a:r>
                      <a:endParaRPr lang="en-GB" sz="1600" dirty="0"/>
                    </a:p>
                  </a:txBody>
                  <a:tcPr/>
                </a:tc>
                <a:tc>
                  <a:txBody>
                    <a:bodyPr/>
                    <a:lstStyle/>
                    <a:p>
                      <a:pPr algn="ctr"/>
                      <a:r>
                        <a:rPr lang="en-GB" sz="1600" dirty="0" smtClean="0"/>
                        <a:t>3</a:t>
                      </a:r>
                      <a:r>
                        <a:rPr lang="en-GB" sz="1600" baseline="0" dirty="0" smtClean="0"/>
                        <a:t> </a:t>
                      </a:r>
                      <a:r>
                        <a:rPr lang="en-GB" sz="1600" baseline="0" dirty="0" err="1" smtClean="0"/>
                        <a:t>MGy</a:t>
                      </a:r>
                      <a:endParaRPr lang="en-GB" sz="1600" dirty="0"/>
                    </a:p>
                  </a:txBody>
                  <a:tcPr/>
                </a:tc>
                <a:tc>
                  <a:txBody>
                    <a:bodyPr/>
                    <a:lstStyle/>
                    <a:p>
                      <a:pPr algn="ctr"/>
                      <a:r>
                        <a:rPr lang="en-GB" sz="1600" dirty="0" smtClean="0"/>
                        <a:t>?</a:t>
                      </a:r>
                      <a:endParaRPr lang="en-GB" sz="1600" dirty="0"/>
                    </a:p>
                  </a:txBody>
                  <a:tcPr/>
                </a:tc>
                <a:tc>
                  <a:txBody>
                    <a:bodyPr/>
                    <a:lstStyle/>
                    <a:p>
                      <a:pPr algn="ctr"/>
                      <a:r>
                        <a:rPr lang="en-GB" sz="1600" dirty="0" smtClean="0"/>
                        <a:t>&gt;0.1</a:t>
                      </a:r>
                      <a:r>
                        <a:rPr lang="en-GB" sz="1600" baseline="0" dirty="0" smtClean="0"/>
                        <a:t> </a:t>
                      </a:r>
                      <a:r>
                        <a:rPr lang="en-GB" sz="1600" baseline="0" dirty="0" err="1" smtClean="0"/>
                        <a:t>MGy</a:t>
                      </a:r>
                      <a:endParaRPr lang="en-GB" sz="1600" dirty="0"/>
                    </a:p>
                  </a:txBody>
                  <a:tcPr/>
                </a:tc>
              </a:tr>
              <a:tr h="370840">
                <a:tc>
                  <a:txBody>
                    <a:bodyPr/>
                    <a:lstStyle/>
                    <a:p>
                      <a:endParaRPr lang="en-GB" sz="1600" dirty="0"/>
                    </a:p>
                  </a:txBody>
                  <a:tcPr/>
                </a:tc>
                <a:tc>
                  <a:txBody>
                    <a:bodyPr/>
                    <a:lstStyle/>
                    <a:p>
                      <a:pPr algn="ctr"/>
                      <a:r>
                        <a:rPr lang="en-GB" sz="1600" dirty="0" smtClean="0"/>
                        <a:t>CERN 2001-006</a:t>
                      </a:r>
                      <a:endParaRPr lang="en-GB" sz="1600" dirty="0"/>
                    </a:p>
                  </a:txBody>
                  <a:tcPr/>
                </a:tc>
                <a:tc>
                  <a:txBody>
                    <a:bodyPr/>
                    <a:lstStyle/>
                    <a:p>
                      <a:pPr algn="ctr"/>
                      <a:r>
                        <a:rPr lang="en-GB" sz="1600" dirty="0" smtClean="0"/>
                        <a:t>TOB-NOTE 00.03 </a:t>
                      </a:r>
                    </a:p>
                    <a:p>
                      <a:pPr algn="ctr"/>
                      <a:r>
                        <a:rPr lang="en-GB" sz="1600" dirty="0" smtClean="0"/>
                        <a:t>(Sep.2000)</a:t>
                      </a:r>
                    </a:p>
                    <a:p>
                      <a:pPr algn="ctr"/>
                      <a:endParaRPr lang="en-GB" sz="1600" dirty="0"/>
                    </a:p>
                  </a:txBody>
                  <a:tcPr/>
                </a:tc>
                <a:tc>
                  <a:txBody>
                    <a:bodyPr/>
                    <a:lstStyle/>
                    <a:p>
                      <a:pPr algn="ctr"/>
                      <a:r>
                        <a:rPr lang="en-GB" sz="1600" dirty="0" smtClean="0"/>
                        <a:t>Studied</a:t>
                      </a:r>
                      <a:r>
                        <a:rPr lang="en-GB" sz="1600" baseline="0" dirty="0" smtClean="0"/>
                        <a:t> for optical properties under limited radiation doses (</a:t>
                      </a:r>
                      <a:r>
                        <a:rPr lang="en-GB" sz="1600" baseline="0" dirty="0" err="1" smtClean="0"/>
                        <a:t>BaBar</a:t>
                      </a:r>
                      <a:r>
                        <a:rPr lang="en-GB" sz="1600" baseline="0" dirty="0" smtClean="0"/>
                        <a:t>)</a:t>
                      </a:r>
                      <a:endParaRPr lang="en-GB" sz="1600" dirty="0"/>
                    </a:p>
                  </a:txBody>
                  <a:tcPr/>
                </a:tc>
                <a:tc>
                  <a:txBody>
                    <a:bodyPr/>
                    <a:lstStyle/>
                    <a:p>
                      <a:pPr algn="ctr"/>
                      <a:r>
                        <a:rPr lang="en-GB" sz="1600" dirty="0" smtClean="0"/>
                        <a:t>Test at FNAL</a:t>
                      </a:r>
                    </a:p>
                    <a:p>
                      <a:pPr algn="ctr"/>
                      <a:r>
                        <a:rPr lang="en-GB" sz="1600" dirty="0" smtClean="0"/>
                        <a:t>fermilab-tm-2339-e</a:t>
                      </a:r>
                      <a:endParaRPr lang="en-GB" sz="1600" dirty="0"/>
                    </a:p>
                  </a:txBody>
                  <a:tcPr/>
                </a:tc>
              </a:tr>
            </a:tbl>
          </a:graphicData>
        </a:graphic>
      </p:graphicFrame>
    </p:spTree>
    <p:extLst>
      <p:ext uri="{BB962C8B-B14F-4D97-AF65-F5344CB8AC3E}">
        <p14:creationId xmlns:p14="http://schemas.microsoft.com/office/powerpoint/2010/main" xmlns="" val="4207785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TotalTime>
  <Words>630</Words>
  <Application>Microsoft Office PowerPoint</Application>
  <PresentationFormat>Presentazione su schermo (4:3)</PresentationFormat>
  <Paragraphs>151</Paragraphs>
  <Slides>11</Slides>
  <Notes>1</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Office Theme</vt:lpstr>
      <vt:lpstr>Diapositiva 1</vt:lpstr>
      <vt:lpstr> Incollaggi e misure</vt:lpstr>
      <vt:lpstr>Come Misurare lo Spessore </vt:lpstr>
      <vt:lpstr>Surfaces</vt:lpstr>
      <vt:lpstr>Bow Wafers SIEGERT</vt:lpstr>
      <vt:lpstr>Misure Campione su Wafer Siegert (TTV &lt; 10 µm)</vt:lpstr>
      <vt:lpstr>Misure Campione su Wafer Siegert (TTV &lt; 5 µm)</vt:lpstr>
      <vt:lpstr>Spessori Misurati su Colonnine</vt:lpstr>
      <vt:lpstr>Colle</vt:lpstr>
      <vt:lpstr>EPOLITE FH-5313 EPOXIES</vt:lpstr>
      <vt:lpstr>note sulle colle usate:</vt:lpstr>
    </vt:vector>
  </TitlesOfParts>
  <Company>INFN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Darbo</dc:creator>
  <cp:lastModifiedBy>Alessandro</cp:lastModifiedBy>
  <cp:revision>25</cp:revision>
  <dcterms:created xsi:type="dcterms:W3CDTF">2014-10-05T20:40:55Z</dcterms:created>
  <dcterms:modified xsi:type="dcterms:W3CDTF">2014-10-06T10:17:33Z</dcterms:modified>
</cp:coreProperties>
</file>