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4" r:id="rId6"/>
    <p:sldId id="260" r:id="rId7"/>
    <p:sldId id="261" r:id="rId8"/>
    <p:sldId id="266" r:id="rId9"/>
    <p:sldId id="262" r:id="rId10"/>
    <p:sldId id="26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81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D8D2CD-1E65-C847-8D38-2F517144B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582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CE099-2E92-48E4-BFC3-AA2A93721F60}" type="datetimeFigureOut">
              <a:rPr lang="it-IT" smtClean="0"/>
              <a:pPr/>
              <a:t>02/10/2014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8446-3D0A-4D85-B135-379311B189F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ronchin\Documents\processi\baia etching\test6inches\DRIE\buchixATLAS\DRIESDE90min\foto_misure\IMG_3573.JPG"/>
          <p:cNvPicPr>
            <a:picLocks noChangeAspect="1" noChangeArrowheads="1"/>
          </p:cNvPicPr>
          <p:nvPr/>
        </p:nvPicPr>
        <p:blipFill>
          <a:blip r:embed="rId2" cstate="print"/>
          <a:srcRect t="4412" b="24265"/>
          <a:stretch>
            <a:fillRect/>
          </a:stretch>
        </p:blipFill>
        <p:spPr bwMode="auto">
          <a:xfrm>
            <a:off x="4267200" y="2286000"/>
            <a:ext cx="4663440" cy="4434838"/>
          </a:xfrm>
          <a:prstGeom prst="rect">
            <a:avLst/>
          </a:prstGeom>
          <a:noFill/>
        </p:spPr>
      </p:pic>
      <p:pic>
        <p:nvPicPr>
          <p:cNvPr id="14338" name="Picture 2" descr="C:\Users\ronchin\Documents\processi\baia etching\test6inches\DRIE\buchixATLAS\DRIESDE90min\foto_misure\IMG_3570.JPG"/>
          <p:cNvPicPr>
            <a:picLocks noChangeAspect="1" noChangeArrowheads="1"/>
          </p:cNvPicPr>
          <p:nvPr/>
        </p:nvPicPr>
        <p:blipFill>
          <a:blip r:embed="rId3" cstate="print"/>
          <a:srcRect l="15441" t="8824" b="5882"/>
          <a:stretch>
            <a:fillRect/>
          </a:stretch>
        </p:blipFill>
        <p:spPr bwMode="auto">
          <a:xfrm>
            <a:off x="381000" y="304800"/>
            <a:ext cx="4206293" cy="31821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1066800"/>
            <a:ext cx="335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Test “BUCHI x ATLAS”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0"/>
            <a:ext cx="4137104" cy="249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 noChangeAspect="1"/>
          </p:cNvGraphicFramePr>
          <p:nvPr/>
        </p:nvGraphicFramePr>
        <p:xfrm>
          <a:off x="654971" y="533400"/>
          <a:ext cx="3581400" cy="3467299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609600"/>
                <a:gridCol w="381000"/>
                <a:gridCol w="838200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diametro nominale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profondità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superficie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larghezza ISO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69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1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568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7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68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295400"/>
            <a:ext cx="461665" cy="22179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SDE 45 min+ ISO 5 min</a:t>
            </a:r>
            <a:endParaRPr lang="it-IT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33400"/>
            <a:ext cx="4137104" cy="283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762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110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m ISO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86200"/>
            <a:ext cx="4137104" cy="249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66800" y="4191000"/>
            <a:ext cx="2787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Confronto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rapporto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fondo</a:t>
            </a:r>
            <a:r>
              <a:rPr lang="en-US" sz="1600" b="1" dirty="0" smtClean="0"/>
              <a:t>/sup</a:t>
            </a:r>
            <a:endParaRPr lang="it-IT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457200" y="533400"/>
            <a:ext cx="5029200" cy="5029200"/>
            <a:chOff x="2514600" y="890708"/>
            <a:chExt cx="5029200" cy="5029200"/>
          </a:xfrm>
        </p:grpSpPr>
        <p:grpSp>
          <p:nvGrpSpPr>
            <p:cNvPr id="6" name="Group 5"/>
            <p:cNvGrpSpPr/>
            <p:nvPr/>
          </p:nvGrpSpPr>
          <p:grpSpPr>
            <a:xfrm>
              <a:off x="2514600" y="890708"/>
              <a:ext cx="5029200" cy="5029200"/>
              <a:chOff x="2362200" y="762000"/>
              <a:chExt cx="5029200" cy="50292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362200" y="762000"/>
                <a:ext cx="5029200" cy="50292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352800" y="5486400"/>
                <a:ext cx="28956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260914" y="3124200"/>
              <a:ext cx="45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5-7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3714" y="3124200"/>
              <a:ext cx="530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5-6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41914" y="3124200"/>
              <a:ext cx="45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5-8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22914" y="3124200"/>
              <a:ext cx="45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5-9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800" y="31242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5-10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0" y="3124200"/>
              <a:ext cx="530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5-11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9600" y="3124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5-5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8600" y="3124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5-4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3124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5-3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3514" y="3124200"/>
              <a:ext cx="45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5-2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3124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5-1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03714" y="3581400"/>
              <a:ext cx="530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8-5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13314" y="3581400"/>
              <a:ext cx="45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8-6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3581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8-7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7714" y="3581400"/>
              <a:ext cx="45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8-8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84914" y="3581400"/>
              <a:ext cx="45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8-9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67200" y="3581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8-4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33800" y="3581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8-3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3581400"/>
              <a:ext cx="530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8-2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67000" y="3581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8-1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895600" y="4001460"/>
              <a:ext cx="4419600" cy="307777"/>
              <a:chOff x="3153870" y="3733800"/>
              <a:chExt cx="3906173" cy="30777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837566" y="3733800"/>
                <a:ext cx="5387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9-5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413313" y="3733800"/>
                <a:ext cx="4344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9-6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794313" y="3733800"/>
                <a:ext cx="390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9-7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175314" y="3733800"/>
                <a:ext cx="4132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9-8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556313" y="3733800"/>
                <a:ext cx="5037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9-9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66131" y="3733800"/>
                <a:ext cx="4040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9-4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94696" y="3733800"/>
                <a:ext cx="4040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9-3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557957" y="3733800"/>
                <a:ext cx="4040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9-2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53870" y="3733800"/>
                <a:ext cx="4040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9-1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667000" y="2667000"/>
              <a:ext cx="4572000" cy="307777"/>
              <a:chOff x="3069507" y="3733800"/>
              <a:chExt cx="4020207" cy="30777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878600" y="3733800"/>
                <a:ext cx="3760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6-5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347624" y="3733800"/>
                <a:ext cx="469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6-6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883652" y="3733800"/>
                <a:ext cx="3678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6-7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330827" y="3733800"/>
                <a:ext cx="423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6-8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687693" y="3733800"/>
                <a:ext cx="4020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6-9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476579" y="3733800"/>
                <a:ext cx="3971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6-4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007555" y="3733800"/>
                <a:ext cx="4120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6-3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538531" y="3733800"/>
                <a:ext cx="423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6-2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069507" y="3733800"/>
                <a:ext cx="4356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6-1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895600" y="2209800"/>
              <a:ext cx="4114800" cy="523220"/>
              <a:chOff x="3355914" y="3733800"/>
              <a:chExt cx="3569434" cy="523220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4952999" y="3733800"/>
                <a:ext cx="4233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7-5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09000" y="3733800"/>
                <a:ext cx="406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7-6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794313" y="3733800"/>
                <a:ext cx="390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7-7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175314" y="3733800"/>
                <a:ext cx="4132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7-8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556314" y="3733800"/>
                <a:ext cx="369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7-9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72000" y="3733800"/>
                <a:ext cx="4002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7-4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191000" y="3733800"/>
                <a:ext cx="4445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7-3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692653" y="3733800"/>
                <a:ext cx="4714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7-2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355914" y="3733800"/>
                <a:ext cx="4040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7-1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276600" y="1752600"/>
              <a:ext cx="3429000" cy="307777"/>
              <a:chOff x="3701782" y="3733800"/>
              <a:chExt cx="2854722" cy="30777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953000" y="3733800"/>
                <a:ext cx="398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4-4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13314" y="3733800"/>
                <a:ext cx="3819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4-5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794314" y="3733800"/>
                <a:ext cx="3815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4-6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175314" y="3733800"/>
                <a:ext cx="3811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4-7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572000" y="3733800"/>
                <a:ext cx="3985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4-3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191000" y="3733800"/>
                <a:ext cx="3989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4-2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701782" y="3733800"/>
                <a:ext cx="4099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4-1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200400" y="4419600"/>
              <a:ext cx="3505201" cy="307777"/>
              <a:chOff x="3810000" y="3733800"/>
              <a:chExt cx="2853070" cy="307777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4988442" y="3733800"/>
                <a:ext cx="4696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10-3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413314" y="3733800"/>
                <a:ext cx="443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10-4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794744" y="3733800"/>
                <a:ext cx="434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10-5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237337" y="3733800"/>
                <a:ext cx="4257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10-6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572000" y="3733800"/>
                <a:ext cx="416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10-2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191000" y="3733800"/>
                <a:ext cx="425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10-1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810000" y="3733800"/>
                <a:ext cx="3016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5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779904" y="4953000"/>
              <a:ext cx="2514600" cy="307777"/>
              <a:chOff x="3810000" y="3733800"/>
              <a:chExt cx="2046767" cy="307777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5012938" y="3733800"/>
                <a:ext cx="4451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12-3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413314" y="3733800"/>
                <a:ext cx="443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12-4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572000" y="3733800"/>
                <a:ext cx="416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12-2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191000" y="3733800"/>
                <a:ext cx="449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12-1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810000" y="3733800"/>
                <a:ext cx="3016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5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883085" y="1295400"/>
              <a:ext cx="2441514" cy="307777"/>
              <a:chOff x="3810000" y="3733800"/>
              <a:chExt cx="2032618" cy="307777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4953000" y="3733800"/>
                <a:ext cx="382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3-3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413315" y="3733800"/>
                <a:ext cx="4293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3-4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572000" y="3733800"/>
                <a:ext cx="4459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3-3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191000" y="3733800"/>
                <a:ext cx="3828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3-2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810000" y="3733800"/>
                <a:ext cx="3832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3-1</a:t>
                </a:r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3" name="TextBox 92"/>
          <p:cNvSpPr txBox="1"/>
          <p:nvPr/>
        </p:nvSpPr>
        <p:spPr>
          <a:xfrm>
            <a:off x="5634770" y="1447800"/>
            <a:ext cx="350923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Maschera</a:t>
            </a:r>
            <a:r>
              <a:rPr lang="en-US" dirty="0" smtClean="0"/>
              <a:t>: 10 um </a:t>
            </a:r>
            <a:r>
              <a:rPr lang="en-US" dirty="0" err="1" smtClean="0"/>
              <a:t>di</a:t>
            </a:r>
            <a:r>
              <a:rPr lang="en-US" dirty="0" smtClean="0"/>
              <a:t> AZ+1um</a:t>
            </a:r>
          </a:p>
          <a:p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ossido</a:t>
            </a:r>
            <a:r>
              <a:rPr lang="en-US" dirty="0" smtClean="0"/>
              <a:t> </a:t>
            </a:r>
            <a:r>
              <a:rPr lang="en-US" dirty="0" err="1" smtClean="0"/>
              <a:t>termico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Le </a:t>
            </a:r>
            <a:r>
              <a:rPr lang="en-US" sz="1400" dirty="0" err="1" smtClean="0"/>
              <a:t>misure</a:t>
            </a:r>
            <a:r>
              <a:rPr lang="en-US" sz="1400" dirty="0" smtClean="0"/>
              <a:t> </a:t>
            </a:r>
            <a:r>
              <a:rPr lang="en-US" sz="1400" dirty="0" err="1" smtClean="0"/>
              <a:t>riportate</a:t>
            </a:r>
            <a:r>
              <a:rPr lang="en-US" sz="1400" dirty="0" smtClean="0"/>
              <a:t> </a:t>
            </a:r>
            <a:r>
              <a:rPr lang="en-US" sz="1400" dirty="0" err="1" smtClean="0"/>
              <a:t>sono</a:t>
            </a:r>
            <a:r>
              <a:rPr lang="en-US" sz="1400" dirty="0" smtClean="0"/>
              <a:t> in um</a:t>
            </a:r>
          </a:p>
          <a:p>
            <a:r>
              <a:rPr lang="en-US" sz="1400" dirty="0" smtClean="0"/>
              <a:t>Le </a:t>
            </a:r>
            <a:r>
              <a:rPr lang="en-US" sz="1400" dirty="0" err="1" smtClean="0"/>
              <a:t>misure</a:t>
            </a:r>
            <a:r>
              <a:rPr lang="en-US" sz="1400" dirty="0" smtClean="0"/>
              <a:t> </a:t>
            </a:r>
            <a:r>
              <a:rPr lang="en-US" sz="1400" dirty="0" err="1" smtClean="0"/>
              <a:t>sono</a:t>
            </a:r>
            <a:r>
              <a:rPr lang="en-US" sz="1400" dirty="0" smtClean="0"/>
              <a:t> state </a:t>
            </a:r>
            <a:r>
              <a:rPr lang="en-US" sz="1400" dirty="0" err="1" smtClean="0"/>
              <a:t>ottenute</a:t>
            </a:r>
            <a:r>
              <a:rPr lang="en-US" sz="1400" dirty="0" smtClean="0"/>
              <a:t> </a:t>
            </a: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microscopio</a:t>
            </a:r>
            <a:endParaRPr lang="en-US" sz="1400" dirty="0" smtClean="0"/>
          </a:p>
          <a:p>
            <a:r>
              <a:rPr lang="en-US" sz="1400" dirty="0" err="1" smtClean="0"/>
              <a:t>ottico</a:t>
            </a:r>
            <a:r>
              <a:rPr lang="en-US" sz="1400" dirty="0" smtClean="0"/>
              <a:t> “</a:t>
            </a:r>
            <a:r>
              <a:rPr lang="en-US" sz="1400" dirty="0" err="1" smtClean="0"/>
              <a:t>calibrato</a:t>
            </a:r>
            <a:r>
              <a:rPr lang="en-US" sz="1400" dirty="0" smtClean="0"/>
              <a:t>”</a:t>
            </a:r>
            <a:endParaRPr lang="it-IT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1676400" y="6248400"/>
            <a:ext cx="186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Mappa</a:t>
            </a:r>
            <a:r>
              <a:rPr lang="en-US" dirty="0" smtClean="0"/>
              <a:t> del Layout</a:t>
            </a:r>
            <a:endParaRPr lang="it-IT" dirty="0"/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2667000" y="5562600"/>
            <a:ext cx="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nchin\Documents\processi\baia etching\test6inches\DRIE\buchixATLAS\SDE75+10HER_-10\sezione_verticale\0051_5-6_50x.JPG"/>
          <p:cNvPicPr>
            <a:picLocks noChangeAspect="1" noChangeArrowheads="1"/>
          </p:cNvPicPr>
          <p:nvPr/>
        </p:nvPicPr>
        <p:blipFill>
          <a:blip r:embed="rId2" cstate="print"/>
          <a:srcRect l="11029" t="22794" r="11029" b="27206"/>
          <a:stretch>
            <a:fillRect/>
          </a:stretch>
        </p:blipFill>
        <p:spPr bwMode="auto">
          <a:xfrm>
            <a:off x="2286000" y="3352800"/>
            <a:ext cx="6461829" cy="3108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304800"/>
            <a:ext cx="332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Fori</a:t>
            </a:r>
            <a:r>
              <a:rPr lang="en-US" dirty="0" smtClean="0"/>
              <a:t> 5-6 (5 um in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fetta</a:t>
            </a:r>
            <a:r>
              <a:rPr lang="en-US" dirty="0" smtClean="0"/>
              <a:t>)</a:t>
            </a:r>
            <a:endParaRPr lang="it-IT" dirty="0"/>
          </a:p>
        </p:txBody>
      </p:sp>
      <p:pic>
        <p:nvPicPr>
          <p:cNvPr id="15364" name="Picture 4" descr="C:\Users\ronchin\Documents\processi\baia etching\test6inches\DRIE\buchixATLAS\DRIESDE90min\sezione\0001_5-6_50x.JPG"/>
          <p:cNvPicPr>
            <a:picLocks noChangeAspect="1" noChangeArrowheads="1"/>
          </p:cNvPicPr>
          <p:nvPr/>
        </p:nvPicPr>
        <p:blipFill>
          <a:blip r:embed="rId3" cstate="print"/>
          <a:srcRect l="11029" t="44118" r="11029" b="11029"/>
          <a:stretch>
            <a:fillRect/>
          </a:stretch>
        </p:blipFill>
        <p:spPr bwMode="auto">
          <a:xfrm>
            <a:off x="1767771" y="381000"/>
            <a:ext cx="6461829" cy="278893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3911242" y="3810000"/>
            <a:ext cx="76200" cy="25146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4724400"/>
            <a:ext cx="461665" cy="8024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155 um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7099" y="298346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7.6 um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4741118" y="3048000"/>
            <a:ext cx="152400" cy="1524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100099" y="245006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5.6 um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3899" y="3810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3.8 um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91200" y="6705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800600" y="577334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882101" y="2634734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21336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SDE 90min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5257800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SDE 75min+10 HER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641246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4.4 um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4800600" y="6248400"/>
            <a:ext cx="152400" cy="1524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extBox 24"/>
          <p:cNvSpPr txBox="1"/>
          <p:nvPr/>
        </p:nvSpPr>
        <p:spPr>
          <a:xfrm>
            <a:off x="5100099" y="36576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3.4 um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876800" y="3853934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11242" y="533400"/>
            <a:ext cx="76200" cy="25146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71800" y="1447800"/>
            <a:ext cx="461665" cy="8024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158 um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-92208"/>
            <a:ext cx="5935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Prove per </a:t>
            </a:r>
            <a:r>
              <a:rPr lang="en-US" sz="2800" b="1" dirty="0" err="1" smtClean="0">
                <a:solidFill>
                  <a:srgbClr val="FF0000"/>
                </a:solidFill>
              </a:rPr>
              <a:t>fori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passanti</a:t>
            </a:r>
            <a:r>
              <a:rPr lang="en-US" sz="2800" b="1" dirty="0" smtClean="0">
                <a:solidFill>
                  <a:srgbClr val="FF0000"/>
                </a:solidFill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</a:rPr>
              <a:t>oltre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 130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m)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 noChangeAspect="1"/>
          </p:cNvGraphicFramePr>
          <p:nvPr/>
        </p:nvGraphicFramePr>
        <p:xfrm>
          <a:off x="5334000" y="381000"/>
          <a:ext cx="2986998" cy="3657602"/>
        </p:xfrm>
        <a:graphic>
          <a:graphicData uri="http://schemas.openxmlformats.org/drawingml/2006/table">
            <a:tbl>
              <a:tblPr/>
              <a:tblGrid>
                <a:gridCol w="628107"/>
                <a:gridCol w="667293"/>
                <a:gridCol w="762000"/>
                <a:gridCol w="393615"/>
                <a:gridCol w="535983"/>
              </a:tblGrid>
              <a:tr h="480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Foro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diametro nominale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profondit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à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superficie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fondo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652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3-1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12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3-3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0?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4-4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4-6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3.5?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5-6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5-7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160?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160?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5-9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4.99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5-10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43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5-11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41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12-2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9.66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81002"/>
          <a:ext cx="2895600" cy="3705386"/>
        </p:xfrm>
        <a:graphic>
          <a:graphicData uri="http://schemas.openxmlformats.org/drawingml/2006/table">
            <a:tbl>
              <a:tblPr/>
              <a:tblGrid>
                <a:gridCol w="608888"/>
                <a:gridCol w="618463"/>
                <a:gridCol w="767094"/>
                <a:gridCol w="460257"/>
                <a:gridCol w="440898"/>
              </a:tblGrid>
              <a:tr h="4598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Foro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diametro nominale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profondit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à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superficie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fondo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2593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3-1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89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3-3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0?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89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4-4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815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62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3.54?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5-2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751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23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154-156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338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815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58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5-7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23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723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68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5-10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77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5-11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815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12-2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2735" y="1667482"/>
            <a:ext cx="461665" cy="11519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SDE 90 min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4796135" y="838200"/>
            <a:ext cx="461665" cy="24006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SDE 75 min+ HER 10 min</a:t>
            </a:r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021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524000" y="3048000"/>
            <a:ext cx="2286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62400" y="35052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bk\ricerca\Passaggi\3D\0001_5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24" t="33725" r="10237" b="31707"/>
          <a:stretch/>
        </p:blipFill>
        <p:spPr bwMode="auto">
          <a:xfrm rot="10740000">
            <a:off x="1314343" y="1354096"/>
            <a:ext cx="6745836" cy="2229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6668550"/>
              </p:ext>
            </p:extLst>
          </p:nvPr>
        </p:nvGraphicFramePr>
        <p:xfrm>
          <a:off x="4641011" y="4160922"/>
          <a:ext cx="429646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147"/>
                <a:gridCol w="912836"/>
                <a:gridCol w="725161"/>
                <a:gridCol w="1144295"/>
                <a:gridCol w="882022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Foro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Diametro</a:t>
                      </a:r>
                    </a:p>
                    <a:p>
                      <a:pPr algn="ctr"/>
                      <a:r>
                        <a:rPr lang="it-IT" sz="1200" dirty="0" smtClean="0"/>
                        <a:t>nominale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Altezza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Superficie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Fondo</a:t>
                      </a:r>
                      <a:endParaRPr lang="en-US" sz="1200" dirty="0"/>
                    </a:p>
                  </a:txBody>
                  <a:tcPr/>
                </a:tc>
              </a:tr>
              <a:tr h="2415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12.2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140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5.2</a:t>
                      </a:r>
                      <a:endParaRPr lang="en-US" sz="1200" dirty="0"/>
                    </a:p>
                  </a:txBody>
                  <a:tcPr/>
                </a:tc>
              </a:tr>
              <a:tr h="21738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25361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2.6</a:t>
                      </a:r>
                      <a:endParaRPr lang="en-US" sz="1200" dirty="0"/>
                    </a:p>
                  </a:txBody>
                  <a:tcPr/>
                </a:tc>
              </a:tr>
              <a:tr h="27259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2.9</a:t>
                      </a:r>
                      <a:endParaRPr lang="en-US" sz="1200" dirty="0"/>
                    </a:p>
                  </a:txBody>
                  <a:tcPr/>
                </a:tc>
              </a:tr>
              <a:tr h="23981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5459054"/>
              </p:ext>
            </p:extLst>
          </p:nvPr>
        </p:nvGraphicFramePr>
        <p:xfrm>
          <a:off x="204158" y="3785576"/>
          <a:ext cx="4296461" cy="266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147"/>
                <a:gridCol w="912836"/>
                <a:gridCol w="725161"/>
                <a:gridCol w="1144295"/>
                <a:gridCol w="882022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Foro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Diametro</a:t>
                      </a:r>
                    </a:p>
                    <a:p>
                      <a:pPr algn="ctr"/>
                      <a:r>
                        <a:rPr lang="it-IT" sz="1200" dirty="0" smtClean="0"/>
                        <a:t>nominale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Altezza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Superficie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Fondo</a:t>
                      </a:r>
                      <a:endParaRPr lang="en-US" sz="1200" dirty="0"/>
                    </a:p>
                  </a:txBody>
                  <a:tcPr/>
                </a:tc>
              </a:tr>
              <a:tr h="28467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3.2</a:t>
                      </a:r>
                      <a:endParaRPr lang="en-US" sz="1200" dirty="0"/>
                    </a:p>
                  </a:txBody>
                  <a:tcPr/>
                </a:tc>
              </a:tr>
              <a:tr h="27604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2.9</a:t>
                      </a:r>
                      <a:endParaRPr lang="en-US" sz="1200" dirty="0"/>
                    </a:p>
                  </a:txBody>
                  <a:tcPr/>
                </a:tc>
              </a:tr>
              <a:tr h="27604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</a:tr>
              <a:tr h="27604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2.6</a:t>
                      </a:r>
                      <a:endParaRPr lang="en-US" sz="1200" dirty="0"/>
                    </a:p>
                  </a:txBody>
                  <a:tcPr/>
                </a:tc>
              </a:tr>
              <a:tr h="27604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2.6</a:t>
                      </a:r>
                      <a:endParaRPr lang="en-US" sz="1200" dirty="0"/>
                    </a:p>
                  </a:txBody>
                  <a:tcPr/>
                </a:tc>
              </a:tr>
              <a:tr h="25879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2.9</a:t>
                      </a:r>
                      <a:endParaRPr lang="en-US" sz="1200" dirty="0"/>
                    </a:p>
                  </a:txBody>
                  <a:tcPr/>
                </a:tc>
              </a:tr>
              <a:tr h="26914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2.7</a:t>
                      </a:r>
                      <a:endParaRPr lang="en-US" sz="1200" dirty="0"/>
                    </a:p>
                  </a:txBody>
                  <a:tcPr/>
                </a:tc>
              </a:tr>
              <a:tr h="27086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5.11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2646967" y="523979"/>
            <a:ext cx="4899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+mn-lt"/>
              </a:rPr>
              <a:t>TEST DRIE Ricetta SDE # 42min</a:t>
            </a:r>
          </a:p>
          <a:p>
            <a:r>
              <a:rPr lang="pt-BR" dirty="0" smtClean="0">
                <a:latin typeface="+mn-lt"/>
              </a:rPr>
              <a:t>Osservazione microscopio ottico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-92208"/>
            <a:ext cx="5974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Prove per </a:t>
            </a:r>
            <a:r>
              <a:rPr lang="en-US" sz="2800" b="1" dirty="0" err="1" smtClean="0">
                <a:solidFill>
                  <a:srgbClr val="FF0000"/>
                </a:solidFill>
              </a:rPr>
              <a:t>fori</a:t>
            </a:r>
            <a:r>
              <a:rPr lang="en-US" sz="2800" b="1" dirty="0" smtClean="0">
                <a:solidFill>
                  <a:srgbClr val="FF0000"/>
                </a:solidFill>
              </a:rPr>
              <a:t> non </a:t>
            </a:r>
            <a:r>
              <a:rPr lang="en-US" sz="2800" b="1" dirty="0" err="1" smtClean="0">
                <a:solidFill>
                  <a:srgbClr val="FF0000"/>
                </a:solidFill>
              </a:rPr>
              <a:t>passanti</a:t>
            </a:r>
            <a:r>
              <a:rPr lang="en-US" sz="2800" b="1" dirty="0" smtClean="0">
                <a:solidFill>
                  <a:srgbClr val="FF0000"/>
                </a:solidFill>
              </a:rPr>
              <a:t> (&lt; 130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m)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</p:spPr>
        <p:txBody>
          <a:bodyPr/>
          <a:lstStyle/>
          <a:p>
            <a:r>
              <a:rPr lang="en-US" dirty="0" smtClean="0"/>
              <a:t>SDE40 min+HER10 </a:t>
            </a:r>
            <a:endParaRPr lang="it-IT" dirty="0"/>
          </a:p>
        </p:txBody>
      </p:sp>
      <p:pic>
        <p:nvPicPr>
          <p:cNvPr id="1026" name="Picture 2" descr="\\fbk\ricerca\WIN-mtlab\Utenti\Ronchin\test_3D_6inches\T5_buchi\DRIE_SDE40+HER10\0003_5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87" t="33088" r="13787" b="31618"/>
          <a:stretch>
            <a:fillRect/>
          </a:stretch>
        </p:blipFill>
        <p:spPr bwMode="auto">
          <a:xfrm>
            <a:off x="533400" y="2133600"/>
            <a:ext cx="8406301" cy="3072419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066800" y="2362200"/>
            <a:ext cx="0" cy="2651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-5400000">
            <a:off x="-591290" y="3480972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122-125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m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12" name="Picture 2" descr="\\fbk\ricerca\WIN-mtlab\Utenti\Ronchin\test_3D_6inches\T5_buchi\DRIE_SDE40+HER10\0003_5-6.JPG"/>
          <p:cNvPicPr>
            <a:picLocks noChangeAspect="1" noChangeArrowheads="1"/>
          </p:cNvPicPr>
          <p:nvPr/>
        </p:nvPicPr>
        <p:blipFill>
          <a:blip r:embed="rId3" cstate="print"/>
          <a:srcRect l="67831" t="33088" r="28125" b="31618"/>
          <a:stretch>
            <a:fillRect/>
          </a:stretch>
        </p:blipFill>
        <p:spPr bwMode="auto">
          <a:xfrm>
            <a:off x="6629400" y="1066800"/>
            <a:ext cx="804720" cy="5266926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6858000" y="5715000"/>
            <a:ext cx="304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20220" y="1219200"/>
            <a:ext cx="2926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0" y="548640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5.2 um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7470315" y="99060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4.2 um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76200"/>
            <a:ext cx="875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Prove per </a:t>
            </a:r>
            <a:r>
              <a:rPr lang="en-US" sz="2800" b="1" dirty="0" err="1" smtClean="0">
                <a:solidFill>
                  <a:srgbClr val="FF0000"/>
                </a:solidFill>
              </a:rPr>
              <a:t>fori</a:t>
            </a:r>
            <a:r>
              <a:rPr lang="en-US" sz="2800" b="1" dirty="0" smtClean="0">
                <a:solidFill>
                  <a:srgbClr val="FF0000"/>
                </a:solidFill>
              </a:rPr>
              <a:t> non </a:t>
            </a:r>
            <a:r>
              <a:rPr lang="en-US" sz="2800" b="1" dirty="0" err="1" smtClean="0">
                <a:solidFill>
                  <a:srgbClr val="FF0000"/>
                </a:solidFill>
              </a:rPr>
              <a:t>passanti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spessore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maggiore</a:t>
            </a:r>
            <a:r>
              <a:rPr lang="en-US" sz="2800" b="1" dirty="0" smtClean="0">
                <a:solidFill>
                  <a:srgbClr val="FF0000"/>
                </a:solidFill>
              </a:rPr>
              <a:t> (&lt; 130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m)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SDE30 min+HER3min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 rot="-5400000">
            <a:off x="-435797" y="3480972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87-89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m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41020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5.3 um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182880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5.5 um</a:t>
            </a:r>
            <a:endParaRPr lang="it-IT" dirty="0"/>
          </a:p>
        </p:txBody>
      </p:sp>
      <p:pic>
        <p:nvPicPr>
          <p:cNvPr id="2051" name="Picture 3" descr="C:\Users\ronchin\Documents\processi\baia etching\test6inches\DRIE\buchixATLAS\T6_buchi\bis\0005_5-6.JPG"/>
          <p:cNvPicPr>
            <a:picLocks noChangeAspect="1" noChangeArrowheads="1"/>
          </p:cNvPicPr>
          <p:nvPr/>
        </p:nvPicPr>
        <p:blipFill>
          <a:blip r:embed="rId2" cstate="print"/>
          <a:srcRect l="14890" t="38235" r="18199" b="33088"/>
          <a:stretch>
            <a:fillRect/>
          </a:stretch>
        </p:blipFill>
        <p:spPr bwMode="auto">
          <a:xfrm>
            <a:off x="689654" y="2590800"/>
            <a:ext cx="7988024" cy="2567668"/>
          </a:xfrm>
          <a:prstGeom prst="rect">
            <a:avLst/>
          </a:prstGeom>
          <a:noFill/>
        </p:spPr>
      </p:pic>
      <p:pic>
        <p:nvPicPr>
          <p:cNvPr id="16" name="Picture 3" descr="C:\Users\ronchin\Documents\processi\baia etching\test6inches\DRIE\buchixATLAS\T6_buchi\bis\0005_5-6.JPG"/>
          <p:cNvPicPr>
            <a:picLocks noChangeAspect="1" noChangeArrowheads="1"/>
          </p:cNvPicPr>
          <p:nvPr/>
        </p:nvPicPr>
        <p:blipFill>
          <a:blip r:embed="rId3" cstate="print"/>
          <a:srcRect l="76654" t="38235" r="19301" b="33088"/>
          <a:stretch>
            <a:fillRect/>
          </a:stretch>
        </p:blipFill>
        <p:spPr bwMode="auto">
          <a:xfrm>
            <a:off x="4343400" y="1447800"/>
            <a:ext cx="804847" cy="4279471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4572000" y="4953000"/>
            <a:ext cx="304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22720" y="1607884"/>
            <a:ext cx="2926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0"/>
            <a:ext cx="842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Prove per </a:t>
            </a:r>
            <a:r>
              <a:rPr lang="en-US" sz="2800" b="1" dirty="0" err="1" smtClean="0">
                <a:solidFill>
                  <a:srgbClr val="FF0000"/>
                </a:solidFill>
              </a:rPr>
              <a:t>fori</a:t>
            </a:r>
            <a:r>
              <a:rPr lang="en-US" sz="2800" b="1" dirty="0" smtClean="0">
                <a:solidFill>
                  <a:srgbClr val="FF0000"/>
                </a:solidFill>
              </a:rPr>
              <a:t> non </a:t>
            </a:r>
            <a:r>
              <a:rPr lang="en-US" sz="2800" b="1" dirty="0" err="1" smtClean="0">
                <a:solidFill>
                  <a:srgbClr val="FF0000"/>
                </a:solidFill>
              </a:rPr>
              <a:t>passanti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spessore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minore</a:t>
            </a:r>
            <a:r>
              <a:rPr lang="en-US" sz="2800" b="1" dirty="0" smtClean="0">
                <a:solidFill>
                  <a:srgbClr val="FF0000"/>
                </a:solidFill>
              </a:rPr>
              <a:t> (&lt; 100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m)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 noChangeAspect="1"/>
          </p:cNvGraphicFramePr>
          <p:nvPr/>
        </p:nvGraphicFramePr>
        <p:xfrm>
          <a:off x="5257800" y="617182"/>
          <a:ext cx="2986998" cy="3497618"/>
        </p:xfrm>
        <a:graphic>
          <a:graphicData uri="http://schemas.openxmlformats.org/drawingml/2006/table">
            <a:tbl>
              <a:tblPr/>
              <a:tblGrid>
                <a:gridCol w="628107"/>
                <a:gridCol w="667293"/>
                <a:gridCol w="762000"/>
                <a:gridCol w="393615"/>
                <a:gridCol w="535983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Foro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diametro nominale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profondit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à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superficie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fondo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79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9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9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9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87-88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9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87.6-89.3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9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91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9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9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9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9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551633"/>
          <a:ext cx="2876370" cy="3563167"/>
        </p:xfrm>
        <a:graphic>
          <a:graphicData uri="http://schemas.openxmlformats.org/drawingml/2006/table">
            <a:tbl>
              <a:tblPr/>
              <a:tblGrid>
                <a:gridCol w="604844"/>
                <a:gridCol w="614356"/>
                <a:gridCol w="762000"/>
                <a:gridCol w="457200"/>
                <a:gridCol w="437970"/>
              </a:tblGrid>
              <a:tr h="52838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Foro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diametro nominale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profondit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à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superficie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fondo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396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118-119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4.2-4.5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3.1-3.6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02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402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64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122-124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5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5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122-126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402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5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5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5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95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115-120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5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96135" y="764362"/>
            <a:ext cx="461665" cy="22836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SDE 30 min+ HER 3 min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371600"/>
            <a:ext cx="461665" cy="24006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SDE 40 min+ HER 10 min</a:t>
            </a:r>
            <a:endParaRPr lang="it-IT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3677426" cy="236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3677426" cy="23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76400" y="2286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120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m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2983" y="228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90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m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545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SDE45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min+ISO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5min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\\fbk\ricerca\WIN-mtlab\Utenti\Ronchin\test_3D_6inches\T8_buchi_SDE+ISO\0001_5-6.JPG"/>
          <p:cNvPicPr>
            <a:picLocks noChangeAspect="1" noChangeArrowheads="1"/>
          </p:cNvPicPr>
          <p:nvPr/>
        </p:nvPicPr>
        <p:blipFill>
          <a:blip r:embed="rId2" cstate="print"/>
          <a:srcRect l="13235" t="35294" r="19853" b="30147"/>
          <a:stretch>
            <a:fillRect/>
          </a:stretch>
        </p:blipFill>
        <p:spPr bwMode="auto">
          <a:xfrm>
            <a:off x="568300" y="2590800"/>
            <a:ext cx="7987904" cy="3094347"/>
          </a:xfrm>
          <a:prstGeom prst="rect">
            <a:avLst/>
          </a:prstGeom>
          <a:noFill/>
        </p:spPr>
      </p:pic>
      <p:pic>
        <p:nvPicPr>
          <p:cNvPr id="7" name="Picture 2" descr="\\fbk\ricerca\WIN-mtlab\Utenti\Ronchin\test_3D_6inches\T8_buchi_SDE+ISO\0001_5-6.JPG"/>
          <p:cNvPicPr>
            <a:picLocks noChangeAspect="1" noChangeArrowheads="1"/>
          </p:cNvPicPr>
          <p:nvPr/>
        </p:nvPicPr>
        <p:blipFill>
          <a:blip r:embed="rId3" cstate="print"/>
          <a:srcRect l="43015" t="35294" r="50184" b="30147"/>
          <a:stretch>
            <a:fillRect/>
          </a:stretch>
        </p:blipFill>
        <p:spPr bwMode="auto">
          <a:xfrm>
            <a:off x="4419600" y="1608796"/>
            <a:ext cx="1240450" cy="4727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-5400000">
            <a:off x="-358259" y="3687543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108-111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m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610766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5.8 um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76426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7.7 um</a:t>
            </a:r>
            <a:endParaRPr lang="it-IT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5726668"/>
            <a:ext cx="304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15220" y="1923640"/>
            <a:ext cx="2926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4456" y="2236124"/>
            <a:ext cx="2468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1200" y="206906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5.6 um</a:t>
            </a:r>
            <a:endParaRPr lang="it-IT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76800" y="6031468"/>
            <a:ext cx="2468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6315" y="573833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7.1 um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304800"/>
            <a:ext cx="6698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Alternativa</a:t>
            </a:r>
            <a:r>
              <a:rPr lang="en-US" sz="2800" b="1" dirty="0" smtClean="0">
                <a:solidFill>
                  <a:srgbClr val="FF0000"/>
                </a:solidFill>
              </a:rPr>
              <a:t> per </a:t>
            </a:r>
            <a:r>
              <a:rPr lang="en-US" sz="2800" b="1" dirty="0" err="1" smtClean="0">
                <a:solidFill>
                  <a:srgbClr val="FF0000"/>
                </a:solidFill>
              </a:rPr>
              <a:t>fori</a:t>
            </a:r>
            <a:r>
              <a:rPr lang="en-US" sz="2800" b="1" dirty="0" smtClean="0">
                <a:solidFill>
                  <a:srgbClr val="FF0000"/>
                </a:solidFill>
              </a:rPr>
              <a:t> non </a:t>
            </a:r>
            <a:r>
              <a:rPr lang="en-US" sz="2800" b="1" dirty="0" err="1" smtClean="0">
                <a:solidFill>
                  <a:srgbClr val="FF0000"/>
                </a:solidFill>
              </a:rPr>
              <a:t>passanti</a:t>
            </a:r>
            <a:r>
              <a:rPr lang="en-US" sz="2800" b="1" dirty="0" smtClean="0">
                <a:solidFill>
                  <a:srgbClr val="FF0000"/>
                </a:solidFill>
              </a:rPr>
              <a:t> (&lt; 130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m)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791200"/>
            <a:ext cx="3171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Fondo</a:t>
            </a:r>
            <a:r>
              <a:rPr lang="en-US" dirty="0" smtClean="0"/>
              <a:t> </a:t>
            </a:r>
            <a:r>
              <a:rPr lang="en-US" dirty="0" err="1" smtClean="0"/>
              <a:t>allargato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Allargamento</a:t>
            </a:r>
            <a:r>
              <a:rPr lang="en-US" dirty="0" smtClean="0"/>
              <a:t> </a:t>
            </a:r>
            <a:r>
              <a:rPr lang="en-US" dirty="0" err="1" smtClean="0"/>
              <a:t>generale</a:t>
            </a:r>
            <a:r>
              <a:rPr lang="en-US" dirty="0" smtClean="0"/>
              <a:t> del </a:t>
            </a:r>
            <a:r>
              <a:rPr lang="en-US" dirty="0" err="1" smtClean="0"/>
              <a:t>foro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Cedimento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pareti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6251</TotalTime>
  <Words>746</Words>
  <Application>Microsoft Office PowerPoint</Application>
  <PresentationFormat>On-screen Show (4:3)</PresentationFormat>
  <Paragraphs>596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SDE40 min+HER10 </vt:lpstr>
      <vt:lpstr>SDE30 min+HER3min</vt:lpstr>
      <vt:lpstr>Slide 8</vt:lpstr>
      <vt:lpstr>SDE45 min+ISO 5min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ronchin</dc:creator>
  <cp:lastModifiedBy>ronchin</cp:lastModifiedBy>
  <cp:revision>34</cp:revision>
  <dcterms:created xsi:type="dcterms:W3CDTF">2014-07-15T14:04:55Z</dcterms:created>
  <dcterms:modified xsi:type="dcterms:W3CDTF">2014-10-02T15:46:45Z</dcterms:modified>
</cp:coreProperties>
</file>