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5" r:id="rId3"/>
    <p:sldId id="266" r:id="rId4"/>
    <p:sldId id="267" r:id="rId5"/>
    <p:sldId id="274" r:id="rId6"/>
    <p:sldId id="268" r:id="rId7"/>
    <p:sldId id="272" r:id="rId8"/>
    <p:sldId id="273" r:id="rId9"/>
    <p:sldId id="269" r:id="rId10"/>
    <p:sldId id="270" r:id="rId11"/>
  </p:sldIdLst>
  <p:sldSz cx="9144000" cy="6858000" type="screen4x3"/>
  <p:notesSz cx="6834188" cy="99790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4" autoAdjust="0"/>
  </p:normalViewPr>
  <p:slideViewPr>
    <p:cSldViewPr>
      <p:cViewPr>
        <p:scale>
          <a:sx n="75" d="100"/>
          <a:sy n="75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62275" cy="49847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71914" y="1"/>
            <a:ext cx="2960687" cy="49847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EE7194E1-A1F8-47B2-98D6-E8433788D56F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7713"/>
            <a:ext cx="4989513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78964"/>
            <a:ext cx="2962275" cy="49847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71914" y="9478964"/>
            <a:ext cx="2960687" cy="49847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3AB4DA66-5541-40AA-9F7A-B34F4DDBDD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3487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8815A-15D3-4059-B30F-A61A61A52BDF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86338" cy="374173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aorlando@lns.infn.it</a:t>
            </a:r>
            <a:endParaRPr lang="it-IT" dirty="0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>
          <a:xfrm>
            <a:off x="494184" y="6597352"/>
            <a:ext cx="2133600" cy="365125"/>
          </a:xfrm>
        </p:spPr>
        <p:txBody>
          <a:bodyPr/>
          <a:lstStyle/>
          <a:p>
            <a:r>
              <a:rPr lang="it-IT" dirty="0" smtClean="0"/>
              <a:t>11/</a:t>
            </a:r>
            <a:r>
              <a:rPr lang="it-IT" dirty="0" err="1" smtClean="0"/>
              <a:t>11</a:t>
            </a:r>
            <a:r>
              <a:rPr lang="it-IT" dirty="0" smtClean="0"/>
              <a:t>/2013- Roma		</a:t>
            </a:r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2A3A9-B724-45A8-BAD3-3ADD8A309220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4333-3B5B-42C1-9AF1-0AB9E6B37D5D}" type="datetimeFigureOut">
              <a:rPr lang="it-IT" smtClean="0"/>
              <a:pPr/>
              <a:t>24/09/2014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93005" y="3197007"/>
            <a:ext cx="8460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Stato </a:t>
            </a:r>
            <a:r>
              <a:rPr lang="it-IT" sz="3600" b="1" dirty="0"/>
              <a:t>test integrazione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619672" y="1916832"/>
            <a:ext cx="2348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>
                <a:latin typeface="Arial" charset="0"/>
              </a:rPr>
              <a:t>Angelo </a:t>
            </a:r>
            <a:r>
              <a:rPr lang="it-IT" sz="2400" dirty="0" smtClean="0">
                <a:latin typeface="Arial" charset="0"/>
              </a:rPr>
              <a:t>Orlando</a:t>
            </a:r>
          </a:p>
        </p:txBody>
      </p:sp>
      <p:sp>
        <p:nvSpPr>
          <p:cNvPr id="3074" name="AutoShape 2" descr="data:image/jpeg;base64,/9j/4AAQSkZJRgABAQAAAQABAAD/2wCEAAkGBxQSEhUUEhQVFBQWGBgYFxUYFBkbFRYXGBQYFxgYGBYYHCkgGBwlGxQUITEhJykrLi4uFyAzODMsNygtLiwBCgoKDg0OGhAQGywmHyYsLCwsLCwsLCw0LCwsLCwsLCw3LCwsLCwsLCwsLCwsLCwsLCwsLCwsLCwsLCwsLCwsLP/AABEIALcBFAMBIgACEQEDEQH/xAAcAAACAgMBAQAAAAAAAAAAAAAEBQADAQIGBwj/xAA/EAACAQIEAwUGBQIEBgMBAAABAgMAEQQSITEFQVETIjJhYgYjQlJxgTNDcpGhFMFTc7HRBxVjgqLwg7Lx4f/EABoBAAIDAQEAAAAAAAAAAAAAAAAEAQIDBQb/xAAtEQACAgIBAwEGBgMAAAAAAAAAAQIDESESBDFBUQUTYXHR8BQikaHh8VKxwf/aAAwDAQACEQMRAD8A9utWbVgVmoAlZrFSgDNSpUqQJUqVKAJUqVKAJVWJxCxqXkYIii5ZjYAeZNJfar2sw+AS8rXcjuxLbO325L5mvDvav2vxGPb3rZYwe7Et8g6E/M3mftamKenlZvwYXdRGvXk7D20/4os+aLA3RdjOR3m65FPhHmdfpXmkUbyuAoZ3c6AXZmJ/kmm3sv7LYjHvlhWyjxStfIn1PM+Qr3H2T9jsPgF92M8pHelYDMeoX5V8h9705KdfTrC7iUYWdQ8vscf7F/8AC4Lllx3eOhEA8I/zCNz6Rp9a9RjQKAFAAGgAFgB0AqM1q0SWufZbKx5kdCuqNaxEq/5hH2vY5h2lr5ddtOe19Qbb1dKnOk3tLwnOpmhRTiY1PZk7X010BuwANvr50fwXFSSQo0qFJCO8CCNRucpFwDvY1maCvj3CXlKPC/Zyo197K4275Aubcr6UfNi8gVT35CNFUaseZtfurfmTYVrLiGkNoLZb2MpF1HUIPjPnsPO1q5Lj3tdHhc0WFtNOfHKxzKG27zDV2HyjQbabVSUlFZZv0/T2Xz4VrLOnxGJVMrYg5pN44V1FxzAPiI077WA8uYOJleY3ltYaiMHuA9T85+ug5DnXmuKlnR1xMkl5mOzHvgDkV+FOWXTfau94DimxkatEtuTOwORSNwPnPkPuRXJ6yfUWtQrWn97+B17vZi6StWzkn/x+nx+YVK40FizNoEAuzfQf32HOrv6EJlbEan4IV1F+Wn5jf+I+16OwsKxkrAO0l2eV9QvkxHP0Lbzte9Gw4ILdiS7nd23t0Hyr5D/XWt+k9nQq/NPcv2X36nKt6hy0uwEMM0us2i8ogbj/AOQ/GfLYee9FzYtYxdjYbAbknooGpPkKHxGMOYpGM8g317iebty+g1P01pficUsLf42II+ioD1/w18tWNudr10Um3hC7aSyw/Fy3XPiD2cXKO9y3QOR4ifkW/wB9qRcW41nGVvdRkG0QPvZFG9wNQoGuVeW/SlPFOKSFwFHbzHbW0SWIDqoF8pFxe+uouTtWMFwf32Ygz4i91va0YsQCTbuCxbXXdso1tTcKlFZkKTtctRB1glkfPMyxQJYLEliH5am2oOltNb7Dn0OE4Z3M0vuYRrk2Zh6yPCD8o7x5kbUww2BSBlLe+xFu6o0VOV1B8C9XOp5fLRgwJuJJSGYahR+HGfSDufUdd7WvaqWXN6iXroS3IHiiZ1AAMMIFgo7rsOmn4a/+X6aB4pxAZeyiAVBppsfIeVbcU4ne6ptzPWkrtSE7PCOpRR5ZTKKHcUQxqjtQTalmx9IqtWajrrUoLYR6nWaxUronBM1KlSgCVmsVKAM1KxS7jnG4cJH2k7hRsq7u5+VV3JqUm3hENpdxizW1Ogrzz2m/4gFi8HDQJZVVmaW4yqF8XZg/iMBc9NDvXO8Y4/PxXOuc4TDgnLHlLPNkBZwbEFnCgHINN+dqH4VGEZYOHxiefudowL5LqQ6yNKGsq5gGAG4YqRpq3XQo7l39PqKTvctR7ev0KRhI4lGIx4LzZnuSc5djay5WOVyAUZSCFZWIuCBTL2X/AOGpxEhnxKtDAxzJDtIwOozW/DXy35eddl7K+xCYcibEN2+J5MR7uK5vliTZRcnkPK1daTRZ1LWo/fyCHTJ7kvv4lOCwccKCOJFRF0CqLAVa50oPjDSiFzBYyAXAPMA3IHqte19L2rTguOaWMdoAsoAzpcGx6/vf7gjWk3scWhd7TcMedFMcjJJGc622NrHUWOugt9SOdbeznGlxMZIuHQ5XDDK25AbLyBKt9welN5VtSsyKrMsCKZGN3I0VT1kYbn0jXXkNaqSM5cYqC7m3IDcseQUDUnyFBYuS658Sezi5RXuWJ2DlfGT8i3H6qXzYtYWNvf4gjUnQIDyO4jXbujU+e9c3xLjh7TQNiJwQpyqcsYO4A2Qcr6nqTatq6nL5GNlqj8x9xDGvOCmsUNrZFNnYepl8I9I+55V5xi8O+CmsljmFozlvcG1gB8wNtq79CztkjXO/TYL5u2yj+TyBppBgUhYE+/xJHdsLBAenKNfUdT56Cjqaa3FJd0O+yfaVvSzk2uUZLaf7ffk5DgXsaSP6jiDFV37ItqenaMNv0D/+V2+HRnACgwwgWCgZXYctvw18vF9Nq3hwZzB5SHceEfBH+kcz6jr9BpW+KxgSwsWc+FF8R/2HmbCl4xUVhFuq6u3qZ8rH8l4XyQauSNNMqIo8gqj+1BvM0oJBMUIFy50dhztf8NfUdelt6WcQ4jHhwJcY63v7uIagN6QfG23fNgPTrQOLxLzkGW2XdYgbqOhY/G38DkOdb1wc3hClkuEeTXfsE4niOYZMMOzjG8lu8/XID1Pxnfle965uQTSEpGDh41Y55GIMj2vcjU775j1pvJKBbck6BQLsx6ADejF4YFAkxRFr92Ad655ZrfiN6RoPO16ZfCpCi52sXcE4VmUCG6Rc5jq0n6L+L9Z06A8n/D7ZezwwCpfvTHXMeeW/4jeo6DztasjDtNrKMsfKG+/nIRv+gadb8i5p1jW7EKB/6AANz5ClZ2OT2NQrUVoIw2GWMHKNTqzE3Zj1ZjqaU8a4luiH9RH+la47Eu6Xa8anQJ8b+bkeEekanmdxSeTSlrbMaQ709XJ5ZUzULLJVrmgcU1qWOklgkk1IsVjckgN9L2omeeuW4/idL32qMZLrR3YlrNKOHY0PEjdQKlGSvE9oFSpUrpHBM1msVL1AGalC8Qx8cEbSTOERd2J0+nmfKvKvan23xOMY4fBK8MVjmka6yMtsxI5quTvWF2I1rWuqU3oystjBbOp9r/b+PDExYYf1GJJyhV1RG6MRufSOmtq83x64oMMdiZVM6sWWKUEAKpF0F7BWGYMIxY5TmBo7DouGKwxRM+IuwVLZjO17JOoDssYtnUg2zIb36dj7N+wfeWbH5WZQojw637CIKLKDcnOQOpP3ptcKl97FXztePtCHgfAp+IBSqf0uFtcyGMCV3LZnaG5YoGsgJzWOW+pJr0zgvBocJGI4ECLz+Zj1Zt2NHAW2qqHFI5ZVZWKGzAEEqeh6bH9qUstc9eBqupR35M4icKpNibAmwFybC9gOZ8qU8F40mKUsuZSCQUYWYWJAP0OU6+RpnKtq5/E8OljnV8MECOfeLZVW9+8xsMzFgeu6jQ3uMTU6SN70r/5VFFM2JzlBYllzAR3Pic9Sb/vr0qzE40IQoBaQ6qi7kdTfRV8z/J0oTFYlY8r4g9pKdY4V1Ckc1B3I/wARreVr2oW9EPQVNK0gJJMMAFyxOWRh11/DXzPe/TuUeM4n3ckHuohoHtZ3vyjB2ufiOp1sNjQPFOKmRveEMwsVhU3VLkhWcbt3tM1tNwBqaXYTBOz5p2Z3cFVgW2wPID/tN72Xcno1ClLchadzeokgkadSFDQQi57QNZ25Ne4/Ub33A3ptwbhN0AjBihG8h8b+aX/+506AjUGpgAlnxOrE9yFdRm3Gn5jc/lH2vTAYZpdZtF5Qg3H/AMhHjPp8I896iy/xEmujzI3wQBXJhQEi5zblidyl/G3rbT9VMcNh1jFlG+pJN2Y9WY6k1RLi1iW7my7bXJPIKBqT5ChcU+ZS+IPZQj8u/eb9ZXr8i3vzve1LdxnsXTYlpDlgtpo0p1QdQnzt/A5nlXJ8d9q4sJmiw3v8QTZ3JzAN62GrNroi7bd2mOO4i8wyqDFDtlGjuPO3gX0jXrbauK9quEZPfxDKBbMF0tyDLb7beVTbVYockOey301vVKu968ejfo38RZi4nkzzYuVu0Yd0Nq7eQXZF20032roPYieeZTEqXVTYSt+GnVSd2I5KPuRvWnA/ZCSYnEY4mOPxFSbOw3u5/LXy3+ldvho8yqkK9hABYFRlZh0RfgHqOvS29L0KcJc8nX9r9b09lP4aCTx5XaOP8fX59izCYdYSViHbTnR3bZedmI8C9EGp/c0ww2DynO5zyEWLkbD5UX4F8ufMms4VFRcqgKB/6STzPUmhjimm/BOWPnNbf/LB3/UdOl6Ybzs84ljRtjcXlORBnkPwA+EHYufhXz36A0m4lxFMMQ0pM+Jb8OJBqL6dxfgXq7fvsKRce9tkjb+k4aBNiHbKZCborc2LH8Rh12Ft9LUXwnhnYKS7GSZ9ZJW1Z2/so5DYVS1+7WX5NKY+8lheA98Q72Mls3QbDyF9/rQU8lbzyUumnpFyydeuvCLJZbCleLlvWZ8VQGIl0qMmqiAY7EWrlONT3BFNeLYjeuWx8960iilksIZ8C9pBHEEc6qSPtyqVxs0mptUrb3KexP8AFtaPtas1itZZQoLMQqgXJJsABzJO1MnON6572m9rYsJ7tQ0+IbwQR6ufNrXyiuX47/xB7d2w+AcJYHPiWFwo2LRqNSBuXOwBNtL1xP8AQy4MjEMwxEhlMOIiJLFhIgORwRmuSHsdQbKRemq+nzuX6Ctl+NR/UL4guJ4jKHx0hiWxaOIZRkUSdmzZGYWCm+Yk5tD9nHClnxrBcCOzjTunEOgyRqukax79o6d+0mhs9jRfs77By4k9rxBmERkeVMObZ7uQSZCB3QbC6j+K9Mw2HWNQkahEUWVVFgB5AVay5R0v4X1KV1OW3/L+go9l/ZXD4BLQrdz45W8bf7DyFOme1ayPauU45ip8PiBiC98LltIp+DbUd7U6G2h8RBsLUnKTk8sbjFRWEdYj3rk+MQf0EhxUSsyyOqyLmARFJtcAkXuzs2t9TuBoehw84ZVdDdWAIPUHUVbicWiLdjubAAXZj0VRqTVUyzN0cMoOoBAOosRcX1B2NK3xLSG0Oi85iLr/APGPjPn4frtUxb3XPiTkj5Qg3LE7B7eNvQtx+ql+OmecWPu4+UY8TDpIRsPSPuTtQ2s7DeDSTiCpdMN3iT35m1Gbmb/mNy+Ufa1IMZ2xZ0iUhmAzYhzcm9xcAbka6aAaaWNMpHCDWygaf2AA/sKuiwBZc857KIa5SbOw9Z+AH5RqdNRqKdxCpCWZ2sA4JwgkkRd9r+8xD6qG0Bt8x08I6amukwUKxFkgHaSnSSVtgfUw6ckXbyvephlZwFAMEAFgo7sjDkLD8Jf/AC/TTNQka6ZURR5BQP7UtO1zGYVKBTDgQpLEl5D4nO5HQDZV8h/J1ofEY2zZIxnk5i9lTzdvh+mpPStmnaUHITHFzkOjsOqA+FfUfsNjSTFcUULkw1kj5ynUsTzjv4yfnN78s29VjByei0pqKywnEYlYWux7fEkaAaBAf3ES+erG3O1c5xXi7dpYgz4ixKIthHHcben9RuTfppVId5GKRraE6vKWbM9wLkODfN4gb6grrvR/BuF5r9gAqk9+ci+Y88nzn/xHnqKajCNayxWU5WPCM4CWRlRWS8zC/Zra482Oyjqb2vtfSneHwCwlXm97MdY41FwvXKDuddXa1vTerOHgKDHhQCb+8mbUZtjcj8R/SLAbXG1M8LhVS51Zj4nbVm+p6dANBWNlzlpdjeulR2+4J/RMzB5rGxusY1RCOZ+dvMjTkBubMVi1jALHUmyqBdmPRRzNZxGMJJjiAdx4ifBH+sjnb4Rr9BrXNcf49FgL5iZ8Sw2uNBvr/hpfkNT570u9bGqq5WyUILLYx4jiFRDLjGWOIbRXuCeWe34jegafXevM/bX27nxjf08CtFC2lh+JNfk1vCPSPueVTFPNi3WbFPZD4QNrH4YUF7n+T57V1Hsx7NJE3auCX1yBrXjB+nxdapX1KhPOMo63U+x419M+c8T1pbXxWfX/AF2B/Yj2T/pV7WTWZhbyQH4R59TXSutb4jEgbaml8ssjGwW1KXWyslykYU1KuKjHSKcfLbakc+KphjUkA8IP3rkOK4hlJOUj7aGqJ5HoYwGzYql+KxulJJeLedBT8SvWqiVnNI34jiK5zHTX0H3q/G46+goFl/et4Rx3EbZ8ikR1KYogtrUq/My92j7Grz//AIlYSR5Iu0c/0jAoI7lUGI17PtmXXs22vpY2r0Ch8fgknjeKVcyOCrA8wf8AQ+dM1y4yyc+ceUcHj3CkYscNgYAZu47NmDR4aT4wZNS1iCLEm4YrrY39B9lPYuPCe8djPiDa8jbLYWART4QBoDvboNKecJ4VDhYxFAgRByG5PUk6k+ZoytLLnLSM66UtslSpUpc3MOL0Bj8IsqPHILq4KkeRFtDyPnVPE+PxQsF7zsTqFGirmszs2wA158iKxiXaUFiTDCBcse7I689/wltz8X6d6hgD4fLCvYYZcxXe57kZJuS5663yjX6DWq2xIic5ff4gixJ0EYOuvKNdu6NT571ScSWASAdlCPitZ265AfCD8x1PLrS/iPD3ZFSGXsUuc9h3iDqSGOoN7687k1m5+hZRMPxRDOqs5mmYkEqO7FbcW2jGluptqTRzSktkjXPJvlBsAD8Tt8I/k8gao4Pw4FQsA7OLnMRdntzS+/6zp0B5N8KBlyYUZEv3pjrc8yub8RtPGdP1WtUKGdsnlgF/o1iYM3vsSRdVAsFG11B0Qb3c6nbyoqLBksHlIdx4QPw0/SDufUdeltqPw2FWMEKNzdmJuzHqxOpNL8RimYlYLG2jSHwIeg+dvIaC2pG1asoi3F4xY7A3Zm8KLqzfQdOpNgOZoPEzKoD4o3193Cuov9PzGGhudBvpa9BzY1Yiyw+9mOkkjG4B9RG5FzaNbAX+GkuO7a4MYEkjkh5XPgGUkWUDa4Ayi299da1rpct+DKy5R0u4Vxri5e3bEKpPchB0J5dow8WtvSL89DSibBGVxJOzBNMkIvfMb92y7nbTU6eZFEcJ4Oe0OX3+I1LSNokebU+SDyGp+ldThcIkDWA7fEkb7BQf3ESaeZNvitW8pxrWEYRhKx5YBHwsBc+KtHHv2XUk/mFfEST4BvfW97UyWJpR3gYouUY0dh6iPAvpGvU7ijYcFrnlOeTkbWVLjZF5fXc9eVVYzFiMhbFnPhRfE3n5DzOgpScnJ5Y3CKisIszrEt+6iKPIKoH8AVQZ2mBNzFDa5Y92RxzIv+GvmdfpvQGLkCWkxJzPf3cK6gN6R8bes2A9NIeOcYNs02tyMmHQ3ub6FvnOx10HLXUzXW5EWWKI3xHFrr2eGHZxD8wCxbr2YO3Pvnfl1pFxbg6zR5BowN1bc5uZYnU353rTh8892adQqtl7ONSWe9trAXJ/f7a08XDvGoaVQpbwpe5UeojS/kP3Nb2+7rraaK9JZc74zreGn3FPAOBDDqDIc8gvzuqX3CA7eZ500XEknKvOg8ZirC1b+zxDFz0sP3rjN+EejusnPNk3ljaKAfXzrSZbUVmtQmJF6niKLb2UGzgi2opXjMArXBFHqMpqyU1PE1Usdjzvjvsejkle63lt+1cHxjgU8N7i69R/evc3iuKV47ABhrrUxm4kSipHhcMdb4pLLfpXecc9lxq0Ysf4Nef8QDByrArY7VvGXJi1keCNjjF6GpQgWpWnFGOZn2xUqVK0FiVKlSgDWRwoJJAA1JJsAPM0I/E0yqYz2pkAZFQgllIuGvsF9R0++lJuIYA4yUgPngBvqD2QNgCAt7TbNuMvfN72tTvC4WOBe7ZRpdidTyF2/gDYbC1QQL2w6I/aSqHnfVYoxpcWFwDbMQAPeNtyy7VXjpe8qSyIMRIG7CMhmhRwO6zAWzkG2pttpY0LxZZomKRqzmVicykCc31XK7MF902uQ6GMm1ypBo4XwNEa4VJsUCS8puY4XZszHMdWcHkO8QiXtYGgC0Yh+zDzRNHIWZCgAvKym2eJb3yNYkZrEDew1rP9KAA+JItfuQL3gTyBA1lfyGg87XpitlZlj99OdHkbwpzsxHhGuka6/wAtW8GAyNmYl5Du55Doo2RfIb87nWqcVnJbLB/6dpdZu6nKEHf/ADSPF+kd3rmphJiVRbsQoGn9gAOZ8hQmKxuU5EGeT5AdgdmdvhX+egNAzTLEwaQ9tiCLqg2UekHRF0N3Op/YVOQC53LqXmPYQDUqTldh/wBRvgHpBueZ3Wl2IxbSjJGDDCBYADLIw6WH4a/+X6aVcX4yqteU9rMLFYI9cl72IXrZW7x1Nja21MJZ8thYs7eFBqzfQfcXJ0HM1SU34LJeoI0YjFtFUfYAVvhMG82tzFF8+zuPQD4V9R+w2NHjAKuWTEnM1/dwrqA24AH5j+ewtfS16JGEaU3n0XlCDcfWQ/GfLwjz3pp9RLjgWXTx5ZKcJqoTDDs4ucttWvuY7+In5206ZuTjC4dUWyDfUndmPMsTqx8zQ+InWNczkKNvvyAG5PkKCkkLKWnPYwD4SbMw6yH4QfkGp5n4awybhkmLaQlYLG2jSnVF6hfnby2HM8qVYzHpFmSD3kvxysbhT62HiI+QWA9NB8V41mQ5bwwKLad2RxyAA1jHkO8fLnz8uHbEBQpMcI+U2zLa6lbWINyN9ivPWmYU+ZC07vESzGYmQt7n3kjeKVzsLXW1hYIdbEaaHc1dgeHd/uIsk9u89rIhO5Y65b2vYak8tzW+FhUWjQGONe73R32HReSjXxHXoOdNI8bZDHCnZAXAI7zX5nbVr8zfWifURT4w7hDp5P8ANPsF4KFYGsB2+JYb7BQf37JP3Jt8RFEY/hrshZmLy72GiAfKi8vqbk9dgFuFWQCyLJ1JC6serMdWPmavODxLflOf1P8A7mlpfm7jUJcGnE5jGsda29lsXllZCbZhp9R/+09n9l8RJuka/wDd/tS6T2AxeYMkkKkG4Jz/ANqVdEkzpLq4SjhjxzepetZoXiIWS1wBcjY/St4tTQkQ3lZK5MLpfYUMBejsbLeyj70MUqJdy8e2wZ6ElW9MnWhmjrNl0KMTh71yHtJ7LrMLiwYbH+xrv5YaEkw4NCbT0DSawzxp/Zcg2aUA9NaleoYngkbNcjWpW/vhd9Me0Vis1KbOcYrSaIOrKwurAgjqCLEftW9SgAHh8hU9i57yi6H54xYA/UaA/Y8xSfH8KlxbgTXjSKU6KTlkXLdWAvqe8yMGFjvytT3H4YuAVNpFOZG5ZrbH0kXB8j1tVA4quUaMZCSOxFjIGXxAi9gBp3jYWIN9RUEG0+EjEISQnIgHeLkMMuxzggg+d6HiRpFCRgwwDQEDK7jog3jX1HvdLaGr4sGzkPOQSNVjH4aHkdfG3qO3IDndi8WsYBY6k2VQLs56KvM/6bmwoA2iiWNbKAqj9hzJJ/kmgHnafSE5I+cxG/8AlKd/1nTpm5aYoXAfEmyX7sA72Y8gwH4r+gaD1WvQ/FcWqqHxbdnESFWEXZmJ27XLfNse6NNDctygAU4oAdnhRZb96Y6gnmVzayt6jp9bWoPE4JuzZYnKSNr2h1Yt1Yne+3kNrUUjzAz/ANRbJGwMcwVUjZGRCEUZiWIYsAba6DU1quGZwXmJhhGpBOV2HrP5a+Xi622rKSbZomsC7hHDQt0gu7Fj2mIkuwDG19fiOg7q6C2pFPcLGsRZIB2sxsJJWOin1sOl9I1tvyvesRo0ihUBggAsLDLIw6KPy18/F+nemWGRY1CqAqqNANABuaukkVZrhMEEJYkvI3ic72+VRsq+Q+9zrVWOxdjkRe0ltfIDYAHYu2yDQ+ZtoDWpxLzaQnLHzmI1b/KB0P6zp0Dcl748KDHhQLX70x1BPMqTrK/qOg87WqXhdwRriZlhYNKe2xBHdQfCD8o2RernU9ToKTcRllcGQgSSKCY4s1o1NtgbatyzkX+gNqLbDBLkXJY3Zibsx6sef9qqhR5WKxAG2jOfw0PQ28Tekfcim6YwUeeRS2U3LgkJv+WF5A+IPaudI4UHd0Nx3fit1Og510OI4eyIrOEDHTJdmJbkqgDvG3QdeWtFYaFYSUhHazm2eRtl5jOwHdGuiAX/AHJplgsIAc7HPKRYuRsPlQfAvl+5J1pe+StWPAxRB178iVsJMNotLciv7b0ubjGIhBDROi3sCVHxHQX630/aurxeNCEIoLyEXCDp8zH4F8z9rnSlHEsTHBaTEt2kxv2cSDbkezU/UAu3Xle1LQqUHlMYlY5LDF59op7auyjzW3+oqp+PTn89vsBSHieLkna8mw8MYJyL5n5m8z9gKCMVyBzY2A5k/Sh3ehCrOhk4tId8TL+5/tQknEAfFiZT/wBzUfHg1RQpGgH70txjKCdKj3zGo9Gmu4Rw/jUMbWMrEMRfNc69b108YykG9xyrzfGgcgK6P2T41mUQSHvDwE8x0+oqjeXk1VXCODpI9STW5FaKdK2WqktmmSqZKM5UDiDaqtF4sHmeqbaVHa9ZYVGC4Oy1KsIqVOAyenVKgqU+cQ1qVk1ipAlVrCoYsFAZrXawubbXPO1WVKkgBnxpLGOEB3GjE+CP9Z5m3wjXrYa1thcEEJdiXkI1kbe3RRsi+Q+9zrVOGXsH7O1o3LGM/K5JZ0P1JZgfqOQuH7QYSXEB8OLojLmEqta/Jo35gnNmUi47uvQwBrxnOh7eHLJmVVXMbhdb2Vge4JAcuYbNlJuNkuG4GhbPiUaaZ7FMPIwZ1RbhO2a5VQAFJ1IzJmF2Zgeq4fwtIoexuXU3zZrd7MO9sOZufqxoTDWF48KNL+8nYlhcaeJjeZ9Lb2FtTploAw6iNlMvvZvy4kHdQDTuKdBbYyN15XtW39AWYSTEMRqqD8OM9Rfxt6j9gKNwmDWO9rlm1Z21dz1J/sLAcgKoxONJYxxAO48RPgj/AFsOfpGv0GtQSV4vFLGAWOpNlUC7Meigak0vxW3aYohUv3YRqCeQe34jegafq3rE8iwOQLz4lhqToFHmRpEnpGptzNzQwhJbPI2eS1s1rBR0RfhH8nmTVJSwWSyUcY4uCt8QwhhOgjv3pLAtZyN+6Ccg0sDckVjA45XhEhUxLro9hYBioP0Nhb6igMPwzJLmlZ8TOQQiaWC5r3yeFOV2NgOXKugiwqxFZJz2kx/DiUXCn0L8RFxd2237oJquHInOCqHAtKpaUmGG1zc5ZHXe5P5S/wDl+mr40LqFhHYwDQMBZnH/AEx8C+o6nkNjRqYNpCHnsbG6xDVEI2JP5jeZ0HIc6Ixs6ouZzYbDmSTsABqxPQa1pjCwV85B4IFRQqAADl/qT1J686C/q2kNoLBdjMRdfMRj4z5+EeeoqvF95S+JIihH5ZNiw5dow6m3cH3ve1c9xTjbzDLHeKHbpI48+ca+Q1622qspJdyyWRlj+OJAGjwwDyEnPIxuA2xzHeR9u6NB5aCuXkBZizMWdt2Y3J/2HkNBW1go5KoH0AA/0ppwbgT4jvveOHrs8g9N/AvqOp5dawblN4LpKIrwWBknfJEtyPEx8Ed9e8evpGp8hrXQ4XhseHuiAzYhh3m0uoPM8o0uNBubc9TTbBgFRHhQI4R+aBe/+WD4j1c3H6uRkeCWNbILcybkljzLMdWPma1VaSI5PJxuNkte+/Ouax85vXbcUwonciHVho7/AJY02vza/Ibc7aX47inDpFZlsrFfFlYEDoD0Ntbb0u4NM6lV8JLHkSzzUtxOPyd7NlI1BG9/Ki8Tg5WNgLGs4f2eCnNKczefKpReSbO89iuPHGQ5mUq6mzdD0I+tdFfSuN9jJlSRo9swuPtXWyyWqMmXE3aSgsS9SWagMRPejIJYLVFQtVZlsAK0z1DLItvUqjPWagsep1msVmugcQlYrasGgDWpUqUEFWKw4kUq2x5jcEG4IPIggEfSg4eIBFYTkK8dgx+cHwsi7nNtYfECBe1MapkwyMyuVUst8rEC633seVAAXZPP+JeOLlHtI4/6hHhHpGvU7rRjFY1+FEUeQVQP4ArTG41Y7A3Z28KLq7HyHIdSbAczQ8eCZyHnsSNViGsadCb+NvUdraAbkAqaV5hcEww83Pdkcc8t/wANLfEe90toaoSUGP3NoMOoJM1rEgakx35bkyNvuL3vRPGoCyqwGcIbtHuHFuajxFdGAOhtbcgjl3wsmKPaYlmigUXbvdx5CMubD2JzIwyMtxpdls2Y2CQtZHaSEYYJJg5c4JCuJI3W15HcjUlgwIYgm4tcg1smeVisWgBs0pF0Ftwnzt/A5m4tRuHwSrFYgYbDLr2d8rMNrytfujbug30AJ+GrjC0wFgYYQNFAyyOOWg/CXy8X6edZRT2SngDgAQtHhhme/vJm1UN62HjYfILAekWphgcKIyWuWdvE7eI22HkB0GlWxRqigKAqqNANAAKAM7z6QnLHzmtq3+UD/wDc6dAdxABmKx1myRjtJbXyg91RyaRvgH8nWwNK+IY6PCkPMe2xJHdVfhB3yrf3adWOp6k2FL8Zx5YgYsIATc5pj3gG5kE6yv5k2HO9rVz5GpJJZmN2ZjdmPUn/ANtyqk7UuxZRyW4/GSTtnmIJHhQeBP0jmbfEdfoNKHZtQoBZm0VVF2Y+Q/vsOdqJwGCkxDFIRtoznwR/X5m9I1623rpMPgUwxyQr2s5HfdvhHIuwHcXog1PQ6ms1By2y7aWkLsFwZIgJcWQzXGSId5Q24AG8sn8C2g0vTyKBpvxhlj5Q33/zSPF+kaDnm5bYXBZTnc55bWzkWCg7qi/Av8m2pNZxmNEdhYs7eGNfE1tzroAOZOlbJY7FA6aVUUsxCqNyTYCl0jNKCzEwwAXNzlkcdWJ/CS30b9OxHnnWMCXFMGe/u4luVB9Cnxt1c7ekXrn+M8VZyDNoCfdwA6EjUZjszfXQG1tdTtXW59jKdih3CeI8VuMmHvFCBbMq2ZwBtEvIedrnkNjQksUQjBjIyAX0O99cw6k3pU2DLv2s7NkBBjTUam+XuDXNqum9weWlOcRh3RFLpkvsDYkfW2gPlUdXWowWDboJ8rHkVtEB3ranrypLxCexN6ZcSnNq5biDk1z4nZfYqbibRyK6HVTevROEccTFRhlNmHiXmDXljwE1Th8VIjgwEgjduX0860cci8rFFnrmIkoZBzNKeDe0IkAWcZW+YeE/7U8kFxptVMYLKaZRI9Y7StZBWgNQWRaZKlVE1KgsewVKlSugcQzUqVBUAYIrFbVipAxUqVKCBZiU7GUzW7rhVkPNbXyPf5dbEbC4PI3xxnEypkWJCwkJRpFIzQlhZHCEWcBt9RYDnTJlBBBFwdCDsRQGCYxt2LEkbxMfiUboT8y/ytjrY0AAezPBHw4ZpJGd3JJBNwBmuozbuRqMx1INuQAulhihe4VnlJJjjBvlv4iinSMEk3Y23tfYURJjGkJWCx5NMdUXkQv+I/lsLanSxvwmDWMG1yzas7G7uerH+2w2AFQSDQ4EswkmIZxqqj8OP9I+JvWdemW9qvxeKWMXY7mwAF2Y9FUak1Xicd3jHEO0kG+vcj5+8YbabKNT5DWhNI3Nrz4kjU7ZVJ5naGPy3NviNAA2PAy9riyI4htDe4vyz2/Eb0C4v82hrnOLcWfEXXWOH5PikHrI8I9I+5O1N+OTFUdkyYzEqyLJEveMaO2qpGpvHfUBm+rGw0RYzDMjKuR80gDJHb3liAbEbArexN7A86yt5eC8MeQRyFGtgAPoAP7Uz4PwFp+/LeKDe3hkkH13jXz8X03J2B4OkGWXEkPLfuRL3lDb2RbXkf1crctTTVMK0pDTiy7rDe6+RkPxt5eEedr1WFeNsly9DOHGdRHhgIYBp2gFiw6RKRt6z9r3uGGHwqRrlQWH3JJO5JOpJ6nWtpsQqKWdgqjck2ApfMzSgtITDhwCSGOV3HMuT+Gm+m5521FblCrEYlnYpBY20aU6oh5gfO/kNBzPIrMRjVgLJCO1mP4jsbgHrIw56myC3/aNatxeMMq9nADDCBYMBldgOUY+BPVv0toaWLCEGUCwHKtKa4ze2ZXWSgtIWY+WUMMimWWQG8rEBVtawtyGuijoee9XCuEsH5z4ki+/dQE33PgS99fLQcqcYTDPOfd92PnLbQ9RGNmPnsPPamuDtHeLCgb+8lOqhtjc7ySeWw5kaA72WxhqP9GNdUp7l/ZjC4FMOQz3mxDDugDYcwik2RddXO/M7Civ+Xl+9OQzW0QX7OO+9vmPqP2A2ozB4RYwSLszeJ21dvqenQDQchVOLxlmyRjPJ8t+6gOxkb4R5bnkKUbctscilHsctxvgUQFy7JrYLbMSeQUbk+VIm9mVRDJO2Ucl5gcgbbseg/mu0xEYQ3N58SRoBpZT0H5Ud+Z1PqNhSWSFmbPKczi9h8MfKyjr1Y6nyGlYyUYjCtm9ZOH4jgVALPaKL5Se84Hzc/8AtH36ULgsBIxD5RFCBfvWuwtcH08v5rtOI4KJmRnQO4JyLa7EnkBz69Ba52o/DcOVLSYm24yRDUBvh0GsknkNBy2vULZVs57hvs+0vea8cXXZ3HlzRfPfpben2Dw+bKsKhYV+O2jeSDmPVt0vuGwwTS6yjKnKLr5ynmfSNB58juzrTiiFJ9xDPgGHK/0pdLGRXXFaFxOBVvI9azlV6G8L/U5JlqU3l4S19NaxWXBm/vV6np1ZrFZp05RKzWKlAG1YNSs1AGlSsmsVIGKoxeESVcri4uDuQbjzGo6eYJHOiKxQQV91F5KqjyCqAP2AAoAyvP8Ahkxxf4mzuP8Apg+Eeo69Bs1WcXwxYKwGfs2zGPk4HlsWG630uPuNeI8Wjhg7c3ZDlsVUtfOQF8IJAuRc8qALJMJliZICIzY5Ta9mPxG+5J3JvvfWuTxmLlN8Phkkhd7rcAtfMAJHkltdJY3te7d5GBUkkZTosLPi3inLNFGVDqp8UZstlCgjXMGOfXMrlSBTnG4AFi/aNGpHvQpsHUbXbdLC4zCxtz0FgkR8F4UsDv2BMk7aSyu7NGm3dYk3lcAAdTa7FSxJYABGZIh205t2kjHReY7Rh4RqbRr12FyatizSKFhHYwDQOBZnHSNfhX1nU8hqGphhsOsahUGVRy+upJO5JOpJ3oAXYTAhCWY55ToXI5fKg+BfIfe51qYzGhCFALyN4Y18RHU8lX1HT76VnE4lpCVgtpo0pF0U8wo/Mb+BzPKlr4lYi0cA7SUn3krG4DW3kYeJvQtrD5RaqvRJvLIsRWTEHtJTfs4l1Cm35andrHWQ23PhGlKuL8SF1fFMFBYCOEXKgkgAtbxtfnaw5dTrxCOZVLwgSzMQGd97baAWAUXvlFtL7ncPh3Ccj3cf1OLbUtYAAbAn4UAAAva5sbDlWblkulgb4iYILsbDbqSTsABqSegqf8rzqZMTaOIa9mTa4/6p2tt3B973tRsOFWBg0nvsQ18iqPCOYRToi9XbrqdhRsOCLMJJiGYaqg8Ef0+ZvUfsBrVoR47KyedC8I0wAs0UPJfDI487axr5eI+WxNjjVFAUBVUWAAsAB0HIVZxCZYxmY2G1tyTyCgak+QpXiEzjPiO5EPyr79O0I8R5dmLj9WlpJLExbTaRHLHzmtv5RA7/AKjp0vyxEbgx4YAKCc0x7wvzsTrK/mdBzJtat1wrTfiAxxf4ezyDlnI8C+kannbVaZZQo0sqgfQAD/QVKAFw2EWMELckm7MTdmPVjz/typPxiPM+WEBpPj+RB1cjn6RqfIa0waVp/wAMlIucvxOOkYOw9Z+w5imLUdnhhkQXvLa4vfXJf8RurHS5+I3FDSZKYsw+GWJsqgzYhhqTpYcrnaNPLc25m9MsJw/Kc7nPJtmt3VHRF+EfyeZovDYRY1sg8ySSWY9WY6k1YRQkBWRWpFWEVqRQSVEVqasIrQ0AaWqVmpQSdZUqVKsYmalSpQBKyDWKlAGaxWKlAEqVKlSBilrKIpMtgYpmIy/LIbk6fK1ifI/XSVKgAnHYxYkLve1wNBcksQAB9SQKGXBtIQ09rA3WEG6LbYufjb+ByGl6lSgAyaQKpZjYAEk+Q1NLUDYkBiSkB1Cg9+ReRcjwqd8o1PMjVazUoAoWUzR3iBTDqpy5LLJIFHhTYRLpa+h/TvSTgvEocRFngARVIVkANkYqHsCQM2jDXrepUqk+xaJfEGmZkiOUIcryHdTa+VFO7WO50F/i2ouICMmHDqM+jSSPrbNszc5HNtBtpuNBUqVEVhEsZYDCqgOpZz4nbVm+p5DoBYDkKxjsbkKoozSvfIt7DS1yzcgLjqegNYqVcqCSgRFXk97O5yppYAkXKpfRFsLkk3Nuegq3DYDvCSUhnHhA8Ef6Adz6jr9BpUqUEl+NxKxIXc2Vd9L+Ww8zSrEXcF5+7GozdluLDW8lvGfSNB6tDUqUMC1I2xABfuxHURg6uORkI2U/IPueVHBbCw0A2HIVKlQSakVqRWKlBJqRWpqVKANCK0apUoJNKlSp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437112"/>
            <a:ext cx="2628900" cy="1743075"/>
          </a:xfrm>
          <a:prstGeom prst="rect">
            <a:avLst/>
          </a:prstGeom>
        </p:spPr>
      </p:pic>
      <p:pic>
        <p:nvPicPr>
          <p:cNvPr id="11" name="Immagine 10" descr="inde2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980728"/>
            <a:ext cx="2466975" cy="184785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101631" y="6381328"/>
            <a:ext cx="1862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25/09/2014 </a:t>
            </a:r>
            <a:r>
              <a:rPr lang="it-IT" sz="1400" dirty="0" smtClean="0"/>
              <a:t>- Catania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-275361"/>
            <a:ext cx="889248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b="1" dirty="0" smtClean="0"/>
              <a:t>	FASI  ESECUZIONE TEST DI FUNZIONAMENTO PIANO</a:t>
            </a:r>
          </a:p>
          <a:p>
            <a:pPr marL="342900" indent="-342900">
              <a:buFont typeface="+mj-lt"/>
              <a:buAutoNum type="arabicPeriod"/>
            </a:pPr>
            <a:endParaRPr lang="it-IT" sz="1600" b="1" dirty="0" smtClean="0"/>
          </a:p>
          <a:p>
            <a:pPr marL="342900" indent="-342900">
              <a:buFont typeface="+mj-lt"/>
              <a:buAutoNum type="arabicPeriod"/>
            </a:pPr>
            <a:endParaRPr lang="it-IT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/>
              <a:t>RACK </a:t>
            </a:r>
            <a:r>
              <a:rPr lang="it-IT" sz="1400" b="1" dirty="0" smtClean="0"/>
              <a:t>TEST BENCH e </a:t>
            </a:r>
            <a:r>
              <a:rPr lang="it-IT" sz="1400" b="1" dirty="0"/>
              <a:t>STRUMENTAZIONE </a:t>
            </a:r>
            <a:r>
              <a:rPr lang="it-IT" sz="900" b="1" dirty="0"/>
              <a:t>(OSCILLOSCOPIO-GENERATORI DI FUNZIONI..)</a:t>
            </a:r>
          </a:p>
          <a:p>
            <a:pPr marL="342900" indent="-342900">
              <a:buFont typeface="+mj-lt"/>
              <a:buAutoNum type="arabicPeriod"/>
            </a:pPr>
            <a:endParaRPr lang="it-IT" sz="1400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/>
              <a:t>AVVIO SOFTWARE DI TEST, </a:t>
            </a:r>
            <a:r>
              <a:rPr lang="it-IT" sz="1400" b="1" dirty="0" smtClean="0"/>
              <a:t>TERASIC, ‘CONSOL4TEST</a:t>
            </a:r>
            <a:r>
              <a:rPr lang="it-IT" sz="1400" b="1" dirty="0" smtClean="0"/>
              <a:t>’ E ‘TRIDAS4TEST’</a:t>
            </a:r>
          </a:p>
          <a:p>
            <a:pPr marL="342900" indent="-342900">
              <a:buFont typeface="+mj-lt"/>
              <a:buAutoNum type="arabicPeriod"/>
            </a:pPr>
            <a:endParaRPr lang="it-IT" sz="1400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/>
              <a:t>PREPARAZIONE SCHEDA REPORT DA INSERIRE SUL DB</a:t>
            </a:r>
          </a:p>
          <a:p>
            <a:pPr marL="342900" indent="-342900">
              <a:buFont typeface="+mj-lt"/>
              <a:buAutoNum type="arabicPeriod"/>
            </a:pPr>
            <a:endParaRPr lang="it-IT" sz="1400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INSERIRIMENTO PIANO DENTRO IL DARK </a:t>
            </a:r>
            <a:r>
              <a:rPr lang="it-IT" sz="1400" b="1" dirty="0" smtClean="0"/>
              <a:t>BOX E CONNESSIONE MODULO DI PIANO</a:t>
            </a:r>
          </a:p>
          <a:p>
            <a:pPr marL="342900" indent="-342900">
              <a:buFont typeface="+mj-lt"/>
              <a:buAutoNum type="arabicPeriod"/>
            </a:pPr>
            <a:endParaRPr lang="it-IT" sz="1400" b="1" dirty="0"/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/>
              <a:t>ACCENSIONE </a:t>
            </a:r>
            <a:r>
              <a:rPr lang="it-IT" sz="1400" b="1" dirty="0" err="1" smtClean="0"/>
              <a:t>DI</a:t>
            </a:r>
            <a:r>
              <a:rPr lang="it-IT" sz="1400" b="1" dirty="0" smtClean="0"/>
              <a:t> </a:t>
            </a:r>
            <a:r>
              <a:rPr lang="it-IT" sz="1400" b="1" dirty="0" smtClean="0"/>
              <a:t>PIANO</a:t>
            </a:r>
          </a:p>
          <a:p>
            <a:pPr marL="342900" indent="-342900">
              <a:buFont typeface="+mj-lt"/>
              <a:buAutoNum type="arabicPeriod"/>
            </a:pPr>
            <a:endParaRPr lang="it-IT" sz="1400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/>
              <a:t>TEST DI PRIMA ACCENSIONE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 smtClean="0"/>
              <a:t>Assorbimento corrente di prima accensione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 smtClean="0"/>
              <a:t>Test funzionamento base FCM</a:t>
            </a:r>
          </a:p>
          <a:p>
            <a:pPr marL="1257300" lvl="2" indent="-342900">
              <a:buFont typeface="+mj-lt"/>
              <a:buAutoNum type="arabicPeriod"/>
            </a:pPr>
            <a:r>
              <a:rPr lang="it-IT" sz="1400" i="1" dirty="0" smtClean="0"/>
              <a:t>Test di funzionamento Bussola</a:t>
            </a:r>
          </a:p>
          <a:p>
            <a:pPr marL="1257300" lvl="2" indent="-342900">
              <a:buFont typeface="+mj-lt"/>
              <a:buAutoNum type="arabicPeriod"/>
            </a:pPr>
            <a:r>
              <a:rPr lang="it-IT" sz="1400" i="1" dirty="0" smtClean="0"/>
              <a:t>Test di funzionamento strumenti seriali esterni</a:t>
            </a:r>
          </a:p>
          <a:p>
            <a:pPr marL="1257300" lvl="2" indent="-342900">
              <a:buFont typeface="+mj-lt"/>
              <a:buAutoNum type="arabicPeriod"/>
            </a:pPr>
            <a:r>
              <a:rPr lang="it-IT" sz="1400" i="1" dirty="0" smtClean="0"/>
              <a:t>Test funzionamento e acquisizione sorgente acustica</a:t>
            </a:r>
          </a:p>
          <a:p>
            <a:pPr lvl="2"/>
            <a:endParaRPr lang="it-IT" sz="1400" i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/>
              <a:t>TEST DI FUNZIONEMANTO FEM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 smtClean="0"/>
              <a:t>Accensione </a:t>
            </a:r>
            <a:r>
              <a:rPr lang="it-IT" sz="1400" i="1" dirty="0" err="1" smtClean="0"/>
              <a:t>FEMs</a:t>
            </a:r>
            <a:endParaRPr lang="it-IT" sz="1400" i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 smtClean="0"/>
              <a:t>Controllo assorbimento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 smtClean="0"/>
              <a:t>Verifica comunicazione FCM-</a:t>
            </a:r>
            <a:r>
              <a:rPr lang="it-IT" sz="1400" i="1" dirty="0" err="1" smtClean="0"/>
              <a:t>FEMs</a:t>
            </a:r>
            <a:endParaRPr lang="it-IT" sz="1400" i="1" dirty="0" smtClean="0"/>
          </a:p>
          <a:p>
            <a:pPr lvl="1"/>
            <a:endParaRPr lang="it-IT" sz="1400" i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/>
              <a:t>CALIBRAZIONE TEMPORALE 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 smtClean="0"/>
              <a:t>Preparazione acquisizione dati RAW, accensione OM </a:t>
            </a:r>
            <a:r>
              <a:rPr lang="it-IT" sz="1400" i="1" dirty="0" err="1" smtClean="0"/>
              <a:t>low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voltage</a:t>
            </a:r>
            <a:endParaRPr lang="it-IT" sz="1400" i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 smtClean="0"/>
              <a:t>Misura di Caratterizzazione temporale dei Led Beacon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 smtClean="0"/>
              <a:t>Acquisizione dati sul Rise-Time per statistica risposta LED Beacon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 smtClean="0"/>
              <a:t>Impostazione alta tensione per la misura temporale dei PMT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 smtClean="0"/>
              <a:t>Acquisizione RAW data attraverso il </a:t>
            </a:r>
            <a:r>
              <a:rPr lang="it-IT" sz="1400" i="1" dirty="0" err="1" smtClean="0"/>
              <a:t>Tridas</a:t>
            </a:r>
            <a:r>
              <a:rPr lang="it-IT" sz="1400" i="1" dirty="0" smtClean="0"/>
              <a:t> per statistica tempi di propagazione</a:t>
            </a:r>
          </a:p>
          <a:p>
            <a:pPr marL="800100" lvl="1" indent="-342900">
              <a:buFont typeface="+mj-lt"/>
              <a:buAutoNum type="arabicPeriod"/>
            </a:pPr>
            <a:endParaRPr lang="it-IT" sz="1600" dirty="0" smtClean="0"/>
          </a:p>
          <a:p>
            <a:pPr marL="800100" lvl="1" indent="-342900">
              <a:buFont typeface="+mj-lt"/>
              <a:buAutoNum type="arabicPeriod"/>
            </a:pPr>
            <a:endParaRPr lang="it-IT" sz="1600" dirty="0" smtClean="0"/>
          </a:p>
          <a:p>
            <a:pPr marL="342900" indent="-342900">
              <a:buFont typeface="+mj-lt"/>
              <a:buAutoNum type="arabicPeriod"/>
            </a:pPr>
            <a:endParaRPr lang="it-IT" sz="1600" dirty="0" smtClean="0"/>
          </a:p>
          <a:p>
            <a:r>
              <a:rPr lang="it-IT" dirty="0" smtClean="0"/>
              <a:t> </a:t>
            </a:r>
          </a:p>
          <a:p>
            <a:pPr lvl="1">
              <a:buFont typeface="Arial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01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-275361"/>
            <a:ext cx="8892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b="1" dirty="0" smtClean="0"/>
              <a:t>	FASI  ESECUZIONE TEST DI FUNZIONAMENTO PIANO</a:t>
            </a:r>
          </a:p>
          <a:p>
            <a:pPr marL="342900" indent="-342900">
              <a:buFont typeface="+mj-lt"/>
              <a:buAutoNum type="arabicPeriod"/>
            </a:pPr>
            <a:endParaRPr lang="it-IT" sz="1600" b="1" dirty="0" smtClean="0"/>
          </a:p>
          <a:p>
            <a:pPr marL="342900" indent="-342900">
              <a:buFont typeface="+mj-lt"/>
              <a:buAutoNum type="arabicPeriod"/>
            </a:pPr>
            <a:endParaRPr lang="it-IT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/>
              <a:t>ACCENSIONE RACK TEST BENCH e </a:t>
            </a:r>
            <a:r>
              <a:rPr lang="it-IT" sz="1400" b="1" dirty="0"/>
              <a:t>STRUMENTAZIONE </a:t>
            </a:r>
            <a:r>
              <a:rPr lang="it-IT" sz="900" b="1" dirty="0"/>
              <a:t>(OSCILLOSCOPIO-GENERATORI DI FUNZIONI..)</a:t>
            </a:r>
          </a:p>
          <a:p>
            <a:pPr marL="342900" indent="-342900">
              <a:buFont typeface="+mj-lt"/>
              <a:buAutoNum type="arabicPeriod"/>
            </a:pPr>
            <a:endParaRPr lang="it-IT" sz="1400" b="1" dirty="0" smtClean="0"/>
          </a:p>
          <a:p>
            <a:pPr marL="800100" lvl="1" indent="-342900">
              <a:buFont typeface="+mj-lt"/>
              <a:buAutoNum type="arabicPeriod"/>
            </a:pPr>
            <a:endParaRPr lang="it-IT" sz="1600" dirty="0" smtClean="0"/>
          </a:p>
          <a:p>
            <a:pPr marL="800100" lvl="1" indent="-342900">
              <a:buFont typeface="+mj-lt"/>
              <a:buAutoNum type="arabicPeriod"/>
            </a:pPr>
            <a:endParaRPr lang="it-IT" sz="1600" dirty="0" smtClean="0"/>
          </a:p>
          <a:p>
            <a:pPr marL="342900" indent="-342900">
              <a:buFont typeface="+mj-lt"/>
              <a:buAutoNum type="arabicPeriod"/>
            </a:pPr>
            <a:endParaRPr lang="it-IT" sz="1600" dirty="0" smtClean="0"/>
          </a:p>
          <a:p>
            <a:r>
              <a:rPr lang="it-IT" dirty="0" smtClean="0"/>
              <a:t> </a:t>
            </a:r>
          </a:p>
          <a:p>
            <a:pPr lvl="1">
              <a:buFont typeface="Arial" pitchFamily="34" charset="0"/>
              <a:buChar char="•"/>
            </a:pP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8543522"/>
              </p:ext>
            </p:extLst>
          </p:nvPr>
        </p:nvGraphicFramePr>
        <p:xfrm>
          <a:off x="467544" y="1172681"/>
          <a:ext cx="3888430" cy="4239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78"/>
                <a:gridCol w="881855"/>
                <a:gridCol w="385811"/>
                <a:gridCol w="165348"/>
                <a:gridCol w="541514"/>
                <a:gridCol w="425771"/>
                <a:gridCol w="595253"/>
              </a:tblGrid>
              <a:tr h="1994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RACK 19’</a:t>
                      </a:r>
                      <a:endParaRPr lang="it-IT" sz="700" b="1" i="0" u="none" strike="noStrike" dirty="0">
                        <a:solidFill>
                          <a:srgbClr val="FFFFFF"/>
                        </a:solidFill>
                        <a:effectLst/>
                        <a:latin typeface="Constantia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Descrizione </a:t>
                      </a:r>
                      <a:endParaRPr lang="it-IT" sz="700" b="1" i="0" u="none" strike="noStrike">
                        <a:solidFill>
                          <a:srgbClr val="FFFFFF"/>
                        </a:solidFill>
                        <a:effectLst/>
                        <a:latin typeface="Constantia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PDC</a:t>
                      </a:r>
                      <a:endParaRPr lang="it-IT" sz="700" b="1" i="0" u="none" strike="noStrike">
                        <a:solidFill>
                          <a:srgbClr val="FFFFFF"/>
                        </a:solidFill>
                        <a:effectLst/>
                        <a:latin typeface="Constantia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U</a:t>
                      </a:r>
                      <a:endParaRPr lang="it-IT" sz="700" b="1" i="0" u="none" strike="noStrike">
                        <a:solidFill>
                          <a:srgbClr val="FFFFFF"/>
                        </a:solidFill>
                        <a:effectLst/>
                        <a:latin typeface="Constantia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Ordinato</a:t>
                      </a:r>
                      <a:endParaRPr lang="it-IT" sz="700" b="1" i="0" u="none" strike="noStrike">
                        <a:solidFill>
                          <a:srgbClr val="FFFFFF"/>
                        </a:solidFill>
                        <a:effectLst/>
                        <a:latin typeface="Constantia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Disponibile</a:t>
                      </a:r>
                      <a:endParaRPr lang="it-IT" sz="700" b="1" i="0" u="none" strike="noStrike">
                        <a:solidFill>
                          <a:srgbClr val="FFFFFF"/>
                        </a:solidFill>
                        <a:effectLst/>
                        <a:latin typeface="Constantia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Note</a:t>
                      </a:r>
                      <a:endParaRPr lang="it-IT" sz="700" b="1" i="0" u="none" strike="noStrike">
                        <a:solidFill>
                          <a:srgbClr val="FFFFFF"/>
                        </a:solidFill>
                        <a:effectLst/>
                        <a:latin typeface="Constantia"/>
                      </a:endParaRPr>
                    </a:p>
                  </a:txBody>
                  <a:tcPr marL="5480" marR="5480" marT="5480" marB="0" anchor="ctr"/>
                </a:tc>
              </a:tr>
              <a:tr h="910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POWER SUPPLY 375VDC 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LAMBDA TDK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Angelo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182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2x WMX#1 OPTICAL TW1 – TW5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TECON</a:t>
                      </a:r>
                      <a:br>
                        <a:rPr lang="it-IT" sz="600" u="none" strike="noStrike">
                          <a:effectLst/>
                        </a:rPr>
                      </a:br>
                      <a:r>
                        <a:rPr lang="it-IT" sz="600" u="none" strike="noStrike">
                          <a:effectLst/>
                        </a:rPr>
                        <a:t>PWM-A2C460390GA5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Sara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182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2x WMX#2 OPTICAL TW2 – TW6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TECON</a:t>
                      </a:r>
                      <a:br>
                        <a:rPr lang="it-IT" sz="600" u="none" strike="noStrike">
                          <a:effectLst/>
                        </a:rPr>
                      </a:br>
                      <a:r>
                        <a:rPr lang="it-IT" sz="600" u="none" strike="noStrike">
                          <a:effectLst/>
                        </a:rPr>
                        <a:t>PWM-A2C460390GA5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Sara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182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2x WMX#3 OPTICAL TW3 – TW7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TECON</a:t>
                      </a:r>
                      <a:br>
                        <a:rPr lang="it-IT" sz="600" u="none" strike="noStrike">
                          <a:effectLst/>
                        </a:rPr>
                      </a:br>
                      <a:r>
                        <a:rPr lang="it-IT" sz="600" u="none" strike="noStrike">
                          <a:effectLst/>
                        </a:rPr>
                        <a:t>PWM-A2C460390GA5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Sara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182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2x WMX#4 OPTICAL TW4 – TW8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TECON</a:t>
                      </a:r>
                      <a:br>
                        <a:rPr lang="it-IT" sz="600" u="none" strike="noStrike">
                          <a:effectLst/>
                        </a:rPr>
                      </a:br>
                      <a:r>
                        <a:rPr lang="it-IT" sz="600" u="none" strike="noStrike">
                          <a:effectLst/>
                        </a:rPr>
                        <a:t>PWM-A2C550480GA5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Sara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1821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10G SWITCH ETHERNET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Niagara </a:t>
                      </a:r>
                      <a:br>
                        <a:rPr lang="it-IT" sz="600" u="none" strike="noStrike">
                          <a:effectLst/>
                        </a:rPr>
                      </a:br>
                      <a:r>
                        <a:rPr lang="it-IT" sz="600" u="none" strike="noStrike">
                          <a:effectLst/>
                        </a:rPr>
                        <a:t>2924-24TX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Tommaso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910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GPS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SYMMETRICON XLi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Francesco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 smtClean="0">
                          <a:effectLst/>
                        </a:rPr>
                        <a:t>SI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910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>
                          <a:effectLst/>
                        </a:rPr>
                        <a:t>TDC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>
                          <a:effectLst/>
                        </a:rPr>
                        <a:t>AGILENT 53230A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>
                          <a:effectLst/>
                        </a:rPr>
                        <a:t>Francesco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>
                          <a:effectLst/>
                        </a:rPr>
                        <a:t>1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>
                          <a:effectLst/>
                        </a:rPr>
                        <a:t>SI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>
                          <a:effectLst/>
                        </a:rPr>
                        <a:t>SI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27319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>
                          <a:effectLst/>
                        </a:rPr>
                        <a:t>PC FCM FLOOR 0-3-FCMSERVER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>
                          <a:effectLst/>
                        </a:rPr>
                        <a:t>E9120-4 + </a:t>
                      </a:r>
                      <a:r>
                        <a:rPr lang="it-IT" sz="600" u="none" strike="noStrike" dirty="0" err="1">
                          <a:effectLst/>
                        </a:rPr>
                        <a:t>Terasic</a:t>
                      </a:r>
                      <a:r>
                        <a:rPr lang="it-IT" sz="600" u="none" strike="noStrike" dirty="0">
                          <a:effectLst/>
                        </a:rPr>
                        <a:t/>
                      </a:r>
                      <a:br>
                        <a:rPr lang="it-IT" sz="600" u="none" strike="noStrike" dirty="0">
                          <a:effectLst/>
                        </a:rPr>
                      </a:br>
                      <a:r>
                        <a:rPr lang="it-IT" sz="600" u="none" strike="noStrike" dirty="0" err="1">
                          <a:effectLst/>
                        </a:rPr>
                        <a:t>Config</a:t>
                      </a:r>
                      <a:r>
                        <a:rPr lang="it-IT" sz="600" u="none" strike="noStrike" dirty="0">
                          <a:effectLst/>
                        </a:rPr>
                        <a:t>:</a:t>
                      </a:r>
                      <a:r>
                        <a:rPr lang="it-IT" sz="600" u="none" strike="noStrike" dirty="0" err="1">
                          <a:effectLst/>
                        </a:rPr>
                        <a:t>Vd</a:t>
                      </a:r>
                      <a:r>
                        <a:rPr lang="it-IT" sz="600" u="none" strike="noStrike" dirty="0">
                          <a:effectLst/>
                        </a:rPr>
                        <a:t> Foglio 2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Fabrizio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 smtClean="0">
                          <a:effectLst/>
                        </a:rPr>
                        <a:t>TOMMASO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27319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PC FCM FLOOR 4-7-FCMSERVER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>
                          <a:effectLst/>
                        </a:rPr>
                        <a:t>E9120-4 + </a:t>
                      </a:r>
                      <a:r>
                        <a:rPr lang="it-IT" sz="600" u="none" strike="noStrike" dirty="0" err="1">
                          <a:effectLst/>
                        </a:rPr>
                        <a:t>Terasic</a:t>
                      </a:r>
                      <a:r>
                        <a:rPr lang="it-IT" sz="600" u="none" strike="noStrike" dirty="0">
                          <a:effectLst/>
                        </a:rPr>
                        <a:t/>
                      </a:r>
                      <a:br>
                        <a:rPr lang="it-IT" sz="600" u="none" strike="noStrike" dirty="0">
                          <a:effectLst/>
                        </a:rPr>
                      </a:br>
                      <a:r>
                        <a:rPr lang="it-IT" sz="600" u="none" strike="noStrike" dirty="0" err="1">
                          <a:effectLst/>
                        </a:rPr>
                        <a:t>Config:Vd</a:t>
                      </a:r>
                      <a:r>
                        <a:rPr lang="it-IT" sz="600" u="none" strike="noStrike" dirty="0">
                          <a:effectLst/>
                        </a:rPr>
                        <a:t> Foglio 2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Fabrizio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 smtClean="0">
                          <a:effectLst/>
                        </a:rPr>
                        <a:t>TOMMASO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27319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PC FCM FLOOR 8-11-FCMSERVER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E9120-4 + Terasic</a:t>
                      </a:r>
                      <a:br>
                        <a:rPr lang="it-IT" sz="600" u="none" strike="noStrike">
                          <a:effectLst/>
                        </a:rPr>
                      </a:br>
                      <a:r>
                        <a:rPr lang="it-IT" sz="600" u="none" strike="noStrike">
                          <a:effectLst/>
                        </a:rPr>
                        <a:t>Config:Vd Foglio 2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Fabrizio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 smtClean="0">
                          <a:effectLst/>
                        </a:rPr>
                        <a:t>FABRIZIO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27319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PC FCM FLOOR 12-14-FCMSERVER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E9120-4 + Terasic</a:t>
                      </a:r>
                      <a:br>
                        <a:rPr lang="it-IT" sz="600" u="none" strike="noStrike">
                          <a:effectLst/>
                        </a:rPr>
                      </a:br>
                      <a:r>
                        <a:rPr lang="it-IT" sz="600" u="none" strike="noStrike">
                          <a:effectLst/>
                        </a:rPr>
                        <a:t>Config:Vd Foglio 2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Fabrizio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 smtClean="0">
                          <a:effectLst/>
                        </a:rPr>
                        <a:t>FABRIZIO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910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SCHEDA FAN TIME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INFN - ROMA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Fabrizio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>
                          <a:effectLst/>
                        </a:rPr>
                        <a:t>Fine </a:t>
                      </a:r>
                      <a:r>
                        <a:rPr lang="it-IT" sz="600" u="none" strike="noStrike" dirty="0" smtClean="0">
                          <a:effectLst/>
                        </a:rPr>
                        <a:t>Settembre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1821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2 HM + 2 TCPU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E9225</a:t>
                      </a:r>
                      <a:br>
                        <a:rPr lang="it-IT" sz="600" u="none" strike="noStrike">
                          <a:effectLst/>
                        </a:rPr>
                      </a:br>
                      <a:r>
                        <a:rPr lang="it-IT" sz="600" u="none" strike="noStrike">
                          <a:effectLst/>
                        </a:rPr>
                        <a:t>Config:Vd Foglio 2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Tommaso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2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1821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TSC + EM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E9225</a:t>
                      </a:r>
                      <a:br>
                        <a:rPr lang="it-IT" sz="600" u="none" strike="noStrike">
                          <a:effectLst/>
                        </a:rPr>
                      </a:br>
                      <a:r>
                        <a:rPr lang="it-IT" sz="600" u="none" strike="noStrike">
                          <a:effectLst/>
                        </a:rPr>
                        <a:t>Config:Vd Foglio 3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Tommaso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2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1821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ACU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E5152</a:t>
                      </a:r>
                      <a:br>
                        <a:rPr lang="it-IT" sz="600" u="none" strike="noStrike">
                          <a:effectLst/>
                        </a:rPr>
                      </a:br>
                      <a:r>
                        <a:rPr lang="it-IT" sz="600" u="none" strike="noStrike">
                          <a:effectLst/>
                        </a:rPr>
                        <a:t>Config:Vd Foglio 2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Francesco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27319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Monitoring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E5160</a:t>
                      </a:r>
                      <a:br>
                        <a:rPr lang="it-IT" sz="600" u="none" strike="noStrike">
                          <a:effectLst/>
                        </a:rPr>
                      </a:br>
                      <a:r>
                        <a:rPr lang="it-IT" sz="600" u="none" strike="noStrike">
                          <a:effectLst/>
                        </a:rPr>
                        <a:t>Config:Vd Foglio 2</a:t>
                      </a:r>
                      <a:br>
                        <a:rPr lang="it-IT" sz="600" u="none" strike="noStrike">
                          <a:effectLst/>
                        </a:rPr>
                      </a:b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Tommaso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1716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Datamanager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HP ProLiant DL360e Gen8 Server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Alberto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1716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Console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HP ProLiant DL360e Gen8 Server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Alberto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1716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Monitor Console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APC 19" Rack LCD Console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Alberto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  <a:tr h="1716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KVM Console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>
                          <a:effectLst/>
                        </a:rPr>
                        <a:t>KVM 0x2x8 Port </a:t>
                      </a:r>
                      <a:r>
                        <a:rPr lang="it-IT" sz="600" u="none" strike="noStrike" dirty="0" err="1">
                          <a:effectLst/>
                        </a:rPr>
                        <a:t>Analog</a:t>
                      </a:r>
                      <a:r>
                        <a:rPr lang="it-IT" sz="600" u="none" strike="noStrike" dirty="0">
                          <a:effectLst/>
                        </a:rPr>
                        <a:t> Switch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Alberto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ctr"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2020758"/>
              </p:ext>
            </p:extLst>
          </p:nvPr>
        </p:nvGraphicFramePr>
        <p:xfrm>
          <a:off x="5076056" y="1155800"/>
          <a:ext cx="2592288" cy="407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138"/>
                <a:gridCol w="934432"/>
                <a:gridCol w="758718"/>
              </a:tblGrid>
              <a:tr h="16348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Test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Strumenti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Disponibile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b"/>
                </a:tc>
              </a:tr>
              <a:tr h="20603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Alberto Rovelli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Software di Test </a:t>
                      </a:r>
                      <a:endParaRPr lang="it-IT" sz="7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PC+Switch+Acc</a:t>
                      </a:r>
                      <a:endParaRPr lang="it-IT" sz="7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SI</a:t>
                      </a:r>
                      <a:endParaRPr lang="it-IT" sz="7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</a:tr>
              <a:tr h="20603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Cristiano Bozza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DB x test 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PC x inserimento dati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SI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</a:tr>
              <a:tr h="20603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Tommaso Chiarusi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DB x test </a:t>
                      </a:r>
                      <a:endParaRPr lang="it-IT" sz="7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Server</a:t>
                      </a:r>
                      <a:br>
                        <a:rPr lang="it-IT" sz="700" u="none" strike="noStrike">
                          <a:effectLst/>
                        </a:rPr>
                      </a:br>
                      <a:endParaRPr lang="it-IT" sz="7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 smtClean="0">
                          <a:effectLst/>
                        </a:rPr>
                        <a:t>SI</a:t>
                      </a:r>
                      <a:endParaRPr lang="it-IT" sz="7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</a:tr>
              <a:tr h="3082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Fabrizio Ameli + Carlo Nicolau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Test Elettronica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 TDC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 Oscilloscopio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 Signal Source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SI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</a:tr>
              <a:tr h="3082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Fabrizio Ameli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Test Elettronica</a:t>
                      </a:r>
                      <a:endParaRPr lang="it-IT" sz="7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 TDC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 Oscilloscopio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Signal Source</a:t>
                      </a:r>
                      <a:endParaRPr lang="it-IT" sz="7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SI</a:t>
                      </a:r>
                      <a:endParaRPr lang="it-IT" sz="7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</a:tr>
              <a:tr h="4109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Francesco Simeone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Acustica + Strumenti 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Twitter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Generatore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Amplificatore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PC di slow control 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SI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</a:tr>
              <a:tr h="5067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Sara Pulvirenti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Trasmissione ottica</a:t>
                      </a:r>
                      <a:endParaRPr lang="it-IT" sz="7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Sorgente di rumore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Power meter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Media Converter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Bretelle..Attenuatori..ecc</a:t>
                      </a:r>
                      <a:endParaRPr lang="it-IT" sz="7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SI</a:t>
                      </a:r>
                      <a:endParaRPr lang="it-IT" sz="7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</a:tr>
              <a:tr h="20603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Agnese Martini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Porfido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PC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SI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</a:tr>
              <a:tr h="6164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Giulia De Bonis</a:t>
                      </a:r>
                      <a:br>
                        <a:rPr lang="pt-BR" sz="700" u="none" strike="noStrike">
                          <a:effectLst/>
                        </a:rPr>
                      </a:br>
                      <a:r>
                        <a:rPr lang="pt-BR" sz="700" u="none" strike="noStrike">
                          <a:effectLst/>
                        </a:rPr>
                        <a:t>Led Beacon</a:t>
                      </a:r>
                      <a:br>
                        <a:rPr lang="pt-BR" sz="700" u="none" strike="noStrike">
                          <a:effectLst/>
                        </a:rPr>
                      </a:br>
                      <a:endParaRPr lang="pt-BR" sz="7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Sensore Hamatzu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TDC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PC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OE425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Connettori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Splitter Ottici</a:t>
                      </a:r>
                      <a:endParaRPr lang="it-IT" sz="7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 err="1">
                          <a:effectLst/>
                        </a:rPr>
                        <a:t>Splitter</a:t>
                      </a:r>
                      <a:r>
                        <a:rPr lang="it-IT" sz="700" u="none" strike="noStrike" dirty="0">
                          <a:effectLst/>
                        </a:rPr>
                        <a:t> </a:t>
                      </a:r>
                      <a:r>
                        <a:rPr lang="it-IT" sz="700" u="none" strike="noStrike" dirty="0" smtClean="0">
                          <a:effectLst/>
                        </a:rPr>
                        <a:t>3 </a:t>
                      </a:r>
                      <a:r>
                        <a:rPr lang="it-IT" sz="700" u="none" strike="noStrike" dirty="0">
                          <a:effectLst/>
                        </a:rPr>
                        <a:t>WEEK</a:t>
                      </a:r>
                      <a:endParaRPr lang="it-IT" sz="7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</a:tr>
              <a:tr h="71918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Giorgio Riccobene+Marco Cricella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Calibrazione Temporale</a:t>
                      </a:r>
                      <a:br>
                        <a:rPr lang="it-IT" sz="700" u="none" strike="noStrike">
                          <a:effectLst/>
                        </a:rPr>
                      </a:b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GPS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PC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FCM Server+Terasic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Fibre calibrate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Connettori fibra vari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VEOC</a:t>
                      </a:r>
                      <a:br>
                        <a:rPr lang="it-IT" sz="700" u="none" strike="noStrike">
                          <a:effectLst/>
                        </a:rPr>
                      </a:br>
                      <a:r>
                        <a:rPr lang="it-IT" sz="700" u="none" strike="noStrike">
                          <a:effectLst/>
                        </a:rPr>
                        <a:t>Splitter Calibrati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 err="1">
                          <a:effectLst/>
                        </a:rPr>
                        <a:t>Splitter</a:t>
                      </a:r>
                      <a:r>
                        <a:rPr lang="it-IT" sz="700" u="none" strike="noStrike" dirty="0">
                          <a:effectLst/>
                        </a:rPr>
                        <a:t> </a:t>
                      </a:r>
                      <a:r>
                        <a:rPr lang="it-IT" sz="700" u="none" strike="noStrike" dirty="0" smtClean="0">
                          <a:effectLst/>
                        </a:rPr>
                        <a:t>3 </a:t>
                      </a:r>
                      <a:r>
                        <a:rPr lang="it-IT" sz="700" u="none" strike="noStrike" dirty="0">
                          <a:effectLst/>
                        </a:rPr>
                        <a:t>WEEK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0" marR="5940" marT="5940" marB="0" anchor="ctr"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51520" y="5415607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Tutti i componenti del </a:t>
            </a:r>
            <a:r>
              <a:rPr lang="it-IT" dirty="0" err="1" smtClean="0"/>
              <a:t>rack</a:t>
            </a:r>
            <a:r>
              <a:rPr lang="it-IT" dirty="0" smtClean="0"/>
              <a:t> e gli strumenti </a:t>
            </a:r>
            <a:r>
              <a:rPr lang="it-IT" dirty="0" smtClean="0">
                <a:solidFill>
                  <a:srgbClr val="FF0000"/>
                </a:solidFill>
              </a:rPr>
              <a:t>SONO DISPONIBILI</a:t>
            </a:r>
            <a:endParaRPr lang="it-IT" dirty="0" smtClean="0">
              <a:solidFill>
                <a:srgbClr val="FF0000"/>
              </a:solidFill>
            </a:endParaRPr>
          </a:p>
          <a:p>
            <a:pPr algn="ctr"/>
            <a:r>
              <a:rPr lang="it-IT" b="1" dirty="0" smtClean="0"/>
              <a:t>TRANNE</a:t>
            </a:r>
            <a:r>
              <a:rPr lang="it-IT" dirty="0" smtClean="0"/>
              <a:t>:</a:t>
            </a:r>
          </a:p>
          <a:p>
            <a:r>
              <a:rPr lang="it-IT" dirty="0" smtClean="0"/>
              <a:t>	Gli </a:t>
            </a:r>
            <a:r>
              <a:rPr lang="it-IT" dirty="0" err="1" smtClean="0"/>
              <a:t>splitter</a:t>
            </a:r>
            <a:r>
              <a:rPr lang="it-IT" dirty="0" smtClean="0"/>
              <a:t> calibrati </a:t>
            </a:r>
            <a:r>
              <a:rPr lang="it-IT" dirty="0" smtClean="0"/>
              <a:t> 3 settimane 		=&gt;PDC Giorgio </a:t>
            </a:r>
            <a:r>
              <a:rPr lang="it-IT" dirty="0" err="1" smtClean="0"/>
              <a:t>Riccobene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	Interfaccia tra sorgente (LED) e fibra ottica       =&gt;PDC Giulia De </a:t>
            </a:r>
            <a:r>
              <a:rPr lang="it-IT" dirty="0" err="1" smtClean="0"/>
              <a:t>Bonis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ctr"/>
            <a:endParaRPr lang="it-IT" b="1" dirty="0" smtClean="0">
              <a:solidFill>
                <a:srgbClr val="FF0000"/>
              </a:solidFill>
            </a:endParaRPr>
          </a:p>
          <a:p>
            <a:pPr algn="ctr"/>
            <a:endParaRPr lang="it-IT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7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47070" y="759240"/>
            <a:ext cx="4509120" cy="336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2 6"/>
          <p:cNvCxnSpPr/>
          <p:nvPr/>
        </p:nvCxnSpPr>
        <p:spPr>
          <a:xfrm flipV="1">
            <a:off x="2339752" y="1556792"/>
            <a:ext cx="223224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716016" y="908720"/>
            <a:ext cx="29640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Unita libere per ospitare gli</a:t>
            </a:r>
          </a:p>
          <a:p>
            <a:r>
              <a:rPr lang="it-IT" dirty="0" err="1" smtClean="0"/>
              <a:t>FCMserver</a:t>
            </a:r>
            <a:r>
              <a:rPr lang="it-IT" dirty="0" smtClean="0"/>
              <a:t> con le schede </a:t>
            </a:r>
          </a:p>
          <a:p>
            <a:r>
              <a:rPr lang="it-IT" dirty="0" smtClean="0"/>
              <a:t>TERASIC, Server disponibili</a:t>
            </a:r>
          </a:p>
          <a:p>
            <a:r>
              <a:rPr lang="it-IT" dirty="0" smtClean="0"/>
              <a:t>n.2 Tommaso per test</a:t>
            </a:r>
          </a:p>
          <a:p>
            <a:r>
              <a:rPr lang="it-IT" dirty="0" smtClean="0"/>
              <a:t>n.2 Fabrizio per test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37116" y="2979708"/>
            <a:ext cx="2708920" cy="202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1043608" y="1916832"/>
            <a:ext cx="1872208" cy="1296144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86264" y="3914936"/>
            <a:ext cx="3271042" cy="244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5868144" y="188640"/>
            <a:ext cx="167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RACK </a:t>
            </a:r>
            <a:r>
              <a:rPr lang="it-IT" dirty="0" err="1" smtClean="0"/>
              <a:t>DI</a:t>
            </a:r>
            <a:r>
              <a:rPr lang="it-IT" dirty="0" smtClean="0"/>
              <a:t> TEST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635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295" y="1484784"/>
            <a:ext cx="3699849" cy="141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1520" y="-275361"/>
            <a:ext cx="8892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b="1" dirty="0" smtClean="0"/>
              <a:t>	FASI  ESECUZIONE TEST DI FUNZIONAMENTO PIANO</a:t>
            </a:r>
          </a:p>
          <a:p>
            <a:pPr marL="342900" indent="-342900">
              <a:buFont typeface="+mj-lt"/>
              <a:buAutoNum type="arabicPeriod"/>
            </a:pPr>
            <a:endParaRPr lang="it-IT" sz="1600" b="1" dirty="0" smtClean="0"/>
          </a:p>
          <a:p>
            <a:pPr marL="342900" indent="-342900">
              <a:buFont typeface="+mj-lt"/>
              <a:buAutoNum type="arabicPeriod"/>
            </a:pPr>
            <a:endParaRPr lang="it-IT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/>
              <a:t>AVVIO SOFTWARE DI TEST, ‘CONSOL4TEST’ E ‘TRIDAS4TEST</a:t>
            </a:r>
            <a:r>
              <a:rPr lang="it-IT" sz="1400" b="1" dirty="0" smtClean="0"/>
              <a:t>’ E TERASIC</a:t>
            </a:r>
            <a:endParaRPr lang="it-IT" sz="1400" b="1" dirty="0" smtClean="0"/>
          </a:p>
          <a:p>
            <a:pPr marL="342900" indent="-342900">
              <a:buFont typeface="+mj-lt"/>
              <a:buAutoNum type="arabicPeriod"/>
            </a:pPr>
            <a:endParaRPr lang="it-IT" sz="1400" b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it-IT" sz="1600" b="1" dirty="0" smtClean="0"/>
              <a:t>TERASIC 				             </a:t>
            </a:r>
            <a:r>
              <a:rPr lang="it-IT" sz="1600" dirty="0" smtClean="0"/>
              <a:t>=&gt; </a:t>
            </a:r>
            <a:r>
              <a:rPr lang="it-IT" sz="1600" b="1" i="1" dirty="0" smtClean="0">
                <a:solidFill>
                  <a:srgbClr val="FF0000"/>
                </a:solidFill>
              </a:rPr>
              <a:t>….??</a:t>
            </a:r>
            <a:endParaRPr lang="it-IT" sz="1600" b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it-IT" sz="1600" b="1" dirty="0" smtClean="0"/>
              <a:t>TRIDAS</a:t>
            </a:r>
            <a:r>
              <a:rPr lang="it-IT" sz="1600" dirty="0" smtClean="0"/>
              <a:t> </a:t>
            </a:r>
            <a:r>
              <a:rPr lang="it-IT" sz="1600" dirty="0" smtClean="0"/>
              <a:t>	</a:t>
            </a:r>
            <a:r>
              <a:rPr lang="it-IT" sz="1600" dirty="0" smtClean="0"/>
              <a:t>			        </a:t>
            </a:r>
            <a:r>
              <a:rPr lang="it-IT" sz="1600" dirty="0" smtClean="0"/>
              <a:t>    </a:t>
            </a:r>
            <a:r>
              <a:rPr lang="it-IT" sz="1600" dirty="0" smtClean="0"/>
              <a:t>=&gt; </a:t>
            </a:r>
            <a:r>
              <a:rPr lang="it-IT" sz="1600" b="1" i="1" dirty="0" smtClean="0">
                <a:solidFill>
                  <a:srgbClr val="FF0000"/>
                </a:solidFill>
              </a:rPr>
              <a:t>DA TESTARE CON I DATI REALI</a:t>
            </a:r>
            <a:endParaRPr lang="it-IT" sz="1600" b="1" i="1" dirty="0" smtClean="0">
              <a:solidFill>
                <a:srgbClr val="FF0000"/>
              </a:solidFill>
            </a:endParaRPr>
          </a:p>
          <a:p>
            <a:pPr lvl="1"/>
            <a:endParaRPr lang="it-IT" sz="1600" dirty="0" smtClean="0"/>
          </a:p>
          <a:p>
            <a:pPr marL="342900" indent="-342900">
              <a:buFont typeface="+mj-lt"/>
              <a:buAutoNum type="arabicPeriod"/>
            </a:pPr>
            <a:endParaRPr lang="it-IT" sz="1600" dirty="0" smtClean="0"/>
          </a:p>
          <a:p>
            <a:r>
              <a:rPr lang="it-IT" dirty="0" smtClean="0"/>
              <a:t> </a:t>
            </a:r>
          </a:p>
          <a:p>
            <a:pPr lvl="1">
              <a:buFont typeface="Arial" pitchFamily="34" charset="0"/>
              <a:buChar char="•"/>
            </a:pP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467777" y="3527249"/>
            <a:ext cx="8693727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/>
            <a:r>
              <a:rPr lang="it-IT" sz="1600" b="1" dirty="0" smtClean="0"/>
              <a:t>3. CONSOLE</a:t>
            </a:r>
            <a:endParaRPr lang="it-IT" sz="1600" b="1" dirty="0" smtClean="0"/>
          </a:p>
          <a:p>
            <a:pPr lvl="2"/>
            <a:endParaRPr lang="it-IT" sz="1600" dirty="0" smtClean="0"/>
          </a:p>
          <a:p>
            <a:pPr lvl="2"/>
            <a:r>
              <a:rPr lang="it-IT" sz="1600" dirty="0" err="1" smtClean="0"/>
              <a:t>Datamanager</a:t>
            </a:r>
            <a:r>
              <a:rPr lang="it-IT" sz="1600" dirty="0" smtClean="0"/>
              <a:t>: E’ stato implementato la parte di comunicazione verso gli </a:t>
            </a:r>
            <a:r>
              <a:rPr lang="it-IT" sz="1600" dirty="0" err="1" smtClean="0"/>
              <a:t>FCMServer</a:t>
            </a:r>
            <a:endParaRPr lang="it-IT" sz="1600" dirty="0" smtClean="0"/>
          </a:p>
          <a:p>
            <a:pPr lvl="2"/>
            <a:r>
              <a:rPr lang="it-IT" sz="1600" dirty="0" smtClean="0"/>
              <a:t>Per effettuare la corretta decodifica si è deciso di implementare un simulatore di dati</a:t>
            </a:r>
          </a:p>
          <a:p>
            <a:pPr lvl="2"/>
            <a:r>
              <a:rPr lang="it-IT" sz="1600" dirty="0" err="1" smtClean="0"/>
              <a:t>FCMServer</a:t>
            </a:r>
            <a:r>
              <a:rPr lang="it-IT" sz="1600" dirty="0" smtClean="0"/>
              <a:t>.</a:t>
            </a:r>
          </a:p>
          <a:p>
            <a:pPr lvl="2"/>
            <a:endParaRPr lang="it-IT" sz="1600" dirty="0" smtClean="0"/>
          </a:p>
          <a:p>
            <a:pPr lvl="2"/>
            <a:r>
              <a:rPr lang="it-IT" sz="1600" dirty="0" smtClean="0"/>
              <a:t>Console: E’ stato implemento in </a:t>
            </a:r>
            <a:r>
              <a:rPr lang="it-IT" sz="1600" dirty="0" err="1" smtClean="0"/>
              <a:t>LabView</a:t>
            </a:r>
            <a:r>
              <a:rPr lang="it-IT" sz="1600" dirty="0" smtClean="0"/>
              <a:t> una console dove è possibile visualizzare </a:t>
            </a:r>
          </a:p>
          <a:p>
            <a:pPr lvl="2"/>
            <a:r>
              <a:rPr lang="it-IT" sz="1600" dirty="0" smtClean="0"/>
              <a:t>tutti i parametri di piano, questo programma genera anche un file di report ‘Excel Like’</a:t>
            </a:r>
          </a:p>
          <a:p>
            <a:pPr lvl="2"/>
            <a:r>
              <a:rPr lang="it-IT" sz="1600" dirty="0" smtClean="0"/>
              <a:t>Dove vengono registrati i parametri acquisiti.</a:t>
            </a:r>
          </a:p>
          <a:p>
            <a:pPr lvl="2"/>
            <a:r>
              <a:rPr lang="it-IT" sz="1600" dirty="0" smtClean="0"/>
              <a:t>E’ stato anche implementato anche una interfaccia dove è possibile inviare i comandi </a:t>
            </a:r>
            <a:endParaRPr lang="it-IT" sz="1600" dirty="0" smtClean="0"/>
          </a:p>
          <a:p>
            <a:pPr lvl="2"/>
            <a:endParaRPr lang="it-IT" sz="1600" dirty="0" smtClean="0"/>
          </a:p>
          <a:p>
            <a:pPr lvl="2"/>
            <a:r>
              <a:rPr lang="it-IT" sz="1600" dirty="0" smtClean="0"/>
              <a:t>Una prima versione </a:t>
            </a:r>
            <a:r>
              <a:rPr lang="it-IT" sz="1600" dirty="0" smtClean="0"/>
              <a:t>pronta per i test</a:t>
            </a:r>
            <a:r>
              <a:rPr lang="it-IT" sz="1600" dirty="0" smtClean="0"/>
              <a:t>	</a:t>
            </a:r>
            <a:r>
              <a:rPr lang="it-IT" sz="1600" dirty="0" smtClean="0"/>
              <a:t>=&gt; </a:t>
            </a:r>
            <a:r>
              <a:rPr lang="it-IT" sz="1600" b="1" i="1" dirty="0" smtClean="0">
                <a:solidFill>
                  <a:srgbClr val="FF0000"/>
                </a:solidFill>
              </a:rPr>
              <a:t>DA TESTARE CON I DATI REALI</a:t>
            </a:r>
            <a:endParaRPr lang="it-IT" sz="1600" b="1" i="1" dirty="0" smtClean="0">
              <a:solidFill>
                <a:srgbClr val="FF0000"/>
              </a:solidFill>
            </a:endParaRPr>
          </a:p>
          <a:p>
            <a:pPr lvl="2"/>
            <a:endParaRPr lang="it-IT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1635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maginesn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88913"/>
            <a:ext cx="5867400" cy="6475412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7950" y="5516563"/>
            <a:ext cx="28082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/>
              <a:t>Premendo il pulsante “SAVE REPORT”     viene salvato un file .txt in una cartella dal path predefinito (ovviamente sarà modificato opportunamente nella macchina che ospiterà la console definitiva).</a:t>
            </a:r>
          </a:p>
          <a:p>
            <a:pPr>
              <a:spcBef>
                <a:spcPct val="50000"/>
              </a:spcBef>
            </a:pPr>
            <a:r>
              <a:rPr lang="it-IT" sz="1000"/>
              <a:t>Poiché il file .txt non rispetta le tabulazioni sarà poi opportuno aprirlo con excel o similari!</a:t>
            </a:r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3276600" y="5373688"/>
            <a:ext cx="1295400" cy="5048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2055" name="Picture 7" descr="Imma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8" y="115888"/>
            <a:ext cx="2116137" cy="5400675"/>
          </a:xfrm>
          <a:prstGeom prst="rect">
            <a:avLst/>
          </a:prstGeom>
          <a:noFill/>
        </p:spPr>
      </p:pic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2484438" y="5661025"/>
            <a:ext cx="792162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1188" y="765175"/>
            <a:ext cx="936625" cy="215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547813" y="836613"/>
            <a:ext cx="1295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916238" y="115888"/>
            <a:ext cx="6048375" cy="66262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156325" y="752475"/>
            <a:ext cx="20875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000"/>
              <a:t>Il file viene salvato con un nome che indica torre, piano e data a cui si riferisce lo snapshot; tutte info che vengono riprese nelle prime righe</a:t>
            </a:r>
          </a:p>
        </p:txBody>
      </p:sp>
      <p:pic>
        <p:nvPicPr>
          <p:cNvPr id="3080" name="Picture 8" descr="Immagin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5454650" cy="6264275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11188" y="1196975"/>
            <a:ext cx="1873250" cy="287338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6084888" y="1341438"/>
            <a:ext cx="0" cy="4318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6084888" y="1773238"/>
            <a:ext cx="6477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6732588" y="1557338"/>
            <a:ext cx="0" cy="2159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H="1">
            <a:off x="2555875" y="1341438"/>
            <a:ext cx="352901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-275361"/>
            <a:ext cx="8892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b="1" dirty="0" smtClean="0"/>
              <a:t>	FASI  ESECUZIONE TEST DI FUNZIONAMENTO PIANO</a:t>
            </a:r>
          </a:p>
          <a:p>
            <a:pPr marL="342900" indent="-342900">
              <a:buFont typeface="+mj-lt"/>
              <a:buAutoNum type="arabicPeriod"/>
            </a:pPr>
            <a:endParaRPr lang="it-IT" sz="1600" b="1" dirty="0" smtClean="0"/>
          </a:p>
          <a:p>
            <a:pPr marL="342900" indent="-342900">
              <a:buFont typeface="+mj-lt"/>
              <a:buAutoNum type="arabicPeriod"/>
            </a:pPr>
            <a:endParaRPr lang="it-IT" sz="1600" b="1" dirty="0" smtClean="0"/>
          </a:p>
        </p:txBody>
      </p:sp>
      <p:sp>
        <p:nvSpPr>
          <p:cNvPr id="2" name="Rettangolo 1"/>
          <p:cNvSpPr/>
          <p:nvPr/>
        </p:nvSpPr>
        <p:spPr>
          <a:xfrm>
            <a:off x="539552" y="764704"/>
            <a:ext cx="7905049" cy="615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PREPARAZIONE SCHEDA REPORT DA INSERIRE SUL </a:t>
            </a:r>
            <a:r>
              <a:rPr lang="it-IT" sz="1400" b="1" dirty="0" smtClean="0"/>
              <a:t>DB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dirty="0" smtClean="0"/>
              <a:t>ANDREA MIRAGLIA INSIEME A CRISTIANO BOZZA STANNO RACCOGLIENDO LA</a:t>
            </a:r>
          </a:p>
          <a:p>
            <a:pPr lvl="1"/>
            <a:r>
              <a:rPr lang="it-IT" sz="1400" dirty="0" smtClean="0"/>
              <a:t>LISTA DEI PARAMETRI E PREPARANDO IL DB 	</a:t>
            </a:r>
            <a:r>
              <a:rPr lang="it-IT" sz="1400" b="1" dirty="0" smtClean="0"/>
              <a:t>	</a:t>
            </a:r>
            <a:r>
              <a:rPr lang="it-IT" sz="1400" b="1" dirty="0" smtClean="0">
                <a:solidFill>
                  <a:srgbClr val="FF0000"/>
                </a:solidFill>
              </a:rPr>
              <a:t>=&gt; </a:t>
            </a:r>
            <a:r>
              <a:rPr lang="it-IT" sz="1400" b="1" i="1" dirty="0" smtClean="0">
                <a:solidFill>
                  <a:srgbClr val="FF0000"/>
                </a:solidFill>
              </a:rPr>
              <a:t>PRONTO</a:t>
            </a:r>
            <a:r>
              <a:rPr lang="it-IT" sz="1400" b="1" dirty="0" smtClean="0"/>
              <a:t>	 </a:t>
            </a:r>
            <a:endParaRPr lang="it-IT" sz="1400" b="1" dirty="0"/>
          </a:p>
          <a:p>
            <a:pPr marL="342900" indent="-342900">
              <a:buFont typeface="+mj-lt"/>
              <a:buAutoNum type="arabicPeriod"/>
            </a:pPr>
            <a:endParaRPr lang="it-IT" sz="1400" b="1" dirty="0"/>
          </a:p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INSERIRIMENTO PIANO DENTRO IL DARK BOX E CONNESSIONE MODULO DI </a:t>
            </a:r>
            <a:r>
              <a:rPr lang="it-IT" sz="1400" b="1" dirty="0" smtClean="0"/>
              <a:t>PIANO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dirty="0"/>
              <a:t>DARK BOX </a:t>
            </a:r>
            <a:r>
              <a:rPr lang="it-IT" sz="1400" dirty="0" smtClean="0"/>
              <a:t>		  	</a:t>
            </a:r>
            <a:r>
              <a:rPr lang="it-IT" sz="1400" dirty="0" smtClean="0"/>
              <a:t>		</a:t>
            </a:r>
            <a:r>
              <a:rPr lang="it-IT" sz="1400" b="1" dirty="0">
                <a:solidFill>
                  <a:srgbClr val="FF0000"/>
                </a:solidFill>
              </a:rPr>
              <a:t>=&gt; </a:t>
            </a:r>
            <a:r>
              <a:rPr lang="it-IT" sz="1400" b="1" i="1" dirty="0" smtClean="0">
                <a:solidFill>
                  <a:srgbClr val="FF0000"/>
                </a:solidFill>
              </a:rPr>
              <a:t>PRONTO</a:t>
            </a:r>
            <a:endParaRPr lang="it-IT" sz="1400" b="1" i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sz="1400" b="1" dirty="0" smtClean="0"/>
          </a:p>
          <a:p>
            <a:pPr marL="342900" indent="-342900">
              <a:buFont typeface="+mj-lt"/>
              <a:buAutoNum type="arabicPeriod"/>
            </a:pPr>
            <a:endParaRPr lang="it-IT" sz="1400" b="1" dirty="0"/>
          </a:p>
          <a:p>
            <a:endParaRPr lang="it-IT" sz="1400" b="1" dirty="0"/>
          </a:p>
          <a:p>
            <a:endParaRPr lang="it-IT" sz="1400" b="1" dirty="0" smtClean="0"/>
          </a:p>
          <a:p>
            <a:endParaRPr lang="it-IT" sz="1400" b="1" dirty="0"/>
          </a:p>
          <a:p>
            <a:endParaRPr lang="it-IT" sz="1400" b="1" dirty="0" smtClean="0"/>
          </a:p>
          <a:p>
            <a:endParaRPr lang="it-IT" sz="1400" b="1" dirty="0"/>
          </a:p>
          <a:p>
            <a:endParaRPr lang="it-IT" sz="1400" b="1" dirty="0" smtClean="0"/>
          </a:p>
          <a:p>
            <a:endParaRPr lang="it-IT" sz="1400" b="1" dirty="0"/>
          </a:p>
          <a:p>
            <a:endParaRPr lang="it-IT" sz="1400" b="1" dirty="0" smtClean="0"/>
          </a:p>
          <a:p>
            <a:endParaRPr lang="it-IT" sz="1400" b="1" dirty="0"/>
          </a:p>
          <a:p>
            <a:endParaRPr lang="it-IT" sz="1400" b="1" dirty="0" smtClean="0"/>
          </a:p>
          <a:p>
            <a:endParaRPr lang="it-IT" sz="1400" b="1" dirty="0"/>
          </a:p>
          <a:p>
            <a:endParaRPr lang="it-IT" sz="1400" b="1" dirty="0" smtClean="0"/>
          </a:p>
          <a:p>
            <a:endParaRPr lang="it-IT" sz="1400" b="1" dirty="0"/>
          </a:p>
          <a:p>
            <a:pPr marL="342900" indent="-342900">
              <a:buFont typeface="+mj-lt"/>
              <a:buAutoNum type="arabicPeriod"/>
            </a:pPr>
            <a:endParaRPr lang="it-IT" sz="1400" b="1" dirty="0" smtClean="0"/>
          </a:p>
          <a:p>
            <a:pPr marL="342900" indent="-342900">
              <a:buFont typeface="+mj-lt"/>
              <a:buAutoNum type="arabicPeriod"/>
            </a:pPr>
            <a:endParaRPr lang="it-IT" sz="1400" b="1" dirty="0"/>
          </a:p>
          <a:p>
            <a:pPr marL="342900" indent="-342900">
              <a:buFont typeface="+mj-lt"/>
              <a:buAutoNum type="arabicPeriod"/>
            </a:pPr>
            <a:endParaRPr lang="it-IT" sz="1400" b="1" dirty="0" smtClean="0"/>
          </a:p>
          <a:p>
            <a:pPr marL="342900" indent="-342900">
              <a:buFont typeface="+mj-lt"/>
              <a:buAutoNum type="arabicPeriod"/>
            </a:pPr>
            <a:endParaRPr lang="it-IT" sz="1400" b="1" dirty="0" smtClean="0"/>
          </a:p>
          <a:p>
            <a:pPr marL="342900" indent="-342900">
              <a:buFont typeface="+mj-lt"/>
              <a:buAutoNum type="arabicPeriod"/>
            </a:pPr>
            <a:endParaRPr lang="it-IT" sz="1400" b="1" dirty="0" smtClean="0"/>
          </a:p>
          <a:p>
            <a:pPr marL="342900" indent="-342900">
              <a:buFont typeface="+mj-lt"/>
              <a:buAutoNum type="arabicPeriod"/>
            </a:pPr>
            <a:endParaRPr lang="it-IT" sz="1400" b="1" dirty="0" smtClean="0"/>
          </a:p>
          <a:p>
            <a:pPr lvl="2"/>
            <a:endParaRPr lang="it-IT" sz="1600" dirty="0" smtClean="0"/>
          </a:p>
        </p:txBody>
      </p:sp>
      <p:pic>
        <p:nvPicPr>
          <p:cNvPr id="5" name="Immagine 4" descr="assieme_esploso_2.jpg"/>
          <p:cNvPicPr>
            <a:picLocks noChangeAspect="1"/>
          </p:cNvPicPr>
          <p:nvPr/>
        </p:nvPicPr>
        <p:blipFill>
          <a:blip r:embed="rId2" cstate="print"/>
          <a:srcRect t="13480" b="6985"/>
          <a:stretch>
            <a:fillRect/>
          </a:stretch>
        </p:blipFill>
        <p:spPr>
          <a:xfrm>
            <a:off x="4523493" y="2176338"/>
            <a:ext cx="3256300" cy="2001268"/>
          </a:xfrm>
          <a:prstGeom prst="rect">
            <a:avLst/>
          </a:prstGeom>
        </p:spPr>
      </p:pic>
      <p:pic>
        <p:nvPicPr>
          <p:cNvPr id="6" name="Immagine 5" descr="posizionamento_1.jpg"/>
          <p:cNvPicPr>
            <a:picLocks noChangeAspect="1"/>
          </p:cNvPicPr>
          <p:nvPr/>
        </p:nvPicPr>
        <p:blipFill>
          <a:blip r:embed="rId3" cstate="print"/>
          <a:srcRect l="9187" t="15907" r="8133" b="15268"/>
          <a:stretch>
            <a:fillRect/>
          </a:stretch>
        </p:blipFill>
        <p:spPr>
          <a:xfrm>
            <a:off x="551384" y="2235328"/>
            <a:ext cx="3301499" cy="1944216"/>
          </a:xfrm>
          <a:prstGeom prst="rect">
            <a:avLst/>
          </a:prstGeom>
        </p:spPr>
      </p:pic>
      <p:pic>
        <p:nvPicPr>
          <p:cNvPr id="7" name="Immagine 6" descr="assieme_chiuso.jpg"/>
          <p:cNvPicPr>
            <a:picLocks noChangeAspect="1"/>
          </p:cNvPicPr>
          <p:nvPr/>
        </p:nvPicPr>
        <p:blipFill>
          <a:blip r:embed="rId4" cstate="print"/>
          <a:srcRect l="1498" t="20291" r="-1326" b="27146"/>
          <a:stretch>
            <a:fillRect/>
          </a:stretch>
        </p:blipFill>
        <p:spPr>
          <a:xfrm>
            <a:off x="551384" y="4365105"/>
            <a:ext cx="4267160" cy="158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1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66891" y="-275361"/>
            <a:ext cx="889248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b="1" dirty="0" smtClean="0"/>
              <a:t>	FASI  ESECUZIONE TEST DI FUNZIONAMENTO PIANO</a:t>
            </a:r>
          </a:p>
          <a:p>
            <a:pPr marL="342900" indent="-342900">
              <a:buFont typeface="+mj-lt"/>
              <a:buAutoNum type="arabicPeriod"/>
            </a:pPr>
            <a:endParaRPr lang="it-IT" sz="1400" b="1" dirty="0" smtClean="0"/>
          </a:p>
          <a:p>
            <a:pPr marL="342900" indent="-342900">
              <a:buFont typeface="+mj-lt"/>
              <a:buAutoNum type="arabicPeriod"/>
            </a:pPr>
            <a:endParaRPr lang="it-IT" sz="1400" b="1" dirty="0"/>
          </a:p>
          <a:p>
            <a:pPr marL="342900" indent="-342900">
              <a:buFont typeface="+mj-lt"/>
              <a:buAutoNum type="arabicPeriod"/>
            </a:pPr>
            <a:endParaRPr lang="it-IT" sz="1400" b="1" dirty="0" smtClean="0"/>
          </a:p>
          <a:p>
            <a:pPr marL="342900" indent="-342900">
              <a:buFont typeface="+mj-lt"/>
              <a:buAutoNum type="arabicPeriod"/>
            </a:pPr>
            <a:endParaRPr lang="it-IT" sz="1400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/>
              <a:t>TEST DI PRIMA ACCENSIONE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 smtClean="0"/>
              <a:t>Assorbimento corrente di prima accensione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 smtClean="0"/>
              <a:t>Test funzionamento base FCM</a:t>
            </a:r>
          </a:p>
          <a:p>
            <a:pPr marL="1257300" lvl="2" indent="-342900">
              <a:buFont typeface="+mj-lt"/>
              <a:buAutoNum type="arabicPeriod"/>
            </a:pPr>
            <a:r>
              <a:rPr lang="it-IT" sz="1400" i="1" dirty="0" smtClean="0"/>
              <a:t>Test di funzionamento Bussola		</a:t>
            </a:r>
            <a:endParaRPr lang="it-IT" sz="1400" b="1" i="1" dirty="0" smtClean="0">
              <a:solidFill>
                <a:srgbClr val="FF0000"/>
              </a:solidFill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it-IT" sz="1400" i="1" dirty="0" smtClean="0"/>
              <a:t>Test di funzionamento strumenti seriali esterni </a:t>
            </a:r>
            <a:r>
              <a:rPr lang="it-IT" sz="1400" i="1" dirty="0" smtClean="0"/>
              <a:t> </a:t>
            </a:r>
            <a:r>
              <a:rPr lang="it-IT" sz="1400" i="1" dirty="0" smtClean="0"/>
              <a:t>	</a:t>
            </a:r>
          </a:p>
          <a:p>
            <a:pPr marL="1257300" lvl="2" indent="-342900">
              <a:buFont typeface="+mj-lt"/>
              <a:buAutoNum type="arabicPeriod"/>
            </a:pPr>
            <a:r>
              <a:rPr lang="it-IT" sz="1400" i="1" dirty="0" smtClean="0"/>
              <a:t>Test funzionamento e acquisizione sorgente </a:t>
            </a:r>
            <a:r>
              <a:rPr lang="it-IT" sz="1400" i="1" dirty="0" smtClean="0"/>
              <a:t>acustica</a:t>
            </a:r>
          </a:p>
          <a:p>
            <a:pPr marL="1257300" lvl="2" indent="-342900">
              <a:buFont typeface="+mj-lt"/>
              <a:buAutoNum type="arabicPeriod"/>
            </a:pPr>
            <a:endParaRPr lang="it-IT" sz="1400" i="1" dirty="0" smtClean="0"/>
          </a:p>
          <a:p>
            <a:pPr marL="1257300" lvl="2" indent="-342900"/>
            <a:r>
              <a:rPr lang="it-IT" sz="1400" i="1" dirty="0" smtClean="0"/>
              <a:t>=&gt; </a:t>
            </a:r>
            <a:r>
              <a:rPr lang="it-IT" sz="1400" b="1" i="1" dirty="0" smtClean="0">
                <a:solidFill>
                  <a:srgbClr val="FF0000"/>
                </a:solidFill>
              </a:rPr>
              <a:t>TUTTA STRUMENTAZIONE DISPONIBILE</a:t>
            </a:r>
            <a:endParaRPr lang="it-IT" sz="1400" i="1" dirty="0" smtClean="0"/>
          </a:p>
          <a:p>
            <a:pPr lvl="2"/>
            <a:endParaRPr lang="it-IT" sz="1400" i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/>
              <a:t>TEST DI FUNZIONEMANTO FEM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 smtClean="0"/>
              <a:t>Accensione </a:t>
            </a:r>
            <a:r>
              <a:rPr lang="it-IT" sz="1400" i="1" dirty="0" err="1" smtClean="0"/>
              <a:t>FEMs</a:t>
            </a:r>
            <a:r>
              <a:rPr lang="it-IT" sz="1400" i="1" dirty="0" smtClean="0"/>
              <a:t>			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 smtClean="0"/>
              <a:t>Controllo assorbimento				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 smtClean="0"/>
              <a:t>Verifica comunicazione </a:t>
            </a:r>
            <a:r>
              <a:rPr lang="it-IT" sz="1400" i="1" dirty="0" err="1" smtClean="0"/>
              <a:t>FCM-FEMs</a:t>
            </a:r>
            <a:endParaRPr lang="it-IT" sz="1400" i="1" dirty="0" smtClean="0"/>
          </a:p>
          <a:p>
            <a:pPr marL="800100" lvl="1" indent="-342900">
              <a:buFont typeface="+mj-lt"/>
              <a:buAutoNum type="arabicPeriod"/>
            </a:pPr>
            <a:endParaRPr lang="it-IT" sz="1400" i="1" dirty="0" smtClean="0"/>
          </a:p>
          <a:p>
            <a:pPr lvl="1"/>
            <a:r>
              <a:rPr lang="it-IT" sz="1400" i="1" dirty="0" smtClean="0"/>
              <a:t>	=&gt; </a:t>
            </a:r>
            <a:r>
              <a:rPr lang="it-IT" sz="1400" b="1" i="1" dirty="0" smtClean="0">
                <a:solidFill>
                  <a:srgbClr val="FF0000"/>
                </a:solidFill>
              </a:rPr>
              <a:t>TUTTA STRUMENTAZIONE DISPONIBILE</a:t>
            </a:r>
            <a:endParaRPr lang="it-IT" sz="1400" i="1" dirty="0" smtClean="0"/>
          </a:p>
          <a:p>
            <a:pPr lvl="1"/>
            <a:endParaRPr lang="it-IT" sz="1400" b="1" dirty="0"/>
          </a:p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CALIBRAZIONE TEMPORALE 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/>
              <a:t>Preparazione acquisizione dati RAW, accensione OM </a:t>
            </a:r>
            <a:r>
              <a:rPr lang="it-IT" sz="1400" i="1" dirty="0" err="1"/>
              <a:t>low</a:t>
            </a:r>
            <a:r>
              <a:rPr lang="it-IT" sz="1400" i="1" dirty="0"/>
              <a:t> </a:t>
            </a:r>
            <a:r>
              <a:rPr lang="it-IT" sz="1400" i="1" dirty="0" err="1"/>
              <a:t>voltage</a:t>
            </a:r>
            <a:endParaRPr lang="it-IT" sz="1400" i="1" dirty="0"/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/>
              <a:t>Misura di Caratterizzazione temporale dei Led Beacon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/>
              <a:t>Acquisizione dati sul Rise-Time per statistica risposta LED Beacon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/>
              <a:t>Impostazione alta tensione per la misura temporale dei PMT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400" i="1" dirty="0"/>
              <a:t>Acquisizione RAW data attraverso il </a:t>
            </a:r>
            <a:r>
              <a:rPr lang="it-IT" sz="1400" i="1" dirty="0" err="1"/>
              <a:t>Tridas</a:t>
            </a:r>
            <a:r>
              <a:rPr lang="it-IT" sz="1400" i="1" dirty="0"/>
              <a:t> per statistica tempi di propagazione</a:t>
            </a:r>
          </a:p>
          <a:p>
            <a:pPr lvl="1"/>
            <a:endParaRPr lang="it-IT" sz="1400" b="1" dirty="0" smtClean="0"/>
          </a:p>
          <a:p>
            <a:pPr marL="742950" lvl="1" indent="-285750">
              <a:buFont typeface="Symbol"/>
              <a:buChar char="Þ"/>
            </a:pPr>
            <a:r>
              <a:rPr lang="it-IT" sz="1400" b="1" i="1" dirty="0" smtClean="0">
                <a:solidFill>
                  <a:srgbClr val="FF0000"/>
                </a:solidFill>
              </a:rPr>
              <a:t>MANCANO </a:t>
            </a:r>
            <a:r>
              <a:rPr lang="it-IT" sz="1400" b="1" i="1" dirty="0" smtClean="0">
                <a:solidFill>
                  <a:srgbClr val="FF0000"/>
                </a:solidFill>
              </a:rPr>
              <a:t>GLI SPLITTER </a:t>
            </a:r>
            <a:r>
              <a:rPr lang="it-IT" sz="1400" b="1" i="1" dirty="0" smtClean="0">
                <a:solidFill>
                  <a:srgbClr val="FF0000"/>
                </a:solidFill>
              </a:rPr>
              <a:t>CALIBRATI E INTERFACCIA CON LED BEACON</a:t>
            </a:r>
            <a:endParaRPr lang="it-IT" sz="1400" b="1" i="1" dirty="0" smtClean="0">
              <a:solidFill>
                <a:srgbClr val="FF0000"/>
              </a:solidFill>
            </a:endParaRPr>
          </a:p>
          <a:p>
            <a:pPr marL="742950" lvl="1" indent="-285750" algn="ctr">
              <a:buFont typeface="Symbol"/>
              <a:buChar char="Þ"/>
            </a:pPr>
            <a:endParaRPr lang="it-IT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6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1017</TotalTime>
  <Words>516</Words>
  <Application>Microsoft Office PowerPoint</Application>
  <PresentationFormat>Presentazione su schermo (4:3)</PresentationFormat>
  <Paragraphs>326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1" baseType="lpstr">
      <vt:lpstr>Equinozio</vt:lpstr>
      <vt:lpstr>Personalizza struttura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musumeci</dc:creator>
  <cp:lastModifiedBy>daniele-hsf</cp:lastModifiedBy>
  <cp:revision>90</cp:revision>
  <cp:lastPrinted>2014-06-19T15:44:09Z</cp:lastPrinted>
  <dcterms:created xsi:type="dcterms:W3CDTF">2013-09-19T15:21:06Z</dcterms:created>
  <dcterms:modified xsi:type="dcterms:W3CDTF">2014-09-24T18:37:21Z</dcterms:modified>
</cp:coreProperties>
</file>