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2" r:id="rId3"/>
    <p:sldId id="283" r:id="rId4"/>
    <p:sldId id="278" r:id="rId5"/>
    <p:sldId id="284" r:id="rId6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108" autoAdjust="0"/>
  </p:normalViewPr>
  <p:slideViewPr>
    <p:cSldViewPr snapToGrid="0" snapToObjects="1">
      <p:cViewPr varScale="1">
        <p:scale>
          <a:sx n="128" d="100"/>
          <a:sy n="128" d="100"/>
        </p:scale>
        <p:origin x="32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876FD8-A1B9-6D40-8248-73937355131C}" type="datetimeFigureOut">
              <a:rPr lang="it-IT" smtClean="0"/>
              <a:t>24/09/2014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E3D3EF-DEA1-3740-AF8C-6D7D480E48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85058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AEBF3E-4BBF-B642-BF7D-EF123B5ECD9B}" type="datetimeFigureOut">
              <a:rPr lang="it-IT" smtClean="0"/>
              <a:t>24/09/2014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04B198-4AC5-DB4D-8768-23B7FA6931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80802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04B198-4AC5-DB4D-8768-23B7FA69313E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5609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SC - 25/09/2014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emanuele.leonora@ct.infn.it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25B1D-E765-B84D-94AB-22E3DADCB2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4812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SC - 25/09/2014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emanuele.leonora@ct.infn.it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25B1D-E765-B84D-94AB-22E3DADCB2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0026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SC - 25/09/2014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emanuele.leonora@ct.infn.it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25B1D-E765-B84D-94AB-22E3DADCB2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6998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SC - 25/09/2014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emanuele.leonora@ct.infn.it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25B1D-E765-B84D-94AB-22E3DADCB2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8061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SC - 25/09/2014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emanuele.leonora@ct.infn.it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25B1D-E765-B84D-94AB-22E3DADCB2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7513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SC - 25/09/2014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emanuele.leonora@ct.infn.it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25B1D-E765-B84D-94AB-22E3DADCB2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1417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SC - 25/09/2014</a:t>
            </a: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emanuele.leonora@ct.infn.it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25B1D-E765-B84D-94AB-22E3DADCB2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436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SC - 25/09/2014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emanuele.leonora@ct.infn.it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25B1D-E765-B84D-94AB-22E3DADCB2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9307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SC - 25/09/2014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emanuele.leonora@ct.infn.it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25B1D-E765-B84D-94AB-22E3DADCB2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467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SC - 25/09/2014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emanuele.leonora@ct.infn.it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25B1D-E765-B84D-94AB-22E3DADCB2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3682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SC - 25/09/2014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emanuele.leonora@ct.infn.it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25B1D-E765-B84D-94AB-22E3DADCB2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4984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SC - 25/09/2014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emanuele.leonora@ct.infn.it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5B1D-E765-B84D-94AB-22E3DADCB2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575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01938" y="1103721"/>
            <a:ext cx="8035892" cy="3029950"/>
          </a:xfrm>
        </p:spPr>
        <p:txBody>
          <a:bodyPr>
            <a:normAutofit fontScale="90000"/>
          </a:bodyPr>
          <a:lstStyle/>
          <a:p>
            <a:r>
              <a:rPr lang="it-IT" sz="6700" dirty="0"/>
              <a:t>I</a:t>
            </a:r>
            <a:r>
              <a:rPr lang="it-IT" sz="6700" dirty="0" smtClean="0"/>
              <a:t>ntegrazione dei moduli ottici KM3-Italia</a:t>
            </a:r>
            <a:br>
              <a:rPr lang="it-IT" sz="6700" dirty="0" smtClean="0"/>
            </a:br>
            <a:endParaRPr lang="it-IT" sz="1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5359944"/>
            <a:ext cx="6400800" cy="822591"/>
          </a:xfrm>
        </p:spPr>
        <p:txBody>
          <a:bodyPr/>
          <a:lstStyle/>
          <a:p>
            <a:r>
              <a:rPr lang="it-IT" dirty="0" smtClean="0"/>
              <a:t>INFN-sez. Catania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25B1D-E765-B84D-94AB-22E3DADCB2E0}" type="slidenum">
              <a:rPr lang="it-IT" smtClean="0"/>
              <a:t>1</a:t>
            </a:fld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SC - 25/09/2014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8875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06928" y="825998"/>
            <a:ext cx="864096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sz="1600" dirty="0" smtClean="0"/>
              <a:t>742 PMT con base </a:t>
            </a:r>
            <a:r>
              <a:rPr lang="it-IT" sz="1600" dirty="0" smtClean="0"/>
              <a:t>ISEG saldata </a:t>
            </a:r>
            <a:r>
              <a:rPr lang="it-IT" sz="1600" dirty="0" smtClean="0"/>
              <a:t>sono stati testati ( necessari 672 </a:t>
            </a:r>
            <a:r>
              <a:rPr lang="it-IT" sz="1600" dirty="0" smtClean="0"/>
              <a:t>+ </a:t>
            </a:r>
            <a:r>
              <a:rPr lang="it-IT" sz="1600" dirty="0" err="1" smtClean="0"/>
              <a:t>spare</a:t>
            </a:r>
            <a:r>
              <a:rPr lang="it-IT" sz="1600" dirty="0" smtClean="0"/>
              <a:t>)</a:t>
            </a:r>
            <a:endParaRPr lang="it-IT" sz="1600" dirty="0" smtClean="0"/>
          </a:p>
          <a:p>
            <a:pPr marL="285750" indent="-285750">
              <a:buFontTx/>
              <a:buChar char="-"/>
            </a:pPr>
            <a:r>
              <a:rPr lang="it-IT" sz="1600" dirty="0" smtClean="0"/>
              <a:t>22 OM con LED beacon sono stati assemblati, chiusi e testati</a:t>
            </a:r>
            <a:r>
              <a:rPr lang="it-IT" sz="1600" dirty="0" smtClean="0"/>
              <a:t>.</a:t>
            </a:r>
          </a:p>
          <a:p>
            <a:pPr lvl="1"/>
            <a:r>
              <a:rPr lang="it-IT" sz="1600" dirty="0" smtClean="0"/>
              <a:t>(6 OM ( per 1 piano) sono stati consegnati al LNS ( Mario ) )</a:t>
            </a:r>
          </a:p>
          <a:p>
            <a:pPr marL="285750" indent="-285750">
              <a:buFontTx/>
              <a:buChar char="-"/>
            </a:pPr>
            <a:r>
              <a:rPr lang="it-IT" sz="1600" dirty="0" smtClean="0"/>
              <a:t>4 </a:t>
            </a:r>
            <a:r>
              <a:rPr lang="it-IT" sz="1600" dirty="0"/>
              <a:t>OM sono stati testati in camera iperbarica (18 ore di mantenimento 360 bar</a:t>
            </a:r>
            <a:r>
              <a:rPr lang="it-IT" sz="1600" dirty="0" smtClean="0"/>
              <a:t>) (F. Platania)</a:t>
            </a:r>
            <a:endParaRPr lang="it-IT" sz="1600" dirty="0"/>
          </a:p>
          <a:p>
            <a:pPr marL="285750" indent="-285750">
              <a:buFontTx/>
              <a:buChar char="-"/>
            </a:pPr>
            <a:r>
              <a:rPr lang="it-IT" sz="1600" dirty="0" smtClean="0"/>
              <a:t>Nella </a:t>
            </a:r>
            <a:r>
              <a:rPr lang="it-IT" sz="1600" dirty="0" smtClean="0"/>
              <a:t>procedura </a:t>
            </a:r>
            <a:r>
              <a:rPr lang="it-IT" sz="1600" dirty="0" smtClean="0"/>
              <a:t>di assemblaggio è stato implementato il flussaggio </a:t>
            </a:r>
            <a:r>
              <a:rPr lang="it-IT" sz="1600" dirty="0" smtClean="0"/>
              <a:t>di azoto durante </a:t>
            </a:r>
            <a:r>
              <a:rPr lang="it-IT" sz="1600" dirty="0" smtClean="0"/>
              <a:t>la fase </a:t>
            </a:r>
            <a:r>
              <a:rPr lang="it-IT" sz="1600" dirty="0" smtClean="0"/>
              <a:t>di </a:t>
            </a:r>
            <a:r>
              <a:rPr lang="it-IT" sz="1600" dirty="0" err="1" smtClean="0"/>
              <a:t>degas</a:t>
            </a:r>
            <a:r>
              <a:rPr lang="it-IT" sz="1600" dirty="0" smtClean="0"/>
              <a:t> del GEL e chiusura del OM </a:t>
            </a:r>
          </a:p>
          <a:p>
            <a:pPr marL="285750" indent="-285750">
              <a:buFontTx/>
              <a:buChar char="-"/>
            </a:pPr>
            <a:r>
              <a:rPr lang="it-IT" sz="1600" dirty="0" smtClean="0"/>
              <a:t>50  </a:t>
            </a:r>
            <a:r>
              <a:rPr lang="it-IT" sz="1600" dirty="0" smtClean="0"/>
              <a:t>½ OM sono stati assemblati ( </a:t>
            </a:r>
            <a:r>
              <a:rPr lang="it-IT" sz="1600" dirty="0" err="1" smtClean="0"/>
              <a:t>PMT+base+coating+gabbia+gel</a:t>
            </a:r>
            <a:r>
              <a:rPr lang="it-IT" sz="1600" dirty="0" smtClean="0"/>
              <a:t>+ 1/2 sfera) </a:t>
            </a:r>
          </a:p>
          <a:p>
            <a:pPr marL="285750" indent="-285750">
              <a:buFontTx/>
              <a:buChar char="-"/>
            </a:pPr>
            <a:r>
              <a:rPr lang="it-IT" sz="1600" dirty="0" smtClean="0"/>
              <a:t>300 </a:t>
            </a:r>
            <a:r>
              <a:rPr lang="it-IT" sz="1600" dirty="0" smtClean="0"/>
              <a:t>gabbie </a:t>
            </a:r>
            <a:r>
              <a:rPr lang="it-IT" sz="1600" dirty="0" smtClean="0"/>
              <a:t>di mu-metal sono </a:t>
            </a:r>
            <a:r>
              <a:rPr lang="it-IT" sz="1600" dirty="0" smtClean="0"/>
              <a:t>arrivate i primi di </a:t>
            </a:r>
            <a:r>
              <a:rPr lang="it-IT" sz="1600" dirty="0" smtClean="0"/>
              <a:t>settembre ( ne rimangono 250)</a:t>
            </a:r>
            <a:endParaRPr lang="it-IT" sz="1600" dirty="0" smtClean="0"/>
          </a:p>
          <a:p>
            <a:pPr marL="285750" indent="-285750">
              <a:buFontTx/>
              <a:buChar char="-"/>
            </a:pPr>
            <a:r>
              <a:rPr lang="it-IT" sz="1600" dirty="0" smtClean="0"/>
              <a:t>Sono ancora </a:t>
            </a:r>
            <a:r>
              <a:rPr lang="it-IT" sz="1600" dirty="0" smtClean="0"/>
              <a:t>disponibili:</a:t>
            </a:r>
          </a:p>
          <a:p>
            <a:pPr marL="742950" lvl="1" indent="-285750">
              <a:buFontTx/>
              <a:buChar char="-"/>
            </a:pPr>
            <a:r>
              <a:rPr lang="it-IT" sz="1600" dirty="0" smtClean="0"/>
              <a:t>120 sfere BENTHOS</a:t>
            </a:r>
          </a:p>
          <a:p>
            <a:pPr marL="742950" lvl="1" indent="-285750">
              <a:buFontTx/>
              <a:buChar char="-"/>
            </a:pPr>
            <a:r>
              <a:rPr lang="it-IT" sz="1600" dirty="0" smtClean="0"/>
              <a:t>40 sfere </a:t>
            </a:r>
            <a:r>
              <a:rPr lang="it-IT" sz="1600" dirty="0" smtClean="0"/>
              <a:t>NAUTILUS</a:t>
            </a:r>
            <a:endParaRPr lang="it-IT" sz="1600" dirty="0" smtClean="0"/>
          </a:p>
        </p:txBody>
      </p:sp>
      <p:sp>
        <p:nvSpPr>
          <p:cNvPr id="6" name="CasellaDiTesto 5"/>
          <p:cNvSpPr txBox="1"/>
          <p:nvPr/>
        </p:nvSpPr>
        <p:spPr>
          <a:xfrm>
            <a:off x="179512" y="211183"/>
            <a:ext cx="8470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u="sng" dirty="0" smtClean="0"/>
              <a:t>Stato attuale assemblaggio e materiali </a:t>
            </a:r>
            <a:endParaRPr lang="it-IT" sz="2400" u="sng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04544" y="3852472"/>
            <a:ext cx="3735185" cy="2801389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6118" y="4026136"/>
            <a:ext cx="3503633" cy="262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422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25B1D-E765-B84D-94AB-22E3DADCB2E0}" type="slidenum">
              <a:rPr lang="it-IT" smtClean="0"/>
              <a:t>3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179512" y="211183"/>
            <a:ext cx="8470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u="sng" dirty="0" smtClean="0"/>
              <a:t>Stato connettore RJ45 FEM </a:t>
            </a:r>
            <a:endParaRPr lang="it-IT" sz="2400" u="sng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47338" y="672848"/>
            <a:ext cx="85219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Test su OM assemblati e chiusi hanno mostrato problemi di comunicazione con le FEM.</a:t>
            </a:r>
          </a:p>
          <a:p>
            <a:pPr marL="285750" indent="-285750">
              <a:buFontTx/>
              <a:buChar char="-"/>
            </a:pPr>
            <a:r>
              <a:rPr lang="it-IT" sz="1600" dirty="0" smtClean="0"/>
              <a:t>Non perfetta connessione tra </a:t>
            </a:r>
            <a:r>
              <a:rPr lang="it-IT" sz="1600" dirty="0"/>
              <a:t>il connettore maschio RJ45 e la femmina montata sulla FEM</a:t>
            </a:r>
          </a:p>
          <a:p>
            <a:pPr marL="285750" indent="-285750">
              <a:buFontTx/>
              <a:buChar char="-"/>
            </a:pPr>
            <a:r>
              <a:rPr lang="it-IT" sz="1600" dirty="0" smtClean="0"/>
              <a:t>Sono stati eseguiti numerosi test sul connettore RJ45 </a:t>
            </a:r>
            <a:r>
              <a:rPr lang="it-IT" sz="1600" dirty="0" err="1" smtClean="0"/>
              <a:t>crimpato</a:t>
            </a:r>
            <a:r>
              <a:rPr lang="it-IT" sz="1600" dirty="0" smtClean="0"/>
              <a:t> sul </a:t>
            </a:r>
            <a:r>
              <a:rPr lang="it-IT" sz="1600" dirty="0" err="1" smtClean="0"/>
              <a:t>pigtail</a:t>
            </a:r>
            <a:r>
              <a:rPr lang="it-IT" sz="1600" dirty="0" smtClean="0"/>
              <a:t> all’interno del modulo (test anche con altri modelli di connettore)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53611" y="4674361"/>
            <a:ext cx="852190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sz="1600" b="1" dirty="0" smtClean="0"/>
              <a:t>Soluzioni </a:t>
            </a:r>
            <a:r>
              <a:rPr lang="it-IT" sz="1600" b="1" dirty="0"/>
              <a:t>adottate:</a:t>
            </a:r>
          </a:p>
          <a:p>
            <a:pPr marL="285750" indent="-285750">
              <a:buFontTx/>
              <a:buChar char="-"/>
            </a:pPr>
            <a:r>
              <a:rPr lang="it-IT" sz="1600" dirty="0">
                <a:sym typeface="Wingdings" panose="05000000000000000000" pitchFamily="2" charset="2"/>
              </a:rPr>
              <a:t> </a:t>
            </a:r>
            <a:r>
              <a:rPr lang="it-IT" sz="1600" dirty="0"/>
              <a:t>Nuova versione del firmware della FCM ha risolto parte dei problemi ( Fabrizio, Carlo)</a:t>
            </a:r>
          </a:p>
          <a:p>
            <a:pPr marL="285750" indent="-285750">
              <a:buFontTx/>
              <a:buChar char="-"/>
            </a:pPr>
            <a:r>
              <a:rPr lang="it-IT" sz="1600" dirty="0">
                <a:sym typeface="Wingdings" panose="05000000000000000000" pitchFamily="2" charset="2"/>
              </a:rPr>
              <a:t> pulizia accurata della femmina RJ45 sulla FEM sembra aver risolto i restanti </a:t>
            </a:r>
            <a:r>
              <a:rPr lang="it-IT" sz="1600" dirty="0" smtClean="0">
                <a:sym typeface="Wingdings" panose="05000000000000000000" pitchFamily="2" charset="2"/>
              </a:rPr>
              <a:t>problemi (Lead Free </a:t>
            </a:r>
            <a:r>
              <a:rPr lang="it-IT" sz="1600" dirty="0" err="1" smtClean="0">
                <a:sym typeface="Wingdings" panose="05000000000000000000" pitchFamily="2" charset="2"/>
              </a:rPr>
              <a:t>Flux</a:t>
            </a:r>
            <a:r>
              <a:rPr lang="it-IT" sz="1600" dirty="0" smtClean="0">
                <a:sym typeface="Wingdings" panose="05000000000000000000" pitchFamily="2" charset="2"/>
              </a:rPr>
              <a:t> </a:t>
            </a:r>
            <a:r>
              <a:rPr lang="it-IT" sz="1600" dirty="0" err="1" smtClean="0">
                <a:sym typeface="Wingdings" panose="05000000000000000000" pitchFamily="2" charset="2"/>
              </a:rPr>
              <a:t>Remover</a:t>
            </a:r>
            <a:r>
              <a:rPr lang="it-IT" sz="1600" dirty="0" smtClean="0">
                <a:sym typeface="Wingdings" panose="05000000000000000000" pitchFamily="2" charset="2"/>
              </a:rPr>
              <a:t>, </a:t>
            </a:r>
            <a:r>
              <a:rPr lang="it-IT" sz="1600" dirty="0" err="1" smtClean="0">
                <a:sym typeface="Wingdings" panose="05000000000000000000" pitchFamily="2" charset="2"/>
              </a:rPr>
              <a:t>Electrolube</a:t>
            </a:r>
            <a:r>
              <a:rPr lang="it-IT" sz="1600" dirty="0" smtClean="0">
                <a:sym typeface="Wingdings" panose="05000000000000000000" pitchFamily="2" charset="2"/>
              </a:rPr>
              <a:t> ( A. Orlando) )</a:t>
            </a:r>
            <a:endParaRPr lang="it-IT" sz="1600" dirty="0">
              <a:sym typeface="Wingdings" panose="05000000000000000000" pitchFamily="2" charset="2"/>
            </a:endParaRPr>
          </a:p>
          <a:p>
            <a:pPr marL="285750" indent="-285750">
              <a:buFontTx/>
              <a:buChar char="-"/>
            </a:pPr>
            <a:r>
              <a:rPr lang="it-IT" sz="1600" dirty="0">
                <a:sym typeface="Wingdings" panose="05000000000000000000" pitchFamily="2" charset="2"/>
              </a:rPr>
              <a:t> montaggio </a:t>
            </a:r>
            <a:r>
              <a:rPr lang="it-IT" sz="1600" dirty="0" smtClean="0">
                <a:sym typeface="Wingdings" panose="05000000000000000000" pitchFamily="2" charset="2"/>
              </a:rPr>
              <a:t>accurato </a:t>
            </a:r>
            <a:r>
              <a:rPr lang="it-IT" sz="1600" dirty="0">
                <a:sym typeface="Wingdings" panose="05000000000000000000" pitchFamily="2" charset="2"/>
              </a:rPr>
              <a:t>del </a:t>
            </a:r>
            <a:r>
              <a:rPr lang="it-IT" sz="1600" dirty="0" smtClean="0">
                <a:sym typeface="Wingdings" panose="05000000000000000000" pitchFamily="2" charset="2"/>
              </a:rPr>
              <a:t>connettore maschio RJ45</a:t>
            </a:r>
            <a:endParaRPr lang="it-IT" sz="1600" dirty="0">
              <a:sym typeface="Wingdings" panose="05000000000000000000" pitchFamily="2" charset="2"/>
            </a:endParaRPr>
          </a:p>
          <a:p>
            <a:pPr marL="285750" indent="-285750">
              <a:buFontTx/>
              <a:buChar char="-"/>
            </a:pPr>
            <a:r>
              <a:rPr lang="it-IT" sz="1600" dirty="0">
                <a:sym typeface="Wingdings" panose="05000000000000000000" pitchFamily="2" charset="2"/>
              </a:rPr>
              <a:t> test accurati sul connettore maschio RJ45 </a:t>
            </a:r>
            <a:r>
              <a:rPr lang="it-IT" sz="1600" dirty="0" err="1" smtClean="0">
                <a:sym typeface="Wingdings" panose="05000000000000000000" pitchFamily="2" charset="2"/>
              </a:rPr>
              <a:t>crimpato</a:t>
            </a:r>
            <a:r>
              <a:rPr lang="it-IT" sz="1600" dirty="0" smtClean="0">
                <a:sym typeface="Wingdings" panose="05000000000000000000" pitchFamily="2" charset="2"/>
              </a:rPr>
              <a:t> </a:t>
            </a:r>
            <a:r>
              <a:rPr lang="it-IT" sz="1600" dirty="0">
                <a:sym typeface="Wingdings" panose="05000000000000000000" pitchFamily="2" charset="2"/>
              </a:rPr>
              <a:t>( connessione / presenza corto circuiti tra i diversi PIN)</a:t>
            </a:r>
          </a:p>
          <a:p>
            <a:pPr marL="285750" indent="-285750">
              <a:buFontTx/>
              <a:buChar char="-"/>
            </a:pPr>
            <a:r>
              <a:rPr lang="it-IT" sz="1600" dirty="0">
                <a:sym typeface="Wingdings" panose="05000000000000000000" pitchFamily="2" charset="2"/>
              </a:rPr>
              <a:t> test accurati con Oscilloscopio sui segnali di </a:t>
            </a:r>
            <a:r>
              <a:rPr lang="it-IT" sz="1600" dirty="0" err="1">
                <a:sym typeface="Wingdings" panose="05000000000000000000" pitchFamily="2" charset="2"/>
              </a:rPr>
              <a:t>Rx</a:t>
            </a:r>
            <a:r>
              <a:rPr lang="it-IT" sz="1600" dirty="0">
                <a:sym typeface="Wingdings" panose="05000000000000000000" pitchFamily="2" charset="2"/>
              </a:rPr>
              <a:t>/</a:t>
            </a:r>
            <a:r>
              <a:rPr lang="it-IT" sz="1600" dirty="0" err="1">
                <a:sym typeface="Wingdings" panose="05000000000000000000" pitchFamily="2" charset="2"/>
              </a:rPr>
              <a:t>Tx</a:t>
            </a:r>
            <a:r>
              <a:rPr lang="it-IT" sz="1600" dirty="0">
                <a:sym typeface="Wingdings" panose="05000000000000000000" pitchFamily="2" charset="2"/>
              </a:rPr>
              <a:t> della FEM prima della chiusura del </a:t>
            </a:r>
            <a:r>
              <a:rPr lang="it-IT" sz="1600" dirty="0" smtClean="0">
                <a:sym typeface="Wingdings" panose="05000000000000000000" pitchFamily="2" charset="2"/>
              </a:rPr>
              <a:t>OM</a:t>
            </a:r>
            <a:endParaRPr lang="it-IT" sz="1600" dirty="0">
              <a:sym typeface="Wingdings" panose="05000000000000000000" pitchFamily="2" charset="2"/>
            </a:endParaRPr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3126" y="1904796"/>
            <a:ext cx="3692753" cy="2769565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7272" y="1750066"/>
            <a:ext cx="4017364" cy="3013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23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25B1D-E765-B84D-94AB-22E3DADCB2E0}" type="slidenum">
              <a:rPr lang="it-IT" smtClean="0"/>
              <a:t>4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215646" y="203688"/>
            <a:ext cx="8470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u="sng" dirty="0" smtClean="0"/>
              <a:t>Previsioni 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SC - 25/09/2014</a:t>
            </a:r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92308" y="734518"/>
            <a:ext cx="86793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Una volta risolti i problemi di connettore con la FEM :</a:t>
            </a:r>
          </a:p>
          <a:p>
            <a:pPr marL="285750" indent="-285750">
              <a:buFontTx/>
              <a:buChar char="-"/>
            </a:pPr>
            <a:r>
              <a:rPr lang="it-IT" dirty="0"/>
              <a:t>c</a:t>
            </a:r>
            <a:r>
              <a:rPr lang="it-IT" dirty="0" smtClean="0"/>
              <a:t>hiudere e testare i 50 ½ OM già assemblati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procedere all’assemblaggio degli OM per 1 piano al giorno ( 6 OM assemblati, chiusi e testati)</a:t>
            </a:r>
            <a:endParaRPr lang="it-IT" dirty="0"/>
          </a:p>
        </p:txBody>
      </p:sp>
      <p:pic>
        <p:nvPicPr>
          <p:cNvPr id="7" name="Immagine 6" descr="OM 3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6968" y="2125319"/>
            <a:ext cx="3923731" cy="3923731"/>
          </a:xfrm>
          <a:prstGeom prst="rect">
            <a:avLst/>
          </a:prstGeom>
        </p:spPr>
      </p:pic>
      <p:pic>
        <p:nvPicPr>
          <p:cNvPr id="9" name="Immagine 8" descr="OM 2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58006" y="2125318"/>
            <a:ext cx="4241598" cy="3181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545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SC - 25/09/2014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25B1D-E765-B84D-94AB-22E3DADCB2E0}" type="slidenum">
              <a:rPr lang="it-IT" smtClean="0"/>
              <a:t>5</a:t>
            </a:fld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215646" y="203688"/>
            <a:ext cx="8470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u="sng" dirty="0" smtClean="0"/>
              <a:t>Nota: LED beacon 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215646" y="771993"/>
            <a:ext cx="847115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Sono attualmente disponibili 250 LED beacon 470 nm con relativi cavi e supporti</a:t>
            </a:r>
          </a:p>
          <a:p>
            <a:endParaRPr lang="it-IT" dirty="0"/>
          </a:p>
          <a:p>
            <a:r>
              <a:rPr lang="it-IT" dirty="0" smtClean="0"/>
              <a:t>Possibilità : </a:t>
            </a:r>
          </a:p>
          <a:p>
            <a:r>
              <a:rPr lang="it-IT" dirty="0" smtClean="0"/>
              <a:t>procedere all’integrazione delle 8 torri utilizzando solo questi 250 LED beacon</a:t>
            </a:r>
          </a:p>
          <a:p>
            <a:endParaRPr lang="it-IT" dirty="0"/>
          </a:p>
          <a:p>
            <a:r>
              <a:rPr lang="it-IT" dirty="0" smtClean="0"/>
              <a:t>2 LED beacon per piano ( negli OM </a:t>
            </a:r>
            <a:r>
              <a:rPr lang="it-IT" dirty="0" err="1" smtClean="0"/>
              <a:t>vertical</a:t>
            </a:r>
            <a:r>
              <a:rPr lang="it-IT" dirty="0" smtClean="0"/>
              <a:t> </a:t>
            </a:r>
            <a:r>
              <a:rPr lang="it-IT" dirty="0" err="1" smtClean="0"/>
              <a:t>downwards</a:t>
            </a:r>
            <a:r>
              <a:rPr lang="it-IT" dirty="0" smtClean="0"/>
              <a:t>) = 28 LED B. per torre: totale di 224 LED B. per le 8 torri.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173" y="4442874"/>
            <a:ext cx="7809653" cy="1390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6385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919</TotalTime>
  <Words>396</Words>
  <Application>Microsoft Office PowerPoint</Application>
  <PresentationFormat>Presentazione su schermo (4:3)</PresentationFormat>
  <Paragraphs>42</Paragraphs>
  <Slides>5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Tema di Office</vt:lpstr>
      <vt:lpstr>Integrazione dei moduli ottici KM3-Italia 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INFN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Stato dell’integrazione dei moduli ottici KM3-Italia</dc:title>
  <dc:creator>Emanuele Leonora</dc:creator>
  <cp:lastModifiedBy>Emanuele</cp:lastModifiedBy>
  <cp:revision>81</cp:revision>
  <dcterms:created xsi:type="dcterms:W3CDTF">2014-05-06T07:32:25Z</dcterms:created>
  <dcterms:modified xsi:type="dcterms:W3CDTF">2014-09-24T15:59:29Z</dcterms:modified>
</cp:coreProperties>
</file>