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4404" r:id="rId5"/>
    <p:sldMasterId id="2147484416" r:id="rId6"/>
  </p:sldMasterIdLst>
  <p:notesMasterIdLst>
    <p:notesMasterId r:id="rId46"/>
  </p:notesMasterIdLst>
  <p:handoutMasterIdLst>
    <p:handoutMasterId r:id="rId47"/>
  </p:handoutMasterIdLst>
  <p:sldIdLst>
    <p:sldId id="328" r:id="rId7"/>
    <p:sldId id="358" r:id="rId8"/>
    <p:sldId id="388" r:id="rId9"/>
    <p:sldId id="363" r:id="rId10"/>
    <p:sldId id="386" r:id="rId11"/>
    <p:sldId id="351" r:id="rId12"/>
    <p:sldId id="389" r:id="rId13"/>
    <p:sldId id="368" r:id="rId14"/>
    <p:sldId id="391" r:id="rId15"/>
    <p:sldId id="392" r:id="rId16"/>
    <p:sldId id="393" r:id="rId17"/>
    <p:sldId id="394" r:id="rId18"/>
    <p:sldId id="399" r:id="rId19"/>
    <p:sldId id="396" r:id="rId20"/>
    <p:sldId id="395" r:id="rId21"/>
    <p:sldId id="373" r:id="rId22"/>
    <p:sldId id="385" r:id="rId23"/>
    <p:sldId id="377" r:id="rId24"/>
    <p:sldId id="397" r:id="rId25"/>
    <p:sldId id="398" r:id="rId26"/>
    <p:sldId id="355" r:id="rId27"/>
    <p:sldId id="383" r:id="rId28"/>
    <p:sldId id="400" r:id="rId29"/>
    <p:sldId id="401" r:id="rId30"/>
    <p:sldId id="354" r:id="rId31"/>
    <p:sldId id="390" r:id="rId32"/>
    <p:sldId id="376" r:id="rId33"/>
    <p:sldId id="387" r:id="rId34"/>
    <p:sldId id="367" r:id="rId35"/>
    <p:sldId id="403" r:id="rId36"/>
    <p:sldId id="336" r:id="rId37"/>
    <p:sldId id="364" r:id="rId38"/>
    <p:sldId id="374" r:id="rId39"/>
    <p:sldId id="378" r:id="rId40"/>
    <p:sldId id="379" r:id="rId41"/>
    <p:sldId id="381" r:id="rId42"/>
    <p:sldId id="332" r:id="rId43"/>
    <p:sldId id="333" r:id="rId44"/>
    <p:sldId id="334" r:id="rId45"/>
  </p:sldIdLst>
  <p:sldSz cx="9144000" cy="6858000" type="screen4x3"/>
  <p:notesSz cx="6642100" cy="9779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5pPr>
    <a:lvl6pPr marL="2286000" algn="l" defTabSz="457200" rtl="0" eaLnBrk="1" latinLnBrk="0" hangingPunct="1"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6pPr>
    <a:lvl7pPr marL="2743200" algn="l" defTabSz="457200" rtl="0" eaLnBrk="1" latinLnBrk="0" hangingPunct="1"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7pPr>
    <a:lvl8pPr marL="3200400" algn="l" defTabSz="457200" rtl="0" eaLnBrk="1" latinLnBrk="0" hangingPunct="1"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8pPr>
    <a:lvl9pPr marL="3657600" algn="l" defTabSz="457200" rtl="0" eaLnBrk="1" latinLnBrk="0" hangingPunct="1">
      <a:defRPr sz="900" b="1" kern="1200">
        <a:solidFill>
          <a:schemeClr val="tx1"/>
        </a:solidFill>
        <a:latin typeface="Arial Rounded MT Bold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ovanni Darbo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33"/>
    <a:srgbClr val="006699"/>
    <a:srgbClr val="FF6666"/>
    <a:srgbClr val="FF8000"/>
    <a:srgbClr val="FF9A6D"/>
    <a:srgbClr val="FF834E"/>
    <a:srgbClr val="FF9E63"/>
    <a:srgbClr val="C1FFFD"/>
    <a:srgbClr val="B5FF6B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2455" autoAdjust="0"/>
    <p:restoredTop sz="98392" autoAdjust="0"/>
  </p:normalViewPr>
  <p:slideViewPr>
    <p:cSldViewPr>
      <p:cViewPr varScale="1">
        <p:scale>
          <a:sx n="96" d="100"/>
          <a:sy n="96" d="100"/>
        </p:scale>
        <p:origin x="-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943225" y="9318625"/>
            <a:ext cx="757238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prstTxWarp prst="textNoShape">
              <a:avLst/>
            </a:prstTxWarp>
            <a:spAutoFit/>
          </a:bodyPr>
          <a:lstStyle/>
          <a:p>
            <a:pPr algn="ctr" defTabSz="868363">
              <a:lnSpc>
                <a:spcPct val="90000"/>
              </a:lnSpc>
              <a:defRPr/>
            </a:pPr>
            <a:r>
              <a:rPr lang="en-GB" sz="1200" b="0">
                <a:latin typeface="Arial" pitchFamily="-112" charset="0"/>
              </a:rPr>
              <a:t>Page </a:t>
            </a:r>
            <a:fld id="{F306205C-AABA-784B-B4BE-E8C10EBEE3EE}" type="slidenum">
              <a:rPr lang="en-GB" sz="1200" b="0">
                <a:latin typeface="Arial" pitchFamily="-112" charset="0"/>
              </a:rPr>
              <a:pPr algn="ctr" defTabSz="868363">
                <a:lnSpc>
                  <a:spcPct val="90000"/>
                </a:lnSpc>
                <a:defRPr/>
              </a:pPr>
              <a:t>‹#›</a:t>
            </a:fld>
            <a:endParaRPr lang="en-GB" sz="1200" b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636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43225" y="9318625"/>
            <a:ext cx="757238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prstTxWarp prst="textNoShape">
              <a:avLst/>
            </a:prstTxWarp>
            <a:spAutoFit/>
          </a:bodyPr>
          <a:lstStyle/>
          <a:p>
            <a:pPr algn="ctr" defTabSz="868363">
              <a:lnSpc>
                <a:spcPct val="90000"/>
              </a:lnSpc>
              <a:defRPr/>
            </a:pPr>
            <a:r>
              <a:rPr lang="en-GB" sz="1200" b="0">
                <a:latin typeface="Arial" pitchFamily="-112" charset="0"/>
              </a:rPr>
              <a:t>Page </a:t>
            </a:r>
            <a:fld id="{14CFEEA8-0008-B147-8886-B11C2F4B1E73}" type="slidenum">
              <a:rPr lang="en-GB" sz="1200" b="0">
                <a:latin typeface="Arial" pitchFamily="-112" charset="0"/>
              </a:rPr>
              <a:pPr algn="ctr" defTabSz="868363">
                <a:lnSpc>
                  <a:spcPct val="90000"/>
                </a:lnSpc>
                <a:defRPr/>
              </a:pPr>
              <a:t>‹#›</a:t>
            </a:fld>
            <a:endParaRPr lang="en-GB" sz="1200" b="0">
              <a:latin typeface="Arial" pitchFamily="-112" charset="0"/>
            </a:endParaRP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6300" y="728663"/>
            <a:ext cx="4891088" cy="3667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44575" y="4641850"/>
            <a:ext cx="4552950" cy="4532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Body Text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353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4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 flipV="1">
            <a:off x="2267744" y="1700808"/>
            <a:ext cx="4608512" cy="45719"/>
          </a:xfrm>
          <a:prstGeom prst="rect">
            <a:avLst/>
          </a:prstGeom>
          <a:gradFill rotWithShape="0">
            <a:gsLst>
              <a:gs pos="0">
                <a:srgbClr val="AD6900"/>
              </a:gs>
              <a:gs pos="50000">
                <a:srgbClr val="AD6900">
                  <a:gamma/>
                  <a:tint val="0"/>
                  <a:invGamma/>
                </a:srgbClr>
              </a:gs>
              <a:gs pos="100000">
                <a:srgbClr val="AD6900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 Rounded MT Bold" pitchFamily="-112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01585"/>
            <a:ext cx="9180000" cy="261938"/>
          </a:xfrm>
          <a:prstGeom prst="rect">
            <a:avLst/>
          </a:prstGeom>
          <a:gradFill rotWithShape="0">
            <a:gsLst>
              <a:gs pos="0">
                <a:srgbClr val="AD6900"/>
              </a:gs>
              <a:gs pos="50000">
                <a:srgbClr val="AD6900">
                  <a:gamma/>
                  <a:tint val="0"/>
                  <a:invGamma/>
                </a:srgbClr>
              </a:gs>
              <a:gs pos="100000">
                <a:srgbClr val="AD6900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 Rounded MT Bold" pitchFamily="-112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122238" y="6511925"/>
            <a:ext cx="246063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800">
                <a:solidFill>
                  <a:schemeClr val="bg1"/>
                </a:solidFill>
                <a:latin typeface="Arial" pitchFamily="-112" charset="0"/>
              </a:rPr>
              <a:t>o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36675" y="2133600"/>
            <a:ext cx="633253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246938" cy="838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2699792" y="6615311"/>
            <a:ext cx="388843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0" kern="1200" dirty="0" smtClean="0">
                <a:solidFill>
                  <a:schemeClr val="tx1"/>
                </a:solidFill>
                <a:latin typeface="Arial Rounded MT Bold" charset="0"/>
                <a:ea typeface="+mn-ea"/>
                <a:cs typeface="+mn-cs"/>
              </a:rPr>
              <a:t>RD_FASE2:</a:t>
            </a:r>
            <a:r>
              <a:rPr lang="en-US" sz="900" b="0" kern="1200" baseline="0" dirty="0" smtClean="0">
                <a:solidFill>
                  <a:schemeClr val="tx1"/>
                </a:solidFill>
                <a:latin typeface="Arial Rounded MT Bold" charset="0"/>
                <a:ea typeface="+mn-ea"/>
                <a:cs typeface="+mn-cs"/>
              </a:rPr>
              <a:t> Tracking</a:t>
            </a:r>
            <a:endParaRPr lang="en-GB" b="0" dirty="0">
              <a:latin typeface="Arial" pitchFamily="-112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6615311"/>
            <a:ext cx="161903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b="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G. Darbo – INFN / </a:t>
            </a:r>
            <a:r>
              <a:rPr lang="en-GB" b="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Genova</a:t>
            </a:r>
            <a:endParaRPr lang="en-GB" b="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6516216" y="6602735"/>
            <a:ext cx="2212975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r"/>
            <a:r>
              <a:rPr lang="en-GB" b="0" baseline="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Catania,  1 October 2014 </a:t>
            </a:r>
            <a:endParaRPr lang="en-GB" b="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-25400"/>
            <a:ext cx="2171700" cy="6472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-25400"/>
            <a:ext cx="6362700" cy="6472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71472" y="4343400"/>
            <a:ext cx="8115328" cy="1975104"/>
          </a:xfrm>
        </p:spPr>
        <p:txBody>
          <a:bodyPr/>
          <a:lstStyle>
            <a:lvl1pPr marR="9144" algn="l">
              <a:lnSpc>
                <a:spcPts val="6000"/>
              </a:lnSpc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71472" y="2786058"/>
            <a:ext cx="812959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27025" y="6416675"/>
            <a:ext cx="5905500" cy="365125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27751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latin typeface="+mn-lt"/>
              </a:defRPr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9966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63021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9839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6145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EB80A"/>
                </a:solidFill>
                <a:latin typeface="Corbel"/>
              </a:rPr>
              <a:t>12/9/2014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62273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01272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EB80A"/>
                </a:solidFill>
                <a:latin typeface="Corbel"/>
              </a:rPr>
              <a:t>12/9/2014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5758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577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56798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577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56798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577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567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 smtClean="0"/>
            </a:lvl1pPr>
            <a:extLst/>
          </a:lstStyle>
          <a:p>
            <a:r>
              <a:rPr lang="en-US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9297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EB80A"/>
                </a:solidFill>
                <a:latin typeface="Corbel"/>
              </a:rPr>
              <a:t>12/9/2014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06667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EB80A"/>
                </a:solidFill>
                <a:latin typeface="Corbel"/>
              </a:rPr>
              <a:t>12/9/2014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>
              <a:solidFill>
                <a:srgbClr val="FEB80A"/>
              </a:solidFill>
              <a:latin typeface="Corbel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B1924-7088-494D-B9B9-B46EC856F175}" type="slidenum">
              <a:rPr lang="en-US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51914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CF813-C5E6-4B59-B5CC-41E346956AE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37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222B-0755-4E1D-9BEF-C92B3415C3F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486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EFA0-46E6-4C11-8E88-46A7EF47530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6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3D8D-819C-4B50-B7C3-0CA64CDE38B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128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A849-C556-4473-84E6-7616BFB9F34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706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F7DE2-46D1-49ED-B96E-2A27F19217C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140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5389-6689-4913-9E6D-4807010A23C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47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1CA4-2225-4B98-8737-0BC2A6094DC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4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20EF-BD0C-410B-8522-759E1C3D8559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94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B14B-ED1E-4D14-B753-58ECBA44A42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285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3FCDB-70D4-4077-A2A1-FC6659AE378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84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267200" cy="568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267200" cy="568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-25400"/>
            <a:ext cx="8129588" cy="53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79424"/>
            <a:ext cx="9144000" cy="36000"/>
          </a:xfrm>
          <a:prstGeom prst="rect">
            <a:avLst/>
          </a:prstGeom>
          <a:gradFill rotWithShape="0">
            <a:gsLst>
              <a:gs pos="0">
                <a:srgbClr val="AD6900"/>
              </a:gs>
              <a:gs pos="50000">
                <a:srgbClr val="AD6900">
                  <a:gamma/>
                  <a:tint val="0"/>
                  <a:invGamma/>
                </a:srgbClr>
              </a:gs>
              <a:gs pos="100000">
                <a:srgbClr val="AD6900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 Rounded MT Bold" pitchFamily="-112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6600296"/>
            <a:ext cx="9180000" cy="261937"/>
          </a:xfrm>
          <a:prstGeom prst="rect">
            <a:avLst/>
          </a:prstGeom>
          <a:gradFill rotWithShape="0">
            <a:gsLst>
              <a:gs pos="0">
                <a:srgbClr val="AD6900"/>
              </a:gs>
              <a:gs pos="50000">
                <a:srgbClr val="AD6900">
                  <a:gamma/>
                  <a:tint val="0"/>
                  <a:invGamma/>
                </a:srgbClr>
              </a:gs>
              <a:gs pos="100000">
                <a:srgbClr val="AD6900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 Rounded MT Bold" pitchFamily="-112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764704"/>
            <a:ext cx="8686800" cy="568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13"/>
              </a:buBlip>
              <a:tabLst/>
              <a:defRPr/>
            </a:pP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y"/>
                <a:ea typeface="ＭＳ Ｐゴシック" charset="-128"/>
                <a:cs typeface="Calibry"/>
              </a:rPr>
              <a:t>Click to edit Master text styles</a:t>
            </a:r>
          </a:p>
          <a:p>
            <a:pPr marL="446088" marR="0" lvl="1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Second level</a:t>
            </a:r>
          </a:p>
          <a:p>
            <a:pPr marL="630238" marR="0" lvl="2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Third level</a:t>
            </a:r>
          </a:p>
          <a:p>
            <a:pPr marL="896938" marR="0" lvl="3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Fourth level</a:t>
            </a:r>
          </a:p>
          <a:p>
            <a:pPr marL="896938" marR="0" lvl="4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Fifth level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11" name="Picture 1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2699792" y="6623591"/>
            <a:ext cx="388843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0" kern="1200" dirty="0" smtClean="0">
                <a:solidFill>
                  <a:schemeClr val="tx1"/>
                </a:solidFill>
                <a:latin typeface="Arial Rounded MT Bold" charset="0"/>
                <a:ea typeface="+mn-ea"/>
                <a:cs typeface="+mn-cs"/>
              </a:rPr>
              <a:t>RD_FASE2:</a:t>
            </a:r>
            <a:r>
              <a:rPr lang="en-US" sz="900" b="0" kern="1200" baseline="0" dirty="0" smtClean="0">
                <a:solidFill>
                  <a:schemeClr val="tx1"/>
                </a:solidFill>
                <a:latin typeface="Arial Rounded MT Bold" charset="0"/>
                <a:ea typeface="+mn-ea"/>
                <a:cs typeface="+mn-cs"/>
              </a:rPr>
              <a:t> Tracking</a:t>
            </a:r>
            <a:endParaRPr lang="en-GB" b="0" dirty="0">
              <a:latin typeface="Arial" pitchFamily="-112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0" y="6623591"/>
            <a:ext cx="161903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b="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G. Darbo – INFN / </a:t>
            </a:r>
            <a:r>
              <a:rPr lang="en-GB" b="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Genova</a:t>
            </a:r>
            <a:endParaRPr lang="en-GB" b="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4" name="Rectangle 9"/>
          <p:cNvSpPr>
            <a:spLocks noChangeArrowheads="1"/>
          </p:cNvSpPr>
          <p:nvPr userDrawn="1"/>
        </p:nvSpPr>
        <p:spPr bwMode="auto">
          <a:xfrm>
            <a:off x="6516216" y="6611015"/>
            <a:ext cx="2212975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r"/>
            <a:r>
              <a:rPr lang="en-GB" b="0" baseline="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Catania,  1 October 2014 </a:t>
            </a:r>
            <a:endParaRPr lang="en-GB" b="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8748464" y="6597352"/>
            <a:ext cx="366712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C45F2957-051E-A24C-B871-D43C56CACA10}" type="slidenum">
              <a:rPr lang="en-GB" sz="1200">
                <a:solidFill>
                  <a:schemeClr val="bg1"/>
                </a:solidFill>
                <a:latin typeface="Arial" pitchFamily="-112" charset="0"/>
              </a:rPr>
              <a:pPr>
                <a:defRPr/>
              </a:pPr>
              <a:t>‹#›</a:t>
            </a:fld>
            <a:endParaRPr lang="en-GB" sz="1200" dirty="0">
              <a:solidFill>
                <a:schemeClr val="bg1"/>
              </a:solidFill>
              <a:latin typeface="Arial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Rounded MT Bold" charset="0"/>
        </a:defRPr>
      </a:lvl9pPr>
    </p:titleStyle>
    <p:bodyStyle>
      <a:lvl1pPr marL="285750" marR="0" indent="-285750" algn="l" defTabSz="914400" rtl="0" eaLnBrk="0" fontAlgn="base" latinLnBrk="0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Tx/>
        <a:buFontTx/>
        <a:buBlip>
          <a:blip r:embed="rId13"/>
        </a:buBlip>
        <a:tabLst/>
        <a:defRPr sz="2000" i="1" strike="noStrike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446088" marR="0" indent="-179388" algn="l" defTabSz="914400" rtl="0" eaLnBrk="0" fontAlgn="base" latinLnBrk="0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100000"/>
        <a:buFontTx/>
        <a:buChar char="•"/>
        <a:tabLst/>
        <a:defRPr>
          <a:solidFill>
            <a:schemeClr val="tx1"/>
          </a:solidFill>
          <a:latin typeface="Arial" charset="0"/>
          <a:ea typeface="ＭＳ Ｐゴシック" charset="-128"/>
        </a:defRPr>
      </a:lvl2pPr>
      <a:lvl3pPr marL="630238" marR="0" indent="-185738" algn="l" defTabSz="914400" rtl="0" eaLnBrk="0" fontAlgn="base" latinLnBrk="0" hangingPunct="0">
        <a:lnSpc>
          <a:spcPct val="90000"/>
        </a:lnSpc>
        <a:spcBef>
          <a:spcPct val="30000"/>
        </a:spcBef>
        <a:spcAft>
          <a:spcPct val="0"/>
        </a:spcAft>
        <a:buClrTx/>
        <a:buSzPct val="100000"/>
        <a:buFont typeface="Times" charset="0"/>
        <a:buChar char="•"/>
        <a:tabLst/>
        <a:defRPr>
          <a:solidFill>
            <a:schemeClr val="tx1"/>
          </a:solidFill>
          <a:latin typeface="Arial" charset="0"/>
          <a:ea typeface="ＭＳ Ｐゴシック" charset="-128"/>
        </a:defRPr>
      </a:lvl3pPr>
      <a:lvl4pPr marL="896938" marR="0" indent="-266700" algn="l" defTabSz="914400" rtl="0" eaLnBrk="0" fontAlgn="base" latinLnBrk="0" hangingPunct="0">
        <a:lnSpc>
          <a:spcPct val="90000"/>
        </a:lnSpc>
        <a:spcBef>
          <a:spcPct val="30000"/>
        </a:spcBef>
        <a:spcAft>
          <a:spcPct val="0"/>
        </a:spcAft>
        <a:buClrTx/>
        <a:buSzPct val="100000"/>
        <a:buFont typeface="Lucida Grande"/>
        <a:buChar char="-"/>
        <a:tabLst/>
        <a:defRPr>
          <a:solidFill>
            <a:schemeClr val="tx1"/>
          </a:solidFill>
          <a:latin typeface="Arial" charset="0"/>
          <a:ea typeface="ＭＳ Ｐゴシック" charset="-128"/>
        </a:defRPr>
      </a:lvl4pPr>
      <a:lvl5pPr marL="896938" marR="0" indent="266700" algn="l" defTabSz="914400" rtl="0" eaLnBrk="0" fontAlgn="base" latinLnBrk="0" hangingPunct="0">
        <a:lnSpc>
          <a:spcPct val="90000"/>
        </a:lnSpc>
        <a:spcBef>
          <a:spcPct val="30000"/>
        </a:spcBef>
        <a:spcAft>
          <a:spcPct val="0"/>
        </a:spcAft>
        <a:buClrTx/>
        <a:buSzPct val="100000"/>
        <a:buFont typeface="Lucida Grande"/>
        <a:buChar char="-"/>
        <a:tabLst/>
        <a:defRPr>
          <a:solidFill>
            <a:schemeClr val="tx1"/>
          </a:solidFill>
          <a:latin typeface="Arial" charset="0"/>
          <a:ea typeface="ＭＳ Ｐゴシック" charset="-128"/>
        </a:defRPr>
      </a:lvl5pPr>
      <a:lvl6pPr marL="20383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Monotype Sorts" charset="2"/>
        <a:buChar char=""/>
        <a:defRPr>
          <a:solidFill>
            <a:schemeClr val="tx1"/>
          </a:solidFill>
          <a:latin typeface="Arial" charset="0"/>
          <a:ea typeface="ＭＳ Ｐゴシック" charset="-128"/>
        </a:defRPr>
      </a:lvl6pPr>
      <a:lvl7pPr marL="24955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Monotype Sorts" charset="2"/>
        <a:buChar char=""/>
        <a:defRPr>
          <a:solidFill>
            <a:schemeClr val="tx1"/>
          </a:solidFill>
          <a:latin typeface="Arial" charset="0"/>
          <a:ea typeface="ＭＳ Ｐゴシック" charset="-128"/>
        </a:defRPr>
      </a:lvl7pPr>
      <a:lvl8pPr marL="2952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Monotype Sorts" charset="2"/>
        <a:buChar char=""/>
        <a:defRPr>
          <a:solidFill>
            <a:schemeClr val="tx1"/>
          </a:solidFill>
          <a:latin typeface="Arial" charset="0"/>
          <a:ea typeface="ＭＳ Ｐゴシック" charset="-128"/>
        </a:defRPr>
      </a:lvl8pPr>
      <a:lvl9pPr marL="34099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Monotype Sorts" charset="2"/>
        <a:buChar char=""/>
        <a:defRPr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42938" y="512763"/>
            <a:ext cx="8043862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42938" y="1784350"/>
            <a:ext cx="80438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2865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r>
              <a:rPr lang="en-US" b="0">
                <a:solidFill>
                  <a:srgbClr val="FEB80A"/>
                </a:solidFill>
                <a:latin typeface="Corbel"/>
              </a:rPr>
              <a:t>12/9/2014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5750" y="6421438"/>
            <a:ext cx="59055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r>
              <a:rPr lang="nb-NO" b="0" smtClean="0">
                <a:solidFill>
                  <a:srgbClr val="FEB80A"/>
                </a:solidFill>
                <a:latin typeface="Corbel"/>
              </a:rPr>
              <a:t>PM MGS - IDR to TDR</a:t>
            </a:r>
            <a:endParaRPr lang="en-US" b="0">
              <a:solidFill>
                <a:srgbClr val="FEB80A"/>
              </a:solidFill>
              <a:latin typeface="Corbel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501063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3"/>
                </a:solidFill>
                <a:latin typeface="+mn-lt"/>
                <a:cs typeface="+mn-cs"/>
              </a:defRPr>
            </a:lvl1pPr>
            <a:extLst/>
          </a:lstStyle>
          <a:p>
            <a:fld id="{02FB1924-7088-494D-B9B9-B46EC856F175}" type="slidenum">
              <a:rPr lang="en-US" b="0" smtClean="0">
                <a:solidFill>
                  <a:srgbClr val="FEB80A"/>
                </a:solidFill>
                <a:latin typeface="Corbel"/>
              </a:rPr>
              <a:pPr/>
              <a:t>‹#›</a:t>
            </a:fld>
            <a:endParaRPr lang="en-US" b="0">
              <a:solidFill>
                <a:srgbClr val="FEB80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57568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rgbClr val="FEB80A"/>
          </a:solidFill>
          <a:latin typeface="Arial Rounded MT Bol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FEB80A"/>
          </a:solidFill>
          <a:latin typeface="Arial Rounded MT Bold" pitchFamily="34" charset="0"/>
        </a:defRPr>
      </a:lvl9pPr>
      <a:extLst/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FEB80A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A3821DE-6D27-4188-805A-AD432D6883CA}" type="datetime1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29/09/14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584160-B5BA-49CC-9BAC-6195021C4DC2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0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conferenceDisplay.py?confId=8515" TargetMode="External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http://www.pitotech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auth/Atlas/ITkPixelOrganization" TargetMode="Externa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8"/>
          <p:cNvSpPr>
            <a:spLocks noChangeArrowheads="1"/>
          </p:cNvSpPr>
          <p:nvPr/>
        </p:nvSpPr>
        <p:spPr bwMode="auto">
          <a:xfrm>
            <a:off x="1835696" y="304800"/>
            <a:ext cx="5616624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0842" name="Rectangle 90"/>
          <p:cNvSpPr>
            <a:spLocks noGrp="1" noChangeArrowheads="1"/>
          </p:cNvSpPr>
          <p:nvPr>
            <p:ph type="ctrTitle"/>
          </p:nvPr>
        </p:nvSpPr>
        <p:spPr>
          <a:xfrm>
            <a:off x="539552" y="362744"/>
            <a:ext cx="8064896" cy="762000"/>
          </a:xfrm>
        </p:spPr>
        <p:txBody>
          <a:bodyPr/>
          <a:lstStyle/>
          <a:p>
            <a:r>
              <a:rPr lang="en-GB" sz="4800" dirty="0"/>
              <a:t/>
            </a:r>
            <a:br>
              <a:rPr lang="en-GB" sz="4800" dirty="0"/>
            </a:br>
            <a:r>
              <a:rPr lang="en-GB" sz="4800" dirty="0"/>
              <a:t>RD_FASE2: </a:t>
            </a:r>
            <a:r>
              <a:rPr lang="en-GB" sz="4800" dirty="0" smtClean="0"/>
              <a:t>Tracking</a:t>
            </a:r>
            <a:endParaRPr lang="en-GB" sz="4000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364" name="Rectangle 91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196752"/>
            <a:ext cx="8424936" cy="5256584"/>
          </a:xfrm>
        </p:spPr>
        <p:txBody>
          <a:bodyPr/>
          <a:lstStyle/>
          <a:p>
            <a:pPr>
              <a:tabLst>
                <a:tab pos="379413" algn="l"/>
              </a:tabLst>
              <a:defRPr/>
            </a:pP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tabLst>
                <a:tab pos="379413" algn="l"/>
              </a:tabLst>
              <a:defRPr/>
            </a:pPr>
            <a:endParaRPr lang="en-GB" sz="1800" dirty="0" smtClean="0">
              <a:solidFill>
                <a:schemeClr val="hlink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tabLst>
                <a:tab pos="379413" algn="l"/>
              </a:tabLst>
              <a:defRPr/>
            </a:pPr>
            <a:r>
              <a:rPr lang="en-GB" i="0" dirty="0">
                <a:solidFill>
                  <a:schemeClr val="bg2"/>
                </a:solidFill>
                <a:ea typeface="ＭＳ Ｐゴシック" pitchFamily="-112" charset="-128"/>
                <a:cs typeface="ＭＳ Ｐゴシック" pitchFamily="-112" charset="-128"/>
              </a:rPr>
              <a:t>1</a:t>
            </a:r>
            <a:r>
              <a:rPr lang="en-GB" i="0" dirty="0" smtClean="0">
                <a:solidFill>
                  <a:schemeClr val="bg2"/>
                </a:solidFill>
                <a:ea typeface="ＭＳ Ｐゴシック" pitchFamily="-112" charset="-128"/>
                <a:cs typeface="ＭＳ Ｐゴシック" pitchFamily="-112" charset="-128"/>
              </a:rPr>
              <a:t> October 2014</a:t>
            </a:r>
          </a:p>
          <a:p>
            <a:pPr>
              <a:tabLst>
                <a:tab pos="379413" algn="l"/>
              </a:tabLst>
              <a:defRPr/>
            </a:pPr>
            <a:endParaRPr lang="en-GB" sz="1800" dirty="0">
              <a:solidFill>
                <a:schemeClr val="hlink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tabLst>
                <a:tab pos="379413" algn="l"/>
              </a:tabLst>
              <a:defRPr/>
            </a:pPr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G. Darbo – INFN / Genova</a:t>
            </a:r>
          </a:p>
          <a:p>
            <a:pPr>
              <a:tabLst>
                <a:tab pos="379413" algn="l"/>
              </a:tabLst>
              <a:defRPr/>
            </a:pPr>
            <a:r>
              <a:rPr lang="en-GB" dirty="0">
                <a:ea typeface="ＭＳ Ｐゴシック" pitchFamily="-112" charset="-128"/>
                <a:cs typeface="ＭＳ Ｐゴシック" pitchFamily="-112" charset="-128"/>
              </a:rPr>
              <a:t>On behalf of </a:t>
            </a:r>
            <a:r>
              <a:rPr lang="en-GB" dirty="0" smtClean="0">
                <a:ea typeface="ＭＳ Ｐゴシック" pitchFamily="-112" charset="-128"/>
                <a:cs typeface="ＭＳ Ｐゴシック" pitchFamily="-112" charset="-128"/>
              </a:rPr>
              <a:t>Tracker RD_FASE2</a:t>
            </a:r>
          </a:p>
          <a:p>
            <a:pPr>
              <a:tabLst>
                <a:tab pos="379413" algn="l"/>
              </a:tabLst>
              <a:defRPr/>
            </a:pPr>
            <a:endParaRPr lang="en-GB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tabLst>
                <a:tab pos="379413" algn="l"/>
              </a:tabLst>
              <a:defRPr/>
            </a:pPr>
            <a:r>
              <a:rPr lang="en-GB" i="0" dirty="0" smtClean="0">
                <a:solidFill>
                  <a:srgbClr val="006699"/>
                </a:solidFill>
                <a:ea typeface="ＭＳ Ｐゴシック" pitchFamily="-112" charset="-128"/>
                <a:cs typeface="ＭＳ Ｐゴシック" pitchFamily="-112" charset="-128"/>
              </a:rPr>
              <a:t>ATLAS: BO, CS, GE, MI, TN, UD</a:t>
            </a:r>
          </a:p>
          <a:p>
            <a:pPr algn="l">
              <a:tabLst>
                <a:tab pos="379413" algn="l"/>
              </a:tabLst>
              <a:defRPr/>
            </a:pPr>
            <a:r>
              <a:rPr lang="en-GB" i="0" dirty="0" smtClean="0">
                <a:solidFill>
                  <a:srgbClr val="006699"/>
                </a:solidFill>
                <a:ea typeface="ＭＳ Ｐゴシック" pitchFamily="-112" charset="-128"/>
                <a:cs typeface="ＭＳ Ｐゴシック" pitchFamily="-112" charset="-128"/>
              </a:rPr>
              <a:t>CMS: BA, FI, MIB, PG, PI, TO</a:t>
            </a:r>
            <a:endParaRPr lang="en-GB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tabLst>
                <a:tab pos="379413" algn="l"/>
              </a:tabLst>
              <a:defRPr/>
            </a:pP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tabLst>
                <a:tab pos="379413" algn="l"/>
              </a:tabLst>
              <a:defRPr/>
            </a:pPr>
            <a:endParaRPr lang="en-GB" dirty="0"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tabLst>
                <a:tab pos="379413" algn="l"/>
              </a:tabLst>
              <a:defRPr/>
            </a:pPr>
            <a:endParaRPr lang="en-GB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tabLst>
                <a:tab pos="379413" algn="l"/>
              </a:tabLst>
              <a:defRPr/>
            </a:pPr>
            <a:endParaRPr lang="en-GB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tabLst>
                <a:tab pos="379413" algn="l"/>
              </a:tabLst>
              <a:defRPr/>
            </a:pPr>
            <a:r>
              <a:rPr lang="en-GB" sz="1600" dirty="0" err="1" smtClean="0">
                <a:ea typeface="ＭＳ Ｐゴシック" pitchFamily="-112" charset="-128"/>
                <a:cs typeface="ＭＳ Ｐゴシック" pitchFamily="-112" charset="-128"/>
              </a:rPr>
              <a:t>Indico</a:t>
            </a:r>
            <a:r>
              <a:rPr lang="en-GB" sz="1600" dirty="0" smtClean="0">
                <a:ea typeface="ＭＳ Ｐゴシック" pitchFamily="-112" charset="-128"/>
                <a:cs typeface="ＭＳ Ｐゴシック" pitchFamily="-112" charset="-128"/>
              </a:rPr>
              <a:t> agenda:</a:t>
            </a:r>
          </a:p>
          <a:p>
            <a:pPr algn="l">
              <a:tabLst>
                <a:tab pos="379413" algn="l"/>
              </a:tabLst>
              <a:defRPr/>
            </a:pPr>
            <a:r>
              <a:rPr lang="en-GB" sz="1600" dirty="0" smtClean="0">
                <a:ea typeface="ＭＳ Ｐゴシック" pitchFamily="-112" charset="-128"/>
                <a:cs typeface="ＭＳ Ｐゴシック" pitchFamily="-112" charset="-128"/>
                <a:hlinkClick r:id="rId3"/>
              </a:rPr>
              <a:t>https</a:t>
            </a:r>
            <a:r>
              <a:rPr lang="en-GB" sz="1600" dirty="0">
                <a:ea typeface="ＭＳ Ｐゴシック" pitchFamily="-112" charset="-128"/>
                <a:cs typeface="ＭＳ Ｐゴシック" pitchFamily="-112" charset="-128"/>
                <a:hlinkClick r:id="rId3"/>
              </a:rPr>
              <a:t>://agenda.infn.it/conferenceDisplay.py?confId=</a:t>
            </a:r>
            <a:r>
              <a:rPr lang="en-GB" sz="1600" dirty="0" smtClean="0">
                <a:ea typeface="ＭＳ Ｐゴシック" pitchFamily="-112" charset="-128"/>
                <a:cs typeface="ＭＳ Ｐゴシック" pitchFamily="-112" charset="-128"/>
                <a:hlinkClick r:id="rId3"/>
              </a:rPr>
              <a:t>8515</a:t>
            </a:r>
            <a:endParaRPr lang="en-GB" sz="1600" dirty="0" smtClean="0"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tabLst>
                <a:tab pos="379413" algn="l"/>
              </a:tabLst>
              <a:defRPr/>
            </a:pPr>
            <a:endParaRPr lang="en-GB" sz="1600" dirty="0" smtClean="0"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Picture 4" descr="infnLogo_400x39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293096"/>
            <a:ext cx="1368152" cy="1340789"/>
          </a:xfrm>
          <a:prstGeom prst="rect">
            <a:avLst/>
          </a:prstGeom>
        </p:spPr>
      </p:pic>
      <p:pic>
        <p:nvPicPr>
          <p:cNvPr id="6" name="Picture 5" descr="ATLAS-chrome-logo-blue-wh_l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00211"/>
            <a:ext cx="2952328" cy="989029"/>
          </a:xfrm>
          <a:prstGeom prst="rect">
            <a:avLst/>
          </a:prstGeom>
        </p:spPr>
      </p:pic>
      <p:pic>
        <p:nvPicPr>
          <p:cNvPr id="7" name="Picture 6" descr="logo_cm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93096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-25400"/>
            <a:ext cx="9036496" cy="531813"/>
          </a:xfrm>
        </p:spPr>
        <p:txBody>
          <a:bodyPr/>
          <a:lstStyle/>
          <a:p>
            <a:pPr algn="r"/>
            <a:r>
              <a:rPr lang="en-GB" sz="3200" dirty="0" smtClean="0"/>
              <a:t>RD53 Chip – Requirements on 3D Sensor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5112568" cy="56848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Next front-end chip generation (RD53 chip) </a:t>
            </a:r>
          </a:p>
          <a:p>
            <a:pPr marL="180975" lvl="1" indent="-180975"/>
            <a:r>
              <a:rPr lang="en-GB" sz="1800" dirty="0" smtClean="0">
                <a:latin typeface="Calibri"/>
                <a:cs typeface="Calibri"/>
              </a:rPr>
              <a:t>50x50 µm</a:t>
            </a:r>
            <a:r>
              <a:rPr lang="en-GB" sz="1800" baseline="30000" dirty="0" smtClean="0">
                <a:latin typeface="Calibri"/>
                <a:cs typeface="Calibri"/>
              </a:rPr>
              <a:t>2</a:t>
            </a:r>
            <a:r>
              <a:rPr lang="en-GB" sz="1800" dirty="0" smtClean="0">
                <a:latin typeface="Calibri"/>
                <a:cs typeface="Calibri"/>
              </a:rPr>
              <a:t> pixels (also 25x100 µm</a:t>
            </a:r>
            <a:r>
              <a:rPr lang="en-GB" sz="1800" baseline="30000" dirty="0" smtClean="0">
                <a:latin typeface="Calibri"/>
                <a:cs typeface="Calibri"/>
              </a:rPr>
              <a:t>2</a:t>
            </a:r>
            <a:r>
              <a:rPr lang="en-GB" sz="1800" dirty="0" smtClean="0">
                <a:latin typeface="Calibri"/>
                <a:cs typeface="Calibri"/>
              </a:rPr>
              <a:t>)</a:t>
            </a:r>
          </a:p>
          <a:p>
            <a:pPr marL="180975" lvl="1" indent="-180975"/>
            <a:r>
              <a:rPr lang="en-GB" sz="1800" dirty="0" smtClean="0">
                <a:latin typeface="Calibri"/>
                <a:cs typeface="Calibri"/>
              </a:rPr>
              <a:t>C</a:t>
            </a:r>
            <a:r>
              <a:rPr lang="en-GB" sz="1800" baseline="-25000" dirty="0" smtClean="0">
                <a:latin typeface="Calibri"/>
                <a:cs typeface="Calibri"/>
              </a:rPr>
              <a:t>DET</a:t>
            </a:r>
            <a:r>
              <a:rPr lang="en-GB" sz="1800" dirty="0" smtClean="0">
                <a:latin typeface="Calibri"/>
                <a:cs typeface="Calibri"/>
              </a:rPr>
              <a:t> ≤ 100 </a:t>
            </a:r>
            <a:r>
              <a:rPr lang="en-GB" sz="1800" dirty="0" err="1">
                <a:latin typeface="Calibri"/>
                <a:cs typeface="Calibri"/>
              </a:rPr>
              <a:t>f</a:t>
            </a:r>
            <a:r>
              <a:rPr lang="en-GB" sz="1800" dirty="0" err="1" smtClean="0">
                <a:latin typeface="Calibri"/>
                <a:cs typeface="Calibri"/>
              </a:rPr>
              <a:t>F</a:t>
            </a:r>
            <a:r>
              <a:rPr lang="en-GB" sz="1800" dirty="0" smtClean="0">
                <a:latin typeface="Calibri"/>
                <a:cs typeface="Calibri"/>
              </a:rPr>
              <a:t> </a:t>
            </a:r>
          </a:p>
          <a:p>
            <a:pPr marL="180975" lvl="1" indent="-180975"/>
            <a:r>
              <a:rPr lang="en-GB" sz="1800" dirty="0" err="1" smtClean="0">
                <a:latin typeface="Calibri"/>
                <a:cs typeface="Calibri"/>
              </a:rPr>
              <a:t>I</a:t>
            </a:r>
            <a:r>
              <a:rPr lang="en-GB" sz="1800" baseline="-25000" dirty="0" err="1" smtClean="0">
                <a:latin typeface="Calibri"/>
                <a:cs typeface="Calibri"/>
              </a:rPr>
              <a:t>leak</a:t>
            </a:r>
            <a:r>
              <a:rPr lang="en-GB" sz="1800" dirty="0" smtClean="0">
                <a:latin typeface="Calibri"/>
                <a:cs typeface="Calibri"/>
              </a:rPr>
              <a:t> ≤ 5 </a:t>
            </a:r>
            <a:r>
              <a:rPr lang="en-GB" sz="1800" dirty="0" err="1" smtClean="0">
                <a:latin typeface="Calibri"/>
                <a:cs typeface="Calibri"/>
              </a:rPr>
              <a:t>nA</a:t>
            </a:r>
            <a:r>
              <a:rPr lang="en-GB" sz="1800" dirty="0" smtClean="0">
                <a:latin typeface="Calibri"/>
                <a:cs typeface="Calibri"/>
              </a:rPr>
              <a:t>/pixel (if no amp. compensation)</a:t>
            </a:r>
          </a:p>
          <a:p>
            <a:pPr marL="180975" lvl="1" indent="-180975"/>
            <a:r>
              <a:rPr lang="en-GB" sz="1800" dirty="0" smtClean="0">
                <a:latin typeface="Calibri"/>
                <a:cs typeface="Calibri"/>
              </a:rPr>
              <a:t>Threshold: 1000 e (possible?)</a:t>
            </a:r>
          </a:p>
          <a:p>
            <a:pPr marL="0" indent="0">
              <a:buNone/>
            </a:pPr>
            <a:r>
              <a:rPr lang="en-GB" dirty="0" smtClean="0"/>
              <a:t>3D Sensors </a:t>
            </a:r>
            <a:endParaRPr lang="en-GB" sz="1800" dirty="0" smtClean="0"/>
          </a:p>
          <a:p>
            <a:pPr marL="180975" lvl="1" indent="-180975"/>
            <a:r>
              <a:rPr lang="en-GB" sz="1800" dirty="0" smtClean="0">
                <a:latin typeface="Calibri"/>
                <a:cs typeface="Calibri"/>
              </a:rPr>
              <a:t>50x50 µm</a:t>
            </a:r>
            <a:r>
              <a:rPr lang="en-GB" sz="1800" baseline="30000" dirty="0" smtClean="0">
                <a:latin typeface="Calibri"/>
                <a:cs typeface="Calibri"/>
              </a:rPr>
              <a:t>2</a:t>
            </a:r>
            <a:r>
              <a:rPr lang="en-GB" sz="1800" dirty="0" smtClean="0">
                <a:latin typeface="Calibri"/>
                <a:cs typeface="Calibri"/>
              </a:rPr>
              <a:t> pixels best option (25x100 µm</a:t>
            </a:r>
            <a:r>
              <a:rPr lang="en-GB" sz="1800" baseline="30000" dirty="0" smtClean="0">
                <a:latin typeface="Calibri"/>
                <a:cs typeface="Calibri"/>
              </a:rPr>
              <a:t>2</a:t>
            </a:r>
            <a:r>
              <a:rPr lang="en-GB" sz="1800" dirty="0" smtClean="0">
                <a:latin typeface="Calibri"/>
                <a:cs typeface="Calibri"/>
              </a:rPr>
              <a:t> difficult layout – too little clearances)</a:t>
            </a:r>
          </a:p>
          <a:p>
            <a:pPr marL="180975" lvl="1" indent="-180975"/>
            <a:r>
              <a:rPr lang="en-GB" sz="1800" dirty="0" smtClean="0">
                <a:latin typeface="Calibri"/>
                <a:cs typeface="Calibri"/>
              </a:rPr>
              <a:t>Simulated capacitance (150 µm thick): 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cs typeface="Calibri"/>
              </a:rPr>
              <a:t>50 </a:t>
            </a:r>
            <a:r>
              <a:rPr lang="en-GB" sz="1800" dirty="0" err="1" smtClean="0">
                <a:solidFill>
                  <a:srgbClr val="FF0000"/>
                </a:solidFill>
                <a:latin typeface="Calibri"/>
                <a:cs typeface="Calibri"/>
              </a:rPr>
              <a:t>fF</a:t>
            </a:r>
            <a:endParaRPr lang="en-GB" sz="18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80975" lvl="1" indent="-180975"/>
            <a:r>
              <a:rPr lang="en-GB" sz="1800" dirty="0" smtClean="0">
                <a:solidFill>
                  <a:srgbClr val="FF0000"/>
                </a:solidFill>
                <a:latin typeface="Calibri"/>
                <a:cs typeface="Calibri"/>
              </a:rPr>
              <a:t>Expected charge 3200 – 3700 </a:t>
            </a:r>
            <a:r>
              <a:rPr lang="en-GB" sz="1800" dirty="0" smtClean="0">
                <a:latin typeface="Calibri"/>
                <a:cs typeface="Calibri"/>
              </a:rPr>
              <a:t>e (</a:t>
            </a:r>
            <a:r>
              <a:rPr lang="en-GB" sz="1800" dirty="0">
                <a:latin typeface="Calibri"/>
                <a:cs typeface="Calibri"/>
              </a:rPr>
              <a:t>in 100 µm thickness</a:t>
            </a:r>
            <a:r>
              <a:rPr lang="en-GB" sz="1800" dirty="0" smtClean="0">
                <a:latin typeface="Calibri"/>
                <a:cs typeface="Calibri"/>
              </a:rPr>
              <a:t>) after 2x10</a:t>
            </a:r>
            <a:r>
              <a:rPr lang="en-GB" sz="1800" baseline="30000" dirty="0" smtClean="0">
                <a:latin typeface="Calibri"/>
                <a:cs typeface="Calibri"/>
              </a:rPr>
              <a:t>16 </a:t>
            </a:r>
            <a:r>
              <a:rPr lang="en-GB" sz="1800" dirty="0" err="1" smtClean="0">
                <a:latin typeface="Calibri"/>
                <a:cs typeface="Calibri"/>
              </a:rPr>
              <a:t>n</a:t>
            </a:r>
            <a:r>
              <a:rPr lang="en-GB" sz="1800" baseline="-25000" dirty="0" err="1" smtClean="0">
                <a:latin typeface="Calibri"/>
                <a:cs typeface="Calibri"/>
              </a:rPr>
              <a:t>eq</a:t>
            </a:r>
            <a:r>
              <a:rPr lang="en-GB" sz="1800" dirty="0" smtClean="0">
                <a:latin typeface="Calibri"/>
                <a:cs typeface="Calibri"/>
              </a:rPr>
              <a:t>/cm</a:t>
            </a:r>
            <a:r>
              <a:rPr lang="en-GB" sz="1800" baseline="30000" dirty="0" smtClean="0">
                <a:latin typeface="Calibri"/>
                <a:cs typeface="Calibri"/>
              </a:rPr>
              <a:t>2 </a:t>
            </a:r>
            <a:r>
              <a:rPr lang="en-GB" sz="1800" dirty="0" smtClean="0">
                <a:latin typeface="Calibri"/>
                <a:cs typeface="Calibri"/>
              </a:rPr>
              <a:t>– simulated </a:t>
            </a:r>
            <a:br>
              <a:rPr lang="en-GB" sz="1800" dirty="0" smtClean="0">
                <a:latin typeface="Calibri"/>
                <a:cs typeface="Calibri"/>
              </a:rPr>
            </a:br>
            <a:r>
              <a:rPr lang="en-GB" sz="1800" dirty="0" smtClean="0">
                <a:latin typeface="Calibri"/>
                <a:cs typeface="Calibri"/>
              </a:rPr>
              <a:t>and “extrapolated” values.</a:t>
            </a:r>
            <a:endParaRPr lang="en-GB" sz="18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21088"/>
            <a:ext cx="3100200" cy="2228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5029305"/>
            <a:ext cx="4464497" cy="1496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412776"/>
            <a:ext cx="3528392" cy="2572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692696"/>
            <a:ext cx="245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Ref. G.F. </a:t>
            </a:r>
            <a:r>
              <a:rPr lang="en-GB" sz="1400" b="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Dalla</a:t>
            </a:r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r>
              <a:rPr lang="en-GB" sz="1400" b="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Betta</a:t>
            </a:r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, IFD 2014,  </a:t>
            </a:r>
          </a:p>
          <a:p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Mar 2014, Trento, IT.</a:t>
            </a:r>
            <a:endParaRPr lang="en-GB" sz="1400" b="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846004" y="4396452"/>
            <a:ext cx="395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Ref. G. Darbo, Pixel2014, Niagara Falls, Sept. 2014.</a:t>
            </a:r>
            <a:endParaRPr lang="en-GB" sz="1400" b="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62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3D Sensor Program – 2014/15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712968" cy="5904656"/>
          </a:xfrm>
        </p:spPr>
        <p:txBody>
          <a:bodyPr/>
          <a:lstStyle/>
          <a:p>
            <a:pPr marL="0" indent="0">
              <a:buNone/>
              <a:tabLst>
                <a:tab pos="625475" algn="l"/>
              </a:tabLst>
            </a:pPr>
            <a:r>
              <a:rPr lang="en-GB" sz="2400" dirty="0" smtClean="0">
                <a:solidFill>
                  <a:srgbClr val="3366FF"/>
                </a:solidFill>
                <a:latin typeface="Calibri"/>
                <a:cs typeface="Calibri"/>
              </a:rPr>
              <a:t>Planned 3 run at FBK in 2014 – Funded by CSN1 in Feb 2014</a:t>
            </a:r>
          </a:p>
          <a:p>
            <a:pPr>
              <a:buFont typeface="Arial"/>
              <a:buChar char="•"/>
              <a:tabLst>
                <a:tab pos="625475" algn="l"/>
              </a:tabLst>
            </a:pPr>
            <a:r>
              <a:rPr lang="en-GB" sz="1800" i="0" u="sng" dirty="0" smtClean="0"/>
              <a:t>Batch</a:t>
            </a:r>
            <a:r>
              <a:rPr lang="en-GB" sz="1800" i="0" u="sng" dirty="0" smtClean="0">
                <a:latin typeface="Calibri"/>
                <a:cs typeface="Calibri"/>
              </a:rPr>
              <a:t>.1</a:t>
            </a:r>
            <a:r>
              <a:rPr lang="en-GB" sz="1800" i="0" dirty="0" smtClean="0">
                <a:latin typeface="Calibri"/>
                <a:cs typeface="Calibri"/>
              </a:rPr>
              <a:t>: DRIE process setting up for thin columns. Process in completion. Found that 5-6 µm are the best suitable column diameter.</a:t>
            </a:r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  <a:tabLst>
                <a:tab pos="625475" algn="l"/>
              </a:tabLst>
            </a:pPr>
            <a:r>
              <a:rPr lang="en-GB" sz="1800" i="0" u="sng" dirty="0" smtClean="0"/>
              <a:t>Batch</a:t>
            </a:r>
            <a:r>
              <a:rPr lang="en-GB" sz="1800" i="0" u="sng" dirty="0" smtClean="0">
                <a:latin typeface="Calibri"/>
                <a:cs typeface="Calibri"/>
              </a:rPr>
              <a:t>.2</a:t>
            </a:r>
            <a:r>
              <a:rPr lang="en-GB" sz="1800" i="0" dirty="0" smtClean="0">
                <a:latin typeface="Calibri"/>
                <a:cs typeface="Calibri"/>
              </a:rPr>
              <a:t>: test planar process with </a:t>
            </a:r>
            <a:r>
              <a:rPr lang="en-GB" sz="1800" i="0" dirty="0" err="1" smtClean="0">
                <a:latin typeface="Calibri"/>
                <a:cs typeface="Calibri"/>
              </a:rPr>
              <a:t>SiSi</a:t>
            </a:r>
            <a:r>
              <a:rPr lang="en-GB" sz="1800" i="0" dirty="0" smtClean="0">
                <a:latin typeface="Calibri"/>
                <a:cs typeface="Calibri"/>
              </a:rPr>
              <a:t> DWB and </a:t>
            </a:r>
            <a:r>
              <a:rPr lang="en-GB" sz="1800" i="0" dirty="0" err="1" smtClean="0">
                <a:latin typeface="Calibri"/>
                <a:cs typeface="Calibri"/>
              </a:rPr>
              <a:t>Epi</a:t>
            </a:r>
            <a:r>
              <a:rPr lang="en-GB" sz="1800" i="0" dirty="0" smtClean="0">
                <a:latin typeface="Calibri"/>
                <a:cs typeface="Calibri"/>
              </a:rPr>
              <a:t> substrates. Layout completed, mask submission, wafer expected in 6 weeks.</a:t>
            </a:r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u="sng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  <a:tabLst>
                <a:tab pos="625475" algn="l"/>
              </a:tabLst>
            </a:pPr>
            <a:r>
              <a:rPr lang="en-GB" sz="1800" i="0" u="sng" dirty="0" smtClean="0"/>
              <a:t>Batch</a:t>
            </a:r>
            <a:r>
              <a:rPr lang="en-GB" sz="1800" i="0" u="sng" dirty="0" smtClean="0">
                <a:latin typeface="Calibri"/>
                <a:cs typeface="Calibri"/>
              </a:rPr>
              <a:t>.3</a:t>
            </a:r>
            <a:r>
              <a:rPr lang="en-GB" sz="1800" i="0" dirty="0" smtClean="0">
                <a:latin typeface="Calibri"/>
                <a:cs typeface="Calibri"/>
              </a:rPr>
              <a:t>: 3D single side process </a:t>
            </a:r>
            <a:r>
              <a:rPr lang="en-GB" sz="1800" i="0" dirty="0">
                <a:latin typeface="Calibri"/>
                <a:cs typeface="Calibri"/>
              </a:rPr>
              <a:t>with </a:t>
            </a:r>
            <a:r>
              <a:rPr lang="en-GB" sz="1800" i="0" dirty="0" err="1">
                <a:latin typeface="Calibri"/>
                <a:cs typeface="Calibri"/>
              </a:rPr>
              <a:t>SiSi</a:t>
            </a:r>
            <a:r>
              <a:rPr lang="en-GB" sz="1800" i="0" dirty="0">
                <a:latin typeface="Calibri"/>
                <a:cs typeface="Calibri"/>
              </a:rPr>
              <a:t> DWB and </a:t>
            </a:r>
            <a:r>
              <a:rPr lang="en-GB" sz="1800" i="0" dirty="0" err="1">
                <a:latin typeface="Calibri"/>
                <a:cs typeface="Calibri"/>
              </a:rPr>
              <a:t>Epi</a:t>
            </a:r>
            <a:r>
              <a:rPr lang="en-GB" sz="1800" i="0" dirty="0">
                <a:latin typeface="Calibri"/>
                <a:cs typeface="Calibri"/>
              </a:rPr>
              <a:t> </a:t>
            </a:r>
            <a:r>
              <a:rPr lang="en-GB" sz="1800" i="0" dirty="0" smtClean="0">
                <a:latin typeface="Calibri"/>
                <a:cs typeface="Calibri"/>
              </a:rPr>
              <a:t>substrates. </a:t>
            </a:r>
            <a:r>
              <a:rPr lang="en-GB" sz="1800" i="0" dirty="0" smtClean="0"/>
              <a:t>Layout in discussion. Compatible layout with other foundries (CNM) to simplify common test of devices.</a:t>
            </a:r>
            <a:endParaRPr lang="en-GB" sz="1800" i="0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/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 smtClean="0">
              <a:latin typeface="Calibri"/>
              <a:cs typeface="Calibri"/>
            </a:endParaRPr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/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 smtClean="0">
              <a:latin typeface="Calibri"/>
              <a:cs typeface="Calibri"/>
            </a:endParaRPr>
          </a:p>
          <a:p>
            <a:pPr marL="0" indent="0">
              <a:buNone/>
              <a:tabLst>
                <a:tab pos="625475" algn="l"/>
              </a:tabLst>
            </a:pPr>
            <a:endParaRPr lang="en-GB" sz="2400" dirty="0" smtClean="0">
              <a:solidFill>
                <a:schemeClr val="accent2"/>
              </a:solidFill>
            </a:endParaRPr>
          </a:p>
          <a:p>
            <a:pPr marL="0" indent="0">
              <a:buNone/>
              <a:tabLst>
                <a:tab pos="625475" algn="l"/>
              </a:tabLst>
            </a:pPr>
            <a:r>
              <a:rPr lang="en-GB" sz="2400" dirty="0" smtClean="0">
                <a:solidFill>
                  <a:schemeClr val="accent2"/>
                </a:solidFill>
              </a:rPr>
              <a:t>Note:</a:t>
            </a:r>
          </a:p>
          <a:p>
            <a:pPr>
              <a:buFont typeface="Arial"/>
              <a:buChar char="•"/>
              <a:tabLst>
                <a:tab pos="625475" algn="l"/>
              </a:tabLst>
            </a:pPr>
            <a:r>
              <a:rPr lang="en-GB" sz="1800" i="0" dirty="0" smtClean="0">
                <a:solidFill>
                  <a:schemeClr val="accent2"/>
                </a:solidFill>
              </a:rPr>
              <a:t>A </a:t>
            </a:r>
            <a:r>
              <a:rPr lang="en-GB" sz="1800" i="0" dirty="0">
                <a:solidFill>
                  <a:schemeClr val="accent2"/>
                </a:solidFill>
              </a:rPr>
              <a:t>second 3D run is foreseen at the </a:t>
            </a:r>
            <a:r>
              <a:rPr lang="en-GB" sz="1800" i="0" dirty="0" smtClean="0">
                <a:solidFill>
                  <a:schemeClr val="accent2"/>
                </a:solidFill>
              </a:rPr>
              <a:t/>
            </a:r>
            <a:br>
              <a:rPr lang="en-GB" sz="1800" i="0" dirty="0" smtClean="0">
                <a:solidFill>
                  <a:schemeClr val="accent2"/>
                </a:solidFill>
              </a:rPr>
            </a:br>
            <a:r>
              <a:rPr lang="en-GB" sz="1800" i="0" dirty="0" smtClean="0">
                <a:solidFill>
                  <a:schemeClr val="accent2"/>
                </a:solidFill>
              </a:rPr>
              <a:t>end </a:t>
            </a:r>
            <a:r>
              <a:rPr lang="en-GB" sz="1800" i="0" dirty="0">
                <a:solidFill>
                  <a:schemeClr val="accent2"/>
                </a:solidFill>
              </a:rPr>
              <a:t>of </a:t>
            </a:r>
            <a:r>
              <a:rPr lang="en-GB" sz="1800" i="0" dirty="0" smtClean="0">
                <a:solidFill>
                  <a:schemeClr val="accent2"/>
                </a:solidFill>
              </a:rPr>
              <a:t>2015 / early 2016 – layout matching </a:t>
            </a:r>
            <a:br>
              <a:rPr lang="en-GB" sz="1800" i="0" dirty="0" smtClean="0">
                <a:solidFill>
                  <a:schemeClr val="accent2"/>
                </a:solidFill>
              </a:rPr>
            </a:br>
            <a:r>
              <a:rPr lang="en-GB" sz="1800" i="0" dirty="0" smtClean="0">
                <a:solidFill>
                  <a:schemeClr val="accent2"/>
                </a:solidFill>
              </a:rPr>
              <a:t>RD-53 layout.</a:t>
            </a:r>
            <a:endParaRPr lang="en-GB" sz="1800" i="0" dirty="0">
              <a:solidFill>
                <a:schemeClr val="accent2"/>
              </a:solidFill>
            </a:endParaRPr>
          </a:p>
          <a:p>
            <a:pPr>
              <a:buFont typeface="Arial"/>
              <a:buChar char="•"/>
              <a:tabLst>
                <a:tab pos="625475" algn="l"/>
              </a:tabLst>
            </a:pPr>
            <a:endParaRPr lang="en-GB" sz="1800" i="0" dirty="0" smtClean="0">
              <a:latin typeface="Calibri"/>
              <a:cs typeface="Calibri"/>
            </a:endParaRPr>
          </a:p>
          <a:p>
            <a:pPr lvl="1">
              <a:tabLst>
                <a:tab pos="625475" algn="l"/>
              </a:tabLst>
            </a:pPr>
            <a:endParaRPr lang="en-GB" dirty="0">
              <a:latin typeface="Calibri"/>
              <a:cs typeface="Calibri"/>
            </a:endParaRPr>
          </a:p>
          <a:p>
            <a:pPr lvl="1">
              <a:tabLst>
                <a:tab pos="625475" algn="l"/>
              </a:tabLst>
            </a:pPr>
            <a:endParaRPr lang="en-GB" sz="2000" dirty="0" smtClean="0">
              <a:latin typeface="Calibri"/>
              <a:cs typeface="Calibri"/>
            </a:endParaRPr>
          </a:p>
          <a:p>
            <a:pPr marL="263525" lvl="1" indent="0">
              <a:buNone/>
              <a:tabLst>
                <a:tab pos="625475" algn="l"/>
              </a:tabLst>
            </a:pPr>
            <a:endParaRPr lang="en-GB" sz="2000" dirty="0" smtClean="0">
              <a:latin typeface="Calibri"/>
              <a:cs typeface="Calibri"/>
            </a:endParaRPr>
          </a:p>
          <a:p>
            <a:pPr marL="465137" indent="-358775">
              <a:buFont typeface="Lucida Grande"/>
              <a:buChar char="-"/>
            </a:pPr>
            <a:endParaRPr lang="en-GB" sz="2400" dirty="0" smtClean="0">
              <a:latin typeface="Calibri"/>
              <a:cs typeface="Calibri"/>
            </a:endParaRPr>
          </a:p>
          <a:p>
            <a:pPr marL="625475" lvl="1" indent="-358775">
              <a:buFont typeface="Lucida Grande"/>
              <a:buChar char="-"/>
            </a:pPr>
            <a:endParaRPr lang="en-GB" sz="2000" dirty="0" smtClean="0">
              <a:latin typeface="Calibri"/>
              <a:cs typeface="Calibri"/>
            </a:endParaRPr>
          </a:p>
          <a:p>
            <a:pPr marL="444500" lvl="2" indent="0">
              <a:buNone/>
            </a:pPr>
            <a:endParaRPr lang="en-GB" sz="1800" dirty="0" smtClean="0"/>
          </a:p>
          <a:p>
            <a:pPr lvl="2"/>
            <a:endParaRPr lang="en-GB" sz="1800" dirty="0"/>
          </a:p>
          <a:p>
            <a:pPr lvl="1"/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" y="3862876"/>
            <a:ext cx="9036496" cy="115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5229200"/>
            <a:ext cx="273630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Schedule presented in Feb’14. </a:t>
            </a:r>
            <a:br>
              <a:rPr lang="en-GB" sz="1600" b="0" dirty="0" smtClean="0">
                <a:latin typeface="Calibri"/>
                <a:cs typeface="Calibri"/>
              </a:rPr>
            </a:br>
            <a:r>
              <a:rPr lang="en-GB" sz="1600" b="0" dirty="0" smtClean="0">
                <a:latin typeface="Calibri"/>
                <a:cs typeface="Calibri"/>
              </a:rPr>
              <a:t>Still up to date. </a:t>
            </a:r>
          </a:p>
          <a:p>
            <a:r>
              <a:rPr lang="en-GB" sz="1600" b="0" dirty="0" smtClean="0">
                <a:solidFill>
                  <a:schemeClr val="tx2"/>
                </a:solidFill>
                <a:latin typeface="Calibri"/>
                <a:cs typeface="Calibri"/>
              </a:rPr>
              <a:t>Need approval from MEMS3 committee of 3</a:t>
            </a:r>
            <a:r>
              <a:rPr lang="en-GB" sz="1600" b="0" baseline="30000" dirty="0" smtClean="0">
                <a:solidFill>
                  <a:schemeClr val="tx2"/>
                </a:solidFill>
                <a:latin typeface="Calibri"/>
                <a:cs typeface="Calibri"/>
              </a:rPr>
              <a:t>rd</a:t>
            </a:r>
            <a:r>
              <a:rPr lang="en-GB" sz="1600" b="0" dirty="0" smtClean="0">
                <a:solidFill>
                  <a:schemeClr val="tx2"/>
                </a:solidFill>
                <a:latin typeface="Calibri"/>
                <a:cs typeface="Calibri"/>
              </a:rPr>
              <a:t> batch!</a:t>
            </a:r>
            <a:endParaRPr lang="en-GB" sz="1600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5220072" y="4869160"/>
            <a:ext cx="216024" cy="360040"/>
          </a:xfrm>
          <a:prstGeom prst="upArrow">
            <a:avLst/>
          </a:prstGeom>
          <a:solidFill>
            <a:srgbClr val="F2F2F2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1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FBK: Status of Batches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686800" cy="1656184"/>
          </a:xfrm>
        </p:spPr>
        <p:txBody>
          <a:bodyPr/>
          <a:lstStyle/>
          <a:p>
            <a:r>
              <a:rPr lang="en-GB" b="1" dirty="0" smtClean="0"/>
              <a:t>Batch 1: </a:t>
            </a:r>
            <a:r>
              <a:rPr lang="en-GB" dirty="0" smtClean="0"/>
              <a:t>study of columns</a:t>
            </a:r>
          </a:p>
          <a:p>
            <a:pPr marL="160338" lvl="1" indent="0">
              <a:buNone/>
            </a:pPr>
            <a:r>
              <a:rPr lang="en-GB" dirty="0" smtClean="0"/>
              <a:t>In measurement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 smtClean="0"/>
              <a:t>Batch 2: </a:t>
            </a:r>
            <a:r>
              <a:rPr lang="en-GB" dirty="0" smtClean="0"/>
              <a:t>study </a:t>
            </a:r>
            <a:r>
              <a:rPr lang="en-GB" dirty="0" err="1" smtClean="0"/>
              <a:t>SiSi</a:t>
            </a:r>
            <a:r>
              <a:rPr lang="en-GB" dirty="0" smtClean="0"/>
              <a:t> </a:t>
            </a:r>
            <a:r>
              <a:rPr lang="en-GB" dirty="0" err="1" smtClean="0"/>
              <a:t>subtrates</a:t>
            </a:r>
            <a:endParaRPr lang="en-GB" dirty="0" smtClean="0"/>
          </a:p>
          <a:p>
            <a:pPr marL="160338" lvl="1" indent="0">
              <a:buNone/>
            </a:pPr>
            <a:r>
              <a:rPr lang="en-GB" dirty="0" smtClean="0"/>
              <a:t>Mask submitted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4" descr="C:\Users\ronchin\Documents\processi\baia etching\test6inches\DRIE\buchixATLAS\DRIESDE90min\sezione\0001_5-6_50x.JPG"/>
          <p:cNvPicPr>
            <a:picLocks noChangeAspect="1" noChangeArrowheads="1"/>
          </p:cNvPicPr>
          <p:nvPr/>
        </p:nvPicPr>
        <p:blipFill>
          <a:blip r:embed="rId2" cstate="print"/>
          <a:srcRect l="11029" t="44118" r="11029" b="11029"/>
          <a:stretch>
            <a:fillRect/>
          </a:stretch>
        </p:blipFill>
        <p:spPr bwMode="auto">
          <a:xfrm>
            <a:off x="4099045" y="764704"/>
            <a:ext cx="4793435" cy="206885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5304041" y="853943"/>
            <a:ext cx="28985" cy="1854977"/>
          </a:xfrm>
          <a:prstGeom prst="straightConnector1">
            <a:avLst/>
          </a:prstGeom>
          <a:ln w="28575">
            <a:solidFill>
              <a:srgbClr val="FFFF3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00978" y="1680395"/>
            <a:ext cx="461665" cy="8011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800" b="0" dirty="0" smtClean="0">
                <a:solidFill>
                  <a:schemeClr val="accent1"/>
                </a:solidFill>
                <a:latin typeface="Calibri"/>
                <a:cs typeface="Calibri"/>
              </a:rPr>
              <a:t>158 um</a:t>
            </a:r>
            <a:endParaRPr lang="it-IT" sz="1800" b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6063" y="2318628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accent1"/>
                </a:solidFill>
                <a:latin typeface="Calibri"/>
                <a:cs typeface="Calibri"/>
              </a:rPr>
              <a:t>5.6 um</a:t>
            </a:r>
            <a:endParaRPr lang="it-IT" sz="1800" b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4426" y="764704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accent1"/>
                </a:solidFill>
                <a:latin typeface="Calibri"/>
                <a:cs typeface="Calibri"/>
              </a:rPr>
              <a:t>3.8 um</a:t>
            </a:r>
            <a:endParaRPr lang="it-IT" sz="1800" b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931127" y="961038"/>
            <a:ext cx="223299" cy="32266"/>
          </a:xfrm>
          <a:prstGeom prst="straightConnector1">
            <a:avLst/>
          </a:prstGeom>
          <a:ln w="19050">
            <a:solidFill>
              <a:srgbClr val="FFFF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78065" y="2503294"/>
            <a:ext cx="223299" cy="32266"/>
          </a:xfrm>
          <a:prstGeom prst="straightConnector1">
            <a:avLst/>
          </a:prstGeom>
          <a:ln w="19050">
            <a:solidFill>
              <a:srgbClr val="FFFF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10336" r="16807" b="9843"/>
          <a:stretch/>
        </p:blipFill>
        <p:spPr bwMode="auto">
          <a:xfrm>
            <a:off x="223077" y="2843644"/>
            <a:ext cx="3318052" cy="33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4"/>
          <p:cNvSpPr/>
          <p:nvPr/>
        </p:nvSpPr>
        <p:spPr bwMode="auto">
          <a:xfrm>
            <a:off x="940216" y="4186477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8" name="CasellaDiTesto 7"/>
          <p:cNvSpPr txBox="1"/>
          <p:nvPr/>
        </p:nvSpPr>
        <p:spPr>
          <a:xfrm>
            <a:off x="2946186" y="2843644"/>
            <a:ext cx="61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CMS</a:t>
            </a:r>
            <a:endParaRPr lang="it-IT" sz="1800" b="0" dirty="0">
              <a:latin typeface="Calibri"/>
              <a:cs typeface="Calibri"/>
            </a:endParaRPr>
          </a:p>
        </p:txBody>
      </p:sp>
      <p:sp>
        <p:nvSpPr>
          <p:cNvPr id="19" name="CasellaDiTesto 5"/>
          <p:cNvSpPr txBox="1"/>
          <p:nvPr/>
        </p:nvSpPr>
        <p:spPr>
          <a:xfrm>
            <a:off x="228761" y="2843644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ATLAS </a:t>
            </a:r>
            <a:endParaRPr lang="it-IT" sz="1800" b="0" dirty="0">
              <a:latin typeface="Calibri"/>
              <a:cs typeface="Calibri"/>
            </a:endParaRPr>
          </a:p>
        </p:txBody>
      </p:sp>
      <p:sp>
        <p:nvSpPr>
          <p:cNvPr id="20" name="Rettangolo 15"/>
          <p:cNvSpPr/>
          <p:nvPr/>
        </p:nvSpPr>
        <p:spPr bwMode="auto">
          <a:xfrm>
            <a:off x="201158" y="2843644"/>
            <a:ext cx="1584176" cy="331236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Rettangolo 15"/>
          <p:cNvSpPr/>
          <p:nvPr/>
        </p:nvSpPr>
        <p:spPr bwMode="auto">
          <a:xfrm>
            <a:off x="1947112" y="2843644"/>
            <a:ext cx="1584176" cy="331236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866803" y="5867980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9"/>
          <p:cNvSpPr txBox="1"/>
          <p:nvPr/>
        </p:nvSpPr>
        <p:spPr>
          <a:xfrm>
            <a:off x="84745" y="6156012"/>
            <a:ext cx="369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Test </a:t>
            </a:r>
            <a:r>
              <a:rPr lang="en-US" sz="1800" b="0" dirty="0" smtClean="0">
                <a:latin typeface="Calibri"/>
                <a:cs typeface="Calibri"/>
              </a:rPr>
              <a:t>structures</a:t>
            </a:r>
            <a:r>
              <a:rPr lang="it-IT" sz="1800" b="0" dirty="0" smtClean="0">
                <a:latin typeface="Calibri"/>
                <a:cs typeface="Calibri"/>
              </a:rPr>
              <a:t> for Si-Si  </a:t>
            </a:r>
            <a:r>
              <a:rPr lang="en-US" sz="1800" b="0" dirty="0" smtClean="0">
                <a:latin typeface="Calibri"/>
                <a:cs typeface="Calibri"/>
              </a:rPr>
              <a:t>qualification</a:t>
            </a:r>
            <a:endParaRPr lang="en-US" sz="1800" b="0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306" y="3618650"/>
            <a:ext cx="3083174" cy="276267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707904" y="3068960"/>
            <a:ext cx="3303984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5"/>
              </a:buBlip>
              <a:tabLst/>
              <a:defRPr sz="2000" i="1" strike="noStrike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446088" marR="0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30238" marR="0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896938" marR="0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dirty="0" smtClean="0"/>
              <a:t>Batch 3: </a:t>
            </a:r>
            <a:r>
              <a:rPr lang="en-GB" b="0" dirty="0" smtClean="0"/>
              <a:t>3D sensors</a:t>
            </a:r>
          </a:p>
          <a:p>
            <a:endParaRPr lang="en-GB" b="0" dirty="0"/>
          </a:p>
          <a:p>
            <a:endParaRPr lang="en-GB" b="0" dirty="0" smtClean="0"/>
          </a:p>
          <a:p>
            <a:pPr marL="90488" lvl="1" indent="1588">
              <a:buNone/>
            </a:pPr>
            <a:r>
              <a:rPr lang="en-GB" sz="1800" b="0" i="0" dirty="0" smtClean="0">
                <a:latin typeface="Calibri"/>
                <a:cs typeface="Calibri"/>
              </a:rPr>
              <a:t>Layout under study </a:t>
            </a:r>
            <a:br>
              <a:rPr lang="en-GB" sz="1800" b="0" i="0" dirty="0" smtClean="0">
                <a:latin typeface="Calibri"/>
                <a:cs typeface="Calibri"/>
              </a:rPr>
            </a:br>
            <a:r>
              <a:rPr lang="en-GB" sz="1800" b="0" i="0" dirty="0" smtClean="0">
                <a:latin typeface="Calibri"/>
                <a:cs typeface="Calibri"/>
              </a:rPr>
              <a:t>and Simulation of a</a:t>
            </a:r>
            <a:br>
              <a:rPr lang="en-GB" sz="1800" b="0" i="0" dirty="0" smtClean="0">
                <a:latin typeface="Calibri"/>
                <a:cs typeface="Calibri"/>
              </a:rPr>
            </a:br>
            <a:r>
              <a:rPr lang="en-GB" sz="1800" b="0" i="0" dirty="0" smtClean="0">
                <a:latin typeface="Calibri"/>
                <a:cs typeface="Calibri"/>
              </a:rPr>
              <a:t>3D pixel cell</a:t>
            </a:r>
          </a:p>
          <a:p>
            <a:pPr marL="90488" lvl="1" indent="1588">
              <a:buNone/>
            </a:pPr>
            <a:r>
              <a:rPr lang="en-GB" sz="1800" b="0" dirty="0" smtClean="0">
                <a:latin typeface="Calibri"/>
                <a:cs typeface="Calibri"/>
              </a:rPr>
              <a:t>55 </a:t>
            </a:r>
            <a:r>
              <a:rPr lang="en-GB" sz="1800" b="0" dirty="0" err="1" smtClean="0">
                <a:latin typeface="Calibri"/>
                <a:cs typeface="Calibri"/>
              </a:rPr>
              <a:t>SiSi</a:t>
            </a:r>
            <a:r>
              <a:rPr lang="en-GB" sz="1800" b="0" dirty="0" smtClean="0">
                <a:latin typeface="Calibri"/>
                <a:cs typeface="Calibri"/>
              </a:rPr>
              <a:t> substrates </a:t>
            </a:r>
            <a:br>
              <a:rPr lang="en-GB" sz="1800" b="0" dirty="0" smtClean="0">
                <a:latin typeface="Calibri"/>
                <a:cs typeface="Calibri"/>
              </a:rPr>
            </a:br>
            <a:r>
              <a:rPr lang="en-GB" sz="1800" b="0" dirty="0" smtClean="0">
                <a:latin typeface="Calibri"/>
                <a:cs typeface="Calibri"/>
              </a:rPr>
              <a:t>from</a:t>
            </a:r>
            <a:r>
              <a:rPr lang="en-GB" sz="1800" b="0" dirty="0">
                <a:latin typeface="Calibri"/>
                <a:cs typeface="Calibri"/>
              </a:rPr>
              <a:t> </a:t>
            </a:r>
            <a:r>
              <a:rPr lang="en-GB" sz="1800" dirty="0" err="1" smtClean="0">
                <a:latin typeface="Calibri"/>
                <a:cs typeface="Calibri"/>
              </a:rPr>
              <a:t>Icemos</a:t>
            </a:r>
            <a:r>
              <a:rPr lang="en-GB" sz="1800" b="0" dirty="0" smtClean="0">
                <a:latin typeface="Calibri"/>
                <a:cs typeface="Calibri"/>
              </a:rPr>
              <a:t> already</a:t>
            </a:r>
            <a:br>
              <a:rPr lang="en-GB" sz="1800" b="0" dirty="0" smtClean="0">
                <a:latin typeface="Calibri"/>
                <a:cs typeface="Calibri"/>
              </a:rPr>
            </a:br>
            <a:r>
              <a:rPr lang="en-GB" sz="1800" b="0" dirty="0" smtClean="0">
                <a:latin typeface="Calibri"/>
                <a:cs typeface="Calibri"/>
              </a:rPr>
              <a:t>available</a:t>
            </a:r>
          </a:p>
          <a:p>
            <a:pPr marL="90488" lvl="1" indent="1588">
              <a:buNone/>
            </a:pPr>
            <a:r>
              <a:rPr lang="en-GB" sz="1800" b="0" i="0" dirty="0" err="1" smtClean="0">
                <a:latin typeface="Calibri"/>
                <a:cs typeface="Calibri"/>
              </a:rPr>
              <a:t>Epi</a:t>
            </a:r>
            <a:r>
              <a:rPr lang="en-GB" sz="1800" b="0" i="0" dirty="0" smtClean="0">
                <a:latin typeface="Calibri"/>
                <a:cs typeface="Calibri"/>
              </a:rPr>
              <a:t> wafers from </a:t>
            </a:r>
            <a:br>
              <a:rPr lang="en-GB" sz="1800" b="0" i="0" dirty="0" smtClean="0">
                <a:latin typeface="Calibri"/>
                <a:cs typeface="Calibri"/>
              </a:rPr>
            </a:br>
            <a:r>
              <a:rPr lang="en-GB" sz="1800" i="0" dirty="0" err="1" smtClean="0">
                <a:latin typeface="Calibri"/>
                <a:cs typeface="Calibri"/>
              </a:rPr>
              <a:t>Shinetsu</a:t>
            </a:r>
            <a:r>
              <a:rPr lang="en-GB" sz="1800" i="0" dirty="0" smtClean="0">
                <a:latin typeface="Calibri"/>
                <a:cs typeface="Calibri"/>
              </a:rPr>
              <a:t> </a:t>
            </a:r>
            <a:r>
              <a:rPr lang="en-GB" sz="1800" b="0" dirty="0" smtClean="0">
                <a:latin typeface="Calibri"/>
                <a:cs typeface="Calibri"/>
              </a:rPr>
              <a:t>on order</a:t>
            </a:r>
            <a:endParaRPr lang="en-GB" sz="1800" b="0" i="0" dirty="0" smtClean="0">
              <a:latin typeface="Calibri"/>
              <a:cs typeface="Calibri"/>
            </a:endParaRP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8" name="Bent Arrow 27"/>
          <p:cNvSpPr/>
          <p:nvPr/>
        </p:nvSpPr>
        <p:spPr bwMode="auto">
          <a:xfrm flipV="1">
            <a:off x="2411760" y="1173969"/>
            <a:ext cx="1440160" cy="504056"/>
          </a:xfrm>
          <a:prstGeom prst="bentArrow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2483768" y="2247337"/>
            <a:ext cx="288032" cy="504056"/>
          </a:xfrm>
          <a:prstGeom prst="downArrow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30" name="Bent Arrow 29"/>
          <p:cNvSpPr/>
          <p:nvPr/>
        </p:nvSpPr>
        <p:spPr bwMode="auto">
          <a:xfrm flipV="1">
            <a:off x="4283968" y="3501008"/>
            <a:ext cx="1440160" cy="504056"/>
          </a:xfrm>
          <a:prstGeom prst="bentArrow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12549" y="2790769"/>
            <a:ext cx="3060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Ref.:  M. </a:t>
            </a:r>
            <a:r>
              <a:rPr lang="en-GB" sz="1400" b="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Boscardin</a:t>
            </a:r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 and S. </a:t>
            </a:r>
            <a:r>
              <a:rPr lang="en-GB" sz="1400" b="0" i="1" dirty="0" err="1" smtClean="0">
                <a:solidFill>
                  <a:schemeClr val="accent2"/>
                </a:solidFill>
                <a:latin typeface="Calibri"/>
                <a:cs typeface="Calibri"/>
              </a:rPr>
              <a:t>Ronchin</a:t>
            </a:r>
            <a:r>
              <a:rPr lang="en-GB" sz="1400" b="0" i="1" dirty="0" smtClean="0">
                <a:solidFill>
                  <a:schemeClr val="accent2"/>
                </a:solidFill>
                <a:latin typeface="Calibri"/>
                <a:cs typeface="Calibri"/>
              </a:rPr>
              <a:t>, FBK</a:t>
            </a:r>
            <a:endParaRPr lang="en-GB" sz="1400" b="0" i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88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Edge</a:t>
            </a:r>
            <a:endParaRPr lang="en-GB" dirty="0"/>
          </a:p>
        </p:txBody>
      </p:sp>
      <p:pic>
        <p:nvPicPr>
          <p:cNvPr id="4" name="Content Placeholder 3" descr="Pages from MM-ref-CMS-set14.pg1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369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 rot="19314600">
            <a:off x="488852" y="2551837"/>
            <a:ext cx="816630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extract material from </a:t>
            </a:r>
          </a:p>
          <a:p>
            <a:pPr algn="ctr"/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Marco’s Presentation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5" y="692696"/>
            <a:ext cx="6624736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QUI DEVO CONTROLLARE COSA METTE DARBO, HA IL PPT DELLE MIE SLIDE PISA</a:t>
            </a:r>
          </a:p>
          <a:p>
            <a:r>
              <a:rPr lang="en-US" sz="1600" dirty="0" smtClean="0"/>
              <a:t>AGGIUNGERE RICHIESTA PER AUTORIZZARE ACTIVE EDGE MEMS3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675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Edge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endParaRPr lang="en-GB" dirty="0"/>
          </a:p>
        </p:txBody>
      </p:sp>
      <p:pic>
        <p:nvPicPr>
          <p:cNvPr id="5" name="Picture 4" descr="Pages from MM-ref-CMS-set14.pg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314600">
            <a:off x="488852" y="2551837"/>
            <a:ext cx="816630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extract material from </a:t>
            </a:r>
          </a:p>
          <a:p>
            <a:pPr algn="ctr"/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Marco’s Presentation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332656"/>
            <a:ext cx="2557110" cy="338554"/>
          </a:xfrm>
          <a:prstGeom prst="rect">
            <a:avLst/>
          </a:prstGeom>
          <a:solidFill>
            <a:srgbClr val="FFFF39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PER ME VA BENE COSI’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663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Bump-bonding Program</a:t>
            </a:r>
            <a:endParaRPr lang="en-GB" dirty="0"/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-21808" y="4581128"/>
            <a:ext cx="9165808" cy="2160240"/>
          </a:xfrm>
        </p:spPr>
        <p:txBody>
          <a:bodyPr/>
          <a:lstStyle/>
          <a:p>
            <a:r>
              <a:rPr lang="en-GB" sz="1800" dirty="0" smtClean="0"/>
              <a:t>In program 4 sensor batches that would need BB in 2014/15:</a:t>
            </a:r>
          </a:p>
          <a:p>
            <a:pPr lvl="1"/>
            <a:r>
              <a:rPr lang="en-GB" sz="1400" dirty="0" smtClean="0"/>
              <a:t>3D double side – October - Funds (</a:t>
            </a:r>
            <a:r>
              <a:rPr lang="en-GB" sz="1400" b="1" dirty="0" smtClean="0"/>
              <a:t>MI</a:t>
            </a:r>
            <a:r>
              <a:rPr lang="en-GB" sz="1400" dirty="0" smtClean="0"/>
              <a:t>) assigned for 2014</a:t>
            </a:r>
          </a:p>
          <a:p>
            <a:pPr lvl="1"/>
            <a:r>
              <a:rPr lang="en-GB" sz="1400" dirty="0" smtClean="0"/>
              <a:t>Planar ATLAS/CMS Batch 2 – November – Funds (</a:t>
            </a:r>
            <a:r>
              <a:rPr lang="en-GB" sz="1400" b="1" dirty="0" smtClean="0"/>
              <a:t>TO</a:t>
            </a:r>
            <a:r>
              <a:rPr lang="en-GB" sz="1400" dirty="0" smtClean="0"/>
              <a:t>) assigned 2014</a:t>
            </a:r>
          </a:p>
          <a:p>
            <a:pPr lvl="1"/>
            <a:r>
              <a:rPr lang="en-GB" sz="1400" dirty="0" smtClean="0">
                <a:solidFill>
                  <a:schemeClr val="tx2"/>
                </a:solidFill>
              </a:rPr>
              <a:t>3D and Active edge batches coming 2015 – no funds yet, fund request: </a:t>
            </a:r>
            <a:r>
              <a:rPr lang="en-GB" sz="1400" b="1" dirty="0" smtClean="0"/>
              <a:t>GE+FI</a:t>
            </a:r>
          </a:p>
          <a:p>
            <a:pPr lvl="1"/>
            <a:r>
              <a:rPr lang="en-GB" sz="1400" dirty="0" smtClean="0"/>
              <a:t>Bumping at </a:t>
            </a:r>
            <a:r>
              <a:rPr lang="en-GB" sz="1400" b="1" dirty="0" smtClean="0"/>
              <a:t>IZM </a:t>
            </a:r>
            <a:r>
              <a:rPr lang="en-GB" sz="1400" dirty="0" smtClean="0"/>
              <a:t>and </a:t>
            </a:r>
            <a:r>
              <a:rPr lang="en-GB" sz="1400" b="1" dirty="0" err="1" smtClean="0"/>
              <a:t>Selex</a:t>
            </a:r>
            <a:r>
              <a:rPr lang="en-GB" sz="1400" dirty="0" smtClean="0"/>
              <a:t>: some money saving with available FE-I4/PSI with bumps from older productions</a:t>
            </a:r>
          </a:p>
          <a:p>
            <a:r>
              <a:rPr lang="en-GB" sz="1800" dirty="0" smtClean="0"/>
              <a:t>R&amp;D on high density indium bumps</a:t>
            </a:r>
          </a:p>
          <a:p>
            <a:pPr lvl="1"/>
            <a:r>
              <a:rPr lang="en-GB" sz="1400" dirty="0" smtClean="0"/>
              <a:t>Test on dummy wafers: high density (130k bumps/chip) – smaller bump &lt;18µm diameter – fund request: </a:t>
            </a:r>
            <a:r>
              <a:rPr lang="en-GB" sz="1400" b="1" dirty="0" smtClean="0"/>
              <a:t>MI (20k) and FI (10k)</a:t>
            </a:r>
            <a:endParaRPr lang="en-GB" sz="14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23266"/>
          <a:stretch/>
        </p:blipFill>
        <p:spPr bwMode="auto">
          <a:xfrm>
            <a:off x="611560" y="971436"/>
            <a:ext cx="3177247" cy="30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10" idx="2"/>
          </p:cNvCxnSpPr>
          <p:nvPr/>
        </p:nvCxnSpPr>
        <p:spPr>
          <a:xfrm>
            <a:off x="953852" y="1093966"/>
            <a:ext cx="737828" cy="10295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016" y="755412"/>
            <a:ext cx="161967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latin typeface="Calibri"/>
                <a:cs typeface="Calibri"/>
              </a:rPr>
              <a:t>ATLAS FE-I4 (13x)</a:t>
            </a:r>
            <a:endParaRPr lang="en-US" sz="1600" b="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683404"/>
            <a:ext cx="200377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CMS Single chip (24x)</a:t>
            </a:r>
          </a:p>
          <a:p>
            <a:r>
              <a:rPr lang="en-US" sz="1600" b="0" dirty="0" smtClean="0">
                <a:latin typeface="Calibri"/>
                <a:cs typeface="Calibri"/>
              </a:rPr>
              <a:t>(1E, 2E, 3E, 4E)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55776" y="1187460"/>
            <a:ext cx="304799" cy="699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35896" y="1259468"/>
            <a:ext cx="158417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CMS Quads (6x)</a:t>
            </a:r>
          </a:p>
          <a:p>
            <a:r>
              <a:rPr lang="en-US" sz="1600" b="0" dirty="0" smtClean="0">
                <a:latin typeface="Calibri"/>
                <a:cs typeface="Calibri"/>
              </a:rPr>
              <a:t>(2E, 3E)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843809" y="1547500"/>
            <a:ext cx="864095" cy="4928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0494" y="3347700"/>
            <a:ext cx="14015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MEDIPIX2 (4x)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131840" y="2339588"/>
            <a:ext cx="504056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54743" y="3801234"/>
            <a:ext cx="19052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NA62 test chip (20x)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131841" y="3203684"/>
            <a:ext cx="288031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10336" r="16807" b="9843"/>
          <a:stretch/>
        </p:blipFill>
        <p:spPr bwMode="auto">
          <a:xfrm>
            <a:off x="5358404" y="899428"/>
            <a:ext cx="3318052" cy="33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tangolo 4"/>
          <p:cNvSpPr/>
          <p:nvPr/>
        </p:nvSpPr>
        <p:spPr bwMode="auto">
          <a:xfrm>
            <a:off x="6075543" y="2242261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9" name="CasellaDiTesto 7"/>
          <p:cNvSpPr txBox="1"/>
          <p:nvPr/>
        </p:nvSpPr>
        <p:spPr>
          <a:xfrm>
            <a:off x="8038015" y="899428"/>
            <a:ext cx="61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CMS</a:t>
            </a:r>
            <a:endParaRPr lang="it-IT" sz="1800" b="0" dirty="0">
              <a:latin typeface="Calibri"/>
              <a:cs typeface="Calibri"/>
            </a:endParaRPr>
          </a:p>
        </p:txBody>
      </p:sp>
      <p:sp>
        <p:nvSpPr>
          <p:cNvPr id="30" name="CasellaDiTesto 5"/>
          <p:cNvSpPr txBox="1"/>
          <p:nvPr/>
        </p:nvSpPr>
        <p:spPr>
          <a:xfrm>
            <a:off x="5364088" y="899428"/>
            <a:ext cx="7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ATLAS </a:t>
            </a:r>
            <a:endParaRPr lang="it-IT" sz="1800" b="0" dirty="0">
              <a:latin typeface="Calibri"/>
              <a:cs typeface="Calibri"/>
            </a:endParaRPr>
          </a:p>
        </p:txBody>
      </p:sp>
      <p:sp>
        <p:nvSpPr>
          <p:cNvPr id="33" name="Rettangolo 15"/>
          <p:cNvSpPr/>
          <p:nvPr/>
        </p:nvSpPr>
        <p:spPr bwMode="auto">
          <a:xfrm>
            <a:off x="5336485" y="899428"/>
            <a:ext cx="1584176" cy="331236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4" name="Rettangolo 15"/>
          <p:cNvSpPr/>
          <p:nvPr/>
        </p:nvSpPr>
        <p:spPr bwMode="auto">
          <a:xfrm>
            <a:off x="7082439" y="899428"/>
            <a:ext cx="1584176" cy="331236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002130" y="3923764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sellaDiTesto 9"/>
          <p:cNvSpPr txBox="1"/>
          <p:nvPr/>
        </p:nvSpPr>
        <p:spPr>
          <a:xfrm>
            <a:off x="5220072" y="4211796"/>
            <a:ext cx="369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>
                <a:latin typeface="Calibri"/>
                <a:cs typeface="Calibri"/>
              </a:rPr>
              <a:t>Test </a:t>
            </a:r>
            <a:r>
              <a:rPr lang="en-US" sz="1800" b="0" dirty="0" smtClean="0">
                <a:latin typeface="Calibri"/>
                <a:cs typeface="Calibri"/>
              </a:rPr>
              <a:t>structures</a:t>
            </a:r>
            <a:r>
              <a:rPr lang="it-IT" sz="1800" b="0" dirty="0" smtClean="0">
                <a:latin typeface="Calibri"/>
                <a:cs typeface="Calibri"/>
              </a:rPr>
              <a:t> for Si-Si  </a:t>
            </a:r>
            <a:r>
              <a:rPr lang="en-US" sz="1800" b="0" dirty="0" smtClean="0">
                <a:latin typeface="Calibri"/>
                <a:cs typeface="Calibri"/>
              </a:rPr>
              <a:t>qualification</a:t>
            </a:r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59632" y="476672"/>
            <a:ext cx="21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chemeClr val="tx2"/>
                </a:solidFill>
                <a:latin typeface="Calibri"/>
                <a:cs typeface="Calibri"/>
              </a:rPr>
              <a:t>3D Double Side Batch</a:t>
            </a:r>
            <a:endParaRPr lang="en-US" sz="1600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24128" y="47667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chemeClr val="tx2"/>
                </a:solidFill>
                <a:latin typeface="Calibri"/>
                <a:cs typeface="Calibri"/>
              </a:rPr>
              <a:t>Planar ATLAS/CMS  “Batch 2”</a:t>
            </a:r>
            <a:endParaRPr lang="en-US" sz="1600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9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-25400"/>
            <a:ext cx="8547100" cy="531813"/>
          </a:xfrm>
        </p:spPr>
        <p:txBody>
          <a:bodyPr/>
          <a:lstStyle/>
          <a:p>
            <a:r>
              <a:rPr lang="en-GB" sz="3200" dirty="0" smtClean="0"/>
              <a:t>3D – Module Assembly/Test</a:t>
            </a:r>
            <a:r>
              <a:rPr lang="en-GB" sz="3200" dirty="0"/>
              <a:t> </a:t>
            </a:r>
            <a:r>
              <a:rPr lang="en-GB" sz="3200" dirty="0" smtClean="0"/>
              <a:t>&amp; Irradiation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4482"/>
            <a:ext cx="8892480" cy="5684838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GB" dirty="0" smtClean="0"/>
              <a:t>Assembly 3D modules:</a:t>
            </a:r>
          </a:p>
          <a:p>
            <a:pPr lvl="1">
              <a:spcAft>
                <a:spcPts val="300"/>
              </a:spcAft>
            </a:pPr>
            <a:r>
              <a:rPr lang="en-GB" dirty="0" smtClean="0">
                <a:latin typeface="Calibri"/>
                <a:cs typeface="Calibri"/>
              </a:rPr>
              <a:t>To irradiate with p- and n-irradiation at 2x10</a:t>
            </a:r>
            <a:r>
              <a:rPr lang="en-GB" baseline="30000" dirty="0" smtClean="0">
                <a:latin typeface="Calibri"/>
                <a:cs typeface="Calibri"/>
              </a:rPr>
              <a:t>16</a:t>
            </a:r>
            <a:r>
              <a:rPr lang="en-GB" dirty="0" smtClean="0">
                <a:latin typeface="Calibri"/>
                <a:cs typeface="Calibri"/>
              </a:rPr>
              <a:t> </a:t>
            </a:r>
            <a:r>
              <a:rPr lang="en-GB" dirty="0" err="1" smtClean="0">
                <a:latin typeface="Calibri"/>
                <a:cs typeface="Calibri"/>
              </a:rPr>
              <a:t>n</a:t>
            </a:r>
            <a:r>
              <a:rPr lang="en-GB" baseline="-25000" dirty="0" err="1" smtClean="0">
                <a:latin typeface="Calibri"/>
                <a:cs typeface="Calibri"/>
              </a:rPr>
              <a:t>eq</a:t>
            </a:r>
            <a:r>
              <a:rPr lang="en-GB" dirty="0" smtClean="0">
                <a:latin typeface="Calibri"/>
                <a:cs typeface="Calibri"/>
              </a:rPr>
              <a:t>/cm</a:t>
            </a:r>
            <a:r>
              <a:rPr lang="en-GB" baseline="30000" dirty="0" smtClean="0">
                <a:latin typeface="Calibri"/>
                <a:cs typeface="Calibri"/>
              </a:rPr>
              <a:t>2 </a:t>
            </a:r>
            <a:endParaRPr lang="en-GB" dirty="0" smtClean="0">
              <a:latin typeface="Calibri"/>
              <a:cs typeface="Calibri"/>
            </a:endParaRPr>
          </a:p>
          <a:p>
            <a:pPr lvl="2">
              <a:spcAft>
                <a:spcPts val="300"/>
              </a:spcAft>
              <a:buFont typeface="Wingdings" charset="2"/>
              <a:buChar char="§"/>
            </a:pPr>
            <a:r>
              <a:rPr lang="en-GB" sz="1600" u="sng" dirty="0" smtClean="0">
                <a:latin typeface="Calibri"/>
                <a:cs typeface="Calibri"/>
              </a:rPr>
              <a:t>FE-I4</a:t>
            </a:r>
            <a:r>
              <a:rPr lang="en-GB" sz="1600" dirty="0" smtClean="0">
                <a:latin typeface="Calibri"/>
                <a:cs typeface="Calibri"/>
              </a:rPr>
              <a:t> (ATLAS): heavily activate with low energy neutron (from reactor) – Tantalum is present in technologies below 250 nm</a:t>
            </a:r>
          </a:p>
          <a:p>
            <a:pPr lvl="2">
              <a:spcAft>
                <a:spcPts val="300"/>
              </a:spcAft>
              <a:buFont typeface="Wingdings" charset="2"/>
              <a:buChar char="§"/>
            </a:pPr>
            <a:r>
              <a:rPr lang="en-GB" sz="1600" u="sng" dirty="0" smtClean="0">
                <a:latin typeface="Calibri"/>
                <a:cs typeface="Calibri"/>
              </a:rPr>
              <a:t>FE-I3</a:t>
            </a:r>
            <a:r>
              <a:rPr lang="en-GB" sz="1600" dirty="0" smtClean="0">
                <a:latin typeface="Calibri"/>
                <a:cs typeface="Calibri"/>
              </a:rPr>
              <a:t> (ATLAS): has shown to resist neutron irradiation, no activation, better </a:t>
            </a:r>
            <a:r>
              <a:rPr lang="en-GB" sz="1600" dirty="0" err="1" smtClean="0">
                <a:latin typeface="Calibri"/>
                <a:cs typeface="Calibri"/>
              </a:rPr>
              <a:t>ToT</a:t>
            </a:r>
            <a:r>
              <a:rPr lang="en-GB" sz="1600" dirty="0" smtClean="0">
                <a:latin typeface="Calibri"/>
                <a:cs typeface="Calibri"/>
              </a:rPr>
              <a:t> measurement (7-bits instead of 4-bits)</a:t>
            </a:r>
          </a:p>
          <a:p>
            <a:pPr lvl="2">
              <a:spcAft>
                <a:spcPts val="300"/>
              </a:spcAft>
              <a:buFont typeface="Wingdings" charset="2"/>
              <a:buChar char="§"/>
            </a:pPr>
            <a:r>
              <a:rPr lang="en-GB" sz="1600" u="sng" dirty="0" smtClean="0">
                <a:latin typeface="Calibri"/>
                <a:cs typeface="Calibri"/>
              </a:rPr>
              <a:t>PSI46-dig</a:t>
            </a:r>
            <a:r>
              <a:rPr lang="en-GB" sz="1600" dirty="0" smtClean="0">
                <a:latin typeface="Calibri"/>
                <a:cs typeface="Calibri"/>
              </a:rPr>
              <a:t> (CMS): has better noise performance than the </a:t>
            </a:r>
            <a:r>
              <a:rPr lang="en-GB" sz="1600" dirty="0" err="1" smtClean="0">
                <a:latin typeface="Calibri"/>
                <a:cs typeface="Calibri"/>
              </a:rPr>
              <a:t>analog</a:t>
            </a:r>
            <a:r>
              <a:rPr lang="en-GB" sz="1600" dirty="0" smtClean="0">
                <a:latin typeface="Calibri"/>
                <a:cs typeface="Calibri"/>
              </a:rPr>
              <a:t> chip (PSI46), 8-bit charge resolution, low threshold (&lt;2000 e, 1500 e achieved)</a:t>
            </a:r>
            <a:endParaRPr lang="en-GB" dirty="0">
              <a:latin typeface="Calibri"/>
              <a:cs typeface="Calibri"/>
            </a:endParaRPr>
          </a:p>
          <a:p>
            <a:pPr lvl="1">
              <a:spcAft>
                <a:spcPts val="300"/>
              </a:spcAft>
            </a:pPr>
            <a:r>
              <a:rPr lang="en-GB" dirty="0" smtClean="0">
                <a:latin typeface="Calibri"/>
                <a:cs typeface="Calibri"/>
              </a:rPr>
              <a:t>Assembly using PCB (better for laser test) and flex hybrids</a:t>
            </a:r>
          </a:p>
          <a:p>
            <a:pPr lvl="1">
              <a:spcAft>
                <a:spcPts val="300"/>
              </a:spcAft>
            </a:pPr>
            <a:endParaRPr lang="en-GB" sz="1100" dirty="0">
              <a:latin typeface="Calibri"/>
              <a:cs typeface="Calibri"/>
            </a:endParaRPr>
          </a:p>
          <a:p>
            <a:pPr>
              <a:spcAft>
                <a:spcPts val="300"/>
              </a:spcAft>
            </a:pPr>
            <a:r>
              <a:rPr lang="en-GB" dirty="0" smtClean="0"/>
              <a:t>Irradiation plans with CMS and ATLAS 3D/Sensor community</a:t>
            </a:r>
          </a:p>
          <a:p>
            <a:pPr lvl="1">
              <a:spcAft>
                <a:spcPts val="300"/>
              </a:spcAft>
            </a:pPr>
            <a:r>
              <a:rPr lang="en-GB" b="1" dirty="0" smtClean="0">
                <a:latin typeface="Calibri"/>
                <a:cs typeface="Calibri"/>
              </a:rPr>
              <a:t>Ljubljana</a:t>
            </a:r>
            <a:r>
              <a:rPr lang="en-GB" dirty="0" smtClean="0">
                <a:latin typeface="Calibri"/>
                <a:cs typeface="Calibri"/>
              </a:rPr>
              <a:t> (reactor): can reach 2x10</a:t>
            </a:r>
            <a:r>
              <a:rPr lang="en-GB" baseline="30000" dirty="0" smtClean="0">
                <a:latin typeface="Calibri"/>
                <a:cs typeface="Calibri"/>
              </a:rPr>
              <a:t>16</a:t>
            </a:r>
            <a:r>
              <a:rPr lang="en-GB" dirty="0" smtClean="0">
                <a:latin typeface="Calibri"/>
                <a:cs typeface="Calibri"/>
              </a:rPr>
              <a:t>, usable with FE-I3 – may need some gamma for p-spray activation (to increase breakdown)</a:t>
            </a:r>
          </a:p>
          <a:p>
            <a:pPr lvl="1">
              <a:spcAft>
                <a:spcPts val="300"/>
              </a:spcAft>
            </a:pPr>
            <a:r>
              <a:rPr lang="en-GB" b="1" dirty="0" smtClean="0">
                <a:latin typeface="Calibri"/>
                <a:cs typeface="Calibri"/>
              </a:rPr>
              <a:t>KIT</a:t>
            </a:r>
            <a:r>
              <a:rPr lang="en-GB" dirty="0" smtClean="0">
                <a:latin typeface="Calibri"/>
                <a:cs typeface="Calibri"/>
              </a:rPr>
              <a:t> (Karlsruhe) 25 MeV protons (too high TID for reaching target NIEL dose – FE-I4 “suffers”), </a:t>
            </a:r>
          </a:p>
          <a:p>
            <a:pPr lvl="1">
              <a:spcAft>
                <a:spcPts val="300"/>
              </a:spcAft>
            </a:pPr>
            <a:r>
              <a:rPr lang="en-GB" b="1" dirty="0" smtClean="0">
                <a:latin typeface="Calibri"/>
                <a:cs typeface="Calibri"/>
              </a:rPr>
              <a:t>PS</a:t>
            </a:r>
            <a:r>
              <a:rPr lang="en-GB" dirty="0" smtClean="0">
                <a:latin typeface="Calibri"/>
                <a:cs typeface="Calibri"/>
              </a:rPr>
              <a:t> (CERN) 24 </a:t>
            </a:r>
            <a:r>
              <a:rPr lang="en-GB" dirty="0" err="1" smtClean="0">
                <a:latin typeface="Calibri"/>
                <a:cs typeface="Calibri"/>
              </a:rPr>
              <a:t>GeV</a:t>
            </a:r>
            <a:r>
              <a:rPr lang="en-GB" dirty="0" smtClean="0">
                <a:latin typeface="Calibri"/>
                <a:cs typeface="Calibri"/>
              </a:rPr>
              <a:t> protons, long time </a:t>
            </a:r>
            <a:r>
              <a:rPr lang="en-GB" dirty="0">
                <a:latin typeface="Calibri"/>
                <a:cs typeface="Calibri"/>
              </a:rPr>
              <a:t>for 2x10</a:t>
            </a:r>
            <a:r>
              <a:rPr lang="en-GB" baseline="30000" dirty="0">
                <a:latin typeface="Calibri"/>
                <a:cs typeface="Calibri"/>
              </a:rPr>
              <a:t>16</a:t>
            </a:r>
            <a:r>
              <a:rPr lang="en-GB" dirty="0" smtClean="0">
                <a:latin typeface="Calibri"/>
                <a:cs typeface="Calibri"/>
              </a:rPr>
              <a:t>, but best equilibrium between TID/NIEL</a:t>
            </a:r>
          </a:p>
          <a:p>
            <a:pPr lvl="1">
              <a:spcAft>
                <a:spcPts val="300"/>
              </a:spcAft>
            </a:pPr>
            <a:r>
              <a:rPr lang="en-GB" b="1" dirty="0" smtClean="0">
                <a:latin typeface="Calibri"/>
                <a:cs typeface="Calibri"/>
              </a:rPr>
              <a:t>LANL</a:t>
            </a:r>
            <a:r>
              <a:rPr lang="en-GB" dirty="0" smtClean="0">
                <a:latin typeface="Calibri"/>
                <a:cs typeface="Calibri"/>
              </a:rPr>
              <a:t> (LOS ALAMOS) high intensity 800 MeV protons from linear accelerator, also good </a:t>
            </a:r>
            <a:r>
              <a:rPr lang="en-GB" dirty="0">
                <a:latin typeface="Calibri"/>
                <a:cs typeface="Calibri"/>
              </a:rPr>
              <a:t>TID/</a:t>
            </a:r>
            <a:r>
              <a:rPr lang="en-GB" dirty="0" smtClean="0">
                <a:latin typeface="Calibri"/>
                <a:cs typeface="Calibri"/>
              </a:rPr>
              <a:t>NIEL ratio.</a:t>
            </a:r>
          </a:p>
          <a:p>
            <a:pPr>
              <a:spcAft>
                <a:spcPts val="300"/>
              </a:spcAft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28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Beam &amp; Tracking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25831"/>
            <a:ext cx="8928992" cy="56848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Tracking community mostly interested in high energy beam…</a:t>
            </a:r>
          </a:p>
          <a:p>
            <a:pPr marL="266700" lvl="1" indent="-177800"/>
            <a:r>
              <a:rPr lang="en-GB" sz="1600" dirty="0" smtClean="0">
                <a:latin typeface="Calibri"/>
                <a:cs typeface="Calibri"/>
              </a:rPr>
              <a:t>ATLAS and CMS 3D communities have used in the passed years several test beam facilities (see table)</a:t>
            </a:r>
          </a:p>
          <a:p>
            <a:pPr marL="266700" lvl="1" indent="-177800"/>
            <a:endParaRPr lang="en-GB" sz="800" dirty="0" smtClean="0">
              <a:latin typeface="Calibri"/>
              <a:cs typeface="Calibri"/>
            </a:endParaRPr>
          </a:p>
          <a:p>
            <a:pPr marL="266700" indent="-177800">
              <a:buNone/>
            </a:pPr>
            <a:r>
              <a:rPr lang="en-GB" sz="1800" dirty="0" smtClean="0"/>
              <a:t>… and high resolution tracking telescope – Experience in 3D communities:</a:t>
            </a:r>
          </a:p>
          <a:p>
            <a:pPr marL="266700" lvl="1" indent="-177800"/>
            <a:r>
              <a:rPr lang="en-GB" sz="1600" b="1" dirty="0" smtClean="0">
                <a:latin typeface="Calibri"/>
                <a:cs typeface="Calibri"/>
              </a:rPr>
              <a:t>EUDET</a:t>
            </a:r>
            <a:r>
              <a:rPr lang="en-GB" sz="1600" dirty="0" smtClean="0">
                <a:latin typeface="Calibri"/>
                <a:cs typeface="Calibri"/>
              </a:rPr>
              <a:t> telescope family (mostly at DESY and CERN) – used by ATLAS/CMS – best for resolution</a:t>
            </a:r>
          </a:p>
          <a:p>
            <a:pPr marL="266700" lvl="1" indent="-177800"/>
            <a:r>
              <a:rPr lang="en-GB" sz="1600" b="1" dirty="0" smtClean="0">
                <a:latin typeface="Calibri"/>
                <a:cs typeface="Calibri"/>
              </a:rPr>
              <a:t>CAPTAN</a:t>
            </a:r>
            <a:r>
              <a:rPr lang="en-GB" sz="1600" dirty="0" smtClean="0">
                <a:latin typeface="Calibri"/>
                <a:cs typeface="Calibri"/>
              </a:rPr>
              <a:t> pixel telescope (PSI46 R/O) at FERMILAB – used by CMS</a:t>
            </a:r>
          </a:p>
          <a:p>
            <a:pPr marL="266700" lvl="1" indent="-177800"/>
            <a:r>
              <a:rPr lang="en-GB" sz="1600" b="1" dirty="0" err="1" smtClean="0">
                <a:latin typeface="Calibri"/>
                <a:cs typeface="Calibri"/>
              </a:rPr>
              <a:t>TimePix</a:t>
            </a:r>
            <a:r>
              <a:rPr lang="en-GB" sz="1600" dirty="0" smtClean="0">
                <a:latin typeface="Calibri"/>
                <a:cs typeface="Calibri"/>
              </a:rPr>
              <a:t> (</a:t>
            </a:r>
            <a:r>
              <a:rPr lang="en-GB" sz="1600" dirty="0" err="1" smtClean="0">
                <a:latin typeface="Calibri"/>
                <a:cs typeface="Calibri"/>
              </a:rPr>
              <a:t>MediPix</a:t>
            </a:r>
            <a:r>
              <a:rPr lang="en-GB" sz="1600" dirty="0" smtClean="0">
                <a:latin typeface="Calibri"/>
                <a:cs typeface="Calibri"/>
              </a:rPr>
              <a:t> R/O) – Available at SPS – used by ATLAS </a:t>
            </a:r>
          </a:p>
          <a:p>
            <a:pPr marL="266700" lvl="1" indent="-177800"/>
            <a:r>
              <a:rPr lang="en-GB" sz="1600" dirty="0" smtClean="0">
                <a:latin typeface="Calibri"/>
                <a:cs typeface="Calibri"/>
              </a:rPr>
              <a:t>New </a:t>
            </a:r>
            <a:r>
              <a:rPr lang="en-GB" sz="1600" b="1" dirty="0" smtClean="0">
                <a:latin typeface="Calibri"/>
                <a:cs typeface="Calibri"/>
              </a:rPr>
              <a:t>FE-I4 </a:t>
            </a:r>
            <a:r>
              <a:rPr lang="en-GB" sz="1600" dirty="0" smtClean="0">
                <a:latin typeface="Calibri"/>
                <a:cs typeface="Calibri"/>
              </a:rPr>
              <a:t>based telescope (Geneva) and old </a:t>
            </a:r>
            <a:r>
              <a:rPr lang="en-GB" sz="1600" b="1" dirty="0" smtClean="0">
                <a:latin typeface="Calibri"/>
                <a:cs typeface="Calibri"/>
              </a:rPr>
              <a:t>strip telescopes </a:t>
            </a:r>
            <a:r>
              <a:rPr lang="en-GB" sz="1600" dirty="0" smtClean="0">
                <a:latin typeface="Calibri"/>
                <a:cs typeface="Calibri"/>
              </a:rPr>
              <a:t>(Bonn)</a:t>
            </a:r>
          </a:p>
          <a:p>
            <a:pPr lvl="1"/>
            <a:endParaRPr lang="en-GB" sz="800" dirty="0" smtClean="0">
              <a:latin typeface="Calibri"/>
              <a:cs typeface="Calibri"/>
            </a:endParaRPr>
          </a:p>
          <a:p>
            <a:pPr marL="266700" lvl="1" indent="0" algn="ctr">
              <a:buNone/>
            </a:pPr>
            <a:r>
              <a:rPr lang="en-GB" sz="2000" b="1" dirty="0" smtClean="0">
                <a:solidFill>
                  <a:srgbClr val="006699"/>
                </a:solidFill>
                <a:latin typeface="Calibri"/>
                <a:cs typeface="Calibri"/>
              </a:rPr>
              <a:t>Test beam facilities used in the past for 3D Pixel Sensor testing</a:t>
            </a:r>
          </a:p>
          <a:p>
            <a:pPr lvl="1"/>
            <a:endParaRPr lang="en-GB" sz="1600" dirty="0" smtClean="0">
              <a:latin typeface="Calibri"/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359027"/>
              </p:ext>
            </p:extLst>
          </p:nvPr>
        </p:nvGraphicFramePr>
        <p:xfrm>
          <a:off x="144015" y="3322281"/>
          <a:ext cx="8892481" cy="298703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19673"/>
                <a:gridCol w="1152128"/>
                <a:gridCol w="2088232"/>
                <a:gridCol w="1368152"/>
                <a:gridCol w="2664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Laboratory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No. of beam lines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Particle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CERN PS (CH)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 (prim.)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e, h, µ (sec.)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24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0.6 – 12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 months / year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Duty cycle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depends on PS/SPS/LHC operating mode and is typical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PS ~ 1 – 3 %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SPS 20 – 40 %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CERN SPS (CH)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 (prim.)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e, h, µ (sec.)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400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10 – &lt; 400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DESY (D)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e+, e- (sec.)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e- (prim.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planned for 201X)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 – 6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6.3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10 months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per year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duty cycle ~ 50 %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FERMILAB / FTBS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(US)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 (prim.)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e, h, µ (sec.)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120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 – 66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24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hrs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/ day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10 % duty cycle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SLAC (US)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e (prim.)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e (sec.)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2.5 – 15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- 14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/c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9 months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per year</a:t>
                      </a:r>
                    </a:p>
                    <a:p>
                      <a:pPr algn="ctr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50 % duty cycle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168" y="6320353"/>
            <a:ext cx="3102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1" dirty="0" smtClean="0">
                <a:latin typeface="Calibri"/>
                <a:cs typeface="Calibri"/>
              </a:rPr>
              <a:t>From data compiled by C. </a:t>
            </a:r>
            <a:r>
              <a:rPr lang="en-GB" sz="1200" b="0" i="1" dirty="0" err="1" smtClean="0">
                <a:latin typeface="Calibri"/>
                <a:cs typeface="Calibri"/>
              </a:rPr>
              <a:t>Rembser</a:t>
            </a:r>
            <a:r>
              <a:rPr lang="en-GB" sz="1200" b="0" i="1" dirty="0" smtClean="0">
                <a:latin typeface="Calibri"/>
                <a:cs typeface="Calibri"/>
              </a:rPr>
              <a:t>, June 2013</a:t>
            </a:r>
            <a:endParaRPr lang="en-GB" sz="1200" b="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51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Evaporative CO</a:t>
            </a:r>
            <a:r>
              <a:rPr lang="en-GB" baseline="-25000" dirty="0" smtClean="0"/>
              <a:t>2</a:t>
            </a:r>
            <a:r>
              <a:rPr lang="en-GB" dirty="0" smtClean="0"/>
              <a:t> cooling </a:t>
            </a:r>
            <a:r>
              <a:rPr lang="en-GB" sz="2000" b="1" dirty="0" smtClean="0">
                <a:solidFill>
                  <a:srgbClr val="800000"/>
                </a:solidFill>
              </a:rPr>
              <a:t>Milano</a:t>
            </a:r>
            <a:endParaRPr lang="en-GB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280920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smtClean="0"/>
              <a:t>2014 Activities</a:t>
            </a:r>
          </a:p>
          <a:p>
            <a:pPr marL="266700" lvl="1" indent="-266700"/>
            <a:r>
              <a:rPr lang="en-GB" sz="1600" dirty="0" smtClean="0">
                <a:latin typeface="Calibri"/>
                <a:cs typeface="Calibri"/>
              </a:rPr>
              <a:t>Completed design of TRACI v.3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100 W transportable CO2 recirculating system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Collaboration</a:t>
            </a:r>
            <a:r>
              <a:rPr lang="en-GB" sz="1400" dirty="0">
                <a:latin typeface="Calibri"/>
                <a:cs typeface="Calibri"/>
              </a:rPr>
              <a:t>: CERN, NIKHEF, </a:t>
            </a:r>
            <a:r>
              <a:rPr lang="it-IT" sz="1400" b="1" dirty="0">
                <a:solidFill>
                  <a:srgbClr val="800000"/>
                </a:solidFill>
                <a:latin typeface="Calibri"/>
                <a:cs typeface="Calibri"/>
              </a:rPr>
              <a:t>MILANO</a:t>
            </a:r>
            <a:r>
              <a:rPr lang="it-IT" sz="1400" dirty="0">
                <a:latin typeface="Calibri"/>
                <a:cs typeface="Calibri"/>
              </a:rPr>
              <a:t>, SHEFFIELD, </a:t>
            </a:r>
            <a:r>
              <a:rPr lang="it-IT" sz="1400" dirty="0" smtClean="0">
                <a:latin typeface="Calibri"/>
                <a:cs typeface="Calibri"/>
              </a:rPr>
              <a:t/>
            </a:r>
            <a:br>
              <a:rPr lang="it-IT" sz="1400" dirty="0" smtClean="0">
                <a:latin typeface="Calibri"/>
                <a:cs typeface="Calibri"/>
              </a:rPr>
            </a:br>
            <a:r>
              <a:rPr lang="it-IT" sz="1400" dirty="0" smtClean="0">
                <a:latin typeface="Calibri"/>
                <a:cs typeface="Calibri"/>
              </a:rPr>
              <a:t>OXFORD</a:t>
            </a:r>
            <a:r>
              <a:rPr lang="it-IT" sz="1400" dirty="0">
                <a:latin typeface="Calibri"/>
                <a:cs typeface="Calibri"/>
              </a:rPr>
              <a:t>, </a:t>
            </a:r>
            <a:r>
              <a:rPr lang="it-IT" sz="1400" dirty="0" smtClean="0">
                <a:latin typeface="Calibri"/>
                <a:cs typeface="Calibri"/>
              </a:rPr>
              <a:t>LIVERPOOL</a:t>
            </a:r>
          </a:p>
          <a:p>
            <a:pPr marL="534988" lvl="2" indent="-268288">
              <a:buFont typeface="Wingdings" charset="2"/>
              <a:buChar char="§"/>
            </a:pPr>
            <a:r>
              <a:rPr lang="it-IT" sz="1400" dirty="0" smtClean="0">
                <a:latin typeface="Calibri"/>
                <a:cs typeface="Calibri"/>
              </a:rPr>
              <a:t>Test on M PUMPS, Corbola (RO)</a:t>
            </a:r>
            <a:endParaRPr lang="en-GB" sz="1400" dirty="0" smtClean="0">
              <a:latin typeface="Calibri"/>
              <a:cs typeface="Calibri"/>
            </a:endParaRPr>
          </a:p>
          <a:p>
            <a:pPr marL="266700" lvl="1" indent="-266700"/>
            <a:r>
              <a:rPr lang="en-GB" sz="1600" dirty="0" smtClean="0">
                <a:latin typeface="Calibri"/>
                <a:cs typeface="Calibri"/>
              </a:rPr>
              <a:t>Purchasing of components on-going: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Being part of collaboration allows purchase sharing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In Milano co-funded by </a:t>
            </a:r>
            <a:r>
              <a:rPr lang="en-GB" sz="1400" dirty="0" err="1" smtClean="0">
                <a:latin typeface="Calibri"/>
                <a:cs typeface="Calibri"/>
              </a:rPr>
              <a:t>LHCb</a:t>
            </a:r>
            <a:r>
              <a:rPr lang="en-GB" sz="1400" dirty="0" smtClean="0">
                <a:latin typeface="Calibri"/>
                <a:cs typeface="Calibri"/>
              </a:rPr>
              <a:t> and </a:t>
            </a:r>
            <a:r>
              <a:rPr lang="en-GB" sz="1400" dirty="0" err="1" smtClean="0">
                <a:latin typeface="Calibri"/>
                <a:cs typeface="Calibri"/>
              </a:rPr>
              <a:t>Dotazioni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</a:p>
          <a:p>
            <a:pPr marL="266700" lvl="1" indent="-266700"/>
            <a:r>
              <a:rPr lang="en-GB" sz="1600" dirty="0" smtClean="0">
                <a:latin typeface="Calibri"/>
                <a:cs typeface="Calibri"/>
              </a:rPr>
              <a:t>Installation before end 2014</a:t>
            </a:r>
          </a:p>
          <a:p>
            <a:pPr marL="266700" lvl="1" indent="-266700"/>
            <a:endParaRPr lang="en-GB" sz="16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1600" b="1" dirty="0" smtClean="0"/>
              <a:t>2015 Plans</a:t>
            </a:r>
          </a:p>
          <a:p>
            <a:pPr marL="266700" lvl="1" indent="-266700"/>
            <a:r>
              <a:rPr lang="en-GB" sz="1600" i="1" u="sng" dirty="0" err="1" smtClean="0">
                <a:latin typeface="Calibri"/>
                <a:cs typeface="Calibri"/>
              </a:rPr>
              <a:t>L’ufficio</a:t>
            </a:r>
            <a:r>
              <a:rPr lang="en-GB" sz="1600" i="1" u="sng" dirty="0" smtClean="0">
                <a:latin typeface="Calibri"/>
                <a:cs typeface="Calibri"/>
              </a:rPr>
              <a:t> </a:t>
            </a:r>
            <a:r>
              <a:rPr lang="en-GB" sz="1600" i="1" u="sng" dirty="0" err="1" smtClean="0">
                <a:latin typeface="Calibri"/>
                <a:cs typeface="Calibri"/>
              </a:rPr>
              <a:t>tecnico</a:t>
            </a:r>
            <a:r>
              <a:rPr lang="en-GB" sz="1600" i="1" u="sng" dirty="0" smtClean="0">
                <a:latin typeface="Calibri"/>
                <a:cs typeface="Calibri"/>
              </a:rPr>
              <a:t> </a:t>
            </a:r>
            <a:r>
              <a:rPr lang="en-GB" sz="1600" dirty="0" smtClean="0">
                <a:latin typeface="Calibri"/>
                <a:cs typeface="Calibri"/>
              </a:rPr>
              <a:t>is involved in the design of the </a:t>
            </a:r>
            <a:r>
              <a:rPr lang="en-GB" sz="1600" dirty="0" err="1" smtClean="0">
                <a:latin typeface="Calibri"/>
                <a:cs typeface="Calibri"/>
              </a:rPr>
              <a:t>ITk</a:t>
            </a:r>
            <a:r>
              <a:rPr lang="en-GB" sz="1600" dirty="0" smtClean="0">
                <a:latin typeface="Calibri"/>
                <a:cs typeface="Calibri"/>
              </a:rPr>
              <a:t> cooling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Strengthen the know-how acquired from IBL construction</a:t>
            </a:r>
          </a:p>
          <a:p>
            <a:pPr marL="266700" lvl="1" indent="-266700"/>
            <a:r>
              <a:rPr lang="en-GB" sz="1600" b="1" dirty="0" smtClean="0">
                <a:latin typeface="Calibri"/>
                <a:cs typeface="Calibri"/>
              </a:rPr>
              <a:t>Finite Element Analysis </a:t>
            </a:r>
            <a:r>
              <a:rPr lang="en-GB" sz="1600" dirty="0" smtClean="0">
                <a:latin typeface="Calibri"/>
                <a:cs typeface="Calibri"/>
              </a:rPr>
              <a:t>of stave designs based on</a:t>
            </a:r>
            <a:br>
              <a:rPr lang="en-GB" sz="1600" dirty="0" smtClean="0">
                <a:latin typeface="Calibri"/>
                <a:cs typeface="Calibri"/>
              </a:rPr>
            </a:br>
            <a:r>
              <a:rPr lang="en-GB" sz="1600" dirty="0" smtClean="0">
                <a:latin typeface="Calibri"/>
                <a:cs typeface="Calibri"/>
              </a:rPr>
              <a:t>mini-piping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400" dirty="0" smtClean="0">
                <a:latin typeface="Calibri"/>
                <a:cs typeface="Calibri"/>
              </a:rPr>
              <a:t>Ti pipe, 𝜙 2 mm</a:t>
            </a:r>
          </a:p>
          <a:p>
            <a:pPr marL="266700" lvl="1" indent="-266700"/>
            <a:r>
              <a:rPr lang="en-GB" sz="1600" b="1" dirty="0" smtClean="0">
                <a:latin typeface="Calibri"/>
                <a:cs typeface="Calibri"/>
              </a:rPr>
              <a:t>Test of prototypes with TRACI</a:t>
            </a:r>
          </a:p>
          <a:p>
            <a:pPr marL="534988" lvl="2" indent="-268288">
              <a:buFont typeface="Wingdings" charset="2"/>
              <a:buChar char="§"/>
            </a:pPr>
            <a:r>
              <a:rPr lang="en-GB" sz="1600" dirty="0" smtClean="0">
                <a:latin typeface="Calibri"/>
                <a:cs typeface="Calibri"/>
              </a:rPr>
              <a:t>Need to build a setup based on TRACI, similar to what done </a:t>
            </a:r>
            <a:br>
              <a:rPr lang="en-GB" sz="1600" dirty="0" smtClean="0">
                <a:latin typeface="Calibri"/>
                <a:cs typeface="Calibri"/>
              </a:rPr>
            </a:br>
            <a:r>
              <a:rPr lang="en-GB" sz="1600" dirty="0" smtClean="0">
                <a:latin typeface="Calibri"/>
                <a:cs typeface="Calibri"/>
              </a:rPr>
              <a:t>for IBL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584160-B5BA-49CC-9BAC-6195021C4DC2}" type="slidenum">
              <a:rPr lang="it-IT" smtClean="0"/>
              <a:t>18</a:t>
            </a:fld>
            <a:endParaRPr lang="it-IT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86774"/>
            <a:ext cx="2664296" cy="385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SistemaI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4797152"/>
            <a:ext cx="3059832" cy="1752240"/>
          </a:xfrm>
          <a:prstGeom prst="rect">
            <a:avLst/>
          </a:prstGeom>
        </p:spPr>
      </p:pic>
      <p:pic>
        <p:nvPicPr>
          <p:cNvPr id="6" name="Immagine 2" descr="image002"/>
          <p:cNvPicPr>
            <a:picLocks noChangeAspect="1" noChangeArrowheads="1"/>
          </p:cNvPicPr>
          <p:nvPr/>
        </p:nvPicPr>
        <p:blipFill rotWithShape="1">
          <a:blip r:embed="rId4" cstate="print"/>
          <a:srcRect l="3783" t="30137" r="3930" b="3263"/>
          <a:stretch/>
        </p:blipFill>
        <p:spPr bwMode="auto">
          <a:xfrm>
            <a:off x="5148064" y="4221088"/>
            <a:ext cx="2261666" cy="122413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35404" y="652626"/>
            <a:ext cx="79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FF0000"/>
                </a:solidFill>
                <a:latin typeface="Calibri"/>
                <a:cs typeface="Calibri"/>
              </a:rPr>
              <a:t>TRACI</a:t>
            </a:r>
            <a:endParaRPr lang="en-GB" sz="2000" b="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4797152"/>
            <a:ext cx="2216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rgbClr val="FF0000"/>
                </a:solidFill>
                <a:latin typeface="Calibri"/>
                <a:cs typeface="Calibri"/>
              </a:rPr>
              <a:t>Thermal simulation (IBL)</a:t>
            </a:r>
            <a:endParaRPr lang="en-GB" sz="1600" b="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6237312"/>
            <a:ext cx="1469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chemeClr val="bg1"/>
                </a:solidFill>
                <a:latin typeface="Calibri"/>
                <a:cs typeface="Calibri"/>
              </a:rPr>
              <a:t>Test setup (IBL)</a:t>
            </a:r>
            <a:endParaRPr lang="en-GB" sz="16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59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CO2 CMS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Pages from MM-ref-CMS-set14.p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314600">
            <a:off x="488852" y="2551837"/>
            <a:ext cx="816630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extract material from </a:t>
            </a:r>
          </a:p>
          <a:p>
            <a:pPr algn="ctr"/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Marco’s Presentation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2557110" cy="338554"/>
          </a:xfrm>
          <a:prstGeom prst="rect">
            <a:avLst/>
          </a:prstGeom>
          <a:solidFill>
            <a:srgbClr val="FFFF39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PER ME VA BENE COSI’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217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323130" y="1629100"/>
            <a:ext cx="8497743" cy="4104156"/>
            <a:chOff x="323130" y="1404149"/>
            <a:chExt cx="8497743" cy="4104156"/>
          </a:xfrm>
        </p:grpSpPr>
        <p:sp>
          <p:nvSpPr>
            <p:cNvPr id="78" name="Rectangle 77"/>
            <p:cNvSpPr/>
            <p:nvPr/>
          </p:nvSpPr>
          <p:spPr>
            <a:xfrm>
              <a:off x="7002934" y="1430072"/>
              <a:ext cx="791530" cy="4032423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803966" y="1430072"/>
              <a:ext cx="791530" cy="4032423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80502" y="1412789"/>
              <a:ext cx="792887" cy="4043945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84251" y="1412789"/>
              <a:ext cx="792887" cy="4043945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768930" y="1412789"/>
              <a:ext cx="791530" cy="4043945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569965" y="1412789"/>
              <a:ext cx="791530" cy="4043945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151929" y="1404149"/>
              <a:ext cx="792887" cy="4032423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961110" y="1404149"/>
              <a:ext cx="792887" cy="4032423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45790" y="1404149"/>
              <a:ext cx="792887" cy="4032423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346823" y="1404149"/>
              <a:ext cx="791530" cy="4032423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TextBox 13"/>
            <p:cNvSpPr txBox="1">
              <a:spLocks noChangeArrowheads="1"/>
            </p:cNvSpPr>
            <p:nvPr/>
          </p:nvSpPr>
          <p:spPr bwMode="auto">
            <a:xfrm>
              <a:off x="539002" y="141567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2014</a:t>
              </a:r>
            </a:p>
          </p:txBody>
        </p:sp>
        <p:sp>
          <p:nvSpPr>
            <p:cNvPr id="89" name="TextBox 18"/>
            <p:cNvSpPr txBox="1">
              <a:spLocks noChangeArrowheads="1"/>
            </p:cNvSpPr>
            <p:nvPr/>
          </p:nvSpPr>
          <p:spPr bwMode="auto">
            <a:xfrm>
              <a:off x="1323743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2015</a:t>
              </a:r>
            </a:p>
          </p:txBody>
        </p:sp>
        <p:sp>
          <p:nvSpPr>
            <p:cNvPr id="90" name="TextBox 21"/>
            <p:cNvSpPr txBox="1">
              <a:spLocks noChangeArrowheads="1"/>
            </p:cNvSpPr>
            <p:nvPr/>
          </p:nvSpPr>
          <p:spPr bwMode="auto">
            <a:xfrm>
              <a:off x="2145140" y="141567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2016</a:t>
              </a:r>
            </a:p>
          </p:txBody>
        </p:sp>
        <p:sp>
          <p:nvSpPr>
            <p:cNvPr id="91" name="TextBox 22"/>
            <p:cNvSpPr txBox="1">
              <a:spLocks noChangeArrowheads="1"/>
            </p:cNvSpPr>
            <p:nvPr/>
          </p:nvSpPr>
          <p:spPr bwMode="auto">
            <a:xfrm>
              <a:off x="2929882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2017</a:t>
              </a:r>
            </a:p>
          </p:txBody>
        </p:sp>
        <p:sp>
          <p:nvSpPr>
            <p:cNvPr id="92" name="TextBox 25"/>
            <p:cNvSpPr txBox="1">
              <a:spLocks noChangeArrowheads="1"/>
            </p:cNvSpPr>
            <p:nvPr/>
          </p:nvSpPr>
          <p:spPr bwMode="auto">
            <a:xfrm>
              <a:off x="3747208" y="141567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2018</a:t>
              </a:r>
            </a:p>
          </p:txBody>
        </p:sp>
        <p:sp>
          <p:nvSpPr>
            <p:cNvPr id="93" name="TextBox 26"/>
            <p:cNvSpPr txBox="1">
              <a:spLocks noChangeArrowheads="1"/>
            </p:cNvSpPr>
            <p:nvPr/>
          </p:nvSpPr>
          <p:spPr bwMode="auto">
            <a:xfrm>
              <a:off x="4531948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94" name="TextBox 29"/>
            <p:cNvSpPr txBox="1">
              <a:spLocks noChangeArrowheads="1"/>
            </p:cNvSpPr>
            <p:nvPr/>
          </p:nvSpPr>
          <p:spPr bwMode="auto">
            <a:xfrm>
              <a:off x="5351990" y="141567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2020</a:t>
              </a:r>
            </a:p>
          </p:txBody>
        </p:sp>
        <p:sp>
          <p:nvSpPr>
            <p:cNvPr id="95" name="TextBox 30"/>
            <p:cNvSpPr txBox="1">
              <a:spLocks noChangeArrowheads="1"/>
            </p:cNvSpPr>
            <p:nvPr/>
          </p:nvSpPr>
          <p:spPr bwMode="auto">
            <a:xfrm>
              <a:off x="6135374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96" name="TextBox 33"/>
            <p:cNvSpPr txBox="1">
              <a:spLocks noChangeArrowheads="1"/>
            </p:cNvSpPr>
            <p:nvPr/>
          </p:nvSpPr>
          <p:spPr bwMode="auto">
            <a:xfrm>
              <a:off x="6941838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2022</a:t>
              </a:r>
            </a:p>
          </p:txBody>
        </p:sp>
        <p:sp>
          <p:nvSpPr>
            <p:cNvPr id="97" name="TextBox 34"/>
            <p:cNvSpPr txBox="1">
              <a:spLocks noChangeArrowheads="1"/>
            </p:cNvSpPr>
            <p:nvPr/>
          </p:nvSpPr>
          <p:spPr bwMode="auto">
            <a:xfrm>
              <a:off x="7797179" y="1412790"/>
              <a:ext cx="806585" cy="46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400" dirty="0">
                  <a:solidFill>
                    <a:prstClr val="black"/>
                  </a:solidFill>
                  <a:latin typeface="Calibri"/>
                </a:rPr>
                <a:t>2023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563441" y="3420360"/>
              <a:ext cx="1344107" cy="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 flipV="1">
              <a:off x="1617002" y="2645560"/>
              <a:ext cx="5385931" cy="720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 flipV="1">
              <a:off x="1458152" y="4074188"/>
              <a:ext cx="5544780" cy="15841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sp>
          <p:nvSpPr>
            <p:cNvPr id="101" name="Rectangle 100"/>
            <p:cNvSpPr/>
            <p:nvPr/>
          </p:nvSpPr>
          <p:spPr>
            <a:xfrm>
              <a:off x="469760" y="2196231"/>
              <a:ext cx="792887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ITk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-IDR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APR-OCT</a:t>
              </a:r>
            </a:p>
          </p:txBody>
        </p:sp>
        <p:sp>
          <p:nvSpPr>
            <p:cNvPr id="102" name="TextBox 54"/>
            <p:cNvSpPr txBox="1">
              <a:spLocks noChangeArrowheads="1"/>
            </p:cNvSpPr>
            <p:nvPr/>
          </p:nvSpPr>
          <p:spPr bwMode="auto">
            <a:xfrm>
              <a:off x="579732" y="5065014"/>
              <a:ext cx="720022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YR=1</a:t>
              </a:r>
            </a:p>
          </p:txBody>
        </p:sp>
        <p:sp>
          <p:nvSpPr>
            <p:cNvPr id="103" name="TextBox 55"/>
            <p:cNvSpPr txBox="1">
              <a:spLocks noChangeArrowheads="1"/>
            </p:cNvSpPr>
            <p:nvPr/>
          </p:nvSpPr>
          <p:spPr bwMode="auto">
            <a:xfrm>
              <a:off x="1555906" y="5108218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104" name="TextBox 56"/>
            <p:cNvSpPr txBox="1">
              <a:spLocks noChangeArrowheads="1"/>
            </p:cNvSpPr>
            <p:nvPr/>
          </p:nvSpPr>
          <p:spPr bwMode="auto">
            <a:xfrm>
              <a:off x="2367801" y="5108218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105" name="TextBox 57"/>
            <p:cNvSpPr txBox="1">
              <a:spLocks noChangeArrowheads="1"/>
            </p:cNvSpPr>
            <p:nvPr/>
          </p:nvSpPr>
          <p:spPr bwMode="auto">
            <a:xfrm>
              <a:off x="3176981" y="5102459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106" name="TextBox 58"/>
            <p:cNvSpPr txBox="1">
              <a:spLocks noChangeArrowheads="1"/>
            </p:cNvSpPr>
            <p:nvPr/>
          </p:nvSpPr>
          <p:spPr bwMode="auto">
            <a:xfrm>
              <a:off x="4009241" y="5102459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107" name="TextBox 59"/>
            <p:cNvSpPr txBox="1">
              <a:spLocks noChangeArrowheads="1"/>
            </p:cNvSpPr>
            <p:nvPr/>
          </p:nvSpPr>
          <p:spPr bwMode="auto">
            <a:xfrm>
              <a:off x="4785836" y="5102459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  <p:sp>
          <p:nvSpPr>
            <p:cNvPr id="108" name="TextBox 60"/>
            <p:cNvSpPr txBox="1">
              <a:spLocks noChangeArrowheads="1"/>
            </p:cNvSpPr>
            <p:nvPr/>
          </p:nvSpPr>
          <p:spPr bwMode="auto">
            <a:xfrm>
              <a:off x="5554285" y="5102459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  <p:sp>
          <p:nvSpPr>
            <p:cNvPr id="109" name="TextBox 61"/>
            <p:cNvSpPr txBox="1">
              <a:spLocks noChangeArrowheads="1"/>
            </p:cNvSpPr>
            <p:nvPr/>
          </p:nvSpPr>
          <p:spPr bwMode="auto">
            <a:xfrm>
              <a:off x="6345814" y="5093817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8</a:t>
              </a:r>
            </a:p>
          </p:txBody>
        </p:sp>
        <p:sp>
          <p:nvSpPr>
            <p:cNvPr id="110" name="TextBox 62"/>
            <p:cNvSpPr txBox="1">
              <a:spLocks noChangeArrowheads="1"/>
            </p:cNvSpPr>
            <p:nvPr/>
          </p:nvSpPr>
          <p:spPr bwMode="auto">
            <a:xfrm>
              <a:off x="7164499" y="5093817"/>
              <a:ext cx="314463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9</a:t>
              </a:r>
            </a:p>
          </p:txBody>
        </p:sp>
        <p:sp>
          <p:nvSpPr>
            <p:cNvPr id="111" name="TextBox 63"/>
            <p:cNvSpPr txBox="1">
              <a:spLocks noChangeArrowheads="1"/>
            </p:cNvSpPr>
            <p:nvPr/>
          </p:nvSpPr>
          <p:spPr bwMode="auto">
            <a:xfrm>
              <a:off x="8002188" y="5108218"/>
              <a:ext cx="444306" cy="40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2000" dirty="0">
                  <a:solidFill>
                    <a:prstClr val="black"/>
                  </a:solidFill>
                  <a:latin typeface="Calibri"/>
                </a:rPr>
                <a:t>10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927298" y="2628278"/>
              <a:ext cx="0" cy="79208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 flipV="1">
              <a:off x="1187974" y="3460684"/>
              <a:ext cx="0" cy="96778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14" name="Rectangle 113"/>
            <p:cNvSpPr/>
            <p:nvPr/>
          </p:nvSpPr>
          <p:spPr>
            <a:xfrm>
              <a:off x="323130" y="4428466"/>
              <a:ext cx="1060351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ITk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-Kick off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EB Approval</a:t>
              </a:r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1475803" y="2268240"/>
              <a:ext cx="0" cy="113915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16" name="Rectangle 115"/>
            <p:cNvSpPr/>
            <p:nvPr/>
          </p:nvSpPr>
          <p:spPr>
            <a:xfrm>
              <a:off x="1331888" y="1836193"/>
              <a:ext cx="791529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CB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Endorse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788418" y="4288770"/>
              <a:ext cx="1352253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ITk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Commission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on Surface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855954" y="4568161"/>
              <a:ext cx="1060351" cy="436366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Strips </a:t>
              </a:r>
              <a:r>
                <a:rPr kumimoji="0" lang="en-GB" sz="14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TDR</a:t>
              </a:r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V="1">
              <a:off x="2339289" y="4108753"/>
              <a:ext cx="0" cy="46372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>
            <a:xfrm>
              <a:off x="3204133" y="2389211"/>
              <a:ext cx="0" cy="26354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21" name="Rectangle 120"/>
            <p:cNvSpPr/>
            <p:nvPr/>
          </p:nvSpPr>
          <p:spPr>
            <a:xfrm>
              <a:off x="2866072" y="1988848"/>
              <a:ext cx="1058993" cy="432045"/>
            </a:xfrm>
            <a:prstGeom prst="rect">
              <a:avLst/>
            </a:prstGeom>
            <a:solidFill>
              <a:srgbClr val="FFFF00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Pixel </a:t>
              </a:r>
              <a:r>
                <a:rPr kumimoji="0" lang="en-GB" sz="14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TDR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3132177" y="3699750"/>
              <a:ext cx="0" cy="40900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2480490" y="3348352"/>
              <a:ext cx="1443217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UCG, LHCC,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Strip-MOU, RRB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V="1">
              <a:off x="3939998" y="4078509"/>
              <a:ext cx="0" cy="46372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25" name="Rectangle 124"/>
            <p:cNvSpPr/>
            <p:nvPr/>
          </p:nvSpPr>
          <p:spPr>
            <a:xfrm>
              <a:off x="3282879" y="4572482"/>
              <a:ext cx="1288442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 2018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Preproduction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795339" y="4572482"/>
              <a:ext cx="1288442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3-4 Year Strip Production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V="1">
              <a:off x="3851749" y="2645559"/>
              <a:ext cx="0" cy="46372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28" name="Rectangle 127"/>
            <p:cNvSpPr/>
            <p:nvPr/>
          </p:nvSpPr>
          <p:spPr>
            <a:xfrm>
              <a:off x="3402357" y="2865901"/>
              <a:ext cx="1441860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UCG, LHCC,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Pixel-MOU, RRB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9" name="Straight Connector 128"/>
            <p:cNvCxnSpPr>
              <a:stCxn id="80" idx="1"/>
            </p:cNvCxnSpPr>
            <p:nvPr/>
          </p:nvCxnSpPr>
          <p:spPr>
            <a:xfrm flipV="1">
              <a:off x="5380501" y="3407399"/>
              <a:ext cx="3088730" cy="27363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>
            <a:xfrm flipV="1">
              <a:off x="4826566" y="3414599"/>
              <a:ext cx="608242" cy="66679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>
            <a:xfrm>
              <a:off x="6110936" y="2662840"/>
              <a:ext cx="733149" cy="75752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>
              <a:off x="5680549" y="3007037"/>
              <a:ext cx="0" cy="42772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33" name="Rectangle 132"/>
            <p:cNvSpPr/>
            <p:nvPr/>
          </p:nvSpPr>
          <p:spPr>
            <a:xfrm>
              <a:off x="4941969" y="2844299"/>
              <a:ext cx="1288442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Begin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Integration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flipV="1">
              <a:off x="7465903" y="3446284"/>
              <a:ext cx="0" cy="84248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>
              <a:off x="8315813" y="2407934"/>
              <a:ext cx="0" cy="999465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36" name="Rectangle 135"/>
            <p:cNvSpPr/>
            <p:nvPr/>
          </p:nvSpPr>
          <p:spPr>
            <a:xfrm>
              <a:off x="7596242" y="2340246"/>
              <a:ext cx="1224631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ITk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Ready for Installation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562695" y="2595154"/>
              <a:ext cx="764907" cy="400087"/>
            </a:xfrm>
            <a:prstGeom prst="rect">
              <a:avLst/>
            </a:prstGeom>
            <a:noFill/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u="sng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PIXEL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595016" y="4058347"/>
              <a:ext cx="780039" cy="400087"/>
            </a:xfrm>
            <a:prstGeom prst="rect">
              <a:avLst/>
            </a:prstGeom>
            <a:noFill/>
          </p:spPr>
          <p:txBody>
            <a:bodyPr wrap="none" lIns="91417" tIns="45709" rIns="91417" bIns="45709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u="sng" dirty="0">
                  <a:solidFill>
                    <a:srgbClr val="F79646">
                      <a:lumMod val="50000"/>
                    </a:srgbClr>
                  </a:solidFill>
                  <a:latin typeface="Calibri"/>
                </a:rPr>
                <a:t>STRIP</a:t>
              </a:r>
            </a:p>
          </p:txBody>
        </p:sp>
        <p:cxnSp>
          <p:nvCxnSpPr>
            <p:cNvPr id="139" name="Straight Connector 138"/>
            <p:cNvCxnSpPr/>
            <p:nvPr/>
          </p:nvCxnSpPr>
          <p:spPr>
            <a:xfrm flipV="1">
              <a:off x="5311259" y="4082830"/>
              <a:ext cx="0" cy="46372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>
              <a:off x="4694870" y="2394973"/>
              <a:ext cx="0" cy="26354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>
              <a:off x="6358033" y="2383452"/>
              <a:ext cx="0" cy="26354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42" name="Rectangle 141"/>
            <p:cNvSpPr/>
            <p:nvPr/>
          </p:nvSpPr>
          <p:spPr>
            <a:xfrm>
              <a:off x="5741645" y="1991731"/>
              <a:ext cx="1424210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2-3 Years Pixel Production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079840" y="1988849"/>
              <a:ext cx="1297946" cy="432045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91417" tIns="45709" rIns="91417" bIns="4570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~ 2019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Preproduction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ITk</a:t>
            </a:r>
            <a:r>
              <a:rPr lang="en-GB" dirty="0" smtClean="0"/>
              <a:t> (Inner Tracker) Timeline – V1.0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48680"/>
            <a:ext cx="8686800" cy="1008112"/>
          </a:xfrm>
        </p:spPr>
        <p:txBody>
          <a:bodyPr/>
          <a:lstStyle/>
          <a:p>
            <a:r>
              <a:rPr lang="en-GB" sz="1800" dirty="0" smtClean="0">
                <a:latin typeface="Calibri"/>
                <a:cs typeface="Calibri"/>
              </a:rPr>
              <a:t>Dates:</a:t>
            </a:r>
          </a:p>
          <a:p>
            <a:pPr lvl="2"/>
            <a:r>
              <a:rPr lang="en-GB" sz="1600" dirty="0" smtClean="0">
                <a:solidFill>
                  <a:schemeClr val="tx2"/>
                </a:solidFill>
                <a:latin typeface="Calibri"/>
                <a:cs typeface="Calibri"/>
              </a:rPr>
              <a:t>Nov 2014:</a:t>
            </a:r>
            <a:r>
              <a:rPr lang="en-GB" sz="1600" dirty="0" smtClean="0">
                <a:latin typeface="Calibri"/>
                <a:cs typeface="Calibri"/>
              </a:rPr>
              <a:t> </a:t>
            </a:r>
            <a:r>
              <a:rPr lang="en-GB" sz="1600" dirty="0" err="1" smtClean="0">
                <a:latin typeface="Calibri"/>
                <a:cs typeface="Calibri"/>
              </a:rPr>
              <a:t>ITk</a:t>
            </a:r>
            <a:r>
              <a:rPr lang="en-GB" sz="1600" dirty="0" smtClean="0">
                <a:latin typeface="Calibri"/>
                <a:cs typeface="Calibri"/>
              </a:rPr>
              <a:t> collaboration kick-off meeting</a:t>
            </a:r>
          </a:p>
          <a:p>
            <a:pPr lvl="2"/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Sep 2017:</a:t>
            </a:r>
            <a:r>
              <a:rPr lang="en-GB" sz="1600" dirty="0" smtClean="0">
                <a:latin typeface="Calibri"/>
                <a:cs typeface="Calibri"/>
              </a:rPr>
              <a:t> Pixel TDR @ LHCC –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Jan 2018: </a:t>
            </a:r>
            <a:r>
              <a:rPr lang="en-GB" sz="1600" dirty="0" smtClean="0">
                <a:latin typeface="Calibri"/>
                <a:cs typeface="Calibri"/>
              </a:rPr>
              <a:t>interim-MoU</a:t>
            </a:r>
          </a:p>
          <a:p>
            <a:pPr lvl="1"/>
            <a:endParaRPr lang="en-GB" sz="16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6294512"/>
            <a:ext cx="2400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1" dirty="0" smtClean="0">
                <a:solidFill>
                  <a:schemeClr val="accent2"/>
                </a:solidFill>
              </a:rPr>
              <a:t>Ref.: </a:t>
            </a:r>
            <a:r>
              <a:rPr lang="en-GB" b="0" i="1" dirty="0">
                <a:solidFill>
                  <a:schemeClr val="accent2"/>
                </a:solidFill>
              </a:rPr>
              <a:t>S. McMahon ITK Week. </a:t>
            </a:r>
            <a:r>
              <a:rPr lang="en-GB" b="0" i="1" dirty="0" smtClean="0">
                <a:solidFill>
                  <a:schemeClr val="accent2"/>
                </a:solidFill>
              </a:rPr>
              <a:t>Sept. </a:t>
            </a:r>
            <a:r>
              <a:rPr lang="en-GB" b="0" i="1" dirty="0">
                <a:solidFill>
                  <a:schemeClr val="accent2"/>
                </a:solidFill>
              </a:rPr>
              <a:t>2014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23528" y="4653136"/>
            <a:ext cx="1080120" cy="43204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43808" y="2204864"/>
            <a:ext cx="1080120" cy="43204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419872" y="3096066"/>
            <a:ext cx="1440160" cy="423664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45" name="TextBox 2"/>
          <p:cNvSpPr txBox="1">
            <a:spLocks noChangeArrowheads="1"/>
          </p:cNvSpPr>
          <p:nvPr/>
        </p:nvSpPr>
        <p:spPr bwMode="auto">
          <a:xfrm>
            <a:off x="262033" y="5733256"/>
            <a:ext cx="8928128" cy="54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0" dirty="0">
                <a:solidFill>
                  <a:prstClr val="black"/>
                </a:solidFill>
                <a:latin typeface="Calibri"/>
              </a:rPr>
              <a:t>CB= collaboration board, EB=executive board, IMOU=interim memorandum of understanding, UCG=upgrade cost group, RRB= Resources review board, IDR=initial design review (internal), TDR=technical design report (external)</a:t>
            </a:r>
          </a:p>
        </p:txBody>
      </p:sp>
    </p:spTree>
    <p:extLst>
      <p:ext uri="{BB962C8B-B14F-4D97-AF65-F5344CB8AC3E}">
        <p14:creationId xmlns:p14="http://schemas.microsoft.com/office/powerpoint/2010/main" val="78732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CO2 CMS</a:t>
            </a:r>
            <a:endParaRPr lang="en-GB" dirty="0"/>
          </a:p>
        </p:txBody>
      </p:sp>
      <p:pic>
        <p:nvPicPr>
          <p:cNvPr id="4" name="Content Placeholder 3" descr="Pages from MM-ref-CMS-set14.pg4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369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 rot="19314600">
            <a:off x="488852" y="2551837"/>
            <a:ext cx="816630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extract material from </a:t>
            </a:r>
          </a:p>
          <a:p>
            <a:pPr algn="ctr"/>
            <a:r>
              <a:rPr lang="en-US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Marco’s Presentation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2557110" cy="338554"/>
          </a:xfrm>
          <a:prstGeom prst="rect">
            <a:avLst/>
          </a:prstGeom>
          <a:solidFill>
            <a:srgbClr val="FFFF39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PER ME VA BENE COSI’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4970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78599" y="2652278"/>
            <a:ext cx="412223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6600"/>
            </a:solidFill>
            <a:round/>
          </a:ln>
          <a:effectLst/>
        </p:spPr>
        <p:txBody>
          <a:bodyPr wrap="square" rtlCol="0">
            <a:spAutoFit/>
          </a:bodyPr>
          <a:lstStyle/>
          <a:p>
            <a:pPr algn="ctr"/>
            <a:endParaRPr lang="en-US" sz="1800" b="0" dirty="0" smtClean="0">
              <a:latin typeface="Calibri"/>
              <a:cs typeface="Calibri"/>
            </a:endParaRP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IBL ROD and BOC features in one card</a:t>
            </a:r>
          </a:p>
          <a:p>
            <a:pPr algn="ctr"/>
            <a:endParaRPr lang="en-US" sz="1800" b="0" dirty="0">
              <a:latin typeface="Calibri"/>
              <a:cs typeface="Calibri"/>
            </a:endParaRPr>
          </a:p>
          <a:p>
            <a:pPr algn="ctr"/>
            <a:r>
              <a:rPr lang="en-US" sz="1800" b="0" dirty="0" smtClean="0">
                <a:latin typeface="Calibri"/>
                <a:cs typeface="Calibri"/>
              </a:rPr>
              <a:t>Table-TOP</a:t>
            </a:r>
          </a:p>
          <a:p>
            <a:pPr algn="ctr"/>
            <a:endParaRPr lang="en-US" sz="1800" b="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468" y="2636912"/>
            <a:ext cx="152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/>
                <a:cs typeface="Calibri"/>
              </a:rPr>
              <a:t>16 FE-I4 chips</a:t>
            </a:r>
          </a:p>
          <a:p>
            <a:r>
              <a:rPr lang="en-US" sz="1400" b="0" dirty="0" smtClean="0">
                <a:latin typeface="Calibri"/>
                <a:cs typeface="Calibri"/>
              </a:rPr>
              <a:t>8 modules</a:t>
            </a:r>
            <a:endParaRPr lang="en-US" sz="1400" b="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256" y="3424336"/>
            <a:ext cx="152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/>
                <a:cs typeface="Calibri"/>
              </a:rPr>
              <a:t>Trigger</a:t>
            </a:r>
          </a:p>
          <a:p>
            <a:r>
              <a:rPr lang="en-US" sz="1400" b="0" dirty="0" smtClean="0">
                <a:latin typeface="Calibri"/>
                <a:cs typeface="Calibri"/>
              </a:rPr>
              <a:t>Busy</a:t>
            </a:r>
            <a:endParaRPr lang="en-US" sz="1400" b="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7364" y="2641584"/>
            <a:ext cx="1521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/>
                <a:cs typeface="Calibri"/>
              </a:rPr>
              <a:t>Gb/s Ethernet</a:t>
            </a:r>
          </a:p>
          <a:p>
            <a:r>
              <a:rPr lang="en-US" sz="1400" b="0" dirty="0" smtClean="0">
                <a:latin typeface="Calibri"/>
                <a:cs typeface="Calibri"/>
              </a:rPr>
              <a:t>Control</a:t>
            </a:r>
          </a:p>
          <a:p>
            <a:r>
              <a:rPr lang="en-US" sz="1400" b="0" dirty="0" smtClean="0">
                <a:latin typeface="Calibri"/>
                <a:cs typeface="Calibri"/>
              </a:rPr>
              <a:t>Calibration</a:t>
            </a:r>
            <a:endParaRPr lang="en-US" sz="1400" b="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7364" y="3704729"/>
            <a:ext cx="1249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/>
                <a:cs typeface="Calibri"/>
              </a:rPr>
              <a:t>2 S-Links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2837" y="2636912"/>
            <a:ext cx="1874659" cy="7052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2837" y="3424336"/>
            <a:ext cx="1874659" cy="7052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92759" y="2669993"/>
            <a:ext cx="1874659" cy="7052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92759" y="3457417"/>
            <a:ext cx="1874659" cy="7052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476672"/>
            <a:ext cx="8367588" cy="531813"/>
          </a:xfrm>
        </p:spPr>
        <p:txBody>
          <a:bodyPr/>
          <a:lstStyle/>
          <a:p>
            <a:r>
              <a:rPr lang="en-US" dirty="0"/>
              <a:t>Stand-alone prototype </a:t>
            </a:r>
            <a:r>
              <a:rPr lang="en-US" dirty="0" smtClean="0"/>
              <a:t>board</a:t>
            </a:r>
            <a:br>
              <a:rPr lang="en-US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dirty="0" smtClean="0"/>
              <a:t>including </a:t>
            </a:r>
            <a:r>
              <a:rPr lang="en-US" dirty="0"/>
              <a:t>IBL BOC and ROD features </a:t>
            </a:r>
            <a:br>
              <a:rPr lang="en-US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700808"/>
            <a:ext cx="8686800" cy="2592288"/>
          </a:xfrm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/>
          <a:lstStyle/>
          <a:p>
            <a:pPr>
              <a:buFont typeface="Arial"/>
              <a:buChar char="•"/>
            </a:pPr>
            <a:r>
              <a:rPr lang="en-GB" sz="2000" dirty="0" smtClean="0"/>
              <a:t>Standalone test board to R/O up to 16 FE-I4 with BOC+ROD functionality</a:t>
            </a:r>
          </a:p>
          <a:p>
            <a:pPr>
              <a:buFont typeface="Arial"/>
              <a:buChar char="•"/>
            </a:pPr>
            <a:r>
              <a:rPr lang="en-GB" sz="2000" dirty="0" smtClean="0"/>
              <a:t>Compatible with IBL ROD/BOC firmware today present on separated cards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964799" y="4684424"/>
            <a:ext cx="174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- PC </a:t>
            </a:r>
            <a:r>
              <a:rPr lang="en-US" sz="1600" b="0" dirty="0" err="1" smtClean="0">
                <a:latin typeface="Calibri"/>
                <a:cs typeface="Calibri"/>
              </a:rPr>
              <a:t>Iexpress</a:t>
            </a:r>
            <a:r>
              <a:rPr lang="en-US" sz="1600" b="0" dirty="0" smtClean="0">
                <a:latin typeface="Calibri"/>
                <a:cs typeface="Calibri"/>
              </a:rPr>
              <a:t> 3</a:t>
            </a:r>
          </a:p>
          <a:p>
            <a:r>
              <a:rPr lang="en-US" sz="1600" b="0" dirty="0" smtClean="0">
                <a:latin typeface="Calibri"/>
                <a:cs typeface="Calibri"/>
              </a:rPr>
              <a:t>- </a:t>
            </a:r>
            <a:r>
              <a:rPr lang="en-US" sz="1600" b="0" dirty="0" err="1" smtClean="0">
                <a:latin typeface="Calibri"/>
                <a:cs typeface="Calibri"/>
              </a:rPr>
              <a:t>InfiniBand</a:t>
            </a:r>
            <a:endParaRPr lang="en-US" sz="1600" b="0" dirty="0" smtClean="0">
              <a:latin typeface="Calibri"/>
              <a:cs typeface="Calibri"/>
            </a:endParaRPr>
          </a:p>
          <a:p>
            <a:r>
              <a:rPr lang="en-US" sz="1600" b="0" dirty="0" smtClean="0">
                <a:latin typeface="Calibri"/>
                <a:cs typeface="Calibri"/>
              </a:rPr>
              <a:t>- </a:t>
            </a:r>
            <a:r>
              <a:rPr lang="en-US" sz="1600" b="0" dirty="0" err="1" smtClean="0">
                <a:latin typeface="Calibri"/>
                <a:cs typeface="Calibri"/>
              </a:rPr>
              <a:t>RapidIO</a:t>
            </a:r>
            <a:endParaRPr lang="en-US" sz="1600" b="0" dirty="0" smtClean="0">
              <a:latin typeface="Calibri"/>
              <a:cs typeface="Calibri"/>
            </a:endParaRPr>
          </a:p>
          <a:p>
            <a:r>
              <a:rPr lang="en-US" sz="1600" b="0" dirty="0" smtClean="0">
                <a:latin typeface="Calibri"/>
                <a:cs typeface="Calibri"/>
              </a:rPr>
              <a:t>- 10 Gb/s Ethernet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57581" y="4437112"/>
            <a:ext cx="1874659" cy="1441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5" name="Left-Right Arrow 24"/>
          <p:cNvSpPr/>
          <p:nvPr/>
        </p:nvSpPr>
        <p:spPr>
          <a:xfrm rot="5400000">
            <a:off x="5370686" y="4134248"/>
            <a:ext cx="866778" cy="272153"/>
          </a:xfrm>
          <a:prstGeom prst="leftRightArrow">
            <a:avLst>
              <a:gd name="adj1" fmla="val 57407"/>
              <a:gd name="adj2" fmla="val 722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804107" y="2887979"/>
            <a:ext cx="866778" cy="272153"/>
          </a:xfrm>
          <a:prstGeom prst="rightArrow">
            <a:avLst>
              <a:gd name="adj1" fmla="val 50000"/>
              <a:gd name="adj2" fmla="val 759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1804107" y="3665000"/>
            <a:ext cx="866778" cy="272153"/>
          </a:xfrm>
          <a:prstGeom prst="leftRightArrow">
            <a:avLst>
              <a:gd name="adj1" fmla="val 57407"/>
              <a:gd name="adj2" fmla="val 722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6159370" y="2822550"/>
            <a:ext cx="866778" cy="272153"/>
          </a:xfrm>
          <a:prstGeom prst="leftRightArrow">
            <a:avLst>
              <a:gd name="adj1" fmla="val 57407"/>
              <a:gd name="adj2" fmla="val 722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159370" y="3742862"/>
            <a:ext cx="866778" cy="272153"/>
          </a:xfrm>
          <a:prstGeom prst="rightArrow">
            <a:avLst>
              <a:gd name="adj1" fmla="val 50000"/>
              <a:gd name="adj2" fmla="val 759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Calibri"/>
              <a:cs typeface="Calibri"/>
            </a:endParaRPr>
          </a:p>
        </p:txBody>
      </p:sp>
      <p:sp>
        <p:nvSpPr>
          <p:cNvPr id="29" name="Content Placeholder 3"/>
          <p:cNvSpPr txBox="1">
            <a:spLocks/>
          </p:cNvSpPr>
          <p:nvPr/>
        </p:nvSpPr>
        <p:spPr bwMode="auto">
          <a:xfrm>
            <a:off x="251520" y="4293096"/>
            <a:ext cx="8686800" cy="1872208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2"/>
              </a:buBlip>
              <a:tabLst/>
              <a:defRPr sz="2800" i="1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536575" marR="0" indent="-2730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2pPr>
            <a:lvl3pPr marL="803275" marR="0" indent="-265113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 sz="20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3pPr>
            <a:lvl4pPr marL="985838" marR="0" indent="-265113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 sz="20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 sz="20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/>
              <a:buChar char="•"/>
            </a:pPr>
            <a:r>
              <a:rPr lang="en-GB" sz="2000" b="0" dirty="0" smtClean="0"/>
              <a:t>Card foresees commercial standard</a:t>
            </a:r>
            <a:br>
              <a:rPr lang="en-GB" sz="2000" b="0" dirty="0" smtClean="0"/>
            </a:br>
            <a:r>
              <a:rPr lang="en-GB" sz="2000" b="0" dirty="0" smtClean="0"/>
              <a:t>fast protocols (</a:t>
            </a:r>
            <a:r>
              <a:rPr lang="en-GB" sz="2000" b="0" dirty="0" err="1" smtClean="0"/>
              <a:t>infiniband</a:t>
            </a:r>
            <a:r>
              <a:rPr lang="en-GB" sz="2000" b="0" dirty="0" smtClean="0"/>
              <a:t>, rapid-IO,…).</a:t>
            </a:r>
          </a:p>
          <a:p>
            <a:pPr>
              <a:buFont typeface="Arial"/>
              <a:buChar char="•"/>
            </a:pPr>
            <a:r>
              <a:rPr lang="en-GB" sz="2000" b="0" dirty="0" smtClean="0"/>
              <a:t>Such protocols are oriented to ATLAS</a:t>
            </a:r>
            <a:br>
              <a:rPr lang="en-GB" sz="2000" b="0" dirty="0" smtClean="0"/>
            </a:br>
            <a:r>
              <a:rPr lang="en-GB" sz="2000" b="0" dirty="0" smtClean="0"/>
              <a:t>Phase II upgrade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311773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HVR_CCPD – Cost &amp; Organization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86800" cy="5684838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3 year project submitted to CSN5: </a:t>
            </a:r>
            <a:r>
              <a:rPr lang="en-GB" sz="2000" b="1" dirty="0" smtClean="0">
                <a:solidFill>
                  <a:srgbClr val="0000FF"/>
                </a:solidFill>
              </a:rPr>
              <a:t>HVR_CCPD</a:t>
            </a:r>
          </a:p>
          <a:p>
            <a:pPr>
              <a:buFont typeface="Arial"/>
              <a:buChar char="•"/>
            </a:pPr>
            <a:r>
              <a:rPr lang="en-GB" sz="2000" i="0" dirty="0" smtClean="0"/>
              <a:t>Develop HV/HR-CMOS chip (</a:t>
            </a:r>
            <a:r>
              <a:rPr lang="en-GB" sz="2000" i="0" dirty="0" smtClean="0">
                <a:solidFill>
                  <a:srgbClr val="0000FF"/>
                </a:solidFill>
              </a:rPr>
              <a:t>HVR</a:t>
            </a:r>
            <a:r>
              <a:rPr lang="en-GB" sz="2000" i="0" dirty="0" smtClean="0"/>
              <a:t>)</a:t>
            </a:r>
          </a:p>
          <a:p>
            <a:pPr>
              <a:buFont typeface="Arial"/>
              <a:buChar char="•"/>
            </a:pPr>
            <a:r>
              <a:rPr lang="en-GB" i="0" dirty="0" smtClean="0"/>
              <a:t>Study </a:t>
            </a:r>
            <a:r>
              <a:rPr lang="en-GB" i="0" dirty="0" err="1" smtClean="0"/>
              <a:t>Capacitively</a:t>
            </a:r>
            <a:r>
              <a:rPr lang="en-GB" i="0" dirty="0" smtClean="0"/>
              <a:t> Coupled Pixel Detector (</a:t>
            </a:r>
            <a:r>
              <a:rPr lang="en-GB" i="0" dirty="0" smtClean="0">
                <a:solidFill>
                  <a:srgbClr val="0000FF"/>
                </a:solidFill>
              </a:rPr>
              <a:t>CCPD</a:t>
            </a:r>
            <a:r>
              <a:rPr lang="en-GB" i="0" dirty="0" smtClean="0"/>
              <a:t>)</a:t>
            </a:r>
          </a:p>
          <a:p>
            <a:pPr>
              <a:buFont typeface="Arial"/>
              <a:buChar char="•"/>
            </a:pPr>
            <a:r>
              <a:rPr lang="en-GB" sz="2000" i="0" dirty="0" smtClean="0"/>
              <a:t>~300 k€ project cost</a:t>
            </a:r>
          </a:p>
          <a:p>
            <a:pPr marL="0" indent="0">
              <a:buNone/>
            </a:pPr>
            <a:endParaRPr lang="en-GB" sz="1400" i="0" dirty="0" smtClean="0"/>
          </a:p>
          <a:p>
            <a:pPr marL="0" indent="0">
              <a:buNone/>
            </a:pPr>
            <a:r>
              <a:rPr lang="en-GB" sz="2000" dirty="0" smtClean="0"/>
              <a:t>National Coordinator:</a:t>
            </a:r>
          </a:p>
          <a:p>
            <a:pPr>
              <a:buFont typeface="Arial"/>
              <a:buChar char="•"/>
            </a:pPr>
            <a:r>
              <a:rPr lang="en-GB" sz="2000" i="0" dirty="0" err="1" smtClean="0">
                <a:solidFill>
                  <a:srgbClr val="0000FF"/>
                </a:solidFill>
              </a:rPr>
              <a:t>Attilio</a:t>
            </a:r>
            <a:r>
              <a:rPr lang="en-GB" sz="2000" i="0" dirty="0" smtClean="0">
                <a:solidFill>
                  <a:srgbClr val="0000FF"/>
                </a:solidFill>
              </a:rPr>
              <a:t> </a:t>
            </a:r>
            <a:r>
              <a:rPr lang="en-GB" sz="2000" i="0" dirty="0" err="1" smtClean="0">
                <a:solidFill>
                  <a:srgbClr val="0000FF"/>
                </a:solidFill>
              </a:rPr>
              <a:t>Andreazza</a:t>
            </a:r>
            <a:r>
              <a:rPr lang="en-GB" sz="2000" i="0" dirty="0" smtClean="0">
                <a:solidFill>
                  <a:srgbClr val="0000FF"/>
                </a:solidFill>
              </a:rPr>
              <a:t> </a:t>
            </a:r>
            <a:r>
              <a:rPr lang="en-GB" sz="2000" i="0" dirty="0" smtClean="0"/>
              <a:t>(MI)</a:t>
            </a:r>
          </a:p>
          <a:p>
            <a:pPr marL="0" indent="0">
              <a:buNone/>
            </a:pPr>
            <a:endParaRPr lang="en-GB" sz="1400" dirty="0" smtClean="0"/>
          </a:p>
          <a:p>
            <a:pPr marL="0" indent="0">
              <a:buNone/>
            </a:pPr>
            <a:r>
              <a:rPr lang="en-GB" sz="2200" dirty="0" smtClean="0"/>
              <a:t>Collaborative tools:</a:t>
            </a:r>
          </a:p>
          <a:p>
            <a:pPr>
              <a:buFont typeface="Arial"/>
              <a:buChar char="•"/>
            </a:pPr>
            <a:r>
              <a:rPr lang="en-GB" sz="1800" dirty="0" smtClean="0"/>
              <a:t>SharePoint: </a:t>
            </a:r>
            <a:r>
              <a:rPr lang="en-GB" sz="1800" dirty="0" err="1" smtClean="0"/>
              <a:t>cern.ch</a:t>
            </a:r>
            <a:r>
              <a:rPr lang="en-GB" sz="1800" dirty="0" smtClean="0"/>
              <a:t>/HVR_CCPD</a:t>
            </a:r>
          </a:p>
          <a:p>
            <a:pPr>
              <a:buFont typeface="Arial"/>
              <a:buChar char="•"/>
            </a:pPr>
            <a:r>
              <a:rPr lang="en-GB" sz="1800" dirty="0" smtClean="0"/>
              <a:t>Proposal on SharePoint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04864"/>
            <a:ext cx="4965700" cy="4229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07504" y="4869160"/>
            <a:ext cx="4608512" cy="136815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964862"/>
            <a:ext cx="4464496" cy="1254814"/>
          </a:xfrm>
          <a:prstGeom prst="rect">
            <a:avLst/>
          </a:prstGeom>
          <a:effectLst/>
        </p:spPr>
      </p:pic>
      <p:pic>
        <p:nvPicPr>
          <p:cNvPr id="9" name="Picture 8" descr="HVR-CCPD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92696"/>
            <a:ext cx="2011358" cy="101717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863784"/>
            <a:ext cx="4968552" cy="14932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189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67528" y="2967335"/>
            <a:ext cx="3608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CMS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75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FTE &amp; FUNDS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80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FTE 2015 on ATLAS Related R&amp;D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3168352" cy="56848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Total </a:t>
            </a:r>
            <a:r>
              <a:rPr lang="en-GB" dirty="0" smtClean="0">
                <a:solidFill>
                  <a:schemeClr val="tx2"/>
                </a:solidFill>
              </a:rPr>
              <a:t>13.8</a:t>
            </a:r>
            <a:r>
              <a:rPr lang="en-GB" dirty="0" smtClean="0"/>
              <a:t> FTE for the 3 R&amp;D of interest of </a:t>
            </a:r>
            <a:r>
              <a:rPr lang="en-GB" dirty="0" err="1" smtClean="0"/>
              <a:t>ITk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09" y="548680"/>
            <a:ext cx="4704787" cy="5987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70" y="2132856"/>
            <a:ext cx="4176464" cy="2448272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166593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FTE 2015 on </a:t>
            </a:r>
            <a:r>
              <a:rPr lang="en-GB" dirty="0" smtClean="0"/>
              <a:t>CMS Related </a:t>
            </a:r>
            <a:r>
              <a:rPr lang="en-GB" dirty="0"/>
              <a:t>R&amp;D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946150"/>
            <a:ext cx="7988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00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RD_FASE2 – “</a:t>
            </a:r>
            <a:r>
              <a:rPr lang="en-GB" dirty="0" err="1" smtClean="0"/>
              <a:t>Richieste</a:t>
            </a:r>
            <a:r>
              <a:rPr lang="en-GB" dirty="0" smtClean="0"/>
              <a:t> 2015” (1/2)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5301208"/>
            <a:ext cx="4104456" cy="1148334"/>
          </a:xfrm>
        </p:spPr>
        <p:txBody>
          <a:bodyPr/>
          <a:lstStyle/>
          <a:p>
            <a:r>
              <a:rPr lang="en-GB" dirty="0" smtClean="0"/>
              <a:t>Legend:</a:t>
            </a:r>
          </a:p>
          <a:p>
            <a:endParaRPr lang="en-GB" sz="400" dirty="0" smtClean="0"/>
          </a:p>
          <a:p>
            <a:pPr marL="2667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   ATLAS/CMS</a:t>
            </a:r>
          </a:p>
          <a:p>
            <a:pPr marL="266700" lvl="1" indent="0">
              <a:buNone/>
            </a:pPr>
            <a:r>
              <a:rPr lang="en-GB" dirty="0"/>
              <a:t> </a:t>
            </a:r>
            <a:r>
              <a:rPr lang="en-GB" dirty="0" smtClean="0"/>
              <a:t>      Common ATLAS / CMS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456984"/>
              </p:ext>
            </p:extLst>
          </p:nvPr>
        </p:nvGraphicFramePr>
        <p:xfrm>
          <a:off x="251520" y="836712"/>
          <a:ext cx="8784978" cy="4338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48072"/>
                <a:gridCol w="3672408"/>
                <a:gridCol w="744083"/>
                <a:gridCol w="744083"/>
                <a:gridCol w="744083"/>
                <a:gridCol w="744083"/>
                <a:gridCol w="744083"/>
                <a:gridCol w="744083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Descrizione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6" Wafer procurement (SOI, wafer bonding,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536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PicoScope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6407 Digitizer with 1.5 GHz probes and accessories.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8.5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82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6" dummy wafers - test deposition on 6" and high-density bumps (150 k-bumps/chip)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 for 3D sensor test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24.0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Upgarde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R/O Systems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 assembly and irradiation, RD on flex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MM-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R/O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 module R/O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CO2/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µCH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 µ-channel cooling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10.0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rowSpan="2" gridSpan="2"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requested by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 Groups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36.0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18.5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365760">
                <a:tc gridSpan="2" v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105.5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87152" y="5733256"/>
            <a:ext cx="504056" cy="288032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7152" y="6093296"/>
            <a:ext cx="504056" cy="288032"/>
          </a:xfrm>
          <a:prstGeom prst="rect">
            <a:avLst/>
          </a:prstGeom>
          <a:solidFill>
            <a:srgbClr val="FFFFD7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4932040" y="5301208"/>
            <a:ext cx="4104456" cy="114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2"/>
              </a:buBlip>
              <a:tabLst/>
              <a:defRPr sz="2000" i="1" strike="noStrike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446088" marR="0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30238" marR="0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896938" marR="0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b="0" dirty="0" smtClean="0"/>
              <a:t>Trento:</a:t>
            </a:r>
          </a:p>
          <a:p>
            <a:pPr lvl="1"/>
            <a:r>
              <a:rPr lang="en-GB" sz="1800" b="0" dirty="0" smtClean="0"/>
              <a:t>Request of </a:t>
            </a:r>
            <a:r>
              <a:rPr lang="en-GB" sz="1800" dirty="0" smtClean="0"/>
              <a:t>4 k€ of Travel Money </a:t>
            </a:r>
            <a:r>
              <a:rPr lang="en-GB" sz="1800" b="0" dirty="0" smtClean="0"/>
              <a:t>for  test-beam participation and support.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68568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57511"/>
              </p:ext>
            </p:extLst>
          </p:nvPr>
        </p:nvGraphicFramePr>
        <p:xfrm>
          <a:off x="251520" y="638421"/>
          <a:ext cx="8784978" cy="58323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48072"/>
                <a:gridCol w="4536504"/>
                <a:gridCol w="600067"/>
                <a:gridCol w="600067"/>
                <a:gridCol w="600067"/>
                <a:gridCol w="600067"/>
                <a:gridCol w="600067"/>
                <a:gridCol w="600067"/>
              </a:tblGrid>
              <a:tr h="292963"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Descrizione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273660"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6" Wafer procurement (SOI, wafer bonding,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660">
                <a:tc rowSpan="2"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Sensor</a:t>
                      </a:r>
                    </a:p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AE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Contribution to common CMS sensor batch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660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Parylene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or BCB isolation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sensors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660">
                <a:tc rowSpan="3"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density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bump-bonding test: industrial partner to be defined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660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200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Bump-bonding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for FBK sensor testing: 3D + Active Edge (AE)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7"/>
                    </a:solidFill>
                  </a:tcPr>
                </a:tc>
              </a:tr>
              <a:tr h="2736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3660">
                <a:tc rowSpan="7"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Mechanical Assembly: jigs for WB,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support structures for lab test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660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Adapter interface boards: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100 pc (one for each ROC)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29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 mechanics and DAQ: precision mechanics,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cooling contacts and piping, interface electronics (FNAL + DESY) for PSI46dig only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554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Irradiation: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sample preparation, mechanical supports and facilities costs. Min 2 </a:t>
                      </a:r>
                      <a:r>
                        <a:rPr 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fluences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436">
                <a:tc vMerge="1"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USBpix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3.0: FE-I4 lab R/O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436">
                <a:tc vMerge="1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Density pitch sensor probing: probe cards for qualification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729">
                <a:tc vMerge="1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Module qualification, laser &amp;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X-ray in cool box: mechanics and cooling for X-ray station and jig for cooling box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9543">
                <a:tc rowSpan="4"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CO2/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µCH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 system completion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3">
                <a:tc vMerge="1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Single micro-channel cooling demonstrator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3">
                <a:tc vMerge="1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Cooling technical equipment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3">
                <a:tc vMerge="1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Cooling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consumables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300"/>
                        </a:spcBef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10">
                <a:tc rowSpan="2" gridSpan="2">
                  <a:txBody>
                    <a:bodyPr/>
                    <a:lstStyle/>
                    <a:p>
                      <a:pPr marL="7200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requested by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 Groups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352510">
                <a:tc gridSpan="2" v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72000" algn="l" fontAlgn="b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16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177.5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RD_FASE2 – “</a:t>
            </a:r>
            <a:r>
              <a:rPr lang="en-GB" dirty="0" err="1"/>
              <a:t>Richieste</a:t>
            </a:r>
            <a:r>
              <a:rPr lang="en-GB" dirty="0"/>
              <a:t> 2015</a:t>
            </a:r>
            <a:r>
              <a:rPr lang="en-GB" dirty="0" smtClean="0"/>
              <a:t>” 2/2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580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2014 Activities &amp; Funds (ATLAS)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686800" cy="5472608"/>
          </a:xfrm>
        </p:spPr>
        <p:txBody>
          <a:bodyPr/>
          <a:lstStyle/>
          <a:p>
            <a:r>
              <a:rPr lang="en-GB" b="1" dirty="0" smtClean="0"/>
              <a:t>2014: </a:t>
            </a:r>
            <a:r>
              <a:rPr lang="en-GB" dirty="0" smtClean="0"/>
              <a:t>CSN1 funded (Feb and May) R&amp;D Phase 2 activities for ATLAS &amp; CMS inner trackers.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Development of 3D and Active Edge sensors with FBK – 3 Batches (ATLAS/CMS)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Bump-bonding: development of Indium bumps (6” sensors) and produce modules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Develop a technology for pixel detector hybridization using </a:t>
            </a:r>
            <a:r>
              <a:rPr lang="en-GB" b="1" i="1" dirty="0" smtClean="0">
                <a:latin typeface="Calibri"/>
                <a:cs typeface="Calibri"/>
              </a:rPr>
              <a:t>C</a:t>
            </a:r>
            <a:r>
              <a:rPr lang="en-GB" dirty="0" smtClean="0">
                <a:latin typeface="Calibri"/>
                <a:cs typeface="Calibri"/>
              </a:rPr>
              <a:t> (dielectric) instead of </a:t>
            </a:r>
            <a:r>
              <a:rPr lang="en-GB" b="1" i="1" dirty="0" smtClean="0">
                <a:latin typeface="Calibri"/>
                <a:cs typeface="Calibri"/>
              </a:rPr>
              <a:t>R</a:t>
            </a:r>
            <a:r>
              <a:rPr lang="en-GB" dirty="0" smtClean="0">
                <a:latin typeface="Calibri"/>
                <a:cs typeface="Calibri"/>
              </a:rPr>
              <a:t> (bump-bonding) coupling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Completion of CO</a:t>
            </a:r>
            <a:r>
              <a:rPr lang="en-GB" baseline="-25000" dirty="0" smtClean="0">
                <a:latin typeface="Calibri"/>
                <a:cs typeface="Calibri"/>
              </a:rPr>
              <a:t>2</a:t>
            </a:r>
            <a:r>
              <a:rPr lang="en-GB" dirty="0" smtClean="0">
                <a:latin typeface="Calibri"/>
                <a:cs typeface="Calibri"/>
              </a:rPr>
              <a:t> test plant (combined ATLAS / </a:t>
            </a:r>
            <a:r>
              <a:rPr lang="en-GB" dirty="0" err="1" smtClean="0">
                <a:latin typeface="Calibri"/>
                <a:cs typeface="Calibri"/>
              </a:rPr>
              <a:t>LHCb</a:t>
            </a:r>
            <a:r>
              <a:rPr lang="en-GB" dirty="0" smtClean="0">
                <a:latin typeface="Calibri"/>
                <a:cs typeface="Calibri"/>
              </a:rPr>
              <a:t>) 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848569"/>
              </p:ext>
            </p:extLst>
          </p:nvPr>
        </p:nvGraphicFramePr>
        <p:xfrm>
          <a:off x="251520" y="3375000"/>
          <a:ext cx="8712968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4096"/>
                <a:gridCol w="648072"/>
                <a:gridCol w="936104"/>
                <a:gridCol w="2016224"/>
                <a:gridCol w="1080120"/>
                <a:gridCol w="3168352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Assigned 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Sezione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/CMS/COMMON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Wafer for 3D sensors (common with CMS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processes at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FBK: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committed with MEMS3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HV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HV-CMOS Hybridization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FE-I4B wafers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 of 3D (IBL design on 6")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FE-I4B wafers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CO2/µ-CH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TRACI: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co-funded with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LHCb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125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39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CMS: </a:t>
            </a:r>
            <a:r>
              <a:rPr lang="en-GB" dirty="0" smtClean="0"/>
              <a:t>Phase-2 Tracker </a:t>
            </a:r>
            <a:r>
              <a:rPr lang="en-GB" dirty="0" smtClean="0"/>
              <a:t>Timeline </a:t>
            </a:r>
            <a:endParaRPr lang="en-GB" dirty="0"/>
          </a:p>
        </p:txBody>
      </p:sp>
      <p:pic>
        <p:nvPicPr>
          <p:cNvPr id="6" name="Picture 5" descr="TK-TP-boxologia-fas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2" y="5059648"/>
            <a:ext cx="6263680" cy="1510391"/>
          </a:xfrm>
          <a:prstGeom prst="rect">
            <a:avLst/>
          </a:prstGeom>
        </p:spPr>
      </p:pic>
      <p:pic>
        <p:nvPicPr>
          <p:cNvPr id="8" name="Picture 7" descr="TK-TP-Timeline-fas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2329" r="1176" b="1996"/>
          <a:stretch/>
        </p:blipFill>
        <p:spPr>
          <a:xfrm>
            <a:off x="332901" y="517819"/>
            <a:ext cx="8811100" cy="4648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94116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u="sng" dirty="0" smtClean="0">
                <a:solidFill>
                  <a:srgbClr val="FF0000"/>
                </a:solidFill>
              </a:rPr>
              <a:t>Draft</a:t>
            </a:r>
            <a:r>
              <a:rPr lang="en-US" sz="1600" b="0" dirty="0" smtClean="0">
                <a:solidFill>
                  <a:srgbClr val="FF0000"/>
                </a:solidFill>
              </a:rPr>
              <a:t> of Outer Tracker and Inner Pixel Phase-2 schedule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877272"/>
            <a:ext cx="27363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Management chart of </a:t>
            </a:r>
            <a:r>
              <a:rPr lang="en-US" sz="1100" dirty="0" smtClean="0">
                <a:solidFill>
                  <a:srgbClr val="0000FF"/>
                </a:solidFill>
              </a:rPr>
              <a:t>CMS Tracker </a:t>
            </a:r>
            <a:r>
              <a:rPr lang="en-US" sz="1100" dirty="0">
                <a:solidFill>
                  <a:srgbClr val="0000FF"/>
                </a:solidFill>
              </a:rPr>
              <a:t>with detail of the Phase-2 Upgrade </a:t>
            </a:r>
            <a:r>
              <a:rPr lang="en-US" sz="1100" dirty="0" smtClean="0">
                <a:solidFill>
                  <a:srgbClr val="0000FF"/>
                </a:solidFill>
              </a:rPr>
              <a:t>coordination </a:t>
            </a:r>
            <a:r>
              <a:rPr lang="en-US" sz="1100" dirty="0">
                <a:solidFill>
                  <a:srgbClr val="0000FF"/>
                </a:solidFill>
              </a:rPr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251988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2014 Activities &amp; Funds </a:t>
            </a:r>
            <a:r>
              <a:rPr lang="en-GB" dirty="0" smtClean="0"/>
              <a:t>(</a:t>
            </a:r>
            <a:r>
              <a:rPr lang="en-GB" dirty="0" smtClean="0"/>
              <a:t>CMS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686800" cy="5472608"/>
          </a:xfrm>
        </p:spPr>
        <p:txBody>
          <a:bodyPr/>
          <a:lstStyle/>
          <a:p>
            <a:r>
              <a:rPr lang="en-GB" b="1" dirty="0" smtClean="0"/>
              <a:t>2014: </a:t>
            </a:r>
            <a:r>
              <a:rPr lang="en-GB" dirty="0" smtClean="0"/>
              <a:t>Funds </a:t>
            </a:r>
            <a:r>
              <a:rPr lang="en-GB" dirty="0"/>
              <a:t>for CMS</a:t>
            </a:r>
            <a:r>
              <a:rPr lang="en-GB" dirty="0" smtClean="0"/>
              <a:t>-ATLAS common </a:t>
            </a:r>
            <a:r>
              <a:rPr lang="en-GB" dirty="0" smtClean="0"/>
              <a:t>activities are in the previous slide.</a:t>
            </a:r>
            <a:endParaRPr lang="en-GB" dirty="0" smtClean="0"/>
          </a:p>
          <a:p>
            <a:pPr lvl="1"/>
            <a:r>
              <a:rPr lang="en-GB" dirty="0" smtClean="0">
                <a:latin typeface="Calibri"/>
                <a:cs typeface="Calibri"/>
              </a:rPr>
              <a:t>Development of 3D and Active Edge sensors with FBK – 3 Batches (ATLAS/CMS)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Bump-bonding: </a:t>
            </a:r>
            <a:r>
              <a:rPr lang="en-GB" dirty="0" smtClean="0">
                <a:latin typeface="Calibri"/>
                <a:cs typeface="Calibri"/>
              </a:rPr>
              <a:t>ROC wafers, hybridization, </a:t>
            </a:r>
            <a:r>
              <a:rPr lang="en-GB" dirty="0" smtClean="0">
                <a:latin typeface="Calibri"/>
                <a:cs typeface="Calibri"/>
              </a:rPr>
              <a:t>single-ROC </a:t>
            </a:r>
            <a:r>
              <a:rPr lang="en-GB" dirty="0" smtClean="0">
                <a:latin typeface="Calibri"/>
                <a:cs typeface="Calibri"/>
              </a:rPr>
              <a:t>module production</a:t>
            </a:r>
            <a:endParaRPr lang="en-GB" dirty="0" smtClean="0">
              <a:latin typeface="Calibri"/>
              <a:cs typeface="Calibri"/>
            </a:endParaRPr>
          </a:p>
          <a:p>
            <a:pPr lvl="1"/>
            <a:r>
              <a:rPr lang="en-GB" dirty="0" smtClean="0">
                <a:latin typeface="Calibri"/>
                <a:cs typeface="Calibri"/>
              </a:rPr>
              <a:t>First step towards “Blowing” </a:t>
            </a:r>
            <a:r>
              <a:rPr lang="en-GB" dirty="0" smtClean="0">
                <a:latin typeface="Calibri"/>
                <a:cs typeface="Calibri"/>
              </a:rPr>
              <a:t>CO</a:t>
            </a:r>
            <a:r>
              <a:rPr lang="en-GB" baseline="-25000" dirty="0" smtClean="0">
                <a:latin typeface="Calibri"/>
                <a:cs typeface="Calibri"/>
              </a:rPr>
              <a:t>2</a:t>
            </a:r>
            <a:r>
              <a:rPr lang="en-GB" dirty="0" smtClean="0">
                <a:latin typeface="Calibri"/>
                <a:cs typeface="Calibri"/>
              </a:rPr>
              <a:t> test plant </a:t>
            </a:r>
            <a:r>
              <a:rPr lang="en-GB" dirty="0" smtClean="0">
                <a:latin typeface="Calibri"/>
                <a:cs typeface="Calibri"/>
              </a:rPr>
              <a:t>(initial equipment, to be completed in 2015) </a:t>
            </a:r>
            <a:endParaRPr lang="en-GB" dirty="0" smtClean="0">
              <a:latin typeface="Calibri"/>
              <a:cs typeface="Calibri"/>
            </a:endParaRP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2043"/>
              </p:ext>
            </p:extLst>
          </p:nvPr>
        </p:nvGraphicFramePr>
        <p:xfrm>
          <a:off x="251520" y="3375000"/>
          <a:ext cx="8712968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4096"/>
                <a:gridCol w="648072"/>
                <a:gridCol w="936104"/>
                <a:gridCol w="2016224"/>
                <a:gridCol w="1080120"/>
                <a:gridCol w="3168352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Assigned 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Sezione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ATLAS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/CMS/COMMON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Assigned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Active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Edge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MEMS3 </a:t>
                      </a:r>
                      <a:r>
                        <a:rPr lang="en-US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Litho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Steps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+ wafers for sensors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BB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Planar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PSI_dig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“Express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Line”wafers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000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 Blowing System components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69 000 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92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 slides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6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Substrates Specifications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600" dirty="0" err="1" smtClean="0"/>
              <a:t>SiSI</a:t>
            </a:r>
            <a:r>
              <a:rPr lang="en-GB" sz="1600" dirty="0" smtClean="0"/>
              <a:t> DWB – 100 and 130 µm nominal thickness </a:t>
            </a:r>
            <a:br>
              <a:rPr lang="en-GB" sz="1600" dirty="0" smtClean="0"/>
            </a:br>
            <a:r>
              <a:rPr lang="en-GB" sz="1600" dirty="0" smtClean="0"/>
              <a:t>Producer: </a:t>
            </a:r>
            <a:r>
              <a:rPr lang="en-GB" sz="1600" b="1" dirty="0" err="1" smtClean="0"/>
              <a:t>Icemos</a:t>
            </a:r>
            <a:endParaRPr lang="en-GB" sz="1600" b="1" dirty="0" smtClean="0"/>
          </a:p>
          <a:p>
            <a:pPr lvl="1"/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Overall Thickness:	600 / 630 ± 12 µm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Wafer diameter:	150 mm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Bow and wrap:	&lt; 60 µm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TTV:	&lt;5 µm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Handle wafer growth:	CZ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Handle wafer resistivity:	0.001 ÷ 1 </a:t>
            </a:r>
            <a:r>
              <a:rPr lang="en-GB" sz="1200" dirty="0" err="1" smtClean="0"/>
              <a:t>Ω•cm</a:t>
            </a:r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Handle doping type:	p (Boron)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Device wafer growth:	FZ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Device resistivity:	&gt;3000 </a:t>
            </a:r>
            <a:r>
              <a:rPr lang="en-GB" sz="1200" dirty="0" err="1" smtClean="0"/>
              <a:t>Ω•cm</a:t>
            </a:r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Device nominal thickness:	100 / 130 ± 2 µm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Device doping type:	p (Boron)</a:t>
            </a:r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 smtClean="0"/>
          </a:p>
          <a:p>
            <a:endParaRPr lang="en-GB" sz="1600" dirty="0" smtClean="0"/>
          </a:p>
          <a:p>
            <a:endParaRPr lang="en-GB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62000"/>
            <a:ext cx="4572000" cy="5684838"/>
          </a:xfrm>
        </p:spPr>
        <p:txBody>
          <a:bodyPr/>
          <a:lstStyle/>
          <a:p>
            <a:r>
              <a:rPr lang="en-GB" sz="1600" dirty="0" err="1" smtClean="0"/>
              <a:t>Epi</a:t>
            </a:r>
            <a:r>
              <a:rPr lang="en-GB" sz="1600" dirty="0" smtClean="0"/>
              <a:t>-wafers – 130 µm nominal thickness</a:t>
            </a:r>
            <a:br>
              <a:rPr lang="en-GB" sz="1600" dirty="0" smtClean="0"/>
            </a:br>
            <a:r>
              <a:rPr lang="en-GB" sz="1600" dirty="0" smtClean="0"/>
              <a:t>Producer: </a:t>
            </a:r>
            <a:r>
              <a:rPr lang="en-GB" sz="1600" b="1" dirty="0" err="1" smtClean="0"/>
              <a:t>Shinetsu</a:t>
            </a:r>
            <a:endParaRPr lang="en-GB" sz="1600" b="1" dirty="0" smtClean="0"/>
          </a:p>
          <a:p>
            <a:endParaRPr lang="en-GB" sz="18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Overall Thickness:	</a:t>
            </a:r>
            <a:r>
              <a:rPr lang="en-GB" sz="1200" dirty="0" smtClean="0"/>
              <a:t>625 </a:t>
            </a:r>
            <a:r>
              <a:rPr lang="en-GB" sz="1200" dirty="0"/>
              <a:t>± </a:t>
            </a:r>
            <a:r>
              <a:rPr lang="en-GB" sz="1200" dirty="0" smtClean="0"/>
              <a:t>25 </a:t>
            </a:r>
            <a:r>
              <a:rPr lang="en-GB" sz="1200" dirty="0"/>
              <a:t>µm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Wafer diameter:	150 mm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Bow and wrap:	</a:t>
            </a:r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TTV</a:t>
            </a:r>
            <a:r>
              <a:rPr lang="en-GB" sz="1200" dirty="0"/>
              <a:t>:	</a:t>
            </a:r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 smtClean="0"/>
              <a:t>Handle </a:t>
            </a:r>
            <a:r>
              <a:rPr lang="en-GB" sz="1200" dirty="0"/>
              <a:t>wafer growth:	CZ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Handle wafer resistivity:	</a:t>
            </a:r>
            <a:r>
              <a:rPr lang="en-GB" sz="1200" dirty="0" smtClean="0"/>
              <a:t>10 </a:t>
            </a:r>
            <a:r>
              <a:rPr lang="en-GB" sz="1200" dirty="0"/>
              <a:t>÷ </a:t>
            </a:r>
            <a:r>
              <a:rPr lang="en-GB" sz="1200" dirty="0" smtClean="0"/>
              <a:t>20 </a:t>
            </a:r>
            <a:r>
              <a:rPr lang="en-GB" sz="1200" dirty="0" err="1"/>
              <a:t>Ω•cm</a:t>
            </a: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Handle doping type:	p (Boron)</a:t>
            </a:r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Device wafer growth:	</a:t>
            </a:r>
            <a:r>
              <a:rPr lang="en-GB" sz="1200" dirty="0" smtClean="0"/>
              <a:t>Epitaxial</a:t>
            </a: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Device resistivity:	</a:t>
            </a:r>
            <a:r>
              <a:rPr lang="en-GB" sz="1200" dirty="0" smtClean="0"/>
              <a:t>700 ÷ 2500 </a:t>
            </a:r>
            <a:r>
              <a:rPr lang="en-GB" sz="1200" dirty="0" err="1" smtClean="0"/>
              <a:t>Ω</a:t>
            </a:r>
            <a:r>
              <a:rPr lang="en-GB" sz="1200" dirty="0" err="1"/>
              <a:t>•cm</a:t>
            </a: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Device nominal </a:t>
            </a:r>
            <a:r>
              <a:rPr lang="en-GB" sz="1200" dirty="0" smtClean="0"/>
              <a:t>thickness (*):</a:t>
            </a:r>
            <a:r>
              <a:rPr lang="en-GB" sz="1200" dirty="0"/>
              <a:t>	</a:t>
            </a:r>
            <a:r>
              <a:rPr lang="en-GB" sz="1200" dirty="0" smtClean="0"/>
              <a:t>115 ÷ 145 µm</a:t>
            </a: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r>
              <a:rPr lang="en-GB" sz="1200" dirty="0"/>
              <a:t>Device doping type:	p (Boron</a:t>
            </a:r>
            <a:r>
              <a:rPr lang="en-GB" sz="1200" dirty="0" smtClean="0"/>
              <a:t>)</a:t>
            </a:r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 smtClean="0"/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/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 smtClean="0"/>
          </a:p>
          <a:p>
            <a:pPr marL="0" lvl="1" indent="0">
              <a:buNone/>
              <a:tabLst>
                <a:tab pos="2424113" algn="l"/>
              </a:tabLst>
            </a:pPr>
            <a:r>
              <a:rPr lang="en-GB" sz="1200" dirty="0" smtClean="0"/>
              <a:t>Note: (*)</a:t>
            </a:r>
            <a:endParaRPr lang="en-GB" sz="1200" dirty="0"/>
          </a:p>
          <a:p>
            <a:pPr marL="0" lvl="1" indent="0">
              <a:buNone/>
              <a:tabLst>
                <a:tab pos="2424113" algn="l"/>
              </a:tabLst>
            </a:pPr>
            <a:r>
              <a:rPr lang="en-GB" sz="1200" dirty="0" err="1"/>
              <a:t>Epi</a:t>
            </a:r>
            <a:r>
              <a:rPr lang="en-GB" sz="1200" dirty="0"/>
              <a:t> layer thickness uniformity in a wafer: average value </a:t>
            </a:r>
            <a:r>
              <a:rPr lang="en-GB" sz="1200" dirty="0" smtClean="0"/>
              <a:t>± 5</a:t>
            </a:r>
            <a:r>
              <a:rPr lang="en-GB" sz="1200" dirty="0"/>
              <a:t>%</a:t>
            </a:r>
            <a:br>
              <a:rPr lang="en-GB" sz="1200" dirty="0"/>
            </a:br>
            <a:r>
              <a:rPr lang="en-GB" sz="1200" dirty="0" err="1" smtClean="0"/>
              <a:t>Epi</a:t>
            </a:r>
            <a:r>
              <a:rPr lang="en-GB" sz="1200" dirty="0" smtClean="0"/>
              <a:t> </a:t>
            </a:r>
            <a:r>
              <a:rPr lang="en-GB" sz="1200" dirty="0"/>
              <a:t>layer thickness uniformity wafer-to-wafer: average value ±</a:t>
            </a:r>
            <a:r>
              <a:rPr lang="en-GB" sz="1200" dirty="0" smtClean="0"/>
              <a:t>5</a:t>
            </a:r>
            <a:r>
              <a:rPr lang="en-GB" sz="1200" dirty="0"/>
              <a:t>% </a:t>
            </a:r>
          </a:p>
          <a:p>
            <a:pPr marL="266700" lvl="1" indent="0">
              <a:buNone/>
              <a:tabLst>
                <a:tab pos="2424113" algn="l"/>
              </a:tabLst>
            </a:pPr>
            <a:endParaRPr lang="en-GB" sz="1200" dirty="0" smtClean="0"/>
          </a:p>
          <a:p>
            <a:pPr marL="0" lvl="1" indent="0">
              <a:buNone/>
              <a:tabLst>
                <a:tab pos="2424113" algn="l"/>
              </a:tabLst>
            </a:pPr>
            <a:r>
              <a:rPr lang="en-GB" sz="1200" u="sng" dirty="0" err="1" smtClean="0"/>
              <a:t>Shinetsu</a:t>
            </a:r>
            <a:r>
              <a:rPr lang="en-GB" sz="1200" dirty="0" smtClean="0"/>
              <a:t> is the only producer of thick 6” Epitaxial wafers we have found</a:t>
            </a:r>
            <a:endParaRPr lang="en-GB" sz="1200" dirty="0"/>
          </a:p>
          <a:p>
            <a:endParaRPr lang="en-GB" sz="1800" dirty="0"/>
          </a:p>
        </p:txBody>
      </p:sp>
      <p:pic>
        <p:nvPicPr>
          <p:cNvPr id="5" name="Picture 4" descr="Pages from Si-Siwafers-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7" t="46363" r="50806" b="35512"/>
          <a:stretch/>
        </p:blipFill>
        <p:spPr>
          <a:xfrm>
            <a:off x="93956" y="4104374"/>
            <a:ext cx="4433132" cy="27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537"/>
          <a:stretch/>
        </p:blipFill>
        <p:spPr>
          <a:xfrm>
            <a:off x="5903148" y="4532064"/>
            <a:ext cx="2773308" cy="1993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409700"/>
            <a:ext cx="4578350" cy="32067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6936" y="1146215"/>
            <a:ext cx="4131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006699"/>
                </a:solidFill>
                <a:latin typeface="Calibri"/>
                <a:cs typeface="Calibri"/>
              </a:rPr>
              <a:t>TCAD simulation of </a:t>
            </a:r>
            <a:r>
              <a:rPr lang="en-US" sz="1800" b="0" dirty="0" err="1" smtClean="0">
                <a:solidFill>
                  <a:srgbClr val="006699"/>
                </a:solidFill>
                <a:latin typeface="Calibri"/>
                <a:cs typeface="Calibri"/>
              </a:rPr>
              <a:t>mip</a:t>
            </a:r>
            <a:r>
              <a:rPr lang="en-US" sz="1800" b="0" dirty="0" smtClean="0">
                <a:solidFill>
                  <a:srgbClr val="006699"/>
                </a:solidFill>
                <a:latin typeface="Calibri"/>
                <a:cs typeface="Calibri"/>
              </a:rPr>
              <a:t> on 50x50 pixel</a:t>
            </a:r>
            <a:endParaRPr lang="en-US" sz="1800" b="0" dirty="0">
              <a:solidFill>
                <a:srgbClr val="006699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848100" y="2387600"/>
            <a:ext cx="469900" cy="266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21732" y="5950247"/>
            <a:ext cx="1802396" cy="359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1600" b="0" dirty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www.picotech.com</a:t>
            </a:r>
            <a:r>
              <a:rPr lang="en-US" sz="16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– TN: </a:t>
            </a:r>
            <a:r>
              <a:rPr lang="en-GB" dirty="0" err="1" smtClean="0"/>
              <a:t>PicoScope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696490"/>
            <a:ext cx="8686800" cy="503676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GB" dirty="0" smtClean="0">
                <a:solidFill>
                  <a:srgbClr val="FF0000"/>
                </a:solidFill>
              </a:rPr>
              <a:t>TN Involved in design, TCAD simulation and 3D diode structure measurements</a:t>
            </a:r>
            <a:endParaRPr lang="en-GB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New 3D design:</a:t>
            </a:r>
          </a:p>
          <a:p>
            <a:pPr marL="503238" lvl="1" indent="-234950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electrode distance reduced</a:t>
            </a:r>
            <a:endParaRPr lang="en-GB" dirty="0">
              <a:solidFill>
                <a:srgbClr val="000000"/>
              </a:solidFill>
              <a:sym typeface="Wingdings"/>
            </a:endParaRPr>
          </a:p>
          <a:p>
            <a:pPr marL="503238" lvl="1" indent="-234950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High speed signals (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&lt;1ns) 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GB" dirty="0" smtClean="0">
                <a:solidFill>
                  <a:srgbClr val="FF0000"/>
                </a:solidFill>
              </a:rPr>
              <a:t>Need direct comparison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between measurements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and simulation to optimize design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Test on ad-hoc structures (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OK)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High speed laser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(OK)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High-bandwidth amplifier (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OK)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High sampling oscilloscope (</a:t>
            </a:r>
            <a:r>
              <a:rPr lang="en-GB" u="sng" dirty="0" smtClean="0">
                <a:solidFill>
                  <a:srgbClr val="000000"/>
                </a:solidFill>
                <a:sym typeface="Wingdings"/>
              </a:rPr>
              <a:t>not available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) </a:t>
            </a:r>
            <a:endParaRPr lang="en-GB" dirty="0">
              <a:solidFill>
                <a:srgbClr val="000000"/>
              </a:solidFill>
              <a:sym typeface="Wingdings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GB" b="1" dirty="0" err="1" smtClean="0">
                <a:solidFill>
                  <a:srgbClr val="000000"/>
                </a:solidFill>
                <a:sym typeface="Wingdings"/>
              </a:rPr>
              <a:t>PicoScope</a:t>
            </a:r>
            <a:r>
              <a:rPr lang="en-GB" b="1" dirty="0" smtClean="0">
                <a:solidFill>
                  <a:srgbClr val="000000"/>
                </a:solidFill>
                <a:sym typeface="Wingdings"/>
              </a:rPr>
              <a:t> modules 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(High speed A/D Converters</a:t>
            </a:r>
            <a:br>
              <a:rPr lang="en-GB" dirty="0" smtClean="0">
                <a:solidFill>
                  <a:srgbClr val="000000"/>
                </a:solidFill>
                <a:sym typeface="Wingdings"/>
              </a:rPr>
            </a:br>
            <a:r>
              <a:rPr lang="en-GB" dirty="0" smtClean="0">
                <a:solidFill>
                  <a:srgbClr val="000000"/>
                </a:solidFill>
                <a:sym typeface="Wingdings"/>
              </a:rPr>
              <a:t>with USB computer interface) are a valid</a:t>
            </a:r>
            <a:br>
              <a:rPr lang="en-GB" dirty="0" smtClean="0">
                <a:solidFill>
                  <a:srgbClr val="000000"/>
                </a:solidFill>
                <a:sym typeface="Wingdings"/>
              </a:rPr>
            </a:br>
            <a:r>
              <a:rPr lang="en-GB" dirty="0" smtClean="0">
                <a:solidFill>
                  <a:srgbClr val="000000"/>
                </a:solidFill>
                <a:sym typeface="Wingdings"/>
              </a:rPr>
              <a:t>sustainable cost alternative.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GB" dirty="0" smtClean="0">
                <a:solidFill>
                  <a:srgbClr val="000000"/>
                </a:solidFill>
                <a:sym typeface="Wingdings"/>
              </a:rPr>
              <a:t>Fund Request: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GB" i="0" dirty="0" smtClean="0">
                <a:solidFill>
                  <a:schemeClr val="tx2"/>
                </a:solidFill>
                <a:sym typeface="Wingdings"/>
              </a:rPr>
              <a:t>8.5 k€</a:t>
            </a:r>
            <a:r>
              <a:rPr lang="en-GB" i="0" dirty="0" smtClean="0">
                <a:solidFill>
                  <a:srgbClr val="000000"/>
                </a:solidFill>
                <a:sym typeface="Wingdings"/>
              </a:rPr>
              <a:t> (</a:t>
            </a:r>
            <a:r>
              <a:rPr lang="en-GB" i="0" dirty="0" smtClean="0">
                <a:solidFill>
                  <a:srgbClr val="0000FF"/>
                </a:solidFill>
                <a:sym typeface="Wingdings"/>
              </a:rPr>
              <a:t>TN</a:t>
            </a:r>
            <a:r>
              <a:rPr lang="en-GB" i="0" dirty="0" smtClean="0">
                <a:solidFill>
                  <a:srgbClr val="000000"/>
                </a:solidFill>
                <a:sym typeface="Wingdings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>
            <a:off x="5436096" y="5157192"/>
            <a:ext cx="469900" cy="266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0156" y="4628872"/>
            <a:ext cx="1846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53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222B-0755-4E1D-9BEF-C92B3415C3F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..</a:t>
            </a:r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2" name="Picture 4" descr="D:\BIFASE-CO2\_CO2- TRACI\TRACI W.I.P\TRACI structures Milano\2014-09-15 TRACI struc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30" y="1174814"/>
            <a:ext cx="2752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4024"/>
            <a:ext cx="3312368" cy="478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482314" y="461706"/>
            <a:ext cx="337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Collaboration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group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: CERN, NIKHEF, </a:t>
            </a:r>
            <a:r>
              <a:rPr lang="it-IT" sz="1400" dirty="0" smtClean="0">
                <a:solidFill>
                  <a:srgbClr val="800000"/>
                </a:solidFill>
                <a:latin typeface="Calibri"/>
              </a:rPr>
              <a:t>MILANO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, SHEFFIELD, OXFORD, LIVERPOOL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57" y="5390094"/>
            <a:ext cx="1108607" cy="70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88180"/>
            <a:ext cx="1512168" cy="34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834446" y="3617752"/>
            <a:ext cx="2744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TRACI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s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tructures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assembled</a:t>
            </a:r>
            <a:endParaRPr lang="it-IT" sz="1400" b="0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400" dirty="0" smtClean="0">
                <a:solidFill>
                  <a:srgbClr val="800000"/>
                </a:solidFill>
                <a:latin typeface="Calibri"/>
              </a:rPr>
              <a:t>Milano </a:t>
            </a:r>
            <a:r>
              <a:rPr lang="it-IT" sz="1400" dirty="0" err="1" smtClean="0">
                <a:solidFill>
                  <a:srgbClr val="800000"/>
                </a:solidFill>
                <a:latin typeface="Calibri"/>
              </a:rPr>
              <a:t>mech</a:t>
            </a:r>
            <a:r>
              <a:rPr lang="it-IT" sz="1400" dirty="0" smtClean="0">
                <a:solidFill>
                  <a:srgbClr val="800000"/>
                </a:solidFill>
                <a:latin typeface="Calibri"/>
              </a:rPr>
              <a:t>. Workshop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7503" y="1174814"/>
            <a:ext cx="4392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Re-Design and production  of the 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working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drawings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finished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1400" dirty="0" smtClean="0">
                <a:solidFill>
                  <a:srgbClr val="800000"/>
                </a:solidFill>
                <a:latin typeface="Calibri"/>
              </a:rPr>
              <a:t>Milano </a:t>
            </a:r>
            <a:r>
              <a:rPr lang="it-IT" sz="1400" dirty="0" err="1" smtClean="0">
                <a:solidFill>
                  <a:srgbClr val="800000"/>
                </a:solidFill>
                <a:latin typeface="Calibri"/>
              </a:rPr>
              <a:t>technical</a:t>
            </a:r>
            <a:r>
              <a:rPr lang="it-IT" sz="1400" dirty="0" smtClean="0">
                <a:solidFill>
                  <a:srgbClr val="800000"/>
                </a:solidFill>
                <a:latin typeface="Calibri"/>
              </a:rPr>
              <a:t> office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)</a:t>
            </a:r>
            <a:endParaRPr lang="it-IT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835696" y="385698"/>
            <a:ext cx="3186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solidFill>
                  <a:prstClr val="black"/>
                </a:solidFill>
                <a:latin typeface="Calibri"/>
              </a:rPr>
              <a:t>TRACI=</a:t>
            </a:r>
            <a:r>
              <a:rPr lang="it-IT" sz="1600" b="0" dirty="0" err="1">
                <a:solidFill>
                  <a:prstClr val="black"/>
                </a:solidFill>
                <a:latin typeface="Calibri"/>
              </a:rPr>
              <a:t>Transportable</a:t>
            </a:r>
            <a:r>
              <a:rPr lang="it-IT" sz="16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b="0" dirty="0" err="1">
                <a:solidFill>
                  <a:prstClr val="black"/>
                </a:solidFill>
                <a:latin typeface="Calibri"/>
              </a:rPr>
              <a:t>Refrigeration</a:t>
            </a:r>
            <a:r>
              <a:rPr lang="it-IT" sz="16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b="0" dirty="0" err="1" smtClean="0">
                <a:solidFill>
                  <a:prstClr val="black"/>
                </a:solidFill>
                <a:latin typeface="Calibri"/>
              </a:rPr>
              <a:t>Apparatus</a:t>
            </a:r>
            <a:r>
              <a:rPr lang="it-IT" sz="1600" b="0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it-IT" sz="1600" b="0" dirty="0">
                <a:solidFill>
                  <a:prstClr val="black"/>
                </a:solidFill>
                <a:latin typeface="Calibri"/>
              </a:rPr>
              <a:t>Co2 </a:t>
            </a:r>
            <a:r>
              <a:rPr lang="it-IT" sz="1600" b="0" dirty="0" err="1" smtClean="0">
                <a:solidFill>
                  <a:prstClr val="black"/>
                </a:solidFill>
                <a:latin typeface="Calibri"/>
              </a:rPr>
              <a:t>Investigation</a:t>
            </a:r>
            <a:endParaRPr lang="it-IT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755962" y="4959159"/>
            <a:ext cx="2709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Ordering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sensor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for the test set-up</a:t>
            </a:r>
            <a:endParaRPr lang="it-IT" sz="18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475656" y="-14412"/>
            <a:ext cx="4705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Prototypes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cooling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test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system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status 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419289" y="4433648"/>
            <a:ext cx="28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Design of the test set-up in progress</a:t>
            </a:r>
            <a:endParaRPr lang="it-IT" sz="18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80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9188"/>
            <a:ext cx="8229600" cy="355476"/>
          </a:xfrm>
        </p:spPr>
        <p:txBody>
          <a:bodyPr>
            <a:normAutofit fontScale="90000"/>
          </a:bodyPr>
          <a:lstStyle/>
          <a:p>
            <a:r>
              <a:rPr lang="it-IT" sz="2000" b="1" dirty="0" smtClean="0"/>
              <a:t>TRACI CO</a:t>
            </a:r>
            <a:r>
              <a:rPr lang="it-IT" sz="2000" b="1" baseline="-25000" dirty="0" smtClean="0"/>
              <a:t>2</a:t>
            </a:r>
            <a:r>
              <a:rPr lang="it-IT" sz="2000" b="1" dirty="0" smtClean="0"/>
              <a:t> CIRCULATING PUMP</a:t>
            </a:r>
            <a:endParaRPr lang="it-IT" sz="2000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222B-0755-4E1D-9BEF-C92B3415C3F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29/09/14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4160-B5BA-49CC-9BAC-6195021C4D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41390"/>
            <a:ext cx="2185035" cy="197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BIFASE-CO2\M-PUMP\11-07-2014 da pucciarelli m-pump\pompa mischiat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68" y="980728"/>
            <a:ext cx="2687435" cy="21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2262260" cy="77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3" y="2828899"/>
            <a:ext cx="4060768" cy="284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11560" y="573035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Design of the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relavant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TRACI connection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lines</a:t>
            </a:r>
            <a:endParaRPr lang="it-IT" sz="1400" b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Finished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(Milano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technical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office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)</a:t>
            </a:r>
            <a:endParaRPr lang="it-IT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7542" y="427208"/>
            <a:ext cx="4690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Milano TRACI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will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use a M-PUMPS for CO</a:t>
            </a:r>
            <a:r>
              <a:rPr lang="it-IT" sz="1400" b="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circulation</a:t>
            </a:r>
            <a:endParaRPr lang="it-IT" sz="1400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92080" y="4509847"/>
            <a:ext cx="3744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Note: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Actual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internal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cartridge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in METCAR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We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foreseen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a future R&amp;D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using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composite CERACOMP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cartridge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but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after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prototype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test</a:t>
            </a:r>
            <a:endParaRPr lang="it-IT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27584" y="1916832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dirty="0" err="1">
                <a:solidFill>
                  <a:srgbClr val="800000"/>
                </a:solidFill>
                <a:latin typeface="Calibri"/>
              </a:rPr>
              <a:t>Ordered</a:t>
            </a:r>
            <a:r>
              <a:rPr lang="it-IT" sz="1400" dirty="0">
                <a:solidFill>
                  <a:srgbClr val="800000"/>
                </a:solidFill>
                <a:latin typeface="Calibri"/>
              </a:rPr>
              <a:t> and </a:t>
            </a:r>
            <a:r>
              <a:rPr lang="it-IT" sz="1400" dirty="0" err="1">
                <a:solidFill>
                  <a:srgbClr val="800000"/>
                </a:solidFill>
                <a:latin typeface="Calibri"/>
              </a:rPr>
              <a:t>arriving</a:t>
            </a:r>
            <a:r>
              <a:rPr lang="it-IT" sz="1400" dirty="0">
                <a:solidFill>
                  <a:srgbClr val="800000"/>
                </a:solidFill>
                <a:latin typeface="Calibri"/>
              </a:rPr>
              <a:t> </a:t>
            </a:r>
            <a:r>
              <a:rPr lang="it-IT" sz="1400" dirty="0" err="1">
                <a:solidFill>
                  <a:srgbClr val="800000"/>
                </a:solidFill>
                <a:latin typeface="Calibri"/>
              </a:rPr>
              <a:t>at</a:t>
            </a:r>
            <a:r>
              <a:rPr lang="it-IT" sz="1400" dirty="0">
                <a:solidFill>
                  <a:srgbClr val="800000"/>
                </a:solidFill>
                <a:latin typeface="Calibri"/>
              </a:rPr>
              <a:t> the  end of </a:t>
            </a:r>
            <a:r>
              <a:rPr lang="it-IT" sz="1400" dirty="0" err="1">
                <a:solidFill>
                  <a:srgbClr val="800000"/>
                </a:solidFill>
                <a:latin typeface="Calibri"/>
              </a:rPr>
              <a:t>September</a:t>
            </a:r>
            <a:endParaRPr lang="it-IT" sz="160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58017" y="3212976"/>
            <a:ext cx="3857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>
                <a:solidFill>
                  <a:prstClr val="black"/>
                </a:solidFill>
                <a:latin typeface="Calibri"/>
              </a:rPr>
              <a:t>Re-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designed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collaboration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with the </a:t>
            </a: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manufacturer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company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err="1" smtClean="0">
                <a:solidFill>
                  <a:prstClr val="black"/>
                </a:solidFill>
                <a:latin typeface="Calibri"/>
              </a:rPr>
              <a:t>according</a:t>
            </a: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to CERN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experience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</a:t>
            </a:r>
            <a:endParaRPr lang="it-IT" sz="1400" b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400" b="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smaller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better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thermal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b="0" dirty="0" err="1">
                <a:solidFill>
                  <a:prstClr val="black"/>
                </a:solidFill>
                <a:latin typeface="Calibri"/>
              </a:rPr>
              <a:t>insulated</a:t>
            </a:r>
            <a:r>
              <a:rPr lang="it-IT" sz="1400" b="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547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HV/HR-CMOS – Detector Principle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221088"/>
            <a:ext cx="8686800" cy="2088232"/>
          </a:xfrm>
        </p:spPr>
        <p:txBody>
          <a:bodyPr/>
          <a:lstStyle/>
          <a:p>
            <a:r>
              <a:rPr lang="en-GB" sz="1800" b="1" dirty="0" smtClean="0"/>
              <a:t>HVR_CCPD </a:t>
            </a:r>
            <a:r>
              <a:rPr lang="en-GB" sz="1800" dirty="0" smtClean="0"/>
              <a:t>– </a:t>
            </a:r>
            <a:r>
              <a:rPr lang="en-GB" sz="1800" b="1" dirty="0" smtClean="0">
                <a:solidFill>
                  <a:srgbClr val="FF0000"/>
                </a:solidFill>
              </a:rPr>
              <a:t>H</a:t>
            </a:r>
            <a:r>
              <a:rPr lang="en-GB" sz="1800" dirty="0" smtClean="0"/>
              <a:t>igh </a:t>
            </a:r>
            <a:r>
              <a:rPr lang="en-GB" sz="1800" b="1" dirty="0" smtClean="0">
                <a:solidFill>
                  <a:srgbClr val="FF0000"/>
                </a:solidFill>
              </a:rPr>
              <a:t>V</a:t>
            </a:r>
            <a:r>
              <a:rPr lang="en-GB" sz="1800" dirty="0" smtClean="0"/>
              <a:t>oltage/High </a:t>
            </a:r>
            <a:r>
              <a:rPr lang="en-GB" sz="1800" b="1" dirty="0" smtClean="0">
                <a:solidFill>
                  <a:srgbClr val="FF0000"/>
                </a:solidFill>
              </a:rPr>
              <a:t>R</a:t>
            </a:r>
            <a:r>
              <a:rPr lang="en-GB" sz="1800" dirty="0" smtClean="0"/>
              <a:t>esistivity CMOS </a:t>
            </a:r>
            <a:r>
              <a:rPr lang="en-GB" sz="1800" b="1" dirty="0" err="1" smtClean="0">
                <a:solidFill>
                  <a:srgbClr val="FF0000"/>
                </a:solidFill>
              </a:rPr>
              <a:t>C</a:t>
            </a:r>
            <a:r>
              <a:rPr lang="en-GB" sz="1800" dirty="0" err="1" smtClean="0"/>
              <a:t>apacitively</a:t>
            </a:r>
            <a:r>
              <a:rPr lang="en-GB" sz="1800" dirty="0" smtClean="0"/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C</a:t>
            </a:r>
            <a:r>
              <a:rPr lang="en-GB" sz="1800" dirty="0" smtClean="0"/>
              <a:t>oupled </a:t>
            </a:r>
            <a:r>
              <a:rPr lang="en-GB" sz="1800" b="1" dirty="0" smtClean="0">
                <a:solidFill>
                  <a:srgbClr val="FF0000"/>
                </a:solidFill>
              </a:rPr>
              <a:t>P</a:t>
            </a:r>
            <a:r>
              <a:rPr lang="en-GB" sz="1800" dirty="0" smtClean="0"/>
              <a:t>ixel </a:t>
            </a:r>
            <a:r>
              <a:rPr lang="en-GB" sz="1800" b="1" dirty="0">
                <a:solidFill>
                  <a:srgbClr val="FF0000"/>
                </a:solidFill>
              </a:rPr>
              <a:t>D</a:t>
            </a:r>
            <a:r>
              <a:rPr lang="en-GB" sz="1800" dirty="0" smtClean="0"/>
              <a:t>etector</a:t>
            </a:r>
          </a:p>
          <a:p>
            <a:pPr lvl="1"/>
            <a:r>
              <a:rPr lang="en-GB" sz="1600" dirty="0" smtClean="0"/>
              <a:t>Use high voltage CMOS technology and modify to high resistivity silicon the substrate to deplete the layer underneath the active chip layer and collect the charge by drift. </a:t>
            </a:r>
          </a:p>
          <a:p>
            <a:pPr lvl="1"/>
            <a:r>
              <a:rPr lang="en-GB" sz="1600" dirty="0" smtClean="0"/>
              <a:t>Work in collaboration with STMicroelectronics (</a:t>
            </a:r>
            <a:r>
              <a:rPr lang="en-GB" sz="1600" dirty="0" err="1" smtClean="0"/>
              <a:t>Agrate</a:t>
            </a:r>
            <a:r>
              <a:rPr lang="en-GB" sz="1600" dirty="0" smtClean="0"/>
              <a:t>) using BCD8sP 70 V/160 nm technology – design by </a:t>
            </a:r>
            <a:r>
              <a:rPr lang="en-GB" sz="1600" dirty="0" smtClean="0">
                <a:solidFill>
                  <a:srgbClr val="0000FF"/>
                </a:solidFill>
              </a:rPr>
              <a:t>Milano</a:t>
            </a:r>
            <a:r>
              <a:rPr lang="en-GB" sz="1600" dirty="0" smtClean="0"/>
              <a:t> with contribution from </a:t>
            </a:r>
            <a:r>
              <a:rPr lang="en-GB" sz="1600" dirty="0" smtClean="0">
                <a:solidFill>
                  <a:srgbClr val="0000FF"/>
                </a:solidFill>
              </a:rPr>
              <a:t>Genova</a:t>
            </a:r>
          </a:p>
          <a:p>
            <a:pPr lvl="1"/>
            <a:r>
              <a:rPr lang="en-GB" sz="1600" dirty="0" smtClean="0">
                <a:solidFill>
                  <a:srgbClr val="0000FF"/>
                </a:solidFill>
              </a:rPr>
              <a:t>NDA </a:t>
            </a:r>
            <a:r>
              <a:rPr lang="en-GB" sz="1600" dirty="0" smtClean="0"/>
              <a:t>(non disclosure agreement) signed between </a:t>
            </a:r>
            <a:r>
              <a:rPr lang="en-GB" sz="1600" dirty="0" smtClean="0">
                <a:solidFill>
                  <a:srgbClr val="0000FF"/>
                </a:solidFill>
              </a:rPr>
              <a:t>STM </a:t>
            </a:r>
            <a:r>
              <a:rPr lang="en-GB" sz="1600" dirty="0" smtClean="0">
                <a:solidFill>
                  <a:srgbClr val="000000"/>
                </a:solidFill>
              </a:rPr>
              <a:t>and</a:t>
            </a:r>
            <a:r>
              <a:rPr lang="en-GB" sz="1600" dirty="0" smtClean="0">
                <a:solidFill>
                  <a:srgbClr val="0000FF"/>
                </a:solidFill>
              </a:rPr>
              <a:t> BO, GE, MI </a:t>
            </a:r>
            <a:r>
              <a:rPr lang="en-GB" sz="1600" dirty="0" smtClean="0">
                <a:solidFill>
                  <a:srgbClr val="000000"/>
                </a:solidFill>
              </a:rPr>
              <a:t>and</a:t>
            </a:r>
            <a:r>
              <a:rPr lang="en-GB" sz="1600" dirty="0" smtClean="0">
                <a:solidFill>
                  <a:srgbClr val="0000FF"/>
                </a:solidFill>
              </a:rPr>
              <a:t> Karlsruhe</a:t>
            </a:r>
          </a:p>
          <a:p>
            <a:pPr lvl="1"/>
            <a:r>
              <a:rPr lang="en-GB" sz="1600" dirty="0" smtClean="0"/>
              <a:t>Assembly of module will happen in </a:t>
            </a:r>
            <a:r>
              <a:rPr lang="en-GB" sz="1600" dirty="0" smtClean="0">
                <a:solidFill>
                  <a:srgbClr val="0000FF"/>
                </a:solidFill>
              </a:rPr>
              <a:t>Genova</a:t>
            </a:r>
            <a:r>
              <a:rPr lang="en-GB" sz="1600" dirty="0" smtClean="0"/>
              <a:t>, irradiation and test beam coordinated by </a:t>
            </a:r>
            <a:r>
              <a:rPr lang="en-GB" sz="1600" dirty="0" smtClean="0">
                <a:solidFill>
                  <a:srgbClr val="0000FF"/>
                </a:solidFill>
              </a:rPr>
              <a:t>Milano</a:t>
            </a:r>
            <a:r>
              <a:rPr lang="en-GB" sz="1600" dirty="0" smtClean="0"/>
              <a:t> with contribution from </a:t>
            </a:r>
            <a:r>
              <a:rPr lang="en-GB" sz="1600" dirty="0" smtClean="0">
                <a:solidFill>
                  <a:srgbClr val="0000FF"/>
                </a:solidFill>
              </a:rPr>
              <a:t>Bologna.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7154"/>
            <a:ext cx="1809727" cy="22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0848"/>
            <a:ext cx="3377952" cy="20065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4868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Standard Hybrid Pixel Detector</a:t>
            </a:r>
          </a:p>
          <a:p>
            <a:r>
              <a:rPr lang="en-GB" sz="1600" b="0" dirty="0" smtClean="0">
                <a:latin typeface="Calibri"/>
                <a:cs typeface="Calibri"/>
              </a:rPr>
              <a:t>(as ATLAS Pixel and IBL). </a:t>
            </a:r>
          </a:p>
          <a:p>
            <a:r>
              <a:rPr lang="en-GB" sz="1600" b="0" dirty="0" smtClean="0">
                <a:latin typeface="Calibri"/>
                <a:cs typeface="Calibri"/>
              </a:rPr>
              <a:t>Signal collected in a silicon sensor coupled to amplifier by bump-bonding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548680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High Voltage (HV) CMOS pixel detector.</a:t>
            </a:r>
          </a:p>
          <a:p>
            <a:r>
              <a:rPr lang="en-GB" sz="1600" b="0" dirty="0" smtClean="0">
                <a:latin typeface="Calibri"/>
                <a:cs typeface="Calibri"/>
              </a:rPr>
              <a:t>Amplifier (at least) on same substrate as detection layer – Use p-substrate with High Resistivity: depletion layer (30 µm) to collect signal by drift under application of HV. </a:t>
            </a:r>
          </a:p>
          <a:p>
            <a:r>
              <a:rPr lang="en-GB" sz="1600" b="0" dirty="0" smtClean="0">
                <a:latin typeface="Calibri"/>
                <a:cs typeface="Calibri"/>
              </a:rPr>
              <a:t>R/O done through “digital chip” – i.e. FE-I4 / RD53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563888" y="2780928"/>
            <a:ext cx="576064" cy="432048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81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CCPD Hybridization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5688632" cy="4392488"/>
          </a:xfrm>
        </p:spPr>
        <p:txBody>
          <a:bodyPr/>
          <a:lstStyle/>
          <a:p>
            <a:r>
              <a:rPr lang="en-GB" dirty="0" smtClean="0">
                <a:latin typeface="Calibri"/>
                <a:cs typeface="Calibri"/>
              </a:rPr>
              <a:t>HV/HR-CMOS chip coupled </a:t>
            </a:r>
            <a:r>
              <a:rPr lang="en-GB" dirty="0" err="1" smtClean="0">
                <a:latin typeface="Calibri"/>
                <a:cs typeface="Calibri"/>
              </a:rPr>
              <a:t>capacitively</a:t>
            </a:r>
            <a:r>
              <a:rPr lang="en-GB" dirty="0" smtClean="0">
                <a:latin typeface="Calibri"/>
                <a:cs typeface="Calibri"/>
              </a:rPr>
              <a:t> to R/</a:t>
            </a:r>
            <a:r>
              <a:rPr lang="en-GB" dirty="0"/>
              <a:t>O chip (</a:t>
            </a:r>
            <a:r>
              <a:rPr lang="en-GB" dirty="0" smtClean="0">
                <a:latin typeface="Calibri"/>
                <a:cs typeface="Calibri"/>
              </a:rPr>
              <a:t>CCPD – </a:t>
            </a:r>
            <a:r>
              <a:rPr lang="en-GB" dirty="0" err="1" smtClean="0">
                <a:latin typeface="Calibri"/>
                <a:cs typeface="Calibri"/>
              </a:rPr>
              <a:t>Capacitively</a:t>
            </a:r>
            <a:r>
              <a:rPr lang="en-GB" dirty="0" smtClean="0">
                <a:latin typeface="Calibri"/>
                <a:cs typeface="Calibri"/>
              </a:rPr>
              <a:t> Coupled Pixel Detector) instead of “classic” bump-bonding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Develop a technique to insert uniform, well defined thickness of dielectric between R/O and HV/HR-CMOS chips </a:t>
            </a:r>
          </a:p>
          <a:p>
            <a:pPr lvl="1"/>
            <a:r>
              <a:rPr lang="en-GB" dirty="0" smtClean="0">
                <a:latin typeface="Calibri"/>
                <a:cs typeface="Calibri"/>
              </a:rPr>
              <a:t>Should be a cost effective, rad-hard process to transfer to industry</a:t>
            </a:r>
          </a:p>
          <a:p>
            <a:pPr lvl="1"/>
            <a:endParaRPr lang="en-GB" dirty="0" smtClean="0">
              <a:latin typeface="Calibri"/>
              <a:cs typeface="Calibri"/>
            </a:endParaRPr>
          </a:p>
          <a:p>
            <a:r>
              <a:rPr lang="en-GB" dirty="0" smtClean="0"/>
              <a:t>Test program in progress:</a:t>
            </a:r>
          </a:p>
          <a:p>
            <a:pPr lvl="2"/>
            <a:r>
              <a:rPr lang="en-GB" dirty="0" smtClean="0">
                <a:latin typeface="Calibri"/>
                <a:cs typeface="Calibri"/>
              </a:rPr>
              <a:t>See preliminary results next slide</a:t>
            </a:r>
          </a:p>
          <a:p>
            <a:pPr lvl="2"/>
            <a:endParaRPr lang="en-GB" dirty="0" smtClean="0"/>
          </a:p>
          <a:p>
            <a:r>
              <a:rPr lang="en-GB" dirty="0" smtClean="0"/>
              <a:t>Activities will continue in the </a:t>
            </a:r>
            <a:r>
              <a:rPr lang="en-GB" b="1" dirty="0" smtClean="0"/>
              <a:t>HVR_CCPD </a:t>
            </a:r>
            <a:r>
              <a:rPr lang="en-GB" dirty="0" smtClean="0"/>
              <a:t>project in </a:t>
            </a:r>
            <a:r>
              <a:rPr lang="en-GB" b="1" dirty="0" smtClean="0"/>
              <a:t>CSN5</a:t>
            </a:r>
            <a:r>
              <a:rPr lang="en-GB" dirty="0" smtClean="0"/>
              <a:t> (new experiment)</a:t>
            </a:r>
          </a:p>
          <a:p>
            <a:pPr lvl="1"/>
            <a:r>
              <a:rPr lang="en-GB" dirty="0" smtClean="0"/>
              <a:t>Involving </a:t>
            </a:r>
            <a:r>
              <a:rPr lang="en-GB" b="1" dirty="0" smtClean="0"/>
              <a:t>BO, GE &amp; MI</a:t>
            </a:r>
          </a:p>
          <a:p>
            <a:pPr lvl="1"/>
            <a:r>
              <a:rPr lang="en-GB" dirty="0" smtClean="0"/>
              <a:t>Also scientists outside ATLAS will participate.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marL="266700" lvl="1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6351281" y="4826266"/>
            <a:ext cx="1854189" cy="185414"/>
          </a:xfrm>
          <a:custGeom>
            <a:avLst/>
            <a:gdLst>
              <a:gd name="connsiteX0" fmla="*/ 64892 w 1854189"/>
              <a:gd name="connsiteY0" fmla="*/ 166872 h 185414"/>
              <a:gd name="connsiteX1" fmla="*/ 18541 w 1854189"/>
              <a:gd name="connsiteY1" fmla="*/ 157601 h 185414"/>
              <a:gd name="connsiteX2" fmla="*/ 0 w 1854189"/>
              <a:gd name="connsiteY2" fmla="*/ 101977 h 185414"/>
              <a:gd name="connsiteX3" fmla="*/ 27811 w 1854189"/>
              <a:gd name="connsiteY3" fmla="*/ 83436 h 185414"/>
              <a:gd name="connsiteX4" fmla="*/ 46352 w 1854189"/>
              <a:gd name="connsiteY4" fmla="*/ 64894 h 185414"/>
              <a:gd name="connsiteX5" fmla="*/ 83433 w 1854189"/>
              <a:gd name="connsiteY5" fmla="*/ 55624 h 185414"/>
              <a:gd name="connsiteX6" fmla="*/ 111244 w 1854189"/>
              <a:gd name="connsiteY6" fmla="*/ 46353 h 185414"/>
              <a:gd name="connsiteX7" fmla="*/ 250298 w 1854189"/>
              <a:gd name="connsiteY7" fmla="*/ 18541 h 185414"/>
              <a:gd name="connsiteX8" fmla="*/ 370812 w 1854189"/>
              <a:gd name="connsiteY8" fmla="*/ 0 h 185414"/>
              <a:gd name="connsiteX9" fmla="*/ 741625 w 1854189"/>
              <a:gd name="connsiteY9" fmla="*/ 9270 h 185414"/>
              <a:gd name="connsiteX10" fmla="*/ 834328 w 1854189"/>
              <a:gd name="connsiteY10" fmla="*/ 18541 h 185414"/>
              <a:gd name="connsiteX11" fmla="*/ 889950 w 1854189"/>
              <a:gd name="connsiteY11" fmla="*/ 27812 h 185414"/>
              <a:gd name="connsiteX12" fmla="*/ 1687196 w 1854189"/>
              <a:gd name="connsiteY12" fmla="*/ 37082 h 185414"/>
              <a:gd name="connsiteX13" fmla="*/ 1752088 w 1854189"/>
              <a:gd name="connsiteY13" fmla="*/ 55624 h 185414"/>
              <a:gd name="connsiteX14" fmla="*/ 1816980 w 1854189"/>
              <a:gd name="connsiteY14" fmla="*/ 74165 h 185414"/>
              <a:gd name="connsiteX15" fmla="*/ 1844791 w 1854189"/>
              <a:gd name="connsiteY15" fmla="*/ 92707 h 185414"/>
              <a:gd name="connsiteX16" fmla="*/ 1844791 w 1854189"/>
              <a:gd name="connsiteY16" fmla="*/ 166872 h 185414"/>
              <a:gd name="connsiteX17" fmla="*/ 1770629 w 1854189"/>
              <a:gd name="connsiteY17" fmla="*/ 176143 h 185414"/>
              <a:gd name="connsiteX18" fmla="*/ 1742818 w 1854189"/>
              <a:gd name="connsiteY18" fmla="*/ 185414 h 1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54189" h="185414">
                <a:moveTo>
                  <a:pt x="64892" y="166872"/>
                </a:moveTo>
                <a:cubicBezTo>
                  <a:pt x="49442" y="163782"/>
                  <a:pt x="29682" y="168743"/>
                  <a:pt x="18541" y="157601"/>
                </a:cubicBezTo>
                <a:cubicBezTo>
                  <a:pt x="4721" y="143781"/>
                  <a:pt x="0" y="101977"/>
                  <a:pt x="0" y="101977"/>
                </a:cubicBezTo>
                <a:cubicBezTo>
                  <a:pt x="9270" y="95797"/>
                  <a:pt x="19111" y="90396"/>
                  <a:pt x="27811" y="83436"/>
                </a:cubicBezTo>
                <a:cubicBezTo>
                  <a:pt x="34636" y="77976"/>
                  <a:pt x="38534" y="68803"/>
                  <a:pt x="46352" y="64894"/>
                </a:cubicBezTo>
                <a:cubicBezTo>
                  <a:pt x="57748" y="59196"/>
                  <a:pt x="71183" y="59124"/>
                  <a:pt x="83433" y="55624"/>
                </a:cubicBezTo>
                <a:cubicBezTo>
                  <a:pt x="92829" y="52939"/>
                  <a:pt x="101816" y="48924"/>
                  <a:pt x="111244" y="46353"/>
                </a:cubicBezTo>
                <a:cubicBezTo>
                  <a:pt x="209759" y="19484"/>
                  <a:pt x="157475" y="34013"/>
                  <a:pt x="250298" y="18541"/>
                </a:cubicBezTo>
                <a:cubicBezTo>
                  <a:pt x="377685" y="-2692"/>
                  <a:pt x="191515" y="22411"/>
                  <a:pt x="370812" y="0"/>
                </a:cubicBezTo>
                <a:lnTo>
                  <a:pt x="741625" y="9270"/>
                </a:lnTo>
                <a:cubicBezTo>
                  <a:pt x="772655" y="10511"/>
                  <a:pt x="803513" y="14689"/>
                  <a:pt x="834328" y="18541"/>
                </a:cubicBezTo>
                <a:cubicBezTo>
                  <a:pt x="852979" y="20873"/>
                  <a:pt x="871158" y="27403"/>
                  <a:pt x="889950" y="27812"/>
                </a:cubicBezTo>
                <a:cubicBezTo>
                  <a:pt x="1155654" y="33588"/>
                  <a:pt x="1421447" y="33992"/>
                  <a:pt x="1687196" y="37082"/>
                </a:cubicBezTo>
                <a:cubicBezTo>
                  <a:pt x="1803184" y="66081"/>
                  <a:pt x="1658942" y="29011"/>
                  <a:pt x="1752088" y="55624"/>
                </a:cubicBezTo>
                <a:cubicBezTo>
                  <a:pt x="1765957" y="59587"/>
                  <a:pt x="1802156" y="66753"/>
                  <a:pt x="1816980" y="74165"/>
                </a:cubicBezTo>
                <a:cubicBezTo>
                  <a:pt x="1826945" y="79148"/>
                  <a:pt x="1835521" y="86526"/>
                  <a:pt x="1844791" y="92707"/>
                </a:cubicBezTo>
                <a:cubicBezTo>
                  <a:pt x="1845190" y="94704"/>
                  <a:pt x="1865736" y="157563"/>
                  <a:pt x="1844791" y="166872"/>
                </a:cubicBezTo>
                <a:cubicBezTo>
                  <a:pt x="1822025" y="176991"/>
                  <a:pt x="1795350" y="173053"/>
                  <a:pt x="1770629" y="176143"/>
                </a:cubicBezTo>
                <a:lnTo>
                  <a:pt x="1742818" y="185414"/>
                </a:lnTo>
              </a:path>
            </a:pathLst>
          </a:cu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00800" y="4034988"/>
            <a:ext cx="1752600" cy="304800"/>
            <a:chOff x="6705600" y="1600200"/>
            <a:chExt cx="1752600" cy="304800"/>
          </a:xfrm>
        </p:grpSpPr>
        <p:sp>
          <p:nvSpPr>
            <p:cNvPr id="6" name="Rectangle 5"/>
            <p:cNvSpPr/>
            <p:nvPr/>
          </p:nvSpPr>
          <p:spPr>
            <a:xfrm>
              <a:off x="6705600" y="1676400"/>
              <a:ext cx="1752600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R/O CHIP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10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1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772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00800" y="4937720"/>
            <a:ext cx="1752600" cy="304800"/>
            <a:chOff x="6705600" y="1600200"/>
            <a:chExt cx="1752600" cy="304800"/>
          </a:xfrm>
        </p:grpSpPr>
        <p:sp>
          <p:nvSpPr>
            <p:cNvPr id="12" name="Rectangle 11"/>
            <p:cNvSpPr/>
            <p:nvPr/>
          </p:nvSpPr>
          <p:spPr>
            <a:xfrm>
              <a:off x="6705600" y="1676400"/>
              <a:ext cx="1752600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R/O CHIP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10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91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72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53400" y="1600200"/>
              <a:ext cx="76200" cy="762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57528" y="685800"/>
            <a:ext cx="2390398" cy="3393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rPr>
              <a:t>Process Recipe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Spin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SU-8 photoresist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attern pillars by mask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Spacer define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istance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between chips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Target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to D = 5 µm,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 ~ 4 </a:t>
            </a:r>
            <a:r>
              <a:rPr kumimoji="0" lang="en-GB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fF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for 18 µm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pad diameter.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kern="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Proper </a:t>
            </a:r>
            <a:r>
              <a:rPr lang="en-GB" sz="1800" b="0" kern="0" dirty="0">
                <a:solidFill>
                  <a:sysClr val="windowText" lastClr="000000"/>
                </a:solidFill>
                <a:latin typeface="Calibri"/>
                <a:cs typeface="Calibri"/>
              </a:rPr>
              <a:t>q</a:t>
            </a:r>
            <a:r>
              <a:rPr kumimoji="0" lang="en-GB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ualified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glue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4492188"/>
            <a:ext cx="17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Glue deposition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24600" y="5775920"/>
            <a:ext cx="1854189" cy="533400"/>
            <a:chOff x="6629400" y="3505200"/>
            <a:chExt cx="1854189" cy="533400"/>
          </a:xfrm>
        </p:grpSpPr>
        <p:sp>
          <p:nvSpPr>
            <p:cNvPr id="20" name="Freeform 19"/>
            <p:cNvSpPr/>
            <p:nvPr/>
          </p:nvSpPr>
          <p:spPr>
            <a:xfrm>
              <a:off x="6629400" y="3622346"/>
              <a:ext cx="1854189" cy="185414"/>
            </a:xfrm>
            <a:custGeom>
              <a:avLst/>
              <a:gdLst>
                <a:gd name="connsiteX0" fmla="*/ 64892 w 1854189"/>
                <a:gd name="connsiteY0" fmla="*/ 166872 h 185414"/>
                <a:gd name="connsiteX1" fmla="*/ 18541 w 1854189"/>
                <a:gd name="connsiteY1" fmla="*/ 157601 h 185414"/>
                <a:gd name="connsiteX2" fmla="*/ 0 w 1854189"/>
                <a:gd name="connsiteY2" fmla="*/ 101977 h 185414"/>
                <a:gd name="connsiteX3" fmla="*/ 27811 w 1854189"/>
                <a:gd name="connsiteY3" fmla="*/ 83436 h 185414"/>
                <a:gd name="connsiteX4" fmla="*/ 46352 w 1854189"/>
                <a:gd name="connsiteY4" fmla="*/ 64894 h 185414"/>
                <a:gd name="connsiteX5" fmla="*/ 83433 w 1854189"/>
                <a:gd name="connsiteY5" fmla="*/ 55624 h 185414"/>
                <a:gd name="connsiteX6" fmla="*/ 111244 w 1854189"/>
                <a:gd name="connsiteY6" fmla="*/ 46353 h 185414"/>
                <a:gd name="connsiteX7" fmla="*/ 250298 w 1854189"/>
                <a:gd name="connsiteY7" fmla="*/ 18541 h 185414"/>
                <a:gd name="connsiteX8" fmla="*/ 370812 w 1854189"/>
                <a:gd name="connsiteY8" fmla="*/ 0 h 185414"/>
                <a:gd name="connsiteX9" fmla="*/ 741625 w 1854189"/>
                <a:gd name="connsiteY9" fmla="*/ 9270 h 185414"/>
                <a:gd name="connsiteX10" fmla="*/ 834328 w 1854189"/>
                <a:gd name="connsiteY10" fmla="*/ 18541 h 185414"/>
                <a:gd name="connsiteX11" fmla="*/ 889950 w 1854189"/>
                <a:gd name="connsiteY11" fmla="*/ 27812 h 185414"/>
                <a:gd name="connsiteX12" fmla="*/ 1687196 w 1854189"/>
                <a:gd name="connsiteY12" fmla="*/ 37082 h 185414"/>
                <a:gd name="connsiteX13" fmla="*/ 1752088 w 1854189"/>
                <a:gd name="connsiteY13" fmla="*/ 55624 h 185414"/>
                <a:gd name="connsiteX14" fmla="*/ 1816980 w 1854189"/>
                <a:gd name="connsiteY14" fmla="*/ 74165 h 185414"/>
                <a:gd name="connsiteX15" fmla="*/ 1844791 w 1854189"/>
                <a:gd name="connsiteY15" fmla="*/ 92707 h 185414"/>
                <a:gd name="connsiteX16" fmla="*/ 1844791 w 1854189"/>
                <a:gd name="connsiteY16" fmla="*/ 166872 h 185414"/>
                <a:gd name="connsiteX17" fmla="*/ 1770629 w 1854189"/>
                <a:gd name="connsiteY17" fmla="*/ 176143 h 185414"/>
                <a:gd name="connsiteX18" fmla="*/ 1742818 w 1854189"/>
                <a:gd name="connsiteY18" fmla="*/ 185414 h 18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4189" h="185414">
                  <a:moveTo>
                    <a:pt x="64892" y="166872"/>
                  </a:moveTo>
                  <a:cubicBezTo>
                    <a:pt x="49442" y="163782"/>
                    <a:pt x="29682" y="168743"/>
                    <a:pt x="18541" y="157601"/>
                  </a:cubicBezTo>
                  <a:cubicBezTo>
                    <a:pt x="4721" y="143781"/>
                    <a:pt x="0" y="101977"/>
                    <a:pt x="0" y="101977"/>
                  </a:cubicBezTo>
                  <a:cubicBezTo>
                    <a:pt x="9270" y="95797"/>
                    <a:pt x="19111" y="90396"/>
                    <a:pt x="27811" y="83436"/>
                  </a:cubicBezTo>
                  <a:cubicBezTo>
                    <a:pt x="34636" y="77976"/>
                    <a:pt x="38534" y="68803"/>
                    <a:pt x="46352" y="64894"/>
                  </a:cubicBezTo>
                  <a:cubicBezTo>
                    <a:pt x="57748" y="59196"/>
                    <a:pt x="71183" y="59124"/>
                    <a:pt x="83433" y="55624"/>
                  </a:cubicBezTo>
                  <a:cubicBezTo>
                    <a:pt x="92829" y="52939"/>
                    <a:pt x="101816" y="48924"/>
                    <a:pt x="111244" y="46353"/>
                  </a:cubicBezTo>
                  <a:cubicBezTo>
                    <a:pt x="209759" y="19484"/>
                    <a:pt x="157475" y="34013"/>
                    <a:pt x="250298" y="18541"/>
                  </a:cubicBezTo>
                  <a:cubicBezTo>
                    <a:pt x="377685" y="-2692"/>
                    <a:pt x="191515" y="22411"/>
                    <a:pt x="370812" y="0"/>
                  </a:cubicBezTo>
                  <a:lnTo>
                    <a:pt x="741625" y="9270"/>
                  </a:lnTo>
                  <a:cubicBezTo>
                    <a:pt x="772655" y="10511"/>
                    <a:pt x="803513" y="14689"/>
                    <a:pt x="834328" y="18541"/>
                  </a:cubicBezTo>
                  <a:cubicBezTo>
                    <a:pt x="852979" y="20873"/>
                    <a:pt x="871158" y="27403"/>
                    <a:pt x="889950" y="27812"/>
                  </a:cubicBezTo>
                  <a:cubicBezTo>
                    <a:pt x="1155654" y="33588"/>
                    <a:pt x="1421447" y="33992"/>
                    <a:pt x="1687196" y="37082"/>
                  </a:cubicBezTo>
                  <a:cubicBezTo>
                    <a:pt x="1803184" y="66081"/>
                    <a:pt x="1658942" y="29011"/>
                    <a:pt x="1752088" y="55624"/>
                  </a:cubicBezTo>
                  <a:cubicBezTo>
                    <a:pt x="1765957" y="59587"/>
                    <a:pt x="1802156" y="66753"/>
                    <a:pt x="1816980" y="74165"/>
                  </a:cubicBezTo>
                  <a:cubicBezTo>
                    <a:pt x="1826945" y="79148"/>
                    <a:pt x="1835521" y="86526"/>
                    <a:pt x="1844791" y="92707"/>
                  </a:cubicBezTo>
                  <a:cubicBezTo>
                    <a:pt x="1845190" y="94704"/>
                    <a:pt x="1865736" y="157563"/>
                    <a:pt x="1844791" y="166872"/>
                  </a:cubicBezTo>
                  <a:cubicBezTo>
                    <a:pt x="1822025" y="176991"/>
                    <a:pt x="1795350" y="173053"/>
                    <a:pt x="1770629" y="176143"/>
                  </a:cubicBezTo>
                  <a:lnTo>
                    <a:pt x="1742818" y="185414"/>
                  </a:lnTo>
                </a:path>
              </a:pathLst>
            </a:cu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678919" y="3733800"/>
              <a:ext cx="1752600" cy="304800"/>
              <a:chOff x="6705600" y="1600200"/>
              <a:chExt cx="1752600" cy="3048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705600" y="1676400"/>
                <a:ext cx="1752600" cy="228600"/>
              </a:xfrm>
              <a:prstGeom prst="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R/O CHIP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010400" y="1600200"/>
                <a:ext cx="76200" cy="76200"/>
              </a:xfrm>
              <a:prstGeom prst="rect">
                <a:avLst/>
              </a:prstGeom>
              <a:solidFill>
                <a:srgbClr val="F7964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391400" y="1600200"/>
                <a:ext cx="76200" cy="76200"/>
              </a:xfrm>
              <a:prstGeom prst="rect">
                <a:avLst/>
              </a:prstGeom>
              <a:solidFill>
                <a:srgbClr val="F7964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772400" y="1600200"/>
                <a:ext cx="76200" cy="76200"/>
              </a:xfrm>
              <a:prstGeom prst="rect">
                <a:avLst/>
              </a:prstGeom>
              <a:solidFill>
                <a:srgbClr val="F7964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153400" y="1600200"/>
                <a:ext cx="76200" cy="76200"/>
              </a:xfrm>
              <a:prstGeom prst="rect">
                <a:avLst/>
              </a:prstGeom>
              <a:solidFill>
                <a:srgbClr val="F7964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666480" y="3505200"/>
              <a:ext cx="1752600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DETECTOR CHIP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400800" y="5406588"/>
            <a:ext cx="176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Align &amp; pressure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12160" y="620688"/>
            <a:ext cx="2664296" cy="5832648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ipboard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t="12043" r="18046" b="11686"/>
          <a:stretch/>
        </p:blipFill>
        <p:spPr>
          <a:xfrm>
            <a:off x="107504" y="1739514"/>
            <a:ext cx="4752528" cy="4756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Deposition of Pillars (spacers)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784976" cy="5976664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2-inch mask below with different </a:t>
            </a:r>
          </a:p>
          <a:p>
            <a:pPr marL="0" indent="0">
              <a:buNone/>
            </a:pPr>
            <a:r>
              <a:rPr lang="en-GB" sz="1800" dirty="0" smtClean="0"/>
              <a:t>Densities of spacers – FE-I4/FE-I3 </a:t>
            </a:r>
          </a:p>
          <a:p>
            <a:pPr marL="0" indent="0">
              <a:buNone/>
            </a:pPr>
            <a:r>
              <a:rPr lang="en-GB" sz="1800" dirty="0" smtClean="0"/>
              <a:t>Structures. 	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 algn="r">
              <a:buNone/>
            </a:pPr>
            <a:r>
              <a:rPr lang="en-GB" sz="1800" dirty="0" smtClean="0"/>
              <a:t>SU8-2005 deposited on 2-inch wafer </a:t>
            </a:r>
          </a:p>
          <a:p>
            <a:pPr marL="0" indent="0" algn="r">
              <a:buNone/>
            </a:pPr>
            <a:r>
              <a:rPr lang="en-GB" sz="1800" dirty="0"/>
              <a:t>f</a:t>
            </a:r>
            <a:r>
              <a:rPr lang="en-GB" sz="1800" dirty="0" smtClean="0"/>
              <a:t>rom </a:t>
            </a:r>
            <a:r>
              <a:rPr lang="en-GB" sz="1800" dirty="0" err="1" smtClean="0"/>
              <a:t>Siegert</a:t>
            </a:r>
          </a:p>
          <a:p>
            <a:pPr marL="0" indent="0" algn="r">
              <a:buNone/>
            </a:pPr>
            <a:r>
              <a:rPr lang="en-GB" sz="1800" dirty="0" smtClean="0">
                <a:solidFill>
                  <a:srgbClr val="800000"/>
                </a:solidFill>
              </a:rPr>
              <a:t>Credits: V. </a:t>
            </a:r>
            <a:r>
              <a:rPr lang="en-GB" sz="1800" dirty="0" err="1" smtClean="0">
                <a:solidFill>
                  <a:srgbClr val="800000"/>
                </a:solidFill>
              </a:rPr>
              <a:t>Ceriale</a:t>
            </a:r>
            <a:endParaRPr lang="en-GB" sz="1800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 descr="IMG_0003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9" y="548680"/>
            <a:ext cx="4760051" cy="4653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3" y="2060848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rgbClr val="FFFF00"/>
                </a:solidFill>
                <a:latin typeface="Calibri"/>
                <a:cs typeface="Calibri"/>
              </a:rPr>
              <a:t>FE-I4 with matrix of SU8 spacers:</a:t>
            </a:r>
          </a:p>
          <a:p>
            <a:r>
              <a:rPr lang="en-GB" sz="1400" b="0" dirty="0" smtClean="0">
                <a:solidFill>
                  <a:srgbClr val="FFFF00"/>
                </a:solidFill>
                <a:latin typeface="Calibri"/>
                <a:cs typeface="Calibri"/>
              </a:rPr>
              <a:t>200 µm x 200 µm columns 4.7 µm high</a:t>
            </a:r>
            <a:endParaRPr lang="en-GB" sz="1400" b="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60032" y="1772816"/>
            <a:ext cx="1944216" cy="1728192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020272" y="1772816"/>
            <a:ext cx="1944216" cy="1728192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2060848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rgbClr val="FFFF00"/>
                </a:solidFill>
                <a:latin typeface="Calibri"/>
                <a:cs typeface="Calibri"/>
              </a:rPr>
              <a:t>FE-I4 with matrix of SU8 spacers:</a:t>
            </a:r>
          </a:p>
          <a:p>
            <a:r>
              <a:rPr lang="en-GB" sz="1400" b="0" dirty="0" smtClean="0">
                <a:solidFill>
                  <a:srgbClr val="FFFF00"/>
                </a:solidFill>
                <a:latin typeface="Calibri"/>
                <a:cs typeface="Calibri"/>
              </a:rPr>
              <a:t>40 µm x 40 µm columns 4.7 µm high</a:t>
            </a:r>
            <a:endParaRPr lang="en-GB" sz="1400" b="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Pages from FEI4_200x200_bottom(analysis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8" b="36242"/>
          <a:stretch/>
        </p:blipFill>
        <p:spPr>
          <a:xfrm>
            <a:off x="4771269" y="4221088"/>
            <a:ext cx="4121211" cy="127485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>
            <a:off x="5724128" y="3284984"/>
            <a:ext cx="360040" cy="129614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580112" y="4941168"/>
            <a:ext cx="2926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dirty="0" err="1" smtClean="0">
                <a:latin typeface="Calibri"/>
                <a:cs typeface="Calibri"/>
              </a:rPr>
              <a:t>Profilometer</a:t>
            </a:r>
            <a:r>
              <a:rPr lang="en-GB" sz="1100" b="0" dirty="0" smtClean="0">
                <a:latin typeface="Calibri"/>
                <a:cs typeface="Calibri"/>
              </a:rPr>
              <a:t> measurements: 4.7 µm high pillars</a:t>
            </a:r>
            <a:endParaRPr lang="en-GB" sz="11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6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003_1 - Version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72"/>
          <a:stretch/>
        </p:blipFill>
        <p:spPr>
          <a:xfrm>
            <a:off x="899591" y="551371"/>
            <a:ext cx="7056785" cy="3664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SU8-2005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97152"/>
            <a:ext cx="8686800" cy="1868414"/>
          </a:xfrm>
        </p:spPr>
        <p:txBody>
          <a:bodyPr/>
          <a:lstStyle/>
          <a:p>
            <a:r>
              <a:rPr lang="en-GB" dirty="0" smtClean="0"/>
              <a:t>1.26 µm of bow. Column highs are very uniform: 4.7 µm over 2 cm</a:t>
            </a:r>
          </a:p>
          <a:p>
            <a:r>
              <a:rPr lang="en-GB" dirty="0" smtClean="0"/>
              <a:t>Results obtained with a spinning rotation of 2500 rpm and SU8-2005</a:t>
            </a:r>
            <a:endParaRPr lang="en-GB" dirty="0"/>
          </a:p>
        </p:txBody>
      </p:sp>
      <p:pic>
        <p:nvPicPr>
          <p:cNvPr id="4" name="Picture 3" descr="Pages from FEI4_200x200_bottom(analysis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8" b="36242"/>
          <a:stretch/>
        </p:blipFill>
        <p:spPr>
          <a:xfrm>
            <a:off x="251521" y="1234139"/>
            <a:ext cx="7560839" cy="23388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4133668" y="2926253"/>
            <a:ext cx="914400" cy="914400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1187624" y="1052736"/>
            <a:ext cx="6264696" cy="72008"/>
          </a:xfrm>
          <a:prstGeom prst="straightConnector1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403648" y="1052736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907704" y="980728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65368" y="1052736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940152" y="620688"/>
            <a:ext cx="193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chemeClr val="bg1"/>
                </a:solidFill>
                <a:latin typeface="Calibri"/>
                <a:cs typeface="Calibri"/>
              </a:rPr>
              <a:t>Profile scan direction</a:t>
            </a:r>
            <a:endParaRPr lang="en-GB" sz="16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55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Layout – Extend at High-</a:t>
            </a:r>
            <a:r>
              <a:rPr lang="en-GB" dirty="0" err="1" smtClean="0"/>
              <a:t>η</a:t>
            </a:r>
            <a:endParaRPr lang="en-GB" dirty="0"/>
          </a:p>
        </p:txBody>
      </p:sp>
      <p:pic>
        <p:nvPicPr>
          <p:cNvPr id="8" name="Picture 7" descr="Layout-HiEta-ring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"/>
          <a:stretch/>
        </p:blipFill>
        <p:spPr>
          <a:xfrm>
            <a:off x="35496" y="3099161"/>
            <a:ext cx="6839744" cy="3498191"/>
          </a:xfrm>
          <a:prstGeom prst="rect">
            <a:avLst/>
          </a:prstGeom>
        </p:spPr>
      </p:pic>
      <p:pic>
        <p:nvPicPr>
          <p:cNvPr id="7" name="Picture 6" descr="Layout-Lo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5904656" cy="3385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240" y="4170566"/>
            <a:ext cx="2084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  <a:t>Letter of Intent Layout</a:t>
            </a:r>
          </a:p>
          <a:p>
            <a: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  <a:t>CERN-2012-022</a:t>
            </a:r>
            <a:b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</a:br>
            <a: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  <a:t>LHCC-I-23</a:t>
            </a:r>
            <a:endParaRPr lang="en-GB" sz="1600" b="0" i="1" dirty="0">
              <a:solidFill>
                <a:srgbClr val="006699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5754742"/>
            <a:ext cx="2450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  <a:t>Possible High-</a:t>
            </a:r>
            <a:r>
              <a:rPr lang="en-GB" sz="1600" dirty="0" err="1" smtClean="0">
                <a:solidFill>
                  <a:srgbClr val="006699"/>
                </a:solidFill>
              </a:rPr>
              <a:t>η</a:t>
            </a:r>
            <a:r>
              <a:rPr lang="en-GB" sz="1600" dirty="0" smtClean="0">
                <a:solidFill>
                  <a:srgbClr val="006699"/>
                </a:solidFill>
              </a:rPr>
              <a:t> </a:t>
            </a:r>
            <a:r>
              <a:rPr lang="en-GB" sz="1600" b="0" i="1" dirty="0" smtClean="0">
                <a:solidFill>
                  <a:srgbClr val="006699"/>
                </a:solidFill>
                <a:latin typeface="Calibri"/>
                <a:cs typeface="Calibri"/>
              </a:rPr>
              <a:t>extension </a:t>
            </a:r>
            <a:endParaRPr lang="en-GB" sz="1600" b="0" i="1" dirty="0">
              <a:solidFill>
                <a:srgbClr val="006699"/>
              </a:solidFill>
              <a:latin typeface="Calibri"/>
              <a:cs typeface="Calibri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7668344" y="3861048"/>
            <a:ext cx="216024" cy="288032"/>
          </a:xfrm>
          <a:prstGeom prst="upArrow">
            <a:avLst/>
          </a:prstGeom>
          <a:solidFill>
            <a:srgbClr val="FF9E63"/>
          </a:solidFill>
          <a:ln w="12700" cap="flat" cmpd="sng" algn="ctr">
            <a:solidFill>
              <a:srgbClr val="006699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3" name="Bent Arrow 12"/>
          <p:cNvSpPr/>
          <p:nvPr/>
        </p:nvSpPr>
        <p:spPr bwMode="auto">
          <a:xfrm flipH="1">
            <a:off x="6804248" y="5250686"/>
            <a:ext cx="504056" cy="504056"/>
          </a:xfrm>
          <a:prstGeom prst="bentArrow">
            <a:avLst/>
          </a:prstGeom>
          <a:solidFill>
            <a:srgbClr val="FF9E63"/>
          </a:solidFill>
          <a:ln w="12700" cap="flat" cmpd="sng" algn="ctr">
            <a:solidFill>
              <a:srgbClr val="006699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764704"/>
            <a:ext cx="3024336" cy="56848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LoI</a:t>
            </a:r>
            <a:r>
              <a:rPr lang="en-GB" dirty="0" smtClean="0"/>
              <a:t> layout in refinement:</a:t>
            </a:r>
          </a:p>
          <a:p>
            <a:pPr marL="177800" indent="-177800">
              <a:buFont typeface="Arial"/>
              <a:buChar char="•"/>
            </a:pPr>
            <a:r>
              <a:rPr lang="en-GB" sz="1800" i="0" dirty="0" smtClean="0">
                <a:solidFill>
                  <a:schemeClr val="tx2"/>
                </a:solidFill>
              </a:rPr>
              <a:t>Study extensions at </a:t>
            </a:r>
            <a:r>
              <a:rPr lang="en-GB" sz="1800" i="0" dirty="0" err="1" smtClean="0">
                <a:solidFill>
                  <a:schemeClr val="tx2"/>
                </a:solidFill>
              </a:rPr>
              <a:t>η</a:t>
            </a:r>
            <a:r>
              <a:rPr lang="en-GB" sz="1800" i="0" dirty="0" smtClean="0">
                <a:solidFill>
                  <a:schemeClr val="tx2"/>
                </a:solidFill>
              </a:rPr>
              <a:t> ≥ 4. </a:t>
            </a:r>
            <a:r>
              <a:rPr lang="en-GB" sz="1800" i="0" dirty="0" smtClean="0">
                <a:solidFill>
                  <a:srgbClr val="FF834E"/>
                </a:solidFill>
              </a:rPr>
              <a:t/>
            </a:r>
            <a:br>
              <a:rPr lang="en-GB" sz="1800" i="0" dirty="0" smtClean="0">
                <a:solidFill>
                  <a:srgbClr val="FF834E"/>
                </a:solidFill>
              </a:rPr>
            </a:br>
            <a:r>
              <a:rPr lang="en-GB" sz="1800" i="0" u="sng" dirty="0" smtClean="0"/>
              <a:t>Ex.:</a:t>
            </a:r>
            <a:r>
              <a:rPr lang="en-GB" sz="1800" i="0" dirty="0" smtClean="0"/>
              <a:t> rings and/or long-IBL</a:t>
            </a:r>
          </a:p>
          <a:p>
            <a:pPr marL="177800" indent="-177800">
              <a:buFont typeface="Arial"/>
              <a:buChar char="•"/>
            </a:pPr>
            <a:endParaRPr lang="en-GB" sz="1800" i="0" dirty="0" smtClean="0"/>
          </a:p>
          <a:p>
            <a:pPr marL="177800" indent="-177800">
              <a:buFont typeface="Arial"/>
              <a:buChar char="•"/>
            </a:pPr>
            <a:r>
              <a:rPr lang="en-GB" sz="1800" i="0" dirty="0" smtClean="0"/>
              <a:t>Pixel area: 8.2 m</a:t>
            </a:r>
            <a:r>
              <a:rPr lang="en-GB" sz="1800" i="0" baseline="30000" dirty="0" smtClean="0"/>
              <a:t>2</a:t>
            </a:r>
          </a:p>
          <a:p>
            <a:pPr lvl="1" indent="-285750">
              <a:buFont typeface="Wingdings" charset="2"/>
              <a:buChar char="§"/>
            </a:pPr>
            <a:r>
              <a:rPr lang="en-GB" sz="1600" dirty="0" smtClean="0"/>
              <a:t>Barrel: 5.1 m</a:t>
            </a:r>
            <a:r>
              <a:rPr lang="en-GB" sz="1600" baseline="30000" dirty="0" smtClean="0"/>
              <a:t>2</a:t>
            </a:r>
          </a:p>
          <a:p>
            <a:pPr lvl="1" indent="-285750">
              <a:buFont typeface="Wingdings" charset="2"/>
              <a:buChar char="§"/>
            </a:pPr>
            <a:r>
              <a:rPr lang="en-GB" sz="1600" i="0" dirty="0" smtClean="0"/>
              <a:t>Disk: 3.1 m</a:t>
            </a:r>
            <a:r>
              <a:rPr lang="en-GB" sz="1600" i="0" baseline="30000" dirty="0" smtClean="0"/>
              <a:t>2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11582" y="980728"/>
            <a:ext cx="4925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rgbClr val="006699"/>
                </a:solidFill>
                <a:latin typeface="Calibri"/>
                <a:cs typeface="Calibri"/>
              </a:rPr>
              <a:t>Total pixel area: 5.1 + 3.1 m</a:t>
            </a:r>
            <a:r>
              <a:rPr lang="en-GB" sz="1600" b="0" baseline="30000" dirty="0" smtClean="0">
                <a:solidFill>
                  <a:srgbClr val="006699"/>
                </a:solidFill>
                <a:latin typeface="Calibri"/>
                <a:cs typeface="Calibri"/>
              </a:rPr>
              <a:t>2</a:t>
            </a:r>
            <a:r>
              <a:rPr lang="en-GB" sz="1600" b="0" dirty="0" smtClean="0">
                <a:solidFill>
                  <a:srgbClr val="006699"/>
                </a:solidFill>
                <a:latin typeface="Calibri"/>
                <a:cs typeface="Calibri"/>
              </a:rPr>
              <a:t> – today Pixels + IBL = 1.9 m</a:t>
            </a:r>
            <a:r>
              <a:rPr lang="en-GB" sz="1600" b="0" baseline="30000" dirty="0" smtClean="0">
                <a:solidFill>
                  <a:srgbClr val="006699"/>
                </a:solidFill>
                <a:latin typeface="Calibri"/>
                <a:cs typeface="Calibri"/>
              </a:rPr>
              <a:t>2</a:t>
            </a:r>
            <a:endParaRPr lang="en-GB" sz="1600" b="0" baseline="30000" dirty="0">
              <a:solidFill>
                <a:srgbClr val="0066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62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High </a:t>
            </a:r>
            <a:r>
              <a:rPr lang="en-GB" sz="4000" dirty="0" smtClean="0">
                <a:latin typeface="Symbol" charset="2"/>
                <a:cs typeface="Symbol" charset="2"/>
              </a:rPr>
              <a:t>h</a:t>
            </a:r>
            <a:r>
              <a:rPr lang="en-GB" dirty="0" smtClean="0"/>
              <a:t> Layout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2016224" cy="287652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Refined TP Layout</a:t>
            </a:r>
          </a:p>
          <a:p>
            <a:pPr marL="180975" lvl="1" indent="-180975">
              <a:buFont typeface="Arial"/>
              <a:buChar char="•"/>
            </a:pPr>
            <a:r>
              <a:rPr lang="en-GB" dirty="0" smtClean="0">
                <a:latin typeface="Calibri"/>
                <a:cs typeface="Calibri"/>
              </a:rPr>
              <a:t>Pixel area: 3.6 m</a:t>
            </a:r>
            <a:r>
              <a:rPr lang="en-GB" baseline="30000" dirty="0" smtClean="0">
                <a:latin typeface="Calibri"/>
                <a:cs typeface="Calibri"/>
              </a:rPr>
              <a:t>2</a:t>
            </a:r>
          </a:p>
          <a:p>
            <a:pPr marL="365125" lvl="2" indent="-184150">
              <a:buFont typeface="Wingdings" charset="2"/>
              <a:buChar char="§"/>
              <a:tabLst>
                <a:tab pos="1160463" algn="l"/>
                <a:tab pos="1252538" algn="l"/>
              </a:tabLst>
            </a:pPr>
            <a:r>
              <a:rPr lang="en-GB" sz="1600" dirty="0" smtClean="0">
                <a:latin typeface="Calibri"/>
                <a:cs typeface="Calibri"/>
              </a:rPr>
              <a:t>Barrel: 	1.6 m</a:t>
            </a:r>
            <a:r>
              <a:rPr lang="en-GB" sz="1600" baseline="30000" dirty="0" smtClean="0">
                <a:latin typeface="Calibri"/>
                <a:cs typeface="Calibri"/>
              </a:rPr>
              <a:t>2</a:t>
            </a:r>
          </a:p>
          <a:p>
            <a:pPr marL="365125" lvl="2" indent="-184150">
              <a:buFont typeface="Wingdings" charset="2"/>
              <a:buChar char="§"/>
              <a:tabLst>
                <a:tab pos="1160463" algn="l"/>
                <a:tab pos="1252538" algn="l"/>
              </a:tabLst>
            </a:pPr>
            <a:r>
              <a:rPr lang="en-GB" sz="1600" dirty="0" smtClean="0">
                <a:latin typeface="Calibri"/>
                <a:cs typeface="Calibri"/>
              </a:rPr>
              <a:t>Disk: 	2.0 m</a:t>
            </a:r>
            <a:r>
              <a:rPr lang="en-GB" sz="1600" baseline="30000" dirty="0" smtClean="0">
                <a:latin typeface="Calibri"/>
                <a:cs typeface="Calibri"/>
              </a:rPr>
              <a:t>2</a:t>
            </a:r>
          </a:p>
          <a:p>
            <a:pPr marL="0" lvl="1" indent="0">
              <a:buNone/>
            </a:pPr>
            <a:endParaRPr lang="en-GB" sz="800" dirty="0" smtClean="0">
              <a:latin typeface="Calibri"/>
              <a:cs typeface="Calibri"/>
            </a:endParaRPr>
          </a:p>
          <a:p>
            <a:pPr marL="0" lvl="1" indent="0">
              <a:buNone/>
            </a:pPr>
            <a:r>
              <a:rPr lang="en-GB" sz="1600" dirty="0" smtClean="0">
                <a:latin typeface="Calibri"/>
                <a:cs typeface="Calibri"/>
              </a:rPr>
              <a:t>Smaller CMS area, but stronger magnetic field.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  <p:pic>
        <p:nvPicPr>
          <p:cNvPr id="4" name="Picture 3" descr="Pages from Tracking_Ingrid_Intro (CMS Layout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17711" r="38653" b="51071"/>
          <a:stretch/>
        </p:blipFill>
        <p:spPr>
          <a:xfrm>
            <a:off x="2250963" y="620689"/>
            <a:ext cx="6857541" cy="2808312"/>
          </a:xfrm>
          <a:prstGeom prst="rect">
            <a:avLst/>
          </a:prstGeom>
        </p:spPr>
      </p:pic>
      <p:pic>
        <p:nvPicPr>
          <p:cNvPr id="5" name="Picture 4" descr="Pages from MM-ref-common-set14-c (NIEL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14506" r="41144" b="42614"/>
          <a:stretch/>
        </p:blipFill>
        <p:spPr>
          <a:xfrm>
            <a:off x="-26350" y="3429000"/>
            <a:ext cx="5174414" cy="311650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64088" y="3501008"/>
            <a:ext cx="3744416" cy="28765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4"/>
              </a:buBlip>
              <a:tabLst/>
              <a:defRPr sz="2000" i="1" strike="noStrike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446088" marR="0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30238" marR="0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896938" marR="0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sz="1800" b="0" dirty="0" smtClean="0"/>
              <a:t>CMS Technical Proposal (TP)</a:t>
            </a:r>
          </a:p>
          <a:p>
            <a:pPr lvl="1"/>
            <a:r>
              <a:rPr lang="en-GB" sz="1600" b="0" dirty="0">
                <a:latin typeface="Calibri"/>
                <a:cs typeface="Calibri"/>
              </a:rPr>
              <a:t>CERN-LHCC-2011-</a:t>
            </a:r>
            <a:r>
              <a:rPr lang="en-GB" sz="1600" b="0" dirty="0" smtClean="0">
                <a:latin typeface="Calibri"/>
                <a:cs typeface="Calibri"/>
              </a:rPr>
              <a:t>006; </a:t>
            </a:r>
            <a:r>
              <a:rPr lang="en-GB" sz="1600" b="0" dirty="0">
                <a:latin typeface="Calibri"/>
                <a:cs typeface="Calibri"/>
              </a:rPr>
              <a:t>LHCC-P-</a:t>
            </a:r>
            <a:r>
              <a:rPr lang="en-GB" sz="1600" b="0" dirty="0" smtClean="0">
                <a:latin typeface="Calibri"/>
                <a:cs typeface="Calibri"/>
              </a:rPr>
              <a:t>004</a:t>
            </a:r>
          </a:p>
          <a:p>
            <a:pPr lvl="1"/>
            <a:endParaRPr lang="en-GB" sz="800" b="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1800" b="0" dirty="0" smtClean="0"/>
              <a:t>Simulated </a:t>
            </a:r>
            <a:r>
              <a:rPr lang="en-GB" sz="1800" b="0" dirty="0" err="1" smtClean="0"/>
              <a:t>Fluka</a:t>
            </a:r>
            <a:r>
              <a:rPr lang="en-GB" sz="1800" b="0" dirty="0" smtClean="0"/>
              <a:t> </a:t>
            </a:r>
            <a:r>
              <a:rPr lang="en-GB" sz="1800" b="0" dirty="0" err="1" smtClean="0"/>
              <a:t>fluence</a:t>
            </a:r>
            <a:r>
              <a:rPr lang="en-GB" sz="1800" b="0" dirty="0" smtClean="0"/>
              <a:t> for 3000 fb</a:t>
            </a:r>
            <a:r>
              <a:rPr lang="en-GB" sz="1800" b="0" baseline="30000" dirty="0" smtClean="0"/>
              <a:t>-1</a:t>
            </a:r>
            <a:r>
              <a:rPr lang="en-GB" sz="1800" b="0" dirty="0" smtClean="0"/>
              <a:t> in the CMS Pixel region:</a:t>
            </a:r>
          </a:p>
          <a:p>
            <a:pPr marL="271463" lvl="1" indent="-180975"/>
            <a:r>
              <a:rPr lang="en-GB" sz="1800" b="0" dirty="0" smtClean="0">
                <a:latin typeface="Calibri"/>
                <a:cs typeface="Calibri"/>
              </a:rPr>
              <a:t>2x10</a:t>
            </a:r>
            <a:r>
              <a:rPr lang="en-GB" sz="1800" b="0" baseline="30000" dirty="0" smtClean="0">
                <a:latin typeface="Calibri"/>
                <a:cs typeface="Calibri"/>
              </a:rPr>
              <a:t>16</a:t>
            </a:r>
            <a:r>
              <a:rPr lang="en-GB" sz="1800" b="0" dirty="0" smtClean="0">
                <a:latin typeface="Calibri"/>
                <a:cs typeface="Calibri"/>
              </a:rPr>
              <a:t> 1 MeV </a:t>
            </a:r>
            <a:r>
              <a:rPr lang="en-GB" sz="1800" b="0" dirty="0" err="1" smtClean="0">
                <a:latin typeface="Calibri"/>
                <a:cs typeface="Calibri"/>
              </a:rPr>
              <a:t>n</a:t>
            </a:r>
            <a:r>
              <a:rPr lang="en-GB" sz="1800" b="0" baseline="-25000" dirty="0" err="1" smtClean="0">
                <a:latin typeface="Calibri"/>
                <a:cs typeface="Calibri"/>
              </a:rPr>
              <a:t>eq</a:t>
            </a:r>
            <a:r>
              <a:rPr lang="en-GB" sz="1800" b="0" dirty="0" smtClean="0">
                <a:latin typeface="Calibri"/>
                <a:cs typeface="Calibri"/>
              </a:rPr>
              <a:t>/cm</a:t>
            </a:r>
            <a:r>
              <a:rPr lang="en-GB" sz="1800" b="0" baseline="30000" dirty="0" smtClean="0">
                <a:latin typeface="Calibri"/>
                <a:cs typeface="Calibri"/>
              </a:rPr>
              <a:t>2</a:t>
            </a:r>
            <a:r>
              <a:rPr lang="en-GB" sz="1800" b="0" dirty="0" smtClean="0">
                <a:latin typeface="Calibri"/>
                <a:cs typeface="Calibri"/>
              </a:rPr>
              <a:t> – inner layer</a:t>
            </a:r>
          </a:p>
          <a:p>
            <a:pPr marL="0" indent="0">
              <a:buNone/>
            </a:pPr>
            <a:endParaRPr lang="en-GB" sz="800" b="0" dirty="0" smtClean="0"/>
          </a:p>
          <a:p>
            <a:pPr marL="0" indent="0">
              <a:buNone/>
            </a:pPr>
            <a:r>
              <a:rPr lang="en-GB" sz="1800" b="0" dirty="0" smtClean="0"/>
              <a:t>Event pileup a HL-LHC design luminosity: 160÷200 </a:t>
            </a:r>
            <a:r>
              <a:rPr lang="en-GB" sz="1800" b="0" dirty="0" err="1" smtClean="0"/>
              <a:t>ev</a:t>
            </a:r>
            <a:r>
              <a:rPr lang="en-GB" sz="1800" b="0" dirty="0" smtClean="0"/>
              <a:t>/BC</a:t>
            </a:r>
          </a:p>
          <a:p>
            <a:pPr marL="0" indent="0">
              <a:buNone/>
            </a:pPr>
            <a:endParaRPr lang="en-GB" sz="900" b="0" dirty="0" smtClean="0"/>
          </a:p>
          <a:p>
            <a:pPr marL="0" indent="0">
              <a:buNone/>
            </a:pPr>
            <a:r>
              <a:rPr lang="en-GB" sz="1800" b="0" dirty="0" smtClean="0"/>
              <a:t>Similar picture is held for ATLAS</a:t>
            </a:r>
          </a:p>
          <a:p>
            <a:endParaRPr lang="en-GB" sz="1800" b="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267744" y="2821214"/>
            <a:ext cx="6120680" cy="319754"/>
          </a:xfrm>
          <a:prstGeom prst="rect">
            <a:avLst/>
          </a:prstGeom>
          <a:noFill/>
          <a:ln w="12700" cap="flat" cmpd="sng" algn="ctr">
            <a:solidFill>
              <a:srgbClr val="008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 rot="16200000">
            <a:off x="5139273" y="4410179"/>
            <a:ext cx="216024" cy="288032"/>
          </a:xfrm>
          <a:prstGeom prst="upArrow">
            <a:avLst/>
          </a:prstGeom>
          <a:solidFill>
            <a:srgbClr val="FF9E63"/>
          </a:solidFill>
          <a:ln w="12700" cap="flat" cmpd="sng" algn="ctr">
            <a:solidFill>
              <a:srgbClr val="006699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7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-25400"/>
            <a:ext cx="8439596" cy="531813"/>
          </a:xfrm>
        </p:spPr>
        <p:txBody>
          <a:bodyPr/>
          <a:lstStyle/>
          <a:p>
            <a:r>
              <a:rPr lang="en-GB" sz="3200" dirty="0" smtClean="0"/>
              <a:t>ATLAS </a:t>
            </a:r>
            <a:r>
              <a:rPr lang="en-GB" sz="3200" dirty="0" err="1" smtClean="0"/>
              <a:t>ITk</a:t>
            </a:r>
            <a:r>
              <a:rPr lang="en-GB" sz="3200" dirty="0" smtClean="0"/>
              <a:t>: Organization &amp; Institutions</a:t>
            </a:r>
            <a:endParaRPr lang="en-GB" sz="3200" dirty="0"/>
          </a:p>
        </p:txBody>
      </p:sp>
      <p:pic>
        <p:nvPicPr>
          <p:cNvPr id="5" name="Picture 4" descr="Organigram-pix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6" y="3838473"/>
            <a:ext cx="5336240" cy="24708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58492" y="3872081"/>
            <a:ext cx="1484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Helvetica"/>
              </a:rPr>
              <a:t>P. </a:t>
            </a:r>
            <a:r>
              <a:rPr lang="en-US" sz="1200" dirty="0" err="1" smtClean="0">
                <a:solidFill>
                  <a:srgbClr val="0000FF"/>
                </a:solidFill>
                <a:latin typeface="Helvetica"/>
              </a:rPr>
              <a:t>Morettini</a:t>
            </a:r>
            <a:r>
              <a:rPr lang="en-US" sz="1200" dirty="0" smtClean="0">
                <a:solidFill>
                  <a:srgbClr val="0000FF"/>
                </a:solidFill>
                <a:latin typeface="Helvetica"/>
              </a:rPr>
              <a:t> </a:t>
            </a:r>
            <a:r>
              <a:rPr lang="en-US" sz="1200" b="0" dirty="0" smtClean="0">
                <a:latin typeface="Helvetica"/>
              </a:rPr>
              <a:t>+ </a:t>
            </a:r>
            <a:br>
              <a:rPr lang="en-US" sz="1200" b="0" dirty="0" smtClean="0">
                <a:latin typeface="Helvetica"/>
              </a:rPr>
            </a:br>
            <a:r>
              <a:rPr lang="en-US" sz="1200" b="0" dirty="0" smtClean="0">
                <a:latin typeface="Helvetica"/>
              </a:rPr>
              <a:t>M. Garcia </a:t>
            </a:r>
            <a:r>
              <a:rPr lang="en-US" sz="1200" b="0" dirty="0" err="1" smtClean="0">
                <a:latin typeface="Helvetica"/>
              </a:rPr>
              <a:t>Sciveres</a:t>
            </a:r>
            <a:r>
              <a:rPr lang="en-US" sz="1200" b="0" dirty="0" smtClean="0">
                <a:latin typeface="Helvetica"/>
              </a:rPr>
              <a:t> </a:t>
            </a:r>
            <a:endParaRPr lang="en-US" sz="1100" b="0" dirty="0"/>
          </a:p>
        </p:txBody>
      </p:sp>
      <p:sp>
        <p:nvSpPr>
          <p:cNvPr id="8" name="Rectangle 7"/>
          <p:cNvSpPr/>
          <p:nvPr/>
        </p:nvSpPr>
        <p:spPr>
          <a:xfrm>
            <a:off x="3635896" y="4581128"/>
            <a:ext cx="2339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  <a:latin typeface="Helvetica"/>
              </a:rPr>
              <a:t>R. Bates, </a:t>
            </a:r>
            <a:r>
              <a:rPr lang="en-US" sz="1200" dirty="0" smtClean="0">
                <a:solidFill>
                  <a:srgbClr val="0000FF"/>
                </a:solidFill>
                <a:latin typeface="Helvetica"/>
              </a:rPr>
              <a:t>C. </a:t>
            </a:r>
            <a:r>
              <a:rPr lang="en-US" sz="1200" dirty="0" err="1" smtClean="0">
                <a:solidFill>
                  <a:srgbClr val="0000FF"/>
                </a:solidFill>
                <a:latin typeface="Helvetica"/>
              </a:rPr>
              <a:t>Gemme</a:t>
            </a:r>
            <a:r>
              <a:rPr lang="en-US" sz="1200" b="0" dirty="0" smtClean="0">
                <a:solidFill>
                  <a:srgbClr val="000000"/>
                </a:solidFill>
                <a:latin typeface="Helvetica"/>
              </a:rPr>
              <a:t>,</a:t>
            </a:r>
            <a:r>
              <a:rPr lang="en-US" sz="1200" dirty="0" smtClean="0">
                <a:solidFill>
                  <a:srgbClr val="0000FF"/>
                </a:solidFill>
                <a:latin typeface="Helvetica"/>
              </a:rPr>
              <a:t> D. </a:t>
            </a:r>
            <a:r>
              <a:rPr lang="en-US" sz="1200" dirty="0" err="1" smtClean="0">
                <a:solidFill>
                  <a:srgbClr val="0000FF"/>
                </a:solidFill>
                <a:latin typeface="Helvetica"/>
              </a:rPr>
              <a:t>Giuni</a:t>
            </a:r>
            <a:r>
              <a:rPr lang="en-US" sz="1200" b="0" dirty="0" smtClean="0">
                <a:solidFill>
                  <a:srgbClr val="000000"/>
                </a:solidFill>
                <a:latin typeface="Helvetica"/>
              </a:rPr>
              <a:t>, </a:t>
            </a:r>
            <a:br>
              <a:rPr lang="en-US" sz="1200" b="0" dirty="0" smtClean="0">
                <a:solidFill>
                  <a:srgbClr val="000000"/>
                </a:solidFill>
                <a:latin typeface="Helvetica"/>
              </a:rPr>
            </a:br>
            <a:r>
              <a:rPr lang="en-US" sz="1200" b="0" dirty="0" smtClean="0">
                <a:solidFill>
                  <a:srgbClr val="000000"/>
                </a:solidFill>
                <a:latin typeface="Helvetica"/>
              </a:rPr>
              <a:t>P. </a:t>
            </a:r>
            <a:r>
              <a:rPr lang="en-US" sz="1200" b="0" dirty="0" err="1" smtClean="0">
                <a:solidFill>
                  <a:srgbClr val="000000"/>
                </a:solidFill>
                <a:latin typeface="Helvetica"/>
              </a:rPr>
              <a:t>Grenier</a:t>
            </a:r>
            <a:endParaRPr lang="en-US" sz="1100" b="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076" y="3429000"/>
            <a:ext cx="2839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  <a:latin typeface="Calibri"/>
                <a:cs typeface="Calibri"/>
              </a:rPr>
              <a:t>ITk</a:t>
            </a:r>
            <a:r>
              <a:rPr lang="en-US" sz="1800" dirty="0" smtClean="0">
                <a:solidFill>
                  <a:schemeClr val="tx2"/>
                </a:solidFill>
                <a:latin typeface="Calibri"/>
                <a:cs typeface="Calibri"/>
              </a:rPr>
              <a:t> Pixel Organization Chart</a:t>
            </a:r>
            <a:endParaRPr lang="en-US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647" y="6256034"/>
            <a:ext cx="4427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GB" sz="1200" b="0" dirty="0">
                <a:latin typeface="Calibri"/>
                <a:cs typeface="Calibri"/>
                <a:hlinkClick r:id="rId3"/>
              </a:rPr>
              <a:t>https://twiki.cern.ch/twiki/bin/viewauth/Atlas/</a:t>
            </a:r>
            <a:r>
              <a:rPr lang="en-GB" sz="1200" b="0" dirty="0" smtClean="0">
                <a:latin typeface="Calibri"/>
                <a:cs typeface="Calibri"/>
                <a:hlinkClick r:id="rId3"/>
              </a:rPr>
              <a:t>ITkPixelOrganization</a:t>
            </a:r>
            <a:endParaRPr lang="en-GB" sz="1200" b="0" dirty="0">
              <a:latin typeface="Calibri"/>
              <a:cs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454546"/>
              </p:ext>
            </p:extLst>
          </p:nvPr>
        </p:nvGraphicFramePr>
        <p:xfrm>
          <a:off x="6012160" y="677757"/>
          <a:ext cx="3059832" cy="583118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87624"/>
                <a:gridCol w="1872208"/>
              </a:tblGrid>
              <a:tr h="25269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Country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Number of institutions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Australia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Canada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CERN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China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 (cluster)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2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Czech Republic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France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Germany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10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056"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0000FF"/>
                          </a:solidFill>
                        </a:rPr>
                        <a:t>Italy</a:t>
                      </a:r>
                      <a:endParaRPr lang="en-GB" sz="11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0000FF"/>
                          </a:solidFill>
                        </a:rPr>
                        <a:t>6:</a:t>
                      </a:r>
                      <a:r>
                        <a:rPr lang="en-GB" sz="11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GB" sz="1100" b="0" baseline="0" dirty="0" smtClean="0">
                          <a:solidFill>
                            <a:srgbClr val="0000FF"/>
                          </a:solidFill>
                        </a:rPr>
                        <a:t>BO, CS, GE, MI, TN, UD</a:t>
                      </a:r>
                      <a:endParaRPr lang="en-GB" sz="11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Japan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Netherland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Norway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Poland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Switzerland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Spain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Slovenia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Sweden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South Africa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Taiwan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United Kingdom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12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United States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16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99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Total</a:t>
                      </a:r>
                      <a:endParaRPr lang="en-GB" sz="1100" b="1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83</a:t>
                      </a:r>
                      <a:endParaRPr lang="en-GB" sz="1100" b="1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251520" y="692696"/>
            <a:ext cx="5400600" cy="2736304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7618" r="7726" b="21469"/>
          <a:stretch/>
        </p:blipFill>
        <p:spPr bwMode="auto">
          <a:xfrm>
            <a:off x="301950" y="764704"/>
            <a:ext cx="5342527" cy="25922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 rot="5400000">
            <a:off x="522658" y="1231408"/>
            <a:ext cx="592090" cy="100811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Right Arrow 17"/>
          <p:cNvSpPr/>
          <p:nvPr/>
        </p:nvSpPr>
        <p:spPr bwMode="auto">
          <a:xfrm>
            <a:off x="35496" y="1772816"/>
            <a:ext cx="360040" cy="1944216"/>
          </a:xfrm>
          <a:prstGeom prst="curvedRightArrow">
            <a:avLst/>
          </a:prstGeom>
          <a:solidFill>
            <a:srgbClr val="FF9E63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1520" y="3429000"/>
            <a:ext cx="5688632" cy="3096344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313" y="783426"/>
            <a:ext cx="2090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2"/>
                </a:solidFill>
                <a:latin typeface="Calibri"/>
                <a:cs typeface="Calibri"/>
              </a:rPr>
              <a:t>ITk</a:t>
            </a:r>
            <a:r>
              <a:rPr lang="en-GB" sz="1600" dirty="0" smtClean="0">
                <a:solidFill>
                  <a:schemeClr val="tx2"/>
                </a:solidFill>
                <a:latin typeface="Calibri"/>
                <a:cs typeface="Calibri"/>
              </a:rPr>
              <a:t> Organization Chart</a:t>
            </a:r>
            <a:endParaRPr lang="en-GB" sz="16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801072" y="178567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0" name="Right Arrow Callout 19"/>
          <p:cNvSpPr/>
          <p:nvPr/>
        </p:nvSpPr>
        <p:spPr bwMode="auto">
          <a:xfrm>
            <a:off x="3662539" y="629569"/>
            <a:ext cx="2426568" cy="57606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204"/>
            </a:avLst>
          </a:prstGeom>
          <a:solidFill>
            <a:srgbClr val="FFCC33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6675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006699"/>
                </a:solidFill>
                <a:effectLst/>
                <a:latin typeface="Calibri"/>
                <a:cs typeface="Calibri"/>
              </a:rPr>
              <a:t>Countries and Institutions</a:t>
            </a:r>
            <a:r>
              <a:rPr kumimoji="0" lang="en-GB" sz="1400" i="0" u="none" strike="noStrike" cap="none" normalizeH="0" dirty="0" smtClean="0">
                <a:ln>
                  <a:noFill/>
                </a:ln>
                <a:solidFill>
                  <a:srgbClr val="006699"/>
                </a:solidFill>
                <a:effectLst/>
                <a:latin typeface="Calibri"/>
                <a:cs typeface="Calibri"/>
              </a:rPr>
              <a:t> Expressing Interest in </a:t>
            </a:r>
            <a:r>
              <a:rPr kumimoji="0" lang="en-GB" sz="1400" i="0" u="none" strike="noStrike" cap="none" normalizeH="0" dirty="0" err="1" smtClean="0">
                <a:ln>
                  <a:noFill/>
                </a:ln>
                <a:solidFill>
                  <a:srgbClr val="006699"/>
                </a:solidFill>
                <a:effectLst/>
                <a:latin typeface="Calibri"/>
                <a:cs typeface="Calibri"/>
              </a:rPr>
              <a:t>ITk</a:t>
            </a:r>
            <a:endParaRPr kumimoji="0" lang="en-GB" sz="1400" i="0" u="none" strike="noStrike" cap="none" normalizeH="0" baseline="0" dirty="0">
              <a:ln>
                <a:noFill/>
              </a:ln>
              <a:solidFill>
                <a:srgbClr val="006699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46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2" y="-25400"/>
            <a:ext cx="8547100" cy="531813"/>
          </a:xfrm>
        </p:spPr>
        <p:txBody>
          <a:bodyPr/>
          <a:lstStyle/>
          <a:p>
            <a:r>
              <a:rPr lang="en-GB" sz="3200" dirty="0" smtClean="0"/>
              <a:t>CMS Tracker: </a:t>
            </a:r>
            <a:r>
              <a:rPr lang="en-GB" sz="3200" dirty="0"/>
              <a:t>Organization &amp; Institutions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06" t="1144" r="-5728"/>
          <a:stretch/>
        </p:blipFill>
        <p:spPr>
          <a:xfrm>
            <a:off x="2411760" y="3501008"/>
            <a:ext cx="4708277" cy="315049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20688"/>
            <a:ext cx="6870700" cy="29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2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624482"/>
            <a:ext cx="9108504" cy="5468814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2015: </a:t>
            </a:r>
            <a:r>
              <a:rPr lang="en-GB" sz="2400" dirty="0"/>
              <a:t>Activities and line of funding</a:t>
            </a: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>
                <a:solidFill>
                  <a:schemeClr val="tx2"/>
                </a:solidFill>
                <a:latin typeface="Calibri"/>
                <a:cs typeface="Calibri"/>
              </a:rPr>
              <a:t>Continue with 3D Sensor plan: </a:t>
            </a:r>
            <a:r>
              <a:rPr lang="en-GB" sz="2000" dirty="0">
                <a:latin typeface="Calibri"/>
                <a:cs typeface="Calibri"/>
              </a:rPr>
              <a:t>produce modules, test in lab and TB, irradiate, procure sensors for next FBK run</a:t>
            </a:r>
            <a:r>
              <a:rPr lang="en-GB" sz="2000" dirty="0" smtClean="0">
                <a:latin typeface="Calibri"/>
                <a:cs typeface="Calibri"/>
              </a:rPr>
              <a:t>.</a:t>
            </a: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 smtClean="0">
                <a:latin typeface="Calibri"/>
                <a:cs typeface="Calibri"/>
              </a:rPr>
              <a:t>Continue with Active Edge Sensor plan: </a:t>
            </a:r>
            <a:r>
              <a:rPr lang="en-GB" sz="2000" dirty="0">
                <a:latin typeface="Calibri"/>
                <a:cs typeface="Calibri"/>
              </a:rPr>
              <a:t>produce modules, test in lab and TB, irradiate, procure sensors for next FBK run.</a:t>
            </a:r>
            <a:endParaRPr lang="en-GB" sz="1000" dirty="0">
              <a:latin typeface="Calibri"/>
              <a:cs typeface="Calibri"/>
            </a:endParaRP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>
                <a:solidFill>
                  <a:srgbClr val="FF0000"/>
                </a:solidFill>
                <a:latin typeface="Calibri"/>
                <a:cs typeface="Calibri"/>
              </a:rPr>
              <a:t>Bump-bonding: </a:t>
            </a:r>
            <a:r>
              <a:rPr lang="en-GB" sz="2000" dirty="0">
                <a:latin typeface="Calibri"/>
                <a:cs typeface="Calibri"/>
              </a:rPr>
              <a:t>for testing FBK sensors and to develop for future RD53 </a:t>
            </a:r>
            <a:r>
              <a:rPr lang="en-GB" sz="2000" dirty="0" smtClean="0">
                <a:latin typeface="Calibri"/>
                <a:cs typeface="Calibri"/>
              </a:rPr>
              <a:t>requirements (high-density bump-bonding with indium)</a:t>
            </a:r>
            <a:endParaRPr lang="en-GB" sz="2000" dirty="0">
              <a:latin typeface="Calibri"/>
              <a:cs typeface="Calibri"/>
            </a:endParaRP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 smtClean="0">
                <a:solidFill>
                  <a:srgbClr val="0000FF"/>
                </a:solidFill>
                <a:latin typeface="Calibri"/>
                <a:cs typeface="Calibri"/>
              </a:rPr>
              <a:t>Module Assembly and Test, Irradiation, Test-beam: </a:t>
            </a:r>
            <a:r>
              <a:rPr lang="en-GB" sz="2000" dirty="0" smtClean="0">
                <a:latin typeface="Calibri"/>
                <a:cs typeface="Calibri"/>
              </a:rPr>
              <a:t>modules with FBK sensor designs (planar, 3D, active edge) and FE-I3/FE-I4 ATLAS + PSI46dig CMS R/O chips.</a:t>
            </a: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 smtClean="0">
                <a:solidFill>
                  <a:srgbClr val="0000FF"/>
                </a:solidFill>
                <a:latin typeface="Calibri"/>
                <a:cs typeface="Calibri"/>
              </a:rPr>
              <a:t>CO</a:t>
            </a:r>
            <a:r>
              <a:rPr lang="en-GB" sz="2000" b="1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GB" sz="2000" b="1" dirty="0" smtClean="0">
                <a:solidFill>
                  <a:srgbClr val="0000FF"/>
                </a:solidFill>
                <a:latin typeface="Calibri"/>
                <a:cs typeface="Calibri"/>
              </a:rPr>
              <a:t> cooling:</a:t>
            </a:r>
            <a:r>
              <a:rPr lang="en-GB" sz="2000" b="1" dirty="0" smtClean="0">
                <a:latin typeface="Calibri"/>
                <a:cs typeface="Calibri"/>
              </a:rPr>
              <a:t> </a:t>
            </a:r>
            <a:r>
              <a:rPr lang="en-GB" sz="2000" dirty="0" smtClean="0">
                <a:latin typeface="Calibri"/>
                <a:cs typeface="Calibri"/>
              </a:rPr>
              <a:t>contribute to ATLAS stave R&amp;D, thermal simulation and test with CO</a:t>
            </a:r>
            <a:r>
              <a:rPr lang="en-GB" sz="2000" baseline="-25000" dirty="0" smtClean="0">
                <a:latin typeface="Calibri"/>
                <a:cs typeface="Calibri"/>
              </a:rPr>
              <a:t>2</a:t>
            </a:r>
            <a:r>
              <a:rPr lang="en-GB" sz="2000" dirty="0" smtClean="0">
                <a:latin typeface="Calibri"/>
                <a:cs typeface="Calibri"/>
              </a:rPr>
              <a:t> plant, µ-channel cooling demonstrator and CO</a:t>
            </a:r>
            <a:r>
              <a:rPr lang="en-GB" sz="2000" baseline="-25000" dirty="0" smtClean="0">
                <a:latin typeface="Calibri"/>
                <a:cs typeface="Calibri"/>
              </a:rPr>
              <a:t>2</a:t>
            </a:r>
            <a:r>
              <a:rPr lang="en-GB" sz="2000" dirty="0" smtClean="0">
                <a:latin typeface="Calibri"/>
                <a:cs typeface="Calibri"/>
              </a:rPr>
              <a:t> system setup in CMS</a:t>
            </a: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 smtClean="0">
                <a:latin typeface="Calibri"/>
                <a:cs typeface="Calibri"/>
              </a:rPr>
              <a:t>Multi</a:t>
            </a:r>
            <a:r>
              <a:rPr lang="en-GB" sz="2000" b="1" dirty="0">
                <a:latin typeface="Calibri"/>
                <a:cs typeface="Calibri"/>
              </a:rPr>
              <a:t>-module R/O:</a:t>
            </a:r>
            <a:r>
              <a:rPr lang="en-GB" sz="2000" dirty="0">
                <a:latin typeface="Calibri"/>
                <a:cs typeface="Calibri"/>
              </a:rPr>
              <a:t> use leading experience of ROD designer (BO) to develop a 16 module table-top road for architecture study and for test-beam application.</a:t>
            </a:r>
          </a:p>
          <a:p>
            <a:pPr marL="355600" lvl="1" indent="-266700">
              <a:spcAft>
                <a:spcPts val="600"/>
              </a:spcAft>
            </a:pPr>
            <a:r>
              <a:rPr lang="en-GB" sz="2000" b="1" dirty="0" smtClean="0">
                <a:solidFill>
                  <a:srgbClr val="006699"/>
                </a:solidFill>
                <a:latin typeface="Calibri"/>
                <a:cs typeface="Calibri"/>
              </a:rPr>
              <a:t>CSN5: HV</a:t>
            </a:r>
            <a:r>
              <a:rPr lang="en-GB" sz="2000" b="1" dirty="0">
                <a:solidFill>
                  <a:srgbClr val="006699"/>
                </a:solidFill>
                <a:latin typeface="Calibri"/>
                <a:cs typeface="Calibri"/>
              </a:rPr>
              <a:t>/HR-</a:t>
            </a:r>
            <a:r>
              <a:rPr lang="en-GB" sz="2000" b="1" dirty="0" smtClean="0">
                <a:solidFill>
                  <a:srgbClr val="006699"/>
                </a:solidFill>
                <a:latin typeface="Calibri"/>
                <a:cs typeface="Calibri"/>
              </a:rPr>
              <a:t>CMOS </a:t>
            </a:r>
            <a:r>
              <a:rPr lang="en-GB" sz="2000" dirty="0" smtClean="0">
                <a:latin typeface="Calibri"/>
                <a:cs typeface="Calibri"/>
              </a:rPr>
              <a:t>(new </a:t>
            </a:r>
            <a:r>
              <a:rPr lang="en-GB" sz="2000" dirty="0">
                <a:latin typeface="Calibri"/>
                <a:cs typeface="Calibri"/>
              </a:rPr>
              <a:t>project in </a:t>
            </a:r>
            <a:r>
              <a:rPr lang="en-GB" sz="2000" dirty="0" smtClean="0">
                <a:latin typeface="Calibri"/>
                <a:cs typeface="Calibri"/>
              </a:rPr>
              <a:t>CSN5 by BO, GE, MI) </a:t>
            </a:r>
            <a:r>
              <a:rPr lang="en-GB" sz="2000" b="1" dirty="0" smtClean="0">
                <a:solidFill>
                  <a:srgbClr val="006699"/>
                </a:solidFill>
                <a:latin typeface="Calibri"/>
                <a:cs typeface="Calibri"/>
              </a:rPr>
              <a:t>CHIPIX65</a:t>
            </a:r>
            <a:r>
              <a:rPr lang="en-GB" sz="2000" b="1" dirty="0" smtClean="0">
                <a:latin typeface="Calibri"/>
                <a:cs typeface="Calibri"/>
              </a:rPr>
              <a:t> </a:t>
            </a:r>
            <a:r>
              <a:rPr lang="en-GB" sz="2000" dirty="0" smtClean="0">
                <a:latin typeface="Calibri"/>
                <a:cs typeface="Calibri"/>
              </a:rPr>
              <a:t>INFN interface to RD53 collaboration – Approved as CSN5 Call (2013)</a:t>
            </a: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97693" y="6165304"/>
            <a:ext cx="216024" cy="21602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13917" y="6165304"/>
            <a:ext cx="216024" cy="21602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786125" y="6165304"/>
            <a:ext cx="216024" cy="21602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874357" y="6165304"/>
            <a:ext cx="216024" cy="216024"/>
          </a:xfrm>
          <a:prstGeom prst="rect">
            <a:avLst/>
          </a:prstGeom>
          <a:solidFill>
            <a:srgbClr val="006699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5725" y="6093296"/>
            <a:ext cx="1049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COMMON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0976" y="6093296"/>
            <a:ext cx="952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SYNERGY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7857" y="609329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SPECIFIC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3674" y="6093296"/>
            <a:ext cx="62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latin typeface="Calibri"/>
                <a:cs typeface="Calibri"/>
              </a:rPr>
              <a:t>CSN5</a:t>
            </a:r>
            <a:endParaRPr lang="en-GB" sz="1600" b="0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9512" y="6021288"/>
            <a:ext cx="8856984" cy="504056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547" y="6093296"/>
            <a:ext cx="1673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u="sng" dirty="0" smtClean="0">
                <a:latin typeface="Calibri"/>
                <a:cs typeface="Calibri"/>
              </a:rPr>
              <a:t>COLLABORATION</a:t>
            </a:r>
            <a:r>
              <a:rPr lang="en-GB" sz="1600" b="0" dirty="0" smtClean="0">
                <a:latin typeface="Calibri"/>
                <a:cs typeface="Calibri"/>
              </a:rPr>
              <a:t>:</a:t>
            </a:r>
            <a:endParaRPr lang="en-GB" sz="16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44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 bwMode="auto">
          <a:xfrm>
            <a:off x="4067944" y="3870340"/>
            <a:ext cx="4904928" cy="25922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508104" y="3976911"/>
            <a:ext cx="3312368" cy="2423574"/>
            <a:chOff x="5004048" y="4111635"/>
            <a:chExt cx="3312368" cy="242357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17591" y="4336385"/>
              <a:ext cx="1085281" cy="331236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122326" y="2993357"/>
              <a:ext cx="1075812" cy="3312368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 rot="5400000">
              <a:off x="6259138" y="5902539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5400000">
              <a:off x="6091269" y="5900267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5400000">
              <a:off x="4639071" y="5900487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5400000">
              <a:off x="7720187" y="5893221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5400000">
              <a:off x="6106136" y="4562210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5400000">
              <a:off x="6276593" y="4562040"/>
              <a:ext cx="973244" cy="17106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400000">
              <a:off x="7075183" y="3935113"/>
              <a:ext cx="973244" cy="14249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 rot="5400000">
              <a:off x="5287640" y="3919886"/>
              <a:ext cx="973244" cy="14570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Rectangle 83"/>
          <p:cNvSpPr/>
          <p:nvPr/>
        </p:nvSpPr>
        <p:spPr bwMode="auto">
          <a:xfrm>
            <a:off x="5957957" y="4055894"/>
            <a:ext cx="792088" cy="1744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Sensors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3888432" cy="5976664"/>
          </a:xfrm>
        </p:spPr>
        <p:txBody>
          <a:bodyPr/>
          <a:lstStyle/>
          <a:p>
            <a:r>
              <a:rPr lang="en-GB" sz="1600" dirty="0" smtClean="0"/>
              <a:t>3D Sensor development with FBK</a:t>
            </a:r>
          </a:p>
          <a:p>
            <a:pPr lvl="1"/>
            <a:r>
              <a:rPr lang="en-GB" sz="1400" dirty="0" smtClean="0"/>
              <a:t>p-bulk sensor on 6” wafers </a:t>
            </a:r>
          </a:p>
          <a:p>
            <a:pPr lvl="1"/>
            <a:r>
              <a:rPr lang="en-GB" sz="1400" dirty="0" smtClean="0"/>
              <a:t>Active volume: FZ on </a:t>
            </a:r>
            <a:r>
              <a:rPr lang="en-GB" sz="1400" dirty="0" err="1" smtClean="0"/>
              <a:t>SiSi</a:t>
            </a:r>
            <a:r>
              <a:rPr lang="en-GB" sz="1400" dirty="0" smtClean="0"/>
              <a:t> or </a:t>
            </a:r>
            <a:r>
              <a:rPr lang="en-GB" sz="1400" dirty="0" err="1" smtClean="0"/>
              <a:t>Epi</a:t>
            </a:r>
            <a:endParaRPr lang="en-GB" sz="1400" dirty="0" smtClean="0"/>
          </a:p>
          <a:p>
            <a:pPr lvl="1"/>
            <a:r>
              <a:rPr lang="en-GB" sz="1400" dirty="0" smtClean="0"/>
              <a:t>Active thickness: 100/130µm</a:t>
            </a:r>
          </a:p>
          <a:p>
            <a:pPr lvl="1"/>
            <a:r>
              <a:rPr lang="en-GB" sz="1400" dirty="0" smtClean="0"/>
              <a:t>Single-side process, bias on back</a:t>
            </a:r>
          </a:p>
          <a:p>
            <a:pPr lvl="1"/>
            <a:endParaRPr lang="en-GB" sz="1400" dirty="0"/>
          </a:p>
          <a:p>
            <a:r>
              <a:rPr lang="en-GB" sz="1800" dirty="0" smtClean="0"/>
              <a:t>Test with:</a:t>
            </a:r>
          </a:p>
          <a:p>
            <a:pPr lvl="1"/>
            <a:r>
              <a:rPr lang="en-GB" sz="1400" dirty="0" smtClean="0"/>
              <a:t>Batch 1: FE-I4, PSI46</a:t>
            </a:r>
          </a:p>
          <a:p>
            <a:pPr lvl="1"/>
            <a:r>
              <a:rPr lang="en-GB" sz="1400" dirty="0" smtClean="0"/>
              <a:t>Batch 2: (2016) RD53 chip</a:t>
            </a:r>
          </a:p>
          <a:p>
            <a:pPr marL="266700" lvl="1" indent="0">
              <a:buNone/>
            </a:pPr>
            <a:endParaRPr lang="en-GB" sz="1400" dirty="0" smtClean="0"/>
          </a:p>
          <a:p>
            <a:r>
              <a:rPr lang="en-GB" sz="1800" dirty="0" smtClean="0"/>
              <a:t>INFN Collaboration</a:t>
            </a:r>
          </a:p>
          <a:p>
            <a:pPr lvl="1"/>
            <a:r>
              <a:rPr lang="en-GB" sz="1400" dirty="0" smtClean="0"/>
              <a:t>INFN-FBK under MEMS3</a:t>
            </a:r>
          </a:p>
          <a:p>
            <a:pPr lvl="1"/>
            <a:r>
              <a:rPr lang="en-GB" sz="1400" dirty="0" smtClean="0"/>
              <a:t>ATLAS: CS, GE, MI, UD, TN</a:t>
            </a:r>
          </a:p>
          <a:p>
            <a:pPr lvl="1"/>
            <a:r>
              <a:rPr lang="en-GB" sz="1400" dirty="0" smtClean="0"/>
              <a:t>CMS: BA, FI, MIB, PG, PI, TO</a:t>
            </a:r>
          </a:p>
          <a:p>
            <a:pPr lvl="1"/>
            <a:endParaRPr lang="en-GB" sz="1400" dirty="0"/>
          </a:p>
          <a:p>
            <a:r>
              <a:rPr lang="en-GB" sz="1800" dirty="0" smtClean="0"/>
              <a:t>International Collaboration</a:t>
            </a:r>
          </a:p>
          <a:p>
            <a:pPr lvl="1"/>
            <a:r>
              <a:rPr lang="en-GB" sz="1400" dirty="0" smtClean="0"/>
              <a:t>Common chip </a:t>
            </a:r>
            <a:r>
              <a:rPr lang="en-GB" sz="1400" dirty="0" err="1" smtClean="0"/>
              <a:t>floorplan</a:t>
            </a:r>
            <a:r>
              <a:rPr lang="en-GB" sz="1400" dirty="0" smtClean="0"/>
              <a:t> with producers: CNM, SINTEF/SNC</a:t>
            </a:r>
          </a:p>
          <a:p>
            <a:pPr lvl="1"/>
            <a:r>
              <a:rPr lang="en-GB" sz="1400" dirty="0" smtClean="0"/>
              <a:t>Testing: ATLAS 3D Sensor </a:t>
            </a:r>
            <a:r>
              <a:rPr lang="en-GB" sz="1400" dirty="0" smtClean="0"/>
              <a:t>WG</a:t>
            </a:r>
          </a:p>
          <a:p>
            <a:pPr lvl="1"/>
            <a:r>
              <a:rPr lang="en-GB" sz="1400" dirty="0" smtClean="0"/>
              <a:t>Agreement CMS-FNAL for T</a:t>
            </a:r>
            <a:r>
              <a:rPr lang="en-GB" sz="1400" dirty="0"/>
              <a:t>B</a:t>
            </a:r>
            <a:r>
              <a:rPr lang="en-GB" sz="1400" dirty="0" smtClean="0"/>
              <a:t> Telescope DAQ </a:t>
            </a:r>
          </a:p>
          <a:p>
            <a:pPr lvl="1"/>
            <a:r>
              <a:rPr lang="en-GB" sz="1400" dirty="0" smtClean="0"/>
              <a:t>Collaboration for </a:t>
            </a:r>
            <a:r>
              <a:rPr lang="en-GB" sz="1400" dirty="0" smtClean="0"/>
              <a:t>Irradiations @ Los Alamos</a:t>
            </a:r>
            <a:endParaRPr lang="en-GB" sz="1400" dirty="0" smtClean="0"/>
          </a:p>
          <a:p>
            <a:pPr lvl="1"/>
            <a:endParaRPr lang="en-GB" sz="1400" b="1" dirty="0" smtClean="0">
              <a:solidFill>
                <a:srgbClr val="FF0000"/>
              </a:solidFill>
            </a:endParaRPr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  <a:p>
            <a:pPr lvl="1"/>
            <a:endParaRPr lang="en-GB" sz="1400" dirty="0" smtClean="0"/>
          </a:p>
          <a:p>
            <a:pPr lvl="1"/>
            <a:endParaRPr lang="en-GB" sz="1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067944" y="701988"/>
            <a:ext cx="4896544" cy="309634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44008" y="2502188"/>
            <a:ext cx="3096344" cy="648072"/>
          </a:xfrm>
          <a:prstGeom prst="rect">
            <a:avLst/>
          </a:prstGeom>
          <a:solidFill>
            <a:srgbClr val="FF834E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44008" y="1854116"/>
            <a:ext cx="3096344" cy="648072"/>
          </a:xfrm>
          <a:prstGeom prst="rect">
            <a:avLst/>
          </a:prstGeom>
          <a:solidFill>
            <a:srgbClr val="C1FFFD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076056" y="1854116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292080" y="1854116"/>
            <a:ext cx="0" cy="576064"/>
          </a:xfrm>
          <a:prstGeom prst="lin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508104" y="1854116"/>
            <a:ext cx="0" cy="720080"/>
          </a:xfrm>
          <a:prstGeom prst="lin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724128" y="1854116"/>
            <a:ext cx="0" cy="576064"/>
          </a:xfrm>
          <a:prstGeom prst="lin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860032" y="1854116"/>
            <a:ext cx="0" cy="576064"/>
          </a:xfrm>
          <a:prstGeom prst="lin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796136" y="192612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latin typeface="Calibri"/>
                <a:cs typeface="Calibri"/>
              </a:rPr>
              <a:t>P</a:t>
            </a:r>
            <a:r>
              <a:rPr lang="en-GB" sz="1400" b="0" baseline="30000" dirty="0">
                <a:latin typeface="Calibri"/>
                <a:cs typeface="Calibri"/>
              </a:rPr>
              <a:t>-</a:t>
            </a:r>
            <a:r>
              <a:rPr lang="en-GB" sz="1400" b="0" dirty="0" smtClean="0">
                <a:latin typeface="Calibri"/>
                <a:cs typeface="Calibri"/>
              </a:rPr>
              <a:t> </a:t>
            </a:r>
            <a:r>
              <a:rPr lang="en-GB" sz="1400" b="0" dirty="0" err="1" smtClean="0">
                <a:latin typeface="Calibri"/>
                <a:cs typeface="Calibri"/>
              </a:rPr>
              <a:t>Epi</a:t>
            </a:r>
            <a:r>
              <a:rPr lang="en-GB" sz="1400" b="0" dirty="0" smtClean="0">
                <a:latin typeface="Calibri"/>
                <a:cs typeface="Calibri"/>
              </a:rPr>
              <a:t> layer / </a:t>
            </a:r>
          </a:p>
          <a:p>
            <a:r>
              <a:rPr lang="en-GB" sz="1400" b="0" smtClean="0">
                <a:latin typeface="Calibri"/>
                <a:cs typeface="Calibri"/>
              </a:rPr>
              <a:t>P</a:t>
            </a:r>
            <a:r>
              <a:rPr lang="en-GB" sz="1400" b="0" baseline="30000" dirty="0">
                <a:latin typeface="Calibri"/>
                <a:cs typeface="Calibri"/>
              </a:rPr>
              <a:t>-</a:t>
            </a:r>
            <a:r>
              <a:rPr lang="en-GB" sz="1400" b="0" smtClean="0">
                <a:latin typeface="Calibri"/>
                <a:cs typeface="Calibri"/>
              </a:rPr>
              <a:t> </a:t>
            </a:r>
            <a:r>
              <a:rPr lang="en-GB" sz="1400" b="0" dirty="0" smtClean="0">
                <a:latin typeface="Calibri"/>
                <a:cs typeface="Calibri"/>
              </a:rPr>
              <a:t>High </a:t>
            </a:r>
            <a:r>
              <a:rPr lang="en-GB" sz="1400" b="0" dirty="0" err="1" smtClean="0">
                <a:latin typeface="Calibri"/>
                <a:cs typeface="Calibri"/>
              </a:rPr>
              <a:t>Ω•cm</a:t>
            </a:r>
            <a:r>
              <a:rPr lang="en-GB" sz="1400" b="0" dirty="0" smtClean="0">
                <a:latin typeface="Calibri"/>
                <a:cs typeface="Calibri"/>
              </a:rPr>
              <a:t> wafer</a:t>
            </a:r>
            <a:endParaRPr lang="en-GB" sz="1400" b="0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2502188"/>
            <a:ext cx="1872208" cy="307777"/>
          </a:xfrm>
          <a:prstGeom prst="rect">
            <a:avLst/>
          </a:prstGeom>
          <a:solidFill>
            <a:srgbClr val="FF834E"/>
          </a:solidFill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latin typeface="Calibri"/>
                <a:cs typeface="Calibri"/>
              </a:rPr>
              <a:t>P</a:t>
            </a:r>
            <a:r>
              <a:rPr lang="en-GB" sz="1400" b="0" baseline="30000" dirty="0" smtClean="0">
                <a:latin typeface="Calibri"/>
                <a:cs typeface="Calibri"/>
              </a:rPr>
              <a:t>++ </a:t>
            </a:r>
            <a:r>
              <a:rPr lang="en-GB" sz="1400" b="0" dirty="0" smtClean="0">
                <a:latin typeface="Calibri"/>
                <a:cs typeface="Calibri"/>
              </a:rPr>
              <a:t>Low </a:t>
            </a:r>
            <a:r>
              <a:rPr lang="en-GB" sz="1400" b="0" dirty="0" err="1" smtClean="0">
                <a:latin typeface="Calibri"/>
                <a:cs typeface="Calibri"/>
              </a:rPr>
              <a:t>Ω•cm</a:t>
            </a:r>
            <a:r>
              <a:rPr lang="en-GB" sz="1400" b="0" dirty="0" smtClean="0">
                <a:latin typeface="Calibri"/>
                <a:cs typeface="Calibri"/>
              </a:rPr>
              <a:t> wafer</a:t>
            </a:r>
            <a:endParaRPr lang="en-GB" sz="1400" b="0" dirty="0"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4008" y="2862228"/>
            <a:ext cx="3096344" cy="296416"/>
          </a:xfrm>
          <a:prstGeom prst="rect">
            <a:avLst/>
          </a:prstGeom>
          <a:pattFill prst="wdUpDiag">
            <a:fgClr>
              <a:srgbClr val="FF834E"/>
            </a:fgClr>
            <a:bgClr>
              <a:prstClr val="white"/>
            </a:bgClr>
          </a:patt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644008" y="2862228"/>
            <a:ext cx="3456384" cy="0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4644008" y="2862228"/>
            <a:ext cx="2376264" cy="0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 descr="Green B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77" y="1710100"/>
            <a:ext cx="190500" cy="190500"/>
          </a:xfrm>
          <a:prstGeom prst="rect">
            <a:avLst/>
          </a:prstGeom>
        </p:spPr>
      </p:pic>
      <p:pic>
        <p:nvPicPr>
          <p:cNvPr id="18" name="Picture 17" descr="Green B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31" y="1710100"/>
            <a:ext cx="190500" cy="190500"/>
          </a:xfrm>
          <a:prstGeom prst="rect">
            <a:avLst/>
          </a:prstGeom>
        </p:spPr>
      </p:pic>
      <p:pic>
        <p:nvPicPr>
          <p:cNvPr id="19" name="Picture 18" descr="Green B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3" y="1710100"/>
            <a:ext cx="190500" cy="190500"/>
          </a:xfrm>
          <a:prstGeom prst="rect">
            <a:avLst/>
          </a:prstGeom>
        </p:spPr>
      </p:pic>
      <p:sp>
        <p:nvSpPr>
          <p:cNvPr id="20" name="Isosceles Triangle 19"/>
          <p:cNvSpPr/>
          <p:nvPr/>
        </p:nvSpPr>
        <p:spPr bwMode="auto">
          <a:xfrm rot="5400000">
            <a:off x="5976156" y="1098032"/>
            <a:ext cx="540060" cy="468052"/>
          </a:xfrm>
          <a:prstGeom prst="triangl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cxnSp>
        <p:nvCxnSpPr>
          <p:cNvPr id="21" name="Elbow Connector 20"/>
          <p:cNvCxnSpPr>
            <a:stCxn id="17" idx="0"/>
            <a:endCxn id="20" idx="3"/>
          </p:cNvCxnSpPr>
          <p:nvPr/>
        </p:nvCxnSpPr>
        <p:spPr bwMode="auto">
          <a:xfrm rot="5400000" flipH="1" flipV="1">
            <a:off x="5677422" y="1375363"/>
            <a:ext cx="378042" cy="291433"/>
          </a:xfrm>
          <a:prstGeom prst="bentConnector2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>
            <a:stCxn id="20" idx="0"/>
          </p:cNvCxnSpPr>
          <p:nvPr/>
        </p:nvCxnSpPr>
        <p:spPr bwMode="auto">
          <a:xfrm>
            <a:off x="6480212" y="1332058"/>
            <a:ext cx="540060" cy="18002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Elbow Connector 22"/>
          <p:cNvCxnSpPr>
            <a:stCxn id="24" idx="1"/>
            <a:endCxn id="25" idx="2"/>
          </p:cNvCxnSpPr>
          <p:nvPr/>
        </p:nvCxnSpPr>
        <p:spPr bwMode="auto">
          <a:xfrm rot="10800000">
            <a:off x="5292080" y="2862228"/>
            <a:ext cx="648072" cy="504056"/>
          </a:xfrm>
          <a:prstGeom prst="bentConnector2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940152" y="3294276"/>
            <a:ext cx="144016" cy="144016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718212"/>
            <a:ext cx="144016" cy="14401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8" y="31502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latin typeface="Calibri"/>
                <a:cs typeface="Calibri"/>
              </a:rPr>
              <a:t>-</a:t>
            </a:r>
            <a:r>
              <a:rPr lang="en-GB" sz="1800" b="0" dirty="0" err="1" smtClean="0">
                <a:latin typeface="Calibri"/>
                <a:cs typeface="Calibri"/>
              </a:rPr>
              <a:t>V</a:t>
            </a:r>
            <a:r>
              <a:rPr lang="en-GB" sz="1800" b="0" baseline="-25000" dirty="0" err="1" smtClean="0">
                <a:latin typeface="Calibri"/>
                <a:cs typeface="Calibri"/>
              </a:rPr>
              <a:t>b</a:t>
            </a:r>
            <a:endParaRPr lang="en-GB" sz="1800" b="0" baseline="-25000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0192" y="12780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latin typeface="Calibri"/>
                <a:cs typeface="Calibri"/>
              </a:rPr>
              <a:t>Charge Amp.</a:t>
            </a:r>
            <a:endParaRPr lang="en-GB" sz="1800" b="0" baseline="-25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16016" y="142206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latin typeface="Calibri"/>
                <a:cs typeface="Calibri"/>
              </a:rPr>
              <a:t>Bump-bond</a:t>
            </a:r>
            <a:endParaRPr lang="en-GB" sz="1400" b="0" baseline="-25000" dirty="0">
              <a:latin typeface="Calibri"/>
              <a:cs typeface="Calibri"/>
            </a:endParaRPr>
          </a:p>
        </p:txBody>
      </p:sp>
      <p:sp>
        <p:nvSpPr>
          <p:cNvPr id="29" name="Right Brace 28"/>
          <p:cNvSpPr/>
          <p:nvPr/>
        </p:nvSpPr>
        <p:spPr bwMode="auto">
          <a:xfrm>
            <a:off x="7740352" y="1854116"/>
            <a:ext cx="144016" cy="648072"/>
          </a:xfrm>
          <a:prstGeom prst="rightBrac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4368" y="199813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latin typeface="Calibri"/>
                <a:cs typeface="Calibri"/>
              </a:rPr>
              <a:t>100÷150µm</a:t>
            </a:r>
            <a:endParaRPr lang="en-GB" sz="1400" b="0" baseline="-25000" dirty="0">
              <a:latin typeface="Calibri"/>
              <a:cs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H="1" flipV="1">
            <a:off x="6876256" y="2934236"/>
            <a:ext cx="216024" cy="50405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2" name="Right Brace 31"/>
          <p:cNvSpPr/>
          <p:nvPr/>
        </p:nvSpPr>
        <p:spPr bwMode="auto">
          <a:xfrm>
            <a:off x="7740352" y="2862228"/>
            <a:ext cx="144016" cy="288032"/>
          </a:xfrm>
          <a:prstGeom prst="rightBrace">
            <a:avLst>
              <a:gd name="adj1" fmla="val 8333"/>
              <a:gd name="adj2" fmla="val 56166"/>
            </a:avLst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76256" y="33569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latin typeface="Calibri"/>
                <a:cs typeface="Calibri"/>
              </a:rPr>
              <a:t>metal</a:t>
            </a:r>
            <a:endParaRPr lang="en-GB" sz="1800" b="0" baseline="-250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48872" y="2842483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latin typeface="Calibri"/>
                <a:cs typeface="Calibri"/>
              </a:rPr>
              <a:t>Thin-down</a:t>
            </a:r>
            <a:endParaRPr lang="en-GB" sz="1400" b="0" baseline="-25000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6096" y="692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800000"/>
                </a:solidFill>
                <a:latin typeface="Calibri"/>
                <a:cs typeface="Calibri"/>
              </a:rPr>
              <a:t>Single side 3D process</a:t>
            </a:r>
            <a:endParaRPr lang="en-GB" sz="1800" baseline="-250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4716016" y="2574196"/>
            <a:ext cx="360040" cy="86409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4716016" y="2574196"/>
            <a:ext cx="792088" cy="86409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38" name="TextBox 37"/>
          <p:cNvSpPr txBox="1"/>
          <p:nvPr/>
        </p:nvSpPr>
        <p:spPr>
          <a:xfrm>
            <a:off x="4355976" y="33662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latin typeface="Calibri"/>
                <a:cs typeface="Calibri"/>
              </a:rPr>
              <a:t>p</a:t>
            </a:r>
            <a:r>
              <a:rPr lang="en-GB" sz="1800" b="0" baseline="30000" dirty="0" smtClean="0">
                <a:latin typeface="Calibri"/>
                <a:cs typeface="Calibri"/>
              </a:rPr>
              <a:t>++</a:t>
            </a:r>
            <a:r>
              <a:rPr lang="en-GB" sz="1800" b="0" dirty="0" smtClean="0">
                <a:latin typeface="Calibri"/>
                <a:cs typeface="Calibri"/>
              </a:rPr>
              <a:t> col</a:t>
            </a:r>
            <a:endParaRPr lang="en-GB" sz="1800" b="0" baseline="-250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4644008" y="1350060"/>
            <a:ext cx="216024" cy="79208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40" name="TextBox 39"/>
          <p:cNvSpPr txBox="1"/>
          <p:nvPr/>
        </p:nvSpPr>
        <p:spPr>
          <a:xfrm>
            <a:off x="4355976" y="9900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>
                <a:latin typeface="Calibri"/>
                <a:cs typeface="Calibri"/>
              </a:rPr>
              <a:t>n</a:t>
            </a:r>
            <a:r>
              <a:rPr lang="en-GB" sz="1800" b="0" baseline="30000" dirty="0" smtClean="0">
                <a:latin typeface="Calibri"/>
                <a:cs typeface="Calibri"/>
              </a:rPr>
              <a:t>++</a:t>
            </a:r>
            <a:r>
              <a:rPr lang="en-GB" sz="1800" b="0" dirty="0" smtClean="0">
                <a:latin typeface="Calibri"/>
                <a:cs typeface="Calibri"/>
              </a:rPr>
              <a:t> col</a:t>
            </a:r>
            <a:endParaRPr lang="en-GB" sz="1800" b="0" baseline="-25000" dirty="0">
              <a:latin typeface="Calibri"/>
              <a:cs typeface="Calibri"/>
            </a:endParaRPr>
          </a:p>
        </p:txBody>
      </p:sp>
      <p:sp>
        <p:nvSpPr>
          <p:cNvPr id="41" name="Right Brace 40"/>
          <p:cNvSpPr/>
          <p:nvPr/>
        </p:nvSpPr>
        <p:spPr bwMode="auto">
          <a:xfrm flipH="1">
            <a:off x="4499992" y="1854116"/>
            <a:ext cx="216024" cy="1296144"/>
          </a:xfrm>
          <a:prstGeom prst="rightBrac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538626" y="2260904"/>
            <a:ext cx="158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 err="1" smtClean="0">
                <a:latin typeface="Calibri"/>
                <a:cs typeface="Calibri"/>
              </a:rPr>
              <a:t>Epi</a:t>
            </a:r>
            <a:r>
              <a:rPr lang="en-GB" sz="1600" b="0" dirty="0" smtClean="0">
                <a:latin typeface="Calibri"/>
                <a:cs typeface="Calibri"/>
              </a:rPr>
              <a:t> – </a:t>
            </a:r>
            <a:r>
              <a:rPr lang="en-GB" sz="1600" b="0" dirty="0" err="1" smtClean="0">
                <a:latin typeface="Calibri"/>
                <a:cs typeface="Calibri"/>
              </a:rPr>
              <a:t>SiSi</a:t>
            </a:r>
            <a:r>
              <a:rPr lang="en-GB" sz="1600" b="0" dirty="0" smtClean="0">
                <a:latin typeface="Calibri"/>
                <a:cs typeface="Calibri"/>
              </a:rPr>
              <a:t> DWB</a:t>
            </a:r>
            <a:endParaRPr lang="en-GB" sz="1600" b="0" baseline="-25000" dirty="0">
              <a:latin typeface="Calibri"/>
              <a:cs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67944" y="3980781"/>
            <a:ext cx="141577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2"/>
                </a:solidFill>
                <a:latin typeface="Calibri"/>
                <a:cs typeface="Calibri"/>
              </a:rPr>
              <a:t>Test with FE-I4</a:t>
            </a:r>
          </a:p>
          <a:p>
            <a:r>
              <a:rPr lang="en-GB" sz="1400" dirty="0" smtClean="0">
                <a:solidFill>
                  <a:schemeClr val="accent2"/>
                </a:solidFill>
                <a:latin typeface="Calibri"/>
                <a:cs typeface="Calibri"/>
              </a:rPr>
              <a:t>(50x250 µm</a:t>
            </a:r>
            <a:r>
              <a:rPr lang="en-GB" sz="1400" baseline="30000" dirty="0" smtClean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r>
              <a:rPr lang="en-GB" sz="1400" dirty="0" smtClean="0">
                <a:solidFill>
                  <a:schemeClr val="accent2"/>
                </a:solidFill>
                <a:latin typeface="Calibri"/>
                <a:cs typeface="Calibri"/>
              </a:rPr>
              <a:t>)</a:t>
            </a:r>
            <a:endParaRPr lang="en-GB" sz="1400" dirty="0">
              <a:solidFill>
                <a:schemeClr val="accent2"/>
              </a:solidFill>
              <a:latin typeface="Calibri"/>
              <a:cs typeface="Calibri"/>
            </a:endParaRPr>
          </a:p>
          <a:p>
            <a:endParaRPr lang="en-GB" sz="1200" b="0" dirty="0" smtClean="0">
              <a:latin typeface="Calibri"/>
              <a:cs typeface="Calibri"/>
            </a:endParaRPr>
          </a:p>
          <a:p>
            <a:r>
              <a:rPr lang="en-GB" sz="1200" b="0" dirty="0" smtClean="0">
                <a:latin typeface="Calibri"/>
                <a:cs typeface="Calibri"/>
              </a:rPr>
              <a:t>50x50 µm</a:t>
            </a:r>
            <a:r>
              <a:rPr lang="en-GB" sz="1200" b="0" baseline="30000" dirty="0" smtClean="0">
                <a:latin typeface="Calibri"/>
                <a:cs typeface="Calibri"/>
              </a:rPr>
              <a:t>2</a:t>
            </a:r>
            <a:r>
              <a:rPr lang="en-GB" sz="1200" b="0" dirty="0" smtClean="0">
                <a:latin typeface="Calibri"/>
                <a:cs typeface="Calibri"/>
              </a:rPr>
              <a:t> </a:t>
            </a:r>
            <a:br>
              <a:rPr lang="en-GB" sz="1200" b="0" dirty="0" smtClean="0">
                <a:latin typeface="Calibri"/>
                <a:cs typeface="Calibri"/>
              </a:rPr>
            </a:br>
            <a:r>
              <a:rPr lang="en-GB" sz="1200" b="0" dirty="0" smtClean="0">
                <a:latin typeface="Calibri"/>
                <a:cs typeface="Calibri"/>
              </a:rPr>
              <a:t>Pixels + Large Pixels </a:t>
            </a:r>
            <a:br>
              <a:rPr lang="en-GB" sz="1200" b="0" dirty="0" smtClean="0">
                <a:latin typeface="Calibri"/>
                <a:cs typeface="Calibri"/>
              </a:rPr>
            </a:br>
            <a:r>
              <a:rPr lang="en-GB" sz="1200" b="0" dirty="0" smtClean="0">
                <a:latin typeface="Calibri"/>
                <a:cs typeface="Calibri"/>
              </a:rPr>
              <a:t>with</a:t>
            </a:r>
            <a:r>
              <a:rPr lang="en-GB" sz="1200" b="0" dirty="0">
                <a:latin typeface="Calibri"/>
                <a:cs typeface="Calibri"/>
              </a:rPr>
              <a:t> </a:t>
            </a:r>
            <a:r>
              <a:rPr lang="en-GB" sz="1200" b="0" dirty="0" smtClean="0">
                <a:latin typeface="Calibri"/>
                <a:cs typeface="Calibri"/>
              </a:rPr>
              <a:t>lower column</a:t>
            </a:r>
          </a:p>
          <a:p>
            <a:r>
              <a:rPr lang="en-GB" sz="1200" b="0" dirty="0" smtClean="0">
                <a:latin typeface="Calibri"/>
                <a:cs typeface="Calibri"/>
              </a:rPr>
              <a:t>density</a:t>
            </a:r>
          </a:p>
          <a:p>
            <a:endParaRPr lang="en-GB" sz="1200" b="0" dirty="0">
              <a:latin typeface="Calibri"/>
              <a:cs typeface="Calibri"/>
            </a:endParaRPr>
          </a:p>
          <a:p>
            <a:r>
              <a:rPr lang="en-GB" sz="1200" b="0" dirty="0" smtClean="0">
                <a:latin typeface="Calibri"/>
                <a:cs typeface="Calibri"/>
              </a:rPr>
              <a:t> </a:t>
            </a:r>
          </a:p>
          <a:p>
            <a:endParaRPr lang="en-GB" sz="800" b="0" dirty="0" smtClean="0">
              <a:latin typeface="Calibri"/>
              <a:cs typeface="Calibri"/>
            </a:endParaRPr>
          </a:p>
          <a:p>
            <a:r>
              <a:rPr lang="en-GB" sz="1200" b="0" dirty="0" smtClean="0">
                <a:latin typeface="Calibri"/>
                <a:cs typeface="Calibri"/>
              </a:rPr>
              <a:t>2 x 50x50 µm</a:t>
            </a:r>
            <a:r>
              <a:rPr lang="en-GB" sz="1200" b="0" baseline="30000" dirty="0" smtClean="0">
                <a:latin typeface="Calibri"/>
                <a:cs typeface="Calibri"/>
              </a:rPr>
              <a:t>2</a:t>
            </a:r>
            <a:br>
              <a:rPr lang="en-GB" sz="1200" b="0" baseline="30000" dirty="0" smtClean="0">
                <a:latin typeface="Calibri"/>
                <a:cs typeface="Calibri"/>
              </a:rPr>
            </a:br>
            <a:r>
              <a:rPr lang="en-GB" sz="1200" b="0" dirty="0" smtClean="0">
                <a:latin typeface="Calibri"/>
                <a:cs typeface="Calibri"/>
              </a:rPr>
              <a:t> Pixels + other </a:t>
            </a:r>
          </a:p>
          <a:p>
            <a:r>
              <a:rPr lang="en-GB" sz="1200" b="0" dirty="0" smtClean="0">
                <a:latin typeface="Calibri"/>
                <a:cs typeface="Calibri"/>
              </a:rPr>
              <a:t>grounded</a:t>
            </a:r>
          </a:p>
          <a:p>
            <a:endParaRPr lang="en-GB" sz="1200" b="0" dirty="0" smtClean="0">
              <a:latin typeface="Calibri"/>
              <a:cs typeface="Calibri"/>
            </a:endParaRPr>
          </a:p>
          <a:p>
            <a:endParaRPr lang="en-GB" sz="1200" b="0" dirty="0">
              <a:latin typeface="Calibri"/>
              <a:cs typeface="Calibri"/>
            </a:endParaRPr>
          </a:p>
          <a:p>
            <a:endParaRPr lang="en-GB" sz="1200" b="0" dirty="0" smtClean="0">
              <a:latin typeface="Calibri"/>
              <a:cs typeface="Calibri"/>
            </a:endParaRPr>
          </a:p>
          <a:p>
            <a:endParaRPr lang="en-GB" sz="1200" b="0" dirty="0">
              <a:latin typeface="Calibri"/>
              <a:cs typeface="Calibri"/>
            </a:endParaRPr>
          </a:p>
          <a:p>
            <a:endParaRPr lang="en-GB" sz="1200" b="0" dirty="0">
              <a:latin typeface="Calibri"/>
              <a:cs typeface="Calibri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84169" y="4302388"/>
            <a:ext cx="57606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250 </a:t>
            </a:r>
            <a:r>
              <a:rPr lang="en-US" sz="1100" dirty="0" err="1" smtClean="0">
                <a:latin typeface="Calibri"/>
                <a:cs typeface="Calibri"/>
              </a:rPr>
              <a:t>fF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925845" y="4014356"/>
            <a:ext cx="87840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2"/>
                </a:solidFill>
                <a:latin typeface="Calibri"/>
                <a:cs typeface="Calibri"/>
              </a:rPr>
              <a:t>2x50 + 2x450 L</a:t>
            </a:r>
            <a:endParaRPr lang="en-GB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5957957" y="5510916"/>
            <a:ext cx="792088" cy="1744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61455" y="5469378"/>
            <a:ext cx="755379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b="0" dirty="0" smtClean="0">
                <a:solidFill>
                  <a:schemeClr val="tx2"/>
                </a:solidFill>
                <a:latin typeface="Calibri"/>
                <a:cs typeface="Calibri"/>
              </a:rPr>
              <a:t>2x50 + GRID</a:t>
            </a:r>
            <a:endParaRPr lang="en-GB" b="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87" name="Picture 86" descr="Pages from ECFA_HLLHC_Jun10-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68782" r="45947" b="20935"/>
          <a:stretch/>
        </p:blipFill>
        <p:spPr>
          <a:xfrm>
            <a:off x="5447966" y="5051071"/>
            <a:ext cx="864096" cy="217891"/>
          </a:xfrm>
          <a:prstGeom prst="rect">
            <a:avLst/>
          </a:prstGeom>
        </p:spPr>
      </p:pic>
      <p:pic>
        <p:nvPicPr>
          <p:cNvPr id="88" name="Picture 87" descr="Pages from ECFA_HLLHC_Jun10-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68782" r="45947" b="20935"/>
          <a:stretch/>
        </p:blipFill>
        <p:spPr>
          <a:xfrm>
            <a:off x="7068540" y="5052938"/>
            <a:ext cx="864096" cy="217891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66" idx="1"/>
          </p:cNvCxnSpPr>
          <p:nvPr/>
        </p:nvCxnSpPr>
        <p:spPr bwMode="auto">
          <a:xfrm>
            <a:off x="6278318" y="4027055"/>
            <a:ext cx="1462" cy="22889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5537779" y="4038092"/>
            <a:ext cx="1462" cy="22889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7164288" y="4029643"/>
            <a:ext cx="1462" cy="22889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7907434" y="4014356"/>
            <a:ext cx="1462" cy="228896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ight Arrow 99"/>
          <p:cNvSpPr/>
          <p:nvPr/>
        </p:nvSpPr>
        <p:spPr bwMode="auto">
          <a:xfrm>
            <a:off x="3851920" y="1484784"/>
            <a:ext cx="432048" cy="288032"/>
          </a:xfrm>
          <a:prstGeom prst="rightArrow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3851920" y="5517232"/>
            <a:ext cx="432048" cy="288032"/>
          </a:xfrm>
          <a:prstGeom prst="rightArrow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6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00"/>
      </a:dk1>
      <a:lt1>
        <a:srgbClr val="FFFFFF"/>
      </a:lt1>
      <a:dk2>
        <a:srgbClr val="FF0000"/>
      </a:dk2>
      <a:lt2>
        <a:srgbClr val="777777"/>
      </a:lt2>
      <a:accent1>
        <a:srgbClr val="FFFF39"/>
      </a:accent1>
      <a:accent2>
        <a:srgbClr val="800000"/>
      </a:accent2>
      <a:accent3>
        <a:srgbClr val="FFFFFF"/>
      </a:accent3>
      <a:accent4>
        <a:srgbClr val="000000"/>
      </a:accent4>
      <a:accent5>
        <a:srgbClr val="FFFFAE"/>
      </a:accent5>
      <a:accent6>
        <a:srgbClr val="730000"/>
      </a:accent6>
      <a:hlink>
        <a:srgbClr val="1900B2"/>
      </a:hlink>
      <a:folHlink>
        <a:srgbClr val="AE00A2"/>
      </a:folHlink>
    </a:clrScheme>
    <a:fontScheme name="Blank Presentation">
      <a:majorFont>
        <a:latin typeface="Arial Rounded MT Bold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Rounded MT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Rounded MT Bol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FF0000"/>
        </a:dk2>
        <a:lt2>
          <a:srgbClr val="777777"/>
        </a:lt2>
        <a:accent1>
          <a:srgbClr val="FFFF39"/>
        </a:accent1>
        <a:accent2>
          <a:srgbClr val="800000"/>
        </a:accent2>
        <a:accent3>
          <a:srgbClr val="FFFFFF"/>
        </a:accent3>
        <a:accent4>
          <a:srgbClr val="000000"/>
        </a:accent4>
        <a:accent5>
          <a:srgbClr val="FFFFAE"/>
        </a:accent5>
        <a:accent6>
          <a:srgbClr val="730000"/>
        </a:accent6>
        <a:hlink>
          <a:srgbClr val="1900B2"/>
        </a:hlink>
        <a:folHlink>
          <a:srgbClr val="AE00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8B9593C20AD4F886B03EF2C73BB59" ma:contentTypeVersion="0" ma:contentTypeDescription="Create a new document." ma:contentTypeScope="" ma:versionID="b5e2d28ce9fbbaceb21dc03063486b4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01AE76-885D-4344-8F3E-2B11B7B605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C4F6A3-6E0C-4FE2-9DA9-BAE4B07A13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405C2D-503F-43A0-AAC9-80EB8C8B77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124721</TotalTime>
  <Words>3799</Words>
  <Application>Microsoft Macintosh PowerPoint</Application>
  <PresentationFormat>On-screen Show (4:3)</PresentationFormat>
  <Paragraphs>810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Blank Presentation</vt:lpstr>
      <vt:lpstr>Metro</vt:lpstr>
      <vt:lpstr>Tema di Office</vt:lpstr>
      <vt:lpstr> RD_FASE2: Tracking</vt:lpstr>
      <vt:lpstr>ITk (Inner Tracker) Timeline – V1.0</vt:lpstr>
      <vt:lpstr>CMS: Phase-2 Tracker Timeline </vt:lpstr>
      <vt:lpstr>ATLAS Layout – Extend at High-η</vt:lpstr>
      <vt:lpstr>CMS High h Layout </vt:lpstr>
      <vt:lpstr>ATLAS ITk: Organization &amp; Institutions</vt:lpstr>
      <vt:lpstr>CMS Tracker: Organization &amp; Institutions</vt:lpstr>
      <vt:lpstr>2015 Activities</vt:lpstr>
      <vt:lpstr>3D Sensors</vt:lpstr>
      <vt:lpstr>RD53 Chip – Requirements on 3D Sensor</vt:lpstr>
      <vt:lpstr>3D Sensor Program – 2014/15</vt:lpstr>
      <vt:lpstr>FBK: Status of Batches</vt:lpstr>
      <vt:lpstr>Active Edge</vt:lpstr>
      <vt:lpstr>Active Edge</vt:lpstr>
      <vt:lpstr>Bump-bonding Program</vt:lpstr>
      <vt:lpstr>3D – Module Assembly/Test &amp; Irradiation</vt:lpstr>
      <vt:lpstr>Test Beam &amp; Tracking</vt:lpstr>
      <vt:lpstr>Evaporative CO2 cooling Milano</vt:lpstr>
      <vt:lpstr>CO2 CMS</vt:lpstr>
      <vt:lpstr>CO2 CMS</vt:lpstr>
      <vt:lpstr>Stand-alone prototype board  including IBL BOC and ROD features  </vt:lpstr>
      <vt:lpstr>HVR_CCPD – Cost &amp; Organization</vt:lpstr>
      <vt:lpstr>Conclusions</vt:lpstr>
      <vt:lpstr>FTE &amp; FUNDS</vt:lpstr>
      <vt:lpstr>FTE 2015 on ATLAS Related R&amp;D</vt:lpstr>
      <vt:lpstr>FTE 2015 on CMS Related R&amp;D</vt:lpstr>
      <vt:lpstr>RD_FASE2 – “Richieste 2015” (1/2)</vt:lpstr>
      <vt:lpstr>RD_FASE2 – “Richieste 2015” 2/2</vt:lpstr>
      <vt:lpstr>2014 Activities &amp; Funds (ATLAS)</vt:lpstr>
      <vt:lpstr>2014 Activities &amp; Funds (CMS)</vt:lpstr>
      <vt:lpstr>Spare slides</vt:lpstr>
      <vt:lpstr>Substrates Specifications</vt:lpstr>
      <vt:lpstr>3D – TN: PicoScope</vt:lpstr>
      <vt:lpstr>PowerPoint Presentation</vt:lpstr>
      <vt:lpstr>TRACI CO2 CIRCULATING PUMP</vt:lpstr>
      <vt:lpstr>HV/HR-CMOS – Detector Principle</vt:lpstr>
      <vt:lpstr>CCPD Hybridization</vt:lpstr>
      <vt:lpstr>Deposition of Pillars (spacers)</vt:lpstr>
      <vt:lpstr>SU8-2005 Results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Status of All Loaded Staves</dc:title>
  <cp:lastModifiedBy>Marco Meschini</cp:lastModifiedBy>
  <cp:revision>2422</cp:revision>
  <cp:lastPrinted>2014-09-23T09:57:46Z</cp:lastPrinted>
  <dcterms:created xsi:type="dcterms:W3CDTF">2010-10-29T09:34:03Z</dcterms:created>
  <dcterms:modified xsi:type="dcterms:W3CDTF">2014-09-29T17:35:09Z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0x010100EA68B9593C20AD4F886B03EF2C73BB59</vt:lpwstr>
  </property>
</Properties>
</file>