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8" r:id="rId3"/>
    <p:sldId id="358" r:id="rId4"/>
    <p:sldId id="359" r:id="rId5"/>
    <p:sldId id="350" r:id="rId6"/>
    <p:sldId id="354" r:id="rId7"/>
    <p:sldId id="352" r:id="rId8"/>
    <p:sldId id="361" r:id="rId9"/>
    <p:sldId id="356" r:id="rId10"/>
    <p:sldId id="357" r:id="rId11"/>
    <p:sldId id="360" r:id="rId12"/>
    <p:sldId id="351" r:id="rId13"/>
  </p:sldIdLst>
  <p:sldSz cx="9144000" cy="6858000" type="screen4x3"/>
  <p:notesSz cx="6858000" cy="9144000"/>
  <p:defaultTextStyle>
    <a:defPPr>
      <a:defRPr lang="en-US"/>
    </a:defPPr>
    <a:lvl1pPr marL="0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0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1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42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32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4570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AD0"/>
    <a:srgbClr val="FFF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640" autoAdjust="0"/>
  </p:normalViewPr>
  <p:slideViewPr>
    <p:cSldViewPr snapToGrid="0" snapToObjects="1">
      <p:cViewPr varScale="1">
        <p:scale>
          <a:sx n="97" d="100"/>
          <a:sy n="97" d="100"/>
        </p:scale>
        <p:origin x="-400" y="-112"/>
      </p:cViewPr>
      <p:guideLst>
        <p:guide orient="horz" pos="2028"/>
        <p:guide pos="32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8E71C-30E8-934A-BB39-36960F48D79D}" type="datetimeFigureOut">
              <a:rPr lang="en-US" smtClean="0"/>
              <a:t>23/09/14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3741D-1799-C444-8E93-1D42653D6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795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8E18B-F9E9-AC41-8266-AA68D9760212}" type="datetimeFigureOut">
              <a:rPr lang="en-US" smtClean="0"/>
              <a:t>23/09/14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41628-4F89-0141-B67A-6AE308730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676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0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0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0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61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51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42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32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22" algn="l" defTabSz="4570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RD CMS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0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RD CMS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5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RD CMS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8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RD CMS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4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RD CMS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0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RD CMS Referee PI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7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0" indent="0">
              <a:buNone/>
              <a:defRPr sz="2000" b="1"/>
            </a:lvl2pPr>
            <a:lvl3pPr marL="914180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1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2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RD CMS Referee PI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RD CMS Referee PI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2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RD CMS Referee PI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8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RD CMS Referee PI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7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0" indent="0">
              <a:buNone/>
              <a:defRPr sz="2800"/>
            </a:lvl2pPr>
            <a:lvl3pPr marL="914180" indent="0">
              <a:buNone/>
              <a:defRPr sz="2400"/>
            </a:lvl3pPr>
            <a:lvl4pPr marL="1371270" indent="0">
              <a:buNone/>
              <a:defRPr sz="2000"/>
            </a:lvl4pPr>
            <a:lvl5pPr marL="1828361" indent="0">
              <a:buNone/>
              <a:defRPr sz="2000"/>
            </a:lvl5pPr>
            <a:lvl6pPr marL="2285451" indent="0">
              <a:buNone/>
              <a:defRPr sz="2000"/>
            </a:lvl6pPr>
            <a:lvl7pPr marL="2742542" indent="0">
              <a:buNone/>
              <a:defRPr sz="2000"/>
            </a:lvl7pPr>
            <a:lvl8pPr marL="3199632" indent="0">
              <a:buNone/>
              <a:defRPr sz="2000"/>
            </a:lvl8pPr>
            <a:lvl9pPr marL="365672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90" indent="0">
              <a:buNone/>
              <a:defRPr sz="1200"/>
            </a:lvl2pPr>
            <a:lvl3pPr marL="914180" indent="0">
              <a:buNone/>
              <a:defRPr sz="1000"/>
            </a:lvl3pPr>
            <a:lvl4pPr marL="1371270" indent="0">
              <a:buNone/>
              <a:defRPr sz="900"/>
            </a:lvl4pPr>
            <a:lvl5pPr marL="1828361" indent="0">
              <a:buNone/>
              <a:defRPr sz="900"/>
            </a:lvl5pPr>
            <a:lvl6pPr marL="2285451" indent="0">
              <a:buNone/>
              <a:defRPr sz="900"/>
            </a:lvl6pPr>
            <a:lvl7pPr marL="2742542" indent="0">
              <a:buNone/>
              <a:defRPr sz="900"/>
            </a:lvl7pPr>
            <a:lvl8pPr marL="3199632" indent="0">
              <a:buNone/>
              <a:defRPr sz="900"/>
            </a:lvl8pPr>
            <a:lvl9pPr marL="365672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RD CMS Referee PI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81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1692" y="68888"/>
            <a:ext cx="8205107" cy="647949"/>
          </a:xfrm>
          <a:prstGeom prst="rect">
            <a:avLst/>
          </a:prstGeom>
        </p:spPr>
        <p:txBody>
          <a:bodyPr vert="horz" lIns="91418" tIns="45710" rIns="91418" bIns="4571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46361"/>
            <a:ext cx="8229600" cy="5179803"/>
          </a:xfrm>
          <a:prstGeom prst="rect">
            <a:avLst/>
          </a:prstGeom>
        </p:spPr>
        <p:txBody>
          <a:bodyPr vert="horz" lIns="91418" tIns="45710" rIns="91418" bIns="4571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0528" y="6356352"/>
            <a:ext cx="2379579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23/9/14 RD CMS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18" tIns="45710" rIns="91418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9DFD-22DD-6449-9926-36C875C6AE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686799" y="1"/>
            <a:ext cx="493713" cy="48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549" y="1"/>
            <a:ext cx="485242" cy="48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6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090" rtl="0" eaLnBrk="1" latinLnBrk="0" hangingPunct="1">
        <a:spcBef>
          <a:spcPct val="0"/>
        </a:spcBef>
        <a:buNone/>
        <a:defRPr sz="32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818" indent="-342818" algn="l" defTabSz="45709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FF"/>
          </a:solidFill>
          <a:latin typeface="+mn-lt"/>
          <a:ea typeface="+mn-ea"/>
          <a:cs typeface="+mn-cs"/>
        </a:defRPr>
      </a:lvl1pPr>
      <a:lvl2pPr marL="742772" indent="-285681" algn="l" defTabSz="45709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FF"/>
          </a:solidFill>
          <a:latin typeface="+mn-lt"/>
          <a:ea typeface="+mn-ea"/>
          <a:cs typeface="+mn-cs"/>
        </a:defRPr>
      </a:lvl2pPr>
      <a:lvl3pPr marL="1142726" indent="-228545" algn="l" defTabSz="45709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00FF"/>
          </a:solidFill>
          <a:latin typeface="+mn-lt"/>
          <a:ea typeface="+mn-ea"/>
          <a:cs typeface="+mn-cs"/>
        </a:defRPr>
      </a:lvl3pPr>
      <a:lvl4pPr marL="1599816" indent="-228545" algn="l" defTabSz="45709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00FF"/>
          </a:solidFill>
          <a:latin typeface="+mn-lt"/>
          <a:ea typeface="+mn-ea"/>
          <a:cs typeface="+mn-cs"/>
        </a:defRPr>
      </a:lvl4pPr>
      <a:lvl5pPr marL="2056906" indent="-228545" algn="l" defTabSz="45709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FF"/>
          </a:solidFill>
          <a:latin typeface="+mn-lt"/>
          <a:ea typeface="+mn-ea"/>
          <a:cs typeface="+mn-cs"/>
        </a:defRPr>
      </a:lvl5pPr>
      <a:lvl6pPr marL="2513996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8" indent="-228545" algn="l" defTabSz="45709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1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2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2" algn="l" defTabSz="4570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585" y="1395412"/>
            <a:ext cx="8659698" cy="2388764"/>
          </a:xfrm>
        </p:spPr>
        <p:txBody>
          <a:bodyPr>
            <a:normAutofit/>
          </a:bodyPr>
          <a:lstStyle/>
          <a:p>
            <a:r>
              <a:rPr lang="en-US" dirty="0"/>
              <a:t>R&amp;</a:t>
            </a:r>
            <a:r>
              <a:rPr lang="en-US" dirty="0" smtClean="0"/>
              <a:t>D Pixel </a:t>
            </a:r>
            <a:r>
              <a:rPr lang="en-US" dirty="0"/>
              <a:t>Fase-2</a:t>
            </a:r>
            <a:br>
              <a:rPr lang="en-US" dirty="0"/>
            </a:br>
            <a:r>
              <a:rPr lang="en-US" dirty="0" err="1" smtClean="0"/>
              <a:t>Attività</a:t>
            </a:r>
            <a:r>
              <a:rPr lang="en-US" dirty="0" smtClean="0"/>
              <a:t> CMS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1763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Marco Meschini 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rgbClr val="008000"/>
                </a:solidFill>
              </a:rPr>
              <a:t>a </a:t>
            </a:r>
            <a:r>
              <a:rPr lang="en-US" dirty="0" err="1" smtClean="0">
                <a:solidFill>
                  <a:srgbClr val="008000"/>
                </a:solidFill>
              </a:rPr>
              <a:t>nome</a:t>
            </a:r>
            <a:r>
              <a:rPr lang="en-US" dirty="0" smtClean="0">
                <a:solidFill>
                  <a:srgbClr val="008000"/>
                </a:solidFill>
              </a:rPr>
              <a:t> di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Bari, Firenze, Milano B., Perugia, Pisa, Torino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02870" y="5740425"/>
            <a:ext cx="3474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Incontro</a:t>
            </a:r>
            <a:r>
              <a:rPr lang="en-US" dirty="0">
                <a:solidFill>
                  <a:srgbClr val="0000FF"/>
                </a:solidFill>
              </a:rPr>
              <a:t> Referee RD_fase2 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Pisa 23 </a:t>
            </a:r>
            <a:r>
              <a:rPr lang="en-US" dirty="0" err="1">
                <a:solidFill>
                  <a:srgbClr val="0000FF"/>
                </a:solidFill>
              </a:rPr>
              <a:t>Settembre</a:t>
            </a:r>
            <a:r>
              <a:rPr lang="en-US" dirty="0">
                <a:solidFill>
                  <a:srgbClr val="0000FF"/>
                </a:solidFill>
              </a:rPr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37590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92" y="68888"/>
            <a:ext cx="8205107" cy="482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Planar Active Edge con FBK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RD CMS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1331"/>
            <a:ext cx="6294883" cy="39343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210" y="1834680"/>
            <a:ext cx="3194789" cy="50233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4200" y="2470661"/>
            <a:ext cx="2383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(G.F. </a:t>
            </a:r>
            <a:r>
              <a:rPr lang="en-US" sz="1400" dirty="0" err="1"/>
              <a:t>Dalla</a:t>
            </a:r>
            <a:r>
              <a:rPr lang="en-US" sz="1400" dirty="0"/>
              <a:t> </a:t>
            </a:r>
            <a:r>
              <a:rPr lang="en-US" sz="1400" dirty="0" err="1" smtClean="0"/>
              <a:t>Betta</a:t>
            </a:r>
            <a:r>
              <a:rPr lang="en-US" sz="1400" dirty="0" smtClean="0"/>
              <a:t>, Vertex 2013)</a:t>
            </a:r>
            <a:endParaRPr lang="en-US" sz="1400" dirty="0"/>
          </a:p>
        </p:txBody>
      </p:sp>
      <p:sp>
        <p:nvSpPr>
          <p:cNvPr id="10" name="Content Placeholder 9"/>
          <p:cNvSpPr txBox="1">
            <a:spLocks noGrp="1"/>
          </p:cNvSpPr>
          <p:nvPr>
            <p:ph idx="1"/>
          </p:nvPr>
        </p:nvSpPr>
        <p:spPr>
          <a:xfrm>
            <a:off x="-1" y="4588256"/>
            <a:ext cx="5114925" cy="175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 smtClean="0"/>
              <a:t>Da </a:t>
            </a:r>
            <a:r>
              <a:rPr lang="en-US" sz="1600" dirty="0" err="1" smtClean="0"/>
              <a:t>sviluppare</a:t>
            </a:r>
            <a:r>
              <a:rPr lang="en-US" sz="1600" dirty="0" smtClean="0"/>
              <a:t> con FBK per CMS (</a:t>
            </a:r>
            <a:r>
              <a:rPr lang="en-US" sz="1600" dirty="0" err="1" smtClean="0"/>
              <a:t>esperienza</a:t>
            </a:r>
            <a:r>
              <a:rPr lang="en-US" sz="1600" dirty="0" smtClean="0"/>
              <a:t> di un run </a:t>
            </a:r>
            <a:r>
              <a:rPr lang="en-US" sz="1600" dirty="0" err="1" smtClean="0"/>
              <a:t>prototipi</a:t>
            </a:r>
            <a:r>
              <a:rPr lang="en-US" sz="1600" dirty="0" smtClean="0"/>
              <a:t> ATLAS FBK):</a:t>
            </a:r>
          </a:p>
          <a:p>
            <a:pPr marL="685704" lvl="1" indent="-285750">
              <a:lnSpc>
                <a:spcPct val="110000"/>
              </a:lnSpc>
              <a:buFont typeface="Arial"/>
              <a:buChar char="•"/>
            </a:pPr>
            <a:r>
              <a:rPr lang="en-US" sz="1200" dirty="0" smtClean="0"/>
              <a:t>4.5 x 200 </a:t>
            </a:r>
            <a:r>
              <a:rPr lang="en-US" sz="1200" dirty="0" smtClean="0">
                <a:latin typeface="Symbol" charset="2"/>
                <a:cs typeface="Symbol" charset="2"/>
              </a:rPr>
              <a:t>m</a:t>
            </a:r>
            <a:r>
              <a:rPr lang="en-US" sz="1200" dirty="0" smtClean="0"/>
              <a:t>m trench, doped by diffusion</a:t>
            </a:r>
          </a:p>
          <a:p>
            <a:pPr marL="685704" lvl="1" indent="-285750">
              <a:lnSpc>
                <a:spcPct val="110000"/>
              </a:lnSpc>
              <a:buFont typeface="Arial"/>
              <a:buChar char="•"/>
            </a:pPr>
            <a:r>
              <a:rPr lang="en-US" sz="1200" dirty="0" err="1" smtClean="0"/>
              <a:t>Disegni</a:t>
            </a:r>
            <a:r>
              <a:rPr lang="en-US" sz="1200" dirty="0" smtClean="0"/>
              <a:t> </a:t>
            </a:r>
            <a:r>
              <a:rPr lang="en-US" sz="1200" dirty="0" err="1" smtClean="0"/>
              <a:t>diversi</a:t>
            </a:r>
            <a:r>
              <a:rPr lang="en-US" sz="1200" dirty="0" smtClean="0"/>
              <a:t> di edge/GR, </a:t>
            </a:r>
            <a:r>
              <a:rPr lang="en-US" sz="1200" dirty="0" err="1" smtClean="0"/>
              <a:t>fino</a:t>
            </a:r>
            <a:r>
              <a:rPr lang="en-US" sz="1200" dirty="0" smtClean="0"/>
              <a:t> a 100 – 200 </a:t>
            </a:r>
            <a:r>
              <a:rPr lang="en-US" sz="1200" dirty="0" smtClean="0">
                <a:latin typeface="Symbol" charset="2"/>
                <a:cs typeface="Symbol" charset="2"/>
              </a:rPr>
              <a:t>m</a:t>
            </a:r>
            <a:r>
              <a:rPr lang="en-US" sz="1200" dirty="0" smtClean="0"/>
              <a:t>m </a:t>
            </a:r>
            <a:r>
              <a:rPr lang="en-US" sz="1200" dirty="0" err="1" smtClean="0"/>
              <a:t>possibili</a:t>
            </a:r>
            <a:endParaRPr lang="en-US" sz="1200" dirty="0" smtClean="0"/>
          </a:p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sz="1600" dirty="0" smtClean="0"/>
              <a:t>Layout da </a:t>
            </a:r>
            <a:r>
              <a:rPr lang="en-US" sz="1600" dirty="0" err="1" smtClean="0"/>
              <a:t>studiare</a:t>
            </a:r>
            <a:r>
              <a:rPr lang="en-US" sz="1600" dirty="0" smtClean="0"/>
              <a:t> in </a:t>
            </a:r>
            <a:r>
              <a:rPr lang="en-US" sz="1600" dirty="0" err="1" smtClean="0"/>
              <a:t>parallelo</a:t>
            </a:r>
            <a:r>
              <a:rPr lang="en-US" sz="1600" dirty="0" smtClean="0"/>
              <a:t> al 3D, </a:t>
            </a:r>
            <a:r>
              <a:rPr lang="en-US" sz="1600" dirty="0" err="1" smtClean="0"/>
              <a:t>affinità</a:t>
            </a:r>
            <a:r>
              <a:rPr lang="en-US" sz="1600" dirty="0" smtClean="0"/>
              <a:t> </a:t>
            </a:r>
            <a:r>
              <a:rPr lang="en-US" sz="1600" dirty="0" smtClean="0"/>
              <a:t>, pitch </a:t>
            </a:r>
            <a:endParaRPr lang="en-US" sz="1600" dirty="0" smtClean="0"/>
          </a:p>
          <a:p>
            <a:pPr marL="285750" indent="-285750">
              <a:lnSpc>
                <a:spcPct val="110000"/>
              </a:lnSpc>
            </a:pPr>
            <a:r>
              <a:rPr lang="en-US" sz="1600" dirty="0" err="1" smtClean="0"/>
              <a:t>Includere</a:t>
            </a:r>
            <a:r>
              <a:rPr lang="en-US" sz="1600" dirty="0" smtClean="0"/>
              <a:t> pitch 50x50 </a:t>
            </a:r>
            <a:r>
              <a:rPr lang="en-US" sz="1600" dirty="0" smtClean="0">
                <a:latin typeface="Symbol" charset="2"/>
                <a:cs typeface="Symbol" charset="2"/>
              </a:rPr>
              <a:t>m</a:t>
            </a:r>
            <a:r>
              <a:rPr lang="en-US" sz="1600" dirty="0" smtClean="0"/>
              <a:t>m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 25x100 </a:t>
            </a:r>
            <a:r>
              <a:rPr lang="en-US" sz="1600" dirty="0">
                <a:latin typeface="Symbol" charset="2"/>
                <a:cs typeface="Symbol" charset="2"/>
              </a:rPr>
              <a:t>m</a:t>
            </a:r>
            <a:r>
              <a:rPr lang="en-US" sz="1600" dirty="0"/>
              <a:t>m</a:t>
            </a:r>
            <a:r>
              <a:rPr lang="en-US" sz="1600" baseline="30000" dirty="0"/>
              <a:t>2</a:t>
            </a:r>
            <a:r>
              <a:rPr lang="en-US" sz="1600" dirty="0"/>
              <a:t> 3</a:t>
            </a:r>
            <a:r>
              <a:rPr lang="en-US" sz="1600" dirty="0" smtClean="0"/>
              <a:t>0x100 </a:t>
            </a:r>
            <a:r>
              <a:rPr lang="en-US" sz="1600" dirty="0">
                <a:latin typeface="Symbol" charset="2"/>
                <a:cs typeface="Symbol" charset="2"/>
              </a:rPr>
              <a:t>m</a:t>
            </a:r>
            <a:r>
              <a:rPr lang="en-US" sz="1600" dirty="0"/>
              <a:t>m</a:t>
            </a:r>
            <a:r>
              <a:rPr lang="en-US" sz="1600" baseline="30000" dirty="0"/>
              <a:t>2</a:t>
            </a:r>
            <a:r>
              <a:rPr lang="en-US" sz="1600" dirty="0"/>
              <a:t> </a:t>
            </a:r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294883" y="1023290"/>
            <a:ext cx="2391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FBK Edgeless </a:t>
            </a:r>
            <a:r>
              <a:rPr lang="en-US" sz="1400" dirty="0">
                <a:solidFill>
                  <a:srgbClr val="0000FF"/>
                </a:solidFill>
              </a:rPr>
              <a:t>pixels (n-on-p) </a:t>
            </a:r>
            <a:r>
              <a:rPr lang="en-US" sz="1400" dirty="0" err="1" smtClean="0">
                <a:solidFill>
                  <a:srgbClr val="0000FF"/>
                </a:solidFill>
              </a:rPr>
              <a:t>tipo</a:t>
            </a:r>
            <a:r>
              <a:rPr lang="en-US" sz="1400" dirty="0" smtClean="0">
                <a:solidFill>
                  <a:srgbClr val="0000FF"/>
                </a:solidFill>
              </a:rPr>
              <a:t> </a:t>
            </a:r>
            <a:r>
              <a:rPr lang="en-US" sz="1400" dirty="0">
                <a:solidFill>
                  <a:srgbClr val="0000FF"/>
                </a:solidFill>
              </a:rPr>
              <a:t>ATLAS </a:t>
            </a:r>
            <a:r>
              <a:rPr lang="en-US" sz="1400" dirty="0" smtClean="0">
                <a:solidFill>
                  <a:srgbClr val="0000FF"/>
                </a:solidFill>
              </a:rPr>
              <a:t>in </a:t>
            </a:r>
            <a:r>
              <a:rPr lang="en-US" sz="1400" dirty="0" err="1" smtClean="0">
                <a:solidFill>
                  <a:srgbClr val="0000FF"/>
                </a:solidFill>
              </a:rPr>
              <a:t>collaborazione</a:t>
            </a:r>
            <a:r>
              <a:rPr lang="en-US" sz="1400" dirty="0" smtClean="0">
                <a:solidFill>
                  <a:srgbClr val="0000FF"/>
                </a:solidFill>
              </a:rPr>
              <a:t>  con </a:t>
            </a:r>
            <a:r>
              <a:rPr lang="en-US" sz="1400" dirty="0">
                <a:solidFill>
                  <a:srgbClr val="0000FF"/>
                </a:solidFill>
              </a:rPr>
              <a:t>LPNHE </a:t>
            </a:r>
            <a:r>
              <a:rPr lang="en-US" sz="1400" dirty="0" smtClean="0">
                <a:solidFill>
                  <a:srgbClr val="0000FF"/>
                </a:solidFill>
              </a:rPr>
              <a:t>Paris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43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Altre</a:t>
            </a:r>
            <a:r>
              <a:rPr lang="en-US" dirty="0" smtClean="0"/>
              <a:t> </a:t>
            </a:r>
            <a:r>
              <a:rPr lang="en-US" dirty="0" err="1" smtClean="0"/>
              <a:t>Attività</a:t>
            </a:r>
            <a:r>
              <a:rPr lang="en-US" dirty="0" smtClean="0"/>
              <a:t> </a:t>
            </a:r>
            <a:r>
              <a:rPr lang="en-US" dirty="0" err="1" smtClean="0"/>
              <a:t>Specifiche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Nel</a:t>
            </a:r>
            <a:r>
              <a:rPr lang="en-US" dirty="0" smtClean="0"/>
              <a:t> 2015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prevede</a:t>
            </a:r>
            <a:r>
              <a:rPr lang="en-US" dirty="0" smtClean="0"/>
              <a:t>: </a:t>
            </a:r>
            <a:endParaRPr lang="en-US" dirty="0"/>
          </a:p>
          <a:p>
            <a:pPr lvl="1"/>
            <a:r>
              <a:rPr lang="en-US" dirty="0" smtClean="0"/>
              <a:t>BB del batch 3D </a:t>
            </a:r>
            <a:r>
              <a:rPr lang="en-US" dirty="0" err="1" smtClean="0"/>
              <a:t>parzialmente</a:t>
            </a:r>
            <a:r>
              <a:rPr lang="en-US" dirty="0" smtClean="0"/>
              <a:t> in </a:t>
            </a:r>
            <a:r>
              <a:rPr lang="en-US" dirty="0" err="1" smtClean="0"/>
              <a:t>comune</a:t>
            </a:r>
            <a:r>
              <a:rPr lang="en-US" dirty="0" smtClean="0"/>
              <a:t> con ATLAS</a:t>
            </a:r>
          </a:p>
          <a:p>
            <a:pPr lvl="1"/>
            <a:r>
              <a:rPr lang="en-US" dirty="0" smtClean="0"/>
              <a:t>BB Batch Active Edge solo CMS</a:t>
            </a:r>
          </a:p>
          <a:p>
            <a:pPr lvl="1"/>
            <a:r>
              <a:rPr lang="en-US" dirty="0" smtClean="0"/>
              <a:t>Partner </a:t>
            </a:r>
            <a:r>
              <a:rPr lang="en-US" dirty="0" err="1" smtClean="0"/>
              <a:t>industriale</a:t>
            </a:r>
            <a:r>
              <a:rPr lang="en-US" dirty="0" smtClean="0"/>
              <a:t> BB secondo </a:t>
            </a:r>
            <a:r>
              <a:rPr lang="en-US" dirty="0" err="1" smtClean="0"/>
              <a:t>convenienza</a:t>
            </a:r>
            <a:r>
              <a:rPr lang="en-US" dirty="0" smtClean="0"/>
              <a:t> (IZM, </a:t>
            </a:r>
            <a:r>
              <a:rPr lang="en-US" dirty="0" err="1" smtClean="0"/>
              <a:t>Selex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 err="1" smtClean="0"/>
              <a:t>Assemblaggi</a:t>
            </a:r>
            <a:r>
              <a:rPr lang="en-US" dirty="0" smtClean="0"/>
              <a:t> moduli </a:t>
            </a:r>
            <a:r>
              <a:rPr lang="en-US" dirty="0" err="1" smtClean="0"/>
              <a:t>planari</a:t>
            </a:r>
            <a:r>
              <a:rPr lang="en-US" dirty="0" smtClean="0"/>
              <a:t>, 3D, Active Edge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Test Beam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Primi</a:t>
            </a:r>
            <a:r>
              <a:rPr lang="en-US" dirty="0" smtClean="0"/>
              <a:t> </a:t>
            </a:r>
            <a:r>
              <a:rPr lang="en-US" dirty="0" err="1" smtClean="0"/>
              <a:t>irraggiamenti</a:t>
            </a:r>
            <a:r>
              <a:rPr lang="en-US" dirty="0" smtClean="0"/>
              <a:t> </a:t>
            </a:r>
            <a:r>
              <a:rPr lang="en-US" dirty="0" err="1" smtClean="0"/>
              <a:t>planari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DAQ </a:t>
            </a:r>
            <a:r>
              <a:rPr lang="en-US" dirty="0" err="1" smtClean="0"/>
              <a:t>laboratorio</a:t>
            </a:r>
            <a:r>
              <a:rPr lang="en-US" dirty="0" smtClean="0"/>
              <a:t> con Digital Test Board CMS e con USBpix3 ATLAS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RD CMS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65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Richieste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RD CMS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1009652"/>
            <a:ext cx="72771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5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in CMS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Linee</a:t>
            </a:r>
            <a:r>
              <a:rPr lang="en-US" dirty="0" smtClean="0"/>
              <a:t> di </a:t>
            </a:r>
            <a:r>
              <a:rPr lang="en-US" dirty="0" err="1" smtClean="0"/>
              <a:t>azione</a:t>
            </a:r>
            <a:r>
              <a:rPr lang="en-US" dirty="0" smtClean="0"/>
              <a:t> </a:t>
            </a:r>
            <a:r>
              <a:rPr lang="en-US" dirty="0" err="1" smtClean="0"/>
              <a:t>specifiche</a:t>
            </a:r>
            <a:r>
              <a:rPr lang="en-US" dirty="0" smtClean="0"/>
              <a:t> R&amp;D CMS-IT:</a:t>
            </a:r>
          </a:p>
          <a:p>
            <a:pPr lvl="1"/>
            <a:r>
              <a:rPr lang="en-US" dirty="0" err="1" smtClean="0"/>
              <a:t>Sensori</a:t>
            </a:r>
            <a:r>
              <a:rPr lang="en-US" dirty="0" smtClean="0"/>
              <a:t> </a:t>
            </a:r>
            <a:r>
              <a:rPr lang="en-US" dirty="0" err="1" smtClean="0"/>
              <a:t>Planari</a:t>
            </a:r>
            <a:r>
              <a:rPr lang="en-US" dirty="0" smtClean="0"/>
              <a:t>  standard e Active Edge</a:t>
            </a:r>
          </a:p>
          <a:p>
            <a:pPr lvl="1"/>
            <a:r>
              <a:rPr lang="en-US" dirty="0"/>
              <a:t>Micro-channel </a:t>
            </a:r>
            <a:r>
              <a:rPr lang="en-US" dirty="0" smtClean="0"/>
              <a:t>cooling</a:t>
            </a:r>
          </a:p>
          <a:p>
            <a:pPr lvl="1"/>
            <a:r>
              <a:rPr lang="en-US" dirty="0" err="1" smtClean="0"/>
              <a:t>Possibile</a:t>
            </a:r>
            <a:r>
              <a:rPr lang="en-US" dirty="0" smtClean="0"/>
              <a:t> </a:t>
            </a:r>
            <a:r>
              <a:rPr lang="en-US" dirty="0" err="1" smtClean="0"/>
              <a:t>utilizzo</a:t>
            </a:r>
            <a:r>
              <a:rPr lang="en-US" dirty="0" smtClean="0"/>
              <a:t> di ROC chip di </a:t>
            </a:r>
            <a:r>
              <a:rPr lang="en-US" dirty="0" err="1" smtClean="0"/>
              <a:t>generazione</a:t>
            </a:r>
            <a:r>
              <a:rPr lang="en-US" dirty="0" smtClean="0"/>
              <a:t> </a:t>
            </a:r>
            <a:r>
              <a:rPr lang="en-US" dirty="0" err="1" smtClean="0"/>
              <a:t>intermedia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attuali</a:t>
            </a:r>
            <a:r>
              <a:rPr lang="en-US" dirty="0" smtClean="0"/>
              <a:t> ROC e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prototipi</a:t>
            </a:r>
            <a:r>
              <a:rPr lang="en-US" dirty="0" smtClean="0"/>
              <a:t> RD53</a:t>
            </a:r>
          </a:p>
          <a:p>
            <a:pPr lvl="1"/>
            <a:r>
              <a:rPr lang="en-US" dirty="0" err="1" smtClean="0"/>
              <a:t>Studi</a:t>
            </a:r>
            <a:r>
              <a:rPr lang="en-US" dirty="0" smtClean="0"/>
              <a:t> di BB di </a:t>
            </a:r>
            <a:r>
              <a:rPr lang="en-US" dirty="0" err="1" smtClean="0"/>
              <a:t>rivelatori</a:t>
            </a:r>
            <a:r>
              <a:rPr lang="en-US" dirty="0" smtClean="0"/>
              <a:t> </a:t>
            </a:r>
            <a:r>
              <a:rPr lang="en-US" dirty="0" err="1" smtClean="0"/>
              <a:t>irraggiati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ROC non </a:t>
            </a:r>
            <a:r>
              <a:rPr lang="en-US" dirty="0" err="1" smtClean="0"/>
              <a:t>irraggiati</a:t>
            </a:r>
            <a:endParaRPr lang="en-US" dirty="0" smtClean="0"/>
          </a:p>
          <a:p>
            <a:pPr lvl="1"/>
            <a:r>
              <a:rPr lang="en-US" dirty="0" err="1" smtClean="0"/>
              <a:t>Tecniche</a:t>
            </a:r>
            <a:r>
              <a:rPr lang="en-US" dirty="0" smtClean="0"/>
              <a:t> di </a:t>
            </a:r>
            <a:r>
              <a:rPr lang="en-US" dirty="0" err="1" smtClean="0"/>
              <a:t>Isolamento</a:t>
            </a:r>
            <a:r>
              <a:rPr lang="en-US" dirty="0" smtClean="0"/>
              <a:t> </a:t>
            </a:r>
            <a:r>
              <a:rPr lang="en-US" dirty="0" err="1" smtClean="0"/>
              <a:t>contro</a:t>
            </a:r>
            <a:r>
              <a:rPr lang="en-US" dirty="0" smtClean="0"/>
              <a:t> le </a:t>
            </a:r>
            <a:r>
              <a:rPr lang="en-US" dirty="0" err="1" smtClean="0"/>
              <a:t>scariche</a:t>
            </a:r>
            <a:r>
              <a:rPr lang="en-US" dirty="0" smtClean="0"/>
              <a:t> ROC-</a:t>
            </a:r>
            <a:r>
              <a:rPr lang="en-US" dirty="0" err="1" smtClean="0"/>
              <a:t>sensore</a:t>
            </a:r>
            <a:endParaRPr lang="en-US" dirty="0" smtClean="0"/>
          </a:p>
          <a:p>
            <a:pPr lvl="1"/>
            <a:r>
              <a:rPr lang="en-US" dirty="0" err="1" smtClean="0"/>
              <a:t>Partecipazione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batch </a:t>
            </a:r>
            <a:r>
              <a:rPr lang="en-US" dirty="0" err="1" smtClean="0"/>
              <a:t>comuni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coll. CMS </a:t>
            </a:r>
            <a:r>
              <a:rPr lang="en-US" dirty="0" err="1" smtClean="0"/>
              <a:t>previsti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2015 </a:t>
            </a:r>
          </a:p>
          <a:p>
            <a:r>
              <a:rPr lang="it-IT" dirty="0" smtClean="0"/>
              <a:t>Risorse</a:t>
            </a:r>
          </a:p>
          <a:p>
            <a:pPr lvl="1"/>
            <a:r>
              <a:rPr lang="it-IT" dirty="0" smtClean="0"/>
              <a:t>37 </a:t>
            </a:r>
            <a:r>
              <a:rPr lang="it-IT" dirty="0"/>
              <a:t>ricercatori coinvolti su 6 sedi, </a:t>
            </a:r>
            <a:r>
              <a:rPr lang="it-IT" dirty="0" smtClean="0"/>
              <a:t>per un totale </a:t>
            </a:r>
            <a:r>
              <a:rPr lang="it-IT" dirty="0"/>
              <a:t>11.1 </a:t>
            </a:r>
            <a:r>
              <a:rPr lang="it-IT" dirty="0" smtClean="0"/>
              <a:t>FTE</a:t>
            </a:r>
          </a:p>
          <a:p>
            <a:pPr lvl="1"/>
            <a:r>
              <a:rPr lang="it-IT" dirty="0"/>
              <a:t>E</a:t>
            </a:r>
            <a:r>
              <a:rPr lang="it-IT" dirty="0" smtClean="0"/>
              <a:t>sperienza dalla costruzione dello Strip </a:t>
            </a:r>
            <a:r>
              <a:rPr lang="it-IT" dirty="0" err="1" smtClean="0"/>
              <a:t>Tracker</a:t>
            </a:r>
            <a:r>
              <a:rPr lang="it-IT" dirty="0" smtClean="0"/>
              <a:t> CMS e attualmente del Pixel Fase-1, prototipi di </a:t>
            </a:r>
            <a:r>
              <a:rPr lang="it-IT" dirty="0" err="1" smtClean="0"/>
              <a:t>cooling</a:t>
            </a:r>
            <a:r>
              <a:rPr lang="it-IT" dirty="0" smtClean="0"/>
              <a:t> per altri esperimenti (Super-B Pisa)</a:t>
            </a:r>
          </a:p>
          <a:p>
            <a:pPr lvl="1"/>
            <a:r>
              <a:rPr lang="it-IT" dirty="0" smtClean="0"/>
              <a:t>Prototipi BB fase-1 con </a:t>
            </a:r>
            <a:r>
              <a:rPr lang="it-IT" dirty="0" err="1" smtClean="0"/>
              <a:t>Selex</a:t>
            </a:r>
            <a:r>
              <a:rPr lang="it-IT" smtClean="0"/>
              <a:t> e IZM </a:t>
            </a:r>
            <a:endParaRPr lang="it-IT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RD CMS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63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3"/>
            <a:ext cx="8229600" cy="1143000"/>
          </a:xfrm>
        </p:spPr>
        <p:txBody>
          <a:bodyPr/>
          <a:lstStyle/>
          <a:p>
            <a:r>
              <a:rPr lang="it-IT" dirty="0" smtClean="0"/>
              <a:t>Micro </a:t>
            </a:r>
            <a:r>
              <a:rPr lang="it-IT" dirty="0" err="1" smtClean="0"/>
              <a:t>channel</a:t>
            </a:r>
            <a:r>
              <a:rPr lang="it-IT" dirty="0" smtClean="0"/>
              <a:t> </a:t>
            </a:r>
            <a:r>
              <a:rPr lang="it-IT" dirty="0" err="1" smtClean="0"/>
              <a:t>cooling</a:t>
            </a:r>
            <a:r>
              <a:rPr lang="it-IT" dirty="0" smtClean="0"/>
              <a:t> R&amp;D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73187" y="2533655"/>
            <a:ext cx="6431087" cy="5307524"/>
          </a:xfrm>
        </p:spPr>
        <p:txBody>
          <a:bodyPr>
            <a:normAutofit/>
          </a:bodyPr>
          <a:lstStyle/>
          <a:p>
            <a:pPr marL="791100" lvl="2" indent="-342900"/>
            <a:r>
              <a:rPr lang="en-US" dirty="0" smtClean="0"/>
              <a:t>Application </a:t>
            </a:r>
            <a:r>
              <a:rPr lang="en-US" dirty="0"/>
              <a:t>to small hydraulic diameter </a:t>
            </a:r>
            <a:endParaRPr lang="en-US" dirty="0" smtClean="0"/>
          </a:p>
          <a:p>
            <a:pPr marL="1248300" lvl="3" indent="-342900"/>
            <a:r>
              <a:rPr lang="en-US" u="sng" dirty="0" smtClean="0"/>
              <a:t>&lt;</a:t>
            </a:r>
            <a:r>
              <a:rPr lang="en-US" dirty="0" smtClean="0"/>
              <a:t>300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pPr marL="1248300" lvl="3" indent="-342900"/>
            <a:endParaRPr lang="en-US" dirty="0"/>
          </a:p>
          <a:p>
            <a:pPr marL="676800" lvl="2"/>
            <a:r>
              <a:rPr lang="en-US" dirty="0"/>
              <a:t>Design of realistic cooling channel length </a:t>
            </a:r>
            <a:endParaRPr lang="en-US" dirty="0" smtClean="0"/>
          </a:p>
          <a:p>
            <a:pPr marL="1134000" lvl="3"/>
            <a:r>
              <a:rPr lang="en-US" dirty="0" smtClean="0"/>
              <a:t>300</a:t>
            </a:r>
            <a:r>
              <a:rPr lang="en-US" dirty="0"/>
              <a:t>-600 </a:t>
            </a:r>
            <a:r>
              <a:rPr lang="en-US" dirty="0" smtClean="0"/>
              <a:t>mm</a:t>
            </a:r>
          </a:p>
          <a:p>
            <a:pPr marL="1134000" lvl="3"/>
            <a:endParaRPr lang="en-US" dirty="0"/>
          </a:p>
          <a:p>
            <a:pPr marL="676800" lvl="2"/>
            <a:r>
              <a:rPr lang="en-US" dirty="0"/>
              <a:t>Optimization of Cooling system material budget: goal of 0.15% X</a:t>
            </a:r>
            <a:r>
              <a:rPr lang="en-US" baseline="-25000" dirty="0"/>
              <a:t>0</a:t>
            </a:r>
            <a:r>
              <a:rPr lang="en-US" dirty="0"/>
              <a:t>.</a:t>
            </a:r>
          </a:p>
          <a:p>
            <a:pPr marL="676800" lvl="2"/>
            <a:r>
              <a:rPr lang="en-US" dirty="0"/>
              <a:t>Optimization of material budget vs. temperature working point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/>
          <a:srcRect b="60673"/>
          <a:stretch/>
        </p:blipFill>
        <p:spPr>
          <a:xfrm>
            <a:off x="5936718" y="5860246"/>
            <a:ext cx="3086100" cy="76915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718" y="2215501"/>
            <a:ext cx="1803400" cy="15494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t="40221"/>
          <a:stretch/>
        </p:blipFill>
        <p:spPr>
          <a:xfrm>
            <a:off x="5936718" y="4140021"/>
            <a:ext cx="3086100" cy="1169161"/>
          </a:xfrm>
          <a:prstGeom prst="rect">
            <a:avLst/>
          </a:prstGeom>
        </p:spPr>
      </p:pic>
      <p:sp>
        <p:nvSpPr>
          <p:cNvPr id="27" name="Content Placeholder 2"/>
          <p:cNvSpPr txBox="1">
            <a:spLocks/>
          </p:cNvSpPr>
          <p:nvPr/>
        </p:nvSpPr>
        <p:spPr>
          <a:xfrm>
            <a:off x="192096" y="1022010"/>
            <a:ext cx="8951904" cy="13785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Implementation of evaporative CO</a:t>
            </a:r>
            <a:r>
              <a:rPr lang="en-US" baseline="-25000" dirty="0" smtClean="0"/>
              <a:t>2</a:t>
            </a:r>
            <a:r>
              <a:rPr lang="en-US" dirty="0" smtClean="0"/>
              <a:t> cooling on CFRP (Carbon Fiber Reinforced Plastics) with low temperature working point (-20°C).  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RD CMS Referee PI</a:t>
            </a:r>
            <a:endParaRPr lang="it-IT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Marco Meschini, INFN Firenze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09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470" y="-3682"/>
            <a:ext cx="6977979" cy="792042"/>
          </a:xfrm>
        </p:spPr>
        <p:txBody>
          <a:bodyPr>
            <a:normAutofit/>
          </a:bodyPr>
          <a:lstStyle/>
          <a:p>
            <a:pPr algn="l"/>
            <a:r>
              <a:rPr lang="it-IT" dirty="0" smtClean="0"/>
              <a:t>Micro </a:t>
            </a:r>
            <a:r>
              <a:rPr lang="it-IT" dirty="0" err="1" smtClean="0"/>
              <a:t>channel</a:t>
            </a:r>
            <a:r>
              <a:rPr lang="it-IT" dirty="0" smtClean="0"/>
              <a:t> </a:t>
            </a:r>
            <a:r>
              <a:rPr lang="it-IT" dirty="0" err="1" smtClean="0"/>
              <a:t>cooling</a:t>
            </a:r>
            <a:r>
              <a:rPr lang="it-IT" dirty="0" smtClean="0"/>
              <a:t> </a:t>
            </a:r>
            <a:r>
              <a:rPr lang="it-IT" dirty="0" err="1"/>
              <a:t>p</a:t>
            </a:r>
            <a:r>
              <a:rPr lang="it-IT" dirty="0" err="1" smtClean="0"/>
              <a:t>lans</a:t>
            </a:r>
            <a:r>
              <a:rPr lang="it-IT" dirty="0" smtClean="0"/>
              <a:t> for 2015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82" y="788361"/>
            <a:ext cx="6174634" cy="3877862"/>
          </a:xfrm>
        </p:spPr>
        <p:txBody>
          <a:bodyPr>
            <a:normAutofit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Step to assess Phase transition cooling in micro-channel </a:t>
            </a:r>
          </a:p>
          <a:p>
            <a:pPr lvl="1"/>
            <a:r>
              <a:rPr lang="en-GB" sz="1600" dirty="0" smtClean="0"/>
              <a:t>CO</a:t>
            </a:r>
            <a:r>
              <a:rPr lang="en-GB" sz="1600" baseline="-25000" dirty="0" smtClean="0"/>
              <a:t>2</a:t>
            </a:r>
            <a:r>
              <a:rPr lang="en-GB" sz="1600" dirty="0" smtClean="0"/>
              <a:t> cooling unit (</a:t>
            </a:r>
            <a:r>
              <a:rPr lang="en-GB" sz="1600" dirty="0" err="1" smtClean="0"/>
              <a:t>Nikhef</a:t>
            </a:r>
            <a:r>
              <a:rPr lang="en-GB" sz="1600" dirty="0" smtClean="0"/>
              <a:t>) + safety system</a:t>
            </a:r>
          </a:p>
          <a:p>
            <a:pPr lvl="1"/>
            <a:r>
              <a:rPr lang="en-GB" sz="1600" dirty="0" err="1" smtClean="0"/>
              <a:t>Boro</a:t>
            </a:r>
            <a:r>
              <a:rPr lang="en-GB" sz="1600" dirty="0" smtClean="0"/>
              <a:t>-silicate + CFRP channel length 50-60 cm</a:t>
            </a:r>
          </a:p>
          <a:p>
            <a:pPr lvl="1"/>
            <a:r>
              <a:rPr lang="en-GB" sz="1600" dirty="0" smtClean="0"/>
              <a:t>CAD design and simulations </a:t>
            </a:r>
          </a:p>
          <a:p>
            <a:pPr lvl="1"/>
            <a:r>
              <a:rPr lang="en-GB" sz="1600" dirty="0" smtClean="0"/>
              <a:t>Micro-channel </a:t>
            </a:r>
            <a:r>
              <a:rPr lang="en-GB" sz="1600" dirty="0" err="1" smtClean="0"/>
              <a:t>assemby</a:t>
            </a:r>
            <a:r>
              <a:rPr lang="en-GB" sz="1600" dirty="0" smtClean="0"/>
              <a:t> optimization:</a:t>
            </a:r>
          </a:p>
          <a:p>
            <a:pPr lvl="2"/>
            <a:r>
              <a:rPr lang="en-GB" sz="1400" dirty="0" smtClean="0">
                <a:solidFill>
                  <a:srgbClr val="008000"/>
                </a:solidFill>
              </a:rPr>
              <a:t>CFRP  needs specific optimizations a  the level of design, micro-channel device processing and  functional interconnections.</a:t>
            </a:r>
          </a:p>
          <a:p>
            <a:pPr lvl="1"/>
            <a:r>
              <a:rPr lang="en-GB" sz="1600" dirty="0" smtClean="0"/>
              <a:t>Measurements, qualification and calibration in  laboratory including structural and endurance tests.</a:t>
            </a:r>
          </a:p>
          <a:p>
            <a:pPr lvl="1"/>
            <a:r>
              <a:rPr lang="en-GB" sz="1600" dirty="0" smtClean="0"/>
              <a:t>System integration with dedicated equipment  </a:t>
            </a:r>
          </a:p>
          <a:p>
            <a:pPr lvl="1"/>
            <a:r>
              <a:rPr lang="en-GB" sz="1600" dirty="0" smtClean="0"/>
              <a:t>Focusing  on Phase II Pixel  </a:t>
            </a:r>
          </a:p>
          <a:p>
            <a:pPr lvl="2"/>
            <a:r>
              <a:rPr lang="en-GB" sz="1400" dirty="0" smtClean="0"/>
              <a:t>Both Planar and 3D pixel detectors</a:t>
            </a:r>
          </a:p>
          <a:p>
            <a:pPr lvl="2"/>
            <a:r>
              <a:rPr lang="en-GB" sz="1400" dirty="0" smtClean="0"/>
              <a:t>Custom development of interconnections, high pressure rated</a:t>
            </a:r>
            <a:endParaRPr lang="en-US" dirty="0" smtClean="0">
              <a:effectLst/>
            </a:endParaRPr>
          </a:p>
          <a:p>
            <a:endParaRPr lang="it-IT" sz="1800" dirty="0"/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715" y="4666222"/>
            <a:ext cx="2921885" cy="219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086" y="1095745"/>
            <a:ext cx="1631308" cy="34806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7864941" y="208740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200 </a:t>
            </a:r>
            <a:r>
              <a:rPr lang="it-IT" dirty="0" err="1" smtClean="0"/>
              <a:t>w</a:t>
            </a:r>
            <a:r>
              <a:rPr lang="it-IT" dirty="0" smtClean="0"/>
              <a:t>   </a:t>
            </a:r>
            <a:r>
              <a:rPr lang="it-IT" dirty="0" err="1" smtClean="0"/>
              <a:t>at</a:t>
            </a:r>
            <a:r>
              <a:rPr lang="it-IT" dirty="0" smtClean="0"/>
              <a:t>  -30 C</a:t>
            </a:r>
            <a:endParaRPr lang="it-IT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RD CMS Referee PI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Marco Meschini, INFN Firenze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1520" y="4572974"/>
            <a:ext cx="4047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Update: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rgbClr val="FF0000"/>
                </a:solidFill>
              </a:rPr>
              <a:t>procurement for CO2 Blowing system and </a:t>
            </a:r>
            <a:r>
              <a:rPr lang="en-US" sz="1600" dirty="0" err="1" smtClean="0">
                <a:solidFill>
                  <a:srgbClr val="FF0000"/>
                </a:solidFill>
              </a:rPr>
              <a:t>Coriolis</a:t>
            </a:r>
            <a:r>
              <a:rPr lang="en-US" sz="1600" dirty="0" smtClean="0">
                <a:solidFill>
                  <a:srgbClr val="FF0000"/>
                </a:solidFill>
              </a:rPr>
              <a:t> Flux Meter under way</a:t>
            </a:r>
          </a:p>
          <a:p>
            <a:pPr marL="285750" indent="-285750">
              <a:buFontTx/>
              <a:buChar char="-"/>
            </a:pPr>
            <a:r>
              <a:rPr lang="es-ES_tradnl" sz="1600" dirty="0" err="1" smtClean="0">
                <a:solidFill>
                  <a:srgbClr val="FF0000"/>
                </a:solidFill>
              </a:rPr>
              <a:t>Borosilicate</a:t>
            </a:r>
            <a:r>
              <a:rPr lang="es-ES_tradnl" sz="1600" dirty="0" smtClean="0">
                <a:solidFill>
                  <a:srgbClr val="FF0000"/>
                </a:solidFill>
              </a:rPr>
              <a:t> and CFRP </a:t>
            </a:r>
            <a:r>
              <a:rPr lang="es-ES_tradnl" sz="1600" dirty="0" err="1" smtClean="0">
                <a:solidFill>
                  <a:srgbClr val="FF0000"/>
                </a:solidFill>
              </a:rPr>
              <a:t>tubes</a:t>
            </a:r>
            <a:r>
              <a:rPr lang="es-ES_tradnl" sz="1600" dirty="0" smtClean="0">
                <a:solidFill>
                  <a:srgbClr val="FF0000"/>
                </a:solidFill>
              </a:rPr>
              <a:t> 500</a:t>
            </a:r>
            <a:r>
              <a:rPr lang="es-ES_tradnl" sz="1600" dirty="0">
                <a:solidFill>
                  <a:srgbClr val="FF0000"/>
                </a:solidFill>
              </a:rPr>
              <a:t>-300-</a:t>
            </a:r>
            <a:r>
              <a:rPr lang="es-ES_tradnl" sz="1600" dirty="0" smtClean="0">
                <a:solidFill>
                  <a:srgbClr val="FF0000"/>
                </a:solidFill>
              </a:rPr>
              <a:t>200 </a:t>
            </a:r>
            <a:r>
              <a:rPr lang="es-ES_tradnl" sz="1600" dirty="0" err="1" smtClean="0">
                <a:solidFill>
                  <a:srgbClr val="FF0000"/>
                </a:solidFill>
              </a:rPr>
              <a:t>um</a:t>
            </a:r>
            <a:r>
              <a:rPr lang="es-ES_tradnl" sz="1600" dirty="0" smtClean="0">
                <a:solidFill>
                  <a:srgbClr val="FF0000"/>
                </a:solidFill>
              </a:rPr>
              <a:t> </a:t>
            </a:r>
            <a:r>
              <a:rPr lang="es-ES_tradnl" sz="1600" dirty="0" err="1" smtClean="0">
                <a:solidFill>
                  <a:srgbClr val="FF0000"/>
                </a:solidFill>
              </a:rPr>
              <a:t>dia</a:t>
            </a:r>
            <a:r>
              <a:rPr lang="es-ES_tradnl" sz="1600" dirty="0" smtClean="0">
                <a:solidFill>
                  <a:srgbClr val="FF0000"/>
                </a:solidFill>
              </a:rPr>
              <a:t>. and </a:t>
            </a:r>
            <a:r>
              <a:rPr lang="es-ES_tradnl" sz="1600" dirty="0">
                <a:solidFill>
                  <a:srgbClr val="FF0000"/>
                </a:solidFill>
              </a:rPr>
              <a:t>150 </a:t>
            </a:r>
            <a:r>
              <a:rPr lang="es-ES_tradnl" sz="1600" dirty="0" smtClean="0">
                <a:solidFill>
                  <a:srgbClr val="FF0000"/>
                </a:solidFill>
              </a:rPr>
              <a:t>mm </a:t>
            </a:r>
            <a:r>
              <a:rPr lang="es-ES_tradnl" sz="1600" dirty="0" err="1" smtClean="0">
                <a:solidFill>
                  <a:srgbClr val="FF0000"/>
                </a:solidFill>
              </a:rPr>
              <a:t>long</a:t>
            </a:r>
            <a:r>
              <a:rPr lang="es-ES_tradnl" sz="1600" dirty="0" smtClean="0">
                <a:solidFill>
                  <a:srgbClr val="FF0000"/>
                </a:solidFill>
              </a:rPr>
              <a:t> </a:t>
            </a:r>
            <a:r>
              <a:rPr lang="es-ES_tradnl" sz="1600" dirty="0" err="1" smtClean="0">
                <a:solidFill>
                  <a:srgbClr val="FF0000"/>
                </a:solidFill>
              </a:rPr>
              <a:t>already</a:t>
            </a:r>
            <a:r>
              <a:rPr lang="es-ES_tradnl" sz="1600" dirty="0" smtClean="0">
                <a:solidFill>
                  <a:srgbClr val="FF0000"/>
                </a:solidFill>
              </a:rPr>
              <a:t> </a:t>
            </a:r>
            <a:r>
              <a:rPr lang="es-ES_tradnl" sz="1600" dirty="0" err="1" smtClean="0">
                <a:solidFill>
                  <a:srgbClr val="FF0000"/>
                </a:solidFill>
              </a:rPr>
              <a:t>procured</a:t>
            </a:r>
            <a:r>
              <a:rPr lang="es-ES_tradnl" sz="1600" dirty="0" smtClean="0">
                <a:solidFill>
                  <a:srgbClr val="FF0000"/>
                </a:solidFill>
              </a:rPr>
              <a:t>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6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Batch </a:t>
            </a:r>
            <a:r>
              <a:rPr lang="en-US" sz="2400" dirty="0" err="1" smtClean="0"/>
              <a:t>Planari</a:t>
            </a:r>
            <a:r>
              <a:rPr lang="en-US" sz="2400" dirty="0" smtClean="0"/>
              <a:t>: 32 </a:t>
            </a:r>
            <a:r>
              <a:rPr lang="en-US" sz="2400" dirty="0" err="1" smtClean="0"/>
              <a:t>Sensori</a:t>
            </a:r>
            <a:r>
              <a:rPr lang="en-US" sz="2400" dirty="0" smtClean="0"/>
              <a:t> CMS_PSI + 5 small pitch test sensors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RD CMS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2" y="914883"/>
            <a:ext cx="8091297" cy="551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04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Batch </a:t>
            </a:r>
            <a:r>
              <a:rPr lang="en-US" sz="2400" dirty="0" err="1" smtClean="0"/>
              <a:t>Planari</a:t>
            </a:r>
            <a:r>
              <a:rPr lang="en-US" sz="2400" dirty="0" smtClean="0"/>
              <a:t>: circa 50 Test Structures CMS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RD CMS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1066800"/>
            <a:ext cx="90424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0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RD CMS Referee PI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Layout-05set1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4" t="5164" r="61525" b="62966"/>
          <a:stretch/>
        </p:blipFill>
        <p:spPr>
          <a:xfrm>
            <a:off x="4056323" y="60472"/>
            <a:ext cx="3505588" cy="6356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4202" y="1678123"/>
            <a:ext cx="1962121" cy="369332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Sensori</a:t>
            </a:r>
            <a:r>
              <a:rPr lang="en-US" dirty="0" smtClean="0">
                <a:solidFill>
                  <a:srgbClr val="0000FF"/>
                </a:solidFill>
              </a:rPr>
              <a:t> con </a:t>
            </a:r>
            <a:r>
              <a:rPr lang="en-US" dirty="0" err="1" smtClean="0">
                <a:solidFill>
                  <a:srgbClr val="0000FF"/>
                </a:solidFill>
              </a:rPr>
              <a:t>P_stop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18563" y="1663005"/>
            <a:ext cx="2026120" cy="1632768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53199" y="90708"/>
            <a:ext cx="213360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Macro Pixel MAPSL Karlsruhe, moduli per </a:t>
            </a:r>
            <a:r>
              <a:rPr lang="en-US" sz="1600" dirty="0" err="1" smtClean="0"/>
              <a:t>progetto</a:t>
            </a:r>
            <a:r>
              <a:rPr lang="en-US" sz="1600" dirty="0" smtClean="0"/>
              <a:t> Track-Trigger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940217" y="675484"/>
            <a:ext cx="967700" cy="28924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460488" y="408192"/>
            <a:ext cx="2092712" cy="12094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25435" y="2047455"/>
            <a:ext cx="1224744" cy="44705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550766" y="4313124"/>
            <a:ext cx="2274669" cy="646331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Numero</a:t>
            </a:r>
            <a:r>
              <a:rPr lang="en-US" dirty="0" smtClean="0">
                <a:solidFill>
                  <a:srgbClr val="0000FF"/>
                </a:solidFill>
              </a:rPr>
              <a:t> di Guard Ring </a:t>
            </a:r>
            <a:r>
              <a:rPr lang="en-US" dirty="0" err="1" smtClean="0">
                <a:solidFill>
                  <a:srgbClr val="0000FF"/>
                </a:solidFill>
              </a:rPr>
              <a:t>crescente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3643992" y="4595937"/>
            <a:ext cx="816496" cy="3635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3643992" y="4595937"/>
            <a:ext cx="2375808" cy="3635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6553199" y="3295773"/>
            <a:ext cx="644063" cy="483781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218563" y="90709"/>
            <a:ext cx="423368" cy="555760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18563" y="3401626"/>
            <a:ext cx="2026120" cy="1727882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675763" y="3779554"/>
            <a:ext cx="2149672" cy="369332"/>
          </a:xfrm>
          <a:prstGeom prst="rect">
            <a:avLst/>
          </a:prstGeom>
          <a:noFill/>
          <a:ln w="57150" cmpd="sng"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Sensori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senza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P_stop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3825435" y="3970528"/>
            <a:ext cx="1108785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0" y="921705"/>
            <a:ext cx="39389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rgbClr val="0000FF"/>
                </a:solidFill>
              </a:rPr>
              <a:t>Zona</a:t>
            </a:r>
            <a:r>
              <a:rPr lang="en-US" sz="2200" dirty="0" smtClean="0">
                <a:solidFill>
                  <a:srgbClr val="0000FF"/>
                </a:solidFill>
              </a:rPr>
              <a:t> CMS del wafer pixel </a:t>
            </a:r>
            <a:r>
              <a:rPr lang="en-US" sz="2200" dirty="0" err="1" smtClean="0">
                <a:solidFill>
                  <a:srgbClr val="0000FF"/>
                </a:solidFill>
              </a:rPr>
              <a:t>planari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0528" y="2494505"/>
            <a:ext cx="3040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Molteplicità</a:t>
            </a:r>
            <a:r>
              <a:rPr lang="en-US" dirty="0" smtClean="0">
                <a:solidFill>
                  <a:srgbClr val="008000"/>
                </a:solidFill>
              </a:rPr>
              <a:t> di </a:t>
            </a:r>
            <a:r>
              <a:rPr lang="en-US" dirty="0" err="1" smtClean="0">
                <a:solidFill>
                  <a:srgbClr val="008000"/>
                </a:solidFill>
              </a:rPr>
              <a:t>ciascuno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dei</a:t>
            </a:r>
            <a:r>
              <a:rPr lang="en-US" dirty="0" smtClean="0">
                <a:solidFill>
                  <a:srgbClr val="008000"/>
                </a:solidFill>
              </a:rPr>
              <a:t>  </a:t>
            </a:r>
            <a:r>
              <a:rPr lang="en-US" dirty="0" err="1" smtClean="0">
                <a:solidFill>
                  <a:srgbClr val="008000"/>
                </a:solidFill>
              </a:rPr>
              <a:t>sensori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variabile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tra</a:t>
            </a:r>
            <a:r>
              <a:rPr lang="en-US" dirty="0" smtClean="0">
                <a:solidFill>
                  <a:srgbClr val="008000"/>
                </a:solidFill>
              </a:rPr>
              <a:t> 1 e 5 </a:t>
            </a:r>
            <a:r>
              <a:rPr lang="en-US" dirty="0" err="1" smtClean="0">
                <a:solidFill>
                  <a:srgbClr val="008000"/>
                </a:solidFill>
              </a:rPr>
              <a:t>nel</a:t>
            </a:r>
            <a:r>
              <a:rPr lang="en-US" dirty="0" smtClean="0">
                <a:solidFill>
                  <a:srgbClr val="008000"/>
                </a:solidFill>
              </a:rPr>
              <a:t> wafer 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0528" y="5141469"/>
            <a:ext cx="36249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Elevato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numero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sia</a:t>
            </a:r>
            <a:r>
              <a:rPr lang="en-US" sz="2000" dirty="0" smtClean="0">
                <a:solidFill>
                  <a:srgbClr val="FF0000"/>
                </a:solidFill>
              </a:rPr>
              <a:t> di </a:t>
            </a:r>
            <a:r>
              <a:rPr lang="en-US" sz="2000" dirty="0" err="1" smtClean="0">
                <a:solidFill>
                  <a:srgbClr val="FF0000"/>
                </a:solidFill>
              </a:rPr>
              <a:t>sensori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che</a:t>
            </a:r>
            <a:r>
              <a:rPr lang="en-US" sz="2000" dirty="0" smtClean="0">
                <a:solidFill>
                  <a:srgbClr val="FF0000"/>
                </a:solidFill>
              </a:rPr>
              <a:t> di </a:t>
            </a:r>
            <a:r>
              <a:rPr lang="en-US" sz="2000" dirty="0" err="1" smtClean="0">
                <a:solidFill>
                  <a:srgbClr val="FF0000"/>
                </a:solidFill>
              </a:rPr>
              <a:t>strutture</a:t>
            </a:r>
            <a:r>
              <a:rPr lang="en-US" sz="2000" dirty="0" smtClean="0">
                <a:solidFill>
                  <a:srgbClr val="FF0000"/>
                </a:solidFill>
              </a:rPr>
              <a:t> da </a:t>
            </a:r>
            <a:r>
              <a:rPr lang="en-US" sz="2000" dirty="0" err="1" smtClean="0">
                <a:solidFill>
                  <a:srgbClr val="FF0000"/>
                </a:solidFill>
              </a:rPr>
              <a:t>misurare</a:t>
            </a:r>
            <a:r>
              <a:rPr lang="en-US" sz="2000" dirty="0" smtClean="0">
                <a:solidFill>
                  <a:srgbClr val="FF0000"/>
                </a:solidFill>
              </a:rPr>
              <a:t> :</a:t>
            </a:r>
          </a:p>
          <a:p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richieste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BB e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assemblaggi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688" y="408192"/>
            <a:ext cx="256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Layout in </a:t>
            </a:r>
            <a:r>
              <a:rPr lang="en-US" dirty="0" err="1" smtClean="0"/>
              <a:t>produzione</a:t>
            </a:r>
            <a:r>
              <a:rPr lang="en-US" dirty="0" smtClean="0"/>
              <a:t> FBK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95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MaPSL</a:t>
            </a:r>
            <a:r>
              <a:rPr lang="en-US" dirty="0" smtClean="0"/>
              <a:t> Sensor – </a:t>
            </a:r>
            <a:r>
              <a:rPr lang="en-US" dirty="0" err="1" smtClean="0"/>
              <a:t>Collaborazione</a:t>
            </a:r>
            <a:r>
              <a:rPr lang="en-US" dirty="0" smtClean="0"/>
              <a:t> con CMS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RD CMS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 descr="MaPSL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5" r="34166" b="2905"/>
          <a:stretch/>
        </p:blipFill>
        <p:spPr>
          <a:xfrm>
            <a:off x="1425895" y="1249130"/>
            <a:ext cx="3144518" cy="4737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46927" y="1590977"/>
            <a:ext cx="410578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Macro </a:t>
            </a:r>
            <a:r>
              <a:rPr lang="en-US" dirty="0" smtClean="0">
                <a:solidFill>
                  <a:srgbClr val="008000"/>
                </a:solidFill>
              </a:rPr>
              <a:t>Pixel da  </a:t>
            </a:r>
            <a:r>
              <a:rPr lang="en-US" dirty="0" smtClean="0">
                <a:solidFill>
                  <a:srgbClr val="008000"/>
                </a:solidFill>
              </a:rPr>
              <a:t>M. </a:t>
            </a:r>
            <a:r>
              <a:rPr lang="en-US" dirty="0" err="1" smtClean="0">
                <a:solidFill>
                  <a:srgbClr val="008000"/>
                </a:solidFill>
              </a:rPr>
              <a:t>Dragicevic</a:t>
            </a:r>
            <a:r>
              <a:rPr lang="en-US" dirty="0" smtClean="0">
                <a:solidFill>
                  <a:srgbClr val="008000"/>
                </a:solidFill>
              </a:rPr>
              <a:t> and M. </a:t>
            </a:r>
            <a:r>
              <a:rPr lang="en-US" dirty="0" err="1" smtClean="0">
                <a:solidFill>
                  <a:srgbClr val="008000"/>
                </a:solidFill>
              </a:rPr>
              <a:t>Printz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ricevuto</a:t>
            </a:r>
            <a:r>
              <a:rPr lang="en-US" dirty="0" smtClean="0">
                <a:solidFill>
                  <a:srgbClr val="008000"/>
                </a:solidFill>
              </a:rPr>
              <a:t> 3/6/14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endParaRPr lang="en-US" dirty="0" smtClean="0">
              <a:solidFill>
                <a:srgbClr val="008000"/>
              </a:solidFill>
            </a:endParaRPr>
          </a:p>
          <a:p>
            <a:endParaRPr lang="en-US" dirty="0">
              <a:solidFill>
                <a:srgbClr val="008000"/>
              </a:solidFill>
            </a:endParaRPr>
          </a:p>
          <a:p>
            <a:r>
              <a:rPr lang="en-US" dirty="0" err="1" smtClean="0">
                <a:solidFill>
                  <a:srgbClr val="008000"/>
                </a:solidFill>
              </a:rPr>
              <a:t>MaPSA</a:t>
            </a:r>
            <a:r>
              <a:rPr lang="en-US" dirty="0" smtClean="0">
                <a:solidFill>
                  <a:srgbClr val="008000"/>
                </a:solidFill>
              </a:rPr>
              <a:t> Light project </a:t>
            </a:r>
            <a:r>
              <a:rPr lang="en-US" dirty="0" err="1">
                <a:solidFill>
                  <a:srgbClr val="008000"/>
                </a:solidFill>
              </a:rPr>
              <a:t>contributi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italiani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su</a:t>
            </a:r>
            <a:r>
              <a:rPr lang="en-US" dirty="0" smtClean="0">
                <a:solidFill>
                  <a:srgbClr val="008000"/>
                </a:solidFill>
              </a:rPr>
              <a:t> Chip </a:t>
            </a:r>
            <a:r>
              <a:rPr lang="en-US" dirty="0" smtClean="0">
                <a:solidFill>
                  <a:srgbClr val="008000"/>
                </a:solidFill>
              </a:rPr>
              <a:t>Readout e </a:t>
            </a:r>
            <a:r>
              <a:rPr lang="en-US" dirty="0" err="1" smtClean="0">
                <a:solidFill>
                  <a:srgbClr val="008000"/>
                </a:solidFill>
              </a:rPr>
              <a:t>Sensori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per </a:t>
            </a:r>
            <a:r>
              <a:rPr lang="en-US" dirty="0" err="1" smtClean="0">
                <a:solidFill>
                  <a:srgbClr val="008000"/>
                </a:solidFill>
              </a:rPr>
              <a:t>i</a:t>
            </a:r>
            <a:r>
              <a:rPr lang="en-US" dirty="0" smtClean="0">
                <a:solidFill>
                  <a:srgbClr val="008000"/>
                </a:solidFill>
              </a:rPr>
              <a:t> Moduli PS del Track Trigger</a:t>
            </a: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6544" y="836407"/>
            <a:ext cx="1392929" cy="369332"/>
          </a:xfrm>
          <a:prstGeom prst="rect">
            <a:avLst/>
          </a:prstGeom>
          <a:solidFill>
            <a:srgbClr val="FFFAA4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~8 x 12 mm2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95331" y="1249130"/>
            <a:ext cx="37354" cy="473735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425895" y="6138880"/>
            <a:ext cx="3144519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Shot 2014-09-23 at 13.35.3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55166" y="3560780"/>
            <a:ext cx="3225800" cy="2578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38784" y="3177494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 Module Outer Tracker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027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692" y="68889"/>
            <a:ext cx="8205107" cy="485474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R&amp;D against Sparks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23/9/14 RD CMS Referee PI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Marco Meschini, INFN Firenze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9DFD-22DD-6449-9926-36C875C6AEAA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" t="45196" r="2647" b="11593"/>
          <a:stretch/>
        </p:blipFill>
        <p:spPr bwMode="auto">
          <a:xfrm>
            <a:off x="47021" y="552862"/>
            <a:ext cx="4531329" cy="1564971"/>
          </a:xfrm>
          <a:prstGeom prst="rect">
            <a:avLst/>
          </a:prstGeom>
          <a:solidFill>
            <a:srgbClr val="FFFFFF"/>
          </a:solidFill>
          <a:ln w="0">
            <a:noFill/>
            <a:miter lim="800000"/>
            <a:headEnd/>
            <a:tailEnd/>
          </a:ln>
        </p:spPr>
      </p:pic>
      <p:pic>
        <p:nvPicPr>
          <p:cNvPr id="8" name="Picture 7" descr="roc_arc_point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276" y="2594549"/>
            <a:ext cx="2866416" cy="1980118"/>
          </a:xfrm>
          <a:prstGeom prst="rect">
            <a:avLst/>
          </a:prstGeom>
        </p:spPr>
      </p:pic>
      <p:pic>
        <p:nvPicPr>
          <p:cNvPr id="9" name="Picture 8" descr="sensor_arc_point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019" y="485243"/>
            <a:ext cx="2542673" cy="20341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42224" y="554362"/>
            <a:ext cx="1277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ROC at Ground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020" y="2042648"/>
            <a:ext cx="61722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Air gap between sensor and ROC can be as low as 10</a:t>
            </a:r>
            <a:r>
              <a:rPr lang="en-US" sz="1600" dirty="0" smtClean="0">
                <a:solidFill>
                  <a:srgbClr val="0000FF"/>
                </a:solidFill>
                <a:latin typeface="Symbol"/>
              </a:rPr>
              <a:t>m</a:t>
            </a:r>
            <a:r>
              <a:rPr lang="en-US" sz="1600" dirty="0" smtClean="0">
                <a:solidFill>
                  <a:srgbClr val="0000FF"/>
                </a:solidFill>
              </a:rPr>
              <a:t>m with Indium Bump Bonding: high spark probability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8284" y="708251"/>
            <a:ext cx="595035" cy="369332"/>
          </a:xfrm>
          <a:prstGeom prst="rect">
            <a:avLst/>
          </a:prstGeom>
          <a:solidFill>
            <a:srgbClr val="FFFAD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ROC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23977" y="2875002"/>
            <a:ext cx="819342" cy="369332"/>
          </a:xfrm>
          <a:prstGeom prst="rect">
            <a:avLst/>
          </a:prstGeom>
          <a:solidFill>
            <a:srgbClr val="FFFAD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Sensor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1" y="2705725"/>
            <a:ext cx="5852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We need to investigate how to avoid this kind of problems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Crucial for P-type pixel detectors to be operated at High Voltage Bias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Two chemical compounds have been tested up to know:</a:t>
            </a:r>
          </a:p>
          <a:p>
            <a:r>
              <a:rPr lang="en-US" sz="1600" dirty="0" err="1" smtClean="0">
                <a:solidFill>
                  <a:srgbClr val="0000FF"/>
                </a:solidFill>
              </a:rPr>
              <a:t>Parylene</a:t>
            </a: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err="1" smtClean="0">
                <a:solidFill>
                  <a:srgbClr val="0000FF"/>
                </a:solidFill>
              </a:rPr>
              <a:t>Benzocyclobutene</a:t>
            </a:r>
            <a:r>
              <a:rPr lang="en-US" sz="1600" dirty="0" smtClean="0">
                <a:solidFill>
                  <a:srgbClr val="0000FF"/>
                </a:solidFill>
              </a:rPr>
              <a:t> </a:t>
            </a:r>
            <a:endParaRPr lang="en-US" sz="1600" dirty="0">
              <a:solidFill>
                <a:srgbClr val="0000FF"/>
              </a:solidFill>
            </a:endParaRPr>
          </a:p>
        </p:txBody>
      </p:sp>
      <p:pic>
        <p:nvPicPr>
          <p:cNvPr id="17" name="Picture 16" descr="Parylene-coa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" y="4032250"/>
            <a:ext cx="3117158" cy="23241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44701" y="4593717"/>
            <a:ext cx="3095076" cy="1077218"/>
          </a:xfrm>
          <a:prstGeom prst="rect">
            <a:avLst/>
          </a:prstGeom>
          <a:solidFill>
            <a:srgbClr val="FFFAD0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Parylene</a:t>
            </a:r>
            <a:r>
              <a:rPr lang="en-US" sz="1600" dirty="0" smtClean="0">
                <a:solidFill>
                  <a:srgbClr val="FF0000"/>
                </a:solidFill>
              </a:rPr>
              <a:t> coating 2 </a:t>
            </a:r>
            <a:r>
              <a:rPr lang="en-US" sz="1600" dirty="0" smtClean="0">
                <a:solidFill>
                  <a:srgbClr val="FF0000"/>
                </a:solidFill>
                <a:latin typeface="Symbol"/>
              </a:rPr>
              <a:t>m</a:t>
            </a:r>
            <a:r>
              <a:rPr lang="en-US" sz="1600" dirty="0" smtClean="0">
                <a:solidFill>
                  <a:srgbClr val="FF0000"/>
                </a:solidFill>
              </a:rPr>
              <a:t>m thick tested at Purdue improves Breakdown up to 575V: probably not enough for highly irradiated pixel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31000" y="2288870"/>
            <a:ext cx="1757792" cy="307777"/>
          </a:xfrm>
          <a:prstGeom prst="rect">
            <a:avLst/>
          </a:prstGeom>
          <a:solidFill>
            <a:srgbClr val="FFFAD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Purdue (M. </a:t>
            </a:r>
            <a:r>
              <a:rPr lang="en-US" sz="1400" dirty="0" err="1" smtClean="0">
                <a:solidFill>
                  <a:srgbClr val="FF0000"/>
                </a:solidFill>
              </a:rPr>
              <a:t>Bubna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98085" y="4698854"/>
            <a:ext cx="39459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Dielectric strength:</a:t>
            </a:r>
          </a:p>
          <a:p>
            <a:r>
              <a:rPr lang="en-US" sz="1600" dirty="0" smtClean="0"/>
              <a:t>- </a:t>
            </a:r>
            <a:r>
              <a:rPr lang="en-US" sz="1600" dirty="0" err="1" smtClean="0"/>
              <a:t>Parylene</a:t>
            </a:r>
            <a:r>
              <a:rPr lang="en-US" sz="1600" dirty="0" smtClean="0"/>
              <a:t> 280 </a:t>
            </a:r>
            <a:r>
              <a:rPr lang="en-US" sz="1600" dirty="0"/>
              <a:t>V/</a:t>
            </a:r>
            <a:r>
              <a:rPr lang="en-US" sz="1600" dirty="0" err="1"/>
              <a:t>μm</a:t>
            </a:r>
            <a:r>
              <a:rPr lang="en-US" sz="1600" dirty="0"/>
              <a:t> </a:t>
            </a:r>
            <a:endParaRPr lang="en-US" sz="1600" dirty="0" smtClean="0"/>
          </a:p>
          <a:p>
            <a:pPr marL="285750" indent="-285750">
              <a:buFontTx/>
              <a:buChar char="-"/>
            </a:pPr>
            <a:r>
              <a:rPr lang="en-US" sz="1600" dirty="0" smtClean="0"/>
              <a:t>BCB 5300 </a:t>
            </a:r>
            <a:r>
              <a:rPr lang="en-US" sz="1600" dirty="0"/>
              <a:t>V/</a:t>
            </a:r>
            <a:r>
              <a:rPr lang="en-US" sz="1600" dirty="0" err="1" smtClean="0"/>
              <a:t>μm</a:t>
            </a:r>
            <a:endParaRPr lang="en-US" sz="1600" dirty="0" smtClean="0"/>
          </a:p>
          <a:p>
            <a:r>
              <a:rPr lang="en-US" sz="1600" dirty="0"/>
              <a:t>R</a:t>
            </a:r>
            <a:r>
              <a:rPr lang="en-US" sz="1600" dirty="0" smtClean="0"/>
              <a:t>equire Industrial partners, more steps, add lithography, masking, insulator deposition. </a:t>
            </a:r>
          </a:p>
          <a:p>
            <a:r>
              <a:rPr lang="en-US" sz="1600" dirty="0" smtClean="0"/>
              <a:t>More effort, new ideas are needed. Coating can largely affect mass production and cost 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426573" y="1244879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 bulk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021" y="1086894"/>
            <a:ext cx="1149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 type pixel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6643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0000FF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10224</TotalTime>
  <Words>950</Words>
  <Application>Microsoft Macintosh PowerPoint</Application>
  <PresentationFormat>On-screen Show (4:3)</PresentationFormat>
  <Paragraphs>137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R&amp;D Pixel Fase-2 Attività CMS</vt:lpstr>
      <vt:lpstr>R&amp;D in CMS</vt:lpstr>
      <vt:lpstr>Micro channel cooling R&amp;D</vt:lpstr>
      <vt:lpstr>Micro channel cooling plans for 2015</vt:lpstr>
      <vt:lpstr>Batch Planari: 32 Sensori CMS_PSI + 5 small pitch test sensors</vt:lpstr>
      <vt:lpstr>Batch Planari: circa 50 Test Structures CMS</vt:lpstr>
      <vt:lpstr>PowerPoint Presentation</vt:lpstr>
      <vt:lpstr>MaPSL Sensor – Collaborazione con CMS</vt:lpstr>
      <vt:lpstr>R&amp;D against Sparks</vt:lpstr>
      <vt:lpstr>Planar Active Edge con FBK</vt:lpstr>
      <vt:lpstr>Altre Attività Specifiche 2015</vt:lpstr>
      <vt:lpstr>Richieste 2015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Meschini</dc:creator>
  <cp:lastModifiedBy>Marco Meschini</cp:lastModifiedBy>
  <cp:revision>497</cp:revision>
  <cp:lastPrinted>2014-09-23T07:57:13Z</cp:lastPrinted>
  <dcterms:created xsi:type="dcterms:W3CDTF">2014-01-29T13:34:52Z</dcterms:created>
  <dcterms:modified xsi:type="dcterms:W3CDTF">2014-09-23T11:45:58Z</dcterms:modified>
</cp:coreProperties>
</file>