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7" r:id="rId5"/>
    <p:sldId id="298" r:id="rId6"/>
    <p:sldId id="283" r:id="rId7"/>
    <p:sldId id="289" r:id="rId8"/>
    <p:sldId id="315" r:id="rId9"/>
    <p:sldId id="299" r:id="rId10"/>
    <p:sldId id="300" r:id="rId11"/>
    <p:sldId id="316" r:id="rId12"/>
    <p:sldId id="317" r:id="rId13"/>
    <p:sldId id="297" r:id="rId14"/>
    <p:sldId id="301" r:id="rId15"/>
    <p:sldId id="314" r:id="rId16"/>
    <p:sldId id="304" r:id="rId17"/>
    <p:sldId id="308" r:id="rId18"/>
    <p:sldId id="310" r:id="rId19"/>
    <p:sldId id="305" r:id="rId20"/>
    <p:sldId id="291" r:id="rId21"/>
    <p:sldId id="309" r:id="rId22"/>
    <p:sldId id="311" r:id="rId23"/>
    <p:sldId id="312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D0"/>
    <a:srgbClr val="FF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0" autoAdjust="0"/>
  </p:normalViewPr>
  <p:slideViewPr>
    <p:cSldViewPr snapToGrid="0" snapToObjects="1">
      <p:cViewPr varScale="1">
        <p:scale>
          <a:sx n="89" d="100"/>
          <a:sy n="89" d="100"/>
        </p:scale>
        <p:origin x="-224" y="-104"/>
      </p:cViewPr>
      <p:guideLst>
        <p:guide orient="horz" pos="2162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E71C-30E8-934A-BB39-36960F48D79D}" type="datetimeFigureOut">
              <a:rPr lang="en-US" smtClean="0"/>
              <a:t>23/09/14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741D-1799-C444-8E93-1D42653D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9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8E18B-F9E9-AC41-8266-AA68D9760212}" type="datetimeFigureOut">
              <a:rPr lang="en-US" smtClean="0"/>
              <a:t>23/09/14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1628-4F89-0141-B67A-6AE30873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7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E9E028-BBC3-D549-ADB3-BE1E5697A35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286B6-6202-C940-91F7-D2248883114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47D54-ABB0-7B4B-A34C-B138098182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6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50D652-3F96-824C-B146-D7335EA4B6C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A1257-FD0D-D048-B69A-8CE4A2DA8A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4F8C4-C286-5F42-B8EE-DA129E9FB801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9DB7-F862-684E-8625-FD564E916FC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B204E-6051-CE4B-A85A-15256EB6A65F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C15FF1-2A9F-294B-BD9A-79A2D944719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40FFE5-1563-4141-9470-4A6E8E0442CA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207EFD-1C9A-2D49-B657-88B3C70667B5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59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28D466-D91E-234F-A3CF-FD3586F45E3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60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E9E028-BBC3-D549-ADB3-BE1E5697A35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8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286B6-6202-C940-91F7-D2248883114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7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47D54-ABB0-7B4B-A34C-B138098182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6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50D652-3F96-824C-B146-D7335EA4B6C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A1257-FD0D-D048-B69A-8CE4A2DA8A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4F8C4-C286-5F42-B8EE-DA129E9FB801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1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9DB7-F862-684E-8625-FD564E916FC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B204E-6051-CE4B-A85A-15256EB6A65F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0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C15FF1-2A9F-294B-BD9A-79A2D944719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3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40FFE5-1563-4141-9470-4A6E8E0442CA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2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207EFD-1C9A-2D49-B657-88B3C70667B5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4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59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28D466-D91E-234F-A3CF-FD3586F45E3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hyperlink" Target="http://www.presid.infn.it/" TargetMode="Externa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hyperlink" Target="http://www.presid.infn.it/" TargetMode="Externa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692" y="68886"/>
            <a:ext cx="8205107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312"/>
            <a:ext cx="8229600" cy="5023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71" y="6487467"/>
            <a:ext cx="2291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23/9/14 Common R&amp;D Referee 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9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6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799" y="0"/>
            <a:ext cx="493713" cy="4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7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8" descr="INFN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874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542090" y="390525"/>
            <a:ext cx="1392418" cy="3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99"/>
                </a:solidFill>
                <a:latin typeface="Garamond" charset="0"/>
              </a:rPr>
              <a:t>Aug. 26, 2014</a:t>
            </a:r>
            <a:endParaRPr lang="it-IT" dirty="0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331913" y="398463"/>
            <a:ext cx="16922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99"/>
                </a:solidFill>
                <a:latin typeface="Garamond" charset="0"/>
              </a:rPr>
              <a:t>G.-F. Dalla Betta</a:t>
            </a:r>
            <a:endParaRPr lang="it-IT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16013" y="765175"/>
            <a:ext cx="68405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7" name="Picture 13"/>
          <p:cNvPicPr preferRelativeResize="0"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55218" y="279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Times New Roman"/>
                <a:ea typeface="헤드라인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48FB0F-8FF2-8E46-9CAA-3DD33306667A}" type="slidenum">
              <a:rPr lang="en-US" smtClean="0">
                <a:solidFill>
                  <a:srgbClr val="3333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8" descr="INFN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874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542090" y="390525"/>
            <a:ext cx="1392418" cy="3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99"/>
                </a:solidFill>
                <a:latin typeface="Garamond" charset="0"/>
              </a:rPr>
              <a:t>Aug. 26, 2014</a:t>
            </a:r>
            <a:endParaRPr lang="it-IT" dirty="0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331913" y="398463"/>
            <a:ext cx="16922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99"/>
                </a:solidFill>
                <a:latin typeface="Garamond" charset="0"/>
              </a:rPr>
              <a:t>G.-F. Dalla Betta</a:t>
            </a:r>
            <a:endParaRPr lang="it-IT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16013" y="765175"/>
            <a:ext cx="68405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7" name="Picture 13"/>
          <p:cNvPicPr preferRelativeResize="0"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55218" y="279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Times New Roman"/>
                <a:ea typeface="헤드라인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48FB0F-8FF2-8E46-9CAA-3DD33306667A}" type="slidenum">
              <a:rPr lang="en-US" smtClean="0">
                <a:solidFill>
                  <a:srgbClr val="3333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7" y="1395412"/>
            <a:ext cx="8026123" cy="2388764"/>
          </a:xfrm>
        </p:spPr>
        <p:txBody>
          <a:bodyPr>
            <a:normAutofit/>
          </a:bodyPr>
          <a:lstStyle/>
          <a:p>
            <a:r>
              <a:rPr lang="en-US" dirty="0" smtClean="0"/>
              <a:t>R&amp;D </a:t>
            </a:r>
            <a:r>
              <a:rPr lang="en-US" dirty="0" err="1" smtClean="0"/>
              <a:t>Comune</a:t>
            </a:r>
            <a:r>
              <a:rPr lang="en-US" dirty="0" smtClean="0"/>
              <a:t> Pixel Fase-2</a:t>
            </a:r>
            <a:br>
              <a:rPr lang="en-US" dirty="0" smtClean="0"/>
            </a:br>
            <a:r>
              <a:rPr lang="en-US" dirty="0" smtClean="0"/>
              <a:t>ATLAS-CMS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7500"/>
          </a:xfrm>
        </p:spPr>
        <p:txBody>
          <a:bodyPr>
            <a:normAutofit/>
          </a:bodyPr>
          <a:lstStyle/>
          <a:p>
            <a:r>
              <a:rPr lang="en-US" dirty="0"/>
              <a:t>Marco </a:t>
            </a:r>
            <a:r>
              <a:rPr lang="en-US" dirty="0" smtClean="0"/>
              <a:t>Meschini – </a:t>
            </a:r>
            <a:r>
              <a:rPr lang="en-US" dirty="0" err="1" smtClean="0"/>
              <a:t>Nanni</a:t>
            </a:r>
            <a:r>
              <a:rPr lang="en-US" dirty="0" smtClean="0"/>
              <a:t> </a:t>
            </a:r>
            <a:r>
              <a:rPr lang="en-US" dirty="0" err="1" smtClean="0"/>
              <a:t>Darbo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err="1" smtClean="0">
                <a:solidFill>
                  <a:srgbClr val="0000FF"/>
                </a:solidFill>
              </a:rPr>
              <a:t>nome</a:t>
            </a:r>
            <a:r>
              <a:rPr lang="en-US" dirty="0" smtClean="0">
                <a:solidFill>
                  <a:srgbClr val="0000FF"/>
                </a:solidFill>
              </a:rPr>
              <a:t> del </a:t>
            </a:r>
            <a:r>
              <a:rPr lang="en-US" dirty="0" err="1" smtClean="0">
                <a:solidFill>
                  <a:srgbClr val="0000FF"/>
                </a:solidFill>
              </a:rPr>
              <a:t>gruppo</a:t>
            </a:r>
            <a:r>
              <a:rPr lang="en-US" dirty="0" smtClean="0">
                <a:solidFill>
                  <a:srgbClr val="0000FF"/>
                </a:solidFill>
              </a:rPr>
              <a:t> R&amp;D ATLAS-CMS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Incontro</a:t>
            </a:r>
            <a:r>
              <a:rPr lang="en-US" dirty="0" smtClean="0">
                <a:solidFill>
                  <a:srgbClr val="008000"/>
                </a:solidFill>
              </a:rPr>
              <a:t> Referee RD_fase2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Pisa 23 </a:t>
            </a:r>
            <a:r>
              <a:rPr lang="en-US" dirty="0" err="1" smtClean="0">
                <a:solidFill>
                  <a:srgbClr val="008000"/>
                </a:solidFill>
              </a:rPr>
              <a:t>Settembre</a:t>
            </a:r>
            <a:r>
              <a:rPr lang="en-US" dirty="0" smtClean="0">
                <a:solidFill>
                  <a:srgbClr val="008000"/>
                </a:solidFill>
              </a:rPr>
              <a:t> 2014</a:t>
            </a:r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DRIE for Junction Columns</a:t>
            </a:r>
            <a:endParaRPr lang="en-GB" dirty="0"/>
          </a:p>
        </p:txBody>
      </p:sp>
      <p:pic>
        <p:nvPicPr>
          <p:cNvPr id="11" name="Picture 2" descr="\\fbk\ricerca\Passaggi\3D\0001_5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33725" r="10237" b="31707"/>
          <a:stretch/>
        </p:blipFill>
        <p:spPr bwMode="auto">
          <a:xfrm rot="10740000">
            <a:off x="1551636" y="3991752"/>
            <a:ext cx="6745836" cy="22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06814"/>
              </p:ext>
            </p:extLst>
          </p:nvPr>
        </p:nvGraphicFramePr>
        <p:xfrm>
          <a:off x="1561681" y="908720"/>
          <a:ext cx="6731274" cy="2871216"/>
        </p:xfrm>
        <a:graphic>
          <a:graphicData uri="http://schemas.openxmlformats.org/drawingml/2006/table">
            <a:tbl>
              <a:tblPr firstRow="1" bandRow="1"/>
              <a:tblGrid>
                <a:gridCol w="632147"/>
                <a:gridCol w="1834128"/>
                <a:gridCol w="940474"/>
                <a:gridCol w="1755648"/>
                <a:gridCol w="1568877"/>
              </a:tblGrid>
              <a:tr h="396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ID#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Nominal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Depth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Surface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tip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600" baseline="0" dirty="0" err="1" smtClean="0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2846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5.1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3.2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99.5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100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4.3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760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58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98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2.9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9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5.10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2.7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70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5.11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95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3.3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it-IT" sz="1600" dirty="0" smtClean="0"/>
                        <a:t>2.7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3568" y="15475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LEFT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181" y="2420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CENTER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478" y="3307514"/>
            <a:ext cx="7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RIGHT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1407365" y="3214403"/>
            <a:ext cx="273931" cy="547893"/>
          </a:xfrm>
          <a:prstGeom prst="leftBrac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372994" y="2048157"/>
            <a:ext cx="258495" cy="1092811"/>
          </a:xfrm>
          <a:prstGeom prst="leftBrac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349402" y="1474943"/>
            <a:ext cx="273931" cy="547893"/>
          </a:xfrm>
          <a:prstGeom prst="leftBrac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45224"/>
            <a:ext cx="1008112" cy="8196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5" y="6237312"/>
            <a:ext cx="306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Ref.:  M.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Boscardin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 and S.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Ronchin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, FBK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04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del Batch </a:t>
            </a:r>
            <a:r>
              <a:rPr lang="en-US" dirty="0" err="1" smtClean="0"/>
              <a:t>Planare</a:t>
            </a:r>
            <a:r>
              <a:rPr lang="en-US" dirty="0" smtClean="0"/>
              <a:t> in 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FBK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4422" r="61807" b="61633"/>
          <a:stretch/>
        </p:blipFill>
        <p:spPr>
          <a:xfrm>
            <a:off x="1315212" y="1646740"/>
            <a:ext cx="4574706" cy="4514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6159" y="1745281"/>
            <a:ext cx="199866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5544" y="1745281"/>
            <a:ext cx="205875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8846" y="1745281"/>
            <a:ext cx="225313" cy="432551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6989" y="1788560"/>
            <a:ext cx="1102811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78735" y="1817492"/>
            <a:ext cx="1261884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ATLAS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77408"/>
            <a:ext cx="10278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FBK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24" y="3506656"/>
            <a:ext cx="127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Sensori</a:t>
            </a:r>
            <a:r>
              <a:rPr lang="en-US" dirty="0" smtClean="0"/>
              <a:t> per ROC FE-I4 di ATLAS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5147469"/>
            <a:ext cx="164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Sensori</a:t>
            </a:r>
            <a:r>
              <a:rPr lang="en-US" dirty="0" smtClean="0"/>
              <a:t> per ROC </a:t>
            </a:r>
            <a:r>
              <a:rPr lang="en-US" dirty="0" err="1" smtClean="0"/>
              <a:t>PSI_dig</a:t>
            </a:r>
            <a:r>
              <a:rPr lang="en-US" dirty="0" smtClean="0"/>
              <a:t> di CMS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19300" y="3506655"/>
            <a:ext cx="901700" cy="7986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3791721"/>
            <a:ext cx="495300" cy="4754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52060" y="4038600"/>
            <a:ext cx="2058240" cy="110886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7400" y="3900355"/>
            <a:ext cx="1653219" cy="2526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60084" y="763425"/>
            <a:ext cx="1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Strutture</a:t>
            </a:r>
            <a:r>
              <a:rPr lang="en-US" dirty="0" smtClean="0"/>
              <a:t> di test FBK 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44902" y="1409756"/>
            <a:ext cx="1435098" cy="58414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792865"/>
            <a:ext cx="2451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Nella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periferia</a:t>
            </a:r>
            <a:r>
              <a:rPr lang="en-US" dirty="0" smtClean="0">
                <a:solidFill>
                  <a:srgbClr val="0000FF"/>
                </a:solidFill>
              </a:rPr>
              <a:t> del wafer TS (</a:t>
            </a:r>
            <a:r>
              <a:rPr lang="en-US" dirty="0" err="1" smtClean="0">
                <a:solidFill>
                  <a:srgbClr val="0000FF"/>
                </a:solidFill>
              </a:rPr>
              <a:t>strutture</a:t>
            </a:r>
            <a:r>
              <a:rPr lang="en-US" dirty="0" smtClean="0">
                <a:solidFill>
                  <a:srgbClr val="0000FF"/>
                </a:solidFill>
              </a:rPr>
              <a:t> di test) CMS, FBK, ATLAS, in </a:t>
            </a:r>
            <a:r>
              <a:rPr lang="en-US" dirty="0" err="1" smtClean="0">
                <a:solidFill>
                  <a:srgbClr val="0000FF"/>
                </a:solidFill>
              </a:rPr>
              <a:t>comune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Diodi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capacita</a:t>
            </a:r>
            <a:r>
              <a:rPr lang="en-US" dirty="0" smtClean="0">
                <a:solidFill>
                  <a:srgbClr val="0000FF"/>
                </a:solidFill>
              </a:rPr>
              <a:t>’, </a:t>
            </a:r>
            <a:r>
              <a:rPr lang="en-US" dirty="0" err="1" smtClean="0">
                <a:solidFill>
                  <a:srgbClr val="0000FF"/>
                </a:solidFill>
              </a:rPr>
              <a:t>ossidi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pspray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TS </a:t>
            </a:r>
            <a:r>
              <a:rPr lang="en-US" dirty="0" err="1" smtClean="0">
                <a:solidFill>
                  <a:srgbClr val="0000FF"/>
                </a:solidFill>
              </a:rPr>
              <a:t>fondamantali</a:t>
            </a:r>
            <a:r>
              <a:rPr lang="en-US" dirty="0" smtClean="0">
                <a:solidFill>
                  <a:srgbClr val="0000FF"/>
                </a:solidFill>
              </a:rPr>
              <a:t> per </a:t>
            </a:r>
            <a:r>
              <a:rPr lang="en-US" dirty="0" err="1" smtClean="0">
                <a:solidFill>
                  <a:srgbClr val="0000FF"/>
                </a:solidFill>
              </a:rPr>
              <a:t>qualificare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processo</a:t>
            </a:r>
            <a:r>
              <a:rPr lang="en-US" dirty="0" smtClean="0">
                <a:solidFill>
                  <a:srgbClr val="0000FF"/>
                </a:solidFill>
              </a:rPr>
              <a:t> e fare </a:t>
            </a:r>
            <a:r>
              <a:rPr lang="en-US" dirty="0" err="1" smtClean="0">
                <a:solidFill>
                  <a:srgbClr val="0000FF"/>
                </a:solidFill>
              </a:rPr>
              <a:t>confronti</a:t>
            </a:r>
            <a:r>
              <a:rPr lang="en-US" dirty="0" smtClean="0">
                <a:solidFill>
                  <a:srgbClr val="0000FF"/>
                </a:solidFill>
              </a:rPr>
              <a:t> con </a:t>
            </a:r>
            <a:r>
              <a:rPr lang="en-US" dirty="0" err="1" smtClean="0">
                <a:solidFill>
                  <a:srgbClr val="0000FF"/>
                </a:solidFill>
              </a:rPr>
              <a:t>altre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produzioni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sensori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TS da </a:t>
            </a:r>
            <a:r>
              <a:rPr lang="en-US" dirty="0" err="1" smtClean="0">
                <a:solidFill>
                  <a:srgbClr val="0000FF"/>
                </a:solidFill>
              </a:rPr>
              <a:t>misurare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nelle</a:t>
            </a:r>
            <a:r>
              <a:rPr lang="en-US" dirty="0" smtClean="0">
                <a:solidFill>
                  <a:srgbClr val="0000FF"/>
                </a:solidFill>
              </a:rPr>
              <a:t>  probe station in clean room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986" y="738766"/>
            <a:ext cx="2835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Processo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P_Spray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P_Stop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alcune</a:t>
            </a:r>
            <a:r>
              <a:rPr lang="en-US" dirty="0" smtClean="0">
                <a:solidFill>
                  <a:srgbClr val="FF0000"/>
                </a:solidFill>
              </a:rPr>
              <a:t> zone secondo </a:t>
            </a:r>
            <a:r>
              <a:rPr lang="en-US" dirty="0" err="1" smtClean="0">
                <a:solidFill>
                  <a:srgbClr val="FF0000"/>
                </a:solidFill>
              </a:rPr>
              <a:t>richieste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00" y="6190602"/>
            <a:ext cx="5412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Disegno</a:t>
            </a:r>
            <a:r>
              <a:rPr lang="en-US" sz="1600" dirty="0" smtClean="0">
                <a:solidFill>
                  <a:srgbClr val="008000"/>
                </a:solidFill>
              </a:rPr>
              <a:t> del Layout in FBK: G. </a:t>
            </a:r>
            <a:r>
              <a:rPr lang="en-US" sz="1600" dirty="0" err="1" smtClean="0">
                <a:solidFill>
                  <a:srgbClr val="008000"/>
                </a:solidFill>
              </a:rPr>
              <a:t>Giacomini</a:t>
            </a:r>
            <a:r>
              <a:rPr lang="en-US" sz="1600" dirty="0" smtClean="0">
                <a:solidFill>
                  <a:srgbClr val="008000"/>
                </a:solidFill>
              </a:rPr>
              <a:t>, M. </a:t>
            </a:r>
            <a:r>
              <a:rPr lang="en-US" sz="1600" dirty="0" err="1" smtClean="0">
                <a:solidFill>
                  <a:srgbClr val="008000"/>
                </a:solidFill>
              </a:rPr>
              <a:t>Boscardin</a:t>
            </a:r>
            <a:r>
              <a:rPr lang="en-US" sz="1600" dirty="0" smtClean="0">
                <a:solidFill>
                  <a:srgbClr val="008000"/>
                </a:solidFill>
              </a:rPr>
              <a:t>, N. </a:t>
            </a:r>
            <a:r>
              <a:rPr lang="en-US" sz="1600" dirty="0" err="1" smtClean="0">
                <a:solidFill>
                  <a:srgbClr val="008000"/>
                </a:solidFill>
              </a:rPr>
              <a:t>Zorzi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9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Wafer 6” per </a:t>
            </a:r>
            <a:r>
              <a:rPr lang="en-US" dirty="0" err="1" smtClean="0"/>
              <a:t>lotti</a:t>
            </a:r>
            <a:r>
              <a:rPr lang="en-US" dirty="0" smtClean="0"/>
              <a:t> FBK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249"/>
            <a:ext cx="8229600" cy="502385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Acquistati</a:t>
            </a:r>
            <a:r>
              <a:rPr lang="en-US" dirty="0" smtClean="0"/>
              <a:t> </a:t>
            </a:r>
            <a:r>
              <a:rPr lang="en-US" b="1" dirty="0" smtClean="0"/>
              <a:t>55 wafer Float Zone DWB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Icemos</a:t>
            </a:r>
            <a:r>
              <a:rPr lang="en-US" dirty="0" smtClean="0"/>
              <a:t> Tec. (UK):</a:t>
            </a:r>
          </a:p>
          <a:p>
            <a:pPr lvl="1"/>
            <a:r>
              <a:rPr lang="en-US" dirty="0" smtClean="0"/>
              <a:t>Handle wafer CZ a </a:t>
            </a:r>
            <a:r>
              <a:rPr lang="en-US" dirty="0" err="1" smtClean="0"/>
              <a:t>bassissima</a:t>
            </a:r>
            <a:r>
              <a:rPr lang="en-US" dirty="0" smtClean="0"/>
              <a:t> </a:t>
            </a:r>
            <a:r>
              <a:rPr lang="en-US" dirty="0" err="1" smtClean="0"/>
              <a:t>resistivita</a:t>
            </a:r>
            <a:r>
              <a:rPr lang="en-US" dirty="0" smtClean="0"/>
              <a:t>’ 500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di </a:t>
            </a:r>
            <a:r>
              <a:rPr lang="en-US" dirty="0" err="1" smtClean="0"/>
              <a:t>spessore</a:t>
            </a:r>
            <a:endParaRPr lang="en-US" dirty="0" smtClean="0"/>
          </a:p>
          <a:p>
            <a:pPr lvl="1"/>
            <a:r>
              <a:rPr lang="en-US" dirty="0" smtClean="0"/>
              <a:t>Sensor wafer FZ </a:t>
            </a:r>
            <a:r>
              <a:rPr lang="en-US" dirty="0" err="1" smtClean="0"/>
              <a:t>resistivita</a:t>
            </a:r>
            <a:r>
              <a:rPr lang="en-US" dirty="0" smtClean="0"/>
              <a:t>’ &gt; 3kOhm cm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spessori</a:t>
            </a:r>
            <a:r>
              <a:rPr lang="en-US" dirty="0" smtClean="0"/>
              <a:t>: 100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(25 wafer) e 130 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(30 wafer)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Wafer </a:t>
            </a:r>
            <a:r>
              <a:rPr lang="en-US" b="1" dirty="0" err="1" smtClean="0"/>
              <a:t>Epitassiali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estremamente</a:t>
            </a:r>
            <a:r>
              <a:rPr lang="en-US" dirty="0" smtClean="0"/>
              <a:t>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produttori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6”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ora</a:t>
            </a:r>
            <a:r>
              <a:rPr lang="en-US" dirty="0" smtClean="0"/>
              <a:t> un solo </a:t>
            </a:r>
            <a:r>
              <a:rPr lang="en-US" dirty="0" err="1" smtClean="0"/>
              <a:t>fornitore</a:t>
            </a:r>
            <a:r>
              <a:rPr lang="en-US" dirty="0" smtClean="0"/>
              <a:t>: </a:t>
            </a:r>
            <a:r>
              <a:rPr lang="en-US" dirty="0" err="1" smtClean="0"/>
              <a:t>Shinetsu</a:t>
            </a:r>
            <a:r>
              <a:rPr lang="en-US" dirty="0" smtClean="0"/>
              <a:t> (Japan) con </a:t>
            </a:r>
            <a:r>
              <a:rPr lang="en-US" dirty="0" err="1" smtClean="0"/>
              <a:t>il</a:t>
            </a:r>
            <a:r>
              <a:rPr lang="en-US" dirty="0" smtClean="0"/>
              <a:t> quale non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’ </a:t>
            </a:r>
            <a:r>
              <a:rPr lang="en-US" dirty="0" err="1" smtClean="0"/>
              <a:t>trattare</a:t>
            </a:r>
            <a:r>
              <a:rPr lang="en-US" dirty="0" smtClean="0"/>
              <a:t> </a:t>
            </a:r>
            <a:r>
              <a:rPr lang="en-US" dirty="0" err="1" smtClean="0"/>
              <a:t>direttamente</a:t>
            </a:r>
            <a:r>
              <a:rPr lang="en-US" dirty="0" smtClean="0"/>
              <a:t> 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vende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un “</a:t>
            </a:r>
            <a:r>
              <a:rPr lang="en-US" dirty="0" err="1" smtClean="0"/>
              <a:t>intermediario</a:t>
            </a:r>
            <a:r>
              <a:rPr lang="en-US" dirty="0" smtClean="0"/>
              <a:t>” per le </a:t>
            </a:r>
            <a:r>
              <a:rPr lang="en-US" dirty="0" err="1" smtClean="0"/>
              <a:t>esportazioni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resistività</a:t>
            </a:r>
            <a:r>
              <a:rPr lang="en-US" dirty="0" smtClean="0"/>
              <a:t> &gt;700 Ohm cm, </a:t>
            </a:r>
            <a:r>
              <a:rPr lang="en-US" dirty="0" err="1" smtClean="0"/>
              <a:t>spessore</a:t>
            </a:r>
            <a:r>
              <a:rPr lang="en-US" dirty="0" smtClean="0"/>
              <a:t> </a:t>
            </a:r>
            <a:r>
              <a:rPr lang="en-US" dirty="0" err="1" smtClean="0"/>
              <a:t>strato</a:t>
            </a:r>
            <a:r>
              <a:rPr lang="en-US" dirty="0" smtClean="0"/>
              <a:t> </a:t>
            </a:r>
            <a:r>
              <a:rPr lang="en-US" dirty="0" err="1" smtClean="0"/>
              <a:t>Epitassiale</a:t>
            </a:r>
            <a:r>
              <a:rPr lang="en-US" dirty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ampi</a:t>
            </a:r>
            <a:r>
              <a:rPr lang="en-US" dirty="0" smtClean="0"/>
              <a:t> </a:t>
            </a:r>
            <a:r>
              <a:rPr lang="en-US" dirty="0" err="1" smtClean="0"/>
              <a:t>margini</a:t>
            </a:r>
            <a:r>
              <a:rPr lang="en-US" dirty="0" smtClean="0"/>
              <a:t> di </a:t>
            </a:r>
            <a:r>
              <a:rPr lang="en-US" dirty="0" err="1" smtClean="0"/>
              <a:t>variazione</a:t>
            </a:r>
            <a:r>
              <a:rPr lang="en-US" dirty="0" smtClean="0"/>
              <a:t>, da </a:t>
            </a:r>
            <a:r>
              <a:rPr lang="en-US" dirty="0" err="1" smtClean="0"/>
              <a:t>verificare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test </a:t>
            </a:r>
          </a:p>
          <a:p>
            <a:pPr lvl="1"/>
            <a:r>
              <a:rPr lang="en-US" dirty="0" err="1" smtClean="0"/>
              <a:t>ordine</a:t>
            </a:r>
            <a:r>
              <a:rPr lang="en-US" dirty="0" smtClean="0"/>
              <a:t> in </a:t>
            </a:r>
            <a:r>
              <a:rPr lang="en-US" dirty="0" err="1" smtClean="0"/>
              <a:t>attesa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offerta</a:t>
            </a:r>
            <a:r>
              <a:rPr lang="en-US" dirty="0" smtClean="0"/>
              <a:t> </a:t>
            </a:r>
            <a:r>
              <a:rPr lang="en-US" dirty="0" err="1" smtClean="0"/>
              <a:t>conclusiva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Piano di </a:t>
            </a:r>
            <a:r>
              <a:rPr lang="en-US" dirty="0" err="1"/>
              <a:t>Produzione</a:t>
            </a:r>
            <a:r>
              <a:rPr lang="en-US" dirty="0"/>
              <a:t> </a:t>
            </a:r>
            <a:r>
              <a:rPr lang="en-US" dirty="0" err="1"/>
              <a:t>Planari</a:t>
            </a:r>
            <a:r>
              <a:rPr lang="en-US" dirty="0"/>
              <a:t> Batch n.2 FBK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Utilizzo</a:t>
            </a:r>
            <a:r>
              <a:rPr lang="en-US" dirty="0" smtClean="0"/>
              <a:t> di wafer DWB da 100/130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e wafer Float Zone</a:t>
            </a:r>
          </a:p>
          <a:p>
            <a:r>
              <a:rPr lang="en-US" dirty="0" smtClean="0"/>
              <a:t>Il </a:t>
            </a:r>
            <a:r>
              <a:rPr lang="en-US" dirty="0"/>
              <a:t>Float Zone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utilizzato</a:t>
            </a:r>
            <a:r>
              <a:rPr lang="en-US" dirty="0"/>
              <a:t> come </a:t>
            </a:r>
            <a:r>
              <a:rPr lang="en-US" dirty="0" err="1"/>
              <a:t>riferimento</a:t>
            </a:r>
            <a:r>
              <a:rPr lang="en-US" dirty="0"/>
              <a:t>, in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DWB e’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soluzione</a:t>
            </a:r>
            <a:r>
              <a:rPr lang="en-US" dirty="0"/>
              <a:t> “</a:t>
            </a:r>
            <a:r>
              <a:rPr lang="en-US" dirty="0" err="1"/>
              <a:t>innovativa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verifica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prestazioni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rispetto</a:t>
            </a:r>
            <a:r>
              <a:rPr lang="en-US" dirty="0" smtClean="0">
                <a:sym typeface="Wingdings"/>
              </a:rPr>
              <a:t> a pixel </a:t>
            </a:r>
            <a:r>
              <a:rPr lang="en-US" dirty="0" err="1" smtClean="0">
                <a:sym typeface="Wingdings"/>
              </a:rPr>
              <a:t>planari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materiale</a:t>
            </a:r>
            <a:r>
              <a:rPr lang="en-US" dirty="0" smtClean="0">
                <a:sym typeface="Wingdings"/>
              </a:rPr>
              <a:t> standard</a:t>
            </a:r>
            <a:endParaRPr lang="en-US" dirty="0" smtClean="0"/>
          </a:p>
          <a:p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/>
              <a:t>dosi</a:t>
            </a:r>
            <a:r>
              <a:rPr lang="en-US" dirty="0"/>
              <a:t> di </a:t>
            </a:r>
            <a:r>
              <a:rPr lang="en-US" dirty="0" err="1"/>
              <a:t>isolamento</a:t>
            </a:r>
            <a:r>
              <a:rPr lang="en-US" dirty="0"/>
              <a:t> </a:t>
            </a:r>
            <a:r>
              <a:rPr lang="en-US" dirty="0" err="1" smtClean="0"/>
              <a:t>P_Spray</a:t>
            </a:r>
            <a:r>
              <a:rPr lang="en-US" dirty="0" smtClean="0"/>
              <a:t> (</a:t>
            </a:r>
            <a:r>
              <a:rPr lang="en-US" dirty="0" err="1" smtClean="0"/>
              <a:t>alta</a:t>
            </a:r>
            <a:r>
              <a:rPr lang="en-US" dirty="0" smtClean="0"/>
              <a:t>, media, </a:t>
            </a:r>
            <a:r>
              <a:rPr lang="en-US" dirty="0" err="1" smtClean="0"/>
              <a:t>bassa</a:t>
            </a:r>
            <a:r>
              <a:rPr lang="en-US" dirty="0" smtClean="0"/>
              <a:t>) </a:t>
            </a:r>
            <a:r>
              <a:rPr lang="en-US" dirty="0" err="1" smtClean="0"/>
              <a:t>su</a:t>
            </a:r>
            <a:r>
              <a:rPr lang="en-US" dirty="0" smtClean="0"/>
              <a:t> wafer </a:t>
            </a:r>
            <a:r>
              <a:rPr lang="en-US" dirty="0" err="1" smtClean="0"/>
              <a:t>diversi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a dose </a:t>
            </a:r>
            <a:r>
              <a:rPr lang="en-US" dirty="0" err="1" smtClean="0"/>
              <a:t>P_Spray</a:t>
            </a:r>
            <a:r>
              <a:rPr lang="en-US" dirty="0" smtClean="0"/>
              <a:t> media </a:t>
            </a:r>
            <a:r>
              <a:rPr lang="en-US" dirty="0" err="1" smtClean="0"/>
              <a:t>verra</a:t>
            </a:r>
            <a:r>
              <a:rPr lang="en-US" dirty="0" smtClean="0"/>
              <a:t>’ </a:t>
            </a:r>
            <a:r>
              <a:rPr lang="en-US" dirty="0" err="1" smtClean="0"/>
              <a:t>usata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tipi di wafer per </a:t>
            </a:r>
            <a:r>
              <a:rPr lang="en-US" dirty="0" err="1" smtClean="0"/>
              <a:t>avere</a:t>
            </a:r>
            <a:r>
              <a:rPr lang="en-US" dirty="0" smtClean="0"/>
              <a:t> un </a:t>
            </a:r>
            <a:r>
              <a:rPr lang="en-US" dirty="0" err="1" smtClean="0"/>
              <a:t>confronto</a:t>
            </a:r>
            <a:r>
              <a:rPr lang="en-US" dirty="0" smtClean="0"/>
              <a:t> </a:t>
            </a:r>
            <a:r>
              <a:rPr lang="en-US" dirty="0" err="1" smtClean="0"/>
              <a:t>diretto</a:t>
            </a:r>
            <a:endParaRPr lang="en-US" dirty="0" smtClean="0"/>
          </a:p>
          <a:p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confronti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con 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P_stop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Lavori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corso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batch Pixel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pixel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ROC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o a </a:t>
            </a: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termine</a:t>
            </a:r>
            <a:endParaRPr lang="en-US" dirty="0" smtClean="0"/>
          </a:p>
          <a:p>
            <a:pPr lvl="1"/>
            <a:r>
              <a:rPr lang="en-US" dirty="0" smtClean="0"/>
              <a:t>FE-I4 </a:t>
            </a:r>
            <a:r>
              <a:rPr lang="en-US" dirty="0" smtClean="0"/>
              <a:t>ATLAS e </a:t>
            </a:r>
            <a:r>
              <a:rPr lang="en-US" dirty="0" err="1" smtClean="0"/>
              <a:t>PSI_dig</a:t>
            </a:r>
            <a:r>
              <a:rPr lang="en-US" dirty="0" smtClean="0"/>
              <a:t> CMS </a:t>
            </a:r>
            <a:r>
              <a:rPr lang="en-US" dirty="0" err="1" smtClean="0"/>
              <a:t>disponibili</a:t>
            </a:r>
            <a:r>
              <a:rPr lang="en-US" dirty="0" smtClean="0"/>
              <a:t>, </a:t>
            </a:r>
            <a:r>
              <a:rPr lang="en-US" dirty="0" err="1" smtClean="0"/>
              <a:t>ordinati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ROC wafer </a:t>
            </a:r>
            <a:endParaRPr lang="en-US" dirty="0" smtClean="0"/>
          </a:p>
          <a:p>
            <a:pPr lvl="2"/>
            <a:r>
              <a:rPr lang="en-US" dirty="0" smtClean="0"/>
              <a:t>CMS </a:t>
            </a:r>
            <a:r>
              <a:rPr lang="en-US" dirty="0" err="1" smtClean="0"/>
              <a:t>anche</a:t>
            </a:r>
            <a:r>
              <a:rPr lang="en-US" dirty="0" smtClean="0"/>
              <a:t> 2 wafer FE-I4 </a:t>
            </a:r>
            <a:endParaRPr lang="en-US" dirty="0" smtClean="0"/>
          </a:p>
          <a:p>
            <a:pPr lvl="1"/>
            <a:r>
              <a:rPr lang="en-US" dirty="0" err="1" smtClean="0"/>
              <a:t>nel</a:t>
            </a:r>
            <a:r>
              <a:rPr lang="en-US" dirty="0" smtClean="0"/>
              <a:t> 2015 ROC FNAL pitch 30x100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ROC PSI </a:t>
            </a:r>
            <a:r>
              <a:rPr lang="en-US" dirty="0" err="1" smtClean="0"/>
              <a:t>prototipo</a:t>
            </a:r>
            <a:r>
              <a:rPr lang="en-US" dirty="0" smtClean="0"/>
              <a:t> 50x50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 (2015?)</a:t>
            </a:r>
          </a:p>
          <a:p>
            <a:pPr lvl="1"/>
            <a:r>
              <a:rPr lang="en-US" dirty="0" smtClean="0"/>
              <a:t>Primo mini-</a:t>
            </a:r>
            <a:r>
              <a:rPr lang="en-US" dirty="0" err="1" smtClean="0"/>
              <a:t>prototipo</a:t>
            </a:r>
            <a:r>
              <a:rPr lang="en-US" dirty="0" smtClean="0"/>
              <a:t> RD53? </a:t>
            </a:r>
          </a:p>
          <a:p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comunque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pixel con pitch </a:t>
            </a:r>
            <a:r>
              <a:rPr lang="en-US" dirty="0" err="1" smtClean="0"/>
              <a:t>adatto</a:t>
            </a:r>
            <a:r>
              <a:rPr lang="en-US" dirty="0" smtClean="0"/>
              <a:t> per Fase-2 e </a:t>
            </a:r>
            <a:r>
              <a:rPr lang="en-US" dirty="0" err="1" smtClean="0"/>
              <a:t>leggerli</a:t>
            </a:r>
            <a:r>
              <a:rPr lang="en-US" dirty="0" smtClean="0"/>
              <a:t> con FE-I4 o </a:t>
            </a:r>
            <a:r>
              <a:rPr lang="en-US" dirty="0" err="1" smtClean="0"/>
              <a:t>PSI_dig</a:t>
            </a:r>
            <a:endParaRPr lang="en-US" dirty="0" smtClean="0"/>
          </a:p>
          <a:p>
            <a:pPr lvl="1"/>
            <a:r>
              <a:rPr lang="en-US" dirty="0" smtClean="0"/>
              <a:t>metal mask per </a:t>
            </a:r>
            <a:r>
              <a:rPr lang="en-US" dirty="0" err="1" smtClean="0"/>
              <a:t>leggere</a:t>
            </a:r>
            <a:r>
              <a:rPr lang="en-US" dirty="0" smtClean="0"/>
              <a:t> solo </a:t>
            </a:r>
            <a:r>
              <a:rPr lang="en-US" dirty="0" err="1" smtClean="0"/>
              <a:t>alcuni</a:t>
            </a:r>
            <a:r>
              <a:rPr lang="en-US" dirty="0" smtClean="0"/>
              <a:t> pixel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84" y="1465330"/>
            <a:ext cx="5298440" cy="5218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339" y="4095313"/>
            <a:ext cx="9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305" y="5322281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66922" y="5287361"/>
            <a:ext cx="439618" cy="122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65120" y="4066263"/>
            <a:ext cx="415219" cy="232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0688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3D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layout 1: 50 x 50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4767" y="1731432"/>
            <a:ext cx="2341033" cy="21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29425" y="1717675"/>
            <a:ext cx="3176" cy="238019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64410" y="257845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4507" y="5121970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Bump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pad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7294" y="1228223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069540" y="5556004"/>
            <a:ext cx="708316" cy="268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33563" y="2878696"/>
            <a:ext cx="3413" cy="757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7025" y="296744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15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6339" y="36987"/>
            <a:ext cx="252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Studi</a:t>
            </a:r>
            <a:r>
              <a:rPr lang="en-US" sz="2000" b="1" dirty="0" smtClean="0">
                <a:solidFill>
                  <a:srgbClr val="0000FF"/>
                </a:solidFill>
              </a:rPr>
              <a:t> per layout 3D 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58196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FEI4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50 x 50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40441" y="4490380"/>
            <a:ext cx="0" cy="22660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742" y="4027986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42069" y="4117431"/>
            <a:ext cx="0" cy="3784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07" y="5257938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42067" y="1866900"/>
            <a:ext cx="0" cy="224444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57" y="2524109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52" y="1603887"/>
            <a:ext cx="1689100" cy="52539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17292" y="1239304"/>
            <a:ext cx="883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4x250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6196" y="1239304"/>
            <a:ext cx="1460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4x50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1648460"/>
            <a:ext cx="1706880" cy="52095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01553" y="5494744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01553" y="4220510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01553" y="2946276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01553" y="1672042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99150" y="1708150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16494" y="4244975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16494" y="3990975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22844" y="6533618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76" y="1652814"/>
            <a:ext cx="1689100" cy="5200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59709" y="1239304"/>
            <a:ext cx="186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2x50 + 2x450L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8944" y="4233237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8944" y="3979237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18944" y="1680537"/>
            <a:ext cx="1533525" cy="229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14837" y="4488826"/>
            <a:ext cx="1533525" cy="229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0156" y="3381833"/>
            <a:ext cx="839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fF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71926" y="2625506"/>
            <a:ext cx="839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fF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39841" y="110961"/>
            <a:ext cx="586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Configurazioni</a:t>
            </a:r>
            <a:r>
              <a:rPr lang="en-US" dirty="0" smtClean="0">
                <a:solidFill>
                  <a:srgbClr val="0000FF"/>
                </a:solidFill>
              </a:rPr>
              <a:t> layout per </a:t>
            </a:r>
            <a:r>
              <a:rPr lang="en-US" dirty="0" err="1" smtClean="0">
                <a:solidFill>
                  <a:srgbClr val="0000FF"/>
                </a:solidFill>
              </a:rPr>
              <a:t>leggere</a:t>
            </a:r>
            <a:r>
              <a:rPr lang="en-US" dirty="0" smtClean="0">
                <a:solidFill>
                  <a:srgbClr val="0000FF"/>
                </a:solidFill>
              </a:rPr>
              <a:t> pixel 50x50 con FE-I4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1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ixel (TN)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6603" y="1061635"/>
            <a:ext cx="7860797" cy="1605366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del pixel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mantenuta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per </a:t>
            </a:r>
            <a:r>
              <a:rPr lang="en-US" dirty="0" err="1" smtClean="0"/>
              <a:t>ridur</a:t>
            </a:r>
            <a:r>
              <a:rPr lang="en-US" dirty="0" err="1" smtClean="0"/>
              <a:t>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rumore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rivelatori</a:t>
            </a:r>
            <a:r>
              <a:rPr lang="en-US" dirty="0" smtClean="0"/>
              <a:t> </a:t>
            </a:r>
            <a:r>
              <a:rPr lang="en-US" dirty="0" err="1" smtClean="0"/>
              <a:t>irraggiati</a:t>
            </a:r>
            <a:r>
              <a:rPr lang="en-US" dirty="0" smtClean="0"/>
              <a:t> e/o con </a:t>
            </a:r>
            <a:r>
              <a:rPr lang="en-US" dirty="0" err="1" smtClean="0"/>
              <a:t>zona</a:t>
            </a:r>
            <a:r>
              <a:rPr lang="en-US" dirty="0" smtClean="0"/>
              <a:t> di </a:t>
            </a:r>
            <a:r>
              <a:rPr lang="en-US" dirty="0" err="1" smtClean="0"/>
              <a:t>raccolta</a:t>
            </a:r>
            <a:r>
              <a:rPr lang="en-US" dirty="0" smtClean="0"/>
              <a:t> </a:t>
            </a:r>
            <a:r>
              <a:rPr lang="en-US" dirty="0" err="1" smtClean="0"/>
              <a:t>ridotta</a:t>
            </a:r>
            <a:endParaRPr lang="en-US" dirty="0"/>
          </a:p>
        </p:txBody>
      </p:sp>
      <p:pic>
        <p:nvPicPr>
          <p:cNvPr id="11" name="Picture 10" descr="Screen Shot 2014-09-21 at 19.47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6731" r="2500"/>
          <a:stretch/>
        </p:blipFill>
        <p:spPr>
          <a:xfrm>
            <a:off x="326570" y="2667000"/>
            <a:ext cx="8360229" cy="1935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418146"/>
            <a:ext cx="214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G.-F.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etta</a:t>
            </a:r>
            <a:r>
              <a:rPr lang="en-US" dirty="0" smtClean="0"/>
              <a:t> (TN)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6770" y="4803903"/>
            <a:ext cx="7397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Le </a:t>
            </a:r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danno</a:t>
            </a:r>
            <a:r>
              <a:rPr lang="en-US" dirty="0" smtClean="0"/>
              <a:t> ~100 </a:t>
            </a:r>
            <a:r>
              <a:rPr lang="en-US" dirty="0" err="1" smtClean="0"/>
              <a:t>fF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pixel 25x100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e ~50fF per </a:t>
            </a:r>
            <a:r>
              <a:rPr lang="en-US" dirty="0" err="1" smtClean="0"/>
              <a:t>il</a:t>
            </a:r>
            <a:r>
              <a:rPr lang="en-US" dirty="0" smtClean="0"/>
              <a:t> pixel 50x50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spessore</a:t>
            </a:r>
            <a:r>
              <a:rPr lang="en-US" dirty="0" smtClean="0"/>
              <a:t> di 150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m) </a:t>
            </a:r>
            <a:r>
              <a:rPr lang="en-US" dirty="0" err="1" smtClean="0"/>
              <a:t>tenendo</a:t>
            </a:r>
            <a:r>
              <a:rPr lang="en-US" dirty="0" smtClean="0"/>
              <a:t> in </a:t>
            </a:r>
            <a:r>
              <a:rPr lang="en-US" dirty="0" err="1" smtClean="0"/>
              <a:t>conto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contributo</a:t>
            </a:r>
            <a:r>
              <a:rPr lang="en-US" dirty="0" smtClean="0"/>
              <a:t> del metal layout 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colonne</a:t>
            </a:r>
            <a:r>
              <a:rPr lang="en-US" dirty="0" smtClean="0"/>
              <a:t> N verso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P_Spray</a:t>
            </a:r>
            <a:r>
              <a:rPr lang="en-US" dirty="0" smtClean="0"/>
              <a:t>.</a:t>
            </a:r>
          </a:p>
          <a:p>
            <a:pPr marL="285750" lvl="1" indent="-285750">
              <a:buFont typeface="Arial"/>
              <a:buChar char="•"/>
            </a:pPr>
            <a:r>
              <a:rPr lang="en-GB" dirty="0" err="1" smtClean="0">
                <a:solidFill>
                  <a:srgbClr val="FF0000"/>
                </a:solidFill>
                <a:cs typeface="Calibri"/>
              </a:rPr>
              <a:t>Carica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cs typeface="Calibri"/>
              </a:rPr>
              <a:t>prevista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GB" dirty="0">
                <a:solidFill>
                  <a:srgbClr val="FF0000"/>
                </a:solidFill>
                <a:cs typeface="Calibri"/>
              </a:rPr>
              <a:t>3200 – 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3700 e</a:t>
            </a:r>
            <a:r>
              <a:rPr lang="en-GB" baseline="30000" dirty="0" smtClean="0">
                <a:solidFill>
                  <a:srgbClr val="FF0000"/>
                </a:solidFill>
                <a:cs typeface="Calibri"/>
              </a:rPr>
              <a:t>-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GB" dirty="0" smtClean="0">
                <a:cs typeface="Calibri"/>
              </a:rPr>
              <a:t>in </a:t>
            </a:r>
            <a:r>
              <a:rPr lang="en-GB" dirty="0">
                <a:cs typeface="Calibri"/>
              </a:rPr>
              <a:t>100 µm </a:t>
            </a:r>
            <a:r>
              <a:rPr lang="en-GB" dirty="0" smtClean="0">
                <a:cs typeface="Calibri"/>
              </a:rPr>
              <a:t>di </a:t>
            </a:r>
            <a:r>
              <a:rPr lang="en-GB" dirty="0" err="1" smtClean="0">
                <a:cs typeface="Calibri"/>
              </a:rPr>
              <a:t>spessore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dopo</a:t>
            </a:r>
            <a:r>
              <a:rPr lang="en-GB" dirty="0" smtClean="0">
                <a:cs typeface="Calibri"/>
              </a:rPr>
              <a:t> </a:t>
            </a:r>
            <a:r>
              <a:rPr lang="en-GB" dirty="0">
                <a:cs typeface="Calibri"/>
              </a:rPr>
              <a:t>2x10</a:t>
            </a:r>
            <a:r>
              <a:rPr lang="en-GB" baseline="30000" dirty="0">
                <a:cs typeface="Calibri"/>
              </a:rPr>
              <a:t>16 </a:t>
            </a:r>
            <a:r>
              <a:rPr lang="en-GB" dirty="0" err="1">
                <a:cs typeface="Calibri"/>
              </a:rPr>
              <a:t>n</a:t>
            </a:r>
            <a:r>
              <a:rPr lang="en-GB" baseline="-25000" dirty="0" err="1">
                <a:cs typeface="Calibri"/>
              </a:rPr>
              <a:t>eq</a:t>
            </a:r>
            <a:r>
              <a:rPr lang="en-GB" dirty="0">
                <a:cs typeface="Calibri"/>
              </a:rPr>
              <a:t>/cm</a:t>
            </a:r>
            <a:r>
              <a:rPr lang="en-GB" baseline="30000" dirty="0">
                <a:cs typeface="Calibri"/>
              </a:rPr>
              <a:t>2 </a:t>
            </a:r>
            <a:r>
              <a:rPr lang="en-GB" dirty="0" smtClean="0">
                <a:cs typeface="Calibri"/>
              </a:rPr>
              <a:t> (</a:t>
            </a:r>
            <a:r>
              <a:rPr lang="en-GB" dirty="0" err="1" smtClean="0">
                <a:cs typeface="Calibri"/>
              </a:rPr>
              <a:t>risultato</a:t>
            </a:r>
            <a:r>
              <a:rPr lang="en-GB" dirty="0" smtClean="0">
                <a:cs typeface="Calibri"/>
              </a:rPr>
              <a:t> da </a:t>
            </a:r>
            <a:r>
              <a:rPr lang="en-GB" dirty="0" err="1" smtClean="0">
                <a:cs typeface="Calibri"/>
              </a:rPr>
              <a:t>simulazioni</a:t>
            </a:r>
            <a:r>
              <a:rPr lang="en-GB" dirty="0" smtClean="0">
                <a:cs typeface="Calibri"/>
              </a:rPr>
              <a:t> + </a:t>
            </a:r>
            <a:r>
              <a:rPr lang="en-GB" dirty="0" err="1" smtClean="0">
                <a:cs typeface="Calibri"/>
              </a:rPr>
              <a:t>estrapolazioni</a:t>
            </a:r>
            <a:r>
              <a:rPr lang="en-GB" dirty="0" smtClean="0">
                <a:cs typeface="Calibri"/>
              </a:rPr>
              <a:t>)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46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-1" y="766059"/>
            <a:ext cx="6975765" cy="221852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 programma di R&amp;D pluriennale prevede: </a:t>
            </a:r>
          </a:p>
          <a:p>
            <a:pPr lvl="1"/>
            <a:r>
              <a:rPr lang="it-IT" dirty="0" smtClean="0"/>
              <a:t>Assemblaggio di Pixel </a:t>
            </a:r>
            <a:r>
              <a:rPr lang="it-IT" dirty="0" err="1" smtClean="0"/>
              <a:t>sensors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sensori sottili (fino a ~100 micron) 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alta densità di </a:t>
            </a:r>
            <a:r>
              <a:rPr lang="it-IT" dirty="0" err="1" smtClean="0">
                <a:solidFill>
                  <a:srgbClr val="000000"/>
                </a:solidFill>
              </a:rPr>
              <a:t>bumps</a:t>
            </a:r>
            <a:r>
              <a:rPr lang="it-IT" dirty="0" smtClean="0">
                <a:solidFill>
                  <a:srgbClr val="000000"/>
                </a:solidFill>
              </a:rPr>
              <a:t>: per pixel  con </a:t>
            </a:r>
            <a:r>
              <a:rPr lang="it-IT" dirty="0" err="1" smtClean="0">
                <a:solidFill>
                  <a:srgbClr val="000000"/>
                </a:solidFill>
              </a:rPr>
              <a:t>pitch</a:t>
            </a:r>
            <a:r>
              <a:rPr lang="it-IT" dirty="0" smtClean="0">
                <a:solidFill>
                  <a:srgbClr val="000000"/>
                </a:solidFill>
              </a:rPr>
              <a:t> piccolo  (~ 4x10</a:t>
            </a:r>
            <a:r>
              <a:rPr lang="it-IT" baseline="30000" dirty="0" smtClean="0">
                <a:solidFill>
                  <a:srgbClr val="000000"/>
                </a:solidFill>
              </a:rPr>
              <a:t>4</a:t>
            </a:r>
            <a:r>
              <a:rPr lang="it-IT" dirty="0" smtClean="0">
                <a:solidFill>
                  <a:srgbClr val="000000"/>
                </a:solidFill>
              </a:rPr>
              <a:t>  </a:t>
            </a:r>
            <a:r>
              <a:rPr lang="it-IT" dirty="0" err="1">
                <a:solidFill>
                  <a:srgbClr val="000000"/>
                </a:solidFill>
              </a:rPr>
              <a:t>bumps</a:t>
            </a:r>
            <a:r>
              <a:rPr lang="it-IT" dirty="0" smtClean="0">
                <a:solidFill>
                  <a:srgbClr val="000000"/>
                </a:solidFill>
              </a:rPr>
              <a:t>/</a:t>
            </a:r>
            <a:r>
              <a:rPr lang="it-IT" dirty="0">
                <a:solidFill>
                  <a:srgbClr val="000000"/>
                </a:solidFill>
              </a:rPr>
              <a:t>cm</a:t>
            </a:r>
            <a:r>
              <a:rPr lang="it-IT" baseline="30000" dirty="0">
                <a:solidFill>
                  <a:srgbClr val="000000"/>
                </a:solidFill>
              </a:rPr>
              <a:t>2</a:t>
            </a:r>
            <a:r>
              <a:rPr lang="it-IT" dirty="0" smtClean="0">
                <a:solidFill>
                  <a:srgbClr val="000000"/>
                </a:solidFill>
              </a:rPr>
              <a:t>) </a:t>
            </a:r>
          </a:p>
          <a:p>
            <a:pPr lvl="1"/>
            <a:r>
              <a:rPr lang="it-IT" dirty="0" smtClean="0"/>
              <a:t>ROC Chip:   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Area fino a 2x2cm</a:t>
            </a:r>
            <a:r>
              <a:rPr lang="it-IT" baseline="30000" dirty="0" smtClean="0">
                <a:solidFill>
                  <a:srgbClr val="000000"/>
                </a:solidFill>
              </a:rPr>
              <a:t>2 </a:t>
            </a:r>
            <a:r>
              <a:rPr lang="it-IT" dirty="0" smtClean="0">
                <a:solidFill>
                  <a:srgbClr val="000000"/>
                </a:solidFill>
              </a:rPr>
              <a:t> come Fe-I4 (anche fino a ~6 cm</a:t>
            </a:r>
            <a:r>
              <a:rPr lang="it-IT" baseline="30000" dirty="0" smtClean="0">
                <a:solidFill>
                  <a:srgbClr val="000000"/>
                </a:solidFill>
              </a:rPr>
              <a:t>2  </a:t>
            </a:r>
            <a:r>
              <a:rPr lang="it-IT" dirty="0" smtClean="0">
                <a:solidFill>
                  <a:srgbClr val="000000"/>
                </a:solidFill>
              </a:rPr>
              <a:t>se OK in 65 nm)</a:t>
            </a:r>
            <a:r>
              <a:rPr lang="it-IT" baseline="30000" dirty="0" smtClean="0">
                <a:solidFill>
                  <a:srgbClr val="000000"/>
                </a:solidFill>
              </a:rPr>
              <a:t> </a:t>
            </a:r>
            <a:endParaRPr lang="it-IT" dirty="0" smtClean="0">
              <a:solidFill>
                <a:srgbClr val="000000"/>
              </a:solidFill>
            </a:endParaRP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Assottigliati: fino a </a:t>
            </a:r>
            <a:r>
              <a:rPr lang="it-IT" dirty="0">
                <a:solidFill>
                  <a:srgbClr val="000000"/>
                </a:solidFill>
              </a:rPr>
              <a:t>100</a:t>
            </a:r>
            <a:r>
              <a:rPr lang="it-IT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it-IT" dirty="0">
                <a:solidFill>
                  <a:srgbClr val="000000"/>
                </a:solidFill>
              </a:rPr>
              <a:t>m di spessore con chip di grandi dimensioni (FE-I4)  </a:t>
            </a:r>
            <a:r>
              <a:rPr lang="it-IT" dirty="0" smtClean="0">
                <a:solidFill>
                  <a:srgbClr val="000000"/>
                </a:solidFill>
              </a:rPr>
              <a:t>e fino  </a:t>
            </a:r>
            <a:r>
              <a:rPr lang="it-IT" dirty="0">
                <a:solidFill>
                  <a:srgbClr val="000000"/>
                </a:solidFill>
              </a:rPr>
              <a:t>a 75</a:t>
            </a:r>
            <a:r>
              <a:rPr lang="it-IT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it-IT" dirty="0">
                <a:solidFill>
                  <a:srgbClr val="000000"/>
                </a:solidFill>
              </a:rPr>
              <a:t>m con </a:t>
            </a:r>
            <a:r>
              <a:rPr lang="it-IT" dirty="0" smtClean="0">
                <a:solidFill>
                  <a:srgbClr val="000000"/>
                </a:solidFill>
              </a:rPr>
              <a:t>ad esempio PSI46</a:t>
            </a:r>
            <a:r>
              <a:rPr lang="it-IT" dirty="0">
                <a:solidFill>
                  <a:srgbClr val="000000"/>
                </a:solidFill>
              </a:rPr>
              <a:t>-</a:t>
            </a:r>
            <a:r>
              <a:rPr lang="it-IT" dirty="0" smtClean="0">
                <a:solidFill>
                  <a:srgbClr val="000000"/>
                </a:solidFill>
              </a:rPr>
              <a:t>dig (1x1cm</a:t>
            </a:r>
            <a:r>
              <a:rPr lang="it-IT" baseline="30000" dirty="0" smtClean="0">
                <a:solidFill>
                  <a:srgbClr val="000000"/>
                </a:solidFill>
              </a:rPr>
              <a:t>2</a:t>
            </a:r>
            <a:r>
              <a:rPr lang="it-IT" dirty="0" smtClean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23/9/14 Common R&amp;D Referee PI</a:t>
            </a:r>
            <a:endParaRPr lang="it-IT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2111" y="6401966"/>
            <a:ext cx="2895600" cy="365125"/>
          </a:xfrm>
          <a:noFill/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Marco Meschini</a:t>
            </a:r>
            <a:endParaRPr lang="it-IT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372124" y="2470"/>
            <a:ext cx="8550995" cy="763588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Assemblaggio</a:t>
            </a:r>
            <a:r>
              <a:rPr lang="en-US" sz="2200" dirty="0" smtClean="0"/>
              <a:t> di pixel in moduli: Flip Chip Bump Bonding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75765" y="692249"/>
            <a:ext cx="1814600" cy="1351898"/>
            <a:chOff x="7108519" y="683580"/>
            <a:chExt cx="1814600" cy="1351898"/>
          </a:xfrm>
        </p:grpSpPr>
        <p:pic>
          <p:nvPicPr>
            <p:cNvPr id="7" name="Picture 6" descr="FE-I4Apict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19" y="683580"/>
              <a:ext cx="1814600" cy="13518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3906" y="1115628"/>
              <a:ext cx="15337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/>
                  </a:solidFill>
                  <a:latin typeface="Calibri"/>
                </a:rPr>
                <a:t>ROC FE-I4 per ATLAS IBL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0" y="2860205"/>
            <a:ext cx="8790365" cy="373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it-IT" dirty="0" smtClean="0">
              <a:latin typeface="Calibri"/>
            </a:endParaRPr>
          </a:p>
          <a:p>
            <a:pPr lvl="1"/>
            <a:r>
              <a:rPr lang="it-IT" dirty="0" smtClean="0">
                <a:latin typeface="Calibri"/>
              </a:rPr>
              <a:t>Numerosi punti critici da affrontare per il </a:t>
            </a:r>
            <a:r>
              <a:rPr lang="it-IT" dirty="0" err="1" smtClean="0">
                <a:latin typeface="Calibri"/>
              </a:rPr>
              <a:t>Bump</a:t>
            </a:r>
            <a:r>
              <a:rPr lang="it-IT" dirty="0" smtClean="0">
                <a:latin typeface="Calibri"/>
              </a:rPr>
              <a:t> </a:t>
            </a:r>
            <a:r>
              <a:rPr lang="it-IT" dirty="0" err="1" smtClean="0">
                <a:latin typeface="Calibri"/>
              </a:rPr>
              <a:t>bonding</a:t>
            </a:r>
            <a:r>
              <a:rPr lang="it-IT" dirty="0" smtClean="0">
                <a:latin typeface="Calibri"/>
              </a:rPr>
              <a:t> di</a:t>
            </a:r>
          </a:p>
          <a:p>
            <a:pPr lvl="2"/>
            <a:r>
              <a:rPr lang="it-IT" dirty="0" smtClean="0">
                <a:solidFill>
                  <a:prstClr val="black"/>
                </a:solidFill>
                <a:latin typeface="Calibri"/>
              </a:rPr>
              <a:t>dispositivi sottili (ROC wafer e Pixel wafer), incurvamento (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Bowing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2"/>
            <a:r>
              <a:rPr lang="it-IT" dirty="0" smtClean="0">
                <a:solidFill>
                  <a:prstClr val="black"/>
                </a:solidFill>
                <a:latin typeface="Calibri"/>
              </a:rPr>
              <a:t>dimensione minima dei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bumps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(minimum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pitch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  </a:t>
            </a:r>
          </a:p>
          <a:p>
            <a:pPr lvl="2"/>
            <a:r>
              <a:rPr lang="it-IT" dirty="0" smtClean="0">
                <a:solidFill>
                  <a:prstClr val="black"/>
                </a:solidFill>
                <a:latin typeface="Calibri"/>
              </a:rPr>
              <a:t>materiale dei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bump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. Thermal budget e stress termici  del processo di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Flip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Chip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Bump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Bonding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, es. Indio a bassa T (90°) o Sn/Ag ad alta T(240°).</a:t>
            </a:r>
          </a:p>
          <a:p>
            <a:pPr lvl="1"/>
            <a:r>
              <a:rPr lang="it-IT" dirty="0" smtClean="0">
                <a:latin typeface="Calibri"/>
              </a:rPr>
              <a:t>Complicazioni ulteriori possono essere venire dalla ibridizzazione di pixel 3D: consideriamo pertanto propedeutico e complementare verificare l’applicazione di tecnologie di punta su pixel planari</a:t>
            </a:r>
          </a:p>
          <a:p>
            <a:pPr lvl="1"/>
            <a:r>
              <a:rPr lang="it-IT" dirty="0" smtClean="0">
                <a:latin typeface="Calibri"/>
              </a:rPr>
              <a:t>Valutazione del danno da radiazione: possibile ibridizzazione di Sensori irraggiati con ROC non irraggiati</a:t>
            </a:r>
          </a:p>
          <a:p>
            <a:pPr lvl="1"/>
            <a:endParaRPr lang="it-IT" dirty="0" smtClean="0">
              <a:latin typeface="Calibri"/>
            </a:endParaRPr>
          </a:p>
          <a:p>
            <a:pPr lvl="1"/>
            <a:endParaRPr lang="it-IT" dirty="0" smtClean="0"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35759" y="2145739"/>
            <a:ext cx="916829" cy="953215"/>
            <a:chOff x="6316469" y="2831306"/>
            <a:chExt cx="916829" cy="953215"/>
          </a:xfrm>
        </p:grpSpPr>
        <p:pic>
          <p:nvPicPr>
            <p:cNvPr id="18" name="Picture 2" descr="C:\My-Documents-on-172.16.254.155\CMS\proposte-futuro\pixel\RD-pix-2013\Venezia-Nov2013\Psi46di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9618" y="3090386"/>
              <a:ext cx="529605" cy="691277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 bwMode="auto">
            <a:xfrm>
              <a:off x="6605333" y="3053784"/>
              <a:ext cx="5184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650965" y="2831306"/>
              <a:ext cx="5823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4F81BD"/>
                  </a:solidFill>
                  <a:latin typeface="Calibri"/>
                </a:rPr>
                <a:t>8.0 mm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6536732" y="3093244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rot="16200000">
              <a:off x="6120328" y="3293556"/>
              <a:ext cx="607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4F81BD"/>
                  </a:solidFill>
                  <a:latin typeface="Calibri"/>
                </a:rPr>
                <a:t>9.9 mm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3139" y="3220000"/>
              <a:ext cx="543739" cy="215444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4F81BD"/>
                  </a:solidFill>
                  <a:latin typeface="Calibri"/>
                </a:rPr>
                <a:t>PSI46dig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Bonding, </a:t>
            </a:r>
            <a:r>
              <a:rPr lang="en-US" dirty="0" err="1" smtClean="0"/>
              <a:t>Assemblaggi</a:t>
            </a:r>
            <a:r>
              <a:rPr lang="en-US" dirty="0" smtClean="0"/>
              <a:t> Moduli,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2014: 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nizio</a:t>
            </a:r>
            <a:r>
              <a:rPr lang="en-US" dirty="0" smtClean="0"/>
              <a:t> BB </a:t>
            </a:r>
            <a:r>
              <a:rPr lang="en-US" dirty="0" err="1" smtClean="0"/>
              <a:t>sensori</a:t>
            </a:r>
            <a:r>
              <a:rPr lang="en-US" dirty="0" smtClean="0"/>
              <a:t> dal batch </a:t>
            </a:r>
            <a:r>
              <a:rPr lang="en-US" dirty="0" err="1" smtClean="0"/>
              <a:t>planare</a:t>
            </a:r>
            <a:r>
              <a:rPr lang="en-US" dirty="0" smtClean="0"/>
              <a:t> con </a:t>
            </a:r>
            <a:r>
              <a:rPr lang="en-US" dirty="0" err="1" smtClean="0"/>
              <a:t>diversi</a:t>
            </a:r>
            <a:r>
              <a:rPr lang="en-US" dirty="0" smtClean="0"/>
              <a:t> partner </a:t>
            </a:r>
            <a:r>
              <a:rPr lang="en-US" dirty="0" err="1" smtClean="0"/>
              <a:t>industriali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rimi</a:t>
            </a:r>
            <a:r>
              <a:rPr lang="en-US" dirty="0" smtClean="0"/>
              <a:t> </a:t>
            </a:r>
            <a:r>
              <a:rPr lang="en-US" dirty="0" err="1" smtClean="0"/>
              <a:t>assemblaggi</a:t>
            </a:r>
            <a:endParaRPr lang="en-US" dirty="0" smtClean="0"/>
          </a:p>
          <a:p>
            <a:pPr lvl="1"/>
            <a:r>
              <a:rPr lang="en-US" dirty="0" err="1" smtClean="0"/>
              <a:t>Passi</a:t>
            </a:r>
            <a:r>
              <a:rPr lang="en-US" dirty="0" smtClean="0"/>
              <a:t> </a:t>
            </a:r>
            <a:r>
              <a:rPr lang="en-US" dirty="0" err="1" smtClean="0"/>
              <a:t>iniziali</a:t>
            </a:r>
            <a:r>
              <a:rPr lang="en-US" dirty="0" smtClean="0"/>
              <a:t> per </a:t>
            </a:r>
            <a:r>
              <a:rPr lang="en-US" dirty="0" err="1" smtClean="0"/>
              <a:t>sviluppo</a:t>
            </a:r>
            <a:r>
              <a:rPr lang="en-US" dirty="0" smtClean="0"/>
              <a:t> BB Indio </a:t>
            </a:r>
            <a:r>
              <a:rPr lang="en-US" dirty="0" err="1" smtClean="0"/>
              <a:t>su</a:t>
            </a:r>
            <a:r>
              <a:rPr lang="en-US" dirty="0" smtClean="0"/>
              <a:t> 6” a </a:t>
            </a:r>
            <a:r>
              <a:rPr lang="en-US" dirty="0" err="1" smtClean="0"/>
              <a:t>Selex</a:t>
            </a:r>
            <a:r>
              <a:rPr lang="en-US" dirty="0" smtClean="0"/>
              <a:t> (ATLAS)</a:t>
            </a:r>
          </a:p>
          <a:p>
            <a:r>
              <a:rPr lang="en-US" dirty="0" smtClean="0"/>
              <a:t>2015:</a:t>
            </a:r>
          </a:p>
          <a:p>
            <a:pPr lvl="1"/>
            <a:r>
              <a:rPr lang="en-US" dirty="0"/>
              <a:t>BB </a:t>
            </a:r>
            <a:r>
              <a:rPr lang="en-US" dirty="0" err="1"/>
              <a:t>sensori</a:t>
            </a:r>
            <a:r>
              <a:rPr lang="en-US" dirty="0"/>
              <a:t> dal batch </a:t>
            </a:r>
            <a:r>
              <a:rPr lang="en-US" dirty="0" smtClean="0"/>
              <a:t>3D </a:t>
            </a:r>
            <a:r>
              <a:rPr lang="en-US" dirty="0"/>
              <a:t>con </a:t>
            </a:r>
            <a:r>
              <a:rPr lang="en-US" dirty="0" err="1"/>
              <a:t>diversi</a:t>
            </a:r>
            <a:r>
              <a:rPr lang="en-US" dirty="0"/>
              <a:t> partner </a:t>
            </a:r>
            <a:r>
              <a:rPr lang="en-US" dirty="0" err="1" smtClean="0"/>
              <a:t>industriali</a:t>
            </a:r>
            <a:r>
              <a:rPr lang="en-US" dirty="0" smtClean="0"/>
              <a:t> (IZM? </a:t>
            </a:r>
            <a:r>
              <a:rPr lang="en-US" dirty="0" err="1" smtClean="0"/>
              <a:t>Selex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Thinning </a:t>
            </a:r>
            <a:r>
              <a:rPr lang="en-US" dirty="0" err="1" smtClean="0"/>
              <a:t>sensori</a:t>
            </a:r>
            <a:r>
              <a:rPr lang="en-US" dirty="0" smtClean="0"/>
              <a:t> e ROC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ssemblaggio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r>
              <a:rPr lang="en-US" dirty="0" smtClean="0"/>
              <a:t> e </a:t>
            </a:r>
            <a:r>
              <a:rPr lang="en-US" dirty="0" err="1" smtClean="0"/>
              <a:t>inizio</a:t>
            </a:r>
            <a:r>
              <a:rPr lang="en-US" dirty="0" smtClean="0"/>
              <a:t> </a:t>
            </a:r>
            <a:r>
              <a:rPr lang="en-US" dirty="0" err="1" smtClean="0"/>
              <a:t>assemblaggi</a:t>
            </a:r>
            <a:r>
              <a:rPr lang="en-US" dirty="0" smtClean="0"/>
              <a:t> 3D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/>
              <a:t>Q</a:t>
            </a:r>
            <a:r>
              <a:rPr lang="en-US" dirty="0" err="1" smtClean="0"/>
              <a:t>ualifica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batch FBK</a:t>
            </a:r>
          </a:p>
          <a:p>
            <a:pPr lvl="1"/>
            <a:r>
              <a:rPr lang="en-US" dirty="0" smtClean="0"/>
              <a:t>Wafer test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isure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Test Structures e </a:t>
            </a:r>
            <a:r>
              <a:rPr lang="en-US" dirty="0" err="1" smtClean="0"/>
              <a:t>sensori</a:t>
            </a:r>
            <a:endParaRPr lang="en-US" dirty="0" smtClean="0"/>
          </a:p>
          <a:p>
            <a:pPr lvl="1"/>
            <a:r>
              <a:rPr lang="en-US" dirty="0" err="1" smtClean="0"/>
              <a:t>Tecniche</a:t>
            </a:r>
            <a:r>
              <a:rPr lang="en-US" dirty="0" smtClean="0"/>
              <a:t> di </a:t>
            </a:r>
            <a:r>
              <a:rPr lang="en-US" dirty="0" err="1" smtClean="0"/>
              <a:t>protezione</a:t>
            </a:r>
            <a:r>
              <a:rPr lang="en-US" dirty="0" smtClean="0"/>
              <a:t> </a:t>
            </a:r>
            <a:r>
              <a:rPr lang="en-US" dirty="0" err="1" smtClean="0"/>
              <a:t>scariche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-ROC (</a:t>
            </a:r>
            <a:r>
              <a:rPr lang="en-US" dirty="0" err="1" smtClean="0"/>
              <a:t>BenzoCycloButene</a:t>
            </a:r>
            <a:r>
              <a:rPr lang="en-US" dirty="0"/>
              <a:t>-</a:t>
            </a:r>
            <a:r>
              <a:rPr lang="en-US" dirty="0" smtClean="0"/>
              <a:t>BCB, </a:t>
            </a:r>
            <a:r>
              <a:rPr lang="en-US" dirty="0" err="1" smtClean="0"/>
              <a:t>Parylene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Irraggiamenti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Test Beam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73025"/>
            <a:ext cx="7380288" cy="692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 </a:t>
            </a:r>
            <a:r>
              <a:rPr lang="en-US" dirty="0" err="1" smtClean="0"/>
              <a:t>Nuovi</a:t>
            </a:r>
            <a:r>
              <a:rPr lang="en-US" dirty="0" smtClean="0"/>
              <a:t> (</a:t>
            </a:r>
            <a:r>
              <a:rPr lang="en-US" dirty="0" err="1" smtClean="0"/>
              <a:t>Possibili</a:t>
            </a:r>
            <a:r>
              <a:rPr lang="en-US" dirty="0" smtClean="0"/>
              <a:t>) Tracker </a:t>
            </a:r>
            <a:r>
              <a:rPr lang="en-US" dirty="0"/>
              <a:t>per Fase-</a:t>
            </a:r>
            <a:r>
              <a:rPr lang="en-US" dirty="0" smtClean="0"/>
              <a:t>2</a:t>
            </a:r>
            <a:endParaRPr lang="en-US" dirty="0">
              <a:latin typeface="+mn-lt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8894" y="5205019"/>
            <a:ext cx="8828906" cy="1151331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1800" dirty="0" smtClean="0"/>
              <a:t>Layout non </a:t>
            </a:r>
            <a:r>
              <a:rPr lang="en-US" sz="1800" dirty="0" err="1" smtClean="0"/>
              <a:t>eccessivamente</a:t>
            </a:r>
            <a:r>
              <a:rPr lang="en-US" sz="1800" dirty="0" smtClean="0"/>
              <a:t>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ATLAS e CMS (campo </a:t>
            </a:r>
            <a:r>
              <a:rPr lang="en-US" sz="1800" dirty="0" err="1" smtClean="0"/>
              <a:t>magnetico</a:t>
            </a:r>
            <a:r>
              <a:rPr lang="en-US" sz="1800" dirty="0" smtClean="0"/>
              <a:t> </a:t>
            </a:r>
            <a:r>
              <a:rPr lang="en-US" sz="1800" dirty="0" err="1" smtClean="0"/>
              <a:t>differente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800" dirty="0" err="1" smtClean="0"/>
              <a:t>Problematiche</a:t>
            </a:r>
            <a:r>
              <a:rPr lang="en-US" sz="1800" dirty="0" smtClean="0"/>
              <a:t> da </a:t>
            </a:r>
            <a:r>
              <a:rPr lang="en-US" sz="1800" dirty="0" err="1" smtClean="0"/>
              <a:t>affrontare</a:t>
            </a:r>
            <a:r>
              <a:rPr lang="en-US" sz="1800" dirty="0" smtClean="0"/>
              <a:t> molto </a:t>
            </a:r>
            <a:r>
              <a:rPr lang="en-US" sz="1800" dirty="0" err="1" smtClean="0"/>
              <a:t>simili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I layout </a:t>
            </a:r>
            <a:r>
              <a:rPr lang="en-US" sz="1800" dirty="0" err="1" smtClean="0"/>
              <a:t>sono</a:t>
            </a:r>
            <a:r>
              <a:rPr lang="en-US" sz="1800" dirty="0" smtClean="0"/>
              <a:t> </a:t>
            </a:r>
            <a:r>
              <a:rPr lang="en-US" sz="1800" dirty="0" err="1" smtClean="0"/>
              <a:t>ancora</a:t>
            </a:r>
            <a:r>
              <a:rPr lang="en-US" sz="1800" dirty="0" smtClean="0"/>
              <a:t> in </a:t>
            </a:r>
            <a:r>
              <a:rPr lang="en-US" sz="1800" dirty="0" err="1" smtClean="0"/>
              <a:t>corso</a:t>
            </a:r>
            <a:r>
              <a:rPr lang="en-US" sz="1800" dirty="0" smtClean="0"/>
              <a:t> di </a:t>
            </a:r>
            <a:r>
              <a:rPr lang="en-US" sz="1800" dirty="0" err="1" smtClean="0"/>
              <a:t>evoluzione</a:t>
            </a:r>
            <a:r>
              <a:rPr lang="en-US" sz="1800" dirty="0" smtClean="0"/>
              <a:t>: </a:t>
            </a:r>
            <a:r>
              <a:rPr lang="en-US" sz="1800" dirty="0" err="1" smtClean="0"/>
              <a:t>possibili</a:t>
            </a:r>
            <a:r>
              <a:rPr lang="en-US" sz="1800" dirty="0" smtClean="0"/>
              <a:t> </a:t>
            </a:r>
            <a:r>
              <a:rPr lang="en-US" sz="1800" dirty="0" err="1" smtClean="0"/>
              <a:t>ottimizzazioni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numero</a:t>
            </a:r>
            <a:r>
              <a:rPr lang="en-US" sz="1800" dirty="0" smtClean="0"/>
              <a:t> di layer/</a:t>
            </a:r>
            <a:r>
              <a:rPr lang="en-US" sz="1800" dirty="0" err="1" smtClean="0"/>
              <a:t>dischi</a:t>
            </a:r>
            <a:r>
              <a:rPr lang="en-US" sz="1800" dirty="0" smtClean="0"/>
              <a:t>, </a:t>
            </a:r>
            <a:r>
              <a:rPr lang="en-US" sz="1800" dirty="0" err="1" smtClean="0"/>
              <a:t>posizionamento</a:t>
            </a:r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38894" y="6356350"/>
            <a:ext cx="244649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23/9/14 Common R&amp;D Referee PI</a:t>
            </a:r>
            <a:endParaRPr lang="it-IT" dirty="0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Marco Meschini</a:t>
            </a:r>
            <a:endParaRPr lang="it-IT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56578" y="3626848"/>
            <a:ext cx="3664184" cy="5847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CMS Area pixel 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1.6m</a:t>
            </a:r>
            <a:r>
              <a:rPr lang="en-GB" sz="1600" baseline="30000" dirty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Barrel + 2.0m</a:t>
            </a:r>
            <a:r>
              <a:rPr lang="en-GB" sz="1600" baseline="30000" dirty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Disk; </a:t>
            </a:r>
          </a:p>
          <a:p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Area </a:t>
            </a:r>
            <a:r>
              <a:rPr lang="en-GB" sz="1600" dirty="0" err="1" smtClean="0">
                <a:solidFill>
                  <a:srgbClr val="254061"/>
                </a:solidFill>
                <a:latin typeface="Calibri" pitchFamily="34" charset="0"/>
              </a:rPr>
              <a:t>singolo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pixel </a:t>
            </a:r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~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2500</a:t>
            </a:r>
            <a:r>
              <a:rPr lang="en-GB" sz="1600" dirty="0" smtClean="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m</a:t>
            </a:r>
            <a:r>
              <a:rPr lang="en-GB" sz="1600" baseline="30000" dirty="0" smtClean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4669" y="4366651"/>
            <a:ext cx="3024187" cy="830997"/>
          </a:xfrm>
          <a:prstGeom prst="rect">
            <a:avLst/>
          </a:prstGeom>
          <a:solidFill>
            <a:srgbClr val="FFFAD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8000"/>
                </a:solidFill>
                <a:latin typeface="Arial"/>
                <a:cs typeface="Arial"/>
              </a:rPr>
              <a:t>Luminosita</a:t>
            </a:r>
            <a:r>
              <a:rPr lang="en-GB" sz="1600" dirty="0">
                <a:solidFill>
                  <a:srgbClr val="008000"/>
                </a:solidFill>
                <a:latin typeface="Arial"/>
                <a:cs typeface="Arial"/>
              </a:rPr>
              <a:t>’ </a:t>
            </a:r>
            <a:r>
              <a:rPr lang="en-GB" sz="1600" dirty="0" err="1" smtClean="0">
                <a:solidFill>
                  <a:srgbClr val="008000"/>
                </a:solidFill>
                <a:latin typeface="Arial"/>
                <a:cs typeface="Arial"/>
              </a:rPr>
              <a:t>Integrata</a:t>
            </a:r>
            <a:r>
              <a:rPr lang="en-GB" sz="1600" dirty="0" smtClean="0">
                <a:solidFill>
                  <a:srgbClr val="008000"/>
                </a:solidFill>
                <a:latin typeface="Arial"/>
                <a:cs typeface="Arial"/>
              </a:rPr>
              <a:t> Fase-2: 3000 </a:t>
            </a:r>
            <a:r>
              <a:rPr lang="en-GB" sz="1600" dirty="0">
                <a:solidFill>
                  <a:srgbClr val="008000"/>
                </a:solidFill>
                <a:latin typeface="Arial"/>
                <a:cs typeface="Arial"/>
              </a:rPr>
              <a:t>fb</a:t>
            </a:r>
            <a:r>
              <a:rPr lang="en-GB" sz="1600" baseline="33000" dirty="0">
                <a:solidFill>
                  <a:srgbClr val="008000"/>
                </a:solidFill>
                <a:latin typeface="Arial"/>
                <a:cs typeface="Arial"/>
              </a:rPr>
              <a:t>-1</a:t>
            </a:r>
            <a:r>
              <a:rPr lang="en-GB" sz="16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GB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Pile-</a:t>
            </a: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up: </a:t>
            </a:r>
            <a:r>
              <a:rPr lang="en-GB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140-</a:t>
            </a: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GB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92" name="Group 18"/>
          <p:cNvGrpSpPr>
            <a:grpSpLocks/>
          </p:cNvGrpSpPr>
          <p:nvPr/>
        </p:nvGrpSpPr>
        <p:grpSpPr bwMode="auto">
          <a:xfrm>
            <a:off x="4400245" y="765175"/>
            <a:ext cx="4743755" cy="2520950"/>
            <a:chOff x="3708400" y="1052513"/>
            <a:chExt cx="5054600" cy="2520851"/>
          </a:xfrm>
        </p:grpSpPr>
        <p:grpSp>
          <p:nvGrpSpPr>
            <p:cNvPr id="16398" name="Group 13"/>
            <p:cNvGrpSpPr>
              <a:grpSpLocks/>
            </p:cNvGrpSpPr>
            <p:nvPr/>
          </p:nvGrpSpPr>
          <p:grpSpPr bwMode="auto">
            <a:xfrm>
              <a:off x="3708400" y="1052513"/>
              <a:ext cx="5054600" cy="2376487"/>
              <a:chOff x="812416" y="908720"/>
              <a:chExt cx="7519168" cy="3210189"/>
            </a:xfrm>
          </p:grpSpPr>
          <p:pic>
            <p:nvPicPr>
              <p:cNvPr id="16401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2416" y="908720"/>
                <a:ext cx="7519168" cy="3210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2" name="Rectangle 10"/>
              <p:cNvSpPr>
                <a:spLocks noChangeArrowheads="1"/>
              </p:cNvSpPr>
              <p:nvPr/>
            </p:nvSpPr>
            <p:spPr bwMode="auto">
              <a:xfrm>
                <a:off x="1259632" y="3429000"/>
                <a:ext cx="6192688" cy="360040"/>
              </a:xfrm>
              <a:prstGeom prst="rect">
                <a:avLst/>
              </a:prstGeom>
              <a:noFill/>
              <a:ln w="12700" algn="ctr">
                <a:solidFill>
                  <a:schemeClr val="accent2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6399" name="Straight Arrow Connector 15"/>
            <p:cNvCxnSpPr>
              <a:cxnSpLocks noChangeShapeType="1"/>
            </p:cNvCxnSpPr>
            <p:nvPr/>
          </p:nvCxnSpPr>
          <p:spPr bwMode="auto">
            <a:xfrm flipH="1" flipV="1">
              <a:off x="3995738" y="3213100"/>
              <a:ext cx="858701" cy="360264"/>
            </a:xfrm>
            <a:prstGeom prst="straightConnector1">
              <a:avLst/>
            </a:prstGeom>
            <a:noFill/>
            <a:ln w="9525" algn="ctr">
              <a:solidFill>
                <a:schemeClr val="accent2"/>
              </a:solidFill>
              <a:prstDash val="dashDot"/>
              <a:round/>
              <a:headEnd/>
              <a:tailEnd type="arrow" w="med" len="med"/>
            </a:ln>
          </p:spPr>
        </p:cxnSp>
        <p:cxnSp>
          <p:nvCxnSpPr>
            <p:cNvPr id="16400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4972354" y="3141664"/>
              <a:ext cx="3200096" cy="431700"/>
            </a:xfrm>
            <a:prstGeom prst="straightConnector1">
              <a:avLst/>
            </a:prstGeom>
            <a:noFill/>
            <a:ln w="9525" algn="ctr">
              <a:solidFill>
                <a:schemeClr val="accent2"/>
              </a:solidFill>
              <a:prstDash val="dashDot"/>
              <a:round/>
              <a:headEnd/>
              <a:tailEnd type="arrow" w="med" len="med"/>
            </a:ln>
          </p:spPr>
        </p:cxnSp>
      </p:grpSp>
      <p:cxnSp>
        <p:nvCxnSpPr>
          <p:cNvPr id="16395" name="Straight Arrow Connector 17"/>
          <p:cNvCxnSpPr>
            <a:cxnSpLocks noChangeShapeType="1"/>
          </p:cNvCxnSpPr>
          <p:nvPr/>
        </p:nvCxnSpPr>
        <p:spPr bwMode="auto">
          <a:xfrm flipV="1">
            <a:off x="612775" y="2220913"/>
            <a:ext cx="142875" cy="2159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396" name="Straight Arrow Connector 18"/>
          <p:cNvCxnSpPr>
            <a:cxnSpLocks noChangeShapeType="1"/>
          </p:cNvCxnSpPr>
          <p:nvPr/>
        </p:nvCxnSpPr>
        <p:spPr bwMode="auto">
          <a:xfrm flipV="1">
            <a:off x="3332163" y="2205038"/>
            <a:ext cx="649287" cy="1428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613"/>
            <a:ext cx="4576763" cy="2399633"/>
          </a:xfrm>
          <a:prstGeom prst="rect">
            <a:avLst/>
          </a:prstGeom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815883" y="3141755"/>
            <a:ext cx="1248786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</a:rPr>
              <a:t>ATLAS </a:t>
            </a:r>
            <a:r>
              <a:rPr lang="en-GB" sz="1600" dirty="0" err="1" smtClean="0">
                <a:solidFill>
                  <a:srgbClr val="FF0000"/>
                </a:solidFill>
                <a:latin typeface="Verdana" pitchFamily="34" charset="0"/>
              </a:rPr>
              <a:t>LoI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999070" y="3141755"/>
            <a:ext cx="1202248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</a:rPr>
              <a:t>CMS TP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023" y="3635958"/>
            <a:ext cx="3803044" cy="5847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ATLAS Area 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pixel 5.1m</a:t>
            </a:r>
            <a:r>
              <a:rPr lang="en-GB" sz="1600" baseline="30000" dirty="0" smtClean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Barrel + 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3.1m</a:t>
            </a:r>
            <a:r>
              <a:rPr lang="en-GB" sz="1600" baseline="30000" dirty="0" smtClean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Disk; </a:t>
            </a:r>
          </a:p>
          <a:p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Area </a:t>
            </a:r>
            <a:r>
              <a:rPr lang="en-GB" sz="1600" dirty="0" err="1">
                <a:solidFill>
                  <a:srgbClr val="254061"/>
                </a:solidFill>
                <a:latin typeface="Calibri" pitchFamily="34" charset="0"/>
              </a:rPr>
              <a:t>singolo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pixel </a:t>
            </a:r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~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2500</a:t>
            </a:r>
            <a:r>
              <a:rPr lang="en-GB" sz="1600" dirty="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m</a:t>
            </a:r>
            <a:r>
              <a:rPr lang="en-GB" sz="1600" baseline="30000" dirty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25406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Esterni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Partecipazione</a:t>
            </a:r>
            <a:r>
              <a:rPr lang="en-US" dirty="0" smtClean="0"/>
              <a:t> call H2020 con la </a:t>
            </a:r>
            <a:r>
              <a:rPr lang="en-US" dirty="0" err="1" smtClean="0"/>
              <a:t>proposta</a:t>
            </a:r>
            <a:r>
              <a:rPr lang="en-US" dirty="0" smtClean="0"/>
              <a:t> AIDA-2020, </a:t>
            </a:r>
            <a:r>
              <a:rPr lang="en-US" dirty="0" err="1" smtClean="0"/>
              <a:t>sottomessa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2/9/2014 </a:t>
            </a:r>
            <a:endParaRPr lang="en-US" dirty="0"/>
          </a:p>
          <a:p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WP </a:t>
            </a:r>
            <a:r>
              <a:rPr lang="en-US" dirty="0" err="1" smtClean="0"/>
              <a:t>collegati</a:t>
            </a:r>
            <a:r>
              <a:rPr lang="en-US" dirty="0" smtClean="0"/>
              <a:t> con R&amp;D Pixel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WP7: </a:t>
            </a:r>
            <a:r>
              <a:rPr lang="en-US" b="1" dirty="0"/>
              <a:t>Advanced hybrid pixel </a:t>
            </a:r>
            <a:r>
              <a:rPr lang="en-US" b="1" dirty="0" smtClean="0"/>
              <a:t>detectors</a:t>
            </a:r>
            <a:endParaRPr lang="en-US" dirty="0" smtClean="0"/>
          </a:p>
          <a:p>
            <a:pPr lvl="2"/>
            <a:r>
              <a:rPr lang="en-US" b="1" dirty="0" smtClean="0"/>
              <a:t>Detector </a:t>
            </a:r>
            <a:r>
              <a:rPr lang="en-US" b="1" dirty="0"/>
              <a:t>validation for tracking devices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WP </a:t>
            </a:r>
            <a:r>
              <a:rPr lang="en-US" b="1" dirty="0"/>
              <a:t>6: Novel high voltage and resistive CMOS sensors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WP </a:t>
            </a:r>
            <a:r>
              <a:rPr lang="en-US" b="1" dirty="0"/>
              <a:t>4: Micro-electronics and interconnections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WP </a:t>
            </a:r>
            <a:r>
              <a:rPr lang="en-US" b="1" dirty="0"/>
              <a:t>9: New support structures and micro-channel cooling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Finanziamenti</a:t>
            </a:r>
            <a:r>
              <a:rPr lang="en-US" dirty="0" smtClean="0"/>
              <a:t> INFN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2" y="991748"/>
            <a:ext cx="8104094" cy="526275"/>
          </a:xfrm>
        </p:spPr>
        <p:txBody>
          <a:bodyPr/>
          <a:lstStyle/>
          <a:p>
            <a:r>
              <a:rPr lang="en-US" dirty="0" smtClean="0"/>
              <a:t>CSN1 Maggio 2014 (Elba) </a:t>
            </a:r>
            <a:r>
              <a:rPr lang="en-US" dirty="0" err="1" smtClean="0"/>
              <a:t>assegnati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Grassi-Nadia-Proposte-Elba-mag20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7"/>
          <a:stretch/>
        </p:blipFill>
        <p:spPr>
          <a:xfrm>
            <a:off x="1344706" y="1518023"/>
            <a:ext cx="5871882" cy="43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756082"/>
            <a:ext cx="8229599" cy="7354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item </a:t>
            </a:r>
            <a:r>
              <a:rPr lang="en-US" dirty="0" err="1" smtClean="0"/>
              <a:t>comuni</a:t>
            </a:r>
            <a:r>
              <a:rPr lang="en-US" dirty="0" smtClean="0"/>
              <a:t> ATLAS e CMS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9975"/>
              </p:ext>
            </p:extLst>
          </p:nvPr>
        </p:nvGraphicFramePr>
        <p:xfrm>
          <a:off x="1530350" y="1491535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8577"/>
                <a:gridCol w="886290"/>
                <a:gridCol w="793693"/>
                <a:gridCol w="11974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Wafer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 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Density 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748262"/>
              </p:ext>
            </p:extLst>
          </p:nvPr>
        </p:nvGraphicFramePr>
        <p:xfrm>
          <a:off x="102187" y="4053065"/>
          <a:ext cx="9027215" cy="2195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9073"/>
                <a:gridCol w="1768142"/>
              </a:tblGrid>
              <a:tr h="70727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2000" u="none" strike="noStrike" dirty="0" err="1" smtClean="0">
                          <a:solidFill>
                            <a:srgbClr val="008000"/>
                          </a:solidFill>
                          <a:effectLst/>
                        </a:rPr>
                        <a:t>Descrizione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Data </a:t>
                      </a:r>
                      <a:r>
                        <a:rPr lang="en-US" sz="18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completamento</a:t>
                      </a:r>
                      <a:endParaRPr lang="en-US" sz="18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5365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SENSORI PIXEL: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verifica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batch FBK n. 2 pixel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planari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su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wafer DWB 6". Se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positiva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seguono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test di moduli single ROC con pixel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planari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31-07-2015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46724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SENSORI PIXEL: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qualifica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della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prima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produzione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di pixel 3D single side FBK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30-11-2015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46724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MICROCOOLING-CMS: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verifica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uso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CO2 </a:t>
                      </a:r>
                      <a:r>
                        <a:rPr lang="en-US" sz="1400" u="none" strike="noStrike" dirty="0" err="1">
                          <a:solidFill>
                            <a:srgbClr val="008000"/>
                          </a:solidFill>
                          <a:effectLst/>
                        </a:rPr>
                        <a:t>evaporativo</a:t>
                      </a:r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con micro-channel</a:t>
                      </a:r>
                      <a:endParaRPr lang="en-US" sz="14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 31-10-2015</a:t>
                      </a:r>
                      <a:endParaRPr lang="en-US" sz="14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2583" y="3529845"/>
            <a:ext cx="179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Milestones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0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tracciatori</a:t>
            </a:r>
            <a:r>
              <a:rPr lang="en-US" dirty="0" smtClean="0"/>
              <a:t> a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4845"/>
            <a:ext cx="8229600" cy="1951318"/>
          </a:xfrm>
        </p:spPr>
        <p:txBody>
          <a:bodyPr>
            <a:normAutofit fontScale="62500" lnSpcReduction="20000"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dirty="0"/>
              <a:t>Le </a:t>
            </a:r>
            <a:r>
              <a:rPr lang="en-US" dirty="0" err="1"/>
              <a:t>sfide</a:t>
            </a:r>
            <a:r>
              <a:rPr lang="en-US" dirty="0"/>
              <a:t> del </a:t>
            </a:r>
            <a:r>
              <a:rPr lang="en-US" dirty="0" err="1"/>
              <a:t>rivelatore</a:t>
            </a:r>
            <a:r>
              <a:rPr lang="en-US" dirty="0"/>
              <a:t> a pixel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Estrema</a:t>
            </a:r>
            <a:r>
              <a:rPr lang="en-US" dirty="0" smtClean="0"/>
              <a:t> </a:t>
            </a:r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radiazioni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Copertura</a:t>
            </a:r>
            <a:r>
              <a:rPr lang="en-US" dirty="0" smtClean="0"/>
              <a:t> </a:t>
            </a:r>
            <a:r>
              <a:rPr lang="en-US" dirty="0" err="1" smtClean="0"/>
              <a:t>geometrica</a:t>
            </a:r>
            <a:r>
              <a:rPr lang="en-US" dirty="0" smtClean="0"/>
              <a:t> </a:t>
            </a:r>
            <a:r>
              <a:rPr lang="en-US" dirty="0" err="1" smtClean="0"/>
              <a:t>ermetica</a:t>
            </a:r>
            <a:r>
              <a:rPr lang="en-US" dirty="0" smtClean="0"/>
              <a:t> e </a:t>
            </a:r>
            <a:r>
              <a:rPr lang="en-US" dirty="0" err="1" smtClean="0"/>
              <a:t>riduzione</a:t>
            </a:r>
            <a:r>
              <a:rPr lang="en-US" dirty="0" smtClean="0"/>
              <a:t> al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/>
              <a:t>zone </a:t>
            </a:r>
            <a:r>
              <a:rPr lang="en-US" dirty="0" err="1" smtClean="0"/>
              <a:t>inefficienti</a:t>
            </a:r>
            <a:r>
              <a:rPr lang="en-US" dirty="0" smtClean="0"/>
              <a:t> (</a:t>
            </a:r>
            <a:r>
              <a:rPr lang="en-US" dirty="0" err="1" smtClean="0"/>
              <a:t>sensori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)</a:t>
            </a:r>
            <a:endParaRPr lang="en-US" dirty="0"/>
          </a:p>
          <a:p>
            <a:pPr>
              <a:defRPr/>
            </a:pPr>
            <a:r>
              <a:rPr lang="en-US" dirty="0"/>
              <a:t>M</a:t>
            </a:r>
            <a:r>
              <a:rPr lang="en-US" dirty="0" smtClean="0"/>
              <a:t>aterial </a:t>
            </a:r>
            <a:r>
              <a:rPr lang="en-US" dirty="0"/>
              <a:t>budget: </a:t>
            </a:r>
            <a:r>
              <a:rPr lang="en-US" dirty="0" err="1"/>
              <a:t>sensori</a:t>
            </a:r>
            <a:r>
              <a:rPr lang="en-US" dirty="0"/>
              <a:t>, </a:t>
            </a:r>
            <a:r>
              <a:rPr lang="en-US" dirty="0" err="1"/>
              <a:t>raffreddamento</a:t>
            </a:r>
            <a:r>
              <a:rPr lang="en-US" dirty="0"/>
              <a:t>, </a:t>
            </a:r>
            <a:r>
              <a:rPr lang="en-US" dirty="0" err="1"/>
              <a:t>cavi</a:t>
            </a:r>
            <a:r>
              <a:rPr lang="en-US" dirty="0"/>
              <a:t>, </a:t>
            </a:r>
            <a:r>
              <a:rPr lang="en-US" dirty="0" err="1"/>
              <a:t>strutture</a:t>
            </a:r>
            <a:r>
              <a:rPr lang="en-US" dirty="0"/>
              <a:t> </a:t>
            </a:r>
            <a:r>
              <a:rPr lang="en-US" dirty="0" err="1" smtClean="0"/>
              <a:t>meccaniche</a:t>
            </a:r>
            <a:endParaRPr lang="en-US" dirty="0"/>
          </a:p>
          <a:p>
            <a:pPr>
              <a:defRPr/>
            </a:pP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granularita</a:t>
            </a:r>
            <a:r>
              <a:rPr lang="en-US" dirty="0"/>
              <a:t>’, </a:t>
            </a:r>
            <a:r>
              <a:rPr lang="en-US" dirty="0" err="1"/>
              <a:t>identificazione</a:t>
            </a:r>
            <a:r>
              <a:rPr lang="en-US" dirty="0"/>
              <a:t> </a:t>
            </a:r>
            <a:r>
              <a:rPr lang="en-US" dirty="0" err="1"/>
              <a:t>vertici</a:t>
            </a:r>
            <a:r>
              <a:rPr lang="en-US" dirty="0"/>
              <a:t> (</a:t>
            </a:r>
            <a:r>
              <a:rPr lang="en-US" dirty="0" err="1"/>
              <a:t>contrasto</a:t>
            </a:r>
            <a:r>
              <a:rPr lang="en-US" dirty="0"/>
              <a:t> al pile-up)</a:t>
            </a:r>
          </a:p>
          <a:p>
            <a:pPr>
              <a:defRPr/>
            </a:pPr>
            <a:r>
              <a:rPr lang="en-US" dirty="0" err="1" smtClean="0"/>
              <a:t>Mantenere</a:t>
            </a:r>
            <a:r>
              <a:rPr lang="en-US" dirty="0" smtClean="0"/>
              <a:t>/</a:t>
            </a:r>
            <a:r>
              <a:rPr lang="en-US" dirty="0" err="1" smtClean="0"/>
              <a:t>migliorare</a:t>
            </a:r>
            <a:r>
              <a:rPr lang="en-US" dirty="0" smtClean="0"/>
              <a:t> </a:t>
            </a:r>
            <a:r>
              <a:rPr lang="en-US" dirty="0"/>
              <a:t>le </a:t>
            </a:r>
            <a:r>
              <a:rPr lang="en-US" dirty="0" err="1"/>
              <a:t>prestazioni</a:t>
            </a:r>
            <a:r>
              <a:rPr lang="en-US" dirty="0"/>
              <a:t> in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 smtClean="0"/>
              <a:t>Alimentazione</a:t>
            </a:r>
            <a:r>
              <a:rPr lang="en-US" dirty="0" smtClean="0"/>
              <a:t> </a:t>
            </a:r>
            <a:r>
              <a:rPr lang="en-US" dirty="0"/>
              <a:t>LV e HV </a:t>
            </a:r>
          </a:p>
          <a:p>
            <a:pPr>
              <a:defRPr/>
            </a:pPr>
            <a:r>
              <a:rPr lang="en-US" dirty="0" err="1"/>
              <a:t>Elettronica</a:t>
            </a:r>
            <a:r>
              <a:rPr lang="en-US" dirty="0"/>
              <a:t> di </a:t>
            </a:r>
            <a:r>
              <a:rPr lang="en-US" dirty="0" err="1"/>
              <a:t>lettura</a:t>
            </a:r>
            <a:r>
              <a:rPr lang="en-US" dirty="0"/>
              <a:t> e </a:t>
            </a:r>
            <a:r>
              <a:rPr lang="en-US" dirty="0" err="1"/>
              <a:t>trasmissione</a:t>
            </a:r>
            <a:r>
              <a:rPr lang="en-US" dirty="0"/>
              <a:t> al back-</a:t>
            </a:r>
            <a:r>
              <a:rPr lang="en-US" dirty="0" smtClean="0"/>
              <a:t>end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Fluence-T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53"/>
            <a:ext cx="5532293" cy="331221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6181" y="2835280"/>
            <a:ext cx="2951163" cy="584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  <a:latin typeface="Verdana" pitchFamily="34" charset="0"/>
              </a:rPr>
              <a:t>Fluenza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2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Ubuntu"/>
                <a:cs typeface="Ubuntu"/>
              </a:rPr>
              <a:t>×10</a:t>
            </a:r>
            <a:r>
              <a:rPr lang="en-GB" sz="1600" baseline="33000" dirty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Verdana" pitchFamily="34" charset="0"/>
              </a:rPr>
              <a:t>neq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cm</a:t>
            </a:r>
            <a:r>
              <a:rPr lang="en-GB" sz="1600" baseline="33000" dirty="0">
                <a:solidFill>
                  <a:srgbClr val="FF0000"/>
                </a:solidFill>
                <a:latin typeface="Verdana" pitchFamily="34" charset="0"/>
              </a:rPr>
              <a:t>-2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@ r=3 cm 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21724" y="3080834"/>
            <a:ext cx="1596821" cy="125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6182" y="1152221"/>
            <a:ext cx="3588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Fluenza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per CMS 3000fb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simulazione</a:t>
            </a:r>
            <a:r>
              <a:rPr lang="en-US" dirty="0" smtClean="0"/>
              <a:t> FLUKA</a:t>
            </a:r>
          </a:p>
          <a:p>
            <a:endParaRPr lang="en-US" dirty="0"/>
          </a:p>
          <a:p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analoga</a:t>
            </a:r>
            <a:r>
              <a:rPr lang="en-US" dirty="0" smtClean="0"/>
              <a:t> in ATLAS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2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Evoluzione</a:t>
            </a:r>
            <a:r>
              <a:rPr lang="en-US" dirty="0" smtClean="0"/>
              <a:t> di LHC</a:t>
            </a:r>
            <a:endParaRPr lang="en-US" dirty="0"/>
          </a:p>
        </p:txBody>
      </p:sp>
      <p:pic>
        <p:nvPicPr>
          <p:cNvPr id="6" name="Content Placeholder 5" descr="LHC-2015-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580"/>
          <a:stretch>
            <a:fillRect/>
          </a:stretch>
        </p:blipFill>
        <p:spPr>
          <a:xfrm>
            <a:off x="1230221" y="716835"/>
            <a:ext cx="6686733" cy="40819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097" y="5177151"/>
            <a:ext cx="778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 </a:t>
            </a:r>
            <a:r>
              <a:rPr lang="en-US" sz="2400" dirty="0" err="1" smtClean="0">
                <a:solidFill>
                  <a:srgbClr val="0000FF"/>
                </a:solidFill>
              </a:rPr>
              <a:t>tappe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sono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fissate</a:t>
            </a:r>
            <a:r>
              <a:rPr lang="en-US" sz="2400" dirty="0" smtClean="0">
                <a:solidFill>
                  <a:srgbClr val="0000FF"/>
                </a:solidFill>
              </a:rPr>
              <a:t>, non ci </a:t>
            </a:r>
            <a:r>
              <a:rPr lang="en-US" sz="2400" dirty="0" err="1" smtClean="0">
                <a:solidFill>
                  <a:srgbClr val="0000FF"/>
                </a:solidFill>
              </a:rPr>
              <a:t>sono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cambiamenti</a:t>
            </a:r>
            <a:r>
              <a:rPr lang="en-US" sz="2400" dirty="0" smtClean="0">
                <a:solidFill>
                  <a:srgbClr val="0000FF"/>
                </a:solidFill>
              </a:rPr>
              <a:t> in </a:t>
            </a:r>
            <a:r>
              <a:rPr lang="en-US" sz="2400" dirty="0" err="1" smtClean="0">
                <a:solidFill>
                  <a:srgbClr val="0000FF"/>
                </a:solidFill>
              </a:rPr>
              <a:t>calendario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Fase-1 </a:t>
            </a:r>
            <a:r>
              <a:rPr lang="en-US" sz="2400" dirty="0" err="1" smtClean="0">
                <a:solidFill>
                  <a:srgbClr val="0000FF"/>
                </a:solidFill>
              </a:rPr>
              <a:t>finisce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nel</a:t>
            </a:r>
            <a:r>
              <a:rPr lang="en-US" sz="2400" dirty="0" smtClean="0">
                <a:solidFill>
                  <a:srgbClr val="0000FF"/>
                </a:solidFill>
              </a:rPr>
              <a:t> 2022, poi 2.5 </a:t>
            </a:r>
            <a:r>
              <a:rPr lang="en-US" sz="2400" dirty="0" err="1" smtClean="0">
                <a:solidFill>
                  <a:srgbClr val="0000FF"/>
                </a:solidFill>
              </a:rPr>
              <a:t>anni</a:t>
            </a:r>
            <a:r>
              <a:rPr lang="en-US" sz="2400" dirty="0" smtClean="0">
                <a:solidFill>
                  <a:srgbClr val="0000FF"/>
                </a:solidFill>
              </a:rPr>
              <a:t> di LS3 e </a:t>
            </a:r>
            <a:r>
              <a:rPr lang="en-US" sz="2400" dirty="0" err="1" smtClean="0">
                <a:solidFill>
                  <a:srgbClr val="0000FF"/>
                </a:solidFill>
              </a:rPr>
              <a:t>quindi</a:t>
            </a:r>
            <a:r>
              <a:rPr lang="en-US" sz="2400" dirty="0" smtClean="0">
                <a:solidFill>
                  <a:srgbClr val="0000FF"/>
                </a:solidFill>
              </a:rPr>
              <a:t> Fase-2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 </a:t>
            </a:r>
            <a:r>
              <a:rPr lang="en-US" sz="2400" dirty="0" err="1" smtClean="0"/>
              <a:t>linee</a:t>
            </a:r>
            <a:r>
              <a:rPr lang="en-US" sz="2400" dirty="0" smtClean="0"/>
              <a:t> R&amp;D ATLAS-CMS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964612" cy="814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Studio di </a:t>
            </a:r>
            <a:r>
              <a:rPr lang="en-US" dirty="0" err="1" smtClean="0"/>
              <a:t>rivelatori</a:t>
            </a:r>
            <a:r>
              <a:rPr lang="en-US" dirty="0" smtClean="0"/>
              <a:t> a pixel </a:t>
            </a:r>
            <a:r>
              <a:rPr lang="en-US" dirty="0" err="1" smtClean="0"/>
              <a:t>ottimizzati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strati </a:t>
            </a:r>
            <a:r>
              <a:rPr lang="en-US" dirty="0" err="1" smtClean="0"/>
              <a:t>interni</a:t>
            </a:r>
            <a:r>
              <a:rPr lang="en-US" dirty="0" smtClean="0"/>
              <a:t>,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vicini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di </a:t>
            </a:r>
            <a:r>
              <a:rPr lang="en-US" dirty="0" err="1" smtClean="0"/>
              <a:t>fascio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23/9/14 Common R&amp;D Referee PI</a:t>
            </a:r>
            <a:endParaRPr lang="it-IT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Marco Meschini</a:t>
            </a:r>
          </a:p>
        </p:txBody>
      </p:sp>
      <p:pic>
        <p:nvPicPr>
          <p:cNvPr id="5128" name="Picture 8" descr="IBL_figure10a.pdf"/>
          <p:cNvPicPr>
            <a:picLocks noChangeAspect="1"/>
          </p:cNvPicPr>
          <p:nvPr/>
        </p:nvPicPr>
        <p:blipFill>
          <a:blip r:embed="rId2" cstate="print"/>
          <a:srcRect r="11948"/>
          <a:stretch>
            <a:fillRect/>
          </a:stretch>
        </p:blipFill>
        <p:spPr bwMode="auto">
          <a:xfrm>
            <a:off x="6411434" y="4828002"/>
            <a:ext cx="2275366" cy="178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145" y="5079642"/>
            <a:ext cx="2975003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3366FF"/>
                </a:solidFill>
                <a:latin typeface="Calibri"/>
              </a:rPr>
              <a:t>Esempio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di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sensori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pixel 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3D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su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wafer 4”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realizzato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 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da 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FBK: per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l’R&amp;D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è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strategica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la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collaborazione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con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l’industria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italiana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in vista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della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competizione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per HL-LHC</a:t>
            </a:r>
          </a:p>
        </p:txBody>
      </p:sp>
      <p:pic>
        <p:nvPicPr>
          <p:cNvPr id="5130" name="Picture 9" descr="3D-DTC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794" y="4715034"/>
            <a:ext cx="1730928" cy="17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99928" y="1504137"/>
            <a:ext cx="5244071" cy="3026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Calibri"/>
              </a:rPr>
              <a:t>Ottimizzazione</a:t>
            </a:r>
            <a:r>
              <a:rPr lang="en-US" dirty="0" smtClean="0">
                <a:latin typeface="Calibri"/>
              </a:rPr>
              <a:t> del design: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Materiale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del bulk (Baseline p-type)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Spessore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del bulk (WB,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Epi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Thinning) 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Processo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3d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linee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produzione</a:t>
            </a:r>
            <a:r>
              <a:rPr lang="en-US" dirty="0">
                <a:solidFill>
                  <a:srgbClr val="000000"/>
                </a:solidFill>
              </a:rPr>
              <a:t> a 6 </a:t>
            </a:r>
            <a:r>
              <a:rPr lang="en-US" dirty="0" smtClean="0">
                <a:solidFill>
                  <a:srgbClr val="000000"/>
                </a:solidFill>
              </a:rPr>
              <a:t>inch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Dimensioni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della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segmentazione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pixel  (small pitch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Spaziatura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profondita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’ e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diametro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delle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colonne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3D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Aspect ratio, tempi di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processo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Efficienza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copertura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geometrica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(Slim/Active Edges)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Sviluppo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isolamento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periferico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 per Pixel Single Sided p-type</a:t>
            </a:r>
          </a:p>
          <a:p>
            <a:r>
              <a:rPr lang="en-US" dirty="0" err="1"/>
              <a:t>Valutare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danno</a:t>
            </a:r>
            <a:r>
              <a:rPr lang="en-US" dirty="0"/>
              <a:t> da </a:t>
            </a:r>
            <a:r>
              <a:rPr lang="en-US" dirty="0" err="1"/>
              <a:t>radiazione</a:t>
            </a:r>
            <a:r>
              <a:rPr lang="en-US" dirty="0"/>
              <a:t> per Fase-2 </a:t>
            </a:r>
            <a:r>
              <a:rPr lang="en-US" dirty="0" err="1"/>
              <a:t>negli</a:t>
            </a:r>
            <a:r>
              <a:rPr lang="en-US" dirty="0"/>
              <a:t> strati </a:t>
            </a:r>
            <a:r>
              <a:rPr lang="en-US" dirty="0" err="1"/>
              <a:t>piu</a:t>
            </a:r>
            <a:r>
              <a:rPr lang="en-US" dirty="0"/>
              <a:t>’ </a:t>
            </a:r>
            <a:r>
              <a:rPr lang="en-US" dirty="0" err="1" smtClean="0"/>
              <a:t>interni</a:t>
            </a:r>
            <a:r>
              <a:rPr lang="en-US" dirty="0" smtClean="0"/>
              <a:t>, </a:t>
            </a:r>
            <a:r>
              <a:rPr lang="en-US" dirty="0" err="1" smtClean="0"/>
              <a:t>simulazioni</a:t>
            </a:r>
            <a:r>
              <a:rPr lang="en-US" dirty="0" smtClean="0"/>
              <a:t>, test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fascio</a:t>
            </a:r>
            <a:r>
              <a:rPr lang="en-US" dirty="0" smtClean="0"/>
              <a:t> </a:t>
            </a:r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4530368"/>
            <a:ext cx="274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Tecnica</a:t>
            </a:r>
            <a:r>
              <a:rPr lang="en-US" dirty="0" smtClean="0"/>
              <a:t> 3D double side FBK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600600"/>
            <a:ext cx="439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FBK: </a:t>
            </a:r>
            <a:r>
              <a:rPr lang="en-US" dirty="0" err="1" smtClean="0">
                <a:solidFill>
                  <a:srgbClr val="FF0000"/>
                </a:solidFill>
              </a:rPr>
              <a:t>Nuova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Tecnica</a:t>
            </a:r>
            <a:r>
              <a:rPr lang="en-US" dirty="0" smtClean="0">
                <a:solidFill>
                  <a:srgbClr val="FF0000"/>
                </a:solidFill>
              </a:rPr>
              <a:t> 3D single side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DWB da </a:t>
            </a:r>
            <a:r>
              <a:rPr lang="en-US" dirty="0" err="1" smtClean="0">
                <a:solidFill>
                  <a:srgbClr val="FF0000"/>
                </a:solidFill>
              </a:rPr>
              <a:t>provare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questo</a:t>
            </a:r>
            <a:r>
              <a:rPr lang="en-US" dirty="0" smtClean="0">
                <a:solidFill>
                  <a:srgbClr val="FF0000"/>
                </a:solidFill>
              </a:rPr>
              <a:t> R&amp;D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5169" y="2246931"/>
            <a:ext cx="4106292" cy="2573191"/>
            <a:chOff x="4226469" y="692696"/>
            <a:chExt cx="5013952" cy="3101049"/>
          </a:xfrm>
        </p:grpSpPr>
        <p:grpSp>
          <p:nvGrpSpPr>
            <p:cNvPr id="17" name="Group 16"/>
            <p:cNvGrpSpPr/>
            <p:nvPr/>
          </p:nvGrpSpPr>
          <p:grpSpPr>
            <a:xfrm>
              <a:off x="4226469" y="692696"/>
              <a:ext cx="4882035" cy="3101049"/>
              <a:chOff x="4226469" y="692696"/>
              <a:chExt cx="4882035" cy="3101049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4644008" y="2502188"/>
                <a:ext cx="3096344" cy="648072"/>
              </a:xfrm>
              <a:prstGeom prst="rect">
                <a:avLst/>
              </a:prstGeom>
              <a:solidFill>
                <a:srgbClr val="FF834E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644008" y="1854116"/>
                <a:ext cx="3096344" cy="648072"/>
              </a:xfrm>
              <a:prstGeom prst="rect">
                <a:avLst/>
              </a:prstGeom>
              <a:solidFill>
                <a:srgbClr val="C1FFFD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5076056" y="1854116"/>
                <a:ext cx="0" cy="72008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5292080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5508104" y="1854116"/>
                <a:ext cx="0" cy="720080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724128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4860032" y="1854116"/>
                <a:ext cx="0" cy="576064"/>
              </a:xfrm>
              <a:prstGeom prst="line">
                <a:avLst/>
              </a:pr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5796136" y="1926124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aseline="30000" dirty="0">
                    <a:latin typeface="Calibri"/>
                    <a:cs typeface="Calibri"/>
                  </a:rPr>
                  <a:t>-</a:t>
                </a:r>
                <a:r>
                  <a:rPr lang="en-GB" sz="1400" b="0" dirty="0" smtClean="0">
                    <a:latin typeface="Calibri"/>
                    <a:cs typeface="Calibri"/>
                  </a:rPr>
                  <a:t>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Epi</a:t>
                </a:r>
                <a:r>
                  <a:rPr lang="en-GB" sz="1400" b="0" dirty="0" smtClean="0">
                    <a:latin typeface="Calibri"/>
                    <a:cs typeface="Calibri"/>
                  </a:rPr>
                  <a:t> layer / </a:t>
                </a:r>
              </a:p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aseline="30000" dirty="0">
                    <a:latin typeface="Calibri"/>
                    <a:cs typeface="Calibri"/>
                  </a:rPr>
                  <a:t>-</a:t>
                </a:r>
                <a:r>
                  <a:rPr lang="en-GB" sz="1400" b="0" dirty="0" smtClean="0">
                    <a:latin typeface="Calibri"/>
                    <a:cs typeface="Calibri"/>
                  </a:rPr>
                  <a:t> High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Ω•cm</a:t>
                </a:r>
                <a:r>
                  <a:rPr lang="en-GB" sz="1400" b="0" dirty="0" smtClean="0">
                    <a:latin typeface="Calibri"/>
                    <a:cs typeface="Calibri"/>
                  </a:rPr>
                  <a:t> wafer</a:t>
                </a:r>
                <a:endParaRPr lang="en-GB" sz="1400" b="0" dirty="0">
                  <a:latin typeface="Calibri"/>
                  <a:cs typeface="Calibri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96136" y="2502188"/>
                <a:ext cx="1872208" cy="307777"/>
              </a:xfrm>
              <a:prstGeom prst="rect">
                <a:avLst/>
              </a:prstGeom>
              <a:solidFill>
                <a:srgbClr val="FF834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P</a:t>
                </a:r>
                <a:r>
                  <a:rPr lang="en-GB" sz="1400" b="0" baseline="30000" dirty="0" smtClean="0">
                    <a:latin typeface="Calibri"/>
                    <a:cs typeface="Calibri"/>
                  </a:rPr>
                  <a:t>++ </a:t>
                </a:r>
                <a:r>
                  <a:rPr lang="en-GB" sz="1400" b="0" dirty="0" smtClean="0">
                    <a:latin typeface="Calibri"/>
                    <a:cs typeface="Calibri"/>
                  </a:rPr>
                  <a:t>Low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Ω•cm</a:t>
                </a:r>
                <a:r>
                  <a:rPr lang="en-GB" sz="1400" b="0" dirty="0" smtClean="0">
                    <a:latin typeface="Calibri"/>
                    <a:cs typeface="Calibri"/>
                  </a:rPr>
                  <a:t> wafer</a:t>
                </a:r>
                <a:endParaRPr lang="en-GB" sz="1400" b="0" dirty="0">
                  <a:latin typeface="Calibri"/>
                  <a:cs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644008" y="2862228"/>
                <a:ext cx="3096344" cy="296416"/>
              </a:xfrm>
              <a:prstGeom prst="rect">
                <a:avLst/>
              </a:prstGeom>
              <a:pattFill prst="wdUpDiag">
                <a:fgClr>
                  <a:srgbClr val="FF834E"/>
                </a:fgClr>
                <a:bgClr>
                  <a:prstClr val="white"/>
                </a:bgClr>
              </a:patt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4644008" y="2862228"/>
                <a:ext cx="345638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4644008" y="2862228"/>
                <a:ext cx="2376264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1" name="Picture 30" descr="Green Ball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5477" y="1710100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32" name="Picture 31" descr="Green Ball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231" y="1710100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33" name="Picture 32" descr="Green Ball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8183" y="1710100"/>
                <a:ext cx="190500" cy="190500"/>
              </a:xfrm>
              <a:prstGeom prst="rect">
                <a:avLst/>
              </a:prstGeom>
            </p:spPr>
          </p:pic>
          <p:sp>
            <p:nvSpPr>
              <p:cNvPr id="34" name="Isosceles Triangle 33"/>
              <p:cNvSpPr/>
              <p:nvPr/>
            </p:nvSpPr>
            <p:spPr bwMode="auto">
              <a:xfrm rot="5400000">
                <a:off x="5976156" y="1098032"/>
                <a:ext cx="540060" cy="468052"/>
              </a:xfrm>
              <a:prstGeom prst="triangl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35" name="Elbow Connector 34"/>
              <p:cNvCxnSpPr>
                <a:stCxn id="31" idx="0"/>
                <a:endCxn id="34" idx="3"/>
              </p:cNvCxnSpPr>
              <p:nvPr/>
            </p:nvCxnSpPr>
            <p:spPr bwMode="auto">
              <a:xfrm rot="5400000" flipH="1" flipV="1">
                <a:off x="5677422" y="1375363"/>
                <a:ext cx="378042" cy="291433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6" name="Straight Connector 35"/>
              <p:cNvCxnSpPr>
                <a:stCxn id="34" idx="0"/>
              </p:cNvCxnSpPr>
              <p:nvPr/>
            </p:nvCxnSpPr>
            <p:spPr bwMode="auto">
              <a:xfrm>
                <a:off x="6480212" y="1332058"/>
                <a:ext cx="54006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7" name="Elbow Connector 36"/>
              <p:cNvCxnSpPr>
                <a:stCxn id="38" idx="1"/>
                <a:endCxn id="39" idx="2"/>
              </p:cNvCxnSpPr>
              <p:nvPr/>
            </p:nvCxnSpPr>
            <p:spPr bwMode="auto">
              <a:xfrm rot="10800000">
                <a:off x="5292080" y="2862228"/>
                <a:ext cx="648072" cy="504056"/>
              </a:xfrm>
              <a:prstGeom prst="bentConnector2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38" name="Rectangle 37"/>
              <p:cNvSpPr/>
              <p:nvPr/>
            </p:nvSpPr>
            <p:spPr bwMode="auto">
              <a:xfrm>
                <a:off x="5940152" y="3294276"/>
                <a:ext cx="144016" cy="144016"/>
              </a:xfrm>
              <a:prstGeom prst="rect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220072" y="2718212"/>
                <a:ext cx="144016" cy="144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84168" y="315026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-</a:t>
                </a:r>
                <a:r>
                  <a:rPr lang="en-GB" sz="1800" b="0" dirty="0" err="1" smtClean="0">
                    <a:latin typeface="Calibri"/>
                    <a:cs typeface="Calibri"/>
                  </a:rPr>
                  <a:t>V</a:t>
                </a:r>
                <a:r>
                  <a:rPr lang="en-GB" sz="1800" b="0" baseline="-25000" dirty="0" err="1" smtClean="0">
                    <a:latin typeface="Calibri"/>
                    <a:cs typeface="Calibri"/>
                  </a:rPr>
                  <a:t>b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16644" y="1417421"/>
                <a:ext cx="1728192" cy="40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 smtClean="0">
                    <a:latin typeface="Calibri"/>
                    <a:cs typeface="Calibri"/>
                  </a:rPr>
                  <a:t>Charge Amp.</a:t>
                </a:r>
                <a:endParaRPr lang="en-GB" sz="16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716016" y="1422068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Bump-bond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3" name="Right Brace 42"/>
              <p:cNvSpPr/>
              <p:nvPr/>
            </p:nvSpPr>
            <p:spPr bwMode="auto">
              <a:xfrm>
                <a:off x="7740352" y="1854116"/>
                <a:ext cx="144016" cy="648072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flipH="1" flipV="1">
                <a:off x="6876256" y="2934236"/>
                <a:ext cx="216024" cy="50405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5" name="Right Brace 44"/>
              <p:cNvSpPr/>
              <p:nvPr/>
            </p:nvSpPr>
            <p:spPr bwMode="auto">
              <a:xfrm>
                <a:off x="7740352" y="2862228"/>
                <a:ext cx="144016" cy="288032"/>
              </a:xfrm>
              <a:prstGeom prst="rightBrace">
                <a:avLst>
                  <a:gd name="adj1" fmla="val 8333"/>
                  <a:gd name="adj2" fmla="val 56166"/>
                </a:avLst>
              </a:prstGeom>
              <a:noFill/>
              <a:ln w="1270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876257" y="3356992"/>
                <a:ext cx="972615" cy="43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metal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848872" y="2863896"/>
                <a:ext cx="1259632" cy="36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Calibri"/>
                    <a:cs typeface="Calibri"/>
                  </a:rPr>
                  <a:t>Thin-down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36095" y="692696"/>
                <a:ext cx="2825746" cy="44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rgbClr val="800000"/>
                    </a:solidFill>
                    <a:latin typeface="Calibri"/>
                    <a:cs typeface="Calibri"/>
                  </a:rPr>
                  <a:t>Single side 3D process</a:t>
                </a:r>
                <a:endParaRPr lang="en-GB" sz="1800" baseline="-25000" dirty="0">
                  <a:solidFill>
                    <a:srgbClr val="8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4716016" y="2574196"/>
                <a:ext cx="360040" cy="86409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4716016" y="2574196"/>
                <a:ext cx="792088" cy="86409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4355976" y="336628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p</a:t>
                </a:r>
                <a:r>
                  <a:rPr lang="en-GB" sz="1800" b="0" baseline="30000" dirty="0" smtClean="0">
                    <a:latin typeface="Calibri"/>
                    <a:cs typeface="Calibri"/>
                  </a:rPr>
                  <a:t>++</a:t>
                </a:r>
                <a:r>
                  <a:rPr lang="en-GB" sz="1800" b="0" dirty="0" smtClean="0">
                    <a:latin typeface="Calibri"/>
                    <a:cs typeface="Calibri"/>
                  </a:rPr>
                  <a:t> col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>
                <a:off x="4644008" y="1350060"/>
                <a:ext cx="216024" cy="792088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53" name="TextBox 52"/>
              <p:cNvSpPr txBox="1"/>
              <p:nvPr/>
            </p:nvSpPr>
            <p:spPr>
              <a:xfrm>
                <a:off x="4355976" y="99002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0" dirty="0" smtClean="0">
                    <a:latin typeface="Calibri"/>
                    <a:cs typeface="Calibri"/>
                  </a:rPr>
                  <a:t>n</a:t>
                </a:r>
                <a:r>
                  <a:rPr lang="en-GB" sz="1800" b="0" baseline="30000" dirty="0" smtClean="0">
                    <a:latin typeface="Calibri"/>
                    <a:cs typeface="Calibri"/>
                  </a:rPr>
                  <a:t>++</a:t>
                </a:r>
                <a:r>
                  <a:rPr lang="en-GB" sz="1800" b="0" dirty="0" smtClean="0">
                    <a:latin typeface="Calibri"/>
                    <a:cs typeface="Calibri"/>
                  </a:rPr>
                  <a:t> col</a:t>
                </a:r>
                <a:endParaRPr lang="en-GB" sz="1800" b="0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54" name="Right Brace 53"/>
              <p:cNvSpPr/>
              <p:nvPr/>
            </p:nvSpPr>
            <p:spPr bwMode="auto">
              <a:xfrm flipH="1">
                <a:off x="4499992" y="1854116"/>
                <a:ext cx="216024" cy="1296144"/>
              </a:xfrm>
              <a:prstGeom prst="rightBrace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3640286" y="2188271"/>
                <a:ext cx="1548174" cy="375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err="1" smtClean="0">
                    <a:latin typeface="Calibri"/>
                    <a:cs typeface="Calibri"/>
                  </a:rPr>
                  <a:t>Epi</a:t>
                </a:r>
                <a:r>
                  <a:rPr lang="en-GB" sz="1400" b="0" dirty="0" smtClean="0">
                    <a:latin typeface="Calibri"/>
                    <a:cs typeface="Calibri"/>
                  </a:rPr>
                  <a:t> – </a:t>
                </a:r>
                <a:r>
                  <a:rPr lang="en-GB" sz="1400" b="0" dirty="0" err="1" smtClean="0">
                    <a:latin typeface="Calibri"/>
                    <a:cs typeface="Calibri"/>
                  </a:rPr>
                  <a:t>SiSi</a:t>
                </a:r>
                <a:r>
                  <a:rPr lang="en-GB" sz="1400" b="0" dirty="0" smtClean="0">
                    <a:latin typeface="Calibri"/>
                    <a:cs typeface="Calibri"/>
                  </a:rPr>
                  <a:t> DWB</a:t>
                </a:r>
                <a:endParaRPr lang="en-GB" sz="1400" b="0" baseline="-250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884369" y="1998132"/>
              <a:ext cx="1356052" cy="363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dirty="0" smtClean="0">
                  <a:latin typeface="Calibri"/>
                  <a:cs typeface="Calibri"/>
                </a:rPr>
                <a:t>100÷150µm</a:t>
              </a:r>
              <a:endParaRPr lang="en-GB" sz="1400" b="0" baseline="-250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collaborazione</a:t>
            </a:r>
            <a:r>
              <a:rPr lang="en-US" dirty="0" smtClean="0"/>
              <a:t> Pixel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INFN-FBK </a:t>
            </a:r>
            <a:r>
              <a:rPr lang="en-US" dirty="0" err="1" smtClean="0"/>
              <a:t>convenzione</a:t>
            </a:r>
            <a:r>
              <a:rPr lang="en-US" dirty="0" smtClean="0"/>
              <a:t> MEMS3</a:t>
            </a:r>
          </a:p>
          <a:p>
            <a:r>
              <a:rPr lang="en-US" dirty="0" smtClean="0"/>
              <a:t>ATLAS-IT: BO, CS, GE, MI, UD, TN </a:t>
            </a:r>
          </a:p>
          <a:p>
            <a:pPr lvl="1"/>
            <a:r>
              <a:rPr lang="en-US" dirty="0" smtClean="0"/>
              <a:t>~9 FTE </a:t>
            </a:r>
            <a:r>
              <a:rPr lang="en-US" dirty="0" err="1"/>
              <a:t>su</a:t>
            </a:r>
            <a:r>
              <a:rPr lang="en-US" dirty="0"/>
              <a:t> pixel R&amp;</a:t>
            </a:r>
            <a:r>
              <a:rPr lang="en-US" dirty="0" smtClean="0"/>
              <a:t>D</a:t>
            </a:r>
          </a:p>
          <a:p>
            <a:r>
              <a:rPr lang="en-US" dirty="0" smtClean="0"/>
              <a:t>CMS-IT: BA, FI, MIB, PG, PI, TO</a:t>
            </a:r>
          </a:p>
          <a:p>
            <a:pPr lvl="1"/>
            <a:r>
              <a:rPr lang="en-US" dirty="0" smtClean="0"/>
              <a:t>~11 FTE </a:t>
            </a:r>
            <a:r>
              <a:rPr lang="en-US" dirty="0" err="1" smtClean="0"/>
              <a:t>su</a:t>
            </a:r>
            <a:r>
              <a:rPr lang="en-US" dirty="0" smtClean="0"/>
              <a:t> pixel R&amp;D</a:t>
            </a:r>
          </a:p>
          <a:p>
            <a:r>
              <a:rPr lang="en-US" dirty="0" smtClean="0"/>
              <a:t>ATLAS </a:t>
            </a:r>
          </a:p>
          <a:p>
            <a:pPr lvl="1"/>
            <a:r>
              <a:rPr lang="en-US" dirty="0" err="1"/>
              <a:t>compatibilità</a:t>
            </a:r>
            <a:r>
              <a:rPr lang="en-US" dirty="0"/>
              <a:t> del layout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 smtClean="0"/>
              <a:t>produttori</a:t>
            </a:r>
            <a:r>
              <a:rPr lang="en-US" dirty="0" smtClean="0"/>
              <a:t>: </a:t>
            </a:r>
            <a:r>
              <a:rPr lang="en-US" dirty="0"/>
              <a:t>CNM, SINTEF/</a:t>
            </a:r>
            <a:r>
              <a:rPr lang="en-US" dirty="0" smtClean="0"/>
              <a:t>SNC</a:t>
            </a:r>
          </a:p>
          <a:p>
            <a:pPr lvl="1"/>
            <a:r>
              <a:rPr lang="en-US" dirty="0"/>
              <a:t>test-beam, </a:t>
            </a:r>
            <a:r>
              <a:rPr lang="en-US" dirty="0" err="1"/>
              <a:t>irraggiamenti</a:t>
            </a:r>
            <a:r>
              <a:rPr lang="en-US" dirty="0"/>
              <a:t> e </a:t>
            </a:r>
            <a:r>
              <a:rPr lang="en-US" dirty="0" err="1"/>
              <a:t>qualifica</a:t>
            </a:r>
            <a:r>
              <a:rPr lang="en-US" dirty="0"/>
              <a:t>: ATLAS 3D Sensor </a:t>
            </a:r>
            <a:r>
              <a:rPr lang="en-US" dirty="0" smtClean="0"/>
              <a:t>WG </a:t>
            </a:r>
          </a:p>
          <a:p>
            <a:r>
              <a:rPr lang="en-US" dirty="0" smtClean="0"/>
              <a:t>CMS </a:t>
            </a:r>
          </a:p>
          <a:p>
            <a:pPr lvl="1"/>
            <a:r>
              <a:rPr lang="en-US" dirty="0" err="1" smtClean="0"/>
              <a:t>accordi</a:t>
            </a:r>
            <a:r>
              <a:rPr lang="en-US" dirty="0" smtClean="0"/>
              <a:t> con </a:t>
            </a:r>
            <a:r>
              <a:rPr lang="en-US" dirty="0" err="1" smtClean="0"/>
              <a:t>gruppo</a:t>
            </a:r>
            <a:r>
              <a:rPr lang="en-US" dirty="0" smtClean="0"/>
              <a:t> FNAL per Test Beam, </a:t>
            </a:r>
            <a:r>
              <a:rPr lang="en-US" dirty="0" err="1" smtClean="0"/>
              <a:t>Telescopio</a:t>
            </a:r>
            <a:r>
              <a:rPr lang="en-US" dirty="0" smtClean="0"/>
              <a:t>, DAQ  </a:t>
            </a:r>
          </a:p>
          <a:p>
            <a:pPr lvl="1"/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irraggiamenti</a:t>
            </a:r>
            <a:r>
              <a:rPr lang="en-US" dirty="0" smtClean="0"/>
              <a:t> Los Alamos (</a:t>
            </a:r>
            <a:r>
              <a:rPr lang="en-US" dirty="0" err="1" smtClean="0"/>
              <a:t>esperienza</a:t>
            </a:r>
            <a:r>
              <a:rPr lang="en-US" dirty="0" smtClean="0"/>
              <a:t> MIB)</a:t>
            </a:r>
          </a:p>
          <a:p>
            <a:pPr lvl="1"/>
            <a:r>
              <a:rPr lang="en-US" dirty="0" err="1" smtClean="0"/>
              <a:t>contributo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progetto</a:t>
            </a:r>
            <a:r>
              <a:rPr lang="en-US" dirty="0" smtClean="0"/>
              <a:t> macro-pixel MAPSA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Piano di </a:t>
            </a:r>
            <a:r>
              <a:rPr lang="en-US" dirty="0" err="1" smtClean="0"/>
              <a:t>lavoro</a:t>
            </a:r>
            <a:r>
              <a:rPr lang="en-US" dirty="0" smtClean="0"/>
              <a:t> Pixel con FBK (</a:t>
            </a:r>
            <a:r>
              <a:rPr lang="en-US" dirty="0" err="1" smtClean="0"/>
              <a:t>convenzione</a:t>
            </a:r>
            <a:r>
              <a:rPr lang="en-US" dirty="0" smtClean="0"/>
              <a:t> MEMS3)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346"/>
            <a:ext cx="8383182" cy="54644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Batch 1: </a:t>
            </a:r>
            <a:r>
              <a:rPr lang="en-US" b="1" dirty="0" smtClean="0"/>
              <a:t>prove </a:t>
            </a:r>
            <a:r>
              <a:rPr lang="en-US" b="1" dirty="0" err="1" smtClean="0"/>
              <a:t>tecniche</a:t>
            </a:r>
            <a:r>
              <a:rPr lang="en-US" b="1" dirty="0" smtClean="0"/>
              <a:t> per </a:t>
            </a:r>
            <a:r>
              <a:rPr lang="en-US" b="1" dirty="0" err="1" smtClean="0"/>
              <a:t>colonne</a:t>
            </a:r>
            <a:r>
              <a:rPr lang="en-US" dirty="0" smtClean="0"/>
              <a:t> (3 </a:t>
            </a:r>
            <a:r>
              <a:rPr lang="en-US" dirty="0" err="1" smtClean="0"/>
              <a:t>maschere</a:t>
            </a:r>
            <a:r>
              <a:rPr lang="en-US" dirty="0" smtClean="0"/>
              <a:t>), no </a:t>
            </a:r>
            <a:r>
              <a:rPr lang="en-US" dirty="0" err="1" smtClean="0"/>
              <a:t>sensori</a:t>
            </a:r>
            <a:endParaRPr lang="en-US" dirty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iametro</a:t>
            </a:r>
            <a:r>
              <a:rPr lang="en-US" dirty="0" smtClean="0"/>
              <a:t>, </a:t>
            </a:r>
            <a:r>
              <a:rPr lang="en-US" dirty="0" err="1" smtClean="0"/>
              <a:t>profondità</a:t>
            </a:r>
            <a:r>
              <a:rPr lang="en-US" dirty="0" smtClean="0"/>
              <a:t>, tempo di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Stato</a:t>
            </a:r>
            <a:r>
              <a:rPr lang="en-US" dirty="0" smtClean="0"/>
              <a:t>: prove in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risultati</a:t>
            </a:r>
            <a:r>
              <a:rPr lang="en-US" dirty="0" smtClean="0"/>
              <a:t> a </a:t>
            </a:r>
            <a:r>
              <a:rPr lang="en-US" dirty="0" err="1" smtClean="0"/>
              <a:t>breve</a:t>
            </a:r>
            <a:r>
              <a:rPr lang="en-US" dirty="0" smtClean="0"/>
              <a:t>, diam. 5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fattibili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Batch 2:</a:t>
            </a:r>
            <a:r>
              <a:rPr lang="en-US" dirty="0" smtClean="0"/>
              <a:t> </a:t>
            </a:r>
            <a:r>
              <a:rPr lang="en-US" b="1" dirty="0" smtClean="0"/>
              <a:t>lotto </a:t>
            </a:r>
            <a:r>
              <a:rPr lang="en-US" b="1" dirty="0" err="1" smtClean="0"/>
              <a:t>planari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wafer DWB</a:t>
            </a:r>
            <a:r>
              <a:rPr lang="en-US" dirty="0" smtClean="0"/>
              <a:t> (Direct Wafer Bond) 6” (6 </a:t>
            </a:r>
            <a:r>
              <a:rPr lang="en-US" dirty="0" err="1" smtClean="0"/>
              <a:t>maschere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considerato</a:t>
            </a:r>
            <a:r>
              <a:rPr lang="en-US" dirty="0" smtClean="0"/>
              <a:t> un lotto di test e </a:t>
            </a: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6” FBK</a:t>
            </a:r>
          </a:p>
          <a:p>
            <a:pPr lvl="1"/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DWB e’ </a:t>
            </a:r>
            <a:r>
              <a:rPr lang="en-US" dirty="0" err="1" smtClean="0"/>
              <a:t>innovativo</a:t>
            </a:r>
            <a:r>
              <a:rPr lang="en-US" dirty="0" smtClean="0"/>
              <a:t>, studio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e TS </a:t>
            </a:r>
          </a:p>
          <a:p>
            <a:pPr lvl="1"/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ATLAS+CMS e </a:t>
            </a:r>
            <a:r>
              <a:rPr lang="en-US" dirty="0" err="1" smtClean="0"/>
              <a:t>strutture</a:t>
            </a:r>
            <a:r>
              <a:rPr lang="en-US" dirty="0" smtClean="0"/>
              <a:t> di test (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seguito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Stato</a:t>
            </a:r>
            <a:r>
              <a:rPr lang="en-US" dirty="0" smtClean="0"/>
              <a:t>: layout </a:t>
            </a:r>
            <a:r>
              <a:rPr lang="en-US" dirty="0" err="1" smtClean="0"/>
              <a:t>finalizzato</a:t>
            </a:r>
            <a:r>
              <a:rPr lang="en-US" dirty="0" smtClean="0"/>
              <a:t> in </a:t>
            </a:r>
            <a:r>
              <a:rPr lang="en-US" dirty="0" err="1" smtClean="0"/>
              <a:t>Agosto</a:t>
            </a:r>
            <a:r>
              <a:rPr lang="en-US" dirty="0" smtClean="0"/>
              <a:t>, </a:t>
            </a:r>
            <a:r>
              <a:rPr lang="en-US" dirty="0" err="1" smtClean="0"/>
              <a:t>maschere</a:t>
            </a:r>
            <a:r>
              <a:rPr lang="en-US" dirty="0" smtClean="0"/>
              <a:t> </a:t>
            </a:r>
            <a:r>
              <a:rPr lang="en-US" dirty="0" err="1" smtClean="0"/>
              <a:t>pronte</a:t>
            </a:r>
            <a:r>
              <a:rPr lang="en-US" dirty="0" smtClean="0"/>
              <a:t>, </a:t>
            </a:r>
            <a:r>
              <a:rPr lang="en-US" dirty="0" err="1" smtClean="0"/>
              <a:t>produzione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Consegna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</a:t>
            </a:r>
            <a:r>
              <a:rPr lang="en-US" dirty="0" err="1" smtClean="0"/>
              <a:t>metà</a:t>
            </a:r>
            <a:r>
              <a:rPr lang="en-US" dirty="0" smtClean="0"/>
              <a:t> Nov. 2014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Batch 3:</a:t>
            </a:r>
            <a:r>
              <a:rPr lang="en-US" dirty="0" smtClean="0"/>
              <a:t> </a:t>
            </a:r>
            <a:r>
              <a:rPr lang="en-US" b="1" dirty="0" smtClean="0"/>
              <a:t>lotto 3D single side </a:t>
            </a:r>
            <a:r>
              <a:rPr lang="en-US" b="1" dirty="0" err="1" smtClean="0"/>
              <a:t>su</a:t>
            </a:r>
            <a:r>
              <a:rPr lang="en-US" b="1" dirty="0" smtClean="0"/>
              <a:t> wafer DWB</a:t>
            </a:r>
            <a:r>
              <a:rPr lang="en-US" dirty="0" smtClean="0"/>
              <a:t> 6” (11 </a:t>
            </a:r>
            <a:r>
              <a:rPr lang="en-US" dirty="0" err="1" smtClean="0"/>
              <a:t>maschere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Studi</a:t>
            </a:r>
            <a:r>
              <a:rPr lang="en-US" dirty="0" smtClean="0"/>
              <a:t> layout in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disegno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pixel, </a:t>
            </a:r>
            <a:r>
              <a:rPr lang="en-US" dirty="0" err="1" smtClean="0"/>
              <a:t>adattamenti</a:t>
            </a:r>
            <a:r>
              <a:rPr lang="en-US" dirty="0" smtClean="0"/>
              <a:t> a ROC </a:t>
            </a:r>
            <a:r>
              <a:rPr lang="en-US" dirty="0" err="1" smtClean="0"/>
              <a:t>esistenti</a:t>
            </a:r>
            <a:r>
              <a:rPr lang="en-US" dirty="0" smtClean="0"/>
              <a:t>, </a:t>
            </a:r>
            <a:r>
              <a:rPr lang="en-US" dirty="0" err="1" smtClean="0"/>
              <a:t>nuovi</a:t>
            </a:r>
            <a:r>
              <a:rPr lang="en-US" dirty="0" smtClean="0"/>
              <a:t> pitch per ROC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nell’immediato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(2015) FNAL-ROC e </a:t>
            </a:r>
            <a:r>
              <a:rPr lang="en-US" dirty="0" err="1" smtClean="0"/>
              <a:t>PSI_sens</a:t>
            </a:r>
            <a:r>
              <a:rPr lang="en-US" dirty="0" smtClean="0"/>
              <a:t>, </a:t>
            </a:r>
            <a:r>
              <a:rPr lang="en-US" dirty="0" err="1" smtClean="0"/>
              <a:t>ipotesi</a:t>
            </a:r>
            <a:r>
              <a:rPr lang="en-US" dirty="0" smtClean="0"/>
              <a:t> pitch RD53</a:t>
            </a:r>
          </a:p>
          <a:p>
            <a:pPr lvl="1"/>
            <a:r>
              <a:rPr lang="en-US" dirty="0" smtClean="0"/>
              <a:t>Layout e </a:t>
            </a:r>
            <a:r>
              <a:rPr lang="en-US" dirty="0" err="1" smtClean="0"/>
              <a:t>impegno</a:t>
            </a:r>
            <a:r>
              <a:rPr lang="en-US" dirty="0" smtClean="0"/>
              <a:t> FBK </a:t>
            </a:r>
            <a:r>
              <a:rPr lang="en-US" dirty="0" err="1" smtClean="0"/>
              <a:t>entro</a:t>
            </a:r>
            <a:r>
              <a:rPr lang="en-US" dirty="0" smtClean="0"/>
              <a:t> fine 2014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Batch 4:</a:t>
            </a:r>
            <a:r>
              <a:rPr lang="en-US" dirty="0" smtClean="0"/>
              <a:t> </a:t>
            </a:r>
            <a:r>
              <a:rPr lang="en-US" b="1" dirty="0" smtClean="0"/>
              <a:t>lotto </a:t>
            </a:r>
            <a:r>
              <a:rPr lang="en-US" b="1" dirty="0" err="1" smtClean="0"/>
              <a:t>planari</a:t>
            </a:r>
            <a:r>
              <a:rPr lang="en-US" b="1" dirty="0" smtClean="0"/>
              <a:t> Active Edge</a:t>
            </a:r>
            <a:r>
              <a:rPr lang="en-US" dirty="0" smtClean="0"/>
              <a:t> (al </a:t>
            </a:r>
            <a:r>
              <a:rPr lang="en-US" dirty="0" err="1" smtClean="0"/>
              <a:t>momento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r>
              <a:rPr lang="en-US" dirty="0" smtClean="0"/>
              <a:t> CMS, 10 </a:t>
            </a:r>
            <a:r>
              <a:rPr lang="en-US" dirty="0" err="1" smtClean="0"/>
              <a:t>maschere</a:t>
            </a:r>
            <a:r>
              <a:rPr lang="en-US" dirty="0" smtClean="0"/>
              <a:t>) </a:t>
            </a:r>
            <a:r>
              <a:rPr lang="en-US" dirty="0" err="1" smtClean="0"/>
              <a:t>su</a:t>
            </a:r>
            <a:r>
              <a:rPr lang="en-US" dirty="0" smtClean="0"/>
              <a:t> DWB 6”</a:t>
            </a:r>
            <a:endParaRPr lang="en-US" dirty="0"/>
          </a:p>
          <a:p>
            <a:pPr lvl="1"/>
            <a:r>
              <a:rPr lang="en-US" dirty="0"/>
              <a:t>Layout e </a:t>
            </a:r>
            <a:r>
              <a:rPr lang="en-US" dirty="0" err="1"/>
              <a:t>impegno</a:t>
            </a:r>
            <a:r>
              <a:rPr lang="en-US" dirty="0"/>
              <a:t> FBK </a:t>
            </a:r>
            <a:r>
              <a:rPr lang="en-US" dirty="0" err="1"/>
              <a:t>entro</a:t>
            </a:r>
            <a:r>
              <a:rPr lang="en-US" dirty="0"/>
              <a:t> fine 2014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Piano di R&amp;D da </a:t>
            </a:r>
            <a:r>
              <a:rPr lang="en-US" b="1" dirty="0" smtClean="0"/>
              <a:t>30 </a:t>
            </a:r>
            <a:r>
              <a:rPr lang="en-US" b="1" dirty="0" err="1" smtClean="0"/>
              <a:t>passi</a:t>
            </a:r>
            <a:r>
              <a:rPr lang="en-US" b="1" dirty="0" smtClean="0"/>
              <a:t> </a:t>
            </a:r>
            <a:r>
              <a:rPr lang="en-US" b="1" dirty="0" err="1" smtClean="0"/>
              <a:t>litografici</a:t>
            </a:r>
            <a:r>
              <a:rPr lang="en-US" dirty="0" smtClean="0"/>
              <a:t> </a:t>
            </a:r>
            <a:r>
              <a:rPr lang="en-US" dirty="0" err="1" smtClean="0"/>
              <a:t>equivalenti</a:t>
            </a:r>
            <a:r>
              <a:rPr lang="en-US" dirty="0" smtClean="0"/>
              <a:t> (</a:t>
            </a:r>
            <a:r>
              <a:rPr lang="en-US" dirty="0" err="1" smtClean="0"/>
              <a:t>maschere</a:t>
            </a:r>
            <a:r>
              <a:rPr lang="en-US" dirty="0" smtClean="0"/>
              <a:t>) </a:t>
            </a:r>
            <a:r>
              <a:rPr lang="en-US" b="1" dirty="0" err="1" smtClean="0"/>
              <a:t>approvato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MEMS3 (mail G. </a:t>
            </a:r>
            <a:r>
              <a:rPr lang="en-US" dirty="0" err="1" smtClean="0"/>
              <a:t>Ambrosi</a:t>
            </a:r>
            <a:r>
              <a:rPr lang="en-US" dirty="0" smtClean="0"/>
              <a:t> 3/4/14)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convenzione</a:t>
            </a:r>
            <a:r>
              <a:rPr lang="en-US" dirty="0" smtClean="0"/>
              <a:t> MEMS3 “</a:t>
            </a:r>
            <a:r>
              <a:rPr lang="en-US" dirty="0" err="1" smtClean="0"/>
              <a:t>autorizzati</a:t>
            </a:r>
            <a:r>
              <a:rPr lang="en-US" dirty="0" smtClean="0"/>
              <a:t>” </a:t>
            </a:r>
            <a:r>
              <a:rPr lang="en-US" dirty="0" err="1" smtClean="0"/>
              <a:t>intanto</a:t>
            </a:r>
            <a:r>
              <a:rPr lang="en-US" dirty="0" smtClean="0"/>
              <a:t> batch 1 e 2</a:t>
            </a:r>
          </a:p>
          <a:p>
            <a:r>
              <a:rPr lang="en-US" dirty="0" smtClean="0"/>
              <a:t>Non </a:t>
            </a:r>
            <a:r>
              <a:rPr lang="en-US" dirty="0" err="1" smtClean="0"/>
              <a:t>dovrebbero</a:t>
            </a:r>
            <a:r>
              <a:rPr lang="en-US" dirty="0"/>
              <a:t> </a:t>
            </a:r>
            <a:r>
              <a:rPr lang="en-US" dirty="0" err="1" smtClean="0"/>
              <a:t>esserci</a:t>
            </a:r>
            <a:r>
              <a:rPr lang="en-US" dirty="0" smtClean="0"/>
              <a:t> </a:t>
            </a:r>
            <a:r>
              <a:rPr lang="en-US" dirty="0" err="1" smtClean="0"/>
              <a:t>ostacoli</a:t>
            </a:r>
            <a:r>
              <a:rPr lang="en-US" dirty="0" smtClean="0"/>
              <a:t> per le </a:t>
            </a:r>
            <a:r>
              <a:rPr lang="en-US" dirty="0" err="1" smtClean="0"/>
              <a:t>altre</a:t>
            </a:r>
            <a:r>
              <a:rPr lang="en-US" dirty="0" smtClean="0"/>
              <a:t> 21 </a:t>
            </a:r>
            <a:r>
              <a:rPr lang="en-US" dirty="0" err="1" smtClean="0"/>
              <a:t>maschere</a:t>
            </a:r>
            <a:r>
              <a:rPr lang="en-US" dirty="0" smtClean="0"/>
              <a:t>, </a:t>
            </a:r>
            <a:r>
              <a:rPr lang="en-US" dirty="0" err="1" smtClean="0"/>
              <a:t>chiederemo</a:t>
            </a:r>
            <a:r>
              <a:rPr lang="en-US" dirty="0" smtClean="0"/>
              <a:t> </a:t>
            </a:r>
            <a:r>
              <a:rPr lang="en-US" dirty="0" err="1" smtClean="0"/>
              <a:t>conferma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futuro</a:t>
            </a:r>
            <a:r>
              <a:rPr lang="en-US" dirty="0" smtClean="0">
                <a:solidFill>
                  <a:srgbClr val="FF0000"/>
                </a:solidFill>
              </a:rPr>
              <a:t>: e’ </a:t>
            </a:r>
            <a:r>
              <a:rPr lang="en-US" dirty="0" err="1" smtClean="0">
                <a:solidFill>
                  <a:srgbClr val="FF0000"/>
                </a:solidFill>
              </a:rPr>
              <a:t>importante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convenzione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venga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estesa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nel</a:t>
            </a:r>
            <a:r>
              <a:rPr lang="en-US" dirty="0" smtClean="0">
                <a:solidFill>
                  <a:srgbClr val="FF0000"/>
                </a:solidFill>
              </a:rPr>
              <a:t> tempo e </a:t>
            </a:r>
            <a:r>
              <a:rPr lang="en-US" dirty="0" err="1" smtClean="0">
                <a:solidFill>
                  <a:srgbClr val="FF0000"/>
                </a:solidFill>
              </a:rPr>
              <a:t>nel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numero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maschere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disponibili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altrimenti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ogni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aumentano</a:t>
            </a:r>
            <a:r>
              <a:rPr lang="en-US" dirty="0" smtClean="0">
                <a:solidFill>
                  <a:srgbClr val="FF0000"/>
                </a:solidFill>
              </a:rPr>
              <a:t> di un </a:t>
            </a:r>
            <a:r>
              <a:rPr lang="en-US" dirty="0" err="1" smtClean="0">
                <a:solidFill>
                  <a:srgbClr val="FF0000"/>
                </a:solidFill>
              </a:rPr>
              <a:t>fattore</a:t>
            </a:r>
            <a:r>
              <a:rPr lang="en-US" dirty="0" smtClean="0">
                <a:solidFill>
                  <a:srgbClr val="FF0000"/>
                </a:solidFill>
              </a:rPr>
              <a:t> ~3 (sic!) </a:t>
            </a:r>
          </a:p>
          <a:p>
            <a:r>
              <a:rPr lang="en-US" b="1" dirty="0" smtClean="0"/>
              <a:t>CSN1 e Referee </a:t>
            </a:r>
            <a:r>
              <a:rPr lang="en-US" b="1" dirty="0" err="1" smtClean="0"/>
              <a:t>possono</a:t>
            </a:r>
            <a:r>
              <a:rPr lang="en-US" b="1" dirty="0" smtClean="0"/>
              <a:t> </a:t>
            </a:r>
            <a:r>
              <a:rPr lang="en-US" b="1" dirty="0" err="1" smtClean="0"/>
              <a:t>aiutare</a:t>
            </a:r>
            <a:r>
              <a:rPr lang="en-US" b="1" dirty="0" smtClean="0"/>
              <a:t> molto in </a:t>
            </a:r>
            <a:r>
              <a:rPr lang="en-US" b="1" dirty="0" err="1" smtClean="0"/>
              <a:t>questa</a:t>
            </a:r>
            <a:r>
              <a:rPr lang="en-US" b="1" dirty="0" smtClean="0"/>
              <a:t> </a:t>
            </a:r>
            <a:r>
              <a:rPr lang="en-US" b="1" dirty="0" err="1" smtClean="0"/>
              <a:t>direzione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2" y="68887"/>
            <a:ext cx="8205107" cy="5616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DRIE for </a:t>
            </a:r>
            <a:r>
              <a:rPr lang="en-GB" dirty="0" err="1" smtClean="0"/>
              <a:t>Ohmic</a:t>
            </a:r>
            <a:r>
              <a:rPr lang="en-GB" dirty="0" smtClean="0"/>
              <a:t> Columns</a:t>
            </a:r>
            <a:endParaRPr lang="en-GB" dirty="0"/>
          </a:p>
        </p:txBody>
      </p:sp>
      <p:pic>
        <p:nvPicPr>
          <p:cNvPr id="4" name="Picture 2" descr="C:\Users\ronchin\Documents\processi\baia etching\test6inches\DRIE\buchixATLAS\DRIESDE90min\0004_5-6_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237" y="999912"/>
            <a:ext cx="2638332" cy="1978749"/>
          </a:xfrm>
          <a:prstGeom prst="rect">
            <a:avLst/>
          </a:prstGeom>
          <a:noFill/>
        </p:spPr>
      </p:pic>
      <p:pic>
        <p:nvPicPr>
          <p:cNvPr id="5" name="Picture 3" descr="C:\Users\ronchin\Documents\processi\baia etching\test6inches\DRIE\buchixATLAS\DRIESDE90min\sezione\0051_5-6_10x.JPG"/>
          <p:cNvPicPr>
            <a:picLocks noChangeAspect="1" noChangeArrowheads="1"/>
          </p:cNvPicPr>
          <p:nvPr/>
        </p:nvPicPr>
        <p:blipFill>
          <a:blip r:embed="rId3" cstate="print"/>
          <a:srcRect l="27574" t="22059" r="27574" b="44118"/>
          <a:stretch>
            <a:fillRect/>
          </a:stretch>
        </p:blipFill>
        <p:spPr bwMode="auto">
          <a:xfrm>
            <a:off x="4273946" y="1024335"/>
            <a:ext cx="3401243" cy="1921858"/>
          </a:xfrm>
          <a:prstGeom prst="rect">
            <a:avLst/>
          </a:prstGeom>
          <a:noFill/>
        </p:spPr>
      </p:pic>
      <p:pic>
        <p:nvPicPr>
          <p:cNvPr id="6" name="Picture 4" descr="C:\Users\ronchin\Documents\processi\baia etching\test6inches\DRIE\buchixATLAS\DRIESDE90min\sezione\0001_5-6_50x.JPG"/>
          <p:cNvPicPr>
            <a:picLocks noChangeAspect="1" noChangeArrowheads="1"/>
          </p:cNvPicPr>
          <p:nvPr/>
        </p:nvPicPr>
        <p:blipFill>
          <a:blip r:embed="rId4" cstate="print"/>
          <a:srcRect l="11029" t="44118" r="11029" b="11029"/>
          <a:stretch>
            <a:fillRect/>
          </a:stretch>
        </p:blipFill>
        <p:spPr bwMode="auto">
          <a:xfrm>
            <a:off x="1231443" y="3057872"/>
            <a:ext cx="6461829" cy="278893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392676" y="319251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87824" y="4120327"/>
            <a:ext cx="461665" cy="8068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158 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4204790" y="5724872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563771" y="5126940"/>
            <a:ext cx="84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5.6 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571" y="3057872"/>
            <a:ext cx="83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3.8 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264272" y="3254206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45773" y="5311606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3928" y="5867980"/>
            <a:ext cx="10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7.6</a:t>
            </a:r>
            <a:r>
              <a:rPr lang="en-US" sz="1800" b="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(*)</a:t>
            </a:r>
            <a:r>
              <a:rPr lang="en-US" sz="1800" b="0" dirty="0" smtClean="0">
                <a:solidFill>
                  <a:srgbClr val="FF0000"/>
                </a:solidFill>
                <a:latin typeface="Calibri"/>
                <a:cs typeface="Calibri"/>
              </a:rPr>
              <a:t> µm</a:t>
            </a:r>
            <a:endParaRPr lang="it-IT" sz="18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1936" y="548680"/>
            <a:ext cx="306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Ref.:  M.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Boscardin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 and S. </a:t>
            </a:r>
            <a:r>
              <a:rPr lang="en-GB" sz="1400" b="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Ronchin</a:t>
            </a:r>
            <a:r>
              <a:rPr lang="en-GB" sz="1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, FBK</a:t>
            </a:r>
            <a:endParaRPr lang="en-GB" sz="1400" b="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980728"/>
            <a:ext cx="1008112" cy="8196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8909" y="6272836"/>
            <a:ext cx="5993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(*) – the 2.6 µm larger than nominal (5 µm) can be corrected by the DRIE recipe </a:t>
            </a:r>
            <a:endParaRPr lang="en-GB" sz="1400" b="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75" y="630580"/>
            <a:ext cx="262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Deep Reactive Ion Etching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8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2360</Words>
  <Application>Microsoft Macintosh PowerPoint</Application>
  <PresentationFormat>On-screen Show (4:3)</PresentationFormat>
  <Paragraphs>361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Default Design</vt:lpstr>
      <vt:lpstr>1_Default Design</vt:lpstr>
      <vt:lpstr>R&amp;D Comune Pixel Fase-2 ATLAS-CMS</vt:lpstr>
      <vt:lpstr>I Nuovi (Possibili) Tracker per Fase-2</vt:lpstr>
      <vt:lpstr>Caratteristiche richieste per i nuovi tracciatori a pixel</vt:lpstr>
      <vt:lpstr>Evoluzione di LHC</vt:lpstr>
      <vt:lpstr>Le linee R&amp;D ATLAS-CMS</vt:lpstr>
      <vt:lpstr>La collaborazione Pixel R&amp;D</vt:lpstr>
      <vt:lpstr>Piano di lavoro Pixel con FBK (convenzione MEMS3)</vt:lpstr>
      <vt:lpstr>MEMS3</vt:lpstr>
      <vt:lpstr>DRIE for Ohmic Columns</vt:lpstr>
      <vt:lpstr>DRIE for Junction Columns</vt:lpstr>
      <vt:lpstr>Layout del Batch Planare in Produzione alla FBK</vt:lpstr>
      <vt:lpstr>Wafer 6” per lotti FBK</vt:lpstr>
      <vt:lpstr>Piano di Produzione Planari Batch n.2 FBK</vt:lpstr>
      <vt:lpstr>Lavori in corso per il batch Pixel 3D</vt:lpstr>
      <vt:lpstr>PowerPoint Presentation</vt:lpstr>
      <vt:lpstr>PowerPoint Presentation</vt:lpstr>
      <vt:lpstr>Simulazioni Capacità Pixel (TN)</vt:lpstr>
      <vt:lpstr>Assemblaggio di pixel in moduli: Flip Chip Bump Bonding</vt:lpstr>
      <vt:lpstr>Bump Bonding, Assemblaggi Moduli, Test</vt:lpstr>
      <vt:lpstr>Fondi Esterni</vt:lpstr>
      <vt:lpstr>Finanziamenti INFN R&amp;D</vt:lpstr>
      <vt:lpstr>Richieste 2015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Meschini</dc:creator>
  <cp:lastModifiedBy>Marco Meschini</cp:lastModifiedBy>
  <cp:revision>313</cp:revision>
  <cp:lastPrinted>2014-09-22T11:38:33Z</cp:lastPrinted>
  <dcterms:created xsi:type="dcterms:W3CDTF">2014-01-29T13:34:52Z</dcterms:created>
  <dcterms:modified xsi:type="dcterms:W3CDTF">2014-09-22T23:36:36Z</dcterms:modified>
</cp:coreProperties>
</file>