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938" r:id="rId3"/>
    <p:sldId id="939" r:id="rId4"/>
    <p:sldId id="940" r:id="rId5"/>
    <p:sldId id="94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FEDB3"/>
    <a:srgbClr val="C8EFF2"/>
    <a:srgbClr val="E3C3BE"/>
    <a:srgbClr val="F4D2CD"/>
    <a:srgbClr val="E606FF"/>
    <a:srgbClr val="E45B00"/>
    <a:srgbClr val="CCCC00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2" autoAdjust="0"/>
  </p:normalViewPr>
  <p:slideViewPr>
    <p:cSldViewPr snapToGrid="0">
      <p:cViewPr varScale="1">
        <p:scale>
          <a:sx n="74" d="100"/>
          <a:sy n="74" d="100"/>
        </p:scale>
        <p:origin x="-11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6BC72-07BC-8D44-BFBC-CB0EF20805EE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F89B2-4F55-D441-8FAC-62A6C9D5CAB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765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1E5DE3-3E06-9447-8113-0732F227B39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51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4E9C2-2D83-D84D-B23C-A41538127671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0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40FFE5-1563-4141-9470-4A6E8E0442CA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7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2207EFD-1C9A-2D49-B657-88B3C70667B5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34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D8D2CD-1E65-C847-8D38-2F517144BC2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59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328D466-D91E-234F-A3CF-FD3586F45E3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6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D286B6-6202-C940-91F7-D2248883114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9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947D54-ABB0-7B4B-A34C-B1380981827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6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F50D652-3F96-824C-B146-D7335EA4B6C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F7A1257-FD0D-D048-B69A-8CE4A2DA8A7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E4F8C4-C286-5F42-B8EE-DA129E9FB80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4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6689DB7-F862-684E-8625-FD564E916FC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9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EBB204E-6051-CE4B-A85A-15256EB6A65F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5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9C15FF1-2A9F-294B-BD9A-79A2D944719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8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presid.infn.it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2" name="Picture 8" descr="INFNLogo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87438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6521004" y="390525"/>
            <a:ext cx="1434589" cy="361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17513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35025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252538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670050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baseline="0" dirty="0" smtClean="0">
                <a:solidFill>
                  <a:srgbClr val="003399"/>
                </a:solidFill>
                <a:latin typeface="Garamond" charset="0"/>
              </a:rPr>
              <a:t>Sept. 25, 2014</a:t>
            </a:r>
            <a:endParaRPr lang="it-IT" dirty="0">
              <a:solidFill>
                <a:srgbClr val="003399"/>
              </a:solidFill>
              <a:latin typeface="Garamond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1331913" y="398463"/>
            <a:ext cx="169227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17513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35025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252538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670050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003399"/>
                </a:solidFill>
                <a:latin typeface="Garamond" charset="0"/>
              </a:rPr>
              <a:t>G.-F. Dalla Betta</a:t>
            </a:r>
            <a:endParaRPr lang="it-IT">
              <a:solidFill>
                <a:srgbClr val="003399"/>
              </a:solidFill>
              <a:latin typeface="Garamond" charset="0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1116013" y="765175"/>
            <a:ext cx="6840537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7" name="Picture 13"/>
          <p:cNvPicPr preferRelativeResize="0"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genda.infn.it/conferenceDisplay.py?confId=859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7817" y="1040131"/>
            <a:ext cx="8421004" cy="147002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Plans for bump bonding</a:t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(reprise)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9489" y="2732852"/>
            <a:ext cx="8509000" cy="1713848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Gian-Franco Dalla Betta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, Giovanni Darbo</a:t>
            </a:r>
            <a:r>
              <a:rPr lang="en-US" sz="2400" baseline="30000" dirty="0" smtClean="0"/>
              <a:t>2</a:t>
            </a:r>
          </a:p>
          <a:p>
            <a:pPr marL="609600" indent="-609600">
              <a:lnSpc>
                <a:spcPct val="90000"/>
              </a:lnSpc>
            </a:pPr>
            <a:endParaRPr lang="en-US" sz="2000" dirty="0" smtClean="0"/>
          </a:p>
          <a:p>
            <a:pPr marL="609600" indent="-609600">
              <a:lnSpc>
                <a:spcPct val="90000"/>
              </a:lnSpc>
            </a:pPr>
            <a:r>
              <a:rPr lang="en-US" sz="2000" baseline="30000" dirty="0" smtClean="0"/>
              <a:t>1</a:t>
            </a:r>
            <a:r>
              <a:rPr lang="en-US" sz="2000" dirty="0" smtClean="0"/>
              <a:t>University of Trento and TIFPA INFN, Trento, Italy</a:t>
            </a:r>
          </a:p>
          <a:p>
            <a:pPr marL="609600" indent="-609600">
              <a:lnSpc>
                <a:spcPct val="90000"/>
              </a:lnSpc>
            </a:pPr>
            <a:r>
              <a:rPr lang="en-US" sz="2000" baseline="30000" dirty="0" smtClean="0"/>
              <a:t>2</a:t>
            </a:r>
            <a:r>
              <a:rPr lang="en-US" sz="2000" dirty="0" smtClean="0"/>
              <a:t>INFN </a:t>
            </a:r>
            <a:r>
              <a:rPr lang="en-US" sz="2000" dirty="0" err="1" smtClean="0"/>
              <a:t>Genova</a:t>
            </a:r>
            <a:r>
              <a:rPr lang="en-US" sz="2000" dirty="0" smtClean="0"/>
              <a:t>, </a:t>
            </a:r>
            <a:r>
              <a:rPr lang="en-US" sz="2000" dirty="0" err="1" smtClean="0"/>
              <a:t>Genova</a:t>
            </a:r>
            <a:r>
              <a:rPr lang="en-US" sz="2000" dirty="0" smtClean="0"/>
              <a:t> ,Italy</a:t>
            </a:r>
          </a:p>
        </p:txBody>
      </p:sp>
      <p:sp>
        <p:nvSpPr>
          <p:cNvPr id="2" name="Rettangolo 1"/>
          <p:cNvSpPr/>
          <p:nvPr/>
        </p:nvSpPr>
        <p:spPr>
          <a:xfrm>
            <a:off x="426376" y="5371488"/>
            <a:ext cx="76696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/>
              <a:t>Indico agenda</a:t>
            </a:r>
            <a:r>
              <a:rPr lang="it-IT" i="1" dirty="0" smtClean="0"/>
              <a:t>:</a:t>
            </a:r>
            <a:endParaRPr lang="it-IT" i="1" dirty="0"/>
          </a:p>
          <a:p>
            <a:r>
              <a:rPr lang="it-IT" i="1" dirty="0">
                <a:solidFill>
                  <a:srgbClr val="0070C0"/>
                </a:solidFill>
                <a:hlinkClick r:id="rId3"/>
              </a:rPr>
              <a:t>https://</a:t>
            </a:r>
            <a:r>
              <a:rPr lang="it-IT" i="1" dirty="0" smtClean="0">
                <a:solidFill>
                  <a:srgbClr val="0070C0"/>
                </a:solidFill>
                <a:hlinkClick r:id="rId3"/>
              </a:rPr>
              <a:t>agenda.infn.it/conferenceDisplay.py?confId=8598</a:t>
            </a:r>
            <a:r>
              <a:rPr lang="it-IT" i="1" dirty="0" smtClean="0">
                <a:solidFill>
                  <a:srgbClr val="0070C0"/>
                </a:solidFill>
              </a:rPr>
              <a:t> </a:t>
            </a:r>
            <a:endParaRPr lang="it-IT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32" y="457049"/>
            <a:ext cx="8634863" cy="6390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95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10" y="416676"/>
            <a:ext cx="8599454" cy="6410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Connettore 1 2"/>
          <p:cNvCxnSpPr/>
          <p:nvPr/>
        </p:nvCxnSpPr>
        <p:spPr>
          <a:xfrm>
            <a:off x="1119884" y="3548509"/>
            <a:ext cx="73665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8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08913" y="1582223"/>
            <a:ext cx="84210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it-IT" sz="2000" dirty="0" smtClean="0"/>
              <a:t>Da </a:t>
            </a:r>
            <a:r>
              <a:rPr lang="it-IT" sz="2000" dirty="0"/>
              <a:t>recuperare le informazioni sulle regole di layout </a:t>
            </a:r>
            <a:r>
              <a:rPr lang="it-IT" sz="2000" dirty="0" err="1"/>
              <a:t>Selex</a:t>
            </a:r>
            <a:r>
              <a:rPr lang="it-IT" sz="2000" dirty="0"/>
              <a:t> per il disegno della maschera di BB. </a:t>
            </a:r>
            <a:endParaRPr lang="it-IT" sz="2000" dirty="0" smtClean="0"/>
          </a:p>
          <a:p>
            <a:pPr marL="342900" indent="-34290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Va inoltre capito lo stato di avanzamento a </a:t>
            </a:r>
            <a:r>
              <a:rPr lang="it-IT" sz="2000" dirty="0" err="1"/>
              <a:t>Selex</a:t>
            </a:r>
            <a:r>
              <a:rPr lang="it-IT" sz="2000" dirty="0"/>
              <a:t> per l’upgrade a 6”</a:t>
            </a:r>
          </a:p>
          <a:p>
            <a:pPr marL="342900" indent="-34290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it-IT" sz="2000" dirty="0" smtClean="0"/>
              <a:t>Nanni </a:t>
            </a:r>
            <a:r>
              <a:rPr lang="it-IT" sz="2000" dirty="0"/>
              <a:t>riassume la situazione per i chip </a:t>
            </a:r>
            <a:r>
              <a:rPr lang="it-IT" sz="2000" dirty="0" smtClean="0"/>
              <a:t>FEI4:</a:t>
            </a:r>
            <a:endParaRPr lang="it-IT" sz="2000" dirty="0"/>
          </a:p>
          <a:p>
            <a:pPr marL="800100" lvl="1" indent="-342900">
              <a:lnSpc>
                <a:spcPts val="2700"/>
              </a:lnSpc>
              <a:buFontTx/>
              <a:buChar char="-"/>
            </a:pPr>
            <a:r>
              <a:rPr lang="it-IT" sz="2000" dirty="0" smtClean="0"/>
              <a:t>alcuni </a:t>
            </a:r>
            <a:r>
              <a:rPr lang="it-IT" sz="2000" dirty="0"/>
              <a:t>residui IBL a IZM, da verificare </a:t>
            </a:r>
            <a:endParaRPr lang="it-IT" sz="2000" dirty="0" smtClean="0"/>
          </a:p>
          <a:p>
            <a:pPr marL="800100" lvl="1" indent="-342900">
              <a:lnSpc>
                <a:spcPts val="2700"/>
              </a:lnSpc>
              <a:buFontTx/>
              <a:buChar char="-"/>
            </a:pPr>
            <a:r>
              <a:rPr lang="it-IT" sz="2000" dirty="0" smtClean="0"/>
              <a:t>ci </a:t>
            </a:r>
            <a:r>
              <a:rPr lang="it-IT" sz="2000" dirty="0"/>
              <a:t>sono </a:t>
            </a:r>
            <a:r>
              <a:rPr lang="it-IT" sz="2000" dirty="0" smtClean="0"/>
              <a:t>a IZM anche </a:t>
            </a:r>
            <a:r>
              <a:rPr lang="it-IT" sz="2000" dirty="0"/>
              <a:t>chip di Giovanni </a:t>
            </a:r>
            <a:r>
              <a:rPr lang="it-IT" sz="2000" dirty="0" smtClean="0"/>
              <a:t>Calderini</a:t>
            </a:r>
            <a:endParaRPr lang="it-IT" sz="2000" dirty="0"/>
          </a:p>
          <a:p>
            <a:pPr lvl="1">
              <a:lnSpc>
                <a:spcPts val="2700"/>
              </a:lnSpc>
            </a:pPr>
            <a:r>
              <a:rPr lang="it-IT" sz="2000" dirty="0" smtClean="0"/>
              <a:t>- </a:t>
            </a:r>
            <a:r>
              <a:rPr lang="it-IT" sz="2000" dirty="0" smtClean="0"/>
              <a:t>   alcuni </a:t>
            </a:r>
            <a:r>
              <a:rPr lang="it-IT" sz="2000" dirty="0"/>
              <a:t>residui a </a:t>
            </a:r>
            <a:r>
              <a:rPr lang="it-IT" sz="2000" dirty="0" err="1"/>
              <a:t>Selex</a:t>
            </a:r>
            <a:r>
              <a:rPr lang="it-IT" sz="2000" dirty="0"/>
              <a:t>, da verificare</a:t>
            </a:r>
          </a:p>
          <a:p>
            <a:pPr lvl="1">
              <a:lnSpc>
                <a:spcPts val="2700"/>
              </a:lnSpc>
            </a:pPr>
            <a:r>
              <a:rPr lang="it-IT" sz="2000" dirty="0" smtClean="0"/>
              <a:t>- </a:t>
            </a:r>
            <a:r>
              <a:rPr lang="it-IT" sz="2000" dirty="0" smtClean="0"/>
              <a:t>   3 </a:t>
            </a:r>
            <a:r>
              <a:rPr lang="it-IT" sz="2000" dirty="0"/>
              <a:t>wafer testati  appena arrivati </a:t>
            </a:r>
          </a:p>
          <a:p>
            <a:pPr marL="342900" indent="-34290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it-IT" sz="2000" dirty="0" smtClean="0"/>
              <a:t>Marco </a:t>
            </a:r>
            <a:r>
              <a:rPr lang="it-IT" sz="2000" dirty="0"/>
              <a:t>e Alberto riassumono la situazione per i chip PSI46:</a:t>
            </a:r>
          </a:p>
          <a:p>
            <a:pPr lvl="1">
              <a:lnSpc>
                <a:spcPts val="2700"/>
              </a:lnSpc>
            </a:pPr>
            <a:r>
              <a:rPr lang="it-IT" sz="2000" dirty="0" smtClean="0"/>
              <a:t>- </a:t>
            </a:r>
            <a:r>
              <a:rPr lang="it-IT" sz="2000" dirty="0"/>
              <a:t>alcuni residui di prototipi digitali a IZM</a:t>
            </a:r>
          </a:p>
          <a:p>
            <a:pPr lvl="1">
              <a:lnSpc>
                <a:spcPts val="2700"/>
              </a:lnSpc>
            </a:pPr>
            <a:r>
              <a:rPr lang="it-IT" sz="2000" dirty="0" smtClean="0"/>
              <a:t>- </a:t>
            </a:r>
            <a:r>
              <a:rPr lang="it-IT" sz="2000" dirty="0"/>
              <a:t>alcuni residui analogici a </a:t>
            </a:r>
            <a:r>
              <a:rPr lang="it-IT" sz="2000" dirty="0" err="1"/>
              <a:t>Selex</a:t>
            </a:r>
            <a:r>
              <a:rPr lang="it-IT" sz="2000" dirty="0"/>
              <a:t>, da verificare</a:t>
            </a:r>
          </a:p>
          <a:p>
            <a:pPr lvl="1">
              <a:lnSpc>
                <a:spcPts val="2700"/>
              </a:lnSpc>
            </a:pPr>
            <a:r>
              <a:rPr lang="it-IT" sz="2000" dirty="0" smtClean="0"/>
              <a:t>- 2 </a:t>
            </a:r>
            <a:r>
              <a:rPr lang="it-IT" sz="2000" dirty="0"/>
              <a:t>wafer di nuovi digitali ordinati (in comune anche con </a:t>
            </a:r>
            <a:r>
              <a:rPr lang="it-IT" sz="2000" dirty="0" smtClean="0"/>
              <a:t>Ada)</a:t>
            </a:r>
          </a:p>
          <a:p>
            <a:pPr lvl="1"/>
            <a:endParaRPr lang="it-IT" sz="2000" dirty="0">
              <a:solidFill>
                <a:srgbClr val="FF0000"/>
              </a:solidFill>
            </a:endParaRPr>
          </a:p>
          <a:p>
            <a:r>
              <a:rPr lang="it-IT" sz="2000" dirty="0" smtClean="0">
                <a:solidFill>
                  <a:srgbClr val="FF0000"/>
                </a:solidFill>
              </a:rPr>
              <a:t>URGENT </a:t>
            </a:r>
            <a:r>
              <a:rPr lang="it-IT" sz="2000" dirty="0" smtClean="0">
                <a:solidFill>
                  <a:srgbClr val="FF0000"/>
                </a:solidFill>
              </a:rPr>
              <a:t>ACTION: prendere contatti con </a:t>
            </a:r>
            <a:r>
              <a:rPr lang="it-IT" sz="2000" dirty="0" err="1" smtClean="0">
                <a:solidFill>
                  <a:srgbClr val="FF0000"/>
                </a:solidFill>
              </a:rPr>
              <a:t>Selex</a:t>
            </a:r>
            <a:r>
              <a:rPr lang="it-IT" sz="2000" dirty="0" smtClean="0">
                <a:solidFill>
                  <a:srgbClr val="FF0000"/>
                </a:solidFill>
              </a:rPr>
              <a:t> e IZM e verificare ordini ancora aperti e chip disponibili.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67817" y="793553"/>
            <a:ext cx="8421004" cy="922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Riassunto</a:t>
            </a:r>
            <a:r>
              <a:rPr lang="en-US" sz="32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11/09/2014</a:t>
            </a:r>
            <a:endParaRPr lang="en-US" sz="3200" b="1" kern="0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1499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64011" y="1376743"/>
            <a:ext cx="846590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Obiettivo è avere </a:t>
            </a:r>
            <a:r>
              <a:rPr lang="it-IT" dirty="0"/>
              <a:t>alcuni </a:t>
            </a:r>
            <a:r>
              <a:rPr lang="it-IT" dirty="0" smtClean="0"/>
              <a:t>moduli, sia </a:t>
            </a:r>
            <a:r>
              <a:rPr lang="it-IT" dirty="0"/>
              <a:t>per </a:t>
            </a:r>
            <a:r>
              <a:rPr lang="it-IT" dirty="0" smtClean="0"/>
              <a:t>ATLAS che per CMS, </a:t>
            </a:r>
            <a:r>
              <a:rPr lang="it-IT" dirty="0"/>
              <a:t>di entrambi </a:t>
            </a:r>
            <a:r>
              <a:rPr lang="it-IT" dirty="0" smtClean="0"/>
              <a:t>le varianti di </a:t>
            </a:r>
            <a:r>
              <a:rPr lang="it-IT" dirty="0"/>
              <a:t>sensori. 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Per </a:t>
            </a:r>
            <a:r>
              <a:rPr lang="it-IT" dirty="0"/>
              <a:t>i 3D dovremo considerare anche </a:t>
            </a:r>
            <a:r>
              <a:rPr lang="it-IT" dirty="0" smtClean="0"/>
              <a:t>qualche modulo aggiuntivo </a:t>
            </a:r>
            <a:r>
              <a:rPr lang="it-IT" dirty="0"/>
              <a:t>da fornire ad altri gruppi stranieri </a:t>
            </a:r>
            <a:r>
              <a:rPr lang="it-IT" dirty="0" smtClean="0"/>
              <a:t>interessati (e.g., IFAE Barcellona). 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In prima approssimazione, potremmo suddividerci i compiti secondo il finanziamento per il BB del 2014: </a:t>
            </a:r>
          </a:p>
          <a:p>
            <a:r>
              <a:rPr lang="it-IT" dirty="0" smtClean="0"/>
              <a:t>	- 3D a cura di gruppo ATLAS (Gianluca/Milano e GF/Trento) </a:t>
            </a:r>
          </a:p>
          <a:p>
            <a:r>
              <a:rPr lang="it-IT" dirty="0"/>
              <a:t>	</a:t>
            </a:r>
            <a:r>
              <a:rPr lang="it-IT" dirty="0" smtClean="0"/>
              <a:t>- planari a cura di gruppo CMS </a:t>
            </a:r>
            <a:r>
              <a:rPr lang="it-IT" dirty="0" smtClean="0"/>
              <a:t>( Alberto/Pisa ?)</a:t>
            </a:r>
            <a:endParaRPr lang="it-IT" dirty="0" smtClean="0"/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sng" dirty="0" smtClean="0"/>
              <a:t>Da decidere</a:t>
            </a:r>
            <a:r>
              <a:rPr lang="it-IT" dirty="0" smtClean="0"/>
              <a:t>: vogliamo andare sia a </a:t>
            </a:r>
            <a:r>
              <a:rPr lang="it-IT" dirty="0" err="1" smtClean="0"/>
              <a:t>Selex</a:t>
            </a:r>
            <a:r>
              <a:rPr lang="it-IT" dirty="0" smtClean="0"/>
              <a:t> che a IZM per entrambi i lotti </a:t>
            </a:r>
            <a:r>
              <a:rPr lang="it-IT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Quante fette utilizzare ? (In funzione del costo, ovviamente).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[Proposta: No planari alla </a:t>
            </a:r>
            <a:r>
              <a:rPr lang="it-IT" dirty="0" err="1" smtClean="0"/>
              <a:t>Selex</a:t>
            </a:r>
            <a:r>
              <a:rPr lang="it-IT" dirty="0" smtClean="0"/>
              <a:t>.]</a:t>
            </a:r>
            <a:endParaRPr lang="it-IT" dirty="0" smtClean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Lavoro urgente da fare</a:t>
            </a:r>
            <a:r>
              <a:rPr lang="it-IT" dirty="0" smtClean="0"/>
              <a:t>:</a:t>
            </a:r>
          </a:p>
          <a:p>
            <a:r>
              <a:rPr lang="it-IT" dirty="0" smtClean="0"/>
              <a:t>	- layout maschere 3D e planari (Trento/FBK)</a:t>
            </a:r>
          </a:p>
          <a:p>
            <a:r>
              <a:rPr lang="it-IT" dirty="0"/>
              <a:t>	</a:t>
            </a:r>
            <a:r>
              <a:rPr lang="it-IT" dirty="0" smtClean="0"/>
              <a:t>- ordine </a:t>
            </a:r>
            <a:r>
              <a:rPr lang="it-IT" dirty="0" smtClean="0"/>
              <a:t>maschera 3D </a:t>
            </a:r>
            <a:r>
              <a:rPr lang="it-IT" dirty="0" smtClean="0"/>
              <a:t>per </a:t>
            </a:r>
            <a:r>
              <a:rPr lang="it-IT" dirty="0" err="1" smtClean="0"/>
              <a:t>Selex</a:t>
            </a:r>
            <a:r>
              <a:rPr lang="it-IT" dirty="0" smtClean="0"/>
              <a:t> (Gianluca/Milano)</a:t>
            </a:r>
          </a:p>
          <a:p>
            <a:r>
              <a:rPr lang="it-IT" dirty="0"/>
              <a:t>	</a:t>
            </a:r>
            <a:r>
              <a:rPr lang="it-IT" dirty="0" smtClean="0"/>
              <a:t>- ordine </a:t>
            </a:r>
            <a:r>
              <a:rPr lang="it-IT" dirty="0" smtClean="0"/>
              <a:t>BB </a:t>
            </a:r>
            <a:r>
              <a:rPr lang="it-IT" dirty="0" err="1" smtClean="0"/>
              <a:t>Selex</a:t>
            </a:r>
            <a:r>
              <a:rPr lang="it-IT" dirty="0" smtClean="0"/>
              <a:t> </a:t>
            </a:r>
            <a:r>
              <a:rPr lang="it-IT" dirty="0" smtClean="0"/>
              <a:t>(Gianluca/Milano)</a:t>
            </a:r>
            <a:endParaRPr lang="it-IT" dirty="0"/>
          </a:p>
          <a:p>
            <a:r>
              <a:rPr lang="it-IT" dirty="0"/>
              <a:t>	</a:t>
            </a:r>
            <a:r>
              <a:rPr lang="it-IT" dirty="0" smtClean="0"/>
              <a:t>- ordine IZM </a:t>
            </a:r>
            <a:r>
              <a:rPr lang="it-IT" dirty="0" smtClean="0"/>
              <a:t>(CMS Torino ?)</a:t>
            </a:r>
            <a:endParaRPr lang="it-IT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88365" y="639443"/>
            <a:ext cx="8421004" cy="922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Proposta</a:t>
            </a:r>
            <a:r>
              <a:rPr lang="en-US" sz="32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sz="3200" b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operativa</a:t>
            </a:r>
            <a:endParaRPr lang="en-US" sz="3200" b="1" kern="0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400856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15447</TotalTime>
  <Words>227</Words>
  <Application>Microsoft Office PowerPoint</Application>
  <PresentationFormat>Presentazione su schermo (4:3)</PresentationFormat>
  <Paragraphs>39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Default Design</vt:lpstr>
      <vt:lpstr>Plans for bump bonding (reprise)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DIT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Gian Franco Dalla Betta</dc:creator>
  <cp:lastModifiedBy>dallabe</cp:lastModifiedBy>
  <cp:revision>1841</cp:revision>
  <cp:lastPrinted>2014-04-08T07:21:43Z</cp:lastPrinted>
  <dcterms:created xsi:type="dcterms:W3CDTF">2007-06-27T12:38:44Z</dcterms:created>
  <dcterms:modified xsi:type="dcterms:W3CDTF">2014-09-24T15:51:55Z</dcterms:modified>
</cp:coreProperties>
</file>