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4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7" r:id="rId5"/>
    <p:sldId id="298" r:id="rId6"/>
    <p:sldId id="283" r:id="rId7"/>
    <p:sldId id="289" r:id="rId8"/>
    <p:sldId id="299" r:id="rId9"/>
    <p:sldId id="300" r:id="rId10"/>
    <p:sldId id="297" r:id="rId11"/>
    <p:sldId id="301" r:id="rId12"/>
    <p:sldId id="303" r:id="rId13"/>
    <p:sldId id="304" r:id="rId14"/>
    <p:sldId id="308" r:id="rId15"/>
    <p:sldId id="310" r:id="rId16"/>
    <p:sldId id="305" r:id="rId17"/>
    <p:sldId id="291" r:id="rId18"/>
    <p:sldId id="309" r:id="rId19"/>
    <p:sldId id="314" r:id="rId20"/>
    <p:sldId id="311" r:id="rId21"/>
    <p:sldId id="287" r:id="rId22"/>
    <p:sldId id="312" r:id="rId23"/>
    <p:sldId id="313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AD0"/>
    <a:srgbClr val="FF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40" autoAdjust="0"/>
  </p:normalViewPr>
  <p:slideViewPr>
    <p:cSldViewPr snapToGrid="0" snapToObjects="1">
      <p:cViewPr>
        <p:scale>
          <a:sx n="85" d="100"/>
          <a:sy n="85" d="100"/>
        </p:scale>
        <p:origin x="-416" y="-400"/>
      </p:cViewPr>
      <p:guideLst>
        <p:guide orient="horz" pos="2162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E71C-30E8-934A-BB39-36960F48D79D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3741D-1799-C444-8E93-1D42653D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9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8E18B-F9E9-AC41-8266-AA68D9760212}" type="datetimeFigureOut">
              <a:rPr lang="en-US" smtClean="0"/>
              <a:t>21/09/14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1628-4F89-0141-B67A-6AE30873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76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0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8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E9E028-BBC3-D549-ADB3-BE1E5697A35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08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D286B6-6202-C940-91F7-D2248883114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9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947D54-ABB0-7B4B-A34C-B138098182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6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50D652-3F96-824C-B146-D7335EA4B6C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7A1257-FD0D-D048-B69A-8CE4A2DA8A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3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E4F8C4-C286-5F42-B8EE-DA129E9FB801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4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689DB7-F862-684E-8625-FD564E916FC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9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B204E-6051-CE4B-A85A-15256EB6A65F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5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1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C15FF1-2A9F-294B-BD9A-79A2D944719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8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40FFE5-1563-4141-9470-4A6E8E0442CA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72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207EFD-1C9A-2D49-B657-88B3C70667B5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3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D8D2CD-1E65-C847-8D38-2F517144BC2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59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28D466-D91E-234F-A3CF-FD3586F45E3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60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E9E028-BBC3-D549-ADB3-BE1E5697A35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08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D286B6-6202-C940-91F7-D2248883114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97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947D54-ABB0-7B4B-A34C-B138098182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63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50D652-3F96-824C-B146-D7335EA4B6C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0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7A1257-FD0D-D048-B69A-8CE4A2DA8A7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3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1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E4F8C4-C286-5F42-B8EE-DA129E9FB801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41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689DB7-F862-684E-8625-FD564E916FC2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92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B204E-6051-CE4B-A85A-15256EB6A65F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50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C15FF1-2A9F-294B-BD9A-79A2D9447190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83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40FFE5-1563-4141-9470-4A6E8E0442CA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72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376" y="404664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207EFD-1C9A-2D49-B657-88B3C70667B5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34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D8D2CD-1E65-C847-8D38-2F517144BC2D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59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28D466-D91E-234F-A3CF-FD3586F45E34}" type="slidenum">
              <a:rPr lang="en-US">
                <a:solidFill>
                  <a:srgbClr val="333399"/>
                </a:solidFill>
              </a:rPr>
              <a:pPr/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6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7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hyperlink" Target="http://www.presid.infn.it/" TargetMode="Externa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hyperlink" Target="http://www.presid.infn.it/" TargetMode="External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692" y="68886"/>
            <a:ext cx="8205107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312"/>
            <a:ext cx="8229600" cy="5023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6571" y="6487467"/>
            <a:ext cx="2291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23/9/14 Common R&amp;D Referee 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95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62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799" y="0"/>
            <a:ext cx="493713" cy="4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576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8" descr="INFNLogo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0"/>
            <a:ext cx="1087438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542090" y="390525"/>
            <a:ext cx="1392418" cy="3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99"/>
                </a:solidFill>
                <a:latin typeface="Garamond" charset="0"/>
              </a:rPr>
              <a:t>Aug. 26, 2014</a:t>
            </a:r>
            <a:endParaRPr lang="it-IT" dirty="0">
              <a:solidFill>
                <a:srgbClr val="003399"/>
              </a:solidFill>
              <a:latin typeface="Garamond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331913" y="398463"/>
            <a:ext cx="16922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99"/>
                </a:solidFill>
                <a:latin typeface="Garamond" charset="0"/>
              </a:rPr>
              <a:t>G.-F. Dalla Betta</a:t>
            </a:r>
            <a:endParaRPr lang="it-IT">
              <a:solidFill>
                <a:srgbClr val="003399"/>
              </a:solidFill>
              <a:latin typeface="Garamond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116013" y="765175"/>
            <a:ext cx="68405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7" name="Picture 13"/>
          <p:cNvPicPr preferRelativeResize="0"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6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455218" y="2797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  <a:latin typeface="Times New Roman"/>
                <a:ea typeface="헤드라인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48FB0F-8FF2-8E46-9CAA-3DD33306667A}" type="slidenum">
              <a:rPr lang="en-US" smtClean="0">
                <a:solidFill>
                  <a:srgbClr val="3333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8" descr="INFNLogo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0"/>
            <a:ext cx="1087438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6542090" y="390525"/>
            <a:ext cx="1392418" cy="3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99"/>
                </a:solidFill>
                <a:latin typeface="Garamond" charset="0"/>
              </a:rPr>
              <a:t>Aug. 26, 2014</a:t>
            </a:r>
            <a:endParaRPr lang="it-IT" dirty="0">
              <a:solidFill>
                <a:srgbClr val="003399"/>
              </a:solidFill>
              <a:latin typeface="Garamond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331913" y="398463"/>
            <a:ext cx="16922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485" tIns="41742" rIns="83485" bIns="41742">
            <a:spAutoFit/>
          </a:bodyPr>
          <a:lstStyle>
            <a:lvl1pPr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7513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35025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52538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70050" defTabSz="8350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272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844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416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98850" defTabSz="835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3399"/>
                </a:solidFill>
                <a:latin typeface="Garamond" charset="0"/>
              </a:rPr>
              <a:t>G.-F. Dalla Betta</a:t>
            </a:r>
            <a:endParaRPr lang="it-IT">
              <a:solidFill>
                <a:srgbClr val="003399"/>
              </a:solidFill>
              <a:latin typeface="Garamond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116013" y="765175"/>
            <a:ext cx="684053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37" name="Picture 13"/>
          <p:cNvPicPr preferRelativeResize="0"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6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455218" y="2797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  <a:latin typeface="Times New Roman"/>
                <a:ea typeface="헤드라인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548FB0F-8FF2-8E46-9CAA-3DD33306667A}" type="slidenum">
              <a:rPr lang="en-US" smtClean="0">
                <a:solidFill>
                  <a:srgbClr val="333399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77" y="1395412"/>
            <a:ext cx="8026123" cy="2388764"/>
          </a:xfrm>
        </p:spPr>
        <p:txBody>
          <a:bodyPr>
            <a:normAutofit/>
          </a:bodyPr>
          <a:lstStyle/>
          <a:p>
            <a:r>
              <a:rPr lang="en-US" dirty="0" smtClean="0"/>
              <a:t>R&amp;D </a:t>
            </a:r>
            <a:r>
              <a:rPr lang="en-US" dirty="0" err="1" smtClean="0"/>
              <a:t>Comune</a:t>
            </a:r>
            <a:r>
              <a:rPr lang="en-US" dirty="0" smtClean="0"/>
              <a:t> Pixel Fase-2</a:t>
            </a:r>
            <a:br>
              <a:rPr lang="en-US" dirty="0" smtClean="0"/>
            </a:br>
            <a:r>
              <a:rPr lang="en-US" dirty="0" smtClean="0"/>
              <a:t>ATLAS-CMS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7500"/>
          </a:xfrm>
        </p:spPr>
        <p:txBody>
          <a:bodyPr>
            <a:normAutofit/>
          </a:bodyPr>
          <a:lstStyle/>
          <a:p>
            <a:r>
              <a:rPr lang="en-US" dirty="0"/>
              <a:t>Marco </a:t>
            </a:r>
            <a:r>
              <a:rPr lang="en-US" dirty="0" smtClean="0"/>
              <a:t>Meschini – </a:t>
            </a:r>
            <a:r>
              <a:rPr lang="en-US" dirty="0" err="1" smtClean="0"/>
              <a:t>Nanni</a:t>
            </a:r>
            <a:r>
              <a:rPr lang="en-US" dirty="0" smtClean="0"/>
              <a:t> </a:t>
            </a:r>
            <a:r>
              <a:rPr lang="en-US" dirty="0" err="1" smtClean="0"/>
              <a:t>Darbo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A </a:t>
            </a:r>
            <a:r>
              <a:rPr lang="en-US" dirty="0" err="1" smtClean="0">
                <a:solidFill>
                  <a:srgbClr val="008000"/>
                </a:solidFill>
              </a:rPr>
              <a:t>nome</a:t>
            </a:r>
            <a:r>
              <a:rPr lang="en-US" dirty="0" smtClean="0">
                <a:solidFill>
                  <a:srgbClr val="008000"/>
                </a:solidFill>
              </a:rPr>
              <a:t> del </a:t>
            </a:r>
            <a:r>
              <a:rPr lang="en-US" dirty="0" err="1" smtClean="0">
                <a:solidFill>
                  <a:srgbClr val="008000"/>
                </a:solidFill>
              </a:rPr>
              <a:t>gruppo</a:t>
            </a:r>
            <a:r>
              <a:rPr lang="en-US" dirty="0" smtClean="0">
                <a:solidFill>
                  <a:srgbClr val="008000"/>
                </a:solidFill>
              </a:rPr>
              <a:t> R&amp;D ATLAS-CMS</a:t>
            </a:r>
          </a:p>
          <a:p>
            <a:endParaRPr lang="en-US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Piano di </a:t>
            </a:r>
            <a:r>
              <a:rPr lang="en-US" dirty="0" err="1" smtClean="0"/>
              <a:t>Produzione</a:t>
            </a:r>
            <a:r>
              <a:rPr lang="en-US" dirty="0" smtClean="0"/>
              <a:t> </a:t>
            </a:r>
            <a:r>
              <a:rPr lang="en-US" dirty="0" err="1" smtClean="0"/>
              <a:t>Planari</a:t>
            </a:r>
            <a:r>
              <a:rPr lang="en-US" dirty="0" smtClean="0"/>
              <a:t> Batch n.2 FBK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810280"/>
              </p:ext>
            </p:extLst>
          </p:nvPr>
        </p:nvGraphicFramePr>
        <p:xfrm>
          <a:off x="469533" y="1640590"/>
          <a:ext cx="8229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Dose 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P_Spray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FZ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DWB 100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Symbol"/>
                        </a:rPr>
                        <a:t>m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DWB 130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Symbol"/>
                        </a:rPr>
                        <a:t>m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Dose MIN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Dose CENTRAL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Dose MAX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1727" y="3637052"/>
            <a:ext cx="65100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In totale </a:t>
            </a:r>
            <a:r>
              <a:rPr lang="it-IT" dirty="0">
                <a:solidFill>
                  <a:srgbClr val="FF0000"/>
                </a:solidFill>
              </a:rPr>
              <a:t>11 </a:t>
            </a:r>
            <a:r>
              <a:rPr lang="it-IT" dirty="0" smtClean="0">
                <a:solidFill>
                  <a:srgbClr val="FF0000"/>
                </a:solidFill>
              </a:rPr>
              <a:t>wafer in produzione</a:t>
            </a:r>
            <a:endParaRPr lang="it-IT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Tre dosi di </a:t>
            </a:r>
            <a:r>
              <a:rPr lang="it-IT" dirty="0" smtClean="0">
                <a:solidFill>
                  <a:srgbClr val="FF0000"/>
                </a:solidFill>
              </a:rPr>
              <a:t>isolamento </a:t>
            </a:r>
            <a:r>
              <a:rPr lang="it-IT" dirty="0" err="1" smtClean="0">
                <a:solidFill>
                  <a:srgbClr val="FF0000"/>
                </a:solidFill>
              </a:rPr>
              <a:t>P_Spray</a:t>
            </a:r>
            <a:endParaRPr lang="it-IT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Confronto </a:t>
            </a:r>
            <a:r>
              <a:rPr lang="it-IT" dirty="0">
                <a:solidFill>
                  <a:srgbClr val="FF0000"/>
                </a:solidFill>
              </a:rPr>
              <a:t>tra </a:t>
            </a:r>
            <a:r>
              <a:rPr lang="it-IT" dirty="0" smtClean="0">
                <a:solidFill>
                  <a:srgbClr val="FF0000"/>
                </a:solidFill>
              </a:rPr>
              <a:t>wafer </a:t>
            </a:r>
            <a:r>
              <a:rPr lang="it-IT" dirty="0">
                <a:solidFill>
                  <a:srgbClr val="FF0000"/>
                </a:solidFill>
              </a:rPr>
              <a:t>sulla dose </a:t>
            </a:r>
            <a:r>
              <a:rPr lang="it-IT" dirty="0" smtClean="0">
                <a:solidFill>
                  <a:srgbClr val="FF0000"/>
                </a:solidFill>
              </a:rPr>
              <a:t>centrale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Il Float Zone viene utilizzato come riferimento, in quanto il DWB </a:t>
            </a:r>
            <a:r>
              <a:rPr lang="it-IT" dirty="0" err="1">
                <a:solidFill>
                  <a:srgbClr val="FF0000"/>
                </a:solidFill>
              </a:rPr>
              <a:t>e’</a:t>
            </a:r>
            <a:r>
              <a:rPr lang="it-IT" dirty="0">
                <a:solidFill>
                  <a:srgbClr val="FF0000"/>
                </a:solidFill>
              </a:rPr>
              <a:t> una soluzione “innovativa”</a:t>
            </a:r>
          </a:p>
          <a:p>
            <a:endParaRPr lang="it-IT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Studi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batch Pixel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pixel in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ROC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gi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en-US" dirty="0" smtClean="0"/>
              <a:t> o a </a:t>
            </a:r>
            <a:r>
              <a:rPr lang="en-US" dirty="0" err="1" smtClean="0"/>
              <a:t>breve</a:t>
            </a:r>
            <a:r>
              <a:rPr lang="en-US" dirty="0" smtClean="0"/>
              <a:t> </a:t>
            </a:r>
            <a:r>
              <a:rPr lang="en-US" dirty="0" err="1" smtClean="0"/>
              <a:t>termine</a:t>
            </a:r>
            <a:endParaRPr lang="en-US" dirty="0" smtClean="0"/>
          </a:p>
          <a:p>
            <a:pPr lvl="1"/>
            <a:r>
              <a:rPr lang="en-US" dirty="0" smtClean="0"/>
              <a:t>FE-I4 e </a:t>
            </a:r>
            <a:r>
              <a:rPr lang="en-US" dirty="0" err="1" smtClean="0"/>
              <a:t>PSI_dig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, </a:t>
            </a:r>
            <a:r>
              <a:rPr lang="en-US" dirty="0" err="1" smtClean="0"/>
              <a:t>ordinati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wafer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fondi</a:t>
            </a:r>
            <a:r>
              <a:rPr lang="en-US" dirty="0" smtClean="0"/>
              <a:t> 2014</a:t>
            </a:r>
          </a:p>
          <a:p>
            <a:pPr lvl="1"/>
            <a:r>
              <a:rPr lang="en-US" dirty="0" err="1" smtClean="0"/>
              <a:t>nel</a:t>
            </a:r>
            <a:r>
              <a:rPr lang="en-US" dirty="0" smtClean="0"/>
              <a:t> 2015 ROC FNAL pitch 30x100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ROC PSI </a:t>
            </a:r>
            <a:r>
              <a:rPr lang="en-US" dirty="0" err="1" smtClean="0"/>
              <a:t>prototipo</a:t>
            </a:r>
            <a:r>
              <a:rPr lang="en-US" dirty="0" smtClean="0"/>
              <a:t> 50x50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  (2015?)</a:t>
            </a:r>
          </a:p>
          <a:p>
            <a:pPr lvl="1"/>
            <a:r>
              <a:rPr lang="en-US" dirty="0" smtClean="0"/>
              <a:t>Primo mini-</a:t>
            </a:r>
            <a:r>
              <a:rPr lang="en-US" dirty="0" err="1" smtClean="0"/>
              <a:t>prototipo</a:t>
            </a:r>
            <a:r>
              <a:rPr lang="en-US" dirty="0" smtClean="0"/>
              <a:t> RD53? </a:t>
            </a:r>
          </a:p>
          <a:p>
            <a:r>
              <a:rPr lang="en-US" dirty="0" err="1" smtClean="0"/>
              <a:t>Inserire</a:t>
            </a:r>
            <a:r>
              <a:rPr lang="en-US" dirty="0" smtClean="0"/>
              <a:t> </a:t>
            </a:r>
            <a:r>
              <a:rPr lang="en-US" dirty="0" err="1" smtClean="0"/>
              <a:t>comunque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 pixel con pitch </a:t>
            </a:r>
            <a:r>
              <a:rPr lang="en-US" dirty="0" err="1" smtClean="0"/>
              <a:t>adatto</a:t>
            </a:r>
            <a:r>
              <a:rPr lang="en-US" dirty="0" smtClean="0"/>
              <a:t> per Fase-2 e </a:t>
            </a:r>
            <a:r>
              <a:rPr lang="en-US" dirty="0" err="1" smtClean="0"/>
              <a:t>leggerli</a:t>
            </a:r>
            <a:r>
              <a:rPr lang="en-US" dirty="0" smtClean="0"/>
              <a:t> con FE-I4 o </a:t>
            </a:r>
            <a:r>
              <a:rPr lang="en-US" dirty="0" err="1" smtClean="0"/>
              <a:t>PSI_dig</a:t>
            </a:r>
            <a:endParaRPr lang="en-US" dirty="0" smtClean="0"/>
          </a:p>
          <a:p>
            <a:pPr lvl="1"/>
            <a:r>
              <a:rPr lang="en-US" dirty="0" smtClean="0"/>
              <a:t>metal mask per </a:t>
            </a:r>
            <a:r>
              <a:rPr lang="en-US" dirty="0" err="1" smtClean="0"/>
              <a:t>leggere</a:t>
            </a:r>
            <a:r>
              <a:rPr lang="en-US" dirty="0" smtClean="0"/>
              <a:t> solo </a:t>
            </a:r>
            <a:r>
              <a:rPr lang="en-US" dirty="0" err="1" smtClean="0"/>
              <a:t>alcuni</a:t>
            </a:r>
            <a:r>
              <a:rPr lang="en-US" dirty="0" smtClean="0"/>
              <a:t> pixel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8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884" y="1465330"/>
            <a:ext cx="5298440" cy="5218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339" y="4095313"/>
            <a:ext cx="948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305" y="5322281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 col.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66922" y="5287361"/>
            <a:ext cx="439618" cy="1221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665120" y="4066263"/>
            <a:ext cx="415219" cy="2320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97125" y="706884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3D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cell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layout 1: 50 x 50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54767" y="1731432"/>
            <a:ext cx="2341033" cy="211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29425" y="1717675"/>
            <a:ext cx="3176" cy="238019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64410" y="2578458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44507" y="5121970"/>
            <a:ext cx="98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Bump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pad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7294" y="1228223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069540" y="5556004"/>
            <a:ext cx="708316" cy="2686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333563" y="2878696"/>
            <a:ext cx="3413" cy="7573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37025" y="2967448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15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 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6339" y="36987"/>
            <a:ext cx="2521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Studi</a:t>
            </a:r>
            <a:r>
              <a:rPr lang="en-US" sz="2000" b="1" dirty="0" smtClean="0">
                <a:solidFill>
                  <a:srgbClr val="0000FF"/>
                </a:solidFill>
              </a:rPr>
              <a:t> per layout 3D 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97125" y="758196"/>
            <a:ext cx="7787987" cy="519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FEI4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compatible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it-IT" sz="2800" b="1" dirty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est </a:t>
            </a:r>
            <a:r>
              <a:rPr lang="it-IT" sz="2800" b="1" dirty="0" err="1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pixels</a:t>
            </a:r>
            <a:r>
              <a:rPr lang="it-IT" sz="2800" b="1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50 x 50</a:t>
            </a:r>
            <a:endParaRPr lang="it-IT" sz="2800" b="1" dirty="0" smtClean="0">
              <a:solidFill>
                <a:srgbClr val="FF003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40441" y="4490380"/>
            <a:ext cx="0" cy="22660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742" y="4027986"/>
            <a:ext cx="10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m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42069" y="4117431"/>
            <a:ext cx="0" cy="3784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07" y="5257938"/>
            <a:ext cx="121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m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242067" y="1866900"/>
            <a:ext cx="0" cy="224444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157" y="2524109"/>
            <a:ext cx="121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450 </a:t>
            </a:r>
            <a:r>
              <a:rPr lang="en-US" sz="2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m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752" y="1603887"/>
            <a:ext cx="1689100" cy="52539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17292" y="1239304"/>
            <a:ext cx="883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4x250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6196" y="1239304"/>
            <a:ext cx="1460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4x50 + grid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0" y="1648460"/>
            <a:ext cx="1706880" cy="52095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501553" y="5494744"/>
            <a:ext cx="1533525" cy="1273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01553" y="4220510"/>
            <a:ext cx="1533525" cy="1273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01553" y="2946276"/>
            <a:ext cx="1533525" cy="1273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01553" y="1672042"/>
            <a:ext cx="1533525" cy="12737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499150" y="1708150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16494" y="4244975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516494" y="3990975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522844" y="6533618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376" y="1652814"/>
            <a:ext cx="1689100" cy="52006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59709" y="1239304"/>
            <a:ext cx="1865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2x50 + 2x450L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8944" y="4233237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418944" y="3979237"/>
            <a:ext cx="1533525" cy="254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418944" y="1680537"/>
            <a:ext cx="1533525" cy="229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14837" y="4488826"/>
            <a:ext cx="1533525" cy="229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0156" y="3381833"/>
            <a:ext cx="8390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fF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71926" y="2625506"/>
            <a:ext cx="8390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250 </a:t>
            </a:r>
            <a:r>
              <a:rPr lang="en-US" dirty="0" err="1" smtClean="0"/>
              <a:t>fF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639841" y="110961"/>
            <a:ext cx="586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Configurazioni</a:t>
            </a:r>
            <a:r>
              <a:rPr lang="en-US" dirty="0" smtClean="0">
                <a:solidFill>
                  <a:srgbClr val="0000FF"/>
                </a:solidFill>
              </a:rPr>
              <a:t> layout per </a:t>
            </a:r>
            <a:r>
              <a:rPr lang="en-US" dirty="0" err="1" smtClean="0">
                <a:solidFill>
                  <a:srgbClr val="0000FF"/>
                </a:solidFill>
              </a:rPr>
              <a:t>leggere</a:t>
            </a:r>
            <a:r>
              <a:rPr lang="en-US" dirty="0" smtClean="0">
                <a:solidFill>
                  <a:srgbClr val="0000FF"/>
                </a:solidFill>
              </a:rPr>
              <a:t> pixel 50x50 con FE-I4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1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Simulazioni</a:t>
            </a:r>
            <a:r>
              <a:rPr lang="en-US" dirty="0" smtClean="0"/>
              <a:t> </a:t>
            </a:r>
            <a:r>
              <a:rPr lang="en-US" dirty="0" err="1" smtClean="0"/>
              <a:t>Capacit</a:t>
            </a:r>
            <a:r>
              <a:rPr lang="en-US" dirty="0" err="1" smtClean="0"/>
              <a:t>à</a:t>
            </a:r>
            <a:r>
              <a:rPr lang="en-US" dirty="0" smtClean="0"/>
              <a:t> Inter-pixel (TN)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6603" y="1061635"/>
            <a:ext cx="7860797" cy="1605366"/>
          </a:xfrm>
        </p:spPr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capacit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totale</a:t>
            </a:r>
            <a:r>
              <a:rPr lang="en-US" dirty="0" smtClean="0"/>
              <a:t> del pixel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mantenuta</a:t>
            </a:r>
            <a:r>
              <a:rPr lang="en-US" dirty="0" smtClean="0"/>
              <a:t> </a:t>
            </a:r>
            <a:r>
              <a:rPr lang="en-US" dirty="0" err="1" smtClean="0"/>
              <a:t>bassa</a:t>
            </a:r>
            <a:r>
              <a:rPr lang="en-US" dirty="0" smtClean="0"/>
              <a:t> per non </a:t>
            </a:r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troppo</a:t>
            </a:r>
            <a:r>
              <a:rPr lang="en-US" dirty="0" smtClean="0"/>
              <a:t> </a:t>
            </a:r>
            <a:r>
              <a:rPr lang="en-US" dirty="0" err="1" smtClean="0"/>
              <a:t>rumore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particolare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rivelatori</a:t>
            </a:r>
            <a:r>
              <a:rPr lang="en-US" dirty="0" smtClean="0"/>
              <a:t> </a:t>
            </a:r>
            <a:r>
              <a:rPr lang="en-US" dirty="0" err="1" smtClean="0"/>
              <a:t>irraggiati</a:t>
            </a:r>
            <a:r>
              <a:rPr lang="en-US" dirty="0" smtClean="0"/>
              <a:t> e/o con </a:t>
            </a:r>
            <a:r>
              <a:rPr lang="en-US" dirty="0" err="1" smtClean="0"/>
              <a:t>zona</a:t>
            </a:r>
            <a:r>
              <a:rPr lang="en-US" dirty="0" smtClean="0"/>
              <a:t> di </a:t>
            </a:r>
            <a:r>
              <a:rPr lang="en-US" dirty="0" err="1" smtClean="0"/>
              <a:t>raccolta</a:t>
            </a:r>
            <a:r>
              <a:rPr lang="en-US" dirty="0" smtClean="0"/>
              <a:t> </a:t>
            </a:r>
            <a:r>
              <a:rPr lang="en-US" dirty="0" err="1" smtClean="0"/>
              <a:t>ridotta</a:t>
            </a:r>
            <a:endParaRPr lang="en-US" dirty="0"/>
          </a:p>
        </p:txBody>
      </p:sp>
      <p:pic>
        <p:nvPicPr>
          <p:cNvPr id="11" name="Picture 10" descr="Screen Shot 2014-09-21 at 19.47.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6731" r="2500"/>
          <a:stretch/>
        </p:blipFill>
        <p:spPr>
          <a:xfrm>
            <a:off x="326570" y="2667000"/>
            <a:ext cx="8360229" cy="1935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4418146"/>
            <a:ext cx="214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G.-F.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etta</a:t>
            </a:r>
            <a:r>
              <a:rPr lang="en-US" dirty="0" smtClean="0"/>
              <a:t> (TN)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6770" y="4965970"/>
            <a:ext cx="739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simulazioni</a:t>
            </a:r>
            <a:r>
              <a:rPr lang="en-US" dirty="0" smtClean="0"/>
              <a:t> </a:t>
            </a:r>
            <a:r>
              <a:rPr lang="en-US" dirty="0" err="1" smtClean="0"/>
              <a:t>danno</a:t>
            </a:r>
            <a:r>
              <a:rPr lang="en-US" dirty="0" smtClean="0"/>
              <a:t> ~100 </a:t>
            </a:r>
            <a:r>
              <a:rPr lang="en-US" dirty="0" err="1" smtClean="0"/>
              <a:t>fF</a:t>
            </a:r>
            <a:r>
              <a:rPr lang="en-US" dirty="0" smtClean="0"/>
              <a:t> per </a:t>
            </a:r>
            <a:r>
              <a:rPr lang="en-US" dirty="0" err="1" smtClean="0"/>
              <a:t>uno</a:t>
            </a:r>
            <a:r>
              <a:rPr lang="en-US" dirty="0" smtClean="0"/>
              <a:t> </a:t>
            </a:r>
            <a:r>
              <a:rPr lang="en-US" dirty="0" err="1" smtClean="0"/>
              <a:t>spessore</a:t>
            </a:r>
            <a:r>
              <a:rPr lang="en-US" dirty="0" smtClean="0"/>
              <a:t> di 150mm </a:t>
            </a:r>
            <a:r>
              <a:rPr lang="en-US" dirty="0" err="1" smtClean="0"/>
              <a:t>tenendo</a:t>
            </a:r>
            <a:r>
              <a:rPr lang="en-US" dirty="0" smtClean="0"/>
              <a:t> in </a:t>
            </a:r>
            <a:r>
              <a:rPr lang="en-US" dirty="0" err="1" smtClean="0"/>
              <a:t>conto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contributo</a:t>
            </a:r>
            <a:r>
              <a:rPr lang="en-US" dirty="0" smtClean="0"/>
              <a:t> del metal layout e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colonne</a:t>
            </a:r>
            <a:r>
              <a:rPr lang="en-US" dirty="0" smtClean="0"/>
              <a:t> N verso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P_Spray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6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-1" y="766059"/>
            <a:ext cx="6975765" cy="221852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Il programma di R&amp;D pluriennale prevede: </a:t>
            </a:r>
            <a:endParaRPr lang="it-IT" dirty="0" smtClean="0"/>
          </a:p>
          <a:p>
            <a:pPr lvl="1"/>
            <a:r>
              <a:rPr lang="it-IT" dirty="0" smtClean="0"/>
              <a:t>Assemblaggio di Pixel </a:t>
            </a:r>
            <a:r>
              <a:rPr lang="it-IT" dirty="0" err="1" smtClean="0"/>
              <a:t>sensors</a:t>
            </a:r>
            <a:r>
              <a:rPr lang="it-IT" dirty="0" smtClean="0"/>
              <a:t> </a:t>
            </a:r>
          </a:p>
          <a:p>
            <a:pPr lvl="2"/>
            <a:r>
              <a:rPr lang="it-IT" dirty="0" smtClean="0">
                <a:solidFill>
                  <a:srgbClr val="000000"/>
                </a:solidFill>
              </a:rPr>
              <a:t>sensori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smtClean="0">
                <a:solidFill>
                  <a:srgbClr val="000000"/>
                </a:solidFill>
              </a:rPr>
              <a:t>sottili (fino a </a:t>
            </a:r>
            <a:r>
              <a:rPr lang="it-IT" dirty="0" smtClean="0">
                <a:solidFill>
                  <a:srgbClr val="000000"/>
                </a:solidFill>
              </a:rPr>
              <a:t>~100 </a:t>
            </a:r>
            <a:r>
              <a:rPr lang="it-IT" dirty="0" smtClean="0">
                <a:solidFill>
                  <a:srgbClr val="000000"/>
                </a:solidFill>
              </a:rPr>
              <a:t>micron) </a:t>
            </a:r>
          </a:p>
          <a:p>
            <a:pPr lvl="2"/>
            <a:r>
              <a:rPr lang="it-IT" dirty="0" smtClean="0">
                <a:solidFill>
                  <a:srgbClr val="000000"/>
                </a:solidFill>
              </a:rPr>
              <a:t>alta </a:t>
            </a:r>
            <a:r>
              <a:rPr lang="it-IT" dirty="0" smtClean="0">
                <a:solidFill>
                  <a:srgbClr val="000000"/>
                </a:solidFill>
              </a:rPr>
              <a:t>densità di </a:t>
            </a:r>
            <a:r>
              <a:rPr lang="it-IT" dirty="0" err="1" smtClean="0">
                <a:solidFill>
                  <a:srgbClr val="000000"/>
                </a:solidFill>
              </a:rPr>
              <a:t>bumps</a:t>
            </a:r>
            <a:r>
              <a:rPr lang="it-IT" dirty="0" smtClean="0">
                <a:solidFill>
                  <a:srgbClr val="000000"/>
                </a:solidFill>
              </a:rPr>
              <a:t>: per pixel  con </a:t>
            </a:r>
            <a:r>
              <a:rPr lang="it-IT" dirty="0" err="1" smtClean="0">
                <a:solidFill>
                  <a:srgbClr val="000000"/>
                </a:solidFill>
              </a:rPr>
              <a:t>pitch</a:t>
            </a:r>
            <a:r>
              <a:rPr lang="it-IT" dirty="0" smtClean="0">
                <a:solidFill>
                  <a:srgbClr val="000000"/>
                </a:solidFill>
              </a:rPr>
              <a:t> piccolo  (~ 4x10</a:t>
            </a:r>
            <a:r>
              <a:rPr lang="it-IT" baseline="30000" dirty="0" smtClean="0">
                <a:solidFill>
                  <a:srgbClr val="000000"/>
                </a:solidFill>
              </a:rPr>
              <a:t>4</a:t>
            </a:r>
            <a:r>
              <a:rPr lang="it-IT" dirty="0" smtClean="0">
                <a:solidFill>
                  <a:srgbClr val="000000"/>
                </a:solidFill>
              </a:rPr>
              <a:t>  </a:t>
            </a:r>
            <a:r>
              <a:rPr lang="it-IT" dirty="0" err="1">
                <a:solidFill>
                  <a:srgbClr val="000000"/>
                </a:solidFill>
              </a:rPr>
              <a:t>bumps</a:t>
            </a:r>
            <a:r>
              <a:rPr lang="it-IT" dirty="0" smtClean="0">
                <a:solidFill>
                  <a:srgbClr val="000000"/>
                </a:solidFill>
              </a:rPr>
              <a:t>/</a:t>
            </a:r>
            <a:r>
              <a:rPr lang="it-IT" dirty="0">
                <a:solidFill>
                  <a:srgbClr val="000000"/>
                </a:solidFill>
              </a:rPr>
              <a:t>cm</a:t>
            </a:r>
            <a:r>
              <a:rPr lang="it-IT" baseline="30000" dirty="0">
                <a:solidFill>
                  <a:srgbClr val="000000"/>
                </a:solidFill>
              </a:rPr>
              <a:t>2</a:t>
            </a:r>
            <a:r>
              <a:rPr lang="it-IT" dirty="0" smtClean="0">
                <a:solidFill>
                  <a:srgbClr val="000000"/>
                </a:solidFill>
              </a:rPr>
              <a:t>) </a:t>
            </a:r>
          </a:p>
          <a:p>
            <a:pPr lvl="1"/>
            <a:r>
              <a:rPr lang="it-IT" dirty="0" smtClean="0"/>
              <a:t>ROC Chip:   </a:t>
            </a:r>
          </a:p>
          <a:p>
            <a:pPr lvl="2"/>
            <a:r>
              <a:rPr lang="it-IT" dirty="0" smtClean="0">
                <a:solidFill>
                  <a:srgbClr val="000000"/>
                </a:solidFill>
              </a:rPr>
              <a:t>Area fino a 2x2cm</a:t>
            </a:r>
            <a:r>
              <a:rPr lang="it-IT" baseline="30000" dirty="0" smtClean="0">
                <a:solidFill>
                  <a:srgbClr val="000000"/>
                </a:solidFill>
              </a:rPr>
              <a:t>2 </a:t>
            </a:r>
            <a:r>
              <a:rPr lang="it-IT" dirty="0" smtClean="0">
                <a:solidFill>
                  <a:srgbClr val="000000"/>
                </a:solidFill>
              </a:rPr>
              <a:t> come Fe-I4 </a:t>
            </a:r>
            <a:r>
              <a:rPr lang="it-IT" dirty="0" smtClean="0">
                <a:solidFill>
                  <a:srgbClr val="000000"/>
                </a:solidFill>
              </a:rPr>
              <a:t>(anche </a:t>
            </a:r>
            <a:r>
              <a:rPr lang="it-IT" dirty="0" smtClean="0">
                <a:solidFill>
                  <a:srgbClr val="000000"/>
                </a:solidFill>
              </a:rPr>
              <a:t>fino </a:t>
            </a:r>
            <a:r>
              <a:rPr lang="it-IT" dirty="0" smtClean="0">
                <a:solidFill>
                  <a:srgbClr val="000000"/>
                </a:solidFill>
              </a:rPr>
              <a:t>a ~6 cm</a:t>
            </a:r>
            <a:r>
              <a:rPr lang="it-IT" baseline="30000" dirty="0" smtClean="0">
                <a:solidFill>
                  <a:srgbClr val="000000"/>
                </a:solidFill>
              </a:rPr>
              <a:t>2  </a:t>
            </a:r>
            <a:r>
              <a:rPr lang="it-IT" dirty="0" smtClean="0">
                <a:solidFill>
                  <a:srgbClr val="000000"/>
                </a:solidFill>
              </a:rPr>
              <a:t>se </a:t>
            </a:r>
            <a:r>
              <a:rPr lang="it-IT" dirty="0" smtClean="0">
                <a:solidFill>
                  <a:srgbClr val="000000"/>
                </a:solidFill>
              </a:rPr>
              <a:t>OK</a:t>
            </a:r>
            <a:r>
              <a:rPr lang="it-IT" dirty="0" smtClean="0">
                <a:solidFill>
                  <a:srgbClr val="000000"/>
                </a:solidFill>
              </a:rPr>
              <a:t> in 65 nm)</a:t>
            </a:r>
            <a:r>
              <a:rPr lang="it-IT" baseline="30000" dirty="0" smtClean="0">
                <a:solidFill>
                  <a:srgbClr val="000000"/>
                </a:solidFill>
              </a:rPr>
              <a:t> </a:t>
            </a:r>
            <a:endParaRPr lang="it-IT" dirty="0" smtClean="0">
              <a:solidFill>
                <a:srgbClr val="000000"/>
              </a:solidFill>
            </a:endParaRPr>
          </a:p>
          <a:p>
            <a:pPr lvl="2"/>
            <a:r>
              <a:rPr lang="it-IT" dirty="0" smtClean="0">
                <a:solidFill>
                  <a:srgbClr val="000000"/>
                </a:solidFill>
              </a:rPr>
              <a:t>Assottigliati: fino a </a:t>
            </a:r>
            <a:r>
              <a:rPr lang="it-IT" dirty="0">
                <a:solidFill>
                  <a:srgbClr val="000000"/>
                </a:solidFill>
              </a:rPr>
              <a:t>100</a:t>
            </a:r>
            <a:r>
              <a:rPr lang="it-IT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it-IT" dirty="0">
                <a:solidFill>
                  <a:srgbClr val="000000"/>
                </a:solidFill>
              </a:rPr>
              <a:t>m di spessore con chip di grandi dimensioni (FE-I4)  </a:t>
            </a:r>
            <a:r>
              <a:rPr lang="it-IT" dirty="0" smtClean="0">
                <a:solidFill>
                  <a:srgbClr val="000000"/>
                </a:solidFill>
              </a:rPr>
              <a:t>e fino  </a:t>
            </a:r>
            <a:r>
              <a:rPr lang="it-IT" dirty="0">
                <a:solidFill>
                  <a:srgbClr val="000000"/>
                </a:solidFill>
              </a:rPr>
              <a:t>a 75</a:t>
            </a:r>
            <a:r>
              <a:rPr lang="it-IT" dirty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it-IT" dirty="0">
                <a:solidFill>
                  <a:srgbClr val="000000"/>
                </a:solidFill>
              </a:rPr>
              <a:t>m con </a:t>
            </a:r>
            <a:r>
              <a:rPr lang="it-IT" dirty="0" smtClean="0">
                <a:solidFill>
                  <a:srgbClr val="000000"/>
                </a:solidFill>
              </a:rPr>
              <a:t>ad esempio PSI46</a:t>
            </a:r>
            <a:r>
              <a:rPr lang="it-IT" dirty="0">
                <a:solidFill>
                  <a:srgbClr val="000000"/>
                </a:solidFill>
              </a:rPr>
              <a:t>-</a:t>
            </a:r>
            <a:r>
              <a:rPr lang="it-IT" dirty="0" smtClean="0">
                <a:solidFill>
                  <a:srgbClr val="000000"/>
                </a:solidFill>
              </a:rPr>
              <a:t>dig (1x1cm</a:t>
            </a:r>
            <a:r>
              <a:rPr lang="it-IT" baseline="30000" dirty="0" smtClean="0">
                <a:solidFill>
                  <a:srgbClr val="000000"/>
                </a:solidFill>
              </a:rPr>
              <a:t>2</a:t>
            </a:r>
            <a:r>
              <a:rPr lang="it-IT" dirty="0" smtClean="0">
                <a:solidFill>
                  <a:srgbClr val="000000"/>
                </a:solidFill>
              </a:rPr>
              <a:t>). 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23/9/14 Common R&amp;D Referee PI</a:t>
            </a:r>
            <a:endParaRPr lang="it-IT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2111" y="6401966"/>
            <a:ext cx="2895600" cy="365125"/>
          </a:xfrm>
          <a:noFill/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Marco Meschini</a:t>
            </a:r>
            <a:endParaRPr lang="it-IT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174" name="Title 1"/>
          <p:cNvSpPr>
            <a:spLocks noGrp="1"/>
          </p:cNvSpPr>
          <p:nvPr>
            <p:ph type="title"/>
          </p:nvPr>
        </p:nvSpPr>
        <p:spPr>
          <a:xfrm>
            <a:off x="372124" y="2470"/>
            <a:ext cx="8550995" cy="763588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Assemblaggio</a:t>
            </a:r>
            <a:r>
              <a:rPr lang="en-US" sz="2200" dirty="0" smtClean="0"/>
              <a:t> di </a:t>
            </a:r>
            <a:r>
              <a:rPr lang="en-US" sz="2200" dirty="0" smtClean="0"/>
              <a:t>pixel </a:t>
            </a:r>
            <a:r>
              <a:rPr lang="en-US" sz="2200" dirty="0" smtClean="0"/>
              <a:t>in moduli: Flip Chip Bump Bonding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75765" y="692249"/>
            <a:ext cx="1814600" cy="1351898"/>
            <a:chOff x="7108519" y="683580"/>
            <a:chExt cx="1814600" cy="1351898"/>
          </a:xfrm>
        </p:grpSpPr>
        <p:pic>
          <p:nvPicPr>
            <p:cNvPr id="7" name="Picture 6" descr="FE-I4Apict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519" y="683580"/>
              <a:ext cx="1814600" cy="13518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33906" y="1115628"/>
              <a:ext cx="15337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prstClr val="white"/>
                  </a:solidFill>
                  <a:latin typeface="Calibri"/>
                </a:rPr>
                <a:t>ROC FE-I4 per ATLAS IBL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0" y="2860205"/>
            <a:ext cx="8790365" cy="3737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it-IT" dirty="0" smtClean="0">
              <a:latin typeface="Calibri"/>
            </a:endParaRPr>
          </a:p>
          <a:p>
            <a:pPr lvl="1"/>
            <a:r>
              <a:rPr lang="it-IT" dirty="0" smtClean="0">
                <a:latin typeface="Calibri"/>
              </a:rPr>
              <a:t>Numerosi </a:t>
            </a:r>
            <a:r>
              <a:rPr lang="it-IT" dirty="0" smtClean="0">
                <a:latin typeface="Calibri"/>
              </a:rPr>
              <a:t>punti critici da affrontare per il </a:t>
            </a:r>
            <a:r>
              <a:rPr lang="it-IT" dirty="0" err="1" smtClean="0">
                <a:latin typeface="Calibri"/>
              </a:rPr>
              <a:t>Bump</a:t>
            </a:r>
            <a:r>
              <a:rPr lang="it-IT" dirty="0" smtClean="0">
                <a:latin typeface="Calibri"/>
              </a:rPr>
              <a:t> </a:t>
            </a:r>
            <a:r>
              <a:rPr lang="it-IT" dirty="0" err="1" smtClean="0">
                <a:latin typeface="Calibri"/>
              </a:rPr>
              <a:t>bonding</a:t>
            </a:r>
            <a:r>
              <a:rPr lang="it-IT" dirty="0" smtClean="0">
                <a:latin typeface="Calibri"/>
              </a:rPr>
              <a:t> di</a:t>
            </a:r>
          </a:p>
          <a:p>
            <a:pPr lvl="2"/>
            <a:r>
              <a:rPr lang="it-IT" dirty="0" smtClean="0">
                <a:solidFill>
                  <a:prstClr val="black"/>
                </a:solidFill>
                <a:latin typeface="Calibri"/>
              </a:rPr>
              <a:t>dispositivi sottili (ROC wafer e Pixel wafer), incurvamento (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Bowing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lvl="2"/>
            <a:r>
              <a:rPr lang="it-IT" dirty="0" smtClean="0">
                <a:solidFill>
                  <a:prstClr val="black"/>
                </a:solidFill>
                <a:latin typeface="Calibri"/>
              </a:rPr>
              <a:t>dimensione minima dei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bumps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(minimum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pitch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)  </a:t>
            </a:r>
            <a:endParaRPr lang="it-IT" dirty="0" smtClean="0">
              <a:solidFill>
                <a:prstClr val="black"/>
              </a:solidFill>
              <a:latin typeface="Calibri"/>
            </a:endParaRPr>
          </a:p>
          <a:p>
            <a:pPr lvl="2"/>
            <a:r>
              <a:rPr lang="it-IT" dirty="0" smtClean="0">
                <a:solidFill>
                  <a:prstClr val="black"/>
                </a:solidFill>
                <a:latin typeface="Calibri"/>
              </a:rPr>
              <a:t>materiale dei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bump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. Thermal budget e stress termici  del processo di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Flip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Chip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Bump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prstClr val="black"/>
                </a:solidFill>
                <a:latin typeface="Calibri"/>
              </a:rPr>
              <a:t>Bonding</a:t>
            </a:r>
            <a:r>
              <a:rPr lang="it-IT" dirty="0" smtClean="0">
                <a:solidFill>
                  <a:prstClr val="black"/>
                </a:solidFill>
                <a:latin typeface="Calibri"/>
              </a:rPr>
              <a:t>, es. Indio a bassa T (90°) o Sn/Ag ad alta T(240°).</a:t>
            </a:r>
          </a:p>
          <a:p>
            <a:pPr lvl="1"/>
            <a:r>
              <a:rPr lang="it-IT" dirty="0" smtClean="0">
                <a:latin typeface="Calibri"/>
              </a:rPr>
              <a:t>Complicazioni ulteriori possono essere venire dalla ibridizzazione di pixel 3D: consideriamo pertanto propedeutico e complementare verificare l’applicazione di tecnologie di punta su pixel planari</a:t>
            </a:r>
          </a:p>
          <a:p>
            <a:pPr lvl="1"/>
            <a:r>
              <a:rPr lang="it-IT" dirty="0" smtClean="0">
                <a:latin typeface="Calibri"/>
              </a:rPr>
              <a:t>Valutazione del danno da radiazione: possibile ibridizzazione di Sensori irraggiati con ROC non irraggiati</a:t>
            </a:r>
          </a:p>
          <a:p>
            <a:pPr lvl="1"/>
            <a:endParaRPr lang="it-IT" dirty="0" smtClean="0">
              <a:latin typeface="Calibri"/>
            </a:endParaRPr>
          </a:p>
          <a:p>
            <a:r>
              <a:rPr lang="it-IT" dirty="0" smtClean="0">
                <a:latin typeface="Calibri"/>
              </a:rPr>
              <a:t>Per </a:t>
            </a:r>
            <a:r>
              <a:rPr lang="it-IT" dirty="0" smtClean="0">
                <a:latin typeface="Calibri"/>
              </a:rPr>
              <a:t>questo R&amp;D consideriamo il processo di ibridizzazione come un servizio commissionato </a:t>
            </a:r>
            <a:r>
              <a:rPr lang="it-IT" dirty="0" smtClean="0">
                <a:latin typeface="Calibri"/>
              </a:rPr>
              <a:t>(CMS) o </a:t>
            </a:r>
            <a:r>
              <a:rPr lang="it-IT" dirty="0" smtClean="0">
                <a:latin typeface="Calibri"/>
              </a:rPr>
              <a:t>sviluppato </a:t>
            </a:r>
            <a:r>
              <a:rPr lang="it-IT" dirty="0" smtClean="0">
                <a:latin typeface="Calibri"/>
              </a:rPr>
              <a:t>(ATLAS) con </a:t>
            </a:r>
            <a:r>
              <a:rPr lang="it-IT" dirty="0" smtClean="0">
                <a:latin typeface="Calibri"/>
              </a:rPr>
              <a:t>partner industriali </a:t>
            </a:r>
            <a:r>
              <a:rPr lang="it-IT" dirty="0" smtClean="0">
                <a:latin typeface="Calibri"/>
              </a:rPr>
              <a:t> </a:t>
            </a:r>
            <a:endParaRPr lang="it-IT" dirty="0" smtClean="0">
              <a:latin typeface="Calibri"/>
            </a:endParaRPr>
          </a:p>
          <a:p>
            <a:pPr lvl="1"/>
            <a:endParaRPr lang="it-IT" dirty="0" smtClean="0"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35759" y="2145739"/>
            <a:ext cx="916829" cy="953215"/>
            <a:chOff x="6316469" y="2831306"/>
            <a:chExt cx="916829" cy="953215"/>
          </a:xfrm>
        </p:grpSpPr>
        <p:pic>
          <p:nvPicPr>
            <p:cNvPr id="18" name="Picture 2" descr="C:\My-Documents-on-172.16.254.155\CMS\proposte-futuro\pixel\RD-pix-2013\Venezia-Nov2013\Psi46di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99618" y="3090386"/>
              <a:ext cx="529605" cy="691277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/>
            <p:nvPr/>
          </p:nvCxnSpPr>
          <p:spPr bwMode="auto">
            <a:xfrm>
              <a:off x="6605333" y="3053784"/>
              <a:ext cx="51845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6650965" y="2831306"/>
              <a:ext cx="5823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4F81BD"/>
                  </a:solidFill>
                  <a:latin typeface="Calibri"/>
                </a:rPr>
                <a:t>8.0 mm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6536732" y="3093244"/>
              <a:ext cx="0" cy="69127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rot="16200000">
              <a:off x="6120328" y="3293556"/>
              <a:ext cx="6077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4F81BD"/>
                  </a:solidFill>
                  <a:latin typeface="Calibri"/>
                </a:rPr>
                <a:t>9.9 mm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3139" y="3220000"/>
              <a:ext cx="543739" cy="215444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4F81BD"/>
                  </a:solidFill>
                  <a:latin typeface="Calibri"/>
                </a:rPr>
                <a:t>PSI46dig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Bonding e Moduli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2014: </a:t>
            </a:r>
          </a:p>
          <a:p>
            <a:pPr lvl="1"/>
            <a:r>
              <a:rPr lang="en-US" dirty="0" err="1" smtClean="0"/>
              <a:t>inizio</a:t>
            </a:r>
            <a:r>
              <a:rPr lang="en-US" dirty="0" smtClean="0"/>
              <a:t> BB </a:t>
            </a:r>
            <a:r>
              <a:rPr lang="en-US" dirty="0" err="1" smtClean="0"/>
              <a:t>sensori</a:t>
            </a:r>
            <a:r>
              <a:rPr lang="en-US" dirty="0" smtClean="0"/>
              <a:t> dal batch </a:t>
            </a:r>
            <a:r>
              <a:rPr lang="en-US" dirty="0" err="1" smtClean="0"/>
              <a:t>planare</a:t>
            </a:r>
            <a:r>
              <a:rPr lang="en-US" dirty="0" smtClean="0"/>
              <a:t> con </a:t>
            </a:r>
            <a:r>
              <a:rPr lang="en-US" dirty="0" err="1" smtClean="0"/>
              <a:t>diversi</a:t>
            </a:r>
            <a:r>
              <a:rPr lang="en-US" dirty="0" smtClean="0"/>
              <a:t> partner </a:t>
            </a:r>
            <a:r>
              <a:rPr lang="en-US" dirty="0" err="1" smtClean="0"/>
              <a:t>industriali</a:t>
            </a:r>
            <a:endParaRPr lang="en-US" dirty="0" smtClean="0"/>
          </a:p>
          <a:p>
            <a:pPr lvl="1"/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assemblaggi</a:t>
            </a:r>
            <a:endParaRPr lang="en-US" dirty="0" smtClean="0"/>
          </a:p>
          <a:p>
            <a:pPr lvl="1"/>
            <a:r>
              <a:rPr lang="en-US" dirty="0" err="1" smtClean="0"/>
              <a:t>sviluppo</a:t>
            </a:r>
            <a:r>
              <a:rPr lang="en-US" dirty="0" smtClean="0"/>
              <a:t> BB Indio </a:t>
            </a:r>
            <a:r>
              <a:rPr lang="en-US" dirty="0" err="1" smtClean="0"/>
              <a:t>su</a:t>
            </a:r>
            <a:r>
              <a:rPr lang="en-US" dirty="0" smtClean="0"/>
              <a:t> 6” a </a:t>
            </a:r>
            <a:r>
              <a:rPr lang="en-US" dirty="0" err="1" smtClean="0"/>
              <a:t>Selex</a:t>
            </a:r>
            <a:r>
              <a:rPr lang="en-US" dirty="0" smtClean="0"/>
              <a:t> (ATLAS)</a:t>
            </a:r>
          </a:p>
          <a:p>
            <a:r>
              <a:rPr lang="en-US" dirty="0" smtClean="0"/>
              <a:t>2015:</a:t>
            </a:r>
          </a:p>
          <a:p>
            <a:pPr lvl="1"/>
            <a:r>
              <a:rPr lang="en-US" dirty="0"/>
              <a:t>BB </a:t>
            </a:r>
            <a:r>
              <a:rPr lang="en-US" dirty="0" err="1"/>
              <a:t>sensori</a:t>
            </a:r>
            <a:r>
              <a:rPr lang="en-US" dirty="0"/>
              <a:t> dal batch </a:t>
            </a:r>
            <a:r>
              <a:rPr lang="en-US" dirty="0" smtClean="0"/>
              <a:t>3D </a:t>
            </a:r>
            <a:r>
              <a:rPr lang="en-US" dirty="0"/>
              <a:t>con </a:t>
            </a:r>
            <a:r>
              <a:rPr lang="en-US" dirty="0" err="1"/>
              <a:t>diversi</a:t>
            </a:r>
            <a:r>
              <a:rPr lang="en-US" dirty="0"/>
              <a:t> partner </a:t>
            </a:r>
            <a:r>
              <a:rPr lang="en-US" dirty="0" err="1" smtClean="0"/>
              <a:t>industriali</a:t>
            </a:r>
            <a:r>
              <a:rPr lang="en-US" dirty="0" smtClean="0"/>
              <a:t> (IZM? </a:t>
            </a:r>
            <a:r>
              <a:rPr lang="en-US" dirty="0" err="1" smtClean="0"/>
              <a:t>Selex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Thinning </a:t>
            </a:r>
            <a:r>
              <a:rPr lang="en-US" dirty="0" err="1" smtClean="0"/>
              <a:t>sensori</a:t>
            </a:r>
            <a:r>
              <a:rPr lang="en-US" dirty="0" smtClean="0"/>
              <a:t> e ROC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ssemblaggio</a:t>
            </a:r>
            <a:r>
              <a:rPr lang="en-US" dirty="0" smtClean="0"/>
              <a:t> </a:t>
            </a:r>
            <a:r>
              <a:rPr lang="en-US" dirty="0" err="1" smtClean="0"/>
              <a:t>planari</a:t>
            </a:r>
            <a:r>
              <a:rPr lang="en-US" dirty="0" smtClean="0"/>
              <a:t> e </a:t>
            </a:r>
            <a:r>
              <a:rPr lang="en-US" dirty="0" err="1" smtClean="0"/>
              <a:t>inizio</a:t>
            </a:r>
            <a:r>
              <a:rPr lang="en-US" dirty="0" smtClean="0"/>
              <a:t> </a:t>
            </a:r>
            <a:r>
              <a:rPr lang="en-US" dirty="0" err="1" smtClean="0"/>
              <a:t>assemblaggi</a:t>
            </a:r>
            <a:r>
              <a:rPr lang="en-US" dirty="0" smtClean="0"/>
              <a:t> 3D</a:t>
            </a:r>
          </a:p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attivit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comuni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qualifica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batch FBK</a:t>
            </a:r>
          </a:p>
          <a:p>
            <a:pPr lvl="1"/>
            <a:r>
              <a:rPr lang="en-US" dirty="0" smtClean="0"/>
              <a:t>Wafer test</a:t>
            </a:r>
          </a:p>
          <a:p>
            <a:pPr lvl="1"/>
            <a:r>
              <a:rPr lang="en-US" dirty="0" err="1" smtClean="0"/>
              <a:t>misure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Test Structures e </a:t>
            </a:r>
            <a:r>
              <a:rPr lang="en-US" dirty="0" err="1" smtClean="0"/>
              <a:t>sensori</a:t>
            </a:r>
            <a:endParaRPr lang="en-US" dirty="0" smtClean="0"/>
          </a:p>
          <a:p>
            <a:pPr lvl="1"/>
            <a:r>
              <a:rPr lang="en-US" dirty="0" err="1" smtClean="0"/>
              <a:t>Tecniche</a:t>
            </a:r>
            <a:r>
              <a:rPr lang="en-US" dirty="0" smtClean="0"/>
              <a:t> di </a:t>
            </a:r>
            <a:r>
              <a:rPr lang="en-US" dirty="0" err="1" smtClean="0"/>
              <a:t>protezione</a:t>
            </a:r>
            <a:r>
              <a:rPr lang="en-US" dirty="0" smtClean="0"/>
              <a:t> </a:t>
            </a:r>
            <a:r>
              <a:rPr lang="en-US" dirty="0" err="1" smtClean="0"/>
              <a:t>scariche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-ROC (</a:t>
            </a:r>
            <a:r>
              <a:rPr lang="en-US" dirty="0" err="1" smtClean="0"/>
              <a:t>BenzoCicloButene</a:t>
            </a:r>
            <a:r>
              <a:rPr lang="en-US" dirty="0" smtClean="0"/>
              <a:t> BCB, </a:t>
            </a:r>
            <a:r>
              <a:rPr lang="en-US" dirty="0" err="1" smtClean="0"/>
              <a:t>Parylene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Irraggiamenti</a:t>
            </a:r>
            <a:endParaRPr lang="en-US" dirty="0" smtClean="0"/>
          </a:p>
          <a:p>
            <a:pPr lvl="1"/>
            <a:r>
              <a:rPr lang="en-US" dirty="0" smtClean="0"/>
              <a:t>Test Beam in </a:t>
            </a:r>
            <a:r>
              <a:rPr lang="en-US" dirty="0" err="1" smtClean="0"/>
              <a:t>sinergia</a:t>
            </a:r>
            <a:r>
              <a:rPr lang="en-US" dirty="0" smtClean="0"/>
              <a:t> dove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1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Lavori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 smtClean="0"/>
              <a:t> per </a:t>
            </a:r>
            <a:r>
              <a:rPr lang="en-US" dirty="0" err="1" smtClean="0"/>
              <a:t>capire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attivit</a:t>
            </a:r>
            <a:r>
              <a:rPr lang="en-US" dirty="0" err="1" smtClean="0"/>
              <a:t>à</a:t>
            </a:r>
            <a:r>
              <a:rPr lang="en-US" dirty="0" smtClean="0"/>
              <a:t> relative al cooling </a:t>
            </a:r>
            <a:r>
              <a:rPr lang="en-US" dirty="0" err="1" smtClean="0"/>
              <a:t>possano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svolte</a:t>
            </a:r>
            <a:r>
              <a:rPr lang="en-US" dirty="0" smtClean="0"/>
              <a:t> in </a:t>
            </a:r>
            <a:r>
              <a:rPr lang="en-US" dirty="0" err="1" smtClean="0"/>
              <a:t>sinergia</a:t>
            </a:r>
            <a:endParaRPr lang="en-US" dirty="0" smtClean="0"/>
          </a:p>
          <a:p>
            <a:pPr lvl="1"/>
            <a:r>
              <a:rPr lang="en-US" dirty="0" smtClean="0"/>
              <a:t>CMS cooling CO2 </a:t>
            </a:r>
            <a:r>
              <a:rPr lang="en-US" dirty="0" err="1" smtClean="0"/>
              <a:t>evaporativo</a:t>
            </a:r>
            <a:r>
              <a:rPr lang="en-US" dirty="0" smtClean="0"/>
              <a:t> con </a:t>
            </a:r>
            <a:r>
              <a:rPr lang="en-US" dirty="0" err="1" smtClean="0"/>
              <a:t>microtubi</a:t>
            </a:r>
            <a:endParaRPr lang="en-US" dirty="0" smtClean="0"/>
          </a:p>
          <a:p>
            <a:pPr lvl="1"/>
            <a:r>
              <a:rPr lang="en-US" dirty="0" smtClean="0"/>
              <a:t>ATLAS </a:t>
            </a:r>
            <a:r>
              <a:rPr lang="en-US" dirty="0"/>
              <a:t>cooling </a:t>
            </a:r>
            <a:r>
              <a:rPr lang="en-US" dirty="0" smtClean="0"/>
              <a:t>CO2 </a:t>
            </a:r>
            <a:r>
              <a:rPr lang="en-US" dirty="0" err="1" smtClean="0"/>
              <a:t>sistema</a:t>
            </a:r>
            <a:r>
              <a:rPr lang="en-US" dirty="0" smtClean="0"/>
              <a:t> TRACI</a:t>
            </a:r>
          </a:p>
          <a:p>
            <a:pPr lvl="1"/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6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Fondi</a:t>
            </a:r>
            <a:r>
              <a:rPr lang="en-US" dirty="0" smtClean="0"/>
              <a:t> </a:t>
            </a:r>
            <a:r>
              <a:rPr lang="en-US" dirty="0" err="1" smtClean="0"/>
              <a:t>Esterni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Partecipazione</a:t>
            </a:r>
            <a:r>
              <a:rPr lang="en-US" dirty="0" smtClean="0"/>
              <a:t> call H2020 con la </a:t>
            </a:r>
            <a:r>
              <a:rPr lang="en-US" dirty="0" err="1" smtClean="0"/>
              <a:t>proposta</a:t>
            </a:r>
            <a:r>
              <a:rPr lang="en-US" dirty="0" smtClean="0"/>
              <a:t> AIDA-2020, </a:t>
            </a:r>
            <a:r>
              <a:rPr lang="en-US" dirty="0" err="1" smtClean="0"/>
              <a:t>sottomessa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2/9/2014 in </a:t>
            </a:r>
            <a:r>
              <a:rPr lang="en-US" dirty="0" err="1" smtClean="0"/>
              <a:t>diversi</a:t>
            </a:r>
            <a:r>
              <a:rPr lang="en-US" dirty="0" smtClean="0"/>
              <a:t> WP </a:t>
            </a:r>
            <a:r>
              <a:rPr lang="en-US" dirty="0" err="1" smtClean="0"/>
              <a:t>collegati</a:t>
            </a:r>
            <a:r>
              <a:rPr lang="en-US" dirty="0" smtClean="0"/>
              <a:t> con R&amp;D Pixel</a:t>
            </a:r>
          </a:p>
          <a:p>
            <a:endParaRPr lang="en-US" dirty="0" smtClean="0"/>
          </a:p>
          <a:p>
            <a:pPr lvl="1"/>
            <a:r>
              <a:rPr lang="en-US" b="1" dirty="0"/>
              <a:t>WP7 (NA6) Advanced hybrid pixel detectors: </a:t>
            </a:r>
            <a:r>
              <a:rPr lang="en-US" dirty="0"/>
              <a:t>simulation and </a:t>
            </a:r>
            <a:r>
              <a:rPr lang="en-US" dirty="0" smtClean="0"/>
              <a:t>validation </a:t>
            </a:r>
          </a:p>
          <a:p>
            <a:pPr lvl="2"/>
            <a:r>
              <a:rPr lang="en-US" b="1" dirty="0" smtClean="0"/>
              <a:t>Detector </a:t>
            </a:r>
            <a:r>
              <a:rPr lang="en-US" b="1" dirty="0"/>
              <a:t>validation for tracking devices 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WP </a:t>
            </a:r>
            <a:r>
              <a:rPr lang="en-US" b="1" dirty="0"/>
              <a:t>6: Novel high voltage and resistive CMOS sensors 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WP </a:t>
            </a:r>
            <a:r>
              <a:rPr lang="en-US" b="1" dirty="0"/>
              <a:t>4: Micro-electronics and interconnections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so se </a:t>
            </a:r>
            <a:r>
              <a:rPr lang="en-US" dirty="0" err="1" smtClean="0"/>
              <a:t>mettere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soldi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metto</a:t>
            </a:r>
            <a:r>
              <a:rPr lang="en-US" dirty="0" smtClean="0"/>
              <a:t> </a:t>
            </a:r>
            <a:r>
              <a:rPr lang="en-US" dirty="0" err="1" smtClean="0"/>
              <a:t>quelli</a:t>
            </a:r>
            <a:r>
              <a:rPr lang="en-US" dirty="0" smtClean="0"/>
              <a:t> </a:t>
            </a:r>
            <a:r>
              <a:rPr lang="en-US" dirty="0" err="1" smtClean="0"/>
              <a:t>assegnati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piano 2017</a:t>
            </a:r>
            <a:endParaRPr lang="en-US" dirty="0"/>
          </a:p>
          <a:p>
            <a:r>
              <a:rPr lang="en-US" dirty="0" err="1" smtClean="0"/>
              <a:t>almeno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44+44 </a:t>
            </a:r>
            <a:r>
              <a:rPr lang="en-US" dirty="0" err="1" smtClean="0"/>
              <a:t>keuro</a:t>
            </a:r>
            <a:r>
              <a:rPr lang="en-US" dirty="0" smtClean="0"/>
              <a:t> del 2015 </a:t>
            </a:r>
            <a:r>
              <a:rPr lang="en-US" dirty="0" err="1" smtClean="0"/>
              <a:t>comuni</a:t>
            </a:r>
            <a:r>
              <a:rPr lang="en-US" dirty="0" smtClean="0"/>
              <a:t> li </a:t>
            </a:r>
            <a:r>
              <a:rPr lang="en-US" dirty="0" err="1" smtClean="0"/>
              <a:t>metterei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73025"/>
            <a:ext cx="7380288" cy="6921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 </a:t>
            </a:r>
            <a:r>
              <a:rPr lang="en-US" dirty="0" err="1" smtClean="0"/>
              <a:t>Nuovi</a:t>
            </a:r>
            <a:r>
              <a:rPr lang="en-US" dirty="0" smtClean="0"/>
              <a:t> (</a:t>
            </a:r>
            <a:r>
              <a:rPr lang="en-US" dirty="0" err="1" smtClean="0"/>
              <a:t>Possibili</a:t>
            </a:r>
            <a:r>
              <a:rPr lang="en-US" dirty="0" smtClean="0"/>
              <a:t>) Tracker </a:t>
            </a:r>
            <a:r>
              <a:rPr lang="en-US" dirty="0"/>
              <a:t>per Fase-</a:t>
            </a:r>
            <a:r>
              <a:rPr lang="en-US" dirty="0" smtClean="0"/>
              <a:t>2</a:t>
            </a:r>
            <a:endParaRPr lang="en-US" dirty="0">
              <a:latin typeface="+mn-lt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8894" y="5205019"/>
            <a:ext cx="8828906" cy="115133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1800" dirty="0" smtClean="0"/>
              <a:t>Layout</a:t>
            </a:r>
            <a:r>
              <a:rPr lang="en-US" sz="1800" dirty="0" smtClean="0"/>
              <a:t> non </a:t>
            </a:r>
            <a:r>
              <a:rPr lang="en-US" sz="1800" dirty="0" err="1" smtClean="0"/>
              <a:t>eccessivamente</a:t>
            </a:r>
            <a:r>
              <a:rPr lang="en-US" sz="1800" dirty="0" smtClean="0"/>
              <a:t> </a:t>
            </a:r>
            <a:r>
              <a:rPr lang="en-US" sz="1800" dirty="0" err="1" smtClean="0"/>
              <a:t>diversi</a:t>
            </a:r>
            <a:r>
              <a:rPr lang="en-US" sz="1800" dirty="0" smtClean="0"/>
              <a:t> </a:t>
            </a:r>
            <a:r>
              <a:rPr lang="en-US" sz="1800" dirty="0" err="1" smtClean="0"/>
              <a:t>tra</a:t>
            </a:r>
            <a:r>
              <a:rPr lang="en-US" sz="1800" dirty="0" smtClean="0"/>
              <a:t> ATLAS e CMS (campo </a:t>
            </a:r>
            <a:r>
              <a:rPr lang="en-US" sz="1800" dirty="0" err="1" smtClean="0"/>
              <a:t>magnetico</a:t>
            </a:r>
            <a:r>
              <a:rPr lang="en-US" sz="1800" dirty="0" smtClean="0"/>
              <a:t> </a:t>
            </a:r>
            <a:r>
              <a:rPr lang="en-US" sz="1800" dirty="0" err="1" smtClean="0"/>
              <a:t>differente</a:t>
            </a:r>
            <a:r>
              <a:rPr lang="en-US" sz="1800" dirty="0" smtClean="0"/>
              <a:t>)</a:t>
            </a:r>
          </a:p>
          <a:p>
            <a:pPr>
              <a:defRPr/>
            </a:pPr>
            <a:r>
              <a:rPr lang="en-US" sz="1800" dirty="0" err="1" smtClean="0"/>
              <a:t>Problematiche</a:t>
            </a:r>
            <a:r>
              <a:rPr lang="en-US" sz="1800" dirty="0" smtClean="0"/>
              <a:t> da </a:t>
            </a:r>
            <a:r>
              <a:rPr lang="en-US" sz="1800" dirty="0" err="1" smtClean="0"/>
              <a:t>affrontare</a:t>
            </a:r>
            <a:r>
              <a:rPr lang="en-US" sz="1800" dirty="0" smtClean="0"/>
              <a:t> </a:t>
            </a:r>
            <a:r>
              <a:rPr lang="en-US" sz="1800" dirty="0" err="1" smtClean="0"/>
              <a:t>sono</a:t>
            </a:r>
            <a:r>
              <a:rPr lang="en-US" sz="1800" dirty="0" smtClean="0"/>
              <a:t> molto </a:t>
            </a:r>
            <a:r>
              <a:rPr lang="en-US" sz="1800" dirty="0" err="1" smtClean="0"/>
              <a:t>simili</a:t>
            </a:r>
            <a:endParaRPr lang="en-US" sz="18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38894" y="6356350"/>
            <a:ext cx="244649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23/9/14 Common R&amp;D Referee PI</a:t>
            </a:r>
            <a:endParaRPr lang="it-IT" dirty="0" smtClean="0"/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Marco Meschini</a:t>
            </a:r>
            <a:endParaRPr lang="it-IT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6763" y="3483558"/>
            <a:ext cx="4203694" cy="5847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CMS Area </a:t>
            </a:r>
            <a:r>
              <a:rPr lang="en-GB" sz="1600" dirty="0" err="1">
                <a:solidFill>
                  <a:srgbClr val="254061"/>
                </a:solidFill>
                <a:latin typeface="Calibri" pitchFamily="34" charset="0"/>
              </a:rPr>
              <a:t>totale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 pixel 1.6m</a:t>
            </a:r>
            <a:r>
              <a:rPr lang="en-GB" sz="1600" baseline="30000" dirty="0">
                <a:solidFill>
                  <a:srgbClr val="254061"/>
                </a:solidFill>
                <a:latin typeface="Calibri" pitchFamily="34" charset="0"/>
              </a:rPr>
              <a:t>2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 Barrel + 2.0m</a:t>
            </a:r>
            <a:r>
              <a:rPr lang="en-GB" sz="1600" baseline="30000" dirty="0">
                <a:solidFill>
                  <a:srgbClr val="254061"/>
                </a:solidFill>
                <a:latin typeface="Calibri" pitchFamily="34" charset="0"/>
              </a:rPr>
              <a:t>2</a:t>
            </a:r>
            <a:r>
              <a:rPr lang="en-GB" sz="1600" dirty="0">
                <a:solidFill>
                  <a:srgbClr val="254061"/>
                </a:solidFill>
                <a:latin typeface="Calibri" pitchFamily="34" charset="0"/>
              </a:rPr>
              <a:t> Disk; </a:t>
            </a:r>
          </a:p>
          <a:p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Area </a:t>
            </a:r>
            <a:r>
              <a:rPr lang="en-GB" sz="1600" dirty="0" err="1" smtClean="0">
                <a:solidFill>
                  <a:srgbClr val="254061"/>
                </a:solidFill>
                <a:latin typeface="Calibri" pitchFamily="34" charset="0"/>
              </a:rPr>
              <a:t>singolo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 pixel </a:t>
            </a:r>
            <a:r>
              <a:rPr lang="en-US" sz="1600" dirty="0">
                <a:solidFill>
                  <a:srgbClr val="254061"/>
                </a:solidFill>
                <a:latin typeface="Calibri" pitchFamily="34" charset="0"/>
              </a:rPr>
              <a:t>~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2500</a:t>
            </a:r>
            <a:r>
              <a:rPr lang="en-GB" sz="1600" dirty="0" smtClean="0">
                <a:solidFill>
                  <a:srgbClr val="254061"/>
                </a:solidFill>
                <a:latin typeface="Symbol" pitchFamily="18" charset="2"/>
              </a:rPr>
              <a:t>m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m</a:t>
            </a:r>
            <a:r>
              <a:rPr lang="en-GB" sz="1600" baseline="30000" dirty="0" smtClean="0">
                <a:solidFill>
                  <a:srgbClr val="254061"/>
                </a:solidFill>
                <a:latin typeface="Calibri" pitchFamily="34" charset="0"/>
              </a:rPr>
              <a:t>2</a:t>
            </a:r>
            <a:r>
              <a:rPr lang="en-GB" sz="1600" dirty="0" smtClean="0">
                <a:solidFill>
                  <a:srgbClr val="254061"/>
                </a:solidFill>
                <a:latin typeface="Calibri" pitchFamily="34" charset="0"/>
              </a:rPr>
              <a:t> </a:t>
            </a:r>
            <a:endParaRPr lang="en-US" sz="2000" dirty="0">
              <a:solidFill>
                <a:srgbClr val="25406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4669" y="4366651"/>
            <a:ext cx="3024187" cy="830997"/>
          </a:xfrm>
          <a:prstGeom prst="rect">
            <a:avLst/>
          </a:prstGeom>
          <a:solidFill>
            <a:srgbClr val="FFFAD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 err="1">
                <a:solidFill>
                  <a:srgbClr val="008000"/>
                </a:solidFill>
                <a:latin typeface="Arial"/>
                <a:cs typeface="Arial"/>
              </a:rPr>
              <a:t>Luminosita</a:t>
            </a:r>
            <a:r>
              <a:rPr lang="en-GB" sz="1600" dirty="0">
                <a:solidFill>
                  <a:srgbClr val="008000"/>
                </a:solidFill>
                <a:latin typeface="Arial"/>
                <a:cs typeface="Arial"/>
              </a:rPr>
              <a:t>’ </a:t>
            </a:r>
            <a:r>
              <a:rPr lang="en-GB" sz="1600" dirty="0" err="1" smtClean="0">
                <a:solidFill>
                  <a:srgbClr val="008000"/>
                </a:solidFill>
                <a:latin typeface="Arial"/>
                <a:cs typeface="Arial"/>
              </a:rPr>
              <a:t>Integrata</a:t>
            </a:r>
            <a:r>
              <a:rPr lang="en-GB" sz="1600" dirty="0" smtClean="0">
                <a:solidFill>
                  <a:srgbClr val="008000"/>
                </a:solidFill>
                <a:latin typeface="Arial"/>
                <a:cs typeface="Arial"/>
              </a:rPr>
              <a:t> Fase-2: </a:t>
            </a:r>
            <a:r>
              <a:rPr lang="en-GB" sz="1600" dirty="0" smtClean="0">
                <a:solidFill>
                  <a:srgbClr val="008000"/>
                </a:solidFill>
                <a:latin typeface="Arial"/>
                <a:cs typeface="Arial"/>
              </a:rPr>
              <a:t>3000 </a:t>
            </a:r>
            <a:r>
              <a:rPr lang="en-GB" sz="1600" dirty="0">
                <a:solidFill>
                  <a:srgbClr val="008000"/>
                </a:solidFill>
                <a:latin typeface="Arial"/>
                <a:cs typeface="Arial"/>
              </a:rPr>
              <a:t>fb</a:t>
            </a:r>
            <a:r>
              <a:rPr lang="en-GB" sz="1600" baseline="33000" dirty="0">
                <a:solidFill>
                  <a:srgbClr val="008000"/>
                </a:solidFill>
                <a:latin typeface="Arial"/>
                <a:cs typeface="Arial"/>
              </a:rPr>
              <a:t>-1</a:t>
            </a:r>
            <a:r>
              <a:rPr lang="en-GB" sz="16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en-GB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Pile-</a:t>
            </a: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up: </a:t>
            </a:r>
            <a:r>
              <a:rPr lang="en-GB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140-</a:t>
            </a: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en-GB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92" name="Group 18"/>
          <p:cNvGrpSpPr>
            <a:grpSpLocks/>
          </p:cNvGrpSpPr>
          <p:nvPr/>
        </p:nvGrpSpPr>
        <p:grpSpPr bwMode="auto">
          <a:xfrm>
            <a:off x="4400245" y="765175"/>
            <a:ext cx="4743755" cy="2520950"/>
            <a:chOff x="3708400" y="1052513"/>
            <a:chExt cx="5054600" cy="2520851"/>
          </a:xfrm>
        </p:grpSpPr>
        <p:grpSp>
          <p:nvGrpSpPr>
            <p:cNvPr id="16398" name="Group 13"/>
            <p:cNvGrpSpPr>
              <a:grpSpLocks/>
            </p:cNvGrpSpPr>
            <p:nvPr/>
          </p:nvGrpSpPr>
          <p:grpSpPr bwMode="auto">
            <a:xfrm>
              <a:off x="3708400" y="1052513"/>
              <a:ext cx="5054600" cy="2376487"/>
              <a:chOff x="812416" y="908720"/>
              <a:chExt cx="7519168" cy="3210189"/>
            </a:xfrm>
          </p:grpSpPr>
          <p:pic>
            <p:nvPicPr>
              <p:cNvPr id="16401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2416" y="908720"/>
                <a:ext cx="7519168" cy="3210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2" name="Rectangle 10"/>
              <p:cNvSpPr>
                <a:spLocks noChangeArrowheads="1"/>
              </p:cNvSpPr>
              <p:nvPr/>
            </p:nvSpPr>
            <p:spPr bwMode="auto">
              <a:xfrm>
                <a:off x="1259632" y="3429000"/>
                <a:ext cx="6192688" cy="360040"/>
              </a:xfrm>
              <a:prstGeom prst="rect">
                <a:avLst/>
              </a:prstGeom>
              <a:noFill/>
              <a:ln w="12700" algn="ctr">
                <a:solidFill>
                  <a:schemeClr val="accent2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16399" name="Straight Arrow Connector 15"/>
            <p:cNvCxnSpPr>
              <a:cxnSpLocks noChangeShapeType="1"/>
            </p:cNvCxnSpPr>
            <p:nvPr/>
          </p:nvCxnSpPr>
          <p:spPr bwMode="auto">
            <a:xfrm flipH="1" flipV="1">
              <a:off x="3995738" y="3213100"/>
              <a:ext cx="858701" cy="360264"/>
            </a:xfrm>
            <a:prstGeom prst="straightConnector1">
              <a:avLst/>
            </a:prstGeom>
            <a:noFill/>
            <a:ln w="9525" algn="ctr">
              <a:solidFill>
                <a:schemeClr val="accent2"/>
              </a:solidFill>
              <a:prstDash val="dashDot"/>
              <a:round/>
              <a:headEnd/>
              <a:tailEnd type="arrow" w="med" len="med"/>
            </a:ln>
          </p:spPr>
        </p:cxnSp>
        <p:cxnSp>
          <p:nvCxnSpPr>
            <p:cNvPr id="16400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4972354" y="3141664"/>
              <a:ext cx="3200096" cy="431700"/>
            </a:xfrm>
            <a:prstGeom prst="straightConnector1">
              <a:avLst/>
            </a:prstGeom>
            <a:noFill/>
            <a:ln w="9525" algn="ctr">
              <a:solidFill>
                <a:schemeClr val="accent2"/>
              </a:solidFill>
              <a:prstDash val="dashDot"/>
              <a:round/>
              <a:headEnd/>
              <a:tailEnd type="arrow" w="med" len="med"/>
            </a:ln>
          </p:spPr>
        </p:cxnSp>
      </p:grpSp>
      <p:cxnSp>
        <p:nvCxnSpPr>
          <p:cNvPr id="16395" name="Straight Arrow Connector 17"/>
          <p:cNvCxnSpPr>
            <a:cxnSpLocks noChangeShapeType="1"/>
          </p:cNvCxnSpPr>
          <p:nvPr/>
        </p:nvCxnSpPr>
        <p:spPr bwMode="auto">
          <a:xfrm flipV="1">
            <a:off x="612775" y="2220913"/>
            <a:ext cx="142875" cy="2159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396" name="Straight Arrow Connector 18"/>
          <p:cNvCxnSpPr>
            <a:cxnSpLocks noChangeShapeType="1"/>
          </p:cNvCxnSpPr>
          <p:nvPr/>
        </p:nvCxnSpPr>
        <p:spPr bwMode="auto">
          <a:xfrm flipV="1">
            <a:off x="3332163" y="2205038"/>
            <a:ext cx="649287" cy="1428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613"/>
            <a:ext cx="4576763" cy="2399633"/>
          </a:xfrm>
          <a:prstGeom prst="rect">
            <a:avLst/>
          </a:prstGeom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815883" y="3141755"/>
            <a:ext cx="869509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</a:rPr>
              <a:t>ATLAS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7331808" y="3141755"/>
            <a:ext cx="869509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Verdana" pitchFamily="34" charset="0"/>
              </a:rPr>
              <a:t>CMS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Finanziamenti</a:t>
            </a:r>
            <a:r>
              <a:rPr lang="en-US" dirty="0" smtClean="0"/>
              <a:t> INFN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92" y="991748"/>
            <a:ext cx="8104094" cy="526275"/>
          </a:xfrm>
        </p:spPr>
        <p:txBody>
          <a:bodyPr/>
          <a:lstStyle/>
          <a:p>
            <a:r>
              <a:rPr lang="en-US" dirty="0" smtClean="0"/>
              <a:t>CSN1 Maggio 2014 (Elba) </a:t>
            </a:r>
            <a:r>
              <a:rPr lang="en-US" dirty="0" err="1" smtClean="0"/>
              <a:t>assegnati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Grassi-Nadia-Proposte-Elba-mag20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7"/>
          <a:stretch/>
        </p:blipFill>
        <p:spPr>
          <a:xfrm>
            <a:off x="1344706" y="1518023"/>
            <a:ext cx="5871882" cy="43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00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756082"/>
            <a:ext cx="8229599" cy="73545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item </a:t>
            </a:r>
            <a:r>
              <a:rPr lang="en-US" dirty="0" err="1" smtClean="0"/>
              <a:t>comuni</a:t>
            </a:r>
            <a:r>
              <a:rPr lang="en-US" dirty="0" smtClean="0"/>
              <a:t> ATLAS e CMS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864414"/>
              </p:ext>
            </p:extLst>
          </p:nvPr>
        </p:nvGraphicFramePr>
        <p:xfrm>
          <a:off x="1530350" y="1792941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6306"/>
                <a:gridCol w="1270000"/>
                <a:gridCol w="866589"/>
                <a:gridCol w="197310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Wafer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BB 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Density 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40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547248"/>
            <a:ext cx="8229599" cy="408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Tutte</a:t>
            </a:r>
            <a:r>
              <a:rPr lang="en-US" sz="2000" dirty="0" smtClean="0"/>
              <a:t> le </a:t>
            </a:r>
            <a:r>
              <a:rPr lang="en-US" sz="2000" dirty="0" err="1" smtClean="0"/>
              <a:t>richieste</a:t>
            </a:r>
            <a:r>
              <a:rPr lang="en-US" sz="2000" dirty="0" smtClean="0"/>
              <a:t>, </a:t>
            </a:r>
            <a:r>
              <a:rPr lang="en-US" sz="2000" dirty="0" err="1" smtClean="0"/>
              <a:t>comuni</a:t>
            </a:r>
            <a:r>
              <a:rPr lang="en-US" sz="2000" dirty="0" smtClean="0"/>
              <a:t> e non, di CMS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50" y="956236"/>
            <a:ext cx="7652650" cy="58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Caratteristiche</a:t>
            </a:r>
            <a:r>
              <a:rPr lang="en-US" dirty="0" smtClean="0"/>
              <a:t> </a:t>
            </a:r>
            <a:r>
              <a:rPr lang="en-US" dirty="0" err="1" smtClean="0"/>
              <a:t>richieste</a:t>
            </a:r>
            <a:r>
              <a:rPr lang="en-US" dirty="0" smtClean="0"/>
              <a:t> per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tracciatori</a:t>
            </a:r>
            <a:r>
              <a:rPr lang="en-US" dirty="0" smtClean="0"/>
              <a:t> a pixel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4845"/>
            <a:ext cx="8229600" cy="1951318"/>
          </a:xfrm>
        </p:spPr>
        <p:txBody>
          <a:bodyPr>
            <a:normAutofit fontScale="62500" lnSpcReduction="20000"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dirty="0"/>
              <a:t>Le </a:t>
            </a:r>
            <a:r>
              <a:rPr lang="en-US" dirty="0" err="1"/>
              <a:t>sfide</a:t>
            </a:r>
            <a:r>
              <a:rPr lang="en-US" dirty="0"/>
              <a:t> del </a:t>
            </a:r>
            <a:r>
              <a:rPr lang="en-US" dirty="0" err="1"/>
              <a:t>rivelatore</a:t>
            </a:r>
            <a:r>
              <a:rPr lang="en-US" dirty="0"/>
              <a:t> a pixel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Estrema</a:t>
            </a:r>
            <a:r>
              <a:rPr lang="en-US" dirty="0" smtClean="0"/>
              <a:t> </a:t>
            </a:r>
            <a:r>
              <a:rPr lang="en-US" dirty="0" err="1"/>
              <a:t>resistenza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radiazioni</a:t>
            </a:r>
            <a:endParaRPr lang="en-US" dirty="0"/>
          </a:p>
          <a:p>
            <a:pPr>
              <a:defRPr/>
            </a:pPr>
            <a:r>
              <a:rPr lang="en-US" dirty="0" err="1"/>
              <a:t>Minimizzazione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zone </a:t>
            </a:r>
            <a:r>
              <a:rPr lang="en-US" dirty="0" err="1"/>
              <a:t>inefficienti</a:t>
            </a:r>
            <a:endParaRPr lang="en-US" dirty="0"/>
          </a:p>
          <a:p>
            <a:pPr>
              <a:defRPr/>
            </a:pPr>
            <a:r>
              <a:rPr lang="en-US" dirty="0"/>
              <a:t>M</a:t>
            </a:r>
            <a:r>
              <a:rPr lang="en-US" dirty="0" smtClean="0"/>
              <a:t>aterial </a:t>
            </a:r>
            <a:r>
              <a:rPr lang="en-US" dirty="0"/>
              <a:t>budget: </a:t>
            </a:r>
            <a:r>
              <a:rPr lang="en-US" dirty="0" err="1"/>
              <a:t>sensori</a:t>
            </a:r>
            <a:r>
              <a:rPr lang="en-US" dirty="0"/>
              <a:t>, </a:t>
            </a:r>
            <a:r>
              <a:rPr lang="en-US" dirty="0" err="1"/>
              <a:t>raffreddamento</a:t>
            </a:r>
            <a:r>
              <a:rPr lang="en-US" dirty="0"/>
              <a:t>, </a:t>
            </a:r>
            <a:r>
              <a:rPr lang="en-US" dirty="0" err="1"/>
              <a:t>cavi</a:t>
            </a:r>
            <a:r>
              <a:rPr lang="en-US" dirty="0"/>
              <a:t>, </a:t>
            </a:r>
            <a:r>
              <a:rPr lang="en-US" dirty="0" err="1"/>
              <a:t>strutture</a:t>
            </a:r>
            <a:r>
              <a:rPr lang="en-US" dirty="0"/>
              <a:t> </a:t>
            </a:r>
            <a:r>
              <a:rPr lang="en-US" dirty="0" err="1" smtClean="0"/>
              <a:t>meccaniche</a:t>
            </a:r>
            <a:endParaRPr lang="en-US" dirty="0"/>
          </a:p>
          <a:p>
            <a:pPr>
              <a:defRPr/>
            </a:pP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granularita</a:t>
            </a:r>
            <a:r>
              <a:rPr lang="en-US" dirty="0"/>
              <a:t>’, </a:t>
            </a:r>
            <a:r>
              <a:rPr lang="en-US" dirty="0" err="1"/>
              <a:t>identificazione</a:t>
            </a:r>
            <a:r>
              <a:rPr lang="en-US" dirty="0"/>
              <a:t> </a:t>
            </a:r>
            <a:r>
              <a:rPr lang="en-US" dirty="0" err="1"/>
              <a:t>vertici</a:t>
            </a:r>
            <a:r>
              <a:rPr lang="en-US" dirty="0"/>
              <a:t> (</a:t>
            </a:r>
            <a:r>
              <a:rPr lang="en-US" dirty="0" err="1"/>
              <a:t>contrasto</a:t>
            </a:r>
            <a:r>
              <a:rPr lang="en-US" dirty="0"/>
              <a:t> al pile-up)</a:t>
            </a:r>
          </a:p>
          <a:p>
            <a:pPr>
              <a:defRPr/>
            </a:pPr>
            <a:r>
              <a:rPr lang="en-US" dirty="0" err="1" smtClean="0"/>
              <a:t>Mantenere</a:t>
            </a:r>
            <a:r>
              <a:rPr lang="en-US" dirty="0" smtClean="0"/>
              <a:t>/</a:t>
            </a:r>
            <a:r>
              <a:rPr lang="en-US" dirty="0" err="1" smtClean="0"/>
              <a:t>migliorare</a:t>
            </a:r>
            <a:r>
              <a:rPr lang="en-US" dirty="0" smtClean="0"/>
              <a:t> </a:t>
            </a:r>
            <a:r>
              <a:rPr lang="en-US" dirty="0"/>
              <a:t>le </a:t>
            </a:r>
            <a:r>
              <a:rPr lang="en-US" dirty="0" err="1"/>
              <a:t>prestazioni</a:t>
            </a:r>
            <a:r>
              <a:rPr lang="en-US" dirty="0"/>
              <a:t> in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err="1" smtClean="0"/>
              <a:t>Alimentazione</a:t>
            </a:r>
            <a:r>
              <a:rPr lang="en-US" dirty="0" smtClean="0"/>
              <a:t> </a:t>
            </a:r>
            <a:r>
              <a:rPr lang="en-US" dirty="0"/>
              <a:t>LV e HV </a:t>
            </a:r>
          </a:p>
          <a:p>
            <a:pPr>
              <a:defRPr/>
            </a:pPr>
            <a:r>
              <a:rPr lang="en-US" dirty="0" err="1"/>
              <a:t>Elettronica</a:t>
            </a:r>
            <a:r>
              <a:rPr lang="en-US" dirty="0"/>
              <a:t> di </a:t>
            </a:r>
            <a:r>
              <a:rPr lang="en-US" dirty="0" err="1"/>
              <a:t>lettura</a:t>
            </a:r>
            <a:r>
              <a:rPr lang="en-US" dirty="0"/>
              <a:t> e </a:t>
            </a:r>
            <a:r>
              <a:rPr lang="en-US" dirty="0" err="1"/>
              <a:t>trasmissione</a:t>
            </a:r>
            <a:r>
              <a:rPr lang="en-US" dirty="0"/>
              <a:t> al back-end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Fluence-T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653"/>
            <a:ext cx="5532293" cy="3312215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6181" y="2835280"/>
            <a:ext cx="2951163" cy="584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dirty="0" err="1">
                <a:solidFill>
                  <a:srgbClr val="FF0000"/>
                </a:solidFill>
                <a:latin typeface="Verdana" pitchFamily="34" charset="0"/>
              </a:rPr>
              <a:t>Fluenza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</a:rPr>
              <a:t> 2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  <a:ea typeface="Ubuntu"/>
                <a:cs typeface="Ubuntu"/>
              </a:rPr>
              <a:t>×10</a:t>
            </a:r>
            <a:r>
              <a:rPr lang="en-GB" sz="1600" baseline="33000" dirty="0">
                <a:solidFill>
                  <a:srgbClr val="FF0000"/>
                </a:solidFill>
                <a:latin typeface="Verdana" pitchFamily="34" charset="0"/>
              </a:rPr>
              <a:t>16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Verdana" pitchFamily="34" charset="0"/>
              </a:rPr>
              <a:t>neq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</a:rPr>
              <a:t> cm</a:t>
            </a:r>
            <a:r>
              <a:rPr lang="en-GB" sz="1600" baseline="33000" dirty="0">
                <a:solidFill>
                  <a:srgbClr val="FF0000"/>
                </a:solidFill>
                <a:latin typeface="Verdana" pitchFamily="34" charset="0"/>
              </a:rPr>
              <a:t>-2</a:t>
            </a:r>
            <a:r>
              <a:rPr lang="en-GB" sz="1600" dirty="0">
                <a:solidFill>
                  <a:srgbClr val="FF0000"/>
                </a:solidFill>
                <a:latin typeface="Verdana" pitchFamily="34" charset="0"/>
              </a:rPr>
              <a:t> @ r=3 cm 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721724" y="3080834"/>
            <a:ext cx="1596821" cy="1257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26182" y="1152221"/>
            <a:ext cx="3588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Fluenza</a:t>
            </a:r>
            <a:r>
              <a:rPr lang="en-US" dirty="0" smtClean="0"/>
              <a:t> </a:t>
            </a:r>
            <a:r>
              <a:rPr lang="en-US" dirty="0" err="1" smtClean="0"/>
              <a:t>prevista</a:t>
            </a:r>
            <a:r>
              <a:rPr lang="en-US" dirty="0" smtClean="0"/>
              <a:t> per CMS 3000fb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simulazione</a:t>
            </a:r>
            <a:r>
              <a:rPr lang="en-US" dirty="0" smtClean="0"/>
              <a:t> (FLUKA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Situazione</a:t>
            </a:r>
            <a:r>
              <a:rPr lang="en-US" dirty="0" smtClean="0"/>
              <a:t> </a:t>
            </a:r>
            <a:r>
              <a:rPr lang="en-US" dirty="0" err="1" smtClean="0"/>
              <a:t>analoga</a:t>
            </a:r>
            <a:r>
              <a:rPr lang="en-US" dirty="0" smtClean="0"/>
              <a:t> in ATLAS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2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Evoluzione</a:t>
            </a:r>
            <a:r>
              <a:rPr lang="en-US" dirty="0" smtClean="0"/>
              <a:t> di LHC</a:t>
            </a:r>
            <a:endParaRPr lang="en-US" dirty="0"/>
          </a:p>
        </p:txBody>
      </p:sp>
      <p:pic>
        <p:nvPicPr>
          <p:cNvPr id="6" name="Content Placeholder 5" descr="LHC-2015-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b="9580"/>
          <a:stretch>
            <a:fillRect/>
          </a:stretch>
        </p:blipFill>
        <p:spPr>
          <a:xfrm>
            <a:off x="1230221" y="716835"/>
            <a:ext cx="6686733" cy="408199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2097" y="5177151"/>
            <a:ext cx="778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 </a:t>
            </a:r>
            <a:r>
              <a:rPr lang="en-US" sz="2400" dirty="0" err="1" smtClean="0">
                <a:solidFill>
                  <a:srgbClr val="0000FF"/>
                </a:solidFill>
              </a:rPr>
              <a:t>tappe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sono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fissate</a:t>
            </a:r>
            <a:r>
              <a:rPr lang="en-US" sz="2400" dirty="0" smtClean="0">
                <a:solidFill>
                  <a:srgbClr val="0000FF"/>
                </a:solidFill>
              </a:rPr>
              <a:t>, non ci </a:t>
            </a:r>
            <a:r>
              <a:rPr lang="en-US" sz="2400" dirty="0" err="1" smtClean="0">
                <a:solidFill>
                  <a:srgbClr val="0000FF"/>
                </a:solidFill>
              </a:rPr>
              <a:t>sono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cambiamenti</a:t>
            </a:r>
            <a:r>
              <a:rPr lang="en-US" sz="2400" dirty="0" smtClean="0">
                <a:solidFill>
                  <a:srgbClr val="0000FF"/>
                </a:solidFill>
              </a:rPr>
              <a:t> in </a:t>
            </a:r>
            <a:r>
              <a:rPr lang="en-US" sz="2400" dirty="0" err="1" smtClean="0">
                <a:solidFill>
                  <a:srgbClr val="0000FF"/>
                </a:solidFill>
              </a:rPr>
              <a:t>calendario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 Fase-1 </a:t>
            </a:r>
            <a:r>
              <a:rPr lang="en-US" sz="2400" dirty="0" err="1" smtClean="0">
                <a:solidFill>
                  <a:srgbClr val="0000FF"/>
                </a:solidFill>
              </a:rPr>
              <a:t>finisce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nel</a:t>
            </a:r>
            <a:r>
              <a:rPr lang="en-US" sz="2400" dirty="0" smtClean="0">
                <a:solidFill>
                  <a:srgbClr val="0000FF"/>
                </a:solidFill>
              </a:rPr>
              <a:t> 2022, poi 2.5 </a:t>
            </a:r>
            <a:r>
              <a:rPr lang="en-US" sz="2400" dirty="0" err="1" smtClean="0">
                <a:solidFill>
                  <a:srgbClr val="0000FF"/>
                </a:solidFill>
              </a:rPr>
              <a:t>anni</a:t>
            </a:r>
            <a:r>
              <a:rPr lang="en-US" sz="2400" dirty="0" smtClean="0">
                <a:solidFill>
                  <a:srgbClr val="0000FF"/>
                </a:solidFill>
              </a:rPr>
              <a:t> di LS3 e </a:t>
            </a:r>
            <a:r>
              <a:rPr lang="en-US" sz="2400" dirty="0" err="1" smtClean="0">
                <a:solidFill>
                  <a:srgbClr val="0000FF"/>
                </a:solidFill>
              </a:rPr>
              <a:t>quindi</a:t>
            </a:r>
            <a:r>
              <a:rPr lang="en-US" sz="2400" dirty="0" smtClean="0">
                <a:solidFill>
                  <a:srgbClr val="0000FF"/>
                </a:solidFill>
              </a:rPr>
              <a:t> Fase-2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Le </a:t>
            </a:r>
            <a:r>
              <a:rPr lang="en-US" sz="2400" dirty="0" err="1" smtClean="0"/>
              <a:t>linee</a:t>
            </a:r>
            <a:r>
              <a:rPr lang="en-US" sz="2400" dirty="0" smtClean="0"/>
              <a:t> R&amp;</a:t>
            </a:r>
            <a:r>
              <a:rPr lang="en-US" sz="2400" dirty="0" smtClean="0"/>
              <a:t>D ATLAS-CMS</a:t>
            </a:r>
            <a:endParaRPr lang="en-US" sz="24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8964612" cy="8143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Studio di </a:t>
            </a:r>
            <a:r>
              <a:rPr lang="en-US" dirty="0" err="1" smtClean="0"/>
              <a:t>rivelatori</a:t>
            </a:r>
            <a:r>
              <a:rPr lang="en-US" dirty="0" smtClean="0"/>
              <a:t> a pixel </a:t>
            </a:r>
            <a:r>
              <a:rPr lang="en-US" dirty="0" err="1" smtClean="0"/>
              <a:t>adatti</a:t>
            </a:r>
            <a:r>
              <a:rPr lang="en-US" dirty="0" smtClean="0"/>
              <a:t>, in </a:t>
            </a:r>
            <a:r>
              <a:rPr lang="en-US" dirty="0" err="1" smtClean="0"/>
              <a:t>particolare</a:t>
            </a:r>
            <a:r>
              <a:rPr lang="en-US" dirty="0" smtClean="0"/>
              <a:t>, per </a:t>
            </a:r>
            <a:r>
              <a:rPr lang="en-US" dirty="0" err="1" smtClean="0"/>
              <a:t>gli</a:t>
            </a:r>
            <a:r>
              <a:rPr lang="en-US" dirty="0" smtClean="0"/>
              <a:t> strati </a:t>
            </a:r>
            <a:r>
              <a:rPr lang="en-US" dirty="0" err="1" smtClean="0"/>
              <a:t>interni</a:t>
            </a:r>
            <a:r>
              <a:rPr lang="en-US" dirty="0" smtClean="0"/>
              <a:t>,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vicini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di </a:t>
            </a:r>
            <a:r>
              <a:rPr lang="en-US" dirty="0" err="1" smtClean="0"/>
              <a:t>fascio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23/9/14 Common R&amp;D Referee PI</a:t>
            </a:r>
            <a:endParaRPr lang="it-IT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Marco Meschini</a:t>
            </a:r>
          </a:p>
        </p:txBody>
      </p:sp>
      <p:pic>
        <p:nvPicPr>
          <p:cNvPr id="5128" name="Picture 8" descr="IBL_figure10a.pdf"/>
          <p:cNvPicPr>
            <a:picLocks noChangeAspect="1"/>
          </p:cNvPicPr>
          <p:nvPr/>
        </p:nvPicPr>
        <p:blipFill>
          <a:blip r:embed="rId2" cstate="print"/>
          <a:srcRect r="11948"/>
          <a:stretch>
            <a:fillRect/>
          </a:stretch>
        </p:blipFill>
        <p:spPr bwMode="auto">
          <a:xfrm>
            <a:off x="6411434" y="4828002"/>
            <a:ext cx="2275366" cy="178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5145" y="5079642"/>
            <a:ext cx="2975003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3366FF"/>
                </a:solidFill>
                <a:latin typeface="Calibri"/>
              </a:rPr>
              <a:t>Esempio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di </a:t>
            </a:r>
            <a:r>
              <a:rPr lang="en-US" sz="1400" dirty="0" err="1" smtClean="0">
                <a:solidFill>
                  <a:srgbClr val="3366FF"/>
                </a:solidFill>
                <a:latin typeface="Calibri"/>
              </a:rPr>
              <a:t>sensori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 pixel 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3D </a:t>
            </a:r>
            <a:r>
              <a:rPr lang="en-US" sz="1400" dirty="0" err="1" smtClean="0">
                <a:solidFill>
                  <a:srgbClr val="3366FF"/>
                </a:solidFill>
                <a:latin typeface="Calibri"/>
              </a:rPr>
              <a:t>su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 wafer 4” </a:t>
            </a:r>
            <a:r>
              <a:rPr lang="en-US" sz="1400" dirty="0" err="1" smtClean="0">
                <a:solidFill>
                  <a:srgbClr val="3366FF"/>
                </a:solidFill>
                <a:latin typeface="Calibri"/>
              </a:rPr>
              <a:t>realizzato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  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da 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FBK: per </a:t>
            </a:r>
            <a:r>
              <a:rPr lang="en-US" sz="1400" dirty="0" err="1" smtClean="0">
                <a:solidFill>
                  <a:srgbClr val="3366FF"/>
                </a:solidFill>
                <a:latin typeface="Calibri"/>
              </a:rPr>
              <a:t>l’R&amp;D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1400" dirty="0" err="1" smtClean="0">
                <a:solidFill>
                  <a:srgbClr val="3366FF"/>
                </a:solidFill>
                <a:latin typeface="Calibri"/>
              </a:rPr>
              <a:t>è</a:t>
            </a:r>
            <a:r>
              <a:rPr lang="en-US" sz="14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strategica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la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collaborazione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con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l’industria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italiana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in vista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della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srgbClr val="3366FF"/>
                </a:solidFill>
                <a:latin typeface="Calibri"/>
              </a:rPr>
              <a:t>competizione</a:t>
            </a:r>
            <a:r>
              <a:rPr lang="en-US" sz="1400" dirty="0">
                <a:solidFill>
                  <a:srgbClr val="3366FF"/>
                </a:solidFill>
                <a:latin typeface="Calibri"/>
              </a:rPr>
              <a:t> per HL-LHC</a:t>
            </a:r>
          </a:p>
        </p:txBody>
      </p:sp>
      <p:pic>
        <p:nvPicPr>
          <p:cNvPr id="5130" name="Picture 9" descr="3D-DTC-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794" y="4715034"/>
            <a:ext cx="1730928" cy="177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99928" y="1504137"/>
            <a:ext cx="5244071" cy="3026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Calibri"/>
              </a:rPr>
              <a:t>Ottimizzazione</a:t>
            </a:r>
            <a:r>
              <a:rPr lang="en-US" dirty="0" smtClean="0">
                <a:latin typeface="Calibri"/>
              </a:rPr>
              <a:t> del design</a:t>
            </a:r>
            <a:r>
              <a:rPr lang="en-US" dirty="0" smtClean="0">
                <a:latin typeface="Calibri"/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Materiale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del bulk (Baseline p-type)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Spessore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del bulk (WB,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Epi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Thinning) 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Processo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dei</a:t>
            </a:r>
            <a:r>
              <a:rPr lang="en-US" dirty="0">
                <a:solidFill>
                  <a:srgbClr val="000000"/>
                </a:solidFill>
              </a:rPr>
              <a:t> 3d </a:t>
            </a:r>
            <a:r>
              <a:rPr lang="en-US" dirty="0" err="1">
                <a:solidFill>
                  <a:srgbClr val="000000"/>
                </a:solidFill>
              </a:rPr>
              <a:t>su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linee</a:t>
            </a:r>
            <a:r>
              <a:rPr lang="en-US" dirty="0">
                <a:solidFill>
                  <a:srgbClr val="000000"/>
                </a:solidFill>
              </a:rPr>
              <a:t> di </a:t>
            </a:r>
            <a:r>
              <a:rPr lang="en-US" dirty="0" err="1">
                <a:solidFill>
                  <a:srgbClr val="000000"/>
                </a:solidFill>
              </a:rPr>
              <a:t>produzione</a:t>
            </a:r>
            <a:r>
              <a:rPr lang="en-US" dirty="0">
                <a:solidFill>
                  <a:srgbClr val="000000"/>
                </a:solidFill>
              </a:rPr>
              <a:t> a 6 </a:t>
            </a:r>
            <a:r>
              <a:rPr lang="en-US" dirty="0" smtClean="0">
                <a:solidFill>
                  <a:srgbClr val="000000"/>
                </a:solidFill>
              </a:rPr>
              <a:t>inch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Dimensioni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della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segmentazione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in </a:t>
            </a:r>
            <a:r>
              <a:rPr lang="en-US" dirty="0">
                <a:solidFill>
                  <a:srgbClr val="000000"/>
                </a:solidFill>
              </a:rPr>
              <a:t>pixel  (small pitch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S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paziatura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profondita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’ e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diametro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delle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colonne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3D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</a:rPr>
              <a:t>Aspect ratio, tempi di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processo</a:t>
            </a: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Efficienza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di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copertura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geometrica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(Slim/Active Edges)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  <a:latin typeface="Calibri"/>
              </a:rPr>
              <a:t>Sviluppo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isolamento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periferico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 per Pixel Single Sided p-type</a:t>
            </a:r>
          </a:p>
          <a:p>
            <a:r>
              <a:rPr lang="en-US" dirty="0" err="1"/>
              <a:t>Valutare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danno</a:t>
            </a:r>
            <a:r>
              <a:rPr lang="en-US" dirty="0"/>
              <a:t> da </a:t>
            </a:r>
            <a:r>
              <a:rPr lang="en-US" dirty="0" err="1"/>
              <a:t>radiazione</a:t>
            </a:r>
            <a:r>
              <a:rPr lang="en-US" dirty="0"/>
              <a:t> per Fase-2 </a:t>
            </a:r>
            <a:r>
              <a:rPr lang="en-US" dirty="0" err="1"/>
              <a:t>negli</a:t>
            </a:r>
            <a:r>
              <a:rPr lang="en-US" dirty="0"/>
              <a:t> strati </a:t>
            </a:r>
            <a:r>
              <a:rPr lang="en-US" dirty="0" err="1"/>
              <a:t>piu</a:t>
            </a:r>
            <a:r>
              <a:rPr lang="en-US" dirty="0"/>
              <a:t>’ </a:t>
            </a:r>
            <a:r>
              <a:rPr lang="en-US" dirty="0" err="1" smtClean="0"/>
              <a:t>interni</a:t>
            </a:r>
            <a:r>
              <a:rPr lang="en-US" dirty="0" smtClean="0"/>
              <a:t>, </a:t>
            </a:r>
            <a:r>
              <a:rPr lang="en-US" dirty="0" err="1" smtClean="0"/>
              <a:t>simulazioni</a:t>
            </a:r>
            <a:r>
              <a:rPr lang="en-US" dirty="0" smtClean="0"/>
              <a:t>, test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fascio</a:t>
            </a:r>
            <a:r>
              <a:rPr lang="en-US" dirty="0" smtClean="0"/>
              <a:t> </a:t>
            </a:r>
            <a:endParaRPr lang="en-US" dirty="0" smtClean="0">
              <a:latin typeface="Calibri"/>
            </a:endParaRPr>
          </a:p>
          <a:p>
            <a:endParaRPr lang="en-US" dirty="0" smtClean="0">
              <a:latin typeface="Calibri"/>
            </a:endParaRPr>
          </a:p>
          <a:p>
            <a:endParaRPr lang="en-US" dirty="0" smtClean="0">
              <a:latin typeface="Calibri"/>
            </a:endParaRPr>
          </a:p>
          <a:p>
            <a:endParaRPr lang="en-US" dirty="0" smtClean="0"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1868"/>
            <a:ext cx="4048071" cy="2687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4530368"/>
            <a:ext cx="274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Tecnica</a:t>
            </a:r>
            <a:r>
              <a:rPr lang="en-US" dirty="0" smtClean="0"/>
              <a:t> 3D double side FBK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600600"/>
            <a:ext cx="439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FBK: </a:t>
            </a:r>
            <a:r>
              <a:rPr lang="en-US" dirty="0" err="1" smtClean="0">
                <a:solidFill>
                  <a:srgbClr val="FF0000"/>
                </a:solidFill>
              </a:rPr>
              <a:t>Nuova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Tecnica</a:t>
            </a:r>
            <a:r>
              <a:rPr lang="en-US" dirty="0" smtClean="0">
                <a:solidFill>
                  <a:srgbClr val="FF0000"/>
                </a:solidFill>
              </a:rPr>
              <a:t> 3D single side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DWB da </a:t>
            </a:r>
            <a:r>
              <a:rPr lang="en-US" dirty="0" err="1" smtClean="0">
                <a:solidFill>
                  <a:srgbClr val="FF0000"/>
                </a:solidFill>
              </a:rPr>
              <a:t>provare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dirty="0" err="1" smtClean="0">
                <a:solidFill>
                  <a:srgbClr val="FF0000"/>
                </a:solidFill>
              </a:rPr>
              <a:t>questo</a:t>
            </a:r>
            <a:r>
              <a:rPr lang="en-US" dirty="0" smtClean="0">
                <a:solidFill>
                  <a:srgbClr val="FF0000"/>
                </a:solidFill>
              </a:rPr>
              <a:t> R&amp;D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Piano di </a:t>
            </a:r>
            <a:r>
              <a:rPr lang="en-US" dirty="0" err="1" smtClean="0"/>
              <a:t>lavoro</a:t>
            </a:r>
            <a:r>
              <a:rPr lang="en-US" dirty="0" smtClean="0"/>
              <a:t> Pixel con FBK (</a:t>
            </a:r>
            <a:r>
              <a:rPr lang="en-US" dirty="0" err="1" smtClean="0"/>
              <a:t>convenzione</a:t>
            </a:r>
            <a:r>
              <a:rPr lang="en-US" dirty="0" smtClean="0"/>
              <a:t> MEMS3)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346"/>
            <a:ext cx="8383182" cy="52138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Batch 1: </a:t>
            </a:r>
            <a:r>
              <a:rPr lang="en-US" b="1" dirty="0" smtClean="0"/>
              <a:t>prove </a:t>
            </a:r>
            <a:r>
              <a:rPr lang="en-US" b="1" dirty="0" err="1" smtClean="0"/>
              <a:t>tecniche</a:t>
            </a:r>
            <a:r>
              <a:rPr lang="en-US" b="1" dirty="0" smtClean="0"/>
              <a:t> per </a:t>
            </a:r>
            <a:r>
              <a:rPr lang="en-US" b="1" dirty="0" err="1" smtClean="0"/>
              <a:t>colonne</a:t>
            </a:r>
            <a:r>
              <a:rPr lang="en-US" dirty="0" smtClean="0"/>
              <a:t> (3 </a:t>
            </a:r>
            <a:r>
              <a:rPr lang="en-US" dirty="0" err="1" smtClean="0"/>
              <a:t>maschere</a:t>
            </a:r>
            <a:r>
              <a:rPr lang="en-US" dirty="0" smtClean="0"/>
              <a:t>), no </a:t>
            </a:r>
            <a:r>
              <a:rPr lang="en-US" dirty="0" err="1" smtClean="0"/>
              <a:t>sensori</a:t>
            </a:r>
            <a:endParaRPr lang="en-US" dirty="0"/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iametro</a:t>
            </a:r>
            <a:r>
              <a:rPr lang="en-US" dirty="0" smtClean="0"/>
              <a:t>, </a:t>
            </a:r>
            <a:r>
              <a:rPr lang="en-US" dirty="0" err="1" smtClean="0"/>
              <a:t>profondit</a:t>
            </a:r>
            <a:r>
              <a:rPr lang="en-US" dirty="0" err="1" smtClean="0"/>
              <a:t>à</a:t>
            </a:r>
            <a:r>
              <a:rPr lang="en-US" dirty="0" smtClean="0"/>
              <a:t>, tempo di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Stato</a:t>
            </a:r>
            <a:r>
              <a:rPr lang="en-US" dirty="0" smtClean="0"/>
              <a:t>: prove in </a:t>
            </a:r>
            <a:r>
              <a:rPr lang="en-US" dirty="0" err="1" smtClean="0"/>
              <a:t>corso</a:t>
            </a:r>
            <a:r>
              <a:rPr lang="en-US" dirty="0" smtClean="0"/>
              <a:t>, </a:t>
            </a:r>
            <a:r>
              <a:rPr lang="en-US" dirty="0" err="1" smtClean="0"/>
              <a:t>risultati</a:t>
            </a:r>
            <a:r>
              <a:rPr lang="en-US" dirty="0" smtClean="0"/>
              <a:t> a </a:t>
            </a:r>
            <a:r>
              <a:rPr lang="en-US" dirty="0" err="1" smtClean="0"/>
              <a:t>breve</a:t>
            </a:r>
            <a:r>
              <a:rPr lang="en-US" dirty="0" smtClean="0"/>
              <a:t>, diam. 5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 </a:t>
            </a:r>
            <a:r>
              <a:rPr lang="en-US" dirty="0" err="1" smtClean="0"/>
              <a:t>nominali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fattibili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Batch 2:</a:t>
            </a:r>
            <a:r>
              <a:rPr lang="en-US" dirty="0" smtClean="0"/>
              <a:t> </a:t>
            </a:r>
            <a:r>
              <a:rPr lang="en-US" b="1" dirty="0" smtClean="0"/>
              <a:t>lotto </a:t>
            </a:r>
            <a:r>
              <a:rPr lang="en-US" b="1" dirty="0" err="1" smtClean="0"/>
              <a:t>planari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wafer DWB</a:t>
            </a:r>
            <a:r>
              <a:rPr lang="en-US" dirty="0" smtClean="0"/>
              <a:t> (Direct Wafer Bond) 6” (6 </a:t>
            </a:r>
            <a:r>
              <a:rPr lang="en-US" dirty="0" err="1" smtClean="0"/>
              <a:t>maschere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considerato</a:t>
            </a:r>
            <a:r>
              <a:rPr lang="en-US" dirty="0" smtClean="0"/>
              <a:t> un lotto di test e </a:t>
            </a:r>
            <a:r>
              <a:rPr lang="en-US" dirty="0" err="1" smtClean="0"/>
              <a:t>verifica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linea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6” FBK</a:t>
            </a:r>
          </a:p>
          <a:p>
            <a:pPr lvl="1"/>
            <a:r>
              <a:rPr lang="en-US" dirty="0" err="1" smtClean="0"/>
              <a:t>contiene</a:t>
            </a:r>
            <a:r>
              <a:rPr lang="en-US" dirty="0" smtClean="0"/>
              <a:t> </a:t>
            </a:r>
            <a:r>
              <a:rPr lang="en-US" dirty="0" err="1" smtClean="0"/>
              <a:t>sensori</a:t>
            </a:r>
            <a:r>
              <a:rPr lang="en-US" dirty="0" smtClean="0"/>
              <a:t> ATLAS+CMS e </a:t>
            </a:r>
            <a:r>
              <a:rPr lang="en-US" dirty="0" err="1" smtClean="0"/>
              <a:t>strutture</a:t>
            </a:r>
            <a:r>
              <a:rPr lang="en-US" dirty="0" smtClean="0"/>
              <a:t> di test (</a:t>
            </a:r>
            <a:r>
              <a:rPr lang="en-US" dirty="0" err="1" smtClean="0"/>
              <a:t>vedi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seguito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Stato</a:t>
            </a:r>
            <a:r>
              <a:rPr lang="en-US" dirty="0" smtClean="0"/>
              <a:t>: layout </a:t>
            </a:r>
            <a:r>
              <a:rPr lang="en-US" dirty="0" err="1" smtClean="0"/>
              <a:t>finalizzato</a:t>
            </a:r>
            <a:r>
              <a:rPr lang="en-US" dirty="0" smtClean="0"/>
              <a:t> in </a:t>
            </a:r>
            <a:r>
              <a:rPr lang="en-US" dirty="0" err="1" smtClean="0"/>
              <a:t>Agosto</a:t>
            </a:r>
            <a:r>
              <a:rPr lang="en-US" dirty="0" smtClean="0"/>
              <a:t>, </a:t>
            </a:r>
            <a:r>
              <a:rPr lang="en-US" dirty="0" err="1" smtClean="0"/>
              <a:t>maschere</a:t>
            </a:r>
            <a:r>
              <a:rPr lang="en-US" dirty="0" smtClean="0"/>
              <a:t> </a:t>
            </a:r>
            <a:r>
              <a:rPr lang="en-US" dirty="0" err="1" smtClean="0"/>
              <a:t>pronte</a:t>
            </a:r>
            <a:r>
              <a:rPr lang="en-US" dirty="0" smtClean="0"/>
              <a:t>, </a:t>
            </a:r>
            <a:r>
              <a:rPr lang="en-US" dirty="0" err="1" smtClean="0"/>
              <a:t>produzione</a:t>
            </a:r>
            <a:r>
              <a:rPr lang="en-US" dirty="0" smtClean="0"/>
              <a:t> in </a:t>
            </a:r>
            <a:r>
              <a:rPr lang="en-US" dirty="0" err="1" smtClean="0"/>
              <a:t>corso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Consegna</a:t>
            </a:r>
            <a:r>
              <a:rPr lang="en-US" dirty="0" smtClean="0"/>
              <a:t> </a:t>
            </a:r>
            <a:r>
              <a:rPr lang="en-US" dirty="0" err="1" smtClean="0"/>
              <a:t>prevista</a:t>
            </a:r>
            <a:r>
              <a:rPr lang="en-US" dirty="0" smtClean="0"/>
              <a:t> </a:t>
            </a:r>
            <a:r>
              <a:rPr lang="en-US" dirty="0" err="1" smtClean="0"/>
              <a:t>met</a:t>
            </a:r>
            <a:r>
              <a:rPr lang="en-US" dirty="0" err="1" smtClean="0"/>
              <a:t>à</a:t>
            </a:r>
            <a:r>
              <a:rPr lang="en-US" dirty="0" smtClean="0"/>
              <a:t> Nov. 2014 (salvo </a:t>
            </a:r>
            <a:r>
              <a:rPr lang="en-US" dirty="0" err="1" smtClean="0"/>
              <a:t>imprevisti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Batch 3:</a:t>
            </a:r>
            <a:r>
              <a:rPr lang="en-US" dirty="0" smtClean="0"/>
              <a:t> </a:t>
            </a:r>
            <a:r>
              <a:rPr lang="en-US" b="1" dirty="0" smtClean="0"/>
              <a:t>lotto 3D single side </a:t>
            </a:r>
            <a:r>
              <a:rPr lang="en-US" b="1" dirty="0" err="1" smtClean="0"/>
              <a:t>su</a:t>
            </a:r>
            <a:r>
              <a:rPr lang="en-US" b="1" dirty="0" smtClean="0"/>
              <a:t> wafer DWB</a:t>
            </a:r>
            <a:r>
              <a:rPr lang="en-US" dirty="0" smtClean="0"/>
              <a:t> 6” (11 </a:t>
            </a:r>
            <a:r>
              <a:rPr lang="en-US" dirty="0" err="1" smtClean="0"/>
              <a:t>maschere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Studi</a:t>
            </a:r>
            <a:r>
              <a:rPr lang="en-US" dirty="0" smtClean="0"/>
              <a:t> layout in </a:t>
            </a:r>
            <a:r>
              <a:rPr lang="en-US" dirty="0" err="1" smtClean="0"/>
              <a:t>corso</a:t>
            </a:r>
            <a:r>
              <a:rPr lang="en-US" dirty="0" smtClean="0"/>
              <a:t>, </a:t>
            </a:r>
            <a:r>
              <a:rPr lang="en-US" dirty="0" err="1" smtClean="0"/>
              <a:t>adattamenti</a:t>
            </a:r>
            <a:r>
              <a:rPr lang="en-US" dirty="0" smtClean="0"/>
              <a:t> a ROC </a:t>
            </a:r>
            <a:r>
              <a:rPr lang="en-US" dirty="0" err="1" smtClean="0"/>
              <a:t>esistenti</a:t>
            </a:r>
            <a:r>
              <a:rPr lang="en-US" dirty="0" smtClean="0"/>
              <a:t>, </a:t>
            </a:r>
            <a:r>
              <a:rPr lang="en-US" dirty="0" err="1" smtClean="0"/>
              <a:t>nuovi</a:t>
            </a:r>
            <a:r>
              <a:rPr lang="en-US" dirty="0" smtClean="0"/>
              <a:t> pitch per ROC </a:t>
            </a:r>
            <a:r>
              <a:rPr lang="en-US" dirty="0" err="1" smtClean="0"/>
              <a:t>disponibili</a:t>
            </a:r>
            <a:r>
              <a:rPr lang="en-US" dirty="0" smtClean="0"/>
              <a:t> </a:t>
            </a:r>
            <a:r>
              <a:rPr lang="en-US" dirty="0" err="1" smtClean="0"/>
              <a:t>nell’immediato</a:t>
            </a:r>
            <a:r>
              <a:rPr lang="en-US" dirty="0" smtClean="0"/>
              <a:t> </a:t>
            </a:r>
            <a:r>
              <a:rPr lang="en-US" dirty="0" err="1" smtClean="0"/>
              <a:t>futuro</a:t>
            </a:r>
            <a:r>
              <a:rPr lang="en-US" dirty="0" smtClean="0"/>
              <a:t> (2015), </a:t>
            </a:r>
            <a:r>
              <a:rPr lang="en-US" dirty="0" err="1" smtClean="0"/>
              <a:t>ipotesi</a:t>
            </a:r>
            <a:r>
              <a:rPr lang="en-US" dirty="0" smtClean="0"/>
              <a:t> pitch RD53</a:t>
            </a:r>
          </a:p>
          <a:p>
            <a:pPr lvl="1"/>
            <a:r>
              <a:rPr lang="en-US" dirty="0" smtClean="0"/>
              <a:t>Layout e </a:t>
            </a:r>
            <a:r>
              <a:rPr lang="en-US" dirty="0" err="1" smtClean="0"/>
              <a:t>impegno</a:t>
            </a:r>
            <a:r>
              <a:rPr lang="en-US" dirty="0" smtClean="0"/>
              <a:t> FBK </a:t>
            </a:r>
            <a:r>
              <a:rPr lang="en-US" dirty="0" err="1" smtClean="0"/>
              <a:t>entro</a:t>
            </a:r>
            <a:r>
              <a:rPr lang="en-US" dirty="0" smtClean="0"/>
              <a:t> fine 2014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Batch 4:</a:t>
            </a:r>
            <a:r>
              <a:rPr lang="en-US" dirty="0" smtClean="0"/>
              <a:t> </a:t>
            </a:r>
            <a:r>
              <a:rPr lang="en-US" b="1" dirty="0" smtClean="0"/>
              <a:t>lotto </a:t>
            </a:r>
            <a:r>
              <a:rPr lang="en-US" b="1" dirty="0" err="1" smtClean="0"/>
              <a:t>planari</a:t>
            </a:r>
            <a:r>
              <a:rPr lang="en-US" b="1" dirty="0" smtClean="0"/>
              <a:t> Active Edge</a:t>
            </a:r>
            <a:r>
              <a:rPr lang="en-US" dirty="0" smtClean="0"/>
              <a:t> (al </a:t>
            </a:r>
            <a:r>
              <a:rPr lang="en-US" dirty="0" err="1" smtClean="0"/>
              <a:t>momento</a:t>
            </a:r>
            <a:r>
              <a:rPr lang="en-US" dirty="0" smtClean="0"/>
              <a:t> di </a:t>
            </a:r>
            <a:r>
              <a:rPr lang="en-US" dirty="0" err="1" smtClean="0"/>
              <a:t>interesse</a:t>
            </a:r>
            <a:r>
              <a:rPr lang="en-US" dirty="0" smtClean="0"/>
              <a:t> CMS, 10 </a:t>
            </a:r>
            <a:r>
              <a:rPr lang="en-US" dirty="0" err="1" smtClean="0"/>
              <a:t>maschere</a:t>
            </a:r>
            <a:r>
              <a:rPr lang="en-US" dirty="0" smtClean="0"/>
              <a:t>) </a:t>
            </a:r>
            <a:r>
              <a:rPr lang="en-US" dirty="0" err="1" smtClean="0"/>
              <a:t>su</a:t>
            </a:r>
            <a:r>
              <a:rPr lang="en-US" dirty="0" smtClean="0"/>
              <a:t> DWB 6”</a:t>
            </a:r>
            <a:endParaRPr lang="en-US" dirty="0"/>
          </a:p>
          <a:p>
            <a:pPr lvl="1"/>
            <a:r>
              <a:rPr lang="en-US" dirty="0"/>
              <a:t>Layout e </a:t>
            </a:r>
            <a:r>
              <a:rPr lang="en-US" dirty="0" err="1"/>
              <a:t>impegno</a:t>
            </a:r>
            <a:r>
              <a:rPr lang="en-US" dirty="0"/>
              <a:t> FBK </a:t>
            </a:r>
            <a:r>
              <a:rPr lang="en-US" dirty="0" err="1"/>
              <a:t>entro</a:t>
            </a:r>
            <a:r>
              <a:rPr lang="en-US" dirty="0"/>
              <a:t> fine 2014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MEMS3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Piano di R&amp;D da </a:t>
            </a:r>
            <a:r>
              <a:rPr lang="en-US" b="1" dirty="0" smtClean="0"/>
              <a:t>30 </a:t>
            </a:r>
            <a:r>
              <a:rPr lang="en-US" b="1" dirty="0" err="1" smtClean="0"/>
              <a:t>passi</a:t>
            </a:r>
            <a:r>
              <a:rPr lang="en-US" b="1" dirty="0" smtClean="0"/>
              <a:t> </a:t>
            </a:r>
            <a:r>
              <a:rPr lang="en-US" b="1" dirty="0" err="1" smtClean="0"/>
              <a:t>litografici</a:t>
            </a:r>
            <a:r>
              <a:rPr lang="en-US" dirty="0" smtClean="0"/>
              <a:t> </a:t>
            </a:r>
            <a:r>
              <a:rPr lang="en-US" dirty="0" err="1" smtClean="0"/>
              <a:t>equivalenti</a:t>
            </a:r>
            <a:r>
              <a:rPr lang="en-US" dirty="0" smtClean="0"/>
              <a:t> (</a:t>
            </a:r>
            <a:r>
              <a:rPr lang="en-US" dirty="0" err="1" smtClean="0"/>
              <a:t>maschere</a:t>
            </a:r>
            <a:r>
              <a:rPr lang="en-US" dirty="0" smtClean="0"/>
              <a:t>) </a:t>
            </a:r>
            <a:r>
              <a:rPr lang="en-US" b="1" dirty="0" err="1" smtClean="0"/>
              <a:t>approvato</a:t>
            </a:r>
            <a:r>
              <a:rPr lang="en-US" dirty="0" smtClean="0"/>
              <a:t> </a:t>
            </a:r>
            <a:r>
              <a:rPr lang="en-US" dirty="0" err="1" smtClean="0"/>
              <a:t>globalmente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commissione</a:t>
            </a:r>
            <a:r>
              <a:rPr lang="en-US" dirty="0" smtClean="0"/>
              <a:t> MEMS3 (mail G. </a:t>
            </a:r>
            <a:r>
              <a:rPr lang="en-US" dirty="0" err="1" smtClean="0"/>
              <a:t>Ambrosi</a:t>
            </a:r>
            <a:r>
              <a:rPr lang="en-US" dirty="0" smtClean="0"/>
              <a:t> 3/4/14)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convenzione</a:t>
            </a:r>
            <a:r>
              <a:rPr lang="en-US" dirty="0" smtClean="0"/>
              <a:t> MEMS3 “</a:t>
            </a:r>
            <a:r>
              <a:rPr lang="en-US" dirty="0" err="1" smtClean="0"/>
              <a:t>autorizzati</a:t>
            </a:r>
            <a:r>
              <a:rPr lang="en-US" dirty="0" smtClean="0"/>
              <a:t>” </a:t>
            </a:r>
            <a:r>
              <a:rPr lang="en-US" dirty="0" err="1" smtClean="0"/>
              <a:t>intanto</a:t>
            </a:r>
            <a:r>
              <a:rPr lang="en-US" dirty="0" smtClean="0"/>
              <a:t> batch 1 e 2</a:t>
            </a:r>
          </a:p>
          <a:p>
            <a:r>
              <a:rPr lang="en-US" dirty="0" smtClean="0"/>
              <a:t>Non </a:t>
            </a:r>
            <a:r>
              <a:rPr lang="en-US" dirty="0" err="1" smtClean="0"/>
              <a:t>dovrebbero</a:t>
            </a:r>
            <a:r>
              <a:rPr lang="en-US" dirty="0"/>
              <a:t> </a:t>
            </a:r>
            <a:r>
              <a:rPr lang="en-US" dirty="0" err="1" smtClean="0"/>
              <a:t>esserci</a:t>
            </a:r>
            <a:r>
              <a:rPr lang="en-US" dirty="0" smtClean="0"/>
              <a:t> </a:t>
            </a:r>
            <a:r>
              <a:rPr lang="en-US" dirty="0" err="1" smtClean="0"/>
              <a:t>ostacoli</a:t>
            </a:r>
            <a:r>
              <a:rPr lang="en-US" dirty="0" smtClean="0"/>
              <a:t> per le </a:t>
            </a:r>
            <a:r>
              <a:rPr lang="en-US" dirty="0" err="1" smtClean="0"/>
              <a:t>altre</a:t>
            </a:r>
            <a:r>
              <a:rPr lang="en-US" dirty="0" smtClean="0"/>
              <a:t> 21 </a:t>
            </a:r>
            <a:r>
              <a:rPr lang="en-US" dirty="0" err="1" smtClean="0"/>
              <a:t>maschere</a:t>
            </a:r>
            <a:r>
              <a:rPr lang="en-US" dirty="0" smtClean="0"/>
              <a:t>, </a:t>
            </a:r>
            <a:r>
              <a:rPr lang="en-US" dirty="0" err="1" smtClean="0"/>
              <a:t>chiederemo</a:t>
            </a:r>
            <a:r>
              <a:rPr lang="en-US" dirty="0" smtClean="0"/>
              <a:t> </a:t>
            </a:r>
            <a:r>
              <a:rPr lang="en-US" dirty="0" err="1" smtClean="0"/>
              <a:t>conferma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futuro</a:t>
            </a:r>
            <a:r>
              <a:rPr lang="en-US" dirty="0" smtClean="0">
                <a:solidFill>
                  <a:srgbClr val="FF0000"/>
                </a:solidFill>
              </a:rPr>
              <a:t>: e’ </a:t>
            </a:r>
            <a:r>
              <a:rPr lang="en-US" dirty="0" err="1" smtClean="0">
                <a:solidFill>
                  <a:srgbClr val="FF0000"/>
                </a:solidFill>
              </a:rPr>
              <a:t>importante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che</a:t>
            </a:r>
            <a:r>
              <a:rPr lang="en-US" dirty="0" smtClean="0">
                <a:solidFill>
                  <a:srgbClr val="FF0000"/>
                </a:solidFill>
              </a:rPr>
              <a:t> la </a:t>
            </a:r>
            <a:r>
              <a:rPr lang="en-US" dirty="0" err="1" smtClean="0">
                <a:solidFill>
                  <a:srgbClr val="FF0000"/>
                </a:solidFill>
              </a:rPr>
              <a:t>convenzione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venga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estesa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nel</a:t>
            </a:r>
            <a:r>
              <a:rPr lang="en-US" dirty="0" smtClean="0">
                <a:solidFill>
                  <a:srgbClr val="FF0000"/>
                </a:solidFill>
              </a:rPr>
              <a:t> tempo e </a:t>
            </a:r>
            <a:r>
              <a:rPr lang="en-US" dirty="0" err="1" smtClean="0">
                <a:solidFill>
                  <a:srgbClr val="FF0000"/>
                </a:solidFill>
              </a:rPr>
              <a:t>nel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numero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maschere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disponibili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altrimenti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costi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 err="1" smtClean="0">
                <a:solidFill>
                  <a:srgbClr val="FF0000"/>
                </a:solidFill>
              </a:rPr>
              <a:t>ogni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passo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aumentano</a:t>
            </a:r>
            <a:r>
              <a:rPr lang="en-US" dirty="0" smtClean="0">
                <a:solidFill>
                  <a:srgbClr val="FF0000"/>
                </a:solidFill>
              </a:rPr>
              <a:t> di un </a:t>
            </a:r>
            <a:r>
              <a:rPr lang="en-US" dirty="0" err="1" smtClean="0">
                <a:solidFill>
                  <a:srgbClr val="FF0000"/>
                </a:solidFill>
              </a:rPr>
              <a:t>fattore</a:t>
            </a:r>
            <a:r>
              <a:rPr lang="en-US" dirty="0" smtClean="0">
                <a:solidFill>
                  <a:srgbClr val="FF0000"/>
                </a:solidFill>
              </a:rPr>
              <a:t> ~3 (sic!) </a:t>
            </a:r>
          </a:p>
          <a:p>
            <a:r>
              <a:rPr lang="en-US" b="1" dirty="0" smtClean="0"/>
              <a:t>CSN1 e Referee </a:t>
            </a:r>
            <a:r>
              <a:rPr lang="en-US" b="1" dirty="0" err="1" smtClean="0"/>
              <a:t>possono</a:t>
            </a:r>
            <a:r>
              <a:rPr lang="en-US" b="1" dirty="0" smtClean="0"/>
              <a:t> </a:t>
            </a:r>
            <a:r>
              <a:rPr lang="en-US" b="1" dirty="0" err="1" smtClean="0"/>
              <a:t>aiutare</a:t>
            </a:r>
            <a:r>
              <a:rPr lang="en-US" b="1" dirty="0" smtClean="0"/>
              <a:t> molto in </a:t>
            </a:r>
            <a:r>
              <a:rPr lang="en-US" b="1" dirty="0" err="1" smtClean="0"/>
              <a:t>questa</a:t>
            </a:r>
            <a:r>
              <a:rPr lang="en-US" b="1" dirty="0" smtClean="0"/>
              <a:t> </a:t>
            </a:r>
            <a:r>
              <a:rPr lang="en-US" b="1" dirty="0" err="1" smtClean="0"/>
              <a:t>direzione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del Batch </a:t>
            </a:r>
            <a:r>
              <a:rPr lang="en-US" dirty="0" err="1" smtClean="0"/>
              <a:t>Planare</a:t>
            </a:r>
            <a:r>
              <a:rPr lang="en-US" dirty="0" smtClean="0"/>
              <a:t> in </a:t>
            </a:r>
            <a:r>
              <a:rPr lang="en-US" dirty="0" err="1" smtClean="0"/>
              <a:t>Produzione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FBK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 descr="Layout-05set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t="4422" r="61807" b="61633"/>
          <a:stretch/>
        </p:blipFill>
        <p:spPr>
          <a:xfrm>
            <a:off x="1315212" y="1646740"/>
            <a:ext cx="4574706" cy="45149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76159" y="1745281"/>
            <a:ext cx="1998666" cy="43286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25544" y="1745281"/>
            <a:ext cx="2058756" cy="43286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18846" y="1745281"/>
            <a:ext cx="225313" cy="4325518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16989" y="1788560"/>
            <a:ext cx="1102811" cy="369332"/>
          </a:xfrm>
          <a:prstGeom prst="rect">
            <a:avLst/>
          </a:prstGeom>
          <a:solidFill>
            <a:srgbClr val="FFFAD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Area CMS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78735" y="1817492"/>
            <a:ext cx="1261884" cy="369332"/>
          </a:xfrm>
          <a:prstGeom prst="rect">
            <a:avLst/>
          </a:prstGeom>
          <a:solidFill>
            <a:srgbClr val="FFFAD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Area ATLAS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1277408"/>
            <a:ext cx="102785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Area FBK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24" y="3506656"/>
            <a:ext cx="1277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Sensori</a:t>
            </a:r>
            <a:r>
              <a:rPr lang="en-US" dirty="0" smtClean="0"/>
              <a:t> per ROC FE-I4 di ATLAS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9800" y="5147469"/>
            <a:ext cx="164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Sensori</a:t>
            </a:r>
            <a:r>
              <a:rPr lang="en-US" dirty="0" smtClean="0"/>
              <a:t> per ROC </a:t>
            </a:r>
            <a:r>
              <a:rPr lang="en-US" dirty="0" err="1" smtClean="0"/>
              <a:t>PSI_dig</a:t>
            </a:r>
            <a:r>
              <a:rPr lang="en-US" dirty="0" smtClean="0"/>
              <a:t> di CMS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019300" y="3506655"/>
            <a:ext cx="901700" cy="7986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62400" y="3791721"/>
            <a:ext cx="495300" cy="47547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52060" y="4038600"/>
            <a:ext cx="2058240" cy="110886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7400" y="3900355"/>
            <a:ext cx="1653219" cy="25263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60084" y="763425"/>
            <a:ext cx="1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Strutture</a:t>
            </a:r>
            <a:r>
              <a:rPr lang="en-US" dirty="0" smtClean="0"/>
              <a:t> di test FBK 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644902" y="1409756"/>
            <a:ext cx="1435098" cy="58414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792865"/>
            <a:ext cx="2451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Nella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periferia</a:t>
            </a:r>
            <a:r>
              <a:rPr lang="en-US" dirty="0" smtClean="0">
                <a:solidFill>
                  <a:srgbClr val="0000FF"/>
                </a:solidFill>
              </a:rPr>
              <a:t> del wafer TS (</a:t>
            </a:r>
            <a:r>
              <a:rPr lang="en-US" dirty="0" err="1" smtClean="0">
                <a:solidFill>
                  <a:srgbClr val="0000FF"/>
                </a:solidFill>
              </a:rPr>
              <a:t>strutture</a:t>
            </a:r>
            <a:r>
              <a:rPr lang="en-US" dirty="0" smtClean="0">
                <a:solidFill>
                  <a:srgbClr val="0000FF"/>
                </a:solidFill>
              </a:rPr>
              <a:t> di test) CMS, FBK, ATLAS, in </a:t>
            </a:r>
            <a:r>
              <a:rPr lang="en-US" dirty="0" err="1" smtClean="0">
                <a:solidFill>
                  <a:srgbClr val="0000FF"/>
                </a:solidFill>
              </a:rPr>
              <a:t>comune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Diodi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capacita</a:t>
            </a:r>
            <a:r>
              <a:rPr lang="en-US" dirty="0" smtClean="0">
                <a:solidFill>
                  <a:srgbClr val="0000FF"/>
                </a:solidFill>
              </a:rPr>
              <a:t>’, </a:t>
            </a:r>
            <a:r>
              <a:rPr lang="en-US" dirty="0" err="1" smtClean="0">
                <a:solidFill>
                  <a:srgbClr val="0000FF"/>
                </a:solidFill>
              </a:rPr>
              <a:t>ossidi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pspray</a:t>
            </a:r>
            <a:r>
              <a:rPr lang="en-US" dirty="0" smtClean="0">
                <a:solidFill>
                  <a:srgbClr val="0000FF"/>
                </a:solidFill>
              </a:rPr>
              <a:t>…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TS </a:t>
            </a:r>
            <a:r>
              <a:rPr lang="en-US" dirty="0" err="1" smtClean="0">
                <a:solidFill>
                  <a:srgbClr val="0000FF"/>
                </a:solidFill>
              </a:rPr>
              <a:t>fondamantali</a:t>
            </a:r>
            <a:r>
              <a:rPr lang="en-US" dirty="0" smtClean="0">
                <a:solidFill>
                  <a:srgbClr val="0000FF"/>
                </a:solidFill>
              </a:rPr>
              <a:t> per </a:t>
            </a:r>
            <a:r>
              <a:rPr lang="en-US" dirty="0" err="1" smtClean="0">
                <a:solidFill>
                  <a:srgbClr val="0000FF"/>
                </a:solidFill>
              </a:rPr>
              <a:t>qualificare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processo</a:t>
            </a:r>
            <a:r>
              <a:rPr lang="en-US" dirty="0" smtClean="0">
                <a:solidFill>
                  <a:srgbClr val="0000FF"/>
                </a:solidFill>
              </a:rPr>
              <a:t> e fare </a:t>
            </a:r>
            <a:r>
              <a:rPr lang="en-US" dirty="0" err="1" smtClean="0">
                <a:solidFill>
                  <a:srgbClr val="0000FF"/>
                </a:solidFill>
              </a:rPr>
              <a:t>confronti</a:t>
            </a:r>
            <a:r>
              <a:rPr lang="en-US" dirty="0" smtClean="0">
                <a:solidFill>
                  <a:srgbClr val="0000FF"/>
                </a:solidFill>
              </a:rPr>
              <a:t> con </a:t>
            </a:r>
            <a:r>
              <a:rPr lang="en-US" dirty="0" err="1" smtClean="0">
                <a:solidFill>
                  <a:srgbClr val="0000FF"/>
                </a:solidFill>
              </a:rPr>
              <a:t>altre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produzioni</a:t>
            </a:r>
            <a:r>
              <a:rPr lang="en-US" dirty="0" smtClean="0">
                <a:solidFill>
                  <a:srgbClr val="0000FF"/>
                </a:solidFill>
              </a:rPr>
              <a:t> di </a:t>
            </a:r>
            <a:r>
              <a:rPr lang="en-US" dirty="0" err="1" smtClean="0">
                <a:solidFill>
                  <a:srgbClr val="0000FF"/>
                </a:solidFill>
              </a:rPr>
              <a:t>sensori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TS da </a:t>
            </a:r>
            <a:r>
              <a:rPr lang="en-US" dirty="0" err="1" smtClean="0">
                <a:solidFill>
                  <a:srgbClr val="0000FF"/>
                </a:solidFill>
              </a:rPr>
              <a:t>misurare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nelle</a:t>
            </a:r>
            <a:r>
              <a:rPr lang="en-US" dirty="0" smtClean="0">
                <a:solidFill>
                  <a:srgbClr val="0000FF"/>
                </a:solidFill>
              </a:rPr>
              <a:t>  probe station in clean room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986" y="738766"/>
            <a:ext cx="2835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Processo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P_Spray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P_Stop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dirty="0" err="1" smtClean="0">
                <a:solidFill>
                  <a:srgbClr val="FF0000"/>
                </a:solidFill>
              </a:rPr>
              <a:t>alcune</a:t>
            </a:r>
            <a:r>
              <a:rPr lang="en-US" dirty="0" smtClean="0">
                <a:solidFill>
                  <a:srgbClr val="FF0000"/>
                </a:solidFill>
              </a:rPr>
              <a:t> zone secondo </a:t>
            </a:r>
            <a:r>
              <a:rPr lang="en-US" dirty="0" err="1" smtClean="0">
                <a:solidFill>
                  <a:srgbClr val="FF0000"/>
                </a:solidFill>
              </a:rPr>
              <a:t>richieste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9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Wafer 6” per </a:t>
            </a:r>
            <a:r>
              <a:rPr lang="en-US" dirty="0" err="1" smtClean="0"/>
              <a:t>lotti</a:t>
            </a:r>
            <a:r>
              <a:rPr lang="en-US" dirty="0" smtClean="0"/>
              <a:t> FBK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0249"/>
            <a:ext cx="8229600" cy="5023851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Acquistati</a:t>
            </a:r>
            <a:r>
              <a:rPr lang="en-US" dirty="0" smtClean="0"/>
              <a:t> </a:t>
            </a:r>
            <a:r>
              <a:rPr lang="en-US" b="1" dirty="0" smtClean="0"/>
              <a:t>55 wafer Float Zone DWB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Icemos</a:t>
            </a:r>
            <a:r>
              <a:rPr lang="en-US" dirty="0" smtClean="0"/>
              <a:t> Tec. (UK):</a:t>
            </a:r>
          </a:p>
          <a:p>
            <a:pPr lvl="1"/>
            <a:r>
              <a:rPr lang="en-US" dirty="0" smtClean="0"/>
              <a:t>Handle wafer CZ a </a:t>
            </a:r>
            <a:r>
              <a:rPr lang="en-US" dirty="0" err="1" smtClean="0"/>
              <a:t>bassissima</a:t>
            </a:r>
            <a:r>
              <a:rPr lang="en-US" dirty="0" smtClean="0"/>
              <a:t> </a:t>
            </a:r>
            <a:r>
              <a:rPr lang="en-US" dirty="0" err="1" smtClean="0"/>
              <a:t>resistivita</a:t>
            </a:r>
            <a:r>
              <a:rPr lang="en-US" dirty="0" smtClean="0"/>
              <a:t>’ 500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m di </a:t>
            </a:r>
            <a:r>
              <a:rPr lang="en-US" dirty="0" err="1" smtClean="0"/>
              <a:t>spessore</a:t>
            </a:r>
            <a:endParaRPr lang="en-US" dirty="0" smtClean="0"/>
          </a:p>
          <a:p>
            <a:pPr lvl="1"/>
            <a:r>
              <a:rPr lang="en-US" dirty="0" smtClean="0"/>
              <a:t>Sensor wafer FZ </a:t>
            </a:r>
            <a:r>
              <a:rPr lang="en-US" dirty="0" err="1" smtClean="0"/>
              <a:t>resistivita</a:t>
            </a:r>
            <a:r>
              <a:rPr lang="en-US" dirty="0" smtClean="0"/>
              <a:t>’ &gt; 3kOhm cm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spessori</a:t>
            </a:r>
            <a:r>
              <a:rPr lang="en-US" dirty="0" smtClean="0"/>
              <a:t>: 100</a:t>
            </a:r>
            <a:r>
              <a:rPr lang="en-US" dirty="0">
                <a:latin typeface="Symbol"/>
              </a:rPr>
              <a:t>m</a:t>
            </a:r>
            <a:r>
              <a:rPr lang="en-US" dirty="0" smtClean="0"/>
              <a:t>m (25 wafer) e 130 </a:t>
            </a:r>
            <a:r>
              <a:rPr lang="en-US" dirty="0">
                <a:latin typeface="Symbol"/>
              </a:rPr>
              <a:t>m</a:t>
            </a:r>
            <a:r>
              <a:rPr lang="en-US" dirty="0" smtClean="0"/>
              <a:t>m (30 wafer)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costo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totale</a:t>
            </a:r>
            <a:r>
              <a:rPr lang="en-US" dirty="0" smtClean="0">
                <a:solidFill>
                  <a:srgbClr val="FF0000"/>
                </a:solidFill>
              </a:rPr>
              <a:t> 21k$</a:t>
            </a:r>
          </a:p>
          <a:p>
            <a:r>
              <a:rPr lang="en-US" dirty="0" smtClean="0"/>
              <a:t>Wafer </a:t>
            </a:r>
            <a:r>
              <a:rPr lang="en-US" dirty="0" err="1" smtClean="0"/>
              <a:t>Epitassiali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estremamente</a:t>
            </a:r>
            <a:r>
              <a:rPr lang="en-US" dirty="0" smtClean="0"/>
              <a:t> </a:t>
            </a:r>
            <a:r>
              <a:rPr lang="en-US" dirty="0" err="1" smtClean="0"/>
              <a:t>difficile</a:t>
            </a:r>
            <a:r>
              <a:rPr lang="en-US" dirty="0" smtClean="0"/>
              <a:t> </a:t>
            </a:r>
            <a:r>
              <a:rPr lang="en-US" dirty="0" err="1" smtClean="0"/>
              <a:t>trovare</a:t>
            </a:r>
            <a:r>
              <a:rPr lang="en-US" dirty="0" smtClean="0"/>
              <a:t> </a:t>
            </a:r>
            <a:r>
              <a:rPr lang="en-US" dirty="0" err="1" smtClean="0"/>
              <a:t>produttori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6”</a:t>
            </a:r>
          </a:p>
          <a:p>
            <a:pPr lvl="1"/>
            <a:r>
              <a:rPr lang="en-US" dirty="0" smtClean="0"/>
              <a:t>per </a:t>
            </a:r>
            <a:r>
              <a:rPr lang="en-US" dirty="0" err="1" smtClean="0"/>
              <a:t>ora</a:t>
            </a:r>
            <a:r>
              <a:rPr lang="en-US" dirty="0" smtClean="0"/>
              <a:t> un solo </a:t>
            </a:r>
            <a:r>
              <a:rPr lang="en-US" dirty="0" err="1" smtClean="0"/>
              <a:t>fornitore</a:t>
            </a:r>
            <a:r>
              <a:rPr lang="en-US" dirty="0" smtClean="0"/>
              <a:t>: </a:t>
            </a:r>
            <a:r>
              <a:rPr lang="en-US" dirty="0" err="1" smtClean="0"/>
              <a:t>Shinetsu</a:t>
            </a:r>
            <a:r>
              <a:rPr lang="en-US" dirty="0" smtClean="0"/>
              <a:t> (Japan) con </a:t>
            </a:r>
            <a:r>
              <a:rPr lang="en-US" dirty="0" err="1" smtClean="0"/>
              <a:t>il</a:t>
            </a:r>
            <a:r>
              <a:rPr lang="en-US" dirty="0" smtClean="0"/>
              <a:t> quale non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puo</a:t>
            </a:r>
            <a:r>
              <a:rPr lang="en-US" dirty="0" smtClean="0"/>
              <a:t>’ </a:t>
            </a:r>
            <a:r>
              <a:rPr lang="en-US" dirty="0" err="1" smtClean="0"/>
              <a:t>trattare</a:t>
            </a:r>
            <a:r>
              <a:rPr lang="en-US" dirty="0" smtClean="0"/>
              <a:t> </a:t>
            </a:r>
            <a:r>
              <a:rPr lang="en-US" dirty="0" err="1" smtClean="0"/>
              <a:t>direttamente</a:t>
            </a:r>
            <a:r>
              <a:rPr lang="en-US" dirty="0" smtClean="0"/>
              <a:t> 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vende</a:t>
            </a:r>
            <a:r>
              <a:rPr lang="en-US" dirty="0" smtClean="0"/>
              <a:t> </a:t>
            </a:r>
            <a:r>
              <a:rPr lang="en-US" dirty="0" err="1" smtClean="0"/>
              <a:t>attraverso</a:t>
            </a:r>
            <a:r>
              <a:rPr lang="en-US" dirty="0" smtClean="0"/>
              <a:t> un “</a:t>
            </a:r>
            <a:r>
              <a:rPr lang="en-US" dirty="0" err="1" smtClean="0"/>
              <a:t>intermediario</a:t>
            </a:r>
            <a:r>
              <a:rPr lang="en-US" dirty="0" smtClean="0"/>
              <a:t>” per le </a:t>
            </a:r>
            <a:r>
              <a:rPr lang="en-US" dirty="0" err="1" smtClean="0"/>
              <a:t>esportazioni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requisiti</a:t>
            </a:r>
            <a:r>
              <a:rPr lang="en-US" dirty="0" smtClean="0"/>
              <a:t> di </a:t>
            </a:r>
            <a:r>
              <a:rPr lang="en-US" dirty="0" err="1" smtClean="0"/>
              <a:t>resistivita</a:t>
            </a:r>
            <a:r>
              <a:rPr lang="en-US" dirty="0" smtClean="0"/>
              <a:t>’ e </a:t>
            </a:r>
            <a:r>
              <a:rPr lang="en-US" dirty="0" err="1" smtClean="0"/>
              <a:t>uniformita</a:t>
            </a:r>
            <a:r>
              <a:rPr lang="en-US" dirty="0" smtClean="0"/>
              <a:t>’ </a:t>
            </a:r>
            <a:r>
              <a:rPr lang="en-US" dirty="0" err="1" smtClean="0"/>
              <a:t>dello</a:t>
            </a:r>
            <a:r>
              <a:rPr lang="en-US" dirty="0" smtClean="0"/>
              <a:t> </a:t>
            </a:r>
            <a:r>
              <a:rPr lang="en-US" dirty="0" err="1" smtClean="0"/>
              <a:t>spessore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ancora</a:t>
            </a:r>
            <a:r>
              <a:rPr lang="en-US" dirty="0" smtClean="0"/>
              <a:t> non </a:t>
            </a:r>
            <a:r>
              <a:rPr lang="en-US" dirty="0" err="1" smtClean="0"/>
              <a:t>pienamente</a:t>
            </a:r>
            <a:r>
              <a:rPr lang="en-US" dirty="0" smtClean="0"/>
              <a:t> </a:t>
            </a:r>
            <a:r>
              <a:rPr lang="en-US" dirty="0" err="1" smtClean="0"/>
              <a:t>soddisfacenti</a:t>
            </a:r>
            <a:r>
              <a:rPr lang="en-US" dirty="0" smtClean="0"/>
              <a:t>, </a:t>
            </a:r>
            <a:r>
              <a:rPr lang="en-US" dirty="0" err="1" smtClean="0"/>
              <a:t>prezzo</a:t>
            </a:r>
            <a:r>
              <a:rPr lang="en-US" dirty="0" smtClean="0"/>
              <a:t> </a:t>
            </a:r>
            <a:r>
              <a:rPr lang="en-US" dirty="0" err="1" smtClean="0"/>
              <a:t>abbastanza</a:t>
            </a:r>
            <a:r>
              <a:rPr lang="en-US" dirty="0" smtClean="0"/>
              <a:t> alto (12 </a:t>
            </a:r>
            <a:r>
              <a:rPr lang="en-US" dirty="0" err="1" smtClean="0"/>
              <a:t>kCHF</a:t>
            </a:r>
            <a:r>
              <a:rPr lang="en-US" dirty="0" smtClean="0"/>
              <a:t> per 25 wafer), </a:t>
            </a:r>
            <a:r>
              <a:rPr lang="en-US" dirty="0" err="1" smtClean="0"/>
              <a:t>ordine</a:t>
            </a:r>
            <a:r>
              <a:rPr lang="en-US" dirty="0" smtClean="0"/>
              <a:t> in stand-by in </a:t>
            </a:r>
            <a:r>
              <a:rPr lang="en-US" dirty="0" err="1" smtClean="0"/>
              <a:t>attesa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offerta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Common R&amp;D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1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1972</Words>
  <Application>Microsoft Macintosh PowerPoint</Application>
  <PresentationFormat>On-screen Show (4:3)</PresentationFormat>
  <Paragraphs>281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Default Design</vt:lpstr>
      <vt:lpstr>1_Default Design</vt:lpstr>
      <vt:lpstr>R&amp;D Comune Pixel Fase-2 ATLAS-CMS</vt:lpstr>
      <vt:lpstr>I Nuovi (Possibili) Tracker per Fase-2</vt:lpstr>
      <vt:lpstr>Caratteristiche richieste per i nuovi tracciatori a pixel</vt:lpstr>
      <vt:lpstr>Evoluzione di LHC</vt:lpstr>
      <vt:lpstr>Le linee R&amp;D ATLAS-CMS</vt:lpstr>
      <vt:lpstr>Piano di lavoro Pixel con FBK (convenzione MEMS3)</vt:lpstr>
      <vt:lpstr>MEMS3</vt:lpstr>
      <vt:lpstr>Layout del Batch Planare in Produzione alla FBK</vt:lpstr>
      <vt:lpstr>Wafer 6” per lotti FBK</vt:lpstr>
      <vt:lpstr>Piano di Produzione Planari Batch n.2 FBK</vt:lpstr>
      <vt:lpstr>Studi in corso per il batch Pixel 3D</vt:lpstr>
      <vt:lpstr>PowerPoint Presentation</vt:lpstr>
      <vt:lpstr>PowerPoint Presentation</vt:lpstr>
      <vt:lpstr>Simulazioni Capacità Inter-pixel (TN)</vt:lpstr>
      <vt:lpstr>Assemblaggio di pixel in moduli: Flip Chip Bump Bonding</vt:lpstr>
      <vt:lpstr>Bump Bonding e Moduli</vt:lpstr>
      <vt:lpstr>Cooling</vt:lpstr>
      <vt:lpstr>Fondi Esterni</vt:lpstr>
      <vt:lpstr>BACKUP</vt:lpstr>
      <vt:lpstr>Finanziamenti INFN R&amp;D</vt:lpstr>
      <vt:lpstr>Richieste 2015</vt:lpstr>
      <vt:lpstr>Richieste 2015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Meschini</dc:creator>
  <cp:lastModifiedBy>Marco Meschini</cp:lastModifiedBy>
  <cp:revision>278</cp:revision>
  <cp:lastPrinted>2014-02-03T15:03:39Z</cp:lastPrinted>
  <dcterms:created xsi:type="dcterms:W3CDTF">2014-01-29T13:34:52Z</dcterms:created>
  <dcterms:modified xsi:type="dcterms:W3CDTF">2014-09-21T22:16:03Z</dcterms:modified>
</cp:coreProperties>
</file>