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375" r:id="rId5"/>
    <p:sldId id="363" r:id="rId6"/>
    <p:sldId id="364" r:id="rId7"/>
    <p:sldId id="362" r:id="rId8"/>
    <p:sldId id="352" r:id="rId9"/>
    <p:sldId id="372" r:id="rId10"/>
    <p:sldId id="350" r:id="rId11"/>
    <p:sldId id="354" r:id="rId12"/>
    <p:sldId id="361" r:id="rId13"/>
    <p:sldId id="368" r:id="rId14"/>
    <p:sldId id="378" r:id="rId15"/>
    <p:sldId id="374" r:id="rId16"/>
    <p:sldId id="379" r:id="rId17"/>
    <p:sldId id="383" r:id="rId18"/>
    <p:sldId id="384" r:id="rId19"/>
    <p:sldId id="385" r:id="rId20"/>
    <p:sldId id="386" r:id="rId21"/>
    <p:sldId id="387" r:id="rId22"/>
    <p:sldId id="381" r:id="rId23"/>
    <p:sldId id="382" r:id="rId24"/>
    <p:sldId id="380" r:id="rId25"/>
    <p:sldId id="388" r:id="rId26"/>
    <p:sldId id="367" r:id="rId27"/>
    <p:sldId id="371" r:id="rId28"/>
    <p:sldId id="360" r:id="rId29"/>
    <p:sldId id="376" r:id="rId30"/>
    <p:sldId id="377" r:id="rId31"/>
  </p:sldIdLst>
  <p:sldSz cx="9144000" cy="6858000" type="screen4x3"/>
  <p:notesSz cx="6858000" cy="9144000"/>
  <p:defaultTextStyle>
    <a:defPPr>
      <a:defRPr lang="en-US"/>
    </a:defPPr>
    <a:lvl1pPr marL="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D0"/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0" autoAdjust="0"/>
  </p:normalViewPr>
  <p:slideViewPr>
    <p:cSldViewPr snapToGrid="0" snapToObjects="1">
      <p:cViewPr varScale="1">
        <p:scale>
          <a:sx n="97" d="100"/>
          <a:sy n="97" d="100"/>
        </p:scale>
        <p:origin x="-984" y="-112"/>
      </p:cViewPr>
      <p:guideLst>
        <p:guide orient="horz" pos="2157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E71C-30E8-934A-BB39-36960F48D79D}" type="datetimeFigureOut">
              <a:rPr lang="en-US" smtClean="0"/>
              <a:t>01/11/14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741D-1799-C444-8E93-1D42653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E18B-F9E9-AC41-8266-AA68D9760212}" type="datetimeFigureOut">
              <a:rPr lang="en-US" smtClean="0"/>
              <a:t>01/11/14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1628-4F89-0141-B67A-6AE30873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47DADF63-4C33-4E66-B798-650844D1A470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3354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E9238BC9-08E6-41C0-9BDE-FD183FDF231F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404174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0034E512-002E-42B2-9421-341477150797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561519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03F9B46A-4DAF-4B0B-ADBC-48A45DA7D9BC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29005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5EC412DB-5F34-4207-865D-689667DCD1A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630743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988483FA-317C-4A30-9CD4-0D4ADD69085D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37767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5002E1E8-0536-454D-8E21-5E7B2CCA57E2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727895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E9081675-29E4-42B6-B7E6-9F27B9208EB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541781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1F08A272-4C15-4A95-9ECE-89238F787C71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115093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9DFEAC40-1348-436A-89FD-EE7975A40BF8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529040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A8DA9B60-B22E-4A92-8D61-EB7F22761464}" type="slidenum">
              <a:rPr lang="it-IT">
                <a:solidFill>
                  <a:srgbClr val="005CAB"/>
                </a:solidFill>
                <a:latin typeface="Arial"/>
              </a:rPr>
              <a:pPr/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74768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7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7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2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8"/>
            <a:ext cx="8205107" cy="647949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09" y="946361"/>
            <a:ext cx="8775161" cy="528789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2"/>
            <a:ext cx="2860908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Nov 2014 Phase 2 Pixel Sensors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5587" y="6356352"/>
            <a:ext cx="2514521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799" y="1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549" y="1"/>
            <a:ext cx="485242" cy="4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09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45709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772" indent="-285681" algn="l" defTabSz="45709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2726" indent="-228545" algn="l" defTabSz="45709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3pPr>
      <a:lvl4pPr marL="1599816" indent="-228545" algn="l" defTabSz="45709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6906" indent="-228545" algn="l" defTabSz="45709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fld id="{DDA6962E-24B4-4A60-AF4C-6B0FD9985906}" type="slidenum">
              <a:rPr lang="it-IT">
                <a:solidFill>
                  <a:srgbClr val="005CAB"/>
                </a:solidFill>
                <a:latin typeface="Arial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solidFill>
                <a:srgbClr val="005CAB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5CAB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5" y="1395412"/>
            <a:ext cx="8659698" cy="2388764"/>
          </a:xfrm>
        </p:spPr>
        <p:txBody>
          <a:bodyPr>
            <a:normAutofit/>
          </a:bodyPr>
          <a:lstStyle/>
          <a:p>
            <a:r>
              <a:rPr lang="en-US" dirty="0"/>
              <a:t>R&amp;</a:t>
            </a:r>
            <a:r>
              <a:rPr lang="en-US" dirty="0" smtClean="0"/>
              <a:t>D Pixel </a:t>
            </a:r>
            <a:r>
              <a:rPr lang="en-US" dirty="0" smtClean="0"/>
              <a:t>Phase</a:t>
            </a:r>
            <a:r>
              <a:rPr lang="en-US" dirty="0" smtClean="0"/>
              <a:t>-</a:t>
            </a:r>
            <a:r>
              <a:rPr lang="en-US" dirty="0"/>
              <a:t>2</a:t>
            </a:r>
            <a:br>
              <a:rPr lang="en-US" dirty="0"/>
            </a:br>
            <a:r>
              <a:rPr lang="en-US" dirty="0" smtClean="0"/>
              <a:t>CMS INFN Activities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76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Marco Meschini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on behalf of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Bari, Firenze, Milano B., Perugia, Pisa, Torino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4887" y="5740425"/>
            <a:ext cx="471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CMS Tracker Week, Phase-2 pixel, Nov </a:t>
            </a:r>
            <a:r>
              <a:rPr lang="en-US" dirty="0" smtClean="0">
                <a:solidFill>
                  <a:srgbClr val="0000FF"/>
                </a:solidFill>
              </a:rPr>
              <a:t>2014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MaPSL</a:t>
            </a:r>
            <a:r>
              <a:rPr lang="en-US" dirty="0" smtClean="0"/>
              <a:t> </a:t>
            </a:r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5587" y="2539564"/>
            <a:ext cx="15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 Module Outer Tracker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3000" y="716837"/>
            <a:ext cx="54055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Macro Pixel </a:t>
            </a:r>
            <a:r>
              <a:rPr lang="en-US" dirty="0" smtClean="0">
                <a:solidFill>
                  <a:srgbClr val="008000"/>
                </a:solidFill>
              </a:rPr>
              <a:t>(M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Dragicevic</a:t>
            </a:r>
            <a:r>
              <a:rPr lang="en-US" dirty="0" smtClean="0">
                <a:solidFill>
                  <a:srgbClr val="008000"/>
                </a:solidFill>
              </a:rPr>
              <a:t> and M. </a:t>
            </a:r>
            <a:r>
              <a:rPr lang="en-US" dirty="0" err="1" smtClean="0">
                <a:solidFill>
                  <a:srgbClr val="008000"/>
                </a:solidFill>
              </a:rPr>
              <a:t>Printz</a:t>
            </a:r>
            <a:r>
              <a:rPr lang="en-US" dirty="0">
                <a:solidFill>
                  <a:srgbClr val="008000"/>
                </a:solidFill>
              </a:rPr>
              <a:t>) version of June </a:t>
            </a:r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2014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MaPSA</a:t>
            </a:r>
            <a:r>
              <a:rPr lang="en-US" dirty="0" smtClean="0">
                <a:solidFill>
                  <a:srgbClr val="008000"/>
                </a:solidFill>
              </a:rPr>
              <a:t> Light project </a:t>
            </a:r>
            <a:r>
              <a:rPr lang="en-US" dirty="0" smtClean="0">
                <a:solidFill>
                  <a:srgbClr val="008000"/>
                </a:solidFill>
              </a:rPr>
              <a:t>see this week talk by D. </a:t>
            </a:r>
            <a:r>
              <a:rPr lang="en-US" dirty="0" err="1" smtClean="0">
                <a:solidFill>
                  <a:srgbClr val="008000"/>
                </a:solidFill>
              </a:rPr>
              <a:t>Ceresa</a:t>
            </a:r>
            <a:r>
              <a:rPr lang="en-US" dirty="0" smtClean="0">
                <a:solidFill>
                  <a:srgbClr val="008000"/>
                </a:solidFill>
              </a:rPr>
              <a:t> in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1400" dirty="0">
                <a:solidFill>
                  <a:srgbClr val="008000"/>
                </a:solidFill>
              </a:rPr>
              <a:t>https://</a:t>
            </a:r>
            <a:r>
              <a:rPr lang="en-US" sz="1400" dirty="0" err="1">
                <a:solidFill>
                  <a:srgbClr val="008000"/>
                </a:solidFill>
              </a:rPr>
              <a:t>indico.cern.ch</a:t>
            </a:r>
            <a:r>
              <a:rPr lang="en-US" sz="1400" dirty="0">
                <a:solidFill>
                  <a:srgbClr val="008000"/>
                </a:solidFill>
              </a:rPr>
              <a:t>/event/341319/session/11/contribution/9/material/slides/0.pdf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14" name="Picture 13" descr="MAPSA-cross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17493" b="7109"/>
          <a:stretch/>
        </p:blipFill>
        <p:spPr>
          <a:xfrm>
            <a:off x="2136253" y="4896556"/>
            <a:ext cx="6952271" cy="145979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390" y="684008"/>
            <a:ext cx="2676518" cy="4099660"/>
            <a:chOff x="184390" y="684008"/>
            <a:chExt cx="2676518" cy="4099660"/>
          </a:xfrm>
        </p:grpSpPr>
        <p:sp>
          <p:nvSpPr>
            <p:cNvPr id="9" name="TextBox 8"/>
            <p:cNvSpPr txBox="1"/>
            <p:nvPr/>
          </p:nvSpPr>
          <p:spPr>
            <a:xfrm>
              <a:off x="837180" y="684008"/>
              <a:ext cx="1453230" cy="369332"/>
            </a:xfrm>
            <a:prstGeom prst="rect">
              <a:avLst/>
            </a:prstGeom>
            <a:solidFill>
              <a:srgbClr val="FFFAA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8 </a:t>
              </a:r>
              <a:r>
                <a:rPr lang="en-US" dirty="0" smtClean="0">
                  <a:solidFill>
                    <a:srgbClr val="0000FF"/>
                  </a:solidFill>
                </a:rPr>
                <a:t>x </a:t>
              </a:r>
              <a:r>
                <a:rPr lang="en-US" dirty="0" smtClean="0">
                  <a:solidFill>
                    <a:srgbClr val="0000FF"/>
                  </a:solidFill>
                </a:rPr>
                <a:t>12.2 mm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84390" y="1003109"/>
              <a:ext cx="34876" cy="366273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29106" y="4783668"/>
              <a:ext cx="253180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MAPSL-Layout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" y="1031331"/>
              <a:ext cx="2442001" cy="3696278"/>
            </a:xfrm>
            <a:prstGeom prst="rect">
              <a:avLst/>
            </a:prstGeom>
          </p:spPr>
        </p:pic>
      </p:grpSp>
      <p:cxnSp>
        <p:nvCxnSpPr>
          <p:cNvPr id="20" name="Elbow Connector 19"/>
          <p:cNvCxnSpPr/>
          <p:nvPr/>
        </p:nvCxnSpPr>
        <p:spPr>
          <a:xfrm>
            <a:off x="1524000" y="4896556"/>
            <a:ext cx="2159000" cy="1100666"/>
          </a:xfrm>
          <a:prstGeom prst="bentConnector3">
            <a:avLst>
              <a:gd name="adj1" fmla="val 980"/>
            </a:avLst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Modulo-PS-MAPS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6227"/>
          <a:stretch/>
        </p:blipFill>
        <p:spPr>
          <a:xfrm>
            <a:off x="5170733" y="2348053"/>
            <a:ext cx="3990352" cy="26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2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Displaced Sensor” </a:t>
            </a:r>
            <a:endParaRPr lang="en-US" dirty="0"/>
          </a:p>
        </p:txBody>
      </p:sp>
      <p:pic>
        <p:nvPicPr>
          <p:cNvPr id="7" name="Content Placeholder 6" descr="Pixel-displaced-200u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13758"/>
          <a:stretch/>
        </p:blipFill>
        <p:spPr>
          <a:xfrm>
            <a:off x="176482" y="2022227"/>
            <a:ext cx="8775161" cy="43341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034" y="952594"/>
            <a:ext cx="70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sensor shifted towards the cut line at right and bottom.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versions: 300um and 400um distance between outer GR and cut line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35879" y="15989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57634" y="15945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0150" y="1254537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300um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79747" y="17513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01708" y="1746925"/>
            <a:ext cx="0" cy="183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0387" y="1652895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680um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1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5301402"/>
            <a:ext cx="8964391" cy="932851"/>
          </a:xfrm>
        </p:spPr>
        <p:txBody>
          <a:bodyPr/>
          <a:lstStyle/>
          <a:p>
            <a:r>
              <a:rPr lang="en-US" dirty="0" smtClean="0"/>
              <a:t>Pixel with opening in the </a:t>
            </a:r>
            <a:r>
              <a:rPr lang="en-US" dirty="0" err="1" smtClean="0"/>
              <a:t>P_Stop</a:t>
            </a:r>
            <a:r>
              <a:rPr lang="en-US" dirty="0" smtClean="0"/>
              <a:t> enclosure</a:t>
            </a:r>
          </a:p>
          <a:p>
            <a:r>
              <a:rPr lang="en-US" dirty="0" smtClean="0"/>
              <a:t>No Punch Through implant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P-stop-open-large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" y="1054703"/>
            <a:ext cx="8964391" cy="3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ump Bonding and Related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 </a:t>
            </a:r>
            <a:r>
              <a:rPr lang="en-US" dirty="0" smtClean="0"/>
              <a:t>Bonding: </a:t>
            </a:r>
            <a:r>
              <a:rPr lang="en-US" dirty="0" smtClean="0"/>
              <a:t>start a.s.a.p., provided </a:t>
            </a:r>
            <a:r>
              <a:rPr lang="en-US" dirty="0" smtClean="0"/>
              <a:t>quality </a:t>
            </a:r>
            <a:r>
              <a:rPr lang="en-US" dirty="0" smtClean="0"/>
              <a:t>checks on planar batch </a:t>
            </a:r>
            <a:r>
              <a:rPr lang="en-US" dirty="0" smtClean="0"/>
              <a:t>are satisfactory</a:t>
            </a:r>
          </a:p>
          <a:p>
            <a:pPr lvl="1"/>
            <a:r>
              <a:rPr lang="en-US" dirty="0" smtClean="0"/>
              <a:t>Contacts with IZM (CMS) and </a:t>
            </a:r>
            <a:r>
              <a:rPr lang="en-US" dirty="0" err="1" smtClean="0"/>
              <a:t>Selex</a:t>
            </a:r>
            <a:r>
              <a:rPr lang="en-US" dirty="0" smtClean="0"/>
              <a:t> (ATLAS)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Spark </a:t>
            </a:r>
            <a:r>
              <a:rPr lang="en-US" dirty="0" smtClean="0"/>
              <a:t>Isolation </a:t>
            </a:r>
            <a:r>
              <a:rPr lang="en-US" dirty="0" smtClean="0"/>
              <a:t>on planar pixels</a:t>
            </a:r>
            <a:endParaRPr lang="en-US" dirty="0" smtClean="0"/>
          </a:p>
          <a:p>
            <a:pPr lvl="1"/>
            <a:r>
              <a:rPr lang="en-US" dirty="0" smtClean="0"/>
              <a:t>BCB? </a:t>
            </a:r>
            <a:r>
              <a:rPr lang="en-US" dirty="0" err="1" smtClean="0"/>
              <a:t>Parylene</a:t>
            </a:r>
            <a:r>
              <a:rPr lang="en-US" dirty="0" smtClean="0"/>
              <a:t>?  </a:t>
            </a:r>
            <a:r>
              <a:rPr lang="en-US" dirty="0" smtClean="0"/>
              <a:t>To be discussed with BB companies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Sensor Thinning </a:t>
            </a:r>
            <a:r>
              <a:rPr lang="en-US" dirty="0" smtClean="0"/>
              <a:t>still to be decided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23/7/14 CMS Pixel Phase-2 meet.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3D Pixel Single Side Batch at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4070454"/>
            <a:ext cx="8775161" cy="2163800"/>
          </a:xfrm>
        </p:spPr>
        <p:txBody>
          <a:bodyPr/>
          <a:lstStyle/>
          <a:p>
            <a:r>
              <a:rPr lang="en-US" dirty="0" smtClean="0"/>
              <a:t>Layout studies (ATLAS+CMS) already started, trying to include: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pitches: 100x30, 50x50, 25x100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if possible</a:t>
            </a:r>
          </a:p>
          <a:p>
            <a:pPr lvl="1"/>
            <a:r>
              <a:rPr lang="en-US" dirty="0" smtClean="0"/>
              <a:t>Standard PSI and FE-I4 pixels </a:t>
            </a:r>
          </a:p>
          <a:p>
            <a:pPr lvl="1"/>
            <a:r>
              <a:rPr lang="en-US" dirty="0" smtClean="0"/>
              <a:t>New metal design to read only a few small pitch pixel with PSI (or FE-I4)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73148" y="1234973"/>
            <a:ext cx="4692294" cy="2889648"/>
            <a:chOff x="4226469" y="692696"/>
            <a:chExt cx="5013952" cy="3101049"/>
          </a:xfrm>
        </p:grpSpPr>
        <p:grpSp>
          <p:nvGrpSpPr>
            <p:cNvPr id="8" name="Group 7"/>
            <p:cNvGrpSpPr/>
            <p:nvPr/>
          </p:nvGrpSpPr>
          <p:grpSpPr>
            <a:xfrm>
              <a:off x="4226469" y="692696"/>
              <a:ext cx="4882035" cy="3101049"/>
              <a:chOff x="4226469" y="692696"/>
              <a:chExt cx="4882035" cy="3101049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644008" y="2502188"/>
                <a:ext cx="3096344" cy="648072"/>
              </a:xfrm>
              <a:prstGeom prst="rect">
                <a:avLst/>
              </a:prstGeom>
              <a:solidFill>
                <a:srgbClr val="FF834E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644008" y="1854116"/>
                <a:ext cx="3096344" cy="648072"/>
              </a:xfrm>
              <a:prstGeom prst="rect">
                <a:avLst/>
              </a:prstGeom>
              <a:solidFill>
                <a:srgbClr val="C1FFFD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5076056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292080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508104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724128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860032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5796136" y="1926124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layer / </a:t>
                </a:r>
              </a:p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High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96136" y="2502188"/>
                <a:ext cx="1872208" cy="307777"/>
              </a:xfrm>
              <a:prstGeom prst="rect">
                <a:avLst/>
              </a:prstGeom>
              <a:solidFill>
                <a:srgbClr val="FF83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="0" baseline="30000" dirty="0" smtClean="0">
                    <a:latin typeface="Calibri"/>
                    <a:cs typeface="Calibri"/>
                  </a:rPr>
                  <a:t>++ </a:t>
                </a:r>
                <a:r>
                  <a:rPr lang="en-GB" sz="1400" b="0" dirty="0" smtClean="0">
                    <a:latin typeface="Calibri"/>
                    <a:cs typeface="Calibri"/>
                  </a:rPr>
                  <a:t>Low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644008" y="2862228"/>
                <a:ext cx="3096344" cy="296416"/>
              </a:xfrm>
              <a:prstGeom prst="rect">
                <a:avLst/>
              </a:prstGeom>
              <a:pattFill prst="wdUpDiag">
                <a:fgClr>
                  <a:srgbClr val="FF834E"/>
                </a:fgClr>
                <a:bgClr>
                  <a:prstClr val="white"/>
                </a:bgClr>
              </a:patt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4644008" y="2862228"/>
                <a:ext cx="345638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4644008" y="2862228"/>
                <a:ext cx="2376264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2" name="Picture 21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5477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23" name="Picture 22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231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24" name="Picture 23" descr="Green Ball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8183" y="1710100"/>
                <a:ext cx="190500" cy="190500"/>
              </a:xfrm>
              <a:prstGeom prst="rect">
                <a:avLst/>
              </a:prstGeom>
            </p:spPr>
          </p:pic>
          <p:sp>
            <p:nvSpPr>
              <p:cNvPr id="25" name="Isosceles Triangle 24"/>
              <p:cNvSpPr/>
              <p:nvPr/>
            </p:nvSpPr>
            <p:spPr bwMode="auto">
              <a:xfrm rot="5400000">
                <a:off x="5976156" y="1098032"/>
                <a:ext cx="540060" cy="468052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6" name="Elbow Connector 25"/>
              <p:cNvCxnSpPr>
                <a:stCxn id="22" idx="0"/>
                <a:endCxn id="25" idx="3"/>
              </p:cNvCxnSpPr>
              <p:nvPr/>
            </p:nvCxnSpPr>
            <p:spPr bwMode="auto">
              <a:xfrm rot="5400000" flipH="1" flipV="1">
                <a:off x="5677422" y="1375363"/>
                <a:ext cx="378042" cy="291433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7" name="Straight Connector 26"/>
              <p:cNvCxnSpPr>
                <a:stCxn id="25" idx="0"/>
              </p:cNvCxnSpPr>
              <p:nvPr/>
            </p:nvCxnSpPr>
            <p:spPr bwMode="auto">
              <a:xfrm>
                <a:off x="6480212" y="1332058"/>
                <a:ext cx="5400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8" name="Elbow Connector 27"/>
              <p:cNvCxnSpPr>
                <a:stCxn id="29" idx="1"/>
                <a:endCxn id="30" idx="2"/>
              </p:cNvCxnSpPr>
              <p:nvPr/>
            </p:nvCxnSpPr>
            <p:spPr bwMode="auto">
              <a:xfrm rot="10800000">
                <a:off x="5292080" y="2862228"/>
                <a:ext cx="648072" cy="504056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940152" y="3294276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220072" y="2718212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84168" y="315026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-</a:t>
                </a:r>
                <a:r>
                  <a:rPr lang="en-GB" sz="1800" b="0" dirty="0" err="1" smtClean="0">
                    <a:latin typeface="Calibri"/>
                    <a:cs typeface="Calibri"/>
                  </a:rPr>
                  <a:t>V</a:t>
                </a:r>
                <a:r>
                  <a:rPr lang="en-GB" sz="1800" b="0" baseline="-25000" dirty="0" err="1" smtClean="0">
                    <a:latin typeface="Calibri"/>
                    <a:cs typeface="Calibri"/>
                  </a:rPr>
                  <a:t>b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16644" y="1417421"/>
                <a:ext cx="1728192" cy="4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>
                    <a:latin typeface="Calibri"/>
                    <a:cs typeface="Calibri"/>
                  </a:rPr>
                  <a:t>Charge Amp.</a:t>
                </a:r>
                <a:endParaRPr lang="en-GB" sz="16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16016" y="1422068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Bump-bond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 bwMode="auto">
              <a:xfrm>
                <a:off x="7740352" y="1854116"/>
                <a:ext cx="144016" cy="648072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6876256" y="2934236"/>
                <a:ext cx="216024" cy="50405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36" name="Right Brace 35"/>
              <p:cNvSpPr/>
              <p:nvPr/>
            </p:nvSpPr>
            <p:spPr bwMode="auto">
              <a:xfrm>
                <a:off x="7740352" y="2862228"/>
                <a:ext cx="144016" cy="288032"/>
              </a:xfrm>
              <a:prstGeom prst="rightBrace">
                <a:avLst>
                  <a:gd name="adj1" fmla="val 8333"/>
                  <a:gd name="adj2" fmla="val 56166"/>
                </a:avLst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76257" y="3356992"/>
                <a:ext cx="972615" cy="43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metal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848872" y="2863896"/>
                <a:ext cx="1259632" cy="36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Thin-down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36095" y="692696"/>
                <a:ext cx="2825746" cy="44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rgbClr val="800000"/>
                    </a:solidFill>
                    <a:latin typeface="Calibri"/>
                    <a:cs typeface="Calibri"/>
                  </a:rPr>
                  <a:t>Single side 3D process</a:t>
                </a:r>
                <a:endParaRPr lang="en-GB" sz="1800" baseline="-25000" dirty="0">
                  <a:solidFill>
                    <a:srgbClr val="8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4716016" y="2574196"/>
                <a:ext cx="360040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4716016" y="2574196"/>
                <a:ext cx="792088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4355976" y="336628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p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4644008" y="1350060"/>
                <a:ext cx="216024" cy="792088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4355976" y="99002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n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5" name="Right Brace 44"/>
              <p:cNvSpPr/>
              <p:nvPr/>
            </p:nvSpPr>
            <p:spPr bwMode="auto">
              <a:xfrm flipH="1">
                <a:off x="4499992" y="1854116"/>
                <a:ext cx="216024" cy="1296144"/>
              </a:xfrm>
              <a:prstGeom prst="rightBrace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3640286" y="2188271"/>
                <a:ext cx="1548174" cy="37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–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SiSi</a:t>
                </a:r>
                <a:r>
                  <a:rPr lang="en-GB" sz="1400" b="0" dirty="0" smtClean="0">
                    <a:latin typeface="Calibri"/>
                    <a:cs typeface="Calibri"/>
                  </a:rPr>
                  <a:t> DWB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84369" y="1998132"/>
              <a:ext cx="1356052" cy="363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dirty="0" smtClean="0">
                  <a:latin typeface="Calibri"/>
                  <a:cs typeface="Calibri"/>
                </a:rPr>
                <a:t>100÷150µm</a:t>
              </a:r>
              <a:endParaRPr lang="en-GB" sz="1400" b="0" baseline="-25000" dirty="0">
                <a:latin typeface="Calibri"/>
                <a:cs typeface="Calibri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29866" y="894630"/>
            <a:ext cx="440301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base idea: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ingle side process on </a:t>
            </a:r>
            <a:r>
              <a:rPr lang="en-US" dirty="0" err="1" smtClean="0">
                <a:solidFill>
                  <a:srgbClr val="FF0000"/>
                </a:solidFill>
              </a:rPr>
              <a:t>Si_Si</a:t>
            </a:r>
            <a:r>
              <a:rPr lang="en-US" dirty="0" smtClean="0">
                <a:solidFill>
                  <a:srgbClr val="FF0000"/>
                </a:solidFill>
              </a:rPr>
              <a:t> DWB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hmic</a:t>
            </a:r>
            <a:r>
              <a:rPr lang="en-US" dirty="0" smtClean="0">
                <a:solidFill>
                  <a:srgbClr val="FF0000"/>
                </a:solidFill>
              </a:rPr>
              <a:t> columns reaching the low resistivity substrate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unction </a:t>
            </a:r>
            <a:r>
              <a:rPr lang="en-US" dirty="0">
                <a:solidFill>
                  <a:srgbClr val="FF0000"/>
                </a:solidFill>
              </a:rPr>
              <a:t>columns </a:t>
            </a:r>
            <a:r>
              <a:rPr lang="en-US" dirty="0" smtClean="0">
                <a:solidFill>
                  <a:srgbClr val="FF0000"/>
                </a:solidFill>
              </a:rPr>
              <a:t>slightly shorter than the active bulk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Reduction </a:t>
            </a:r>
            <a:r>
              <a:rPr lang="en-US" dirty="0">
                <a:solidFill>
                  <a:srgbClr val="FF0000"/>
                </a:solidFill>
              </a:rPr>
              <a:t>of hole diameter down to 5 </a:t>
            </a:r>
            <a:r>
              <a:rPr lang="en-US" dirty="0" smtClean="0">
                <a:solidFill>
                  <a:srgbClr val="FF0000"/>
                </a:solidFill>
              </a:rPr>
              <a:t>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Partial filling </a:t>
            </a: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poly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Compatible </a:t>
            </a:r>
            <a:r>
              <a:rPr lang="en-US" dirty="0">
                <a:solidFill>
                  <a:srgbClr val="FF0000"/>
                </a:solidFill>
              </a:rPr>
              <a:t>with edgeless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84" y="1465330"/>
            <a:ext cx="5298440" cy="5218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4095313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305" y="5322281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6922" y="5287361"/>
            <a:ext cx="439618" cy="12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5120" y="4066263"/>
            <a:ext cx="415219" cy="232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1: 50 x 50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2341033" cy="21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29425" y="1717675"/>
            <a:ext cx="3176" cy="23801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4410" y="257845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4507" y="5121970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069540" y="5556004"/>
            <a:ext cx="708316" cy="268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33563" y="2878696"/>
            <a:ext cx="3413" cy="757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7025" y="296744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54" y="1924823"/>
            <a:ext cx="172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50x50um2 cell design looks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52232" y="1456893"/>
            <a:ext cx="5271770" cy="524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3826671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0356" y="5053639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28664" y="4921031"/>
            <a:ext cx="207610" cy="18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65120" y="4066261"/>
            <a:ext cx="42743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2: 25 x 100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4704343" cy="3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32599" y="2887134"/>
            <a:ext cx="1" cy="12107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3133" y="2277689"/>
            <a:ext cx="1058" cy="240861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1048" y="3213430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25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2147" y="324913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0911" y="6027003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100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092144" y="6029331"/>
            <a:ext cx="598404" cy="3541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71233" y="2315633"/>
            <a:ext cx="2298700" cy="12065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7581" y="2372833"/>
            <a:ext cx="122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~56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54" y="1924823"/>
            <a:ext cx="172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100x25um2 cell design looks more risky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895"/>
            <a:ext cx="9144000" cy="451210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97125" y="83594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492" y="3322108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0167" y="3322108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839" y="4985139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5514" y="4985139"/>
            <a:ext cx="829733" cy="82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3849" y="1638507"/>
            <a:ext cx="2972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cells 50x50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74124" y="3718705"/>
            <a:ext cx="0" cy="17422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32412" y="3130177"/>
            <a:ext cx="172283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4146" y="2885343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100um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25772" y="4533999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100um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789" y="1355058"/>
            <a:ext cx="3903579" cy="83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Small </a:t>
            </a:r>
            <a:r>
              <a:rPr lang="en-US" sz="1600" dirty="0" smtClean="0"/>
              <a:t>Pitch </a:t>
            </a:r>
            <a:r>
              <a:rPr lang="en-US" sz="1600" dirty="0"/>
              <a:t>sensors: </a:t>
            </a:r>
            <a:r>
              <a:rPr lang="en-US" sz="1600" dirty="0" smtClean="0"/>
              <a:t>as of today no </a:t>
            </a:r>
            <a:r>
              <a:rPr lang="en-US" sz="1600" dirty="0"/>
              <a:t>ROC suitable for readout, we have to imagine alternative solutions for testing</a:t>
            </a:r>
          </a:p>
        </p:txBody>
      </p:sp>
    </p:spTree>
    <p:extLst>
      <p:ext uri="{BB962C8B-B14F-4D97-AF65-F5344CB8AC3E}">
        <p14:creationId xmlns:p14="http://schemas.microsoft.com/office/powerpoint/2010/main" val="7495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6349"/>
            <a:ext cx="9144000" cy="3733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3924" y="3242408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0229" y="1951992"/>
            <a:ext cx="321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Double cells 50x100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97125" y="90073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2599" y="3242408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9276" y="4905392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7951" y="4905392"/>
            <a:ext cx="829733" cy="1656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24" y="2603932"/>
            <a:ext cx="9144000" cy="4154193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97125" y="803046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PSI46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25 x 100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063" y="5000625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6806" y="3316974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2530" y="1748310"/>
            <a:ext cx="31146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cells 25x100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5417" y="4989553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43160" y="3305902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06553" y="4978481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14296" y="3294830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8700" y="4979983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6443" y="3296332"/>
            <a:ext cx="432388" cy="1689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6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Sensors </a:t>
            </a:r>
            <a:r>
              <a:rPr lang="en-US" dirty="0" smtClean="0"/>
              <a:t>R&amp;D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2" y="716837"/>
            <a:ext cx="8229600" cy="5639515"/>
          </a:xfrm>
        </p:spPr>
        <p:txBody>
          <a:bodyPr>
            <a:normAutofit/>
          </a:bodyPr>
          <a:lstStyle/>
          <a:p>
            <a:r>
              <a:rPr lang="en-US" dirty="0" smtClean="0"/>
              <a:t>Pixel </a:t>
            </a:r>
            <a:r>
              <a:rPr lang="en-US" dirty="0" smtClean="0"/>
              <a:t>R&amp;D with </a:t>
            </a:r>
            <a:r>
              <a:rPr lang="en-US" dirty="0" smtClean="0"/>
              <a:t>FBK Trento </a:t>
            </a:r>
            <a:r>
              <a:rPr lang="en-US" dirty="0" smtClean="0"/>
              <a:t>under INFN </a:t>
            </a:r>
            <a:r>
              <a:rPr lang="en-US" dirty="0" smtClean="0"/>
              <a:t>agreement </a:t>
            </a:r>
            <a:endParaRPr lang="en-US" dirty="0" smtClean="0"/>
          </a:p>
          <a:p>
            <a:pPr lvl="2"/>
            <a:r>
              <a:rPr lang="en-US" dirty="0" smtClean="0"/>
              <a:t>N in P </a:t>
            </a:r>
            <a:r>
              <a:rPr lang="en-US" dirty="0" smtClean="0"/>
              <a:t>sensors on 6” wafer production </a:t>
            </a:r>
            <a:r>
              <a:rPr lang="en-US" dirty="0" err="1" smtClean="0"/>
              <a:t>ine</a:t>
            </a:r>
            <a:endParaRPr lang="en-US" dirty="0" smtClean="0"/>
          </a:p>
          <a:p>
            <a:pPr lvl="2"/>
            <a:r>
              <a:rPr lang="en-US" dirty="0" smtClean="0"/>
              <a:t>DWB 6”diam. ~600um total thickness wafers 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batches </a:t>
            </a:r>
            <a:r>
              <a:rPr lang="en-US" dirty="0" smtClean="0"/>
              <a:t>fund</a:t>
            </a:r>
            <a:r>
              <a:rPr lang="en-US" dirty="0" smtClean="0"/>
              <a:t>ed</a:t>
            </a:r>
            <a:r>
              <a:rPr lang="en-US" dirty="0" smtClean="0"/>
              <a:t>: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first planar batch is a test to qualify 6” substrates, production line, process </a:t>
            </a:r>
            <a:r>
              <a:rPr lang="en-US" dirty="0" smtClean="0"/>
              <a:t>quality, cost shared with ATLAS-Italy. Now in production</a:t>
            </a:r>
            <a:endParaRPr lang="en-US" dirty="0" smtClean="0"/>
          </a:p>
          <a:p>
            <a:pPr lvl="2"/>
            <a:r>
              <a:rPr lang="en-US" dirty="0" smtClean="0"/>
              <a:t>The 3D </a:t>
            </a:r>
            <a:r>
              <a:rPr lang="en-US" dirty="0" smtClean="0"/>
              <a:t>batch will be launched early 2015</a:t>
            </a:r>
            <a:r>
              <a:rPr lang="en-US" dirty="0"/>
              <a:t>, </a:t>
            </a:r>
            <a:r>
              <a:rPr lang="en-US" dirty="0" smtClean="0"/>
              <a:t>cost </a:t>
            </a:r>
            <a:r>
              <a:rPr lang="en-US" dirty="0"/>
              <a:t>shared with ATLAS-Italy</a:t>
            </a:r>
          </a:p>
          <a:p>
            <a:pPr lvl="2"/>
            <a:r>
              <a:rPr lang="en-US" dirty="0" smtClean="0"/>
              <a:t>Active Edge </a:t>
            </a:r>
            <a:r>
              <a:rPr lang="en-US" dirty="0" smtClean="0"/>
              <a:t>batch </a:t>
            </a:r>
            <a:r>
              <a:rPr lang="en-US" dirty="0" smtClean="0"/>
              <a:t>will follow closely, layouts should</a:t>
            </a:r>
            <a:r>
              <a:rPr lang="en-US" dirty="0" smtClean="0"/>
              <a:t> </a:t>
            </a:r>
            <a:r>
              <a:rPr lang="en-US" dirty="0" smtClean="0"/>
              <a:t>be prepared and discussed with FBK by end of </a:t>
            </a:r>
            <a:r>
              <a:rPr lang="en-US" dirty="0" smtClean="0"/>
              <a:t>2014. Cost relies on CMS-Italy, 10 Lithographic steps funded </a:t>
            </a:r>
            <a:endParaRPr lang="en-US" dirty="0" smtClean="0"/>
          </a:p>
          <a:p>
            <a:pPr lvl="1"/>
            <a:r>
              <a:rPr lang="en-US" dirty="0"/>
              <a:t>Thinning after processing </a:t>
            </a:r>
            <a:r>
              <a:rPr lang="en-US" dirty="0" smtClean="0"/>
              <a:t>and isolation treatment have to be planned as needed </a:t>
            </a:r>
            <a:endParaRPr lang="en-US" dirty="0"/>
          </a:p>
          <a:p>
            <a:pPr lvl="1"/>
            <a:r>
              <a:rPr lang="en-US" dirty="0" smtClean="0"/>
              <a:t>Bump Bonding of single chip at different companies</a:t>
            </a:r>
          </a:p>
          <a:p>
            <a:pPr lvl="1"/>
            <a:r>
              <a:rPr lang="en-US" dirty="0" smtClean="0"/>
              <a:t>Irradiation campaign</a:t>
            </a:r>
          </a:p>
          <a:p>
            <a:pPr lvl="1"/>
            <a:r>
              <a:rPr lang="en-US" dirty="0" smtClean="0"/>
              <a:t>Test beams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23/7/14 CMS Pixel Phase-2 meet.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News from FBK: 3D Double Side Pixels on 6” wafer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874386"/>
            <a:ext cx="2590800" cy="237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Ready by Dec 2014</a:t>
            </a:r>
          </a:p>
          <a:p>
            <a:r>
              <a:rPr lang="en-US" sz="1800" dirty="0" smtClean="0"/>
              <a:t>Sensor will be used for PPS project (Torino) </a:t>
            </a:r>
          </a:p>
          <a:p>
            <a:r>
              <a:rPr lang="en-US" sz="1800" dirty="0" smtClean="0"/>
              <a:t>BB planned together with planar batch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20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362" y="1046066"/>
            <a:ext cx="7070280" cy="4216984"/>
            <a:chOff x="0" y="1451610"/>
            <a:chExt cx="9064450" cy="5406390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781588" y="1451610"/>
              <a:ext cx="8282862" cy="5406390"/>
              <a:chOff x="781588" y="1451610"/>
              <a:chExt cx="8282862" cy="54063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2714" y="1451610"/>
                <a:ext cx="5476240" cy="5406390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781588" y="2379119"/>
                <a:ext cx="1306721" cy="11600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464771" y="1518006"/>
                <a:ext cx="2481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CMS Single chip (24x)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(1E, 2E, 3E, 4E)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4054011" y="1735841"/>
                <a:ext cx="1441057" cy="8059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264418" y="2317589"/>
                <a:ext cx="1903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CMS Quads (6x)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(2E, 3E)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536626" y="2539155"/>
                <a:ext cx="1727792" cy="7089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343534" y="3202649"/>
                <a:ext cx="1723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MEDIPIX2 (4x)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130124" y="3380965"/>
                <a:ext cx="1251510" cy="5787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788542" y="4412516"/>
                <a:ext cx="227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NA62 test chip (20x)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5084688" y="4667032"/>
                <a:ext cx="1691154" cy="6642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0" y="1988367"/>
              <a:ext cx="9116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ATLAS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FE-I4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(13x)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" y="668809"/>
            <a:ext cx="893740" cy="754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692" y="5337406"/>
            <a:ext cx="356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G.F.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Betta</a:t>
            </a:r>
            <a:r>
              <a:rPr lang="en-US" dirty="0" smtClean="0"/>
              <a:t>, M. </a:t>
            </a:r>
            <a:r>
              <a:rPr lang="en-US" dirty="0" err="1" smtClean="0"/>
              <a:t>Boscardin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32614" y="3816499"/>
            <a:ext cx="42113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u="sng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Double-sided </a:t>
            </a:r>
            <a:r>
              <a:rPr lang="en-US" b="1" u="sng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Passing 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ohmic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Partially</a:t>
            </a:r>
            <a:r>
              <a:rPr lang="en-US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-through junction columns  </a:t>
            </a:r>
            <a:endParaRPr lang="en-US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diameters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it-IT" dirty="0" smtClean="0">
                <a:solidFill>
                  <a:srgbClr val="336699"/>
                </a:solidFill>
                <a:latin typeface="Symbol" charset="2"/>
                <a:ea typeface="Tahoma" panose="020B0604030504040204" pitchFamily="34" charset="0"/>
                <a:cs typeface="Symbol" charset="2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/>
                <a:ea typeface="Tahoma" panose="020B0604030504040204" pitchFamily="34" charset="0"/>
                <a:cs typeface="Tahoma"/>
              </a:rPr>
              <a:t>m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 for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characterization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bump-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 </a:t>
            </a:r>
            <a:r>
              <a:rPr lang="it-IT" sz="2000" dirty="0" smtClean="0">
                <a:solidFill>
                  <a:srgbClr val="336699"/>
                </a:solidFill>
                <a:latin typeface="Symbol" charset="2"/>
                <a:ea typeface="Tahoma" panose="020B0604030504040204" pitchFamily="34" charset="0"/>
                <a:cs typeface="Symbol" charset="2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/>
                <a:ea typeface="Tahoma" panose="020B0604030504040204" pitchFamily="34" charset="0"/>
                <a:cs typeface="Tahoma"/>
              </a:rPr>
              <a:t>m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wafer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thickness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53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chin\Desktop\testDRIE\6um\0013_5-6b.JPG"/>
          <p:cNvPicPr>
            <a:picLocks noChangeAspect="1" noChangeArrowheads="1"/>
          </p:cNvPicPr>
          <p:nvPr/>
        </p:nvPicPr>
        <p:blipFill>
          <a:blip r:embed="rId2" cstate="print"/>
          <a:srcRect l="16544" t="27206" r="16544" b="27206"/>
          <a:stretch>
            <a:fillRect/>
          </a:stretch>
        </p:blipFill>
        <p:spPr bwMode="auto">
          <a:xfrm>
            <a:off x="2651414" y="3008918"/>
            <a:ext cx="6054436" cy="3093723"/>
          </a:xfrm>
          <a:prstGeom prst="rect">
            <a:avLst/>
          </a:prstGeom>
          <a:noFill/>
        </p:spPr>
      </p:pic>
      <p:pic>
        <p:nvPicPr>
          <p:cNvPr id="5" name="Picture 2" descr="C:\Users\ronchin\Desktop\testDRIE\6um\0013_5-6b.JPG"/>
          <p:cNvPicPr>
            <a:picLocks noChangeAspect="1" noChangeArrowheads="1"/>
          </p:cNvPicPr>
          <p:nvPr/>
        </p:nvPicPr>
        <p:blipFill>
          <a:blip r:embed="rId3" cstate="print"/>
          <a:srcRect l="38603" t="31245" r="53768" b="35840"/>
          <a:stretch>
            <a:fillRect/>
          </a:stretch>
        </p:blipFill>
        <p:spPr bwMode="auto">
          <a:xfrm>
            <a:off x="7104514" y="2367424"/>
            <a:ext cx="1251560" cy="4051462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27019" y="248027"/>
            <a:ext cx="6452061" cy="1143000"/>
          </a:xfrm>
        </p:spPr>
        <p:txBody>
          <a:bodyPr>
            <a:normAutofit/>
          </a:bodyPr>
          <a:lstStyle/>
          <a:p>
            <a:pPr marL="0" indent="-533400">
              <a:spcBef>
                <a:spcPts val="0"/>
              </a:spcBef>
            </a:pPr>
            <a:r>
              <a:rPr lang="it-IT" sz="3200" dirty="0" err="1">
                <a:solidFill>
                  <a:srgbClr val="FF0000"/>
                </a:solidFill>
              </a:rPr>
              <a:t>Thin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Si-3D : DRIE test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4164" y="1286252"/>
            <a:ext cx="821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on DRIE:  </a:t>
            </a:r>
            <a:r>
              <a:rPr lang="it-IT" b="1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recipe</a:t>
            </a:r>
            <a:r>
              <a:rPr lang="it-IT" b="1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  <a:endParaRPr lang="it-IT" b="1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Nominal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r>
              <a:rPr lang="it-IT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5micron</a:t>
            </a: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wafer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5.3 micron on top and on botton of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hole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 117 micron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uniformity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</a:t>
            </a:r>
            <a:r>
              <a:rPr lang="it-IT" dirty="0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wafer </a:t>
            </a:r>
            <a:r>
              <a:rPr lang="it-IT" dirty="0" err="1" smtClean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endParaRPr lang="it-IT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46761" y="6418886"/>
            <a:ext cx="8899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70C0"/>
                </a:solidFill>
                <a:latin typeface="Arial"/>
              </a:rPr>
              <a:t>M. Boscardin	</a:t>
            </a:r>
            <a:endParaRPr lang="en-US" sz="1200" i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H="1">
            <a:off x="7954208" y="2505075"/>
            <a:ext cx="28575" cy="3597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-5400000">
            <a:off x="7489600" y="3928546"/>
            <a:ext cx="14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m</a:t>
            </a:r>
            <a:endParaRPr lang="it-IT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470933" y="5043608"/>
            <a:ext cx="2895600" cy="457200"/>
          </a:xfrm>
        </p:spPr>
        <p:txBody>
          <a:bodyPr anchor="b"/>
          <a:lstStyle/>
          <a:p>
            <a:pPr algn="l"/>
            <a:r>
              <a:rPr lang="it-IT" sz="1200" i="1" dirty="0" smtClean="0">
                <a:solidFill>
                  <a:srgbClr val="336699"/>
                </a:solidFill>
                <a:latin typeface="Arial"/>
              </a:rPr>
              <a:t>M. Boscardin</a:t>
            </a:r>
            <a:endParaRPr lang="it-IT" sz="1200" i="1" dirty="0">
              <a:solidFill>
                <a:srgbClr val="336699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24238"/>
            <a:ext cx="265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Tests ongoing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Results needed before starting 3D single side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025" y="5781770"/>
            <a:ext cx="1631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(S. </a:t>
            </a:r>
            <a:r>
              <a:rPr lang="en-US" sz="1400" dirty="0" err="1" smtClean="0"/>
              <a:t>Ronchin</a:t>
            </a:r>
            <a:r>
              <a:rPr lang="en-US" sz="1400" dirty="0" smtClean="0"/>
              <a:t>, FBK)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2006184"/>
      </p:ext>
    </p:extLst>
  </p:cSld>
  <p:clrMapOvr>
    <a:masterClrMapping/>
  </p:clrMapOvr>
  <p:transition xmlns:p14="http://schemas.microsoft.com/office/powerpoint/2010/main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Wafers and 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joined the first</a:t>
            </a:r>
            <a:r>
              <a:rPr lang="en-US" dirty="0"/>
              <a:t> </a:t>
            </a:r>
            <a:r>
              <a:rPr lang="en-US" dirty="0" smtClean="0"/>
              <a:t>Phase-1 </a:t>
            </a:r>
            <a:r>
              <a:rPr lang="en-US" dirty="0" err="1" smtClean="0"/>
              <a:t>PSIdig</a:t>
            </a:r>
            <a:r>
              <a:rPr lang="en-US" dirty="0" smtClean="0"/>
              <a:t> common order:</a:t>
            </a:r>
          </a:p>
          <a:p>
            <a:pPr lvl="1"/>
            <a:r>
              <a:rPr lang="en-US" dirty="0" smtClean="0"/>
              <a:t>Two wafers from the first delivery of 48 ROCs (expected in November)</a:t>
            </a:r>
          </a:p>
          <a:p>
            <a:pPr lvl="1"/>
            <a:r>
              <a:rPr lang="en-US" dirty="0" smtClean="0"/>
              <a:t>Three next year</a:t>
            </a:r>
          </a:p>
          <a:p>
            <a:pPr lvl="1"/>
            <a:r>
              <a:rPr lang="en-US" dirty="0" smtClean="0"/>
              <a:t>These 5 wafers will be used for both pixel R&amp;D and PPS project </a:t>
            </a:r>
          </a:p>
          <a:p>
            <a:r>
              <a:rPr lang="en-US" dirty="0" smtClean="0"/>
              <a:t>We have also ordered 2 FE-I4 wafers, no time estimates yet</a:t>
            </a:r>
          </a:p>
          <a:p>
            <a:r>
              <a:rPr lang="en-US" dirty="0" smtClean="0"/>
              <a:t>FNAL 100x30 chip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many can we get?</a:t>
            </a:r>
          </a:p>
          <a:p>
            <a:pPr lvl="1"/>
            <a:r>
              <a:rPr lang="en-US" dirty="0" smtClean="0"/>
              <a:t>Bump Bonding: where to do it? Join efforts? What about cost?   </a:t>
            </a:r>
          </a:p>
          <a:p>
            <a:r>
              <a:rPr lang="en-US" dirty="0" smtClean="0"/>
              <a:t>PSI ROC4sens chip 50x50 um</a:t>
            </a:r>
          </a:p>
          <a:p>
            <a:pPr lvl="1"/>
            <a:r>
              <a:rPr lang="en-US" dirty="0" smtClean="0"/>
              <a:t>any news? </a:t>
            </a:r>
          </a:p>
          <a:p>
            <a:pPr lvl="1"/>
            <a:r>
              <a:rPr lang="en-US" dirty="0" smtClean="0"/>
              <a:t>BB as above</a:t>
            </a:r>
          </a:p>
          <a:p>
            <a:r>
              <a:rPr lang="en-US" dirty="0" smtClean="0"/>
              <a:t>RD53 small prototype: we need the bump pad floor-plan by end of year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Active Edge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6362"/>
            <a:ext cx="8785572" cy="29425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AE batch will follow the same philosophy of 3D for pitch and layout</a:t>
            </a:r>
          </a:p>
          <a:p>
            <a:r>
              <a:rPr lang="en-US" sz="2000" dirty="0" smtClean="0"/>
              <a:t>Most of the wafer area will be available for CMS (at present ATLAS-Italy is not interested in planar AE, maybe some interest from foreign Institutes)</a:t>
            </a:r>
          </a:p>
          <a:p>
            <a:r>
              <a:rPr lang="en-US" sz="2000" dirty="0" smtClean="0"/>
              <a:t>It is a good opportunity to submit common CMS designs</a:t>
            </a:r>
          </a:p>
          <a:p>
            <a:r>
              <a:rPr lang="en-US" sz="2000" dirty="0" smtClean="0"/>
              <a:t>We are open to collaborators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6057" y="2972642"/>
            <a:ext cx="5629516" cy="3142272"/>
            <a:chOff x="4499992" y="620688"/>
            <a:chExt cx="4392488" cy="2592288"/>
          </a:xfrm>
        </p:grpSpPr>
        <p:sp>
          <p:nvSpPr>
            <p:cNvPr id="8" name="Rectangle 7"/>
            <p:cNvSpPr/>
            <p:nvPr/>
          </p:nvSpPr>
          <p:spPr bwMode="auto">
            <a:xfrm>
              <a:off x="4499992" y="620688"/>
              <a:ext cx="4392488" cy="25922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charset="0"/>
              </a:endParaRPr>
            </a:p>
          </p:txBody>
        </p:sp>
        <p:pic>
          <p:nvPicPr>
            <p:cNvPr id="9" name="Picture 8" descr="PAE_ActiveEdg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t="24676" r="8218" b="11554"/>
            <a:stretch/>
          </p:blipFill>
          <p:spPr>
            <a:xfrm>
              <a:off x="4572000" y="627808"/>
              <a:ext cx="4284461" cy="251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735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Planar batch is close to completion at FBK, wafer test should be available by beginning of December </a:t>
            </a:r>
            <a:endParaRPr lang="en-US" dirty="0"/>
          </a:p>
          <a:p>
            <a:r>
              <a:rPr lang="en-US" dirty="0" smtClean="0"/>
              <a:t>3D Double Side batch is expected to be complete before end of year (or even sooner)</a:t>
            </a:r>
            <a:endParaRPr lang="en-US" dirty="0"/>
          </a:p>
          <a:p>
            <a:r>
              <a:rPr lang="en-US" dirty="0" smtClean="0"/>
              <a:t>We are establishing plans for test and Bump Bonding</a:t>
            </a:r>
          </a:p>
          <a:p>
            <a:r>
              <a:rPr lang="en-US" dirty="0" smtClean="0"/>
              <a:t>3D Single Side and Active Edge Batches are in the layout design stage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There is a lot of wafer area in 3D and especially in AE batch: why not start a collaboration?</a:t>
            </a:r>
          </a:p>
          <a:p>
            <a:endParaRPr lang="en-US" dirty="0" smtClean="0"/>
          </a:p>
          <a:p>
            <a:r>
              <a:rPr lang="en-US" dirty="0" smtClean="0"/>
              <a:t>INFN is </a:t>
            </a:r>
            <a:r>
              <a:rPr lang="en-US" dirty="0" smtClean="0"/>
              <a:t>participating in the </a:t>
            </a:r>
            <a:r>
              <a:rPr lang="en-US" dirty="0" err="1" smtClean="0"/>
              <a:t>transanational</a:t>
            </a:r>
            <a:r>
              <a:rPr lang="en-US" dirty="0" smtClean="0"/>
              <a:t> proposal AIDA-2020 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WP7: </a:t>
            </a:r>
            <a:r>
              <a:rPr lang="en-US" b="1" dirty="0"/>
              <a:t>Advanced hybrid pixel </a:t>
            </a:r>
            <a:r>
              <a:rPr lang="en-US" b="1" dirty="0" smtClean="0"/>
              <a:t>detectors</a:t>
            </a:r>
            <a:endParaRPr lang="en-US" dirty="0" smtClean="0"/>
          </a:p>
          <a:p>
            <a:pPr lvl="2"/>
            <a:r>
              <a:rPr lang="en-US" b="1" dirty="0" smtClean="0"/>
              <a:t>Detector </a:t>
            </a:r>
            <a:r>
              <a:rPr lang="en-US" b="1" dirty="0"/>
              <a:t>validation for tracking devices </a:t>
            </a:r>
            <a:endParaRPr lang="en-US" b="1" dirty="0" smtClean="0"/>
          </a:p>
          <a:p>
            <a:pPr marL="457091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colonne</a:t>
            </a:r>
            <a:r>
              <a:rPr lang="en-US" dirty="0" smtClean="0"/>
              <a:t>, in </a:t>
            </a:r>
            <a:r>
              <a:rPr lang="en-US" dirty="0" err="1" smtClean="0"/>
              <a:t>generale</a:t>
            </a:r>
            <a:endParaRPr lang="en-US" dirty="0" smtClean="0"/>
          </a:p>
          <a:p>
            <a:r>
              <a:rPr lang="en-US" dirty="0" err="1" smtClean="0"/>
              <a:t>piani</a:t>
            </a:r>
            <a:r>
              <a:rPr lang="en-US" dirty="0" smtClean="0"/>
              <a:t> 3d </a:t>
            </a:r>
            <a:r>
              <a:rPr lang="en-US" dirty="0" err="1" smtClean="0"/>
              <a:t>ae</a:t>
            </a:r>
            <a:r>
              <a:rPr lang="en-US" dirty="0" smtClean="0"/>
              <a:t> tempi </a:t>
            </a:r>
            <a:r>
              <a:rPr lang="en-US" dirty="0" err="1" smtClean="0"/>
              <a:t>lunghi</a:t>
            </a:r>
            <a:endParaRPr lang="en-US" dirty="0" smtClean="0"/>
          </a:p>
          <a:p>
            <a:r>
              <a:rPr lang="en-US" dirty="0" err="1" smtClean="0"/>
              <a:t>disegni</a:t>
            </a:r>
            <a:r>
              <a:rPr lang="en-US" dirty="0" smtClean="0"/>
              <a:t> con 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pstop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 </a:t>
            </a:r>
            <a:r>
              <a:rPr lang="en-US" dirty="0"/>
              <a:t>con e 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pstop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we’re planning BB and BCB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</a:t>
            </a:r>
            <a:r>
              <a:rPr lang="en-US" dirty="0" smtClean="0"/>
              <a:t> 2015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prevede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BB del batch 3D </a:t>
            </a:r>
            <a:r>
              <a:rPr lang="en-US" dirty="0" err="1" smtClean="0"/>
              <a:t>parzialmente</a:t>
            </a:r>
            <a:r>
              <a:rPr lang="en-US" dirty="0" smtClean="0"/>
              <a:t> in </a:t>
            </a:r>
            <a:r>
              <a:rPr lang="en-US" dirty="0" err="1" smtClean="0"/>
              <a:t>comune</a:t>
            </a:r>
            <a:r>
              <a:rPr lang="en-US" dirty="0" smtClean="0"/>
              <a:t> con ATLAS</a:t>
            </a:r>
          </a:p>
          <a:p>
            <a:pPr lvl="1"/>
            <a:r>
              <a:rPr lang="en-US" dirty="0" smtClean="0"/>
              <a:t>BB Batch Active Edge solo CMS</a:t>
            </a:r>
          </a:p>
          <a:p>
            <a:pPr lvl="1"/>
            <a:r>
              <a:rPr lang="en-US" dirty="0" smtClean="0"/>
              <a:t>Partner </a:t>
            </a:r>
            <a:r>
              <a:rPr lang="en-US" dirty="0" err="1" smtClean="0"/>
              <a:t>industriale</a:t>
            </a:r>
            <a:r>
              <a:rPr lang="en-US" dirty="0" smtClean="0"/>
              <a:t> BB secondo </a:t>
            </a:r>
            <a:r>
              <a:rPr lang="en-US" dirty="0" err="1" smtClean="0"/>
              <a:t>convenienza</a:t>
            </a:r>
            <a:r>
              <a:rPr lang="en-US" dirty="0" smtClean="0"/>
              <a:t> (IZM, </a:t>
            </a:r>
            <a:r>
              <a:rPr lang="en-US" dirty="0" err="1" smtClean="0"/>
              <a:t>Selex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Assemblaggi</a:t>
            </a:r>
            <a:r>
              <a:rPr lang="en-US" dirty="0" smtClean="0"/>
              <a:t> moduli </a:t>
            </a:r>
            <a:r>
              <a:rPr lang="en-US" dirty="0" err="1" smtClean="0"/>
              <a:t>planari</a:t>
            </a:r>
            <a:r>
              <a:rPr lang="en-US" dirty="0" smtClean="0"/>
              <a:t>, 3D, Active Edge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Test Beam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irraggiamenti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DAQ </a:t>
            </a:r>
            <a:r>
              <a:rPr lang="en-US" dirty="0" err="1" smtClean="0"/>
              <a:t>laboratorio</a:t>
            </a:r>
            <a:r>
              <a:rPr lang="en-US" dirty="0" smtClean="0"/>
              <a:t> con Digital Test Board CMS e con USBpix3 ATLAS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3436938"/>
            <a:ext cx="8964391" cy="2797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P-stop-op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8697" b="12068"/>
          <a:stretch/>
        </p:blipFill>
        <p:spPr>
          <a:xfrm>
            <a:off x="0" y="716837"/>
            <a:ext cx="9144000" cy="52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P_Stop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5301402"/>
            <a:ext cx="8964391" cy="932851"/>
          </a:xfrm>
        </p:spPr>
        <p:txBody>
          <a:bodyPr/>
          <a:lstStyle/>
          <a:p>
            <a:r>
              <a:rPr lang="en-US" dirty="0" smtClean="0"/>
              <a:t>Pixel with opening in the </a:t>
            </a:r>
            <a:r>
              <a:rPr lang="en-US" dirty="0" err="1" smtClean="0"/>
              <a:t>P_Stop</a:t>
            </a:r>
            <a:r>
              <a:rPr lang="en-US" dirty="0" smtClean="0"/>
              <a:t> enclosure</a:t>
            </a:r>
          </a:p>
          <a:p>
            <a:r>
              <a:rPr lang="en-US" dirty="0" smtClean="0"/>
              <a:t>No Punch Through implant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P-stop-open-lar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9422" r="6397" b="13276"/>
          <a:stretch/>
        </p:blipFill>
        <p:spPr>
          <a:xfrm>
            <a:off x="898869" y="800731"/>
            <a:ext cx="7661703" cy="44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6” Wafers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49"/>
            <a:ext cx="8229600" cy="502385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55 wafers </a:t>
            </a:r>
            <a:r>
              <a:rPr lang="en-US" b="1" dirty="0" smtClean="0"/>
              <a:t>Float Zone </a:t>
            </a:r>
            <a:r>
              <a:rPr lang="en-US" b="1" dirty="0" smtClean="0"/>
              <a:t>Si-Si DWB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Icemos</a:t>
            </a:r>
            <a:r>
              <a:rPr lang="en-US" dirty="0" smtClean="0"/>
              <a:t> Tec. (UK):</a:t>
            </a:r>
          </a:p>
          <a:p>
            <a:pPr lvl="1"/>
            <a:r>
              <a:rPr lang="en-US" dirty="0" smtClean="0"/>
              <a:t>P type</a:t>
            </a:r>
          </a:p>
          <a:p>
            <a:pPr lvl="1"/>
            <a:r>
              <a:rPr lang="en-US" dirty="0" smtClean="0"/>
              <a:t>CZ Handle wafer, very low resistivity, </a:t>
            </a:r>
            <a:r>
              <a:rPr lang="en-US" dirty="0" smtClean="0"/>
              <a:t>500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smtClean="0"/>
              <a:t>thick</a:t>
            </a:r>
            <a:endParaRPr lang="en-US" dirty="0" smtClean="0"/>
          </a:p>
          <a:p>
            <a:pPr lvl="1"/>
            <a:r>
              <a:rPr lang="en-US" dirty="0" smtClean="0"/>
              <a:t>FZ Sensor </a:t>
            </a:r>
            <a:r>
              <a:rPr lang="en-US" dirty="0" smtClean="0"/>
              <a:t>wafer </a:t>
            </a:r>
            <a:r>
              <a:rPr lang="en-US" dirty="0" smtClean="0"/>
              <a:t>resistivity </a:t>
            </a:r>
            <a:r>
              <a:rPr lang="en-US" dirty="0" smtClean="0"/>
              <a:t>&gt; 3kOhm cm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thicknesses</a:t>
            </a:r>
            <a:r>
              <a:rPr lang="en-US" dirty="0" smtClean="0"/>
              <a:t>: </a:t>
            </a:r>
            <a:r>
              <a:rPr lang="en-US" dirty="0" smtClean="0"/>
              <a:t>100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(25 </a:t>
            </a:r>
            <a:r>
              <a:rPr lang="en-US" dirty="0" smtClean="0"/>
              <a:t>wafers) and </a:t>
            </a:r>
            <a:r>
              <a:rPr lang="en-US" dirty="0" smtClean="0"/>
              <a:t>130 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(30 </a:t>
            </a:r>
            <a:r>
              <a:rPr lang="en-US" dirty="0" smtClean="0"/>
              <a:t>wafers), to be used for planar, 3D, AE batches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Epitaxial Wafers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Extremely difficult to find 6” </a:t>
            </a:r>
            <a:r>
              <a:rPr lang="en-US" dirty="0" err="1" smtClean="0"/>
              <a:t>Epi</a:t>
            </a:r>
            <a:r>
              <a:rPr lang="en-US" dirty="0" smtClean="0"/>
              <a:t> wafers producers </a:t>
            </a:r>
            <a:endParaRPr lang="en-US" dirty="0" smtClean="0"/>
          </a:p>
          <a:p>
            <a:pPr lvl="1"/>
            <a:r>
              <a:rPr lang="en-US" dirty="0" smtClean="0"/>
              <a:t>At present only one found: </a:t>
            </a:r>
            <a:r>
              <a:rPr lang="en-US" dirty="0" smtClean="0"/>
              <a:t>Shin-Etsu </a:t>
            </a:r>
            <a:r>
              <a:rPr lang="en-US" dirty="0" smtClean="0"/>
              <a:t>(Japan</a:t>
            </a:r>
            <a:r>
              <a:rPr lang="en-US" dirty="0" smtClean="0"/>
              <a:t>). They do not sell directly to CERN, a proxy is needed</a:t>
            </a:r>
            <a:endParaRPr lang="en-US" dirty="0" smtClean="0"/>
          </a:p>
          <a:p>
            <a:pPr lvl="1"/>
            <a:r>
              <a:rPr lang="en-US" dirty="0" smtClean="0"/>
              <a:t>Resistivity range </a:t>
            </a:r>
            <a:r>
              <a:rPr lang="en-US" dirty="0" smtClean="0"/>
              <a:t>700-2500 </a:t>
            </a:r>
            <a:r>
              <a:rPr lang="en-US" dirty="0" smtClean="0"/>
              <a:t>Ohm </a:t>
            </a:r>
            <a:r>
              <a:rPr lang="en-US" dirty="0" smtClean="0"/>
              <a:t>cm. Possibility to get Res. &gt;1000 Ohm cm</a:t>
            </a:r>
          </a:p>
          <a:p>
            <a:pPr lvl="1"/>
            <a:r>
              <a:rPr lang="en-US" dirty="0" smtClean="0"/>
              <a:t>According to specs </a:t>
            </a:r>
            <a:r>
              <a:rPr lang="en-US" dirty="0" err="1" smtClean="0"/>
              <a:t>Epi</a:t>
            </a:r>
            <a:r>
              <a:rPr lang="en-US" dirty="0" smtClean="0"/>
              <a:t> layer has large thickness variations from wafer to wafer (130 ± 15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m). To be checked </a:t>
            </a:r>
          </a:p>
          <a:p>
            <a:pPr lvl="1"/>
            <a:r>
              <a:rPr lang="en-US" dirty="0" smtClean="0"/>
              <a:t>Price is in the high range </a:t>
            </a:r>
            <a:endParaRPr lang="en-US" dirty="0" smtClean="0"/>
          </a:p>
          <a:p>
            <a:pPr lvl="1"/>
            <a:r>
              <a:rPr lang="en-US" dirty="0" smtClean="0"/>
              <a:t>Japan wafer Outer Flat Length standards are different from those of EU foundries, to be followed. Order not yet placed. </a:t>
            </a:r>
            <a:r>
              <a:rPr lang="en-US" dirty="0" err="1" smtClean="0"/>
              <a:t>Epi</a:t>
            </a:r>
            <a:r>
              <a:rPr lang="en-US" dirty="0" smtClean="0"/>
              <a:t> t</a:t>
            </a:r>
            <a:r>
              <a:rPr lang="en-US" dirty="0" smtClean="0"/>
              <a:t>o be used for 3D and AE if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/>
              <a:t>Batch in Production </a:t>
            </a:r>
            <a:r>
              <a:rPr lang="en-US" dirty="0" smtClean="0"/>
              <a:t>at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DWB 100 and 130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smtClean="0"/>
              <a:t>wafers and Float Zone 275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wafers</a:t>
            </a:r>
            <a:endParaRPr lang="en-US" dirty="0" smtClean="0"/>
          </a:p>
          <a:p>
            <a:r>
              <a:rPr lang="en-US" dirty="0"/>
              <a:t>DWB is a new </a:t>
            </a:r>
            <a:r>
              <a:rPr lang="en-US" dirty="0" smtClean="0"/>
              <a:t>material, hence Float </a:t>
            </a:r>
            <a:r>
              <a:rPr lang="en-US" dirty="0" smtClean="0"/>
              <a:t>Zone is used as a “Reference”</a:t>
            </a:r>
          </a:p>
          <a:p>
            <a:pPr lvl="1"/>
            <a:r>
              <a:rPr lang="en-US" dirty="0" smtClean="0">
                <a:sym typeface="Wingdings"/>
              </a:rPr>
              <a:t> verify performance of DWB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FZ on standard, known pixels before going to 3D pixel production on DWB</a:t>
            </a:r>
            <a:endParaRPr lang="en-US" dirty="0" smtClean="0"/>
          </a:p>
          <a:p>
            <a:r>
              <a:rPr lang="en-US" dirty="0"/>
              <a:t>Three </a:t>
            </a:r>
            <a:r>
              <a:rPr lang="en-US" dirty="0" err="1" smtClean="0"/>
              <a:t>P_Spray</a:t>
            </a:r>
            <a:r>
              <a:rPr lang="en-US" dirty="0" smtClean="0"/>
              <a:t> isolation doses (Hi, Medium, Low) will be used on different wafers </a:t>
            </a:r>
            <a:endParaRPr lang="en-US" dirty="0" smtClean="0"/>
          </a:p>
          <a:p>
            <a:r>
              <a:rPr lang="en-US" dirty="0" err="1" smtClean="0"/>
              <a:t>P_Spray</a:t>
            </a:r>
            <a:r>
              <a:rPr lang="en-US" dirty="0"/>
              <a:t> </a:t>
            </a:r>
            <a:r>
              <a:rPr lang="en-US" dirty="0" smtClean="0"/>
              <a:t>Central Dose will be used on DWB_100, DWB_130 and FZ_275 to make possible direct comparison of the same dose on different materials</a:t>
            </a:r>
            <a:endParaRPr lang="en-US" dirty="0" smtClean="0"/>
          </a:p>
          <a:p>
            <a:r>
              <a:rPr lang="en-US" dirty="0" smtClean="0"/>
              <a:t>We have designed standard </a:t>
            </a:r>
            <a:r>
              <a:rPr lang="en-US" dirty="0" err="1" smtClean="0"/>
              <a:t>PSIdig</a:t>
            </a:r>
            <a:r>
              <a:rPr lang="en-US" dirty="0" smtClean="0"/>
              <a:t> sensors with and without </a:t>
            </a:r>
            <a:r>
              <a:rPr lang="en-US" dirty="0" err="1" smtClean="0"/>
              <a:t>P_stop</a:t>
            </a:r>
            <a:r>
              <a:rPr lang="en-US" dirty="0" smtClean="0"/>
              <a:t> implant to study the performance and isolation </a:t>
            </a:r>
          </a:p>
          <a:p>
            <a:r>
              <a:rPr lang="en-US" dirty="0" smtClean="0"/>
              <a:t>Production status is advanced, delivery expected by end of November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Batch in </a:t>
            </a:r>
            <a:r>
              <a:rPr lang="en-US" dirty="0" smtClean="0"/>
              <a:t>Production at FBK Trento, Italy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4422" r="61807" b="61633"/>
          <a:stretch/>
        </p:blipFill>
        <p:spPr>
          <a:xfrm>
            <a:off x="1315212" y="1646740"/>
            <a:ext cx="4574706" cy="4514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6159" y="1745281"/>
            <a:ext cx="199866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5544" y="1745281"/>
            <a:ext cx="205875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8846" y="1745281"/>
            <a:ext cx="225313" cy="432551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4105" y="1801654"/>
            <a:ext cx="611165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3688" y="1817492"/>
            <a:ext cx="767383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4077" y="1277408"/>
            <a:ext cx="22925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FBK QA test structures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24" y="3506656"/>
            <a:ext cx="127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 </a:t>
            </a:r>
            <a:r>
              <a:rPr lang="en-US" dirty="0" smtClean="0"/>
              <a:t>sensors </a:t>
            </a:r>
          </a:p>
          <a:p>
            <a:r>
              <a:rPr lang="en-US" dirty="0"/>
              <a:t>(</a:t>
            </a:r>
            <a:r>
              <a:rPr lang="en-US" dirty="0" smtClean="0"/>
              <a:t>FE</a:t>
            </a:r>
            <a:r>
              <a:rPr lang="en-US" dirty="0"/>
              <a:t>-</a:t>
            </a:r>
            <a:r>
              <a:rPr lang="en-US" dirty="0" smtClean="0"/>
              <a:t>I4)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5147469"/>
            <a:ext cx="1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sensors  (</a:t>
            </a:r>
            <a:r>
              <a:rPr lang="en-US" dirty="0" err="1" smtClean="0"/>
              <a:t>PSI_dig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9300" y="3506655"/>
            <a:ext cx="901700" cy="7986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3791721"/>
            <a:ext cx="495300" cy="4754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2060" y="4038600"/>
            <a:ext cx="2058240" cy="110886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7400" y="3900355"/>
            <a:ext cx="1653219" cy="2526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644902" y="1646740"/>
            <a:ext cx="131257" cy="34716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792865"/>
            <a:ext cx="2590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Wafer periphery filled with common TS from CMS</a:t>
            </a:r>
            <a:r>
              <a:rPr lang="en-US" dirty="0" smtClean="0">
                <a:solidFill>
                  <a:srgbClr val="0000FF"/>
                </a:solidFill>
              </a:rPr>
              <a:t>, FBK, </a:t>
            </a:r>
            <a:r>
              <a:rPr lang="en-US" dirty="0" smtClean="0">
                <a:solidFill>
                  <a:srgbClr val="0000FF"/>
                </a:solidFill>
              </a:rPr>
              <a:t>ATLAS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will be used to qualify the process, to compare with previous productions made elsewhere, to study “simple diode” case, etc.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9800" y="3788386"/>
            <a:ext cx="29845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P_Spray</a:t>
            </a:r>
            <a:r>
              <a:rPr lang="en-US" sz="2000" dirty="0" smtClean="0">
                <a:solidFill>
                  <a:srgbClr val="FF0000"/>
                </a:solidFill>
              </a:rPr>
              <a:t> process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P_Stop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only where required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00" y="6190602"/>
            <a:ext cx="535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Layout finalization </a:t>
            </a:r>
            <a:r>
              <a:rPr lang="en-US" sz="1600" dirty="0" smtClean="0">
                <a:solidFill>
                  <a:srgbClr val="008000"/>
                </a:solidFill>
              </a:rPr>
              <a:t>at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FBK: G. </a:t>
            </a:r>
            <a:r>
              <a:rPr lang="en-US" sz="1600" dirty="0" err="1" smtClean="0">
                <a:solidFill>
                  <a:srgbClr val="008000"/>
                </a:solidFill>
              </a:rPr>
              <a:t>Giacomini</a:t>
            </a:r>
            <a:r>
              <a:rPr lang="en-US" sz="1600" dirty="0" smtClean="0">
                <a:solidFill>
                  <a:srgbClr val="008000"/>
                </a:solidFill>
              </a:rPr>
              <a:t>, M. </a:t>
            </a:r>
            <a:r>
              <a:rPr lang="en-US" sz="1600" dirty="0" err="1" smtClean="0">
                <a:solidFill>
                  <a:srgbClr val="008000"/>
                </a:solidFill>
              </a:rPr>
              <a:t>Boscardin</a:t>
            </a:r>
            <a:r>
              <a:rPr lang="en-US" sz="1600" dirty="0" smtClean="0">
                <a:solidFill>
                  <a:srgbClr val="008000"/>
                </a:solidFill>
              </a:rPr>
              <a:t>, N. </a:t>
            </a:r>
            <a:r>
              <a:rPr lang="en-US" sz="1600" dirty="0" err="1" smtClean="0">
                <a:solidFill>
                  <a:srgbClr val="008000"/>
                </a:solidFill>
              </a:rPr>
              <a:t>Zorzi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20" name="Picture 19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2" y="5959919"/>
            <a:ext cx="939167" cy="7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5164" r="61525" b="62966"/>
          <a:stretch/>
        </p:blipFill>
        <p:spPr>
          <a:xfrm>
            <a:off x="4056323" y="60472"/>
            <a:ext cx="3505588" cy="6356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202" y="1678123"/>
            <a:ext cx="1880743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Pixels with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563" y="1663005"/>
            <a:ext cx="1954407" cy="163276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199" y="90708"/>
            <a:ext cx="199201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 replicas </a:t>
            </a:r>
            <a:r>
              <a:rPr lang="en-US" sz="1600" dirty="0" smtClean="0"/>
              <a:t>MAPSL, KIT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72203" y="2306782"/>
            <a:ext cx="989708" cy="447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60488" y="408192"/>
            <a:ext cx="2092712" cy="120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25435" y="2047455"/>
            <a:ext cx="1224744" cy="4470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0766" y="4313124"/>
            <a:ext cx="2274669" cy="6463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number of Guard Rings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43992" y="4595937"/>
            <a:ext cx="816496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43992" y="4595937"/>
            <a:ext cx="2375808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72970" y="1878061"/>
            <a:ext cx="380229" cy="2415036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8563" y="90709"/>
            <a:ext cx="423368" cy="55576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8563" y="3295773"/>
            <a:ext cx="1954407" cy="196000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5763" y="3779554"/>
            <a:ext cx="2201068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Pixels </a:t>
            </a:r>
            <a:r>
              <a:rPr lang="en-US" dirty="0" smtClean="0">
                <a:solidFill>
                  <a:srgbClr val="0000FF"/>
                </a:solidFill>
              </a:rPr>
              <a:t>without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25435" y="3970528"/>
            <a:ext cx="110878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7445" y="108777"/>
            <a:ext cx="351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CMS Side of the Moon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528" y="2494505"/>
            <a:ext cx="30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Each sensor is replicated </a:t>
            </a:r>
            <a:r>
              <a:rPr lang="en-US" dirty="0" smtClean="0">
                <a:solidFill>
                  <a:srgbClr val="008000"/>
                </a:solidFill>
              </a:rPr>
              <a:t>from 1 to 5 times in each </a:t>
            </a:r>
            <a:r>
              <a:rPr lang="en-US" dirty="0" smtClean="0">
                <a:solidFill>
                  <a:srgbClr val="008000"/>
                </a:solidFill>
              </a:rPr>
              <a:t>wafer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528" y="5495412"/>
            <a:ext cx="362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Large number of sensors and TS to be measured!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688" y="129367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Layout in </a:t>
            </a:r>
            <a:r>
              <a:rPr lang="en-US" dirty="0" smtClean="0"/>
              <a:t>production at </a:t>
            </a:r>
            <a:r>
              <a:rPr lang="en-US" dirty="0" smtClean="0"/>
              <a:t>FBK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61911" y="2047456"/>
            <a:ext cx="1522968" cy="2616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G. </a:t>
            </a:r>
            <a:r>
              <a:rPr lang="en-US" sz="1600" dirty="0" err="1" smtClean="0">
                <a:solidFill>
                  <a:srgbClr val="0000FF"/>
                </a:solidFill>
              </a:rPr>
              <a:t>Bolla</a:t>
            </a:r>
            <a:r>
              <a:rPr lang="en-US" sz="1600" dirty="0" smtClean="0">
                <a:solidFill>
                  <a:srgbClr val="0000FF"/>
                </a:solidFill>
              </a:rPr>
              <a:t> pixels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55x55um2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30x100um2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50x100um2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translated at FBK from </a:t>
            </a:r>
            <a:r>
              <a:rPr lang="en-US" sz="1600" dirty="0" err="1" smtClean="0">
                <a:solidFill>
                  <a:srgbClr val="0000FF"/>
                </a:solidFill>
              </a:rPr>
              <a:t>N_in</a:t>
            </a:r>
            <a:r>
              <a:rPr lang="en-US" sz="1600" dirty="0" err="1">
                <a:solidFill>
                  <a:srgbClr val="0000FF"/>
                </a:solidFill>
              </a:rPr>
              <a:t>_</a:t>
            </a:r>
            <a:r>
              <a:rPr lang="en-US" sz="16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to </a:t>
            </a:r>
            <a:r>
              <a:rPr lang="en-US" sz="1600" dirty="0" err="1" smtClean="0">
                <a:solidFill>
                  <a:srgbClr val="0000FF"/>
                </a:solidFill>
              </a:rPr>
              <a:t>N_in_P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(by G. </a:t>
            </a:r>
            <a:r>
              <a:rPr lang="en-US" sz="1600" dirty="0" err="1" smtClean="0">
                <a:solidFill>
                  <a:srgbClr val="0000FF"/>
                </a:solidFill>
              </a:rPr>
              <a:t>Giacomini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3" name="Picture 32" descr="logo_fb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91" y="5793431"/>
            <a:ext cx="722620" cy="6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Find </a:t>
            </a:r>
            <a:r>
              <a:rPr lang="en-US" dirty="0" smtClean="0"/>
              <a:t>in This </a:t>
            </a:r>
            <a:r>
              <a:rPr lang="en-US" dirty="0" smtClean="0"/>
              <a:t>Layout?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single chip sensors suitable to be bonded to PSI46dig</a:t>
            </a:r>
          </a:p>
          <a:p>
            <a:r>
              <a:rPr lang="en-US" dirty="0" smtClean="0"/>
              <a:t>4 MAPSL sensors for PS modules</a:t>
            </a:r>
          </a:p>
          <a:p>
            <a:r>
              <a:rPr lang="en-US" dirty="0" smtClean="0"/>
              <a:t>5 small pitch sensors </a:t>
            </a:r>
          </a:p>
          <a:p>
            <a:r>
              <a:rPr lang="en-US" dirty="0" smtClean="0"/>
              <a:t>7 </a:t>
            </a:r>
            <a:r>
              <a:rPr lang="en-US" dirty="0" smtClean="0"/>
              <a:t>different Guard Ring protection designs </a:t>
            </a:r>
          </a:p>
          <a:p>
            <a:pPr lvl="1"/>
            <a:r>
              <a:rPr lang="en-US" dirty="0" smtClean="0"/>
              <a:t>4 from ATLAS  from slim edge geometry studies</a:t>
            </a:r>
          </a:p>
          <a:p>
            <a:pPr lvl="1"/>
            <a:r>
              <a:rPr lang="en-US" dirty="0" smtClean="0"/>
              <a:t>1 CMS PSI-like, not present in </a:t>
            </a:r>
            <a:r>
              <a:rPr lang="en-US" dirty="0" smtClean="0"/>
              <a:t>currently installed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1 FBK according to their technology</a:t>
            </a:r>
          </a:p>
          <a:p>
            <a:pPr lvl="1"/>
            <a:r>
              <a:rPr lang="en-US" dirty="0" smtClean="0"/>
              <a:t>1 HPK large protection ring </a:t>
            </a:r>
            <a:endParaRPr lang="en-US" dirty="0" smtClean="0"/>
          </a:p>
          <a:p>
            <a:pPr lvl="1"/>
            <a:r>
              <a:rPr lang="en-US" dirty="0" smtClean="0"/>
              <a:t>GR’s interleaved with </a:t>
            </a:r>
            <a:r>
              <a:rPr lang="en-US" dirty="0" err="1" smtClean="0"/>
              <a:t>P_Stop</a:t>
            </a:r>
            <a:r>
              <a:rPr lang="en-US" dirty="0" smtClean="0"/>
              <a:t> rings</a:t>
            </a:r>
            <a:endParaRPr lang="en-US" dirty="0" smtClean="0"/>
          </a:p>
          <a:p>
            <a:r>
              <a:rPr lang="en-US" dirty="0" smtClean="0"/>
              <a:t>Structures </a:t>
            </a:r>
            <a:r>
              <a:rPr lang="en-US" dirty="0" smtClean="0"/>
              <a:t>to study inter-pixel capacitance down to </a:t>
            </a:r>
            <a:r>
              <a:rPr lang="en-US" dirty="0" smtClean="0"/>
              <a:t>50x50um2</a:t>
            </a:r>
          </a:p>
          <a:p>
            <a:r>
              <a:rPr lang="en-US" dirty="0" smtClean="0"/>
              <a:t>A large number of  other Test Structures </a:t>
            </a:r>
            <a:r>
              <a:rPr lang="en-US" dirty="0"/>
              <a:t>(~50) </a:t>
            </a:r>
            <a:r>
              <a:rPr lang="en-US" dirty="0" smtClean="0"/>
              <a:t>to study material properties and to make comparisons with known pixels from other vendors/productions</a:t>
            </a:r>
          </a:p>
          <a:p>
            <a:r>
              <a:rPr lang="en-US" dirty="0" smtClean="0"/>
              <a:t>8 single + 1 double chip sensors for ATLAS FE-I4, just in case…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23/7/14 CMS Pixel Phase-2 meet.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Planar Batch: </a:t>
            </a:r>
            <a:r>
              <a:rPr lang="en-US" sz="2400" dirty="0" smtClean="0"/>
              <a:t>32 </a:t>
            </a:r>
            <a:r>
              <a:rPr lang="en-US" sz="2400" dirty="0" smtClean="0"/>
              <a:t>CMS_PSI </a:t>
            </a:r>
            <a:r>
              <a:rPr lang="en-US" sz="2400" dirty="0" smtClean="0"/>
              <a:t>+ 5 </a:t>
            </a:r>
            <a:r>
              <a:rPr lang="en-US" sz="2400" dirty="0"/>
              <a:t>S</a:t>
            </a:r>
            <a:r>
              <a:rPr lang="en-US" sz="2400" dirty="0" smtClean="0"/>
              <a:t>mall Pitch </a:t>
            </a:r>
            <a:r>
              <a:rPr lang="en-US" sz="2400" dirty="0" smtClean="0"/>
              <a:t>t</a:t>
            </a:r>
            <a:r>
              <a:rPr lang="en-US" sz="2400" dirty="0" smtClean="0"/>
              <a:t>est </a:t>
            </a:r>
            <a:r>
              <a:rPr lang="en-US" sz="2400" dirty="0"/>
              <a:t>Sensors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2" y="914883"/>
            <a:ext cx="8091297" cy="5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Planar Batch</a:t>
            </a:r>
            <a:r>
              <a:rPr lang="en-US" sz="2400" dirty="0" smtClean="0"/>
              <a:t>:</a:t>
            </a:r>
            <a:r>
              <a:rPr lang="en-US" sz="2400" dirty="0" smtClean="0"/>
              <a:t> ~50 </a:t>
            </a:r>
            <a:r>
              <a:rPr lang="en-US" sz="2400" dirty="0" smtClean="0"/>
              <a:t>Test </a:t>
            </a:r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 2014 Phase 2 Pixel Sensors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66800"/>
            <a:ext cx="9042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14645</TotalTime>
  <Words>2070</Words>
  <Application>Microsoft Macintosh PowerPoint</Application>
  <PresentationFormat>On-screen Show (4:3)</PresentationFormat>
  <Paragraphs>310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1_Default Design</vt:lpstr>
      <vt:lpstr>R&amp;D Pixel Phase-2 CMS INFN Activities Update</vt:lpstr>
      <vt:lpstr>Pixel Sensors R&amp;D in Italy</vt:lpstr>
      <vt:lpstr>6” Wafers </vt:lpstr>
      <vt:lpstr>Planar Batch in Production at FBK</vt:lpstr>
      <vt:lpstr>Planar Batch in Production at FBK Trento, Italy</vt:lpstr>
      <vt:lpstr>PowerPoint Presentation</vt:lpstr>
      <vt:lpstr>What Can you Find in This Layout?</vt:lpstr>
      <vt:lpstr>Planar Batch: 32 CMS_PSI + 5 Small Pitch test Sensors</vt:lpstr>
      <vt:lpstr>Planar Batch: ~50 Test Structures</vt:lpstr>
      <vt:lpstr>MaPSL Sensor</vt:lpstr>
      <vt:lpstr>“A Displaced Sensor” </vt:lpstr>
      <vt:lpstr>Open P_Stop Sensor</vt:lpstr>
      <vt:lpstr>Bump Bonding and Related Matters</vt:lpstr>
      <vt:lpstr>Towards 3D Pixel Single Side Batch at FBK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News from FBK: 3D Double Side Pixels on 6” wafer</vt:lpstr>
      <vt:lpstr>Thin Si-3D : DRIE test </vt:lpstr>
      <vt:lpstr>ROC Wafers and Chips</vt:lpstr>
      <vt:lpstr>Planar Active Edge Batch</vt:lpstr>
      <vt:lpstr>Conclusions</vt:lpstr>
      <vt:lpstr>BACKUP</vt:lpstr>
      <vt:lpstr>Altre Attività Specifiche 2015</vt:lpstr>
      <vt:lpstr>Open P_Stop Sensor</vt:lpstr>
      <vt:lpstr>Open P_Stop Sensor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Meschini</dc:creator>
  <cp:lastModifiedBy>Marco Meschini</cp:lastModifiedBy>
  <cp:revision>589</cp:revision>
  <cp:lastPrinted>2014-09-23T07:57:13Z</cp:lastPrinted>
  <dcterms:created xsi:type="dcterms:W3CDTF">2014-01-29T13:34:52Z</dcterms:created>
  <dcterms:modified xsi:type="dcterms:W3CDTF">2014-11-04T20:23:20Z</dcterms:modified>
</cp:coreProperties>
</file>