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04" r:id="rId2"/>
  </p:sldMasterIdLst>
  <p:notesMasterIdLst>
    <p:notesMasterId r:id="rId22"/>
  </p:notesMasterIdLst>
  <p:handoutMasterIdLst>
    <p:handoutMasterId r:id="rId23"/>
  </p:handoutMasterIdLst>
  <p:sldIdLst>
    <p:sldId id="328" r:id="rId3"/>
    <p:sldId id="335" r:id="rId4"/>
    <p:sldId id="357" r:id="rId5"/>
    <p:sldId id="366" r:id="rId6"/>
    <p:sldId id="362" r:id="rId7"/>
    <p:sldId id="339" r:id="rId8"/>
    <p:sldId id="345" r:id="rId9"/>
    <p:sldId id="370" r:id="rId10"/>
    <p:sldId id="360" r:id="rId11"/>
    <p:sldId id="343" r:id="rId12"/>
    <p:sldId id="356" r:id="rId13"/>
    <p:sldId id="350" r:id="rId14"/>
    <p:sldId id="368" r:id="rId15"/>
    <p:sldId id="369" r:id="rId16"/>
    <p:sldId id="336" r:id="rId17"/>
    <p:sldId id="346" r:id="rId18"/>
    <p:sldId id="347" r:id="rId19"/>
    <p:sldId id="367" r:id="rId20"/>
    <p:sldId id="348" r:id="rId21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Dar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006699"/>
    <a:srgbClr val="FF6666"/>
    <a:srgbClr val="FF8000"/>
    <a:srgbClr val="FF9A6D"/>
    <a:srgbClr val="FF834E"/>
    <a:srgbClr val="FF9E63"/>
    <a:srgbClr val="C1FFFD"/>
    <a:srgbClr val="B5FF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8397" autoAdjust="0"/>
  </p:normalViewPr>
  <p:slideViewPr>
    <p:cSldViewPr>
      <p:cViewPr varScale="1">
        <p:scale>
          <a:sx n="143" d="100"/>
          <a:sy n="143" d="100"/>
        </p:scale>
        <p:origin x="-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4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267744" y="1700808"/>
            <a:ext cx="4608512" cy="45719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01585"/>
            <a:ext cx="9180000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699792" y="661531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RD_FASE2 – ATLAS Pixels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661531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6516216" y="660273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Pisa,  23 September 2014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472" y="4343400"/>
            <a:ext cx="8115328" cy="1975104"/>
          </a:xfrm>
        </p:spPr>
        <p:txBody>
          <a:bodyPr/>
          <a:lstStyle>
            <a:lvl1pPr marR="9144" algn="l">
              <a:lnSpc>
                <a:spcPts val="6000"/>
              </a:lnSpc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12959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025" y="6416675"/>
            <a:ext cx="59055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775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996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6302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9839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1458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EB80A"/>
                </a:solidFill>
                <a:latin typeface="Corbel"/>
              </a:rPr>
              <a:t>12/9/2014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6227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0127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EB80A"/>
                </a:solidFill>
                <a:latin typeface="Corbel"/>
              </a:rPr>
              <a:t>12/9/2014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575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9297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EB80A"/>
                </a:solidFill>
                <a:latin typeface="Corbel"/>
              </a:rPr>
              <a:t>12/9/2014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0666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EB80A"/>
                </a:solidFill>
                <a:latin typeface="Corbel"/>
              </a:rPr>
              <a:t>12/9/2014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>
              <a:solidFill>
                <a:srgbClr val="FEB80A"/>
              </a:solidFill>
              <a:latin typeface="Corbel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519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4"/>
            <a:ext cx="9144000" cy="360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00296"/>
            <a:ext cx="9180000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764704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y"/>
                <a:ea typeface="ＭＳ Ｐゴシック" charset="-128"/>
                <a:cs typeface="Calibry"/>
              </a:rPr>
              <a:t>Click to edit Master text styles</a:t>
            </a:r>
          </a:p>
          <a:p>
            <a:pPr marL="446088" marR="0" lvl="1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Second level</a:t>
            </a:r>
          </a:p>
          <a:p>
            <a:pPr marL="630238" marR="0" lvl="2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Third level</a:t>
            </a:r>
          </a:p>
          <a:p>
            <a:pPr marL="896938" marR="0" lvl="3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Fourth level</a:t>
            </a:r>
          </a:p>
          <a:p>
            <a:pPr marL="896938" marR="0" lvl="4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699792" y="662359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RD_FASE2 – ATLAS</a:t>
            </a:r>
            <a:r>
              <a:rPr lang="en-US" sz="900" b="0" kern="1200" baseline="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 </a:t>
            </a:r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Pixel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62359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6516216" y="661101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Pisa,  23 September 2014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8748464" y="6597352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marR="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Tx/>
        <a:buFontTx/>
        <a:buBlip>
          <a:blip r:embed="rId13"/>
        </a:buBlip>
        <a:tabLst/>
        <a:defRPr sz="2000" i="1" strike="noStrike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46088" marR="0" indent="-17938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630238" marR="0" indent="-18573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Times" charset="0"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896938" marR="0" indent="-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896938" marR="0" indent="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043862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804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865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en-US" b="0">
                <a:solidFill>
                  <a:srgbClr val="FEB80A"/>
                </a:solidFill>
                <a:latin typeface="Corbel"/>
              </a:rPr>
              <a:t>12/9/2014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5750" y="6421438"/>
            <a:ext cx="5905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nb-NO" b="0" smtClean="0">
                <a:solidFill>
                  <a:srgbClr val="FEB80A"/>
                </a:solidFill>
                <a:latin typeface="Corbel"/>
              </a:rPr>
              <a:t>PM MGS - IDR to TDR</a:t>
            </a:r>
            <a:endParaRPr lang="en-US" b="0">
              <a:solidFill>
                <a:srgbClr val="FEB80A"/>
              </a:solidFill>
              <a:latin typeface="Corbe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01063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fld id="{02FB1924-7088-494D-B9B9-B46EC856F175}" type="slidenum">
              <a:rPr lang="en-US" b="0" smtClean="0">
                <a:solidFill>
                  <a:srgbClr val="FEB80A"/>
                </a:solidFill>
                <a:latin typeface="Corbel"/>
              </a:rPr>
              <a:pPr/>
              <a:t>‹#›</a:t>
            </a:fld>
            <a:endParaRPr lang="en-US" b="0"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57568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FEB80A"/>
          </a:solidFill>
          <a:latin typeface="Arial Rounded MT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EB80A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genda.infn.it/conferenceDisplay.py?confId=854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12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pitotech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1835696" y="304800"/>
            <a:ext cx="5616624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827584" y="188640"/>
            <a:ext cx="8064896" cy="762000"/>
          </a:xfrm>
        </p:spPr>
        <p:txBody>
          <a:bodyPr/>
          <a:lstStyle/>
          <a:p>
            <a:r>
              <a:rPr lang="en-GB" sz="4000" dirty="0" smtClean="0"/>
              <a:t>RD_FASE2 Pixel</a:t>
            </a:r>
            <a:br>
              <a:rPr lang="en-GB" sz="4000" dirty="0" smtClean="0"/>
            </a:br>
            <a:r>
              <a:rPr lang="en-GB" sz="4000" dirty="0" smtClean="0"/>
              <a:t>Common ATLAS/CMS</a:t>
            </a:r>
            <a:endParaRPr lang="en-GB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i="0" dirty="0">
              <a:solidFill>
                <a:schemeClr val="bg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i="0" dirty="0" smtClean="0">
              <a:solidFill>
                <a:schemeClr val="bg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23 September 2014</a:t>
            </a:r>
          </a:p>
          <a:p>
            <a:pPr>
              <a:tabLst>
                <a:tab pos="379413" algn="l"/>
              </a:tabLst>
              <a:defRPr/>
            </a:pPr>
            <a:endParaRPr lang="en-GB" sz="1800" dirty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G. Darbo – INFN / Genova</a:t>
            </a:r>
          </a:p>
          <a:p>
            <a:pPr>
              <a:tabLst>
                <a:tab pos="379413" algn="l"/>
              </a:tabLst>
              <a:defRPr/>
            </a:pP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On behalf of ATLAS Tracker RD_FASE2</a:t>
            </a: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Slides 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to pick-up material for the 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presentation of common ATLAS / CMS Tracker R&amp;D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sz="1600" dirty="0" err="1" smtClean="0">
                <a:ea typeface="ＭＳ Ｐゴシック" pitchFamily="-112" charset="-128"/>
                <a:cs typeface="ＭＳ Ｐゴシック" pitchFamily="-112" charset="-128"/>
              </a:rPr>
              <a:t>Indico</a:t>
            </a:r>
            <a:r>
              <a:rPr lang="en-GB" sz="1600" dirty="0" smtClean="0">
                <a:ea typeface="ＭＳ Ｐゴシック" pitchFamily="-112" charset="-128"/>
                <a:cs typeface="ＭＳ Ｐゴシック" pitchFamily="-112" charset="-128"/>
              </a:rPr>
              <a:t> agenda:</a:t>
            </a:r>
          </a:p>
          <a:p>
            <a:pPr algn="l">
              <a:tabLst>
                <a:tab pos="379413" algn="l"/>
              </a:tabLst>
              <a:defRPr/>
            </a:pPr>
            <a:r>
              <a:rPr lang="en-GB" sz="1600" dirty="0">
                <a:ea typeface="ＭＳ Ｐゴシック" pitchFamily="-112" charset="-128"/>
                <a:cs typeface="ＭＳ Ｐゴシック" pitchFamily="-112" charset="-128"/>
                <a:hlinkClick r:id="rId3"/>
              </a:rPr>
              <a:t>https://agenda.infn.it/conferenceDisplay.py?confId=</a:t>
            </a:r>
            <a:r>
              <a:rPr lang="en-GB" sz="16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8544</a:t>
            </a: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Bump-bonding Program</a:t>
            </a:r>
            <a:endParaRPr lang="en-GB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-21808" y="4581128"/>
            <a:ext cx="9165808" cy="2160240"/>
          </a:xfrm>
        </p:spPr>
        <p:txBody>
          <a:bodyPr/>
          <a:lstStyle/>
          <a:p>
            <a:r>
              <a:rPr lang="en-GB" sz="1800" dirty="0" smtClean="0"/>
              <a:t>In program 4 sensor batches that would need BB in 2014/15:</a:t>
            </a:r>
          </a:p>
          <a:p>
            <a:pPr lvl="1"/>
            <a:r>
              <a:rPr lang="en-GB" sz="1400" dirty="0" smtClean="0"/>
              <a:t>3D double side – October - Funds (</a:t>
            </a:r>
            <a:r>
              <a:rPr lang="en-GB" sz="1400" b="1" dirty="0" smtClean="0"/>
              <a:t>MI</a:t>
            </a:r>
            <a:r>
              <a:rPr lang="en-GB" sz="1400" dirty="0" smtClean="0"/>
              <a:t>) assigned for 2014</a:t>
            </a:r>
          </a:p>
          <a:p>
            <a:pPr lvl="1"/>
            <a:r>
              <a:rPr lang="en-GB" sz="1400" dirty="0" smtClean="0"/>
              <a:t>Planar ATLAS/CMS Batch 2 – November – Funds </a:t>
            </a:r>
            <a:r>
              <a:rPr lang="en-GB" sz="1400" dirty="0" smtClean="0"/>
              <a:t>(</a:t>
            </a:r>
            <a:r>
              <a:rPr lang="en-GB" sz="1400" b="1" dirty="0" smtClean="0"/>
              <a:t>TO</a:t>
            </a:r>
            <a:r>
              <a:rPr lang="en-GB" sz="1400" dirty="0" smtClean="0"/>
              <a:t>) </a:t>
            </a:r>
            <a:r>
              <a:rPr lang="en-GB" sz="1400" dirty="0" smtClean="0"/>
              <a:t>assigned 2014</a:t>
            </a:r>
          </a:p>
          <a:p>
            <a:pPr lvl="1"/>
            <a:r>
              <a:rPr lang="en-GB" sz="1400" dirty="0" smtClean="0"/>
              <a:t>3D and Active edge batches coming 2015 – no funds yet, fund request: </a:t>
            </a:r>
            <a:r>
              <a:rPr lang="en-GB" sz="1400" b="1" dirty="0" smtClean="0"/>
              <a:t>GE+FI</a:t>
            </a:r>
          </a:p>
          <a:p>
            <a:pPr lvl="1"/>
            <a:r>
              <a:rPr lang="en-GB" sz="1400" dirty="0" smtClean="0"/>
              <a:t>Bumping at </a:t>
            </a:r>
            <a:r>
              <a:rPr lang="en-GB" sz="1400" b="1" dirty="0" smtClean="0"/>
              <a:t>IZM </a:t>
            </a:r>
            <a:r>
              <a:rPr lang="en-GB" sz="1400" dirty="0" smtClean="0"/>
              <a:t>and </a:t>
            </a:r>
            <a:r>
              <a:rPr lang="en-GB" sz="1400" b="1" dirty="0" err="1" smtClean="0"/>
              <a:t>Selex</a:t>
            </a:r>
            <a:r>
              <a:rPr lang="en-GB" sz="1400" dirty="0" smtClean="0"/>
              <a:t>: some money saving with available FE-I4/PSI with bumps from older productions</a:t>
            </a:r>
          </a:p>
          <a:p>
            <a:r>
              <a:rPr lang="en-GB" sz="1800" dirty="0" smtClean="0"/>
              <a:t>R&amp;D on high density indium bumps</a:t>
            </a:r>
          </a:p>
          <a:p>
            <a:pPr lvl="1"/>
            <a:r>
              <a:rPr lang="en-GB" sz="1400" dirty="0" smtClean="0"/>
              <a:t>Test on dummy wafers: high density (130k bumps/chip) – smaller bump &lt;18µm diameter – fund request: </a:t>
            </a:r>
            <a:r>
              <a:rPr lang="en-GB" sz="1400" b="1" dirty="0" smtClean="0"/>
              <a:t>MI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3266"/>
          <a:stretch/>
        </p:blipFill>
        <p:spPr bwMode="auto">
          <a:xfrm>
            <a:off x="611560" y="971436"/>
            <a:ext cx="3177247" cy="30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953852" y="1093966"/>
            <a:ext cx="737828" cy="1029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016" y="755412"/>
            <a:ext cx="161967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latin typeface="Calibri"/>
                <a:cs typeface="Calibri"/>
              </a:rPr>
              <a:t>ATLAS FE-I4 (13x)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83404"/>
            <a:ext cx="200377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CMS Single chip (24x)</a:t>
            </a:r>
          </a:p>
          <a:p>
            <a:r>
              <a:rPr lang="en-US" sz="1600" b="0" dirty="0" smtClean="0">
                <a:latin typeface="Calibri"/>
                <a:cs typeface="Calibri"/>
              </a:rPr>
              <a:t>(1E, 2E, 3E, 4E)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5776" y="1187460"/>
            <a:ext cx="304799" cy="699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5896" y="1259468"/>
            <a:ext cx="1584176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CMS Quads (6x)</a:t>
            </a:r>
          </a:p>
          <a:p>
            <a:r>
              <a:rPr lang="en-US" sz="1600" b="0" dirty="0" smtClean="0">
                <a:latin typeface="Calibri"/>
                <a:cs typeface="Calibri"/>
              </a:rPr>
              <a:t>(2E, 3E)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43809" y="1547500"/>
            <a:ext cx="864095" cy="49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0494" y="3347700"/>
            <a:ext cx="14015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MEDIPIX2 (4x)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131840" y="2339588"/>
            <a:ext cx="50405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4743" y="3801234"/>
            <a:ext cx="19052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NA62 test chip (20x)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31841" y="3203684"/>
            <a:ext cx="288031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t="10336" r="16807" b="9843"/>
          <a:stretch/>
        </p:blipFill>
        <p:spPr bwMode="auto">
          <a:xfrm>
            <a:off x="5358404" y="899428"/>
            <a:ext cx="3318052" cy="3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4"/>
          <p:cNvSpPr/>
          <p:nvPr/>
        </p:nvSpPr>
        <p:spPr bwMode="auto">
          <a:xfrm>
            <a:off x="6075543" y="2242261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CasellaDiTesto 7"/>
          <p:cNvSpPr txBox="1"/>
          <p:nvPr/>
        </p:nvSpPr>
        <p:spPr>
          <a:xfrm>
            <a:off x="8038015" y="899428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CMS</a:t>
            </a:r>
            <a:endParaRPr lang="it-IT" sz="1800" b="0" dirty="0">
              <a:latin typeface="Calibri"/>
              <a:cs typeface="Calibri"/>
            </a:endParaRPr>
          </a:p>
        </p:txBody>
      </p:sp>
      <p:sp>
        <p:nvSpPr>
          <p:cNvPr id="30" name="CasellaDiTesto 5"/>
          <p:cNvSpPr txBox="1"/>
          <p:nvPr/>
        </p:nvSpPr>
        <p:spPr>
          <a:xfrm>
            <a:off x="5364088" y="899428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ATLAS </a:t>
            </a:r>
            <a:endParaRPr lang="it-IT" sz="1800" b="0" dirty="0">
              <a:latin typeface="Calibri"/>
              <a:cs typeface="Calibri"/>
            </a:endParaRPr>
          </a:p>
        </p:txBody>
      </p:sp>
      <p:sp>
        <p:nvSpPr>
          <p:cNvPr id="33" name="Rettangolo 15"/>
          <p:cNvSpPr/>
          <p:nvPr/>
        </p:nvSpPr>
        <p:spPr bwMode="auto">
          <a:xfrm>
            <a:off x="5336485" y="899428"/>
            <a:ext cx="1584176" cy="33123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ttangolo 15"/>
          <p:cNvSpPr/>
          <p:nvPr/>
        </p:nvSpPr>
        <p:spPr bwMode="auto">
          <a:xfrm>
            <a:off x="7082439" y="899428"/>
            <a:ext cx="1584176" cy="33123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002130" y="392376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9"/>
          <p:cNvSpPr txBox="1"/>
          <p:nvPr/>
        </p:nvSpPr>
        <p:spPr>
          <a:xfrm>
            <a:off x="5220072" y="4211796"/>
            <a:ext cx="369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Test </a:t>
            </a:r>
            <a:r>
              <a:rPr lang="en-US" sz="1800" b="0" dirty="0" smtClean="0">
                <a:latin typeface="Calibri"/>
                <a:cs typeface="Calibri"/>
              </a:rPr>
              <a:t>structures</a:t>
            </a:r>
            <a:r>
              <a:rPr lang="it-IT" sz="1800" b="0" dirty="0" smtClean="0">
                <a:latin typeface="Calibri"/>
                <a:cs typeface="Calibri"/>
              </a:rPr>
              <a:t> for Si-Si  </a:t>
            </a:r>
            <a:r>
              <a:rPr lang="en-US" sz="1800" b="0" dirty="0" smtClean="0">
                <a:latin typeface="Calibri"/>
                <a:cs typeface="Calibri"/>
              </a:rPr>
              <a:t>qualification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9632" y="476672"/>
            <a:ext cx="212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tx2"/>
                </a:solidFill>
                <a:latin typeface="Calibri"/>
                <a:cs typeface="Calibri"/>
              </a:rPr>
              <a:t>3D Double Side Batch</a:t>
            </a:r>
            <a:endParaRPr lang="en-US" sz="1600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4128" y="47667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tx2"/>
                </a:solidFill>
                <a:latin typeface="Calibri"/>
                <a:cs typeface="Calibri"/>
              </a:rPr>
              <a:t>Planar ATLAS/CMS  “Batch 2”</a:t>
            </a:r>
            <a:endParaRPr lang="en-US" sz="1600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RD_FASE2 – “</a:t>
            </a:r>
            <a:r>
              <a:rPr lang="en-GB" dirty="0" err="1" smtClean="0"/>
              <a:t>Richieste</a:t>
            </a:r>
            <a:r>
              <a:rPr lang="en-GB" dirty="0" smtClean="0"/>
              <a:t> 2015”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5301208"/>
            <a:ext cx="4104456" cy="1148334"/>
          </a:xfrm>
        </p:spPr>
        <p:txBody>
          <a:bodyPr/>
          <a:lstStyle/>
          <a:p>
            <a:r>
              <a:rPr lang="en-GB" dirty="0" smtClean="0"/>
              <a:t>Legend:</a:t>
            </a:r>
          </a:p>
          <a:p>
            <a:endParaRPr lang="en-GB" sz="400" dirty="0" smtClean="0"/>
          </a:p>
          <a:p>
            <a:pPr marL="2667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ATLAS</a:t>
            </a:r>
          </a:p>
          <a:p>
            <a:pPr marL="2667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Common ATLAS / CMS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00421"/>
              </p:ext>
            </p:extLst>
          </p:nvPr>
        </p:nvGraphicFramePr>
        <p:xfrm>
          <a:off x="251520" y="836712"/>
          <a:ext cx="8784978" cy="4338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8072"/>
                <a:gridCol w="3672408"/>
                <a:gridCol w="744083"/>
                <a:gridCol w="744083"/>
                <a:gridCol w="744083"/>
                <a:gridCol w="744083"/>
                <a:gridCol w="744083"/>
                <a:gridCol w="74408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Attività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Descrizione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6" Wafer procurement (SOI, wafer bonding,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536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PicoScope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6407 Digitizer with 1.5 GHz probes and accessories.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2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6" dummy wafers - test deposition on 6" and high-density bumps (150 k-bumps/chip)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 for 3D sensor test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Upgarde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R/O Systems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Module assembly and irradiation, RD on flex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R/O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 module R/O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µCH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µ-channel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2" gridSpan="2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requested by 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6576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105.5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87152" y="5733256"/>
            <a:ext cx="504056" cy="288032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7152" y="6093296"/>
            <a:ext cx="504056" cy="288032"/>
          </a:xfrm>
          <a:prstGeom prst="rect">
            <a:avLst/>
          </a:prstGeom>
          <a:solidFill>
            <a:srgbClr val="FFFFD7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932040" y="5301208"/>
            <a:ext cx="4104456" cy="1148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 sz="2000" i="1" strike="noStrike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b="0" dirty="0" smtClean="0"/>
              <a:t>Trento:</a:t>
            </a:r>
          </a:p>
          <a:p>
            <a:pPr lvl="1"/>
            <a:r>
              <a:rPr lang="en-GB" sz="1800" b="0" dirty="0" smtClean="0"/>
              <a:t>Request of </a:t>
            </a:r>
            <a:r>
              <a:rPr lang="en-GB" sz="1800" dirty="0" smtClean="0"/>
              <a:t>4 k€ of </a:t>
            </a:r>
            <a:r>
              <a:rPr lang="en-GB" sz="1800" dirty="0" smtClean="0"/>
              <a:t>Travel Money </a:t>
            </a:r>
            <a:r>
              <a:rPr lang="en-GB" sz="1800" b="0" dirty="0" smtClean="0"/>
              <a:t>for  </a:t>
            </a:r>
            <a:r>
              <a:rPr lang="en-GB" sz="1800" b="0" dirty="0" smtClean="0"/>
              <a:t>test-beam participation and support.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56269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 RD_FASE – Prev.2015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652568"/>
              </p:ext>
            </p:extLst>
          </p:nvPr>
        </p:nvGraphicFramePr>
        <p:xfrm>
          <a:off x="251519" y="765175"/>
          <a:ext cx="8686105" cy="57251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984776"/>
                <a:gridCol w="1701329"/>
              </a:tblGrid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2000" u="none" strike="noStrike" dirty="0" err="1">
                          <a:effectLst/>
                          <a:latin typeface="Calibri"/>
                          <a:cs typeface="Calibri"/>
                        </a:rPr>
                        <a:t>Descrizione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/>
                          <a:cs typeface="Calibri"/>
                        </a:rPr>
                        <a:t>Data </a:t>
                      </a:r>
                      <a:r>
                        <a:rPr lang="en-US" sz="1800" u="none" strike="noStrike" dirty="0" err="1">
                          <a:effectLst/>
                          <a:latin typeface="Calibri"/>
                          <a:cs typeface="Calibri"/>
                        </a:rPr>
                        <a:t>completamento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SENSORI PIXEL: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verifica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batch FBK n. 2 pixel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planari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wafer DWB 6". Se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positiva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seguono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test di moduli single ROC con pixel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planari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31-07-2015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SENSORI PIXEL: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qualifica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della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prima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produzione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di pixel 3D single side FBK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30-11-2015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MICROCOOLING-CMS: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verifica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uso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CO2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evaporativo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con micro-channel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31-10-2015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TRACKTRIGGER: set-up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funzionante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con 2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mezzanine con chip AM05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montate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PULSAR in crate ATCA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01-10-2015</a:t>
                      </a:r>
                      <a:endParaRPr lang="en-US" sz="14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RPC: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elettrodo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HPL 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bassa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resistivita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' e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prototipo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camera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piccola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dimensione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RPC: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prototipo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camera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piccola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dimensione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testato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alla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GIF++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ECAL-CMS: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prova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concetto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un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calorimetro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 readout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ottico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basato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fibre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rad-hard per HL-LHC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ECAL-CMS: studio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dellaresistenza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alle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radiazioni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SiPM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raffreddati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come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rivelatore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candidato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per readout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ottico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LAr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-ATLAS: Moduli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potenza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commerciali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acquisiti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e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caratterizzati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elettricamente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LAr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-ATLAS: Design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ATCA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terminato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31-10-2015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Tile-ATLAS: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preparazione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apparato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sperimentale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 Pisa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Tile-ATLAS: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definizione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del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protocollo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test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FE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TRACKTRIGGER 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inizio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disegno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del primo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prototipo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per AMchip2020,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stima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dimensione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prima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cella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AM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9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AIDA-2020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248472" cy="5684838"/>
          </a:xfrm>
        </p:spPr>
        <p:txBody>
          <a:bodyPr/>
          <a:lstStyle/>
          <a:p>
            <a:r>
              <a:rPr lang="en-GB" sz="1800" dirty="0" smtClean="0"/>
              <a:t>AIDA-2020proposal</a:t>
            </a:r>
          </a:p>
          <a:p>
            <a:pPr lvl="1"/>
            <a:r>
              <a:rPr lang="en-GB" sz="1600" dirty="0" smtClean="0"/>
              <a:t>Submitted on 2 Sept. 2014</a:t>
            </a:r>
          </a:p>
          <a:p>
            <a:pPr lvl="1"/>
            <a:r>
              <a:rPr lang="en-GB" sz="1600" dirty="0" smtClean="0"/>
              <a:t>Approval status before end of the year</a:t>
            </a:r>
          </a:p>
          <a:p>
            <a:pPr lvl="1"/>
            <a:endParaRPr lang="en-GB" sz="1600" dirty="0"/>
          </a:p>
        </p:txBody>
      </p:sp>
      <p:pic>
        <p:nvPicPr>
          <p:cNvPr id="4" name="Picture 3" descr="AIDA-2020-654168-submitted-02.09.2014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612800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IDA-2020-654168-submitted-02.09.2014 (dragged2)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3867" r="10367" b="9502"/>
          <a:stretch/>
        </p:blipFill>
        <p:spPr>
          <a:xfrm>
            <a:off x="107504" y="1916832"/>
            <a:ext cx="6753047" cy="4591586"/>
          </a:xfrm>
          <a:prstGeom prst="rect">
            <a:avLst/>
          </a:prstGeom>
          <a:solidFill>
            <a:srgbClr val="FFFFFF"/>
          </a:solidFill>
          <a:ln>
            <a:solidFill>
              <a:srgbClr val="ADADAD"/>
            </a:solidFill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5400000">
            <a:off x="2467340" y="4465862"/>
            <a:ext cx="427358" cy="1258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158194" y="4408325"/>
            <a:ext cx="427358" cy="140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016859" y="4007294"/>
            <a:ext cx="427358" cy="110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2395981" y="4884939"/>
            <a:ext cx="427358" cy="154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Silicon in AIDA2: Beneficiaries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40506"/>
            <a:ext cx="1728192" cy="568483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WP4: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/>
              <a:t>Electronics &amp; Interconnections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WP6</a:t>
            </a:r>
            <a:r>
              <a:rPr lang="en-GB" sz="1800" dirty="0" smtClean="0">
                <a:solidFill>
                  <a:srgbClr val="FF0000"/>
                </a:solidFill>
              </a:rPr>
              <a:t>: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/>
              <a:t>Advanced Hybrid Pixel </a:t>
            </a:r>
            <a:r>
              <a:rPr lang="en-GB" sz="1800" dirty="0" smtClean="0"/>
              <a:t>Detectors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WP7: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/>
              <a:t>HV/HR-CMOS</a:t>
            </a:r>
            <a:endParaRPr lang="en-GB" sz="1800" dirty="0"/>
          </a:p>
          <a:p>
            <a:pPr marL="0" indent="0">
              <a:buNone/>
            </a:pPr>
            <a:r>
              <a:rPr lang="en-GB" sz="1400" dirty="0" smtClean="0"/>
              <a:t>ATLAS – Beneficiary</a:t>
            </a:r>
          </a:p>
          <a:p>
            <a:pPr marL="0" indent="0">
              <a:buNone/>
            </a:pPr>
            <a:r>
              <a:rPr lang="en-GB" sz="1400" dirty="0" smtClean="0"/>
              <a:t>CMS – Beneficiary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44" y="620695"/>
            <a:ext cx="2338700" cy="2000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16" y="620688"/>
            <a:ext cx="2338700" cy="1703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788" y="620688"/>
            <a:ext cx="2338700" cy="2296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067043"/>
            <a:ext cx="2338700" cy="1386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16" y="4400362"/>
            <a:ext cx="2338700" cy="2052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788" y="5077628"/>
            <a:ext cx="2338700" cy="137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3068960"/>
            <a:ext cx="2338700" cy="1407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516" y="2972374"/>
            <a:ext cx="2338700" cy="1248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5788" y="3006670"/>
            <a:ext cx="2338700" cy="1862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803157" y="1719212"/>
            <a:ext cx="1152128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8309" y="4571926"/>
            <a:ext cx="1152128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803157" y="6300118"/>
            <a:ext cx="1152128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06613" y="2025648"/>
            <a:ext cx="1152128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62214" y="4167484"/>
            <a:ext cx="1152128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7504" y="5904680"/>
            <a:ext cx="1440160" cy="14401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12360" y="1872232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71219" y="4005064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12360" y="4725144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7504" y="6165304"/>
            <a:ext cx="1440160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01482" y="1556792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15816" y="1709192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15816" y="1861592"/>
            <a:ext cx="1152128" cy="14401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6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6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DRIE for </a:t>
            </a:r>
            <a:r>
              <a:rPr lang="en-GB" dirty="0" err="1" smtClean="0"/>
              <a:t>Ohmic</a:t>
            </a:r>
            <a:r>
              <a:rPr lang="en-GB" dirty="0" smtClean="0"/>
              <a:t> Columns</a:t>
            </a:r>
            <a:endParaRPr lang="en-GB" dirty="0"/>
          </a:p>
        </p:txBody>
      </p:sp>
      <p:pic>
        <p:nvPicPr>
          <p:cNvPr id="4" name="Picture 2" descr="C:\Users\ronchin\Documents\processi\baia etching\test6inches\DRIE\buchixATLAS\DRIESDE90min\0004_5-6_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237" y="999912"/>
            <a:ext cx="2638332" cy="1978749"/>
          </a:xfrm>
          <a:prstGeom prst="rect">
            <a:avLst/>
          </a:prstGeom>
          <a:noFill/>
        </p:spPr>
      </p:pic>
      <p:pic>
        <p:nvPicPr>
          <p:cNvPr id="5" name="Picture 3" descr="C:\Users\ronchin\Documents\processi\baia etching\test6inches\DRIE\buchixATLAS\DRIESDE90min\sezione\0051_5-6_10x.JPG"/>
          <p:cNvPicPr>
            <a:picLocks noChangeAspect="1" noChangeArrowheads="1"/>
          </p:cNvPicPr>
          <p:nvPr/>
        </p:nvPicPr>
        <p:blipFill>
          <a:blip r:embed="rId3" cstate="print"/>
          <a:srcRect l="27574" t="22059" r="27574" b="44118"/>
          <a:stretch>
            <a:fillRect/>
          </a:stretch>
        </p:blipFill>
        <p:spPr bwMode="auto">
          <a:xfrm>
            <a:off x="4273946" y="1024335"/>
            <a:ext cx="3401243" cy="1921858"/>
          </a:xfrm>
          <a:prstGeom prst="rect">
            <a:avLst/>
          </a:prstGeom>
          <a:noFill/>
        </p:spPr>
      </p:pic>
      <p:pic>
        <p:nvPicPr>
          <p:cNvPr id="6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4" cstate="print"/>
          <a:srcRect l="11029" t="44118" r="11029" b="11029"/>
          <a:stretch>
            <a:fillRect/>
          </a:stretch>
        </p:blipFill>
        <p:spPr bwMode="auto">
          <a:xfrm>
            <a:off x="1231443" y="3057872"/>
            <a:ext cx="6461829" cy="278893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392676" y="319251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7824" y="4120327"/>
            <a:ext cx="461665" cy="8068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158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204790" y="5724872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563771" y="5126940"/>
            <a:ext cx="8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5.6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571" y="3057872"/>
            <a:ext cx="83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3.8 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264272" y="3254206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45773" y="5311606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3928" y="5867980"/>
            <a:ext cx="10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7.6</a:t>
            </a:r>
            <a:r>
              <a:rPr lang="en-US" sz="1800" b="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(*)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 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1936" y="548680"/>
            <a:ext cx="306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.:  M.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Boscardin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and S.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Ronchin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FBK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980728"/>
            <a:ext cx="1008112" cy="8196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8909" y="6272836"/>
            <a:ext cx="5993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(*) – the 2.6 µm larger than nominal (5 µm) can be corrected by the DRIE recipe </a:t>
            </a:r>
            <a:endParaRPr lang="en-GB" sz="1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91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DRIE for Junction Columns</a:t>
            </a:r>
            <a:endParaRPr lang="en-GB" dirty="0"/>
          </a:p>
        </p:txBody>
      </p:sp>
      <p:pic>
        <p:nvPicPr>
          <p:cNvPr id="11" name="Picture 2" descr="\\fbk\ricerca\Passaggi\3D\0001_5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33725" r="10237" b="31707"/>
          <a:stretch/>
        </p:blipFill>
        <p:spPr bwMode="auto">
          <a:xfrm rot="10740000">
            <a:off x="1551636" y="3991752"/>
            <a:ext cx="6745836" cy="22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04402"/>
              </p:ext>
            </p:extLst>
          </p:nvPr>
        </p:nvGraphicFramePr>
        <p:xfrm>
          <a:off x="1561681" y="908720"/>
          <a:ext cx="6731274" cy="2871216"/>
        </p:xfrm>
        <a:graphic>
          <a:graphicData uri="http://schemas.openxmlformats.org/drawingml/2006/table">
            <a:tbl>
              <a:tblPr firstRow="1" bandRow="1"/>
              <a:tblGrid>
                <a:gridCol w="632147"/>
                <a:gridCol w="1834128"/>
                <a:gridCol w="940474"/>
                <a:gridCol w="1755648"/>
                <a:gridCol w="1568877"/>
              </a:tblGrid>
              <a:tr h="396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ID#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Nominal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Depth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Surface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tip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284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3.2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99.5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100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4.3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58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9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0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15475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LEFT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81" y="2420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CENTER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478" y="3307514"/>
            <a:ext cx="7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RIGHT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1407365" y="3214403"/>
            <a:ext cx="273931" cy="547893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372994" y="2048157"/>
            <a:ext cx="258495" cy="1092811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349402" y="1474943"/>
            <a:ext cx="273931" cy="547893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45224"/>
            <a:ext cx="1008112" cy="819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5" y="6237312"/>
            <a:ext cx="306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.:  M.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Boscardin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and S.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Ronchin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FBK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63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4" y="692696"/>
            <a:ext cx="5476240" cy="540639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First batch on 6” wafers at FBK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1588" y="1620205"/>
            <a:ext cx="1306721" cy="1160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29453"/>
            <a:ext cx="1259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ATLAS FE-I4</a:t>
            </a:r>
          </a:p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(13x)</a:t>
            </a:r>
            <a:endParaRPr lang="en-US" sz="16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4770" y="759092"/>
            <a:ext cx="2923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CMS Single chip (24x)</a:t>
            </a:r>
          </a:p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(1E, 2E, 3E, 4E)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54011" y="976927"/>
            <a:ext cx="1441057" cy="805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64418" y="1558675"/>
            <a:ext cx="22368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CMS Quads (6x)</a:t>
            </a:r>
          </a:p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(2E, 3E)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36626" y="1780241"/>
            <a:ext cx="1727792" cy="708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43534" y="2443735"/>
            <a:ext cx="2034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MEDIPIX2 (4x)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30124" y="2622051"/>
            <a:ext cx="1251510" cy="57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8542" y="3653602"/>
            <a:ext cx="278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</a:rPr>
              <a:t>NA62 test chip (20x)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84688" y="3908118"/>
            <a:ext cx="1691154" cy="664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57750" y="2358936"/>
            <a:ext cx="520700" cy="20574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73550" y="1635036"/>
            <a:ext cx="577850" cy="351155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63950" y="1603286"/>
            <a:ext cx="577850" cy="35814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6309320"/>
            <a:ext cx="32049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0" i="1" dirty="0" smtClean="0">
                <a:solidFill>
                  <a:srgbClr val="008000"/>
                </a:solidFill>
                <a:latin typeface="Calibri"/>
                <a:cs typeface="Calibri"/>
              </a:rPr>
              <a:t>Ref.: G.F. </a:t>
            </a:r>
            <a:r>
              <a:rPr lang="en-GB" sz="1050" b="0" i="1" dirty="0" err="1" smtClean="0">
                <a:solidFill>
                  <a:srgbClr val="008000"/>
                </a:solidFill>
                <a:latin typeface="Calibri"/>
                <a:cs typeface="Calibri"/>
              </a:rPr>
              <a:t>Dalla</a:t>
            </a:r>
            <a:r>
              <a:rPr lang="en-GB" sz="1050" b="0" i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GB" sz="1050" b="0" i="1" dirty="0" err="1" smtClean="0">
                <a:solidFill>
                  <a:srgbClr val="008000"/>
                </a:solidFill>
                <a:latin typeface="Calibri"/>
                <a:cs typeface="Calibri"/>
              </a:rPr>
              <a:t>Betta</a:t>
            </a:r>
            <a:r>
              <a:rPr lang="en-GB" sz="1050" b="0" i="1" dirty="0" smtClean="0">
                <a:solidFill>
                  <a:srgbClr val="008000"/>
                </a:solidFill>
                <a:latin typeface="Calibri"/>
                <a:cs typeface="Calibri"/>
              </a:rPr>
              <a:t> – IFD2014, Trento, February 2014</a:t>
            </a:r>
            <a:endParaRPr lang="en-GB" sz="1050" b="0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4437112"/>
            <a:ext cx="338437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IBL-Like process – 275 µm thick wafers – optimized slim edge – increased </a:t>
            </a:r>
            <a:r>
              <a:rPr lang="en-US" sz="1600" b="0" dirty="0" err="1" smtClean="0">
                <a:latin typeface="Calibri"/>
                <a:cs typeface="Calibri"/>
              </a:rPr>
              <a:t>V</a:t>
            </a:r>
            <a:r>
              <a:rPr lang="en-US" sz="1600" b="0" baseline="-25000" dirty="0" err="1" smtClean="0">
                <a:latin typeface="Calibri"/>
                <a:cs typeface="Calibri"/>
              </a:rPr>
              <a:t>bd</a:t>
            </a:r>
            <a:r>
              <a:rPr lang="en-US" sz="1600" b="0" dirty="0" smtClean="0">
                <a:latin typeface="Calibri"/>
                <a:cs typeface="Calibri"/>
              </a:rPr>
              <a:t>. </a:t>
            </a:r>
          </a:p>
          <a:p>
            <a:endParaRPr lang="en-US" sz="1600" b="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Calibri"/>
                <a:cs typeface="Calibri"/>
              </a:rPr>
              <a:t>4” wafers (IBL): 8 FE-I4 tiles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Calibri"/>
                <a:cs typeface="Calibri"/>
              </a:rPr>
              <a:t>6” </a:t>
            </a:r>
            <a:r>
              <a:rPr lang="en-US" sz="1600" b="0" dirty="0">
                <a:latin typeface="Calibri"/>
                <a:cs typeface="Calibri"/>
              </a:rPr>
              <a:t>wafers </a:t>
            </a:r>
            <a:r>
              <a:rPr lang="en-US" sz="1600" b="0" dirty="0" smtClean="0">
                <a:latin typeface="Calibri"/>
                <a:cs typeface="Calibri"/>
              </a:rPr>
              <a:t>(future)</a:t>
            </a:r>
            <a:r>
              <a:rPr lang="en-US" sz="1600" b="0" dirty="0">
                <a:latin typeface="Calibri"/>
                <a:cs typeface="Calibri"/>
              </a:rPr>
              <a:t>: </a:t>
            </a:r>
            <a:r>
              <a:rPr lang="en-US" sz="1600" b="0" dirty="0" smtClean="0">
                <a:latin typeface="Calibri"/>
                <a:cs typeface="Calibri"/>
              </a:rPr>
              <a:t>~ 30 FE</a:t>
            </a:r>
            <a:r>
              <a:rPr lang="en-US" sz="1600" b="0" dirty="0">
                <a:latin typeface="Calibri"/>
                <a:cs typeface="Calibri"/>
              </a:rPr>
              <a:t>-I4 </a:t>
            </a:r>
            <a:r>
              <a:rPr lang="en-US" sz="1600" b="0" dirty="0" smtClean="0">
                <a:latin typeface="Calibri"/>
                <a:cs typeface="Calibri"/>
              </a:rPr>
              <a:t>tiles</a:t>
            </a:r>
          </a:p>
          <a:p>
            <a:r>
              <a:rPr lang="en-US" sz="1600" b="0" dirty="0" smtClean="0">
                <a:latin typeface="Calibri"/>
                <a:cs typeface="Calibri"/>
              </a:rPr>
              <a:t>Wafers available after summer, BB with Indium at </a:t>
            </a:r>
            <a:r>
              <a:rPr lang="en-US" sz="1600" b="0" dirty="0" err="1" smtClean="0">
                <a:latin typeface="Calibri"/>
                <a:cs typeface="Calibri"/>
              </a:rPr>
              <a:t>Selex</a:t>
            </a:r>
            <a:r>
              <a:rPr lang="en-US" sz="1600" b="0" dirty="0" smtClean="0">
                <a:latin typeface="Calibri"/>
                <a:cs typeface="Calibri"/>
              </a:rPr>
              <a:t> – 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cs typeface="Calibri"/>
              </a:rPr>
              <a:t>20 k€ assigned to MI in May 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’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cs typeface="Calibri"/>
              </a:rPr>
              <a:t>14 by CSN1</a:t>
            </a:r>
          </a:p>
        </p:txBody>
      </p:sp>
    </p:spTree>
    <p:extLst>
      <p:ext uri="{BB962C8B-B14F-4D97-AF65-F5344CB8AC3E}">
        <p14:creationId xmlns:p14="http://schemas.microsoft.com/office/powerpoint/2010/main" val="374399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Planar test batch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t="10336" r="16807" b="9843"/>
          <a:stretch/>
        </p:blipFill>
        <p:spPr bwMode="auto">
          <a:xfrm>
            <a:off x="451617" y="1236648"/>
            <a:ext cx="4110140" cy="41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1595120" y="1931409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CasellaDiTesto 7"/>
          <p:cNvSpPr txBox="1"/>
          <p:nvPr/>
        </p:nvSpPr>
        <p:spPr>
          <a:xfrm>
            <a:off x="4067944" y="1124744"/>
            <a:ext cx="665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Calibri"/>
                <a:cs typeface="Calibri"/>
              </a:rPr>
              <a:t>CMS</a:t>
            </a:r>
            <a:endParaRPr lang="it-IT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CasellaDiTesto 5"/>
          <p:cNvSpPr txBox="1"/>
          <p:nvPr/>
        </p:nvSpPr>
        <p:spPr>
          <a:xfrm>
            <a:off x="193847" y="1124744"/>
            <a:ext cx="86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Calibri"/>
                <a:cs typeface="Calibri"/>
              </a:rPr>
              <a:t>ATLAS </a:t>
            </a:r>
            <a:endParaRPr lang="it-IT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8" name="Connettore 2 8"/>
          <p:cNvCxnSpPr/>
          <p:nvPr/>
        </p:nvCxnSpPr>
        <p:spPr bwMode="auto">
          <a:xfrm flipV="1">
            <a:off x="2506687" y="5043188"/>
            <a:ext cx="0" cy="677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9"/>
          <p:cNvSpPr txBox="1"/>
          <p:nvPr/>
        </p:nvSpPr>
        <p:spPr>
          <a:xfrm>
            <a:off x="107504" y="5751197"/>
            <a:ext cx="486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structures</a:t>
            </a:r>
            <a:r>
              <a:rPr lang="it-IT" sz="2400" dirty="0" smtClean="0">
                <a:solidFill>
                  <a:srgbClr val="FF0000"/>
                </a:solidFill>
                <a:latin typeface="Calibri"/>
                <a:cs typeface="Calibri"/>
              </a:rPr>
              <a:t> for Si-Si 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qualification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Rettangolo 14"/>
          <p:cNvSpPr/>
          <p:nvPr/>
        </p:nvSpPr>
        <p:spPr bwMode="auto">
          <a:xfrm>
            <a:off x="2584797" y="1052736"/>
            <a:ext cx="2317173" cy="43184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ttangolo 15"/>
          <p:cNvSpPr/>
          <p:nvPr/>
        </p:nvSpPr>
        <p:spPr bwMode="auto">
          <a:xfrm>
            <a:off x="78188" y="1058047"/>
            <a:ext cx="2327564" cy="43330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CasellaDiTesto 3"/>
          <p:cNvSpPr txBox="1"/>
          <p:nvPr/>
        </p:nvSpPr>
        <p:spPr>
          <a:xfrm>
            <a:off x="5085226" y="1352960"/>
            <a:ext cx="3826689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it-IT" sz="2000" b="0" dirty="0" err="1" smtClean="0">
                <a:latin typeface="Calibri"/>
                <a:cs typeface="Calibri"/>
              </a:rPr>
              <a:t>p-type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r>
              <a:rPr lang="it-IT" sz="2000" b="0" dirty="0" err="1" smtClean="0">
                <a:latin typeface="Calibri"/>
                <a:cs typeface="Calibri"/>
              </a:rPr>
              <a:t>SiSi</a:t>
            </a:r>
            <a:r>
              <a:rPr lang="it-IT" sz="2000" b="0" dirty="0" smtClean="0">
                <a:latin typeface="Calibri"/>
                <a:cs typeface="Calibri"/>
              </a:rPr>
              <a:t> DWB </a:t>
            </a:r>
            <a:r>
              <a:rPr lang="it-IT" sz="2000" b="0" dirty="0" err="1" smtClean="0">
                <a:latin typeface="Calibri"/>
                <a:cs typeface="Calibri"/>
              </a:rPr>
              <a:t>wafers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r>
              <a:rPr lang="it-IT" sz="2000" b="0" dirty="0">
                <a:latin typeface="Calibri"/>
                <a:cs typeface="Calibri"/>
              </a:rPr>
              <a:t/>
            </a:r>
            <a:br>
              <a:rPr lang="it-IT" sz="2000" b="0" dirty="0">
                <a:latin typeface="Calibri"/>
                <a:cs typeface="Calibri"/>
              </a:rPr>
            </a:br>
            <a:r>
              <a:rPr lang="it-IT" sz="2000" b="0" dirty="0" smtClean="0">
                <a:latin typeface="Calibri"/>
                <a:cs typeface="Calibri"/>
              </a:rPr>
              <a:t>from ICEMOS</a:t>
            </a:r>
          </a:p>
          <a:p>
            <a:pPr indent="355600">
              <a:buFont typeface="Arial" panose="020B0604020202020204" pitchFamily="34" charset="0"/>
              <a:buChar char="•"/>
            </a:pPr>
            <a:endParaRPr lang="it-IT" sz="2000" b="0" dirty="0" smtClean="0">
              <a:latin typeface="Calibri"/>
              <a:cs typeface="Calibri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it-IT" sz="2000" b="0" dirty="0" smtClean="0">
                <a:latin typeface="Calibri"/>
                <a:cs typeface="Calibri"/>
              </a:rPr>
              <a:t>100-mm and 130-mm HR </a:t>
            </a:r>
            <a:r>
              <a:rPr lang="it-IT" sz="2000" b="0" dirty="0" err="1" smtClean="0">
                <a:latin typeface="Calibri"/>
                <a:cs typeface="Calibri"/>
              </a:rPr>
              <a:t>active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br>
              <a:rPr lang="it-IT" sz="2000" b="0" dirty="0" smtClean="0">
                <a:latin typeface="Calibri"/>
                <a:cs typeface="Calibri"/>
              </a:rPr>
            </a:br>
            <a:r>
              <a:rPr lang="it-IT" sz="2000" b="0" dirty="0" err="1" smtClean="0">
                <a:latin typeface="Calibri"/>
                <a:cs typeface="Calibri"/>
              </a:rPr>
              <a:t>sensor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r>
              <a:rPr lang="it-IT" sz="2000" b="0" dirty="0" err="1" smtClean="0">
                <a:latin typeface="Calibri"/>
                <a:cs typeface="Calibri"/>
              </a:rPr>
              <a:t>thickness</a:t>
            </a:r>
            <a:endParaRPr lang="it-IT" sz="2000" b="0" dirty="0" smtClean="0">
              <a:latin typeface="Calibri"/>
              <a:cs typeface="Calibri"/>
            </a:endParaRPr>
          </a:p>
          <a:p>
            <a:pPr indent="355600"/>
            <a:endParaRPr lang="it-IT" sz="2000" b="0" dirty="0" smtClean="0">
              <a:latin typeface="Calibri"/>
              <a:cs typeface="Calibri"/>
            </a:endParaRPr>
          </a:p>
          <a:p>
            <a:pPr indent="355600">
              <a:buFont typeface="Arial" panose="020B0604020202020204" pitchFamily="34" charset="0"/>
              <a:buChar char="•"/>
            </a:pPr>
            <a:r>
              <a:rPr lang="it-IT" sz="2000" b="0" dirty="0" smtClean="0">
                <a:latin typeface="Calibri"/>
                <a:cs typeface="Calibri"/>
              </a:rPr>
              <a:t>p-spray &amp; p-stop </a:t>
            </a:r>
            <a:r>
              <a:rPr lang="it-IT" sz="2000" b="0" dirty="0" err="1" smtClean="0">
                <a:latin typeface="Calibri"/>
                <a:cs typeface="Calibri"/>
              </a:rPr>
              <a:t>isolation</a:t>
            </a:r>
            <a:endParaRPr lang="it-IT" sz="2000" b="0" dirty="0">
              <a:latin typeface="Calibri"/>
              <a:cs typeface="Calibri"/>
            </a:endParaRPr>
          </a:p>
          <a:p>
            <a:pPr indent="355600">
              <a:buFont typeface="Arial" panose="020B0604020202020204" pitchFamily="34" charset="0"/>
              <a:buChar char="•"/>
            </a:pPr>
            <a:endParaRPr lang="it-IT" sz="2000" b="0" dirty="0" smtClean="0">
              <a:latin typeface="Calibri"/>
              <a:cs typeface="Calibri"/>
            </a:endParaRPr>
          </a:p>
          <a:p>
            <a:pPr indent="355600">
              <a:buFont typeface="Arial" panose="020B0604020202020204" pitchFamily="34" charset="0"/>
              <a:buChar char="•"/>
            </a:pPr>
            <a:r>
              <a:rPr lang="it-IT" sz="2000" b="0" dirty="0" smtClean="0">
                <a:latin typeface="Calibri"/>
                <a:cs typeface="Calibri"/>
              </a:rPr>
              <a:t>Layout ready, </a:t>
            </a:r>
            <a:r>
              <a:rPr lang="it-IT" sz="2000" b="0" dirty="0" err="1" smtClean="0">
                <a:latin typeface="Calibri"/>
                <a:cs typeface="Calibri"/>
              </a:rPr>
              <a:t>masks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r>
              <a:rPr lang="it-IT" sz="2000" b="0" dirty="0" err="1" smtClean="0">
                <a:latin typeface="Calibri"/>
                <a:cs typeface="Calibri"/>
              </a:rPr>
              <a:t>ordered</a:t>
            </a:r>
            <a:endParaRPr lang="it-IT" sz="2000" b="0" dirty="0" smtClean="0">
              <a:latin typeface="Calibri"/>
              <a:cs typeface="Calibri"/>
            </a:endParaRPr>
          </a:p>
          <a:p>
            <a:pPr indent="355600">
              <a:buFont typeface="Arial" panose="020B0604020202020204" pitchFamily="34" charset="0"/>
              <a:buChar char="•"/>
            </a:pPr>
            <a:endParaRPr lang="it-IT" sz="2000" b="0" dirty="0">
              <a:latin typeface="Calibri"/>
              <a:cs typeface="Calibri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it-IT" sz="2000" b="0" dirty="0" smtClean="0">
                <a:latin typeface="Calibri"/>
                <a:cs typeface="Calibri"/>
              </a:rPr>
              <a:t>To start </a:t>
            </a:r>
            <a:r>
              <a:rPr lang="it-IT" sz="2000" b="0" dirty="0" err="1" smtClean="0">
                <a:latin typeface="Calibri"/>
                <a:cs typeface="Calibri"/>
              </a:rPr>
              <a:t>now</a:t>
            </a:r>
            <a:r>
              <a:rPr lang="it-IT" sz="2000" b="0" dirty="0" smtClean="0">
                <a:latin typeface="Calibri"/>
                <a:cs typeface="Calibri"/>
              </a:rPr>
              <a:t>, to be </a:t>
            </a:r>
            <a:r>
              <a:rPr lang="it-IT" sz="2000" b="0" dirty="0" err="1" smtClean="0">
                <a:latin typeface="Calibri"/>
                <a:cs typeface="Calibri"/>
              </a:rPr>
              <a:t>completed</a:t>
            </a:r>
            <a:r>
              <a:rPr lang="it-IT" sz="2000" b="0" dirty="0">
                <a:latin typeface="Calibri"/>
                <a:cs typeface="Calibri"/>
              </a:rPr>
              <a:t/>
            </a:r>
            <a:br>
              <a:rPr lang="it-IT" sz="2000" b="0" dirty="0">
                <a:latin typeface="Calibri"/>
                <a:cs typeface="Calibri"/>
              </a:rPr>
            </a:br>
            <a:r>
              <a:rPr lang="it-IT" sz="2000" b="0" dirty="0" smtClean="0">
                <a:latin typeface="Calibri"/>
                <a:cs typeface="Calibri"/>
              </a:rPr>
              <a:t>in 6-7 weeks</a:t>
            </a:r>
          </a:p>
        </p:txBody>
      </p:sp>
    </p:spTree>
    <p:extLst>
      <p:ext uri="{BB962C8B-B14F-4D97-AF65-F5344CB8AC3E}">
        <p14:creationId xmlns:p14="http://schemas.microsoft.com/office/powerpoint/2010/main" val="379365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472608"/>
          </a:xfrm>
        </p:spPr>
        <p:txBody>
          <a:bodyPr/>
          <a:lstStyle/>
          <a:p>
            <a:r>
              <a:rPr lang="en-GB" b="1" dirty="0" smtClean="0"/>
              <a:t>2014: </a:t>
            </a:r>
            <a:r>
              <a:rPr lang="en-GB" dirty="0" smtClean="0"/>
              <a:t>CSN1 funded (Feb and May) R&amp;D Phase 2 activities for ATLAS &amp; CMS inner trackers.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Development of 3D and Active Edge sensors with FBK – 3 Batches (ATLAS/CMS)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Bump-bonding: development of Indium bumps (6” sensors) and produce modules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Develop a technology for pixel detector hybridization using </a:t>
            </a:r>
            <a:r>
              <a:rPr lang="en-GB" b="1" i="1" dirty="0" smtClean="0">
                <a:latin typeface="Calibri"/>
                <a:cs typeface="Calibri"/>
              </a:rPr>
              <a:t>C</a:t>
            </a:r>
            <a:r>
              <a:rPr lang="en-GB" dirty="0" smtClean="0">
                <a:latin typeface="Calibri"/>
                <a:cs typeface="Calibri"/>
              </a:rPr>
              <a:t> (dielectric) instead of </a:t>
            </a:r>
            <a:r>
              <a:rPr lang="en-GB" b="1" i="1" dirty="0" smtClean="0">
                <a:latin typeface="Calibri"/>
                <a:cs typeface="Calibri"/>
              </a:rPr>
              <a:t>R</a:t>
            </a:r>
            <a:r>
              <a:rPr lang="en-GB" dirty="0" smtClean="0">
                <a:latin typeface="Calibri"/>
                <a:cs typeface="Calibri"/>
              </a:rPr>
              <a:t> (bump-bonding) coupling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Completion of CO</a:t>
            </a:r>
            <a:r>
              <a:rPr lang="en-GB" baseline="-25000" dirty="0" smtClean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test plant (combined ATLAS / </a:t>
            </a:r>
            <a:r>
              <a:rPr lang="en-GB" dirty="0" err="1" smtClean="0">
                <a:latin typeface="Calibri"/>
                <a:cs typeface="Calibri"/>
              </a:rPr>
              <a:t>LHCb</a:t>
            </a:r>
            <a:r>
              <a:rPr lang="en-GB" dirty="0" smtClean="0">
                <a:latin typeface="Calibri"/>
                <a:cs typeface="Calibri"/>
              </a:rPr>
              <a:t>) 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93703"/>
              </p:ext>
            </p:extLst>
          </p:nvPr>
        </p:nvGraphicFramePr>
        <p:xfrm>
          <a:off x="251520" y="3375000"/>
          <a:ext cx="871296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"/>
                <a:gridCol w="648072"/>
                <a:gridCol w="936104"/>
                <a:gridCol w="2016224"/>
                <a:gridCol w="1080120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Assigned 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Sezione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/CMS/COMMON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Wafer for 3D sensors (common with CMS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processes at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FBK: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committed with MEMS3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HV-CMOS Hybridization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FE-I4B wafers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 of 3D (IBL design on 6")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FE-I4B wafers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CO2/µ-CH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TRACI: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co-funded with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125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84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2015: </a:t>
            </a:r>
            <a:r>
              <a:rPr lang="en-GB" sz="2400" dirty="0"/>
              <a:t>Activities and line of funding</a:t>
            </a:r>
          </a:p>
          <a:p>
            <a:pPr lvl="1">
              <a:spcAft>
                <a:spcPts val="600"/>
              </a:spcAft>
            </a:pPr>
            <a:r>
              <a:rPr lang="en-GB" sz="2000" b="1" dirty="0">
                <a:solidFill>
                  <a:schemeClr val="tx2"/>
                </a:solidFill>
                <a:latin typeface="Calibri"/>
                <a:cs typeface="Calibri"/>
              </a:rPr>
              <a:t>Continue with 3D Sensor plan: </a:t>
            </a:r>
            <a:r>
              <a:rPr lang="en-GB" sz="2000" dirty="0">
                <a:latin typeface="Calibri"/>
                <a:cs typeface="Calibri"/>
              </a:rPr>
              <a:t>produce modules, test in lab and TB, irradiate, procure sensors for next FBK run</a:t>
            </a:r>
            <a:r>
              <a:rPr lang="en-GB" sz="2000" dirty="0" smtClean="0">
                <a:latin typeface="Calibri"/>
                <a:cs typeface="Calibri"/>
              </a:rPr>
              <a:t>.</a:t>
            </a:r>
            <a:endParaRPr lang="en-GB" sz="1000" dirty="0">
              <a:latin typeface="Calibri"/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  <a:cs typeface="Calibri"/>
              </a:rPr>
              <a:t>Bump-bonding: </a:t>
            </a:r>
            <a:r>
              <a:rPr lang="en-GB" sz="2000" dirty="0">
                <a:latin typeface="Calibri"/>
                <a:cs typeface="Calibri"/>
              </a:rPr>
              <a:t>for testing FBK sensors and to develop for future RD53 </a:t>
            </a:r>
            <a:r>
              <a:rPr lang="en-GB" sz="2000" dirty="0" smtClean="0">
                <a:latin typeface="Calibri"/>
                <a:cs typeface="Calibri"/>
              </a:rPr>
              <a:t>requirements (high-density bump-bonding with indium)</a:t>
            </a:r>
            <a:endParaRPr lang="en-GB" sz="2000" dirty="0">
              <a:latin typeface="Calibri"/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GB" sz="2000" b="1" dirty="0">
                <a:latin typeface="Calibri"/>
                <a:cs typeface="Calibri"/>
              </a:rPr>
              <a:t>CO</a:t>
            </a:r>
            <a:r>
              <a:rPr lang="en-GB" sz="2000" b="1" baseline="-25000" dirty="0">
                <a:latin typeface="Calibri"/>
                <a:cs typeface="Calibri"/>
              </a:rPr>
              <a:t>2</a:t>
            </a:r>
            <a:r>
              <a:rPr lang="en-GB" sz="2000" b="1" dirty="0">
                <a:latin typeface="Calibri"/>
                <a:cs typeface="Calibri"/>
              </a:rPr>
              <a:t> cooling: </a:t>
            </a:r>
            <a:r>
              <a:rPr lang="en-GB" sz="2000" dirty="0">
                <a:latin typeface="Calibri"/>
                <a:cs typeface="Calibri"/>
              </a:rPr>
              <a:t>contribute to ATLAS stave R&amp;D, thermal simulation and test with CO</a:t>
            </a:r>
            <a:r>
              <a:rPr lang="en-GB" sz="2000" baseline="-25000" dirty="0">
                <a:latin typeface="Calibri"/>
                <a:cs typeface="Calibri"/>
              </a:rPr>
              <a:t>2</a:t>
            </a:r>
            <a:r>
              <a:rPr lang="en-GB" sz="2000" dirty="0">
                <a:latin typeface="Calibri"/>
                <a:cs typeface="Calibri"/>
              </a:rPr>
              <a:t> plant</a:t>
            </a:r>
          </a:p>
          <a:p>
            <a:pPr lvl="1">
              <a:spcAft>
                <a:spcPts val="600"/>
              </a:spcAft>
            </a:pPr>
            <a:r>
              <a:rPr lang="en-GB" sz="2000" b="1" dirty="0">
                <a:latin typeface="Calibri"/>
                <a:cs typeface="Calibri"/>
              </a:rPr>
              <a:t>Multi-module R/O:</a:t>
            </a:r>
            <a:r>
              <a:rPr lang="en-GB" sz="2000" dirty="0">
                <a:latin typeface="Calibri"/>
                <a:cs typeface="Calibri"/>
              </a:rPr>
              <a:t> use leading experience of ROD designer (BO) to develop a 16 module table-top road for architecture study and for test-beam application.</a:t>
            </a:r>
          </a:p>
          <a:p>
            <a:pPr lvl="1">
              <a:spcAft>
                <a:spcPts val="600"/>
              </a:spcAft>
            </a:pPr>
            <a:r>
              <a:rPr lang="en-GB" sz="2000" b="1" dirty="0">
                <a:latin typeface="Calibri"/>
                <a:cs typeface="Calibri"/>
              </a:rPr>
              <a:t>Upgrade to USBPix3: </a:t>
            </a:r>
            <a:r>
              <a:rPr lang="en-GB" sz="2000" dirty="0">
                <a:latin typeface="Calibri"/>
                <a:cs typeface="Calibri"/>
              </a:rPr>
              <a:t>most diffused single module system based on USB. Upgrade also for use if HV/HR-CMOS</a:t>
            </a:r>
          </a:p>
          <a:p>
            <a:pPr lvl="1">
              <a:spcAft>
                <a:spcPts val="600"/>
              </a:spcAft>
            </a:pPr>
            <a:r>
              <a:rPr lang="en-GB" sz="2000" b="1" dirty="0">
                <a:latin typeface="Calibri"/>
                <a:cs typeface="Calibri"/>
              </a:rPr>
              <a:t>HV/HR-CMOS: </a:t>
            </a:r>
            <a:r>
              <a:rPr lang="en-GB" sz="2000" dirty="0">
                <a:latin typeface="Calibri"/>
                <a:cs typeface="Calibri"/>
              </a:rPr>
              <a:t>presented a new project in CSN5 (BO, GE, MI</a:t>
            </a:r>
            <a:r>
              <a:rPr lang="en-GB" sz="2000" dirty="0" smtClean="0">
                <a:latin typeface="Calibri"/>
                <a:cs typeface="Calibri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GB" sz="2000" b="1" dirty="0" smtClean="0">
                <a:latin typeface="Calibri"/>
                <a:cs typeface="Calibri"/>
              </a:rPr>
              <a:t>CHIPIX65: </a:t>
            </a:r>
            <a:r>
              <a:rPr lang="en-GB" sz="2000" dirty="0" smtClean="0">
                <a:latin typeface="Calibri"/>
                <a:cs typeface="Calibri"/>
              </a:rPr>
              <a:t>INFN interface to RD53 collaboration – Approved as CSN5 Call (Sept.2013)</a:t>
            </a:r>
            <a:endParaRPr lang="en-GB" sz="2000" dirty="0">
              <a:latin typeface="Calibri"/>
              <a:cs typeface="Calibri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354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 bwMode="auto">
          <a:xfrm>
            <a:off x="4067944" y="3870340"/>
            <a:ext cx="4904928" cy="259228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508104" y="3976911"/>
            <a:ext cx="3312368" cy="2423574"/>
            <a:chOff x="5004048" y="4111635"/>
            <a:chExt cx="3312368" cy="242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117591" y="4336385"/>
              <a:ext cx="1085281" cy="331236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122326" y="2993357"/>
              <a:ext cx="1075812" cy="3312368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 rot="5400000">
              <a:off x="6259138" y="5902539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6091269" y="5900267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4639071" y="5900487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7720187" y="5893221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6106136" y="4562210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6276593" y="4562040"/>
              <a:ext cx="973244" cy="1710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7075183" y="3935113"/>
              <a:ext cx="973244" cy="14249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5287640" y="3919886"/>
              <a:ext cx="973244" cy="14570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5957957" y="4055894"/>
            <a:ext cx="792088" cy="17448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Sensors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3888432" cy="5684838"/>
          </a:xfrm>
        </p:spPr>
        <p:txBody>
          <a:bodyPr/>
          <a:lstStyle/>
          <a:p>
            <a:r>
              <a:rPr lang="en-GB" sz="1800" dirty="0" smtClean="0"/>
              <a:t>3D Sensor development with FBK</a:t>
            </a:r>
          </a:p>
          <a:p>
            <a:pPr lvl="1"/>
            <a:r>
              <a:rPr lang="en-GB" sz="1600" dirty="0" smtClean="0"/>
              <a:t>p-bulk sensor on 6” wafers </a:t>
            </a:r>
          </a:p>
          <a:p>
            <a:pPr lvl="1"/>
            <a:r>
              <a:rPr lang="en-GB" sz="1600" dirty="0" smtClean="0"/>
              <a:t>Active volume: FZ on </a:t>
            </a:r>
            <a:r>
              <a:rPr lang="en-GB" sz="1600" dirty="0" err="1" smtClean="0"/>
              <a:t>SiSi</a:t>
            </a:r>
            <a:r>
              <a:rPr lang="en-GB" sz="1600" dirty="0" smtClean="0"/>
              <a:t> or </a:t>
            </a:r>
            <a:r>
              <a:rPr lang="en-GB" sz="1600" dirty="0" err="1" smtClean="0"/>
              <a:t>Epi</a:t>
            </a:r>
            <a:endParaRPr lang="en-GB" sz="1600" dirty="0" smtClean="0"/>
          </a:p>
          <a:p>
            <a:pPr lvl="1"/>
            <a:r>
              <a:rPr lang="en-GB" sz="1600" dirty="0" smtClean="0"/>
              <a:t>Active thickness: 100/130µm</a:t>
            </a:r>
          </a:p>
          <a:p>
            <a:pPr lvl="1"/>
            <a:r>
              <a:rPr lang="en-GB" sz="1600" dirty="0" smtClean="0"/>
              <a:t>Single-side process, bias on back</a:t>
            </a:r>
          </a:p>
          <a:p>
            <a:pPr lvl="1"/>
            <a:endParaRPr lang="en-GB" sz="1600" dirty="0"/>
          </a:p>
          <a:p>
            <a:r>
              <a:rPr lang="en-GB" dirty="0" smtClean="0"/>
              <a:t>Test with:</a:t>
            </a:r>
          </a:p>
          <a:p>
            <a:pPr lvl="1"/>
            <a:r>
              <a:rPr lang="en-GB" sz="1600" dirty="0" smtClean="0"/>
              <a:t>Batch 1: FE-I4, PSI46</a:t>
            </a:r>
          </a:p>
          <a:p>
            <a:pPr lvl="1"/>
            <a:r>
              <a:rPr lang="en-GB" sz="1600" dirty="0" smtClean="0"/>
              <a:t>Batch 2: (2016) RD53 chip</a:t>
            </a:r>
          </a:p>
          <a:p>
            <a:pPr marL="266700" lvl="1" indent="0">
              <a:buNone/>
            </a:pPr>
            <a:endParaRPr lang="en-GB" sz="1600" dirty="0" smtClean="0"/>
          </a:p>
          <a:p>
            <a:r>
              <a:rPr lang="en-GB" dirty="0" smtClean="0"/>
              <a:t>INFN Collaboration</a:t>
            </a:r>
          </a:p>
          <a:p>
            <a:pPr lvl="1"/>
            <a:r>
              <a:rPr lang="en-GB" sz="1600" dirty="0" smtClean="0"/>
              <a:t>INFN-FBK under MEMS3</a:t>
            </a:r>
          </a:p>
          <a:p>
            <a:pPr lvl="1"/>
            <a:r>
              <a:rPr lang="en-GB" sz="1600" dirty="0" smtClean="0"/>
              <a:t>ATLAS: CS, GE, MI, UD, TN</a:t>
            </a:r>
          </a:p>
          <a:p>
            <a:pPr lvl="1"/>
            <a:r>
              <a:rPr lang="en-GB" sz="1600" dirty="0" smtClean="0"/>
              <a:t>CMS: BA, FI, MIB, PG, PI, TO</a:t>
            </a:r>
          </a:p>
          <a:p>
            <a:pPr lvl="1"/>
            <a:endParaRPr lang="en-GB" sz="1600" dirty="0"/>
          </a:p>
          <a:p>
            <a:r>
              <a:rPr lang="en-GB" dirty="0" smtClean="0"/>
              <a:t>ATLAS Collaboration</a:t>
            </a:r>
          </a:p>
          <a:p>
            <a:pPr lvl="1"/>
            <a:r>
              <a:rPr lang="en-GB" sz="1600" dirty="0" smtClean="0"/>
              <a:t>Common chip </a:t>
            </a:r>
            <a:r>
              <a:rPr lang="en-GB" sz="1600" dirty="0" err="1" smtClean="0"/>
              <a:t>floorplan</a:t>
            </a:r>
            <a:r>
              <a:rPr lang="en-GB" sz="1600" dirty="0" smtClean="0"/>
              <a:t> with producers: CNM, SINTEF/SNC</a:t>
            </a:r>
          </a:p>
          <a:p>
            <a:pPr lvl="1"/>
            <a:r>
              <a:rPr lang="en-GB" sz="1600" dirty="0" smtClean="0"/>
              <a:t>Testing: ATLAS 3D Sensor WG</a:t>
            </a:r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7944" y="701988"/>
            <a:ext cx="4896544" cy="30963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44008" y="2502188"/>
            <a:ext cx="3096344" cy="648072"/>
          </a:xfrm>
          <a:prstGeom prst="rect">
            <a:avLst/>
          </a:prstGeom>
          <a:solidFill>
            <a:srgbClr val="FF834E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44008" y="1854116"/>
            <a:ext cx="3096344" cy="648072"/>
          </a:xfrm>
          <a:prstGeom prst="rect">
            <a:avLst/>
          </a:prstGeom>
          <a:solidFill>
            <a:srgbClr val="C1FFFD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76056" y="1854116"/>
            <a:ext cx="0" cy="72008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292080" y="1854116"/>
            <a:ext cx="0" cy="576064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08104" y="1854116"/>
            <a:ext cx="0" cy="72008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724128" y="1854116"/>
            <a:ext cx="0" cy="576064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860032" y="1854116"/>
            <a:ext cx="0" cy="576064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796136" y="19261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P</a:t>
            </a:r>
            <a:r>
              <a:rPr lang="en-GB" sz="1400" b="0" baseline="30000" dirty="0" smtClean="0">
                <a:latin typeface="Calibri"/>
                <a:cs typeface="Calibri"/>
              </a:rPr>
              <a:t>+</a:t>
            </a:r>
            <a:r>
              <a:rPr lang="en-GB" sz="1400" b="0" dirty="0" smtClean="0">
                <a:latin typeface="Calibri"/>
                <a:cs typeface="Calibri"/>
              </a:rPr>
              <a:t> </a:t>
            </a:r>
            <a:r>
              <a:rPr lang="en-GB" sz="1400" b="0" dirty="0" err="1" smtClean="0">
                <a:latin typeface="Calibri"/>
                <a:cs typeface="Calibri"/>
              </a:rPr>
              <a:t>Epi</a:t>
            </a:r>
            <a:r>
              <a:rPr lang="en-GB" sz="1400" b="0" dirty="0" smtClean="0">
                <a:latin typeface="Calibri"/>
                <a:cs typeface="Calibri"/>
              </a:rPr>
              <a:t> layer / </a:t>
            </a:r>
          </a:p>
          <a:p>
            <a:r>
              <a:rPr lang="en-GB" sz="1400" b="0" dirty="0" smtClean="0">
                <a:latin typeface="Calibri"/>
                <a:cs typeface="Calibri"/>
              </a:rPr>
              <a:t>P</a:t>
            </a:r>
            <a:r>
              <a:rPr lang="en-GB" sz="1400" b="0" baseline="30000" dirty="0" smtClean="0">
                <a:latin typeface="Calibri"/>
                <a:cs typeface="Calibri"/>
              </a:rPr>
              <a:t>+</a:t>
            </a:r>
            <a:r>
              <a:rPr lang="en-GB" sz="1400" b="0" dirty="0" smtClean="0">
                <a:latin typeface="Calibri"/>
                <a:cs typeface="Calibri"/>
              </a:rPr>
              <a:t> High </a:t>
            </a:r>
            <a:r>
              <a:rPr lang="en-GB" sz="1400" b="0" dirty="0" err="1" smtClean="0">
                <a:latin typeface="Calibri"/>
                <a:cs typeface="Calibri"/>
              </a:rPr>
              <a:t>Ω•cm</a:t>
            </a:r>
            <a:r>
              <a:rPr lang="en-GB" sz="1400" b="0" dirty="0" smtClean="0">
                <a:latin typeface="Calibri"/>
                <a:cs typeface="Calibri"/>
              </a:rPr>
              <a:t> wafer</a:t>
            </a:r>
            <a:endParaRPr lang="en-GB" sz="1400" b="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2502188"/>
            <a:ext cx="1872208" cy="307777"/>
          </a:xfrm>
          <a:prstGeom prst="rect">
            <a:avLst/>
          </a:prstGeom>
          <a:solidFill>
            <a:srgbClr val="FF834E"/>
          </a:solidFill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P</a:t>
            </a:r>
            <a:r>
              <a:rPr lang="en-GB" sz="1400" b="0" baseline="30000" dirty="0" smtClean="0">
                <a:latin typeface="Calibri"/>
                <a:cs typeface="Calibri"/>
              </a:rPr>
              <a:t>++ </a:t>
            </a:r>
            <a:r>
              <a:rPr lang="en-GB" sz="1400" b="0" dirty="0" smtClean="0">
                <a:latin typeface="Calibri"/>
                <a:cs typeface="Calibri"/>
              </a:rPr>
              <a:t>Low </a:t>
            </a:r>
            <a:r>
              <a:rPr lang="en-GB" sz="1400" b="0" dirty="0" err="1" smtClean="0">
                <a:latin typeface="Calibri"/>
                <a:cs typeface="Calibri"/>
              </a:rPr>
              <a:t>Ω•cm</a:t>
            </a:r>
            <a:r>
              <a:rPr lang="en-GB" sz="1400" b="0" dirty="0" smtClean="0">
                <a:latin typeface="Calibri"/>
                <a:cs typeface="Calibri"/>
              </a:rPr>
              <a:t> wafer</a:t>
            </a:r>
            <a:endParaRPr lang="en-GB" sz="1400" b="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4008" y="2862228"/>
            <a:ext cx="3096344" cy="296416"/>
          </a:xfrm>
          <a:prstGeom prst="rect">
            <a:avLst/>
          </a:prstGeom>
          <a:pattFill prst="wdUpDiag">
            <a:fgClr>
              <a:srgbClr val="FF834E"/>
            </a:fgClr>
            <a:bgClr>
              <a:prstClr val="white"/>
            </a:bgClr>
          </a:patt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644008" y="2862228"/>
            <a:ext cx="3456384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644008" y="2862228"/>
            <a:ext cx="2376264" cy="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 descr="Green B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77" y="1710100"/>
            <a:ext cx="190500" cy="190500"/>
          </a:xfrm>
          <a:prstGeom prst="rect">
            <a:avLst/>
          </a:prstGeom>
        </p:spPr>
      </p:pic>
      <p:pic>
        <p:nvPicPr>
          <p:cNvPr id="18" name="Picture 17" descr="Green B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31" y="1710100"/>
            <a:ext cx="190500" cy="190500"/>
          </a:xfrm>
          <a:prstGeom prst="rect">
            <a:avLst/>
          </a:prstGeom>
        </p:spPr>
      </p:pic>
      <p:pic>
        <p:nvPicPr>
          <p:cNvPr id="19" name="Picture 18" descr="Green B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83" y="1710100"/>
            <a:ext cx="190500" cy="190500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 bwMode="auto">
          <a:xfrm rot="5400000">
            <a:off x="5976156" y="1098032"/>
            <a:ext cx="540060" cy="468052"/>
          </a:xfrm>
          <a:prstGeom prst="triangl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21" name="Elbow Connector 20"/>
          <p:cNvCxnSpPr>
            <a:stCxn id="17" idx="0"/>
            <a:endCxn id="20" idx="3"/>
          </p:cNvCxnSpPr>
          <p:nvPr/>
        </p:nvCxnSpPr>
        <p:spPr bwMode="auto">
          <a:xfrm rot="5400000" flipH="1" flipV="1">
            <a:off x="5677422" y="1375363"/>
            <a:ext cx="378042" cy="291433"/>
          </a:xfrm>
          <a:prstGeom prst="bentConnector2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>
            <a:stCxn id="20" idx="0"/>
          </p:cNvCxnSpPr>
          <p:nvPr/>
        </p:nvCxnSpPr>
        <p:spPr bwMode="auto">
          <a:xfrm>
            <a:off x="6480212" y="1332058"/>
            <a:ext cx="540060" cy="18002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Elbow Connector 22"/>
          <p:cNvCxnSpPr>
            <a:stCxn id="24" idx="1"/>
            <a:endCxn id="25" idx="2"/>
          </p:cNvCxnSpPr>
          <p:nvPr/>
        </p:nvCxnSpPr>
        <p:spPr bwMode="auto">
          <a:xfrm rot="10800000">
            <a:off x="5292080" y="2862228"/>
            <a:ext cx="648072" cy="504056"/>
          </a:xfrm>
          <a:prstGeom prst="bentConnector2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940152" y="3294276"/>
            <a:ext cx="144016" cy="144016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20072" y="2718212"/>
            <a:ext cx="144016" cy="14401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31502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-</a:t>
            </a:r>
            <a:r>
              <a:rPr lang="en-GB" sz="1800" b="0" dirty="0" err="1" smtClean="0">
                <a:latin typeface="Calibri"/>
                <a:cs typeface="Calibri"/>
              </a:rPr>
              <a:t>V</a:t>
            </a:r>
            <a:r>
              <a:rPr lang="en-GB" sz="1800" b="0" baseline="-25000" dirty="0" err="1" smtClean="0">
                <a:latin typeface="Calibri"/>
                <a:cs typeface="Calibri"/>
              </a:rPr>
              <a:t>b</a:t>
            </a:r>
            <a:endParaRPr lang="en-GB" sz="1800" b="0" baseline="-250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12780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Charge Amp.</a:t>
            </a:r>
            <a:endParaRPr lang="en-GB" sz="1800" b="0" baseline="-250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142206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Bump-bond</a:t>
            </a:r>
            <a:endParaRPr lang="en-GB" sz="1400" b="0" baseline="-25000" dirty="0">
              <a:latin typeface="Calibri"/>
              <a:cs typeface="Calibri"/>
            </a:endParaRPr>
          </a:p>
        </p:txBody>
      </p:sp>
      <p:sp>
        <p:nvSpPr>
          <p:cNvPr id="29" name="Right Brace 28"/>
          <p:cNvSpPr/>
          <p:nvPr/>
        </p:nvSpPr>
        <p:spPr bwMode="auto">
          <a:xfrm>
            <a:off x="7740352" y="1854116"/>
            <a:ext cx="144016" cy="648072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19981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100÷150µm</a:t>
            </a:r>
            <a:endParaRPr lang="en-GB" sz="1400" b="0" baseline="-25000" dirty="0">
              <a:latin typeface="Calibri"/>
              <a:cs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 flipV="1">
            <a:off x="6876256" y="2934236"/>
            <a:ext cx="216024" cy="50405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2" name="Right Brace 31"/>
          <p:cNvSpPr/>
          <p:nvPr/>
        </p:nvSpPr>
        <p:spPr bwMode="auto">
          <a:xfrm>
            <a:off x="7740352" y="2862228"/>
            <a:ext cx="144016" cy="288032"/>
          </a:xfrm>
          <a:prstGeom prst="rightBrace">
            <a:avLst>
              <a:gd name="adj1" fmla="val 8333"/>
              <a:gd name="adj2" fmla="val 56166"/>
            </a:avLst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6256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metal</a:t>
            </a:r>
            <a:endParaRPr lang="en-GB" sz="1800" b="0" baseline="-25000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872" y="2842483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Thin-down</a:t>
            </a:r>
            <a:endParaRPr lang="en-GB" sz="1400" b="0" baseline="-250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692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800000"/>
                </a:solidFill>
                <a:latin typeface="Calibri"/>
                <a:cs typeface="Calibri"/>
              </a:rPr>
              <a:t>Single side 3D process</a:t>
            </a:r>
            <a:endParaRPr lang="en-GB" sz="1800" baseline="-25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4716016" y="2574196"/>
            <a:ext cx="360040" cy="86409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716016" y="2574196"/>
            <a:ext cx="792088" cy="86409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8" name="TextBox 37"/>
          <p:cNvSpPr txBox="1"/>
          <p:nvPr/>
        </p:nvSpPr>
        <p:spPr>
          <a:xfrm>
            <a:off x="4355976" y="33662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p</a:t>
            </a:r>
            <a:r>
              <a:rPr lang="en-GB" sz="1800" b="0" baseline="30000" dirty="0" smtClean="0">
                <a:latin typeface="Calibri"/>
                <a:cs typeface="Calibri"/>
              </a:rPr>
              <a:t>++</a:t>
            </a:r>
            <a:r>
              <a:rPr lang="en-GB" sz="1800" b="0" dirty="0" smtClean="0">
                <a:latin typeface="Calibri"/>
                <a:cs typeface="Calibri"/>
              </a:rPr>
              <a:t> col</a:t>
            </a:r>
            <a:endParaRPr lang="en-GB" sz="1800" b="0" baseline="-25000" dirty="0">
              <a:latin typeface="Calibri"/>
              <a:cs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644008" y="1350060"/>
            <a:ext cx="216024" cy="79208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40" name="TextBox 39"/>
          <p:cNvSpPr txBox="1"/>
          <p:nvPr/>
        </p:nvSpPr>
        <p:spPr>
          <a:xfrm>
            <a:off x="4355976" y="9900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n</a:t>
            </a:r>
            <a:r>
              <a:rPr lang="en-GB" sz="1800" b="0" baseline="30000" dirty="0" smtClean="0">
                <a:latin typeface="Calibri"/>
                <a:cs typeface="Calibri"/>
              </a:rPr>
              <a:t>++</a:t>
            </a:r>
            <a:r>
              <a:rPr lang="en-GB" sz="1800" b="0" dirty="0" smtClean="0">
                <a:latin typeface="Calibri"/>
                <a:cs typeface="Calibri"/>
              </a:rPr>
              <a:t> col</a:t>
            </a:r>
            <a:endParaRPr lang="en-GB" sz="1800" b="0" baseline="-25000" dirty="0">
              <a:latin typeface="Calibri"/>
              <a:cs typeface="Calibri"/>
            </a:endParaRPr>
          </a:p>
        </p:txBody>
      </p:sp>
      <p:sp>
        <p:nvSpPr>
          <p:cNvPr id="41" name="Right Brace 40"/>
          <p:cNvSpPr/>
          <p:nvPr/>
        </p:nvSpPr>
        <p:spPr bwMode="auto">
          <a:xfrm flipH="1">
            <a:off x="4499992" y="1854116"/>
            <a:ext cx="216024" cy="1296144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538626" y="2260904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err="1" smtClean="0">
                <a:latin typeface="Calibri"/>
                <a:cs typeface="Calibri"/>
              </a:rPr>
              <a:t>Epi</a:t>
            </a:r>
            <a:r>
              <a:rPr lang="en-GB" sz="1600" b="0" dirty="0" smtClean="0">
                <a:latin typeface="Calibri"/>
                <a:cs typeface="Calibri"/>
              </a:rPr>
              <a:t> – </a:t>
            </a:r>
            <a:r>
              <a:rPr lang="en-GB" sz="1600" b="0" dirty="0" err="1" smtClean="0">
                <a:latin typeface="Calibri"/>
                <a:cs typeface="Calibri"/>
              </a:rPr>
              <a:t>SiSi</a:t>
            </a:r>
            <a:r>
              <a:rPr lang="en-GB" sz="1600" b="0" dirty="0" smtClean="0">
                <a:latin typeface="Calibri"/>
                <a:cs typeface="Calibri"/>
              </a:rPr>
              <a:t> DWB</a:t>
            </a:r>
            <a:endParaRPr lang="en-GB" sz="1600" b="0" baseline="-25000" dirty="0">
              <a:latin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67944" y="3980781"/>
            <a:ext cx="14157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  <a:latin typeface="Calibri"/>
                <a:cs typeface="Calibri"/>
              </a:rPr>
              <a:t>Test with FE-I4</a:t>
            </a:r>
          </a:p>
          <a:p>
            <a:r>
              <a:rPr lang="en-GB" sz="1400" dirty="0" smtClean="0">
                <a:solidFill>
                  <a:schemeClr val="accent2"/>
                </a:solidFill>
                <a:latin typeface="Calibri"/>
                <a:cs typeface="Calibri"/>
              </a:rPr>
              <a:t>(50x250 µm</a:t>
            </a:r>
            <a:r>
              <a:rPr lang="en-GB" sz="1400" baseline="30000" dirty="0" smtClean="0">
                <a:solidFill>
                  <a:schemeClr val="accent2"/>
                </a:solidFill>
                <a:latin typeface="Calibri"/>
                <a:cs typeface="Calibri"/>
              </a:rPr>
              <a:t>2</a:t>
            </a:r>
            <a:r>
              <a:rPr lang="en-GB" sz="1400" dirty="0" smtClean="0">
                <a:solidFill>
                  <a:schemeClr val="accent2"/>
                </a:solidFill>
                <a:latin typeface="Calibri"/>
                <a:cs typeface="Calibri"/>
              </a:rPr>
              <a:t>)</a:t>
            </a:r>
            <a:endParaRPr lang="en-GB" sz="1400" dirty="0">
              <a:solidFill>
                <a:schemeClr val="accent2"/>
              </a:solidFill>
              <a:latin typeface="Calibri"/>
              <a:cs typeface="Calibri"/>
            </a:endParaRPr>
          </a:p>
          <a:p>
            <a:endParaRPr lang="en-GB" sz="1200" b="0" dirty="0" smtClean="0">
              <a:latin typeface="Calibri"/>
              <a:cs typeface="Calibri"/>
            </a:endParaRPr>
          </a:p>
          <a:p>
            <a:r>
              <a:rPr lang="en-GB" sz="1200" b="0" dirty="0" smtClean="0">
                <a:latin typeface="Calibri"/>
                <a:cs typeface="Calibri"/>
              </a:rPr>
              <a:t>50x50 µm</a:t>
            </a:r>
            <a:r>
              <a:rPr lang="en-GB" sz="1200" b="0" baseline="30000" dirty="0" smtClean="0">
                <a:latin typeface="Calibri"/>
                <a:cs typeface="Calibri"/>
              </a:rPr>
              <a:t>2</a:t>
            </a:r>
            <a:r>
              <a:rPr lang="en-GB" sz="1200" b="0" dirty="0" smtClean="0">
                <a:latin typeface="Calibri"/>
                <a:cs typeface="Calibri"/>
              </a:rPr>
              <a:t> </a:t>
            </a:r>
            <a:r>
              <a:rPr lang="en-GB" sz="1200" b="0" dirty="0" smtClean="0">
                <a:latin typeface="Calibri"/>
                <a:cs typeface="Calibri"/>
              </a:rPr>
              <a:t/>
            </a:r>
            <a:br>
              <a:rPr lang="en-GB" sz="1200" b="0" dirty="0" smtClean="0">
                <a:latin typeface="Calibri"/>
                <a:cs typeface="Calibri"/>
              </a:rPr>
            </a:br>
            <a:r>
              <a:rPr lang="en-GB" sz="1200" b="0" dirty="0" smtClean="0">
                <a:latin typeface="Calibri"/>
                <a:cs typeface="Calibri"/>
              </a:rPr>
              <a:t>Pixels + </a:t>
            </a:r>
            <a:r>
              <a:rPr lang="en-GB" sz="1200" b="0" dirty="0" smtClean="0">
                <a:latin typeface="Calibri"/>
                <a:cs typeface="Calibri"/>
              </a:rPr>
              <a:t>Large </a:t>
            </a:r>
            <a:r>
              <a:rPr lang="en-GB" sz="1200" b="0" dirty="0" smtClean="0">
                <a:latin typeface="Calibri"/>
                <a:cs typeface="Calibri"/>
              </a:rPr>
              <a:t>Pixels </a:t>
            </a:r>
            <a:br>
              <a:rPr lang="en-GB" sz="1200" b="0" dirty="0" smtClean="0">
                <a:latin typeface="Calibri"/>
                <a:cs typeface="Calibri"/>
              </a:rPr>
            </a:br>
            <a:r>
              <a:rPr lang="en-GB" sz="1200" b="0" dirty="0" smtClean="0">
                <a:latin typeface="Calibri"/>
                <a:cs typeface="Calibri"/>
              </a:rPr>
              <a:t>with</a:t>
            </a:r>
            <a:r>
              <a:rPr lang="en-GB" sz="1200" b="0" dirty="0">
                <a:latin typeface="Calibri"/>
                <a:cs typeface="Calibri"/>
              </a:rPr>
              <a:t> </a:t>
            </a:r>
            <a:r>
              <a:rPr lang="en-GB" sz="1200" b="0" dirty="0" smtClean="0">
                <a:latin typeface="Calibri"/>
                <a:cs typeface="Calibri"/>
              </a:rPr>
              <a:t>lower column</a:t>
            </a:r>
          </a:p>
          <a:p>
            <a:r>
              <a:rPr lang="en-GB" sz="1200" b="0" dirty="0" smtClean="0">
                <a:latin typeface="Calibri"/>
                <a:cs typeface="Calibri"/>
              </a:rPr>
              <a:t>density</a:t>
            </a:r>
            <a:endParaRPr lang="en-GB" sz="1200" b="0" dirty="0" smtClean="0">
              <a:latin typeface="Calibri"/>
              <a:cs typeface="Calibri"/>
            </a:endParaRPr>
          </a:p>
          <a:p>
            <a:endParaRPr lang="en-GB" sz="1200" b="0" dirty="0">
              <a:latin typeface="Calibri"/>
              <a:cs typeface="Calibri"/>
            </a:endParaRPr>
          </a:p>
          <a:p>
            <a:r>
              <a:rPr lang="en-GB" sz="1200" b="0" dirty="0" smtClean="0">
                <a:latin typeface="Calibri"/>
                <a:cs typeface="Calibri"/>
              </a:rPr>
              <a:t> </a:t>
            </a:r>
          </a:p>
          <a:p>
            <a:endParaRPr lang="en-GB" sz="800" b="0" dirty="0" smtClean="0">
              <a:latin typeface="Calibri"/>
              <a:cs typeface="Calibri"/>
            </a:endParaRPr>
          </a:p>
          <a:p>
            <a:r>
              <a:rPr lang="en-GB" sz="1200" b="0" dirty="0" smtClean="0">
                <a:latin typeface="Calibri"/>
                <a:cs typeface="Calibri"/>
              </a:rPr>
              <a:t>2 x 50x50 µm</a:t>
            </a:r>
            <a:r>
              <a:rPr lang="en-GB" sz="1200" b="0" baseline="30000" dirty="0" smtClean="0">
                <a:latin typeface="Calibri"/>
                <a:cs typeface="Calibri"/>
              </a:rPr>
              <a:t>2</a:t>
            </a:r>
            <a:br>
              <a:rPr lang="en-GB" sz="1200" b="0" baseline="30000" dirty="0" smtClean="0">
                <a:latin typeface="Calibri"/>
                <a:cs typeface="Calibri"/>
              </a:rPr>
            </a:br>
            <a:r>
              <a:rPr lang="en-GB" sz="1200" b="0" dirty="0" smtClean="0">
                <a:latin typeface="Calibri"/>
                <a:cs typeface="Calibri"/>
              </a:rPr>
              <a:t> Pixels + </a:t>
            </a:r>
            <a:r>
              <a:rPr lang="en-GB" sz="1200" b="0" dirty="0" smtClean="0">
                <a:latin typeface="Calibri"/>
                <a:cs typeface="Calibri"/>
              </a:rPr>
              <a:t>other </a:t>
            </a:r>
            <a:endParaRPr lang="en-GB" sz="1200" b="0" dirty="0" smtClean="0">
              <a:latin typeface="Calibri"/>
              <a:cs typeface="Calibri"/>
            </a:endParaRPr>
          </a:p>
          <a:p>
            <a:r>
              <a:rPr lang="en-GB" sz="1200" b="0" dirty="0" smtClean="0">
                <a:latin typeface="Calibri"/>
                <a:cs typeface="Calibri"/>
              </a:rPr>
              <a:t>grounded</a:t>
            </a:r>
            <a:endParaRPr lang="en-GB" sz="1200" b="0" dirty="0" smtClean="0">
              <a:latin typeface="Calibri"/>
              <a:cs typeface="Calibri"/>
            </a:endParaRPr>
          </a:p>
          <a:p>
            <a:endParaRPr lang="en-GB" sz="1200" b="0" dirty="0" smtClean="0">
              <a:latin typeface="Calibri"/>
              <a:cs typeface="Calibri"/>
            </a:endParaRPr>
          </a:p>
          <a:p>
            <a:endParaRPr lang="en-GB" sz="1200" b="0" dirty="0">
              <a:latin typeface="Calibri"/>
              <a:cs typeface="Calibri"/>
            </a:endParaRPr>
          </a:p>
          <a:p>
            <a:endParaRPr lang="en-GB" sz="1200" b="0" dirty="0" smtClean="0">
              <a:latin typeface="Calibri"/>
              <a:cs typeface="Calibri"/>
            </a:endParaRPr>
          </a:p>
          <a:p>
            <a:endParaRPr lang="en-GB" sz="1200" b="0" dirty="0">
              <a:latin typeface="Calibri"/>
              <a:cs typeface="Calibri"/>
            </a:endParaRPr>
          </a:p>
          <a:p>
            <a:endParaRPr lang="en-GB" sz="1200" b="0" dirty="0"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84169" y="4302388"/>
            <a:ext cx="57606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alibri"/>
                <a:cs typeface="Calibri"/>
              </a:rPr>
              <a:t>250 </a:t>
            </a:r>
            <a:r>
              <a:rPr lang="en-US" sz="1100" dirty="0" err="1" smtClean="0">
                <a:latin typeface="Calibri"/>
                <a:cs typeface="Calibri"/>
              </a:rPr>
              <a:t>fF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25845" y="4014356"/>
            <a:ext cx="87840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chemeClr val="tx2"/>
                </a:solidFill>
                <a:latin typeface="Calibri"/>
                <a:cs typeface="Calibri"/>
              </a:rPr>
              <a:t>2x50 + 2x450 L</a:t>
            </a:r>
            <a:endParaRPr lang="en-GB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957957" y="5510916"/>
            <a:ext cx="792088" cy="17448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61455" y="5469378"/>
            <a:ext cx="7553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chemeClr val="tx2"/>
                </a:solidFill>
                <a:latin typeface="Calibri"/>
                <a:cs typeface="Calibri"/>
              </a:rPr>
              <a:t>2x50 + GRID</a:t>
            </a:r>
            <a:endParaRPr lang="en-GB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7" name="Picture 86" descr="Pages from ECFA_HLLHC_Jun10-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68782" r="45947" b="20935"/>
          <a:stretch/>
        </p:blipFill>
        <p:spPr>
          <a:xfrm>
            <a:off x="5447966" y="5051071"/>
            <a:ext cx="864096" cy="217891"/>
          </a:xfrm>
          <a:prstGeom prst="rect">
            <a:avLst/>
          </a:prstGeom>
        </p:spPr>
      </p:pic>
      <p:pic>
        <p:nvPicPr>
          <p:cNvPr id="88" name="Picture 87" descr="Pages from ECFA_HLLHC_Jun10-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68782" r="45947" b="20935"/>
          <a:stretch/>
        </p:blipFill>
        <p:spPr>
          <a:xfrm>
            <a:off x="7068540" y="5052938"/>
            <a:ext cx="864096" cy="217891"/>
          </a:xfrm>
          <a:prstGeom prst="rect">
            <a:avLst/>
          </a:prstGeom>
        </p:spPr>
      </p:pic>
      <p:cxnSp>
        <p:nvCxnSpPr>
          <p:cNvPr id="91" name="Straight Connector 90"/>
          <p:cNvCxnSpPr>
            <a:stCxn id="66" idx="1"/>
          </p:cNvCxnSpPr>
          <p:nvPr/>
        </p:nvCxnSpPr>
        <p:spPr bwMode="auto">
          <a:xfrm>
            <a:off x="6278318" y="4027055"/>
            <a:ext cx="1462" cy="22889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537779" y="4038092"/>
            <a:ext cx="1462" cy="22889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7164288" y="4029643"/>
            <a:ext cx="1462" cy="22889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7907434" y="4014356"/>
            <a:ext cx="1462" cy="22889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ight Arrow 99"/>
          <p:cNvSpPr/>
          <p:nvPr/>
        </p:nvSpPr>
        <p:spPr bwMode="auto">
          <a:xfrm>
            <a:off x="3851920" y="1484784"/>
            <a:ext cx="432048" cy="288032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01" name="Right Arrow 100"/>
          <p:cNvSpPr/>
          <p:nvPr/>
        </p:nvSpPr>
        <p:spPr bwMode="auto">
          <a:xfrm>
            <a:off x="3851920" y="5517232"/>
            <a:ext cx="432048" cy="288032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5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-25400"/>
            <a:ext cx="9036496" cy="531813"/>
          </a:xfrm>
        </p:spPr>
        <p:txBody>
          <a:bodyPr/>
          <a:lstStyle/>
          <a:p>
            <a:pPr algn="r"/>
            <a:r>
              <a:rPr lang="en-GB" sz="3200" dirty="0" smtClean="0"/>
              <a:t>RD53 Chip – Requirements on 3D Sensor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5112568" cy="56848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Next front-end chip generation (RD53 chip) </a:t>
            </a:r>
          </a:p>
          <a:p>
            <a:pPr marL="180975" lvl="1" indent="-180975"/>
            <a:r>
              <a:rPr lang="en-GB" sz="1800" dirty="0" smtClean="0">
                <a:latin typeface="Calibri"/>
                <a:cs typeface="Calibri"/>
              </a:rPr>
              <a:t>50x50 µm</a:t>
            </a:r>
            <a:r>
              <a:rPr lang="en-GB" sz="1800" baseline="30000" dirty="0" smtClean="0">
                <a:latin typeface="Calibri"/>
                <a:cs typeface="Calibri"/>
              </a:rPr>
              <a:t>2</a:t>
            </a:r>
            <a:r>
              <a:rPr lang="en-GB" sz="1800" dirty="0" smtClean="0">
                <a:latin typeface="Calibri"/>
                <a:cs typeface="Calibri"/>
              </a:rPr>
              <a:t> pixels (also 25x100 µm</a:t>
            </a:r>
            <a:r>
              <a:rPr lang="en-GB" sz="1800" baseline="30000" dirty="0" smtClean="0">
                <a:latin typeface="Calibri"/>
                <a:cs typeface="Calibri"/>
              </a:rPr>
              <a:t>2</a:t>
            </a:r>
            <a:r>
              <a:rPr lang="en-GB" sz="1800" dirty="0" smtClean="0">
                <a:latin typeface="Calibri"/>
                <a:cs typeface="Calibri"/>
              </a:rPr>
              <a:t>)</a:t>
            </a:r>
          </a:p>
          <a:p>
            <a:pPr marL="180975" lvl="1" indent="-180975"/>
            <a:r>
              <a:rPr lang="en-GB" sz="1800" dirty="0" smtClean="0">
                <a:latin typeface="Calibri"/>
                <a:cs typeface="Calibri"/>
              </a:rPr>
              <a:t>C</a:t>
            </a:r>
            <a:r>
              <a:rPr lang="en-GB" sz="1800" baseline="-25000" dirty="0" smtClean="0">
                <a:latin typeface="Calibri"/>
                <a:cs typeface="Calibri"/>
              </a:rPr>
              <a:t>DET</a:t>
            </a:r>
            <a:r>
              <a:rPr lang="en-GB" sz="1800" dirty="0" smtClean="0">
                <a:latin typeface="Calibri"/>
                <a:cs typeface="Calibri"/>
              </a:rPr>
              <a:t> ≤ 100 </a:t>
            </a:r>
            <a:r>
              <a:rPr lang="en-GB" sz="1800" dirty="0" err="1">
                <a:latin typeface="Calibri"/>
                <a:cs typeface="Calibri"/>
              </a:rPr>
              <a:t>f</a:t>
            </a:r>
            <a:r>
              <a:rPr lang="en-GB" sz="1800" dirty="0" err="1" smtClean="0">
                <a:latin typeface="Calibri"/>
                <a:cs typeface="Calibri"/>
              </a:rPr>
              <a:t>F</a:t>
            </a:r>
            <a:r>
              <a:rPr lang="en-GB" sz="1800" dirty="0" smtClean="0">
                <a:latin typeface="Calibri"/>
                <a:cs typeface="Calibri"/>
              </a:rPr>
              <a:t> </a:t>
            </a:r>
          </a:p>
          <a:p>
            <a:pPr marL="180975" lvl="1" indent="-180975"/>
            <a:r>
              <a:rPr lang="en-GB" sz="1800" dirty="0" err="1" smtClean="0">
                <a:latin typeface="Calibri"/>
                <a:cs typeface="Calibri"/>
              </a:rPr>
              <a:t>I</a:t>
            </a:r>
            <a:r>
              <a:rPr lang="en-GB" sz="1800" baseline="-25000" dirty="0" err="1" smtClean="0">
                <a:latin typeface="Calibri"/>
                <a:cs typeface="Calibri"/>
              </a:rPr>
              <a:t>leak</a:t>
            </a:r>
            <a:r>
              <a:rPr lang="en-GB" sz="1800" dirty="0" smtClean="0">
                <a:latin typeface="Calibri"/>
                <a:cs typeface="Calibri"/>
              </a:rPr>
              <a:t> ≤ 5 </a:t>
            </a:r>
            <a:r>
              <a:rPr lang="en-GB" sz="1800" dirty="0" err="1" smtClean="0">
                <a:latin typeface="Calibri"/>
                <a:cs typeface="Calibri"/>
              </a:rPr>
              <a:t>nA</a:t>
            </a:r>
            <a:r>
              <a:rPr lang="en-GB" sz="1800" dirty="0" smtClean="0">
                <a:latin typeface="Calibri"/>
                <a:cs typeface="Calibri"/>
              </a:rPr>
              <a:t>/pixel (if no amp. compensation)</a:t>
            </a:r>
          </a:p>
          <a:p>
            <a:pPr marL="180975" lvl="1" indent="-180975"/>
            <a:r>
              <a:rPr lang="en-GB" sz="1800" dirty="0" smtClean="0">
                <a:latin typeface="Calibri"/>
                <a:cs typeface="Calibri"/>
              </a:rPr>
              <a:t>Threshold: 1000 e (possible?)</a:t>
            </a:r>
          </a:p>
          <a:p>
            <a:pPr marL="0" indent="0">
              <a:buNone/>
            </a:pPr>
            <a:r>
              <a:rPr lang="en-GB" dirty="0" smtClean="0"/>
              <a:t>3D Sensors </a:t>
            </a:r>
            <a:endParaRPr lang="en-GB" sz="1800" dirty="0" smtClean="0"/>
          </a:p>
          <a:p>
            <a:pPr marL="180975" lvl="1" indent="-180975"/>
            <a:r>
              <a:rPr lang="en-GB" sz="1800" dirty="0" smtClean="0">
                <a:latin typeface="Calibri"/>
                <a:cs typeface="Calibri"/>
              </a:rPr>
              <a:t>50x50 µm</a:t>
            </a:r>
            <a:r>
              <a:rPr lang="en-GB" sz="1800" baseline="30000" dirty="0" smtClean="0">
                <a:latin typeface="Calibri"/>
                <a:cs typeface="Calibri"/>
              </a:rPr>
              <a:t>2</a:t>
            </a:r>
            <a:r>
              <a:rPr lang="en-GB" sz="1800" dirty="0" smtClean="0">
                <a:latin typeface="Calibri"/>
                <a:cs typeface="Calibri"/>
              </a:rPr>
              <a:t> pixels best option (25x100 µm</a:t>
            </a:r>
            <a:r>
              <a:rPr lang="en-GB" sz="1800" baseline="30000" dirty="0" smtClean="0">
                <a:latin typeface="Calibri"/>
                <a:cs typeface="Calibri"/>
              </a:rPr>
              <a:t>2</a:t>
            </a:r>
            <a:r>
              <a:rPr lang="en-GB" sz="1800" dirty="0" smtClean="0">
                <a:latin typeface="Calibri"/>
                <a:cs typeface="Calibri"/>
              </a:rPr>
              <a:t> difficult layout – too little clearances)</a:t>
            </a:r>
          </a:p>
          <a:p>
            <a:pPr marL="180975" lvl="1" indent="-180975"/>
            <a:r>
              <a:rPr lang="en-GB" sz="1800" dirty="0" smtClean="0">
                <a:latin typeface="Calibri"/>
                <a:cs typeface="Calibri"/>
              </a:rPr>
              <a:t>Simulated capacitance (150 µm thick): </a:t>
            </a:r>
            <a:r>
              <a:rPr lang="en-GB" sz="1800" dirty="0" smtClean="0">
                <a:solidFill>
                  <a:srgbClr val="FF0000"/>
                </a:solidFill>
                <a:latin typeface="Calibri"/>
                <a:cs typeface="Calibri"/>
              </a:rPr>
              <a:t>50 </a:t>
            </a:r>
            <a:r>
              <a:rPr lang="en-GB" sz="1800" dirty="0" err="1" smtClean="0">
                <a:solidFill>
                  <a:srgbClr val="FF0000"/>
                </a:solidFill>
                <a:latin typeface="Calibri"/>
                <a:cs typeface="Calibri"/>
              </a:rPr>
              <a:t>fF</a:t>
            </a:r>
            <a:endParaRPr lang="en-GB" sz="1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80975" lvl="1" indent="-180975"/>
            <a:r>
              <a:rPr lang="en-GB" sz="1800" dirty="0" smtClean="0">
                <a:solidFill>
                  <a:srgbClr val="FF0000"/>
                </a:solidFill>
                <a:latin typeface="Calibri"/>
                <a:cs typeface="Calibri"/>
              </a:rPr>
              <a:t>Expected charge 3200 – 3700 </a:t>
            </a:r>
            <a:r>
              <a:rPr lang="en-GB" sz="1800" dirty="0" smtClean="0">
                <a:latin typeface="Calibri"/>
                <a:cs typeface="Calibri"/>
              </a:rPr>
              <a:t>e (</a:t>
            </a:r>
            <a:r>
              <a:rPr lang="en-GB" sz="1800" dirty="0">
                <a:latin typeface="Calibri"/>
                <a:cs typeface="Calibri"/>
              </a:rPr>
              <a:t>in 100 µm thickness</a:t>
            </a:r>
            <a:r>
              <a:rPr lang="en-GB" sz="1800" dirty="0" smtClean="0">
                <a:latin typeface="Calibri"/>
                <a:cs typeface="Calibri"/>
              </a:rPr>
              <a:t>) after 2x10</a:t>
            </a:r>
            <a:r>
              <a:rPr lang="en-GB" sz="1800" baseline="30000" dirty="0" smtClean="0">
                <a:latin typeface="Calibri"/>
                <a:cs typeface="Calibri"/>
              </a:rPr>
              <a:t>16 </a:t>
            </a:r>
            <a:r>
              <a:rPr lang="en-GB" sz="1800" dirty="0" err="1" smtClean="0">
                <a:latin typeface="Calibri"/>
                <a:cs typeface="Calibri"/>
              </a:rPr>
              <a:t>n</a:t>
            </a:r>
            <a:r>
              <a:rPr lang="en-GB" sz="1800" baseline="-25000" dirty="0" err="1" smtClean="0">
                <a:latin typeface="Calibri"/>
                <a:cs typeface="Calibri"/>
              </a:rPr>
              <a:t>eq</a:t>
            </a:r>
            <a:r>
              <a:rPr lang="en-GB" sz="1800" dirty="0" smtClean="0">
                <a:latin typeface="Calibri"/>
                <a:cs typeface="Calibri"/>
              </a:rPr>
              <a:t>/cm</a:t>
            </a:r>
            <a:r>
              <a:rPr lang="en-GB" sz="1800" baseline="30000" dirty="0" smtClean="0">
                <a:latin typeface="Calibri"/>
                <a:cs typeface="Calibri"/>
              </a:rPr>
              <a:t>2 </a:t>
            </a:r>
            <a:r>
              <a:rPr lang="en-GB" sz="1800" dirty="0" smtClean="0">
                <a:latin typeface="Calibri"/>
                <a:cs typeface="Calibri"/>
              </a:rPr>
              <a:t>– simulated </a:t>
            </a:r>
            <a:br>
              <a:rPr lang="en-GB" sz="1800" dirty="0" smtClean="0">
                <a:latin typeface="Calibri"/>
                <a:cs typeface="Calibri"/>
              </a:rPr>
            </a:br>
            <a:r>
              <a:rPr lang="en-GB" sz="1800" dirty="0" smtClean="0">
                <a:latin typeface="Calibri"/>
                <a:cs typeface="Calibri"/>
              </a:rPr>
              <a:t>and “extrapolated” values.</a:t>
            </a:r>
            <a:endParaRPr lang="en-GB" sz="18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221088"/>
            <a:ext cx="3100200" cy="222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029305"/>
            <a:ext cx="4464497" cy="1496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412776"/>
            <a:ext cx="3528392" cy="2572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692696"/>
            <a:ext cx="2459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Ref. G.F.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Dalla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Betta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IFD 2014,  </a:t>
            </a:r>
          </a:p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Mar 2014, Trento, IT.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846004" y="4396452"/>
            <a:ext cx="3950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Ref. G. Darbo, Pixel2014, Niagara Falls, Sept. 2014.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0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Sensor Program </a:t>
            </a:r>
            <a:r>
              <a:rPr lang="it-IT" dirty="0" smtClean="0"/>
              <a:t>– 2014/15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12968" cy="5904656"/>
          </a:xfrm>
        </p:spPr>
        <p:txBody>
          <a:bodyPr/>
          <a:lstStyle/>
          <a:p>
            <a:pPr marL="0" indent="0">
              <a:buNone/>
              <a:tabLst>
                <a:tab pos="625475" algn="l"/>
              </a:tabLst>
            </a:pPr>
            <a:r>
              <a:rPr lang="en-GB" sz="2400" dirty="0" smtClean="0">
                <a:solidFill>
                  <a:srgbClr val="3366FF"/>
                </a:solidFill>
                <a:latin typeface="Calibri"/>
                <a:cs typeface="Calibri"/>
              </a:rPr>
              <a:t>Planned 3 run at FBK in 2014 – Funded by CSN1 in Feb 2014</a:t>
            </a:r>
          </a:p>
          <a:p>
            <a:pPr>
              <a:buFont typeface="Arial"/>
              <a:buChar char="•"/>
              <a:tabLst>
                <a:tab pos="625475" algn="l"/>
              </a:tabLst>
            </a:pPr>
            <a:r>
              <a:rPr lang="en-GB" sz="1800" i="0" u="sng" dirty="0" smtClean="0"/>
              <a:t>Batch</a:t>
            </a:r>
            <a:r>
              <a:rPr lang="en-GB" sz="1800" i="0" u="sng" dirty="0" smtClean="0">
                <a:latin typeface="Calibri"/>
                <a:cs typeface="Calibri"/>
              </a:rPr>
              <a:t>.1</a:t>
            </a:r>
            <a:r>
              <a:rPr lang="en-GB" sz="1800" i="0" dirty="0" smtClean="0">
                <a:latin typeface="Calibri"/>
                <a:cs typeface="Calibri"/>
              </a:rPr>
              <a:t>: DRIE process setting up for thin columns. Process in completion. Found that 5-6 µm are the best suitable column diameter.</a:t>
            </a:r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  <a:tabLst>
                <a:tab pos="625475" algn="l"/>
              </a:tabLst>
            </a:pPr>
            <a:r>
              <a:rPr lang="en-GB" sz="1800" i="0" u="sng" dirty="0" smtClean="0"/>
              <a:t>Batch</a:t>
            </a:r>
            <a:r>
              <a:rPr lang="en-GB" sz="1800" i="0" u="sng" dirty="0" smtClean="0">
                <a:latin typeface="Calibri"/>
                <a:cs typeface="Calibri"/>
              </a:rPr>
              <a:t>.2</a:t>
            </a:r>
            <a:r>
              <a:rPr lang="en-GB" sz="1800" i="0" dirty="0" smtClean="0">
                <a:latin typeface="Calibri"/>
                <a:cs typeface="Calibri"/>
              </a:rPr>
              <a:t>: test planar process with </a:t>
            </a:r>
            <a:r>
              <a:rPr lang="en-GB" sz="1800" i="0" dirty="0" err="1" smtClean="0">
                <a:latin typeface="Calibri"/>
                <a:cs typeface="Calibri"/>
              </a:rPr>
              <a:t>SiSi</a:t>
            </a:r>
            <a:r>
              <a:rPr lang="en-GB" sz="1800" i="0" dirty="0" smtClean="0">
                <a:latin typeface="Calibri"/>
                <a:cs typeface="Calibri"/>
              </a:rPr>
              <a:t> DWB and </a:t>
            </a:r>
            <a:r>
              <a:rPr lang="en-GB" sz="1800" i="0" dirty="0" err="1" smtClean="0">
                <a:latin typeface="Calibri"/>
                <a:cs typeface="Calibri"/>
              </a:rPr>
              <a:t>Epi</a:t>
            </a:r>
            <a:r>
              <a:rPr lang="en-GB" sz="1800" i="0" dirty="0" smtClean="0">
                <a:latin typeface="Calibri"/>
                <a:cs typeface="Calibri"/>
              </a:rPr>
              <a:t> substrates. Layout completed, mask submission, wafer expected in 6 weeks.</a:t>
            </a:r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u="sng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  <a:tabLst>
                <a:tab pos="625475" algn="l"/>
              </a:tabLst>
            </a:pPr>
            <a:r>
              <a:rPr lang="en-GB" sz="1800" i="0" u="sng" dirty="0" smtClean="0"/>
              <a:t>Batch</a:t>
            </a:r>
            <a:r>
              <a:rPr lang="en-GB" sz="1800" i="0" u="sng" dirty="0" smtClean="0">
                <a:latin typeface="Calibri"/>
                <a:cs typeface="Calibri"/>
              </a:rPr>
              <a:t>.3</a:t>
            </a:r>
            <a:r>
              <a:rPr lang="en-GB" sz="1800" i="0" dirty="0" smtClean="0">
                <a:latin typeface="Calibri"/>
                <a:cs typeface="Calibri"/>
              </a:rPr>
              <a:t>: 3D single side process </a:t>
            </a:r>
            <a:r>
              <a:rPr lang="en-GB" sz="1800" i="0" dirty="0">
                <a:latin typeface="Calibri"/>
                <a:cs typeface="Calibri"/>
              </a:rPr>
              <a:t>with </a:t>
            </a:r>
            <a:r>
              <a:rPr lang="en-GB" sz="1800" i="0" dirty="0" err="1">
                <a:latin typeface="Calibri"/>
                <a:cs typeface="Calibri"/>
              </a:rPr>
              <a:t>SiSi</a:t>
            </a:r>
            <a:r>
              <a:rPr lang="en-GB" sz="1800" i="0" dirty="0">
                <a:latin typeface="Calibri"/>
                <a:cs typeface="Calibri"/>
              </a:rPr>
              <a:t> DWB and </a:t>
            </a:r>
            <a:r>
              <a:rPr lang="en-GB" sz="1800" i="0" dirty="0" err="1">
                <a:latin typeface="Calibri"/>
                <a:cs typeface="Calibri"/>
              </a:rPr>
              <a:t>Epi</a:t>
            </a:r>
            <a:r>
              <a:rPr lang="en-GB" sz="1800" i="0" dirty="0">
                <a:latin typeface="Calibri"/>
                <a:cs typeface="Calibri"/>
              </a:rPr>
              <a:t> </a:t>
            </a:r>
            <a:r>
              <a:rPr lang="en-GB" sz="1800" i="0" dirty="0" smtClean="0">
                <a:latin typeface="Calibri"/>
                <a:cs typeface="Calibri"/>
              </a:rPr>
              <a:t>substrates. </a:t>
            </a:r>
            <a:r>
              <a:rPr lang="en-GB" sz="1800" i="0" dirty="0" smtClean="0"/>
              <a:t>Layout in discussion. Compatible layout with other foundries (CNM) to simplify common test of devices.</a:t>
            </a:r>
            <a:endParaRPr lang="en-GB" sz="1800" i="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/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/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 smtClean="0">
              <a:latin typeface="Calibri"/>
              <a:cs typeface="Calibri"/>
            </a:endParaRPr>
          </a:p>
          <a:p>
            <a:pPr marL="0" indent="0">
              <a:buNone/>
              <a:tabLst>
                <a:tab pos="625475" algn="l"/>
              </a:tabLst>
            </a:pPr>
            <a:endParaRPr lang="en-GB" sz="2400" dirty="0" smtClean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625475" algn="l"/>
              </a:tabLst>
            </a:pPr>
            <a:r>
              <a:rPr lang="en-GB" sz="2400" dirty="0" smtClean="0">
                <a:solidFill>
                  <a:schemeClr val="accent2"/>
                </a:solidFill>
              </a:rPr>
              <a:t>Note:</a:t>
            </a:r>
          </a:p>
          <a:p>
            <a:pPr>
              <a:buFont typeface="Arial"/>
              <a:buChar char="•"/>
              <a:tabLst>
                <a:tab pos="625475" algn="l"/>
              </a:tabLst>
            </a:pPr>
            <a:r>
              <a:rPr lang="en-GB" sz="1800" i="0" dirty="0" smtClean="0">
                <a:solidFill>
                  <a:schemeClr val="accent2"/>
                </a:solidFill>
              </a:rPr>
              <a:t>A </a:t>
            </a:r>
            <a:r>
              <a:rPr lang="en-GB" sz="1800" i="0" dirty="0">
                <a:solidFill>
                  <a:schemeClr val="accent2"/>
                </a:solidFill>
              </a:rPr>
              <a:t>second 3D run is foreseen at the </a:t>
            </a:r>
            <a:r>
              <a:rPr lang="en-GB" sz="1800" i="0" dirty="0" smtClean="0">
                <a:solidFill>
                  <a:schemeClr val="accent2"/>
                </a:solidFill>
              </a:rPr>
              <a:t/>
            </a:r>
            <a:br>
              <a:rPr lang="en-GB" sz="1800" i="0" dirty="0" smtClean="0">
                <a:solidFill>
                  <a:schemeClr val="accent2"/>
                </a:solidFill>
              </a:rPr>
            </a:br>
            <a:r>
              <a:rPr lang="en-GB" sz="1800" i="0" dirty="0" smtClean="0">
                <a:solidFill>
                  <a:schemeClr val="accent2"/>
                </a:solidFill>
              </a:rPr>
              <a:t>end </a:t>
            </a:r>
            <a:r>
              <a:rPr lang="en-GB" sz="1800" i="0" dirty="0">
                <a:solidFill>
                  <a:schemeClr val="accent2"/>
                </a:solidFill>
              </a:rPr>
              <a:t>of </a:t>
            </a:r>
            <a:r>
              <a:rPr lang="en-GB" sz="1800" i="0" dirty="0" smtClean="0">
                <a:solidFill>
                  <a:schemeClr val="accent2"/>
                </a:solidFill>
              </a:rPr>
              <a:t>2015 / early 2016 – layout matching </a:t>
            </a:r>
            <a:br>
              <a:rPr lang="en-GB" sz="1800" i="0" dirty="0" smtClean="0">
                <a:solidFill>
                  <a:schemeClr val="accent2"/>
                </a:solidFill>
              </a:rPr>
            </a:br>
            <a:r>
              <a:rPr lang="en-GB" sz="1800" i="0" dirty="0" smtClean="0">
                <a:solidFill>
                  <a:schemeClr val="accent2"/>
                </a:solidFill>
              </a:rPr>
              <a:t>RD-53 layout.</a:t>
            </a:r>
            <a:endParaRPr lang="en-GB" sz="1800" i="0" dirty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  <a:tabLst>
                <a:tab pos="625475" algn="l"/>
              </a:tabLst>
            </a:pPr>
            <a:endParaRPr lang="en-GB" sz="1800" i="0" dirty="0" smtClean="0">
              <a:latin typeface="Calibri"/>
              <a:cs typeface="Calibri"/>
            </a:endParaRPr>
          </a:p>
          <a:p>
            <a:pPr lvl="1">
              <a:tabLst>
                <a:tab pos="625475" algn="l"/>
              </a:tabLst>
            </a:pPr>
            <a:endParaRPr lang="en-GB" dirty="0">
              <a:latin typeface="Calibri"/>
              <a:cs typeface="Calibri"/>
            </a:endParaRPr>
          </a:p>
          <a:p>
            <a:pPr lvl="1">
              <a:tabLst>
                <a:tab pos="625475" algn="l"/>
              </a:tabLst>
            </a:pPr>
            <a:endParaRPr lang="en-GB" sz="2000" dirty="0" smtClean="0">
              <a:latin typeface="Calibri"/>
              <a:cs typeface="Calibri"/>
            </a:endParaRPr>
          </a:p>
          <a:p>
            <a:pPr marL="263525" lvl="1" indent="0">
              <a:buNone/>
              <a:tabLst>
                <a:tab pos="625475" algn="l"/>
              </a:tabLst>
            </a:pPr>
            <a:endParaRPr lang="en-GB" sz="2000" dirty="0" smtClean="0">
              <a:latin typeface="Calibri"/>
              <a:cs typeface="Calibri"/>
            </a:endParaRPr>
          </a:p>
          <a:p>
            <a:pPr marL="465137" indent="-358775">
              <a:buFont typeface="Lucida Grande"/>
              <a:buChar char="-"/>
            </a:pPr>
            <a:endParaRPr lang="en-GB" sz="2400" dirty="0" smtClean="0">
              <a:latin typeface="Calibri"/>
              <a:cs typeface="Calibri"/>
            </a:endParaRPr>
          </a:p>
          <a:p>
            <a:pPr marL="625475" lvl="1" indent="-358775">
              <a:buFont typeface="Lucida Grande"/>
              <a:buChar char="-"/>
            </a:pPr>
            <a:endParaRPr lang="en-GB" sz="2000" dirty="0" smtClean="0">
              <a:latin typeface="Calibri"/>
              <a:cs typeface="Calibri"/>
            </a:endParaRPr>
          </a:p>
          <a:p>
            <a:pPr marL="444500" lvl="2" indent="0">
              <a:buNone/>
            </a:pPr>
            <a:endParaRPr lang="en-GB" sz="1800" dirty="0" smtClean="0"/>
          </a:p>
          <a:p>
            <a:pPr lvl="2"/>
            <a:endParaRPr lang="en-GB" sz="1800" dirty="0"/>
          </a:p>
          <a:p>
            <a:pPr lvl="1"/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" y="3862876"/>
            <a:ext cx="9036496" cy="115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5229200"/>
            <a:ext cx="273630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latin typeface="Calibri"/>
                <a:cs typeface="Calibri"/>
              </a:rPr>
              <a:t>Schedule presented in Feb’14. </a:t>
            </a:r>
            <a:br>
              <a:rPr lang="en-GB" sz="1600" b="0" dirty="0" smtClean="0">
                <a:latin typeface="Calibri"/>
                <a:cs typeface="Calibri"/>
              </a:rPr>
            </a:br>
            <a:r>
              <a:rPr lang="en-GB" sz="1600" b="0" dirty="0" smtClean="0">
                <a:latin typeface="Calibri"/>
                <a:cs typeface="Calibri"/>
              </a:rPr>
              <a:t>Still up to date. </a:t>
            </a:r>
          </a:p>
          <a:p>
            <a:r>
              <a:rPr lang="en-GB" sz="1600" b="0" dirty="0" smtClean="0">
                <a:solidFill>
                  <a:schemeClr val="tx2"/>
                </a:solidFill>
                <a:latin typeface="Calibri"/>
                <a:cs typeface="Calibri"/>
              </a:rPr>
              <a:t>Need approval from MEMS3 committee of 3</a:t>
            </a:r>
            <a:r>
              <a:rPr lang="en-GB" sz="1600" b="0" baseline="30000" dirty="0" smtClean="0">
                <a:solidFill>
                  <a:schemeClr val="tx2"/>
                </a:solidFill>
                <a:latin typeface="Calibri"/>
                <a:cs typeface="Calibri"/>
              </a:rPr>
              <a:t>rd</a:t>
            </a:r>
            <a:r>
              <a:rPr lang="en-GB" sz="1600" b="0" dirty="0" smtClean="0">
                <a:solidFill>
                  <a:schemeClr val="tx2"/>
                </a:solidFill>
                <a:latin typeface="Calibri"/>
                <a:cs typeface="Calibri"/>
              </a:rPr>
              <a:t> batch!</a:t>
            </a:r>
            <a:endParaRPr lang="en-GB" sz="1600" b="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5220072" y="4869160"/>
            <a:ext cx="216024" cy="360040"/>
          </a:xfrm>
          <a:prstGeom prst="upArrow">
            <a:avLst/>
          </a:prstGeom>
          <a:solidFill>
            <a:srgbClr val="F2F2F2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6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FBK: Status of Batches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1656184"/>
          </a:xfrm>
        </p:spPr>
        <p:txBody>
          <a:bodyPr/>
          <a:lstStyle/>
          <a:p>
            <a:r>
              <a:rPr lang="en-GB" b="1" dirty="0" smtClean="0"/>
              <a:t>Batch 1: </a:t>
            </a:r>
            <a:r>
              <a:rPr lang="en-GB" dirty="0" smtClean="0"/>
              <a:t>study of columns</a:t>
            </a:r>
          </a:p>
          <a:p>
            <a:pPr marL="160338" lvl="1" indent="0">
              <a:buNone/>
            </a:pPr>
            <a:r>
              <a:rPr lang="en-GB" dirty="0" smtClean="0"/>
              <a:t>In measurement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Batch 2: </a:t>
            </a:r>
            <a:r>
              <a:rPr lang="en-GB" dirty="0" smtClean="0"/>
              <a:t>study </a:t>
            </a:r>
            <a:r>
              <a:rPr lang="en-GB" dirty="0" err="1" smtClean="0"/>
              <a:t>SiSi</a:t>
            </a:r>
            <a:r>
              <a:rPr lang="en-GB" dirty="0" smtClean="0"/>
              <a:t> </a:t>
            </a:r>
            <a:r>
              <a:rPr lang="en-GB" dirty="0" err="1" smtClean="0"/>
              <a:t>subtrates</a:t>
            </a:r>
            <a:endParaRPr lang="en-GB" dirty="0" smtClean="0"/>
          </a:p>
          <a:p>
            <a:pPr marL="160338" lvl="1" indent="0">
              <a:buNone/>
            </a:pPr>
            <a:r>
              <a:rPr lang="en-GB" dirty="0" smtClean="0"/>
              <a:t>Mask submitted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2" cstate="print"/>
          <a:srcRect l="11029" t="44118" r="11029" b="11029"/>
          <a:stretch>
            <a:fillRect/>
          </a:stretch>
        </p:blipFill>
        <p:spPr bwMode="auto">
          <a:xfrm>
            <a:off x="4099045" y="764704"/>
            <a:ext cx="4793435" cy="20688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5304041" y="853943"/>
            <a:ext cx="28985" cy="1854977"/>
          </a:xfrm>
          <a:prstGeom prst="straightConnector1">
            <a:avLst/>
          </a:prstGeom>
          <a:ln w="28575">
            <a:solidFill>
              <a:srgbClr val="FFFF3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00978" y="1680395"/>
            <a:ext cx="461665" cy="801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chemeClr val="accent1"/>
                </a:solidFill>
                <a:latin typeface="Calibri"/>
                <a:cs typeface="Calibri"/>
              </a:rPr>
              <a:t>158 um</a:t>
            </a:r>
            <a:endParaRPr lang="it-IT" sz="18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6063" y="2318628"/>
            <a:ext cx="83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accent1"/>
                </a:solidFill>
                <a:latin typeface="Calibri"/>
                <a:cs typeface="Calibri"/>
              </a:rPr>
              <a:t>5.6 um</a:t>
            </a:r>
            <a:endParaRPr lang="it-IT" sz="18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426" y="764704"/>
            <a:ext cx="83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accent1"/>
                </a:solidFill>
                <a:latin typeface="Calibri"/>
                <a:cs typeface="Calibri"/>
              </a:rPr>
              <a:t>3.8 um</a:t>
            </a:r>
            <a:endParaRPr lang="it-IT" sz="18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31127" y="961038"/>
            <a:ext cx="223299" cy="32266"/>
          </a:xfrm>
          <a:prstGeom prst="straightConnector1">
            <a:avLst/>
          </a:prstGeom>
          <a:ln w="19050">
            <a:solidFill>
              <a:srgbClr val="FFF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978065" y="2503294"/>
            <a:ext cx="223299" cy="32266"/>
          </a:xfrm>
          <a:prstGeom prst="straightConnector1">
            <a:avLst/>
          </a:prstGeom>
          <a:ln w="19050">
            <a:solidFill>
              <a:srgbClr val="FFF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t="10336" r="16807" b="9843"/>
          <a:stretch/>
        </p:blipFill>
        <p:spPr bwMode="auto">
          <a:xfrm>
            <a:off x="223077" y="2843644"/>
            <a:ext cx="3318052" cy="3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4"/>
          <p:cNvSpPr/>
          <p:nvPr/>
        </p:nvSpPr>
        <p:spPr bwMode="auto">
          <a:xfrm>
            <a:off x="940216" y="4186477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asellaDiTesto 7"/>
          <p:cNvSpPr txBox="1"/>
          <p:nvPr/>
        </p:nvSpPr>
        <p:spPr>
          <a:xfrm>
            <a:off x="2946186" y="2843644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CMS</a:t>
            </a:r>
            <a:endParaRPr lang="it-IT" sz="1800" b="0" dirty="0">
              <a:latin typeface="Calibri"/>
              <a:cs typeface="Calibri"/>
            </a:endParaRPr>
          </a:p>
        </p:txBody>
      </p:sp>
      <p:sp>
        <p:nvSpPr>
          <p:cNvPr id="19" name="CasellaDiTesto 5"/>
          <p:cNvSpPr txBox="1"/>
          <p:nvPr/>
        </p:nvSpPr>
        <p:spPr>
          <a:xfrm>
            <a:off x="228761" y="2843644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ATLAS </a:t>
            </a:r>
            <a:endParaRPr lang="it-IT" sz="1800" b="0" dirty="0">
              <a:latin typeface="Calibri"/>
              <a:cs typeface="Calibri"/>
            </a:endParaRPr>
          </a:p>
        </p:txBody>
      </p:sp>
      <p:sp>
        <p:nvSpPr>
          <p:cNvPr id="20" name="Rettangolo 15"/>
          <p:cNvSpPr/>
          <p:nvPr/>
        </p:nvSpPr>
        <p:spPr bwMode="auto">
          <a:xfrm>
            <a:off x="201158" y="2843644"/>
            <a:ext cx="1584176" cy="33123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Rettangolo 15"/>
          <p:cNvSpPr/>
          <p:nvPr/>
        </p:nvSpPr>
        <p:spPr bwMode="auto">
          <a:xfrm>
            <a:off x="1947112" y="2843644"/>
            <a:ext cx="1584176" cy="33123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66803" y="586798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9"/>
          <p:cNvSpPr txBox="1"/>
          <p:nvPr/>
        </p:nvSpPr>
        <p:spPr>
          <a:xfrm>
            <a:off x="84745" y="6156012"/>
            <a:ext cx="369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>
                <a:latin typeface="Calibri"/>
                <a:cs typeface="Calibri"/>
              </a:rPr>
              <a:t>Test </a:t>
            </a:r>
            <a:r>
              <a:rPr lang="en-US" sz="1800" b="0" dirty="0" smtClean="0">
                <a:latin typeface="Calibri"/>
                <a:cs typeface="Calibri"/>
              </a:rPr>
              <a:t>structures</a:t>
            </a:r>
            <a:r>
              <a:rPr lang="it-IT" sz="1800" b="0" dirty="0" smtClean="0">
                <a:latin typeface="Calibri"/>
                <a:cs typeface="Calibri"/>
              </a:rPr>
              <a:t> for Si-Si  </a:t>
            </a:r>
            <a:r>
              <a:rPr lang="en-US" sz="1800" b="0" dirty="0" smtClean="0">
                <a:latin typeface="Calibri"/>
                <a:cs typeface="Calibri"/>
              </a:rPr>
              <a:t>qualification</a:t>
            </a:r>
            <a:endParaRPr lang="en-US" sz="1800" b="0" dirty="0">
              <a:latin typeface="Calibri"/>
              <a:cs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306" y="3618650"/>
            <a:ext cx="3083174" cy="276267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707904" y="3068960"/>
            <a:ext cx="3303984" cy="1656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5"/>
              </a:buBlip>
              <a:tabLst/>
              <a:defRPr sz="2000" i="1" strike="noStrike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dirty="0" smtClean="0"/>
              <a:t>Batch 3: </a:t>
            </a:r>
            <a:r>
              <a:rPr lang="en-GB" b="0" dirty="0" smtClean="0"/>
              <a:t>3D sensors</a:t>
            </a:r>
          </a:p>
          <a:p>
            <a:endParaRPr lang="en-GB" b="0" dirty="0"/>
          </a:p>
          <a:p>
            <a:endParaRPr lang="en-GB" b="0" dirty="0" smtClean="0"/>
          </a:p>
          <a:p>
            <a:pPr marL="90488" lvl="1" indent="1588">
              <a:buNone/>
            </a:pPr>
            <a:r>
              <a:rPr lang="en-GB" sz="1800" b="0" i="0" dirty="0" smtClean="0">
                <a:latin typeface="Calibri"/>
                <a:cs typeface="Calibri"/>
              </a:rPr>
              <a:t>Layout under study </a:t>
            </a:r>
            <a:br>
              <a:rPr lang="en-GB" sz="1800" b="0" i="0" dirty="0" smtClean="0">
                <a:latin typeface="Calibri"/>
                <a:cs typeface="Calibri"/>
              </a:rPr>
            </a:br>
            <a:r>
              <a:rPr lang="en-GB" sz="1800" b="0" i="0" dirty="0" smtClean="0">
                <a:latin typeface="Calibri"/>
                <a:cs typeface="Calibri"/>
              </a:rPr>
              <a:t>and Simulation of a</a:t>
            </a:r>
            <a:br>
              <a:rPr lang="en-GB" sz="1800" b="0" i="0" dirty="0" smtClean="0">
                <a:latin typeface="Calibri"/>
                <a:cs typeface="Calibri"/>
              </a:rPr>
            </a:br>
            <a:r>
              <a:rPr lang="en-GB" sz="1800" b="0" i="0" dirty="0" smtClean="0">
                <a:latin typeface="Calibri"/>
                <a:cs typeface="Calibri"/>
              </a:rPr>
              <a:t>3D pixel cell</a:t>
            </a:r>
          </a:p>
          <a:p>
            <a:pPr marL="90488" lvl="1" indent="1588">
              <a:buNone/>
            </a:pPr>
            <a:r>
              <a:rPr lang="en-GB" sz="1800" b="0" dirty="0" smtClean="0">
                <a:latin typeface="Calibri"/>
                <a:cs typeface="Calibri"/>
              </a:rPr>
              <a:t>55 </a:t>
            </a:r>
            <a:r>
              <a:rPr lang="en-GB" sz="1800" b="0" dirty="0" err="1" smtClean="0">
                <a:latin typeface="Calibri"/>
                <a:cs typeface="Calibri"/>
              </a:rPr>
              <a:t>SiSi</a:t>
            </a:r>
            <a:r>
              <a:rPr lang="en-GB" sz="1800" b="0" dirty="0" smtClean="0">
                <a:latin typeface="Calibri"/>
                <a:cs typeface="Calibri"/>
              </a:rPr>
              <a:t> substrates </a:t>
            </a:r>
            <a:br>
              <a:rPr lang="en-GB" sz="1800" b="0" dirty="0" smtClean="0">
                <a:latin typeface="Calibri"/>
                <a:cs typeface="Calibri"/>
              </a:rPr>
            </a:br>
            <a:r>
              <a:rPr lang="en-GB" sz="1800" b="0" dirty="0" smtClean="0">
                <a:latin typeface="Calibri"/>
                <a:cs typeface="Calibri"/>
              </a:rPr>
              <a:t>from</a:t>
            </a:r>
            <a:r>
              <a:rPr lang="en-GB" sz="1800" b="0" dirty="0">
                <a:latin typeface="Calibri"/>
                <a:cs typeface="Calibri"/>
              </a:rPr>
              <a:t> </a:t>
            </a:r>
            <a:r>
              <a:rPr lang="en-GB" sz="1800" dirty="0" err="1" smtClean="0">
                <a:latin typeface="Calibri"/>
                <a:cs typeface="Calibri"/>
              </a:rPr>
              <a:t>Icemos</a:t>
            </a:r>
            <a:r>
              <a:rPr lang="en-GB" sz="1800" b="0" dirty="0" smtClean="0">
                <a:latin typeface="Calibri"/>
                <a:cs typeface="Calibri"/>
              </a:rPr>
              <a:t> already</a:t>
            </a:r>
            <a:br>
              <a:rPr lang="en-GB" sz="1800" b="0" dirty="0" smtClean="0">
                <a:latin typeface="Calibri"/>
                <a:cs typeface="Calibri"/>
              </a:rPr>
            </a:br>
            <a:r>
              <a:rPr lang="en-GB" sz="1800" b="0" dirty="0" smtClean="0">
                <a:latin typeface="Calibri"/>
                <a:cs typeface="Calibri"/>
              </a:rPr>
              <a:t>available</a:t>
            </a:r>
          </a:p>
          <a:p>
            <a:pPr marL="90488" lvl="1" indent="1588">
              <a:buNone/>
            </a:pPr>
            <a:r>
              <a:rPr lang="en-GB" sz="1800" b="0" i="0" dirty="0" err="1" smtClean="0">
                <a:latin typeface="Calibri"/>
                <a:cs typeface="Calibri"/>
              </a:rPr>
              <a:t>Epi</a:t>
            </a:r>
            <a:r>
              <a:rPr lang="en-GB" sz="1800" b="0" i="0" dirty="0" smtClean="0">
                <a:latin typeface="Calibri"/>
                <a:cs typeface="Calibri"/>
              </a:rPr>
              <a:t> wafers from </a:t>
            </a:r>
            <a:br>
              <a:rPr lang="en-GB" sz="1800" b="0" i="0" dirty="0" smtClean="0">
                <a:latin typeface="Calibri"/>
                <a:cs typeface="Calibri"/>
              </a:rPr>
            </a:br>
            <a:r>
              <a:rPr lang="en-GB" sz="1800" i="0" dirty="0" err="1" smtClean="0">
                <a:latin typeface="Calibri"/>
                <a:cs typeface="Calibri"/>
              </a:rPr>
              <a:t>Shinetsu</a:t>
            </a:r>
            <a:r>
              <a:rPr lang="en-GB" sz="1800" i="0" dirty="0" smtClean="0">
                <a:latin typeface="Calibri"/>
                <a:cs typeface="Calibri"/>
              </a:rPr>
              <a:t> </a:t>
            </a:r>
            <a:r>
              <a:rPr lang="en-GB" sz="1800" b="0" dirty="0" smtClean="0">
                <a:latin typeface="Calibri"/>
                <a:cs typeface="Calibri"/>
              </a:rPr>
              <a:t>on order</a:t>
            </a:r>
            <a:endParaRPr lang="en-GB" sz="1800" b="0" i="0" dirty="0" smtClean="0">
              <a:latin typeface="Calibri"/>
              <a:cs typeface="Calibri"/>
            </a:endParaRP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Bent Arrow 27"/>
          <p:cNvSpPr/>
          <p:nvPr/>
        </p:nvSpPr>
        <p:spPr bwMode="auto">
          <a:xfrm flipV="1">
            <a:off x="2411760" y="1173969"/>
            <a:ext cx="1440160" cy="504056"/>
          </a:xfrm>
          <a:prstGeom prst="ben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2483768" y="2247337"/>
            <a:ext cx="288032" cy="504056"/>
          </a:xfrm>
          <a:prstGeom prst="down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30" name="Bent Arrow 29"/>
          <p:cNvSpPr/>
          <p:nvPr/>
        </p:nvSpPr>
        <p:spPr bwMode="auto">
          <a:xfrm flipV="1">
            <a:off x="4283968" y="3501008"/>
            <a:ext cx="1440160" cy="504056"/>
          </a:xfrm>
          <a:prstGeom prst="ben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2549" y="2790769"/>
            <a:ext cx="306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.:  M.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Boscardin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and S.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Ronchin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FBK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50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25400"/>
            <a:ext cx="8547100" cy="531813"/>
          </a:xfrm>
        </p:spPr>
        <p:txBody>
          <a:bodyPr/>
          <a:lstStyle/>
          <a:p>
            <a:r>
              <a:rPr lang="en-GB" sz="3200" dirty="0" smtClean="0"/>
              <a:t>3D – GE: Module Assembly, Irradiation, TB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6848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dirty="0" smtClean="0"/>
              <a:t>Assembly 3D modules: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latin typeface="Calibri"/>
                <a:cs typeface="Calibri"/>
              </a:rPr>
              <a:t>To irradiate with p- and n-irradiation at 2x10</a:t>
            </a:r>
            <a:r>
              <a:rPr lang="en-GB" baseline="30000" dirty="0" smtClean="0">
                <a:latin typeface="Calibri"/>
                <a:cs typeface="Calibri"/>
              </a:rPr>
              <a:t>16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n</a:t>
            </a:r>
            <a:r>
              <a:rPr lang="en-GB" baseline="-25000" dirty="0" err="1" smtClean="0">
                <a:latin typeface="Calibri"/>
                <a:cs typeface="Calibri"/>
              </a:rPr>
              <a:t>eq</a:t>
            </a:r>
            <a:r>
              <a:rPr lang="en-GB" dirty="0" smtClean="0">
                <a:latin typeface="Calibri"/>
                <a:cs typeface="Calibri"/>
              </a:rPr>
              <a:t>/cm</a:t>
            </a:r>
            <a:r>
              <a:rPr lang="en-GB" baseline="30000" dirty="0" smtClean="0">
                <a:latin typeface="Calibri"/>
                <a:cs typeface="Calibri"/>
              </a:rPr>
              <a:t>2 </a:t>
            </a:r>
            <a:endParaRPr lang="en-GB" dirty="0" smtClean="0">
              <a:latin typeface="Calibri"/>
              <a:cs typeface="Calibri"/>
            </a:endParaRPr>
          </a:p>
          <a:p>
            <a:pPr lvl="2">
              <a:spcAft>
                <a:spcPts val="300"/>
              </a:spcAft>
              <a:buFont typeface="Wingdings" charset="2"/>
              <a:buChar char="§"/>
            </a:pPr>
            <a:r>
              <a:rPr lang="en-GB" sz="1600" u="sng" dirty="0" smtClean="0">
                <a:latin typeface="Calibri"/>
                <a:cs typeface="Calibri"/>
              </a:rPr>
              <a:t>FE-I4</a:t>
            </a:r>
            <a:r>
              <a:rPr lang="en-GB" sz="1600" dirty="0" smtClean="0">
                <a:latin typeface="Calibri"/>
                <a:cs typeface="Calibri"/>
              </a:rPr>
              <a:t> heavily activate wit low energy neutron (from reactor) – Tantalum is present in technologies below 250 nm</a:t>
            </a:r>
          </a:p>
          <a:p>
            <a:pPr lvl="2">
              <a:spcAft>
                <a:spcPts val="300"/>
              </a:spcAft>
              <a:buFont typeface="Wingdings" charset="2"/>
              <a:buChar char="§"/>
            </a:pPr>
            <a:r>
              <a:rPr lang="en-GB" sz="1600" u="sng" dirty="0" smtClean="0">
                <a:latin typeface="Calibri"/>
                <a:cs typeface="Calibri"/>
              </a:rPr>
              <a:t>FE-I3</a:t>
            </a:r>
            <a:r>
              <a:rPr lang="en-GB" sz="1600" dirty="0" smtClean="0">
                <a:latin typeface="Calibri"/>
                <a:cs typeface="Calibri"/>
              </a:rPr>
              <a:t> has shown to resist neutron irradiation, no activation, better </a:t>
            </a:r>
            <a:r>
              <a:rPr lang="en-GB" sz="1600" dirty="0" err="1" smtClean="0">
                <a:latin typeface="Calibri"/>
                <a:cs typeface="Calibri"/>
              </a:rPr>
              <a:t>ToT</a:t>
            </a:r>
            <a:r>
              <a:rPr lang="en-GB" sz="1600" dirty="0" smtClean="0">
                <a:latin typeface="Calibri"/>
                <a:cs typeface="Calibri"/>
              </a:rPr>
              <a:t> measurement (7-bits instead of 4-bits)</a:t>
            </a:r>
            <a:endParaRPr lang="en-GB" dirty="0">
              <a:latin typeface="Calibri"/>
              <a:cs typeface="Calibri"/>
            </a:endParaRPr>
          </a:p>
          <a:p>
            <a:pPr lvl="1">
              <a:spcAft>
                <a:spcPts val="300"/>
              </a:spcAft>
            </a:pPr>
            <a:r>
              <a:rPr lang="en-GB" dirty="0" smtClean="0">
                <a:latin typeface="Calibri"/>
                <a:cs typeface="Calibri"/>
              </a:rPr>
              <a:t>Assembly using PCB (better for laser test) and flex hybrids</a:t>
            </a:r>
            <a:endParaRPr lang="en-GB" dirty="0">
              <a:latin typeface="Calibri"/>
              <a:cs typeface="Calibri"/>
            </a:endParaRPr>
          </a:p>
          <a:p>
            <a:pPr>
              <a:spcAft>
                <a:spcPts val="300"/>
              </a:spcAft>
            </a:pPr>
            <a:r>
              <a:rPr lang="en-GB" dirty="0" smtClean="0"/>
              <a:t>Irradiation plans with CMS and ATLAS 3D/Sensor community</a:t>
            </a:r>
          </a:p>
          <a:p>
            <a:pPr lvl="1">
              <a:spcAft>
                <a:spcPts val="300"/>
              </a:spcAft>
            </a:pPr>
            <a:r>
              <a:rPr lang="en-GB" b="1" dirty="0" smtClean="0">
                <a:latin typeface="Calibri"/>
                <a:cs typeface="Calibri"/>
              </a:rPr>
              <a:t>Ljubljana</a:t>
            </a:r>
            <a:r>
              <a:rPr lang="en-GB" dirty="0" smtClean="0">
                <a:latin typeface="Calibri"/>
                <a:cs typeface="Calibri"/>
              </a:rPr>
              <a:t> (reactor): can reach 2x10</a:t>
            </a:r>
            <a:r>
              <a:rPr lang="en-GB" baseline="30000" dirty="0" smtClean="0">
                <a:latin typeface="Calibri"/>
                <a:cs typeface="Calibri"/>
              </a:rPr>
              <a:t>16</a:t>
            </a:r>
            <a:r>
              <a:rPr lang="en-GB" dirty="0" smtClean="0">
                <a:latin typeface="Calibri"/>
                <a:cs typeface="Calibri"/>
              </a:rPr>
              <a:t>, usable with FE-I3 – may need some gamma for p-spray activation (to increase breakdown)</a:t>
            </a:r>
          </a:p>
          <a:p>
            <a:pPr lvl="1">
              <a:spcAft>
                <a:spcPts val="300"/>
              </a:spcAft>
            </a:pPr>
            <a:r>
              <a:rPr lang="en-GB" b="1" dirty="0" smtClean="0">
                <a:latin typeface="Calibri"/>
                <a:cs typeface="Calibri"/>
              </a:rPr>
              <a:t>KIT</a:t>
            </a:r>
            <a:r>
              <a:rPr lang="en-GB" dirty="0" smtClean="0">
                <a:latin typeface="Calibri"/>
                <a:cs typeface="Calibri"/>
              </a:rPr>
              <a:t> (Karlsruhe) 24 MeV protons (too high TID for reaching target NIEL dose – FE-I4 “suffers”), </a:t>
            </a:r>
          </a:p>
          <a:p>
            <a:pPr lvl="1">
              <a:spcAft>
                <a:spcPts val="300"/>
              </a:spcAft>
            </a:pPr>
            <a:r>
              <a:rPr lang="en-GB" b="1" dirty="0" smtClean="0">
                <a:latin typeface="Calibri"/>
                <a:cs typeface="Calibri"/>
              </a:rPr>
              <a:t>PS</a:t>
            </a:r>
            <a:r>
              <a:rPr lang="en-GB" dirty="0" smtClean="0">
                <a:latin typeface="Calibri"/>
                <a:cs typeface="Calibri"/>
              </a:rPr>
              <a:t> (CERN) 24 </a:t>
            </a:r>
            <a:r>
              <a:rPr lang="en-GB" dirty="0" err="1" smtClean="0">
                <a:latin typeface="Calibri"/>
                <a:cs typeface="Calibri"/>
              </a:rPr>
              <a:t>GeV</a:t>
            </a:r>
            <a:r>
              <a:rPr lang="en-GB" dirty="0" smtClean="0">
                <a:latin typeface="Calibri"/>
                <a:cs typeface="Calibri"/>
              </a:rPr>
              <a:t> protons takes long time, but best equilibrium between TID/NIEL</a:t>
            </a:r>
          </a:p>
          <a:p>
            <a:pPr>
              <a:spcAft>
                <a:spcPts val="300"/>
              </a:spcAft>
            </a:pPr>
            <a:r>
              <a:rPr lang="en-GB" dirty="0" smtClean="0"/>
              <a:t>Test beam: experience with </a:t>
            </a:r>
            <a:r>
              <a:rPr lang="en-GB" dirty="0" err="1" smtClean="0"/>
              <a:t>EUDet</a:t>
            </a:r>
            <a:r>
              <a:rPr lang="en-GB" dirty="0" smtClean="0"/>
              <a:t> telescope both in </a:t>
            </a:r>
            <a:r>
              <a:rPr lang="en-GB" dirty="0" err="1" smtClean="0"/>
              <a:t>Desy</a:t>
            </a:r>
            <a:r>
              <a:rPr lang="en-GB" dirty="0" smtClean="0"/>
              <a:t> and CERN</a:t>
            </a:r>
            <a:endParaRPr lang="en-GB" dirty="0"/>
          </a:p>
          <a:p>
            <a:pPr>
              <a:spcAft>
                <a:spcPts val="300"/>
              </a:spcAft>
            </a:pPr>
            <a:r>
              <a:rPr lang="en-GB" dirty="0" smtClean="0"/>
              <a:t>Fund request:	</a:t>
            </a:r>
          </a:p>
          <a:p>
            <a:pPr lvl="1">
              <a:spcAft>
                <a:spcPts val="300"/>
              </a:spcAft>
            </a:pPr>
            <a:r>
              <a:rPr lang="en-GB" dirty="0" smtClean="0">
                <a:solidFill>
                  <a:schemeClr val="tx2"/>
                </a:solidFill>
                <a:latin typeface="Calibri"/>
                <a:cs typeface="Calibri"/>
              </a:rPr>
              <a:t>10 k€ for module assembly, PCB, Irradiation, test-beam mechanics </a:t>
            </a:r>
            <a:endParaRPr lang="en-GB" dirty="0">
              <a:latin typeface="Calibri"/>
              <a:cs typeface="Calibri"/>
            </a:endParaRPr>
          </a:p>
          <a:p>
            <a:pPr lvl="1">
              <a:spcAft>
                <a:spcPts val="300"/>
              </a:spcAft>
            </a:pPr>
            <a:r>
              <a:rPr lang="en-GB" dirty="0" smtClean="0">
                <a:latin typeface="Calibri"/>
                <a:cs typeface="Calibri"/>
              </a:rPr>
              <a:t>consider ~ 30-40 modules assembled.</a:t>
            </a:r>
          </a:p>
        </p:txBody>
      </p:sp>
    </p:spTree>
    <p:extLst>
      <p:ext uri="{BB962C8B-B14F-4D97-AF65-F5344CB8AC3E}">
        <p14:creationId xmlns:p14="http://schemas.microsoft.com/office/powerpoint/2010/main" val="309457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537"/>
          <a:stretch/>
        </p:blipFill>
        <p:spPr>
          <a:xfrm>
            <a:off x="5903148" y="4532064"/>
            <a:ext cx="2773308" cy="199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09700"/>
            <a:ext cx="4578350" cy="3206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76936" y="1146215"/>
            <a:ext cx="4131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rgbClr val="008000"/>
                </a:solidFill>
                <a:latin typeface="Calibri"/>
                <a:cs typeface="Calibri"/>
              </a:rPr>
              <a:t>TCAD simulation of </a:t>
            </a:r>
            <a:r>
              <a:rPr lang="en-US" sz="1800" b="0" dirty="0" err="1" smtClean="0">
                <a:solidFill>
                  <a:srgbClr val="008000"/>
                </a:solidFill>
                <a:latin typeface="Calibri"/>
                <a:cs typeface="Calibri"/>
              </a:rPr>
              <a:t>mip</a:t>
            </a:r>
            <a:r>
              <a:rPr lang="en-US" sz="1800" b="0" dirty="0" smtClean="0">
                <a:solidFill>
                  <a:srgbClr val="008000"/>
                </a:solidFill>
                <a:latin typeface="Calibri"/>
                <a:cs typeface="Calibri"/>
              </a:rPr>
              <a:t> on 50x50 pixel</a:t>
            </a:r>
            <a:endParaRPr lang="en-US" sz="1800" b="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48100" y="2387600"/>
            <a:ext cx="4699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21732" y="5950247"/>
            <a:ext cx="1802396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www.picotech.com</a:t>
            </a:r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– TN: </a:t>
            </a:r>
            <a:r>
              <a:rPr lang="en-GB" dirty="0" err="1" smtClean="0"/>
              <a:t>PicoScope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696490"/>
            <a:ext cx="8686800" cy="50367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TN Involved in design, TCAD simulation and 3D diode structure measurements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New 3D design:</a:t>
            </a:r>
          </a:p>
          <a:p>
            <a:pPr marL="503238" lvl="1" indent="-234950">
              <a:lnSpc>
                <a:spcPct val="100000"/>
              </a:lnSpc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electrode distance reduced</a:t>
            </a:r>
            <a:endParaRPr lang="en-GB" dirty="0">
              <a:solidFill>
                <a:srgbClr val="000000"/>
              </a:solidFill>
              <a:sym typeface="Wingdings"/>
            </a:endParaRPr>
          </a:p>
          <a:p>
            <a:pPr marL="503238" lvl="1" indent="-234950">
              <a:lnSpc>
                <a:spcPct val="100000"/>
              </a:lnSpc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High speed signals (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&lt;1ns) 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Need direct comparison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between measurements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and simulation to optimize design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Test on ad-hoc structures (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OK)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High speed laser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(OK)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High-bandwidth amplifier (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OK)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High sampling oscilloscope (</a:t>
            </a:r>
            <a:r>
              <a:rPr lang="en-GB" u="sng" dirty="0" smtClean="0">
                <a:solidFill>
                  <a:srgbClr val="000000"/>
                </a:solidFill>
                <a:sym typeface="Wingdings"/>
              </a:rPr>
              <a:t>not available</a:t>
            </a:r>
            <a:r>
              <a:rPr lang="en-GB" dirty="0" smtClean="0">
                <a:solidFill>
                  <a:srgbClr val="000000"/>
                </a:solidFill>
                <a:sym typeface="Wingdings"/>
              </a:rPr>
              <a:t>) </a:t>
            </a:r>
            <a:endParaRPr lang="en-GB" dirty="0">
              <a:solidFill>
                <a:srgbClr val="000000"/>
              </a:solidFill>
              <a:sym typeface="Wingdings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b="1" dirty="0" err="1" smtClean="0">
                <a:solidFill>
                  <a:srgbClr val="000000"/>
                </a:solidFill>
                <a:sym typeface="Wingdings"/>
              </a:rPr>
              <a:t>PicoScope</a:t>
            </a:r>
            <a:r>
              <a:rPr lang="en-GB" b="1" dirty="0" smtClean="0">
                <a:solidFill>
                  <a:srgbClr val="000000"/>
                </a:solidFill>
                <a:sym typeface="Wingdings"/>
              </a:rPr>
              <a:t> modules </a:t>
            </a:r>
            <a:r>
              <a:rPr lang="en-GB" dirty="0" smtClean="0">
                <a:solidFill>
                  <a:srgbClr val="000000"/>
                </a:solidFill>
                <a:sym typeface="Wingdings"/>
              </a:rPr>
              <a:t>(High speed A/D Converters</a:t>
            </a:r>
            <a:br>
              <a:rPr lang="en-GB" dirty="0" smtClean="0">
                <a:solidFill>
                  <a:srgbClr val="000000"/>
                </a:solidFill>
                <a:sym typeface="Wingdings"/>
              </a:rPr>
            </a:br>
            <a:r>
              <a:rPr lang="en-GB" dirty="0" smtClean="0">
                <a:solidFill>
                  <a:srgbClr val="000000"/>
                </a:solidFill>
                <a:sym typeface="Wingdings"/>
              </a:rPr>
              <a:t>with USB computer interface) are a valid</a:t>
            </a:r>
            <a:br>
              <a:rPr lang="en-GB" dirty="0" smtClean="0">
                <a:solidFill>
                  <a:srgbClr val="000000"/>
                </a:solidFill>
                <a:sym typeface="Wingdings"/>
              </a:rPr>
            </a:br>
            <a:r>
              <a:rPr lang="en-GB" dirty="0" smtClean="0">
                <a:solidFill>
                  <a:srgbClr val="000000"/>
                </a:solidFill>
                <a:sym typeface="Wingdings"/>
              </a:rPr>
              <a:t>sustainable cost alternative.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>
            <a:off x="5436096" y="5157192"/>
            <a:ext cx="4699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0156" y="4628872"/>
            <a:ext cx="1846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5978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121702</TotalTime>
  <Words>2161</Words>
  <Application>Microsoft Macintosh PowerPoint</Application>
  <PresentationFormat>On-screen Show (4:3)</PresentationFormat>
  <Paragraphs>449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Metro</vt:lpstr>
      <vt:lpstr>RD_FASE2 Pixel Common ATLAS/CMS</vt:lpstr>
      <vt:lpstr>2014 Activities</vt:lpstr>
      <vt:lpstr>2015 Activities</vt:lpstr>
      <vt:lpstr>3D Sensors</vt:lpstr>
      <vt:lpstr>RD53 Chip – Requirements on 3D Sensor</vt:lpstr>
      <vt:lpstr>3D Sensor Program – 2014/15</vt:lpstr>
      <vt:lpstr>FBK: Status of Batches</vt:lpstr>
      <vt:lpstr>3D – GE: Module Assembly, Irradiation, TB </vt:lpstr>
      <vt:lpstr>3D – TN: PicoScope</vt:lpstr>
      <vt:lpstr>Bump-bonding Program</vt:lpstr>
      <vt:lpstr>RD_FASE2 – “Richieste 2015”</vt:lpstr>
      <vt:lpstr>Milestones RD_FASE – Prev.2015</vt:lpstr>
      <vt:lpstr>AIDA-2020</vt:lpstr>
      <vt:lpstr>Silicon in AIDA2: Beneficiaries</vt:lpstr>
      <vt:lpstr>Spare slides</vt:lpstr>
      <vt:lpstr>DRIE for Ohmic Columns</vt:lpstr>
      <vt:lpstr>DRIE for Junction Columns</vt:lpstr>
      <vt:lpstr>First batch on 6” wafers at FBK</vt:lpstr>
      <vt:lpstr>Planar test batch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2307</cp:revision>
  <cp:lastPrinted>2014-09-22T11:49:53Z</cp:lastPrinted>
  <dcterms:created xsi:type="dcterms:W3CDTF">2010-10-29T09:34:03Z</dcterms:created>
  <dcterms:modified xsi:type="dcterms:W3CDTF">2014-09-22T14:12:35Z</dcterms:modified>
</cp:coreProperties>
</file>