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65" r:id="rId3"/>
    <p:sldId id="466" r:id="rId4"/>
    <p:sldId id="467" r:id="rId5"/>
    <p:sldId id="482" r:id="rId6"/>
    <p:sldId id="483" r:id="rId7"/>
    <p:sldId id="460" r:id="rId8"/>
    <p:sldId id="469" r:id="rId9"/>
    <p:sldId id="470" r:id="rId10"/>
    <p:sldId id="488" r:id="rId11"/>
    <p:sldId id="490" r:id="rId12"/>
    <p:sldId id="489" r:id="rId13"/>
    <p:sldId id="487" r:id="rId14"/>
    <p:sldId id="491" r:id="rId15"/>
    <p:sldId id="391" r:id="rId16"/>
    <p:sldId id="400" r:id="rId17"/>
    <p:sldId id="473" r:id="rId18"/>
    <p:sldId id="474" r:id="rId19"/>
    <p:sldId id="506" r:id="rId20"/>
    <p:sldId id="475" r:id="rId21"/>
    <p:sldId id="476" r:id="rId22"/>
    <p:sldId id="478" r:id="rId23"/>
    <p:sldId id="477" r:id="rId24"/>
    <p:sldId id="456" r:id="rId25"/>
    <p:sldId id="4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B7E7"/>
    <a:srgbClr val="DE50FF"/>
    <a:srgbClr val="121997"/>
    <a:srgbClr val="FF0000"/>
    <a:srgbClr val="0000FF"/>
    <a:srgbClr val="3333FF"/>
    <a:srgbClr val="C00000"/>
    <a:srgbClr val="800000"/>
    <a:srgbClr val="006600"/>
    <a:srgbClr val="00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17" autoAdjust="0"/>
    <p:restoredTop sz="98750" autoAdjust="0"/>
  </p:normalViewPr>
  <p:slideViewPr>
    <p:cSldViewPr>
      <p:cViewPr varScale="1">
        <p:scale>
          <a:sx n="120" d="100"/>
          <a:sy n="120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3672"/>
    </p:cViewPr>
  </p:sorterViewPr>
  <p:notesViewPr>
    <p:cSldViewPr>
      <p:cViewPr varScale="1">
        <p:scale>
          <a:sx n="52" d="100"/>
          <a:sy n="52" d="100"/>
        </p:scale>
        <p:origin x="-2664" y="-8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8DAAD-33FE-CA4F-81BC-44FF3DFA62E9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F367-60D0-304E-A0E6-13167F811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384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6FC2C-D970-48F9-B7D1-CA4261FD12C3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6BA1E-52CF-42EB-9C44-6D7650D3D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877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be colored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BA1E-52CF-42EB-9C44-6D7650D3DD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6734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C6A27-2491-BC4B-97B1-0A78738B13C4}" type="slidenum">
              <a:rPr lang="en-US"/>
              <a:pPr/>
              <a:t>13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8D762-630A-394A-8409-E51415524CF5}" type="slidenum">
              <a:rPr lang="en-US"/>
              <a:pPr/>
              <a:t>14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8B1147F-57CF-5E4F-99C7-1A0029DA4E2D}" type="slidenum">
              <a:rPr lang="en-US" sz="1200"/>
              <a:pPr>
                <a:defRPr/>
              </a:pPr>
              <a:t>15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BE04D8B-4038-A747-BBBA-91B0D13ADCFD}" type="slidenum">
              <a:rPr lang="en-US" sz="1200"/>
              <a:pPr>
                <a:defRPr/>
              </a:pPr>
              <a:t>16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30E6A87-1658-6746-B66D-366826990708}" type="slidenum">
              <a:rPr lang="en-US" sz="1200"/>
              <a:pPr>
                <a:defRPr/>
              </a:pPr>
              <a:t>17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0045658-1B7E-BE4B-9346-5F06E5930533}" type="slidenum">
              <a:rPr lang="en-US" sz="1200"/>
              <a:pPr>
                <a:defRPr/>
              </a:pPr>
              <a:t>18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B7CA3E0-B399-B94E-8875-FEED1999FFE2}" type="slidenum">
              <a:rPr lang="en-US" sz="1200"/>
              <a:pPr>
                <a:defRPr/>
              </a:pPr>
              <a:t>19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B7CA3E0-B399-B94E-8875-FEED1999FFE2}" type="slidenum">
              <a:rPr lang="en-US" sz="1200"/>
              <a:pPr>
                <a:defRPr/>
              </a:pPr>
              <a:t>20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0C0BFFF-E00C-254E-89BD-BB4BDF60C50F}" type="slidenum">
              <a:rPr lang="en-US" sz="1200"/>
              <a:pPr>
                <a:defRPr/>
              </a:pPr>
              <a:t>21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323C859-4B8A-164A-A6AE-F70E5B913375}" type="slidenum">
              <a:rPr lang="en-US" sz="1200"/>
              <a:pPr>
                <a:defRPr/>
              </a:pPr>
              <a:t>22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259BF7A-20F3-E047-8461-A58C15172F98}" type="slidenum">
              <a:rPr lang="en-US" sz="1200"/>
              <a:pPr>
                <a:defRPr/>
              </a:pPr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61E88-01D2-2F4A-B0EA-3B6A6D1EF6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Perchè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dal 9 al 3</a:t>
            </a:r>
          </a:p>
          <a:p>
            <a:r>
              <a:rPr lang="en-US" baseline="0" dirty="0" err="1" smtClean="0"/>
              <a:t>Spiegare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meglio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conclusioni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30A-F0AD-A143-BB61-BDF40BDFF0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0956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2533879-301B-5947-8C7B-59512F48D91B}" type="slidenum">
              <a:rPr lang="en-US" sz="1200"/>
              <a:pPr>
                <a:defRPr/>
              </a:pPr>
              <a:t>25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C1FFC5C-795C-7940-A433-FAFDDBCEA093}" type="slidenum">
              <a:rPr lang="en-US" sz="1200"/>
              <a:pPr>
                <a:defRPr/>
              </a:pPr>
              <a:t>3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CF5EC85-EB51-0145-83A7-D5A95FF74B89}" type="slidenum">
              <a:rPr lang="en-US" sz="1200"/>
              <a:pPr>
                <a:defRPr/>
              </a:pPr>
              <a:t>4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F3B3E8B-D568-B54A-925B-907D011806F7}" type="slidenum">
              <a:rPr lang="en-US" sz="1200"/>
              <a:pPr>
                <a:defRPr/>
              </a:pPr>
              <a:t>8</a:t>
            </a:fld>
            <a:endParaRPr lang="en-US" sz="120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7C3394D-7F5C-454D-9057-B1CB56DAB230}" type="slidenum">
              <a:rPr lang="en-US" sz="1200"/>
              <a:pPr>
                <a:defRPr/>
              </a:pPr>
              <a:t>9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F3B3E8B-D568-B54A-925B-907D011806F7}" type="slidenum">
              <a:rPr lang="en-US" sz="1200"/>
              <a:pPr>
                <a:defRPr/>
              </a:pPr>
              <a:t>10</a:t>
            </a:fld>
            <a:endParaRPr lang="en-US" sz="120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E15E1-4502-8E4B-87A2-9155A2298811}" type="slidenum">
              <a:rPr lang="en-US"/>
              <a:pPr/>
              <a:t>11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BBC6C-E214-C44B-882E-9A7127825F1D}" type="slidenum">
              <a:rPr lang="en-US"/>
              <a:pPr/>
              <a:t>12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Arial" charset="0"/>
              </a:rPr>
              <a:t>alpha particles elastically scattered by deuterons produce </a:t>
            </a: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“h</a:t>
            </a:r>
            <a:r>
              <a:rPr lang="en-US" sz="1800">
                <a:latin typeface="Arial" charset="0"/>
              </a:rPr>
              <a:t>ot deuterons</a:t>
            </a:r>
            <a:r>
              <a:rPr lang="en-US" sz="1800">
                <a:latin typeface="Lucida Grande" charset="0"/>
              </a:rPr>
              <a:t>”</a:t>
            </a:r>
            <a:r>
              <a:rPr lang="en-US" sz="1800">
                <a:latin typeface="Arial" charset="0"/>
              </a:rPr>
              <a:t> that in turn may collide with the </a:t>
            </a: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c</a:t>
            </a:r>
            <a:r>
              <a:rPr lang="en-US" sz="1800">
                <a:latin typeface="Arial" charset="0"/>
              </a:rPr>
              <a:t>old deuterons</a:t>
            </a:r>
            <a:r>
              <a:rPr lang="en-US" sz="1800">
                <a:latin typeface="Lucida Grande" charset="0"/>
              </a:rPr>
              <a:t>s</a:t>
            </a:r>
            <a:r>
              <a:rPr lang="en-US" sz="1800">
                <a:latin typeface="Arial" charset="0"/>
              </a:rPr>
              <a:t> of the gas target producing neutrons through the d(d,n)3He reaction. These neutrons in turn may produce gammas in the energy region of interest through (n, n′γ) reactions with the “</a:t>
            </a: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e</a:t>
            </a:r>
            <a:r>
              <a:rPr lang="en-US" sz="1800">
                <a:latin typeface="Arial" charset="0"/>
              </a:rPr>
              <a:t>nvironment</a:t>
            </a:r>
            <a:r>
              <a:rPr lang="en-US" sz="1800">
                <a:latin typeface="Lucida Grande" charset="0"/>
              </a:rPr>
              <a:t>”</a:t>
            </a:r>
            <a:r>
              <a:rPr lang="en-US" sz="1800">
                <a:latin typeface="Arial" charset="0"/>
              </a:rPr>
              <a:t> (mainly made of steel, copper, lead and germanium).</a:t>
            </a:r>
            <a:endParaRPr lang="en-US"/>
          </a:p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9117-D9F4-AE42-BD52-DFD79315F008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264-6B08-A24E-A3D4-2CF44EA489FE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663C-9F48-C344-884D-5EA1717A80AD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20BC-BA32-7F49-97F6-6CC4052978DC}" type="datetime1">
              <a:rPr lang="it-IT" smtClean="0"/>
              <a:pPr>
                <a:defRPr/>
              </a:pPr>
              <a:t>11/10/14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66-CAA6-3344-86F8-AA485DF42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8022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B3CA-76A6-584E-AF31-AC62AE292505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19A-5B18-7C42-A6CF-2DB28A6A924A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A6F4-2D71-F246-8D68-715D27E6CCAD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A883-F2C3-E74E-A767-8A0F1BF6558B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A55-084F-C648-9403-AF6693EF265B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FE1B-54CA-8249-8894-3F354AFA7AA0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2E74-D2AE-574B-8C0C-B3F6160352B7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4BF4-E50B-404E-A242-AF9ABD375C16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CEFD-6256-3A45-B2B8-A887DD1BD09A}" type="datetime1">
              <a:rPr lang="it-IT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1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.jpeg"/><Relationship Id="rId6" Type="http://schemas.openxmlformats.org/officeDocument/2006/relationships/image" Target="../media/image17.jpeg"/><Relationship Id="rId7" Type="http://schemas.microsoft.com/office/2007/relationships/hdphoto" Target="../media/hdphoto1.wdp"/><Relationship Id="rId8" Type="http://schemas.openxmlformats.org/officeDocument/2006/relationships/image" Target="../media/image18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799"/>
            <a:ext cx="5538572" cy="3795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43" y="1952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Nuclear Astrophysics at LUNA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and the Big Bang </a:t>
            </a:r>
            <a:r>
              <a:rPr lang="en-US" sz="3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Nucleosynthesis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143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C.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Gustavino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INFN-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Roma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2514600"/>
            <a:ext cx="3733800" cy="221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5337" tIns="42669" rIns="85337" bIns="42669">
            <a:spAutoFit/>
          </a:bodyPr>
          <a:lstStyle/>
          <a:p>
            <a:pPr defTabSz="854075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1900" dirty="0" err="1">
                <a:solidFill>
                  <a:srgbClr val="121997"/>
                </a:solidFill>
                <a:latin typeface="Comic Sans MS" charset="0"/>
              </a:rPr>
              <a:t>Nuclear</a:t>
            </a:r>
            <a:r>
              <a:rPr lang="it-IT" sz="1900" dirty="0">
                <a:solidFill>
                  <a:srgbClr val="121997"/>
                </a:solidFill>
                <a:latin typeface="Comic Sans MS" charset="0"/>
              </a:rPr>
              <a:t> </a:t>
            </a:r>
            <a:r>
              <a:rPr lang="it-IT" sz="1900" dirty="0" err="1">
                <a:solidFill>
                  <a:srgbClr val="121997"/>
                </a:solidFill>
                <a:latin typeface="Comic Sans MS" charset="0"/>
              </a:rPr>
              <a:t>Astrophysics</a:t>
            </a:r>
            <a:endParaRPr lang="it-IT" sz="1900" dirty="0">
              <a:solidFill>
                <a:srgbClr val="121997"/>
              </a:solidFill>
              <a:latin typeface="Comic Sans MS" charset="0"/>
            </a:endParaRPr>
          </a:p>
          <a:p>
            <a:pPr defTabSz="854075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1900" dirty="0">
                <a:solidFill>
                  <a:srgbClr val="121997"/>
                </a:solidFill>
                <a:latin typeface="Comic Sans MS" charset="0"/>
              </a:rPr>
              <a:t>LUNA </a:t>
            </a:r>
            <a:r>
              <a:rPr lang="it-IT" sz="1900" dirty="0" err="1">
                <a:solidFill>
                  <a:srgbClr val="121997"/>
                </a:solidFill>
                <a:latin typeface="Comic Sans MS" charset="0"/>
              </a:rPr>
              <a:t>experiment</a:t>
            </a:r>
            <a:endParaRPr lang="it-IT" sz="1900" dirty="0">
              <a:solidFill>
                <a:srgbClr val="121997"/>
              </a:solidFill>
              <a:latin typeface="Comic Sans MS" charset="0"/>
            </a:endParaRPr>
          </a:p>
          <a:p>
            <a:pPr defTabSz="854075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1900" dirty="0">
                <a:solidFill>
                  <a:srgbClr val="121997"/>
                </a:solidFill>
                <a:latin typeface="Comic Sans MS" charset="0"/>
              </a:rPr>
              <a:t>Big Bang </a:t>
            </a:r>
            <a:r>
              <a:rPr lang="it-IT" sz="1900" dirty="0" err="1" smtClean="0">
                <a:solidFill>
                  <a:srgbClr val="121997"/>
                </a:solidFill>
                <a:latin typeface="Comic Sans MS" charset="0"/>
              </a:rPr>
              <a:t>Nucleosynthesis</a:t>
            </a:r>
            <a:endParaRPr lang="it-IT" sz="1900" dirty="0" smtClean="0">
              <a:solidFill>
                <a:srgbClr val="121997"/>
              </a:solidFill>
              <a:latin typeface="Comic Sans MS" charset="0"/>
            </a:endParaRPr>
          </a:p>
          <a:p>
            <a:pPr defTabSz="854075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1900" dirty="0" smtClean="0">
                <a:solidFill>
                  <a:srgbClr val="121997"/>
                </a:solidFill>
                <a:latin typeface="Comic Sans MS" charset="0"/>
              </a:rPr>
              <a:t>BBN </a:t>
            </a:r>
            <a:r>
              <a:rPr lang="it-IT" sz="1900" dirty="0" err="1" smtClean="0">
                <a:solidFill>
                  <a:srgbClr val="121997"/>
                </a:solidFill>
                <a:latin typeface="Comic Sans MS" charset="0"/>
              </a:rPr>
              <a:t>reactions</a:t>
            </a:r>
            <a:r>
              <a:rPr lang="it-IT" sz="1900" dirty="0" smtClean="0">
                <a:solidFill>
                  <a:srgbClr val="121997"/>
                </a:solidFill>
                <a:latin typeface="Comic Sans MS" charset="0"/>
              </a:rPr>
              <a:t> </a:t>
            </a:r>
            <a:r>
              <a:rPr lang="it-IT" sz="1900" dirty="0" err="1" smtClean="0">
                <a:solidFill>
                  <a:srgbClr val="121997"/>
                </a:solidFill>
                <a:latin typeface="Comic Sans MS" charset="0"/>
              </a:rPr>
              <a:t>at</a:t>
            </a:r>
            <a:r>
              <a:rPr lang="it-IT" sz="1900" dirty="0" smtClean="0">
                <a:solidFill>
                  <a:srgbClr val="121997"/>
                </a:solidFill>
                <a:latin typeface="Comic Sans MS" charset="0"/>
              </a:rPr>
              <a:t> LUNA:</a:t>
            </a:r>
            <a:endParaRPr lang="it-IT" sz="1900" dirty="0">
              <a:solidFill>
                <a:srgbClr val="121997"/>
              </a:solidFill>
              <a:latin typeface="Comic Sans MS" charset="0"/>
            </a:endParaRPr>
          </a:p>
          <a:p>
            <a:pPr defTabSz="854075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3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He(</a:t>
            </a:r>
            <a:r>
              <a:rPr lang="it-IT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it-IT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,</a:t>
            </a:r>
            <a:r>
              <a:rPr lang="it-IT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)</a:t>
            </a:r>
            <a:r>
              <a:rPr lang="it-IT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7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Be 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  <a:sym typeface="Wingdings"/>
              </a:rPr>
              <a:t>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 </a:t>
            </a:r>
            <a:r>
              <a:rPr lang="it-IT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7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Li </a:t>
            </a:r>
            <a:r>
              <a:rPr lang="it-IT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abundance</a:t>
            </a: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latin typeface="Comic Sans MS" charset="0"/>
            </a:endParaRPr>
          </a:p>
          <a:p>
            <a:pPr defTabSz="854075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D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(</a:t>
            </a:r>
            <a:r>
              <a:rPr lang="it-IT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it-IT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,</a:t>
            </a:r>
            <a:r>
              <a:rPr lang="it-IT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)</a:t>
            </a:r>
            <a:r>
              <a:rPr lang="it-IT" sz="1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6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Li 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    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  <a:sym typeface="Wingdings"/>
              </a:rPr>
              <a:t> </a:t>
            </a:r>
            <a:r>
              <a:rPr lang="it-IT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6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Li </a:t>
            </a:r>
            <a:r>
              <a:rPr lang="it-IT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abndance</a:t>
            </a: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latin typeface="Comic Sans MS" charset="0"/>
            </a:endParaRPr>
          </a:p>
          <a:p>
            <a:pPr defTabSz="854075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D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(</a:t>
            </a:r>
            <a:r>
              <a:rPr lang="it-IT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p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,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 g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)</a:t>
            </a:r>
            <a:r>
              <a:rPr lang="it-IT" sz="1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3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He  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 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  <a:sym typeface="Wingdings"/>
              </a:rPr>
              <a:t>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  <a:sym typeface="Wingdings"/>
              </a:rPr>
              <a:t> </a:t>
            </a:r>
            <a:r>
              <a:rPr lang="it-I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D </a:t>
            </a:r>
            <a:r>
              <a:rPr lang="it-IT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</a:rPr>
              <a:t>abundance</a:t>
            </a: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latin typeface="Comic Sans MS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1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77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1295400"/>
            <a:ext cx="4438650" cy="48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Observed </a:t>
            </a:r>
            <a:r>
              <a:rPr lang="en-US" sz="1600" baseline="300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abundance orders of magnitude higher than expected (Asplund2006).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However: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-The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“Second Lithium problem” is debated, because convective motions on the stellar surface can give an asymmetry of the absorption line, mimicking the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presence of 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Li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(see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“Lithium in the Cosmos”, 27-29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february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2012, Paris)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Lack of the knowledge of the 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,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600" baseline="3000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Li reaction.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In Fact:</a:t>
            </a:r>
          </a:p>
          <a:p>
            <a:pPr marL="285750" indent="-285750" algn="just">
              <a:spcBef>
                <a:spcPct val="500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DIRECT MEASUREMENTS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in the BBN energy region in literature (large uncertainty due to extrapolation)</a:t>
            </a:r>
          </a:p>
          <a:p>
            <a:pPr marL="285750" indent="-285750" algn="just">
              <a:spcBef>
                <a:spcPct val="500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INDIRECT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coulomb dissociation measurements (Kiener91, Hammache2010) are not reliable because the nuclear part is dominant.</a:t>
            </a:r>
          </a:p>
          <a:p>
            <a:pPr marL="285750" indent="-285750" algn="just">
              <a:spcBef>
                <a:spcPct val="500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FOR FIRST TIME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, LUNA has studied the 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)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Li reaction well inside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BBN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energy region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22675"/>
            <a:ext cx="36576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943600" y="6276975"/>
            <a:ext cx="314801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Line strength: </a:t>
            </a:r>
            <a:r>
              <a:rPr lang="en-US" sz="1600" baseline="30000" dirty="0">
                <a:latin typeface="Arial"/>
                <a:cs typeface="Arial"/>
              </a:rPr>
              <a:t>7</a:t>
            </a:r>
            <a:r>
              <a:rPr lang="en-US" sz="1600" dirty="0">
                <a:latin typeface="Arial"/>
                <a:cs typeface="Arial"/>
              </a:rPr>
              <a:t>Li abundance</a:t>
            </a:r>
          </a:p>
          <a:p>
            <a:r>
              <a:rPr lang="en-US" sz="1600" dirty="0">
                <a:latin typeface="Arial"/>
                <a:cs typeface="Arial"/>
              </a:rPr>
              <a:t>Line Profile: </a:t>
            </a:r>
            <a:r>
              <a:rPr lang="en-US" sz="1600" baseline="30000" dirty="0">
                <a:latin typeface="Arial"/>
                <a:cs typeface="Arial"/>
              </a:rPr>
              <a:t>6</a:t>
            </a:r>
            <a:r>
              <a:rPr lang="en-US" sz="1600" dirty="0">
                <a:latin typeface="Arial"/>
                <a:cs typeface="Arial"/>
              </a:rPr>
              <a:t>Li/</a:t>
            </a:r>
            <a:r>
              <a:rPr lang="en-US" sz="1600" baseline="30000" dirty="0">
                <a:latin typeface="Arial"/>
                <a:cs typeface="Arial"/>
              </a:rPr>
              <a:t>7</a:t>
            </a:r>
            <a:r>
              <a:rPr lang="en-US" sz="1600" dirty="0">
                <a:latin typeface="Arial"/>
                <a:cs typeface="Arial"/>
              </a:rPr>
              <a:t>Li ratio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486400" y="304800"/>
            <a:ext cx="3657600" cy="3398002"/>
            <a:chOff x="4572002" y="960438"/>
            <a:chExt cx="4605704" cy="4989512"/>
          </a:xfrm>
        </p:grpSpPr>
        <p:pic>
          <p:nvPicPr>
            <p:cNvPr id="27" name="Picture 2" descr="lithium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2" y="960438"/>
              <a:ext cx="4605704" cy="498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Parallelogram 27"/>
            <p:cNvSpPr/>
            <p:nvPr/>
          </p:nvSpPr>
          <p:spPr>
            <a:xfrm rot="5400000">
              <a:off x="5184164" y="3466490"/>
              <a:ext cx="1800225" cy="1395046"/>
            </a:xfrm>
            <a:prstGeom prst="parallelogram">
              <a:avLst>
                <a:gd name="adj" fmla="val 2710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5400000">
              <a:off x="6585378" y="3864037"/>
              <a:ext cx="1277938" cy="1163515"/>
            </a:xfrm>
            <a:prstGeom prst="parallelogram">
              <a:avLst>
                <a:gd name="adj" fmla="val 2710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Parallelogram 29"/>
            <p:cNvSpPr/>
            <p:nvPr/>
          </p:nvSpPr>
          <p:spPr>
            <a:xfrm rot="5400000">
              <a:off x="7576100" y="4414656"/>
              <a:ext cx="1103313" cy="490903"/>
            </a:xfrm>
            <a:prstGeom prst="parallelogram">
              <a:avLst>
                <a:gd name="adj" fmla="val 2710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82225" y="2814639"/>
              <a:ext cx="3190143" cy="288925"/>
            </a:xfrm>
            <a:prstGeom prst="rect">
              <a:avLst/>
            </a:prstGeom>
            <a:solidFill>
              <a:srgbClr val="FF6600">
                <a:alpha val="33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88519" y="3983038"/>
              <a:ext cx="82062" cy="12176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rot="5400000">
              <a:off x="6044590" y="2766036"/>
              <a:ext cx="1660525" cy="3234105"/>
            </a:xfrm>
            <a:prstGeom prst="parallelogram">
              <a:avLst>
                <a:gd name="adj" fmla="val 54395"/>
              </a:avLst>
            </a:prstGeom>
            <a:solidFill>
              <a:srgbClr val="FF0000">
                <a:alpha val="2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10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44451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2800" i="1" dirty="0" smtClean="0">
                <a:solidFill>
                  <a:srgbClr val="FF0000"/>
                </a:solidFill>
                <a:latin typeface="Arial"/>
                <a:cs typeface="Arial"/>
              </a:rPr>
              <a:t>Li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The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“second lithium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problem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”</a:t>
            </a:r>
            <a:endParaRPr lang="fr-FR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9703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76200" y="1966589"/>
            <a:ext cx="8939212" cy="36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omic Sans MS" charset="0"/>
              </a:rPr>
              <a:t>SIGNAL</a:t>
            </a:r>
            <a:endParaRPr lang="en-US" dirty="0" smtClean="0">
              <a:solidFill>
                <a:srgbClr val="FFFD00"/>
              </a:solidFill>
              <a:latin typeface="Symbol" charset="0"/>
              <a:ea typeface="ヒラギノ角ゴ ProN W3" charset="0"/>
              <a:cs typeface="ヒラギノ角ゴ ProN W3" charset="0"/>
              <a:sym typeface="Symbo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FFFD00"/>
                </a:solidFill>
                <a:latin typeface="Symbol" charset="0"/>
                <a:ea typeface="ヒラギノ角ゴ ProN W3" charset="0"/>
                <a:cs typeface="ヒラギノ角ゴ ProN W3" charset="0"/>
                <a:sym typeface="Symbol" charset="0"/>
              </a:rPr>
              <a:t></a:t>
            </a:r>
            <a:r>
              <a:rPr lang="en-US" dirty="0">
                <a:solidFill>
                  <a:srgbClr val="FFFD00"/>
                </a:solidFill>
                <a:latin typeface="Comic Sans MS" charset="0"/>
              </a:rPr>
              <a:t>-beam (I</a:t>
            </a:r>
            <a:r>
              <a:rPr lang="en-US" dirty="0" smtClean="0">
                <a:solidFill>
                  <a:srgbClr val="FFFD00"/>
                </a:solidFill>
                <a:latin typeface="Comic Sans MS" charset="0"/>
              </a:rPr>
              <a:t>~300 </a:t>
            </a:r>
            <a:r>
              <a:rPr lang="en-US" dirty="0">
                <a:solidFill>
                  <a:srgbClr val="FFFD00"/>
                </a:solidFill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rgbClr val="FFFD00"/>
                </a:solidFill>
                <a:latin typeface="Comic Sans MS" charset="0"/>
              </a:rPr>
              <a:t>A) on a D</a:t>
            </a:r>
            <a:r>
              <a:rPr lang="en-US" baseline="-25000" dirty="0">
                <a:solidFill>
                  <a:srgbClr val="FFFD00"/>
                </a:solidFill>
                <a:latin typeface="Comic Sans MS" charset="0"/>
              </a:rPr>
              <a:t>2</a:t>
            </a:r>
            <a:r>
              <a:rPr lang="en-US" dirty="0">
                <a:solidFill>
                  <a:srgbClr val="FFFD00"/>
                </a:solidFill>
                <a:latin typeface="Comic Sans MS" charset="0"/>
              </a:rPr>
              <a:t> gas target: D(</a:t>
            </a:r>
            <a:r>
              <a:rPr lang="en-US" baseline="30000" dirty="0">
                <a:solidFill>
                  <a:srgbClr val="FFFD00"/>
                </a:solidFill>
                <a:latin typeface="Comic Sans MS" charset="0"/>
                <a:ea typeface="ヒラギノ角ゴ ProN W3" charset="0"/>
                <a:cs typeface="ヒラギノ角ゴ ProN W3" charset="0"/>
              </a:rPr>
              <a:t>4</a:t>
            </a:r>
            <a:r>
              <a:rPr lang="en-US" dirty="0">
                <a:solidFill>
                  <a:srgbClr val="FFFD00"/>
                </a:solidFill>
                <a:latin typeface="Comic Sans MS" charset="0"/>
                <a:ea typeface="ヒラギノ角ゴ ProN W3" charset="0"/>
                <a:cs typeface="ヒラギノ角ゴ ProN W3" charset="0"/>
              </a:rPr>
              <a:t>He</a:t>
            </a:r>
            <a:r>
              <a:rPr lang="en-US" dirty="0">
                <a:solidFill>
                  <a:srgbClr val="FFFD00"/>
                </a:solidFill>
                <a:latin typeface="Helvetica" charset="0"/>
              </a:rPr>
              <a:t>,</a:t>
            </a:r>
            <a:r>
              <a:rPr lang="en-US" dirty="0">
                <a:solidFill>
                  <a:srgbClr val="FFFD00"/>
                </a:solidFill>
                <a:latin typeface="Symbol" charset="0"/>
                <a:ea typeface="ヒラギノ角ゴ ProN W3" charset="0"/>
                <a:cs typeface="ヒラギノ角ゴ ProN W3" charset="0"/>
                <a:sym typeface="Symbol" charset="0"/>
              </a:rPr>
              <a:t></a:t>
            </a:r>
            <a:r>
              <a:rPr lang="en-US" dirty="0">
                <a:solidFill>
                  <a:srgbClr val="FFFD00"/>
                </a:solidFill>
                <a:latin typeface="Helvetica" charset="0"/>
              </a:rPr>
              <a:t>)</a:t>
            </a:r>
            <a:r>
              <a:rPr lang="en-US" baseline="30000" dirty="0">
                <a:solidFill>
                  <a:srgbClr val="FFFD00"/>
                </a:solidFill>
                <a:latin typeface="Comic Sans MS" charset="0"/>
              </a:rPr>
              <a:t>6</a:t>
            </a:r>
            <a:r>
              <a:rPr lang="en-US" dirty="0">
                <a:solidFill>
                  <a:srgbClr val="FFFD00"/>
                </a:solidFill>
                <a:latin typeface="Comic Sans MS" charset="0"/>
              </a:rPr>
              <a:t>Li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D00"/>
                </a:solidFill>
                <a:latin typeface="Comic Sans MS" charset="0"/>
              </a:rPr>
              <a:t>High Purity Germanium detector to detect the 1,6 MeV </a:t>
            </a:r>
            <a:r>
              <a:rPr lang="en-US" dirty="0">
                <a:solidFill>
                  <a:srgbClr val="FF9000"/>
                </a:solidFill>
                <a:latin typeface="Comic Sans MS" charset="0"/>
              </a:rPr>
              <a:t>gamma’s</a:t>
            </a:r>
            <a:r>
              <a:rPr lang="en-US" dirty="0">
                <a:solidFill>
                  <a:srgbClr val="FFFD00"/>
                </a:solidFill>
                <a:latin typeface="Comic Sans MS" charset="0"/>
              </a:rPr>
              <a:t> from D(</a:t>
            </a:r>
            <a:r>
              <a:rPr lang="en-US" baseline="30000" dirty="0">
                <a:solidFill>
                  <a:srgbClr val="FFFD00"/>
                </a:solidFill>
                <a:latin typeface="Comic Sans MS" charset="0"/>
                <a:ea typeface="ヒラギノ角ゴ ProN W3" charset="0"/>
                <a:cs typeface="ヒラギノ角ゴ ProN W3" charset="0"/>
              </a:rPr>
              <a:t>4</a:t>
            </a:r>
            <a:r>
              <a:rPr lang="en-US" dirty="0">
                <a:solidFill>
                  <a:srgbClr val="FFFD00"/>
                </a:solidFill>
                <a:latin typeface="Comic Sans MS" charset="0"/>
                <a:ea typeface="ヒラギノ角ゴ ProN W3" charset="0"/>
                <a:cs typeface="ヒラギノ角ゴ ProN W3" charset="0"/>
              </a:rPr>
              <a:t>He</a:t>
            </a:r>
            <a:r>
              <a:rPr lang="en-US" dirty="0">
                <a:solidFill>
                  <a:srgbClr val="FFFD00"/>
                </a:solidFill>
                <a:latin typeface="Helvetica" charset="0"/>
              </a:rPr>
              <a:t>,</a:t>
            </a:r>
            <a:r>
              <a:rPr lang="en-US" dirty="0">
                <a:solidFill>
                  <a:srgbClr val="FF9000"/>
                </a:solidFill>
                <a:latin typeface="Symbol" charset="0"/>
                <a:ea typeface="ヒラギノ角ゴ ProN W3" charset="0"/>
                <a:cs typeface="ヒラギノ角ゴ ProN W3" charset="0"/>
                <a:sym typeface="Symbol" charset="0"/>
              </a:rPr>
              <a:t></a:t>
            </a:r>
            <a:r>
              <a:rPr lang="en-US" dirty="0">
                <a:solidFill>
                  <a:srgbClr val="FFFD00"/>
                </a:solidFill>
                <a:latin typeface="Helvetica" charset="0"/>
              </a:rPr>
              <a:t>)</a:t>
            </a:r>
            <a:r>
              <a:rPr lang="en-US" baseline="30000" dirty="0" smtClean="0">
                <a:solidFill>
                  <a:srgbClr val="FFFD00"/>
                </a:solidFill>
                <a:latin typeface="Comic Sans MS" charset="0"/>
              </a:rPr>
              <a:t>6</a:t>
            </a:r>
            <a:r>
              <a:rPr lang="en-US" dirty="0" smtClean="0">
                <a:solidFill>
                  <a:srgbClr val="FFFD00"/>
                </a:solidFill>
                <a:latin typeface="Comic Sans MS" charset="0"/>
              </a:rPr>
              <a:t>Li</a:t>
            </a:r>
            <a:endParaRPr lang="en-US" dirty="0">
              <a:solidFill>
                <a:srgbClr val="FFFD00"/>
              </a:solidFill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omic Sans MS" charset="0"/>
              </a:rPr>
              <a:t>NATURAL BACKGROUND REDUCTION</a:t>
            </a:r>
            <a:endParaRPr lang="en-US" dirty="0">
              <a:solidFill>
                <a:srgbClr val="FFFD00"/>
              </a:solidFill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D00"/>
                </a:solidFill>
                <a:latin typeface="Comic Sans MS" charset="0"/>
              </a:rPr>
              <a:t>4</a:t>
            </a:r>
            <a:r>
              <a:rPr lang="en-US" dirty="0">
                <a:solidFill>
                  <a:srgbClr val="FFFD00"/>
                </a:solidFill>
                <a:latin typeface="Symbol" charset="0"/>
                <a:sym typeface="Symbol" charset="0"/>
              </a:rPr>
              <a:t></a:t>
            </a:r>
            <a:r>
              <a:rPr lang="en-US" dirty="0">
                <a:solidFill>
                  <a:srgbClr val="FFFD00"/>
                </a:solidFill>
                <a:latin typeface="Comic Sans MS" charset="0"/>
              </a:rPr>
              <a:t> shield of lead to minimize the natural background 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D00"/>
                </a:solidFill>
                <a:latin typeface="Comic Sans MS" charset="0"/>
              </a:rPr>
              <a:t>N</a:t>
            </a:r>
            <a:r>
              <a:rPr lang="en-US" baseline="-25000" dirty="0">
                <a:solidFill>
                  <a:srgbClr val="FFFD00"/>
                </a:solidFill>
                <a:latin typeface="Comic Sans MS" charset="0"/>
              </a:rPr>
              <a:t>2</a:t>
            </a:r>
            <a:r>
              <a:rPr lang="en-US" dirty="0">
                <a:solidFill>
                  <a:srgbClr val="FFFD00"/>
                </a:solidFill>
                <a:latin typeface="Comic Sans MS" charset="0"/>
              </a:rPr>
              <a:t> flushing to reduce the Radioactivity induced by Radon (Radon Box</a:t>
            </a:r>
            <a:r>
              <a:rPr lang="en-US" dirty="0" smtClean="0">
                <a:solidFill>
                  <a:srgbClr val="FFFD00"/>
                </a:solidFill>
                <a:latin typeface="Comic Sans MS" charset="0"/>
              </a:rPr>
              <a:t>)</a:t>
            </a:r>
            <a:endParaRPr lang="en-US" dirty="0">
              <a:solidFill>
                <a:srgbClr val="FFFD00"/>
              </a:solidFill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omic Sans MS" charset="0"/>
              </a:rPr>
              <a:t>BEAM-INDUCED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</a:rPr>
              <a:t>BACKGROUND</a:t>
            </a:r>
            <a:endParaRPr lang="en-US" dirty="0" smtClean="0">
              <a:solidFill>
                <a:srgbClr val="FFFD00"/>
              </a:solidFill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FFFD00"/>
                </a:solidFill>
                <a:latin typeface="Comic Sans MS" charset="0"/>
              </a:rPr>
              <a:t>Reduced volume for the gas target (see later)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D00"/>
                </a:solidFill>
                <a:latin typeface="Comic Sans MS" charset="0"/>
              </a:rPr>
              <a:t>M</a:t>
            </a:r>
            <a:r>
              <a:rPr lang="en-US" dirty="0" smtClean="0">
                <a:solidFill>
                  <a:srgbClr val="FFFD00"/>
                </a:solidFill>
                <a:latin typeface="Comic Sans MS" charset="0"/>
              </a:rPr>
              <a:t>easurement method (see later)</a:t>
            </a:r>
            <a:endParaRPr lang="en-US" dirty="0">
              <a:solidFill>
                <a:srgbClr val="FFFD00"/>
              </a:solidFill>
              <a:latin typeface="Comic Sans MS" charset="0"/>
            </a:endParaRP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rgbClr val="FFFF00"/>
                </a:solidFill>
                <a:latin typeface="Comic Sans MS" charset="0"/>
              </a:rPr>
              <a:t>D</a:t>
            </a:r>
            <a:r>
              <a:rPr lang="it-IT" sz="2800" dirty="0" smtClean="0">
                <a:solidFill>
                  <a:srgbClr val="FFFF00"/>
                </a:solidFill>
                <a:latin typeface="Comic Sans MS" charset="0"/>
              </a:rPr>
              <a:t>(</a:t>
            </a:r>
            <a:r>
              <a:rPr lang="it-IT" sz="28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lang="it-IT" sz="2800" dirty="0" err="1" smtClean="0">
                <a:solidFill>
                  <a:srgbClr val="FFFF00"/>
                </a:solidFill>
                <a:latin typeface="Comic Sans MS" charset="0"/>
              </a:rPr>
              <a:t>,</a:t>
            </a:r>
            <a:r>
              <a:rPr lang="it-IT" sz="2800" dirty="0" err="1">
                <a:solidFill>
                  <a:srgbClr val="FFFF00"/>
                </a:solidFill>
                <a:latin typeface="Symbol" charset="0"/>
              </a:rPr>
              <a:t>g</a:t>
            </a:r>
            <a:r>
              <a:rPr lang="it-IT" sz="2800" dirty="0">
                <a:solidFill>
                  <a:srgbClr val="FFFF00"/>
                </a:solidFill>
                <a:latin typeface="Comic Sans MS" charset="0"/>
              </a:rPr>
              <a:t>)</a:t>
            </a:r>
            <a:r>
              <a:rPr lang="it-IT" sz="2800" baseline="30000" dirty="0">
                <a:solidFill>
                  <a:srgbClr val="FFFF00"/>
                </a:solidFill>
                <a:latin typeface="Comic Sans MS" charset="0"/>
              </a:rPr>
              <a:t>6</a:t>
            </a:r>
            <a:r>
              <a:rPr lang="it-IT" sz="2800" dirty="0">
                <a:solidFill>
                  <a:srgbClr val="FFFF00"/>
                </a:solidFill>
                <a:latin typeface="Comic Sans MS" charset="0"/>
              </a:rPr>
              <a:t>Li </a:t>
            </a:r>
            <a:r>
              <a:rPr lang="it-IT" sz="2800" dirty="0" err="1">
                <a:solidFill>
                  <a:srgbClr val="FFFF00"/>
                </a:solidFill>
                <a:latin typeface="Comic Sans MS" charset="0"/>
              </a:rPr>
              <a:t>experimental</a:t>
            </a:r>
            <a:r>
              <a:rPr lang="it-IT" sz="2800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it-IT" sz="2800" dirty="0" err="1">
                <a:solidFill>
                  <a:srgbClr val="FFFF00"/>
                </a:solidFill>
                <a:latin typeface="Comic Sans MS" charset="0"/>
              </a:rPr>
              <a:t>approach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92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charset="0"/>
              </a:rPr>
              <a:t>“Impossible” measurement because of the low cross section (</a:t>
            </a:r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Comic Sans MS" charset="0"/>
              </a:rPr>
              <a:t>~10</a:t>
            </a:r>
            <a:r>
              <a:rPr lang="en-US" sz="2000" baseline="30000" dirty="0" smtClean="0">
                <a:solidFill>
                  <a:schemeClr val="bg1"/>
                </a:solidFill>
                <a:latin typeface="Comic Sans MS" charset="0"/>
              </a:rPr>
              <a:t>-11</a:t>
            </a:r>
            <a:r>
              <a:rPr lang="en-US" sz="2000" dirty="0" smtClean="0">
                <a:solidFill>
                  <a:schemeClr val="bg1"/>
                </a:solidFill>
                <a:latin typeface="Comic Sans MS" charset="0"/>
              </a:rPr>
              <a:t> barn) and the existence of a beam induced background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3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8" name="Line 8"/>
          <p:cNvSpPr>
            <a:spLocks noChangeShapeType="1"/>
          </p:cNvSpPr>
          <p:nvPr/>
        </p:nvSpPr>
        <p:spPr bwMode="auto">
          <a:xfrm>
            <a:off x="3429000" y="2514600"/>
            <a:ext cx="838200" cy="381000"/>
          </a:xfrm>
          <a:prstGeom prst="line">
            <a:avLst/>
          </a:prstGeom>
          <a:noFill/>
          <a:ln w="28575">
            <a:solidFill>
              <a:srgbClr val="FF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5241" name="Group 41"/>
          <p:cNvGrpSpPr>
            <a:grpSpLocks/>
          </p:cNvGrpSpPr>
          <p:nvPr/>
        </p:nvGrpSpPr>
        <p:grpSpPr bwMode="auto">
          <a:xfrm>
            <a:off x="2971800" y="2133600"/>
            <a:ext cx="457200" cy="457200"/>
            <a:chOff x="1720" y="1392"/>
            <a:chExt cx="288" cy="288"/>
          </a:xfrm>
        </p:grpSpPr>
        <p:sp>
          <p:nvSpPr>
            <p:cNvPr id="435206" name="Oval 6"/>
            <p:cNvSpPr>
              <a:spLocks noChangeArrowheads="1"/>
            </p:cNvSpPr>
            <p:nvPr/>
          </p:nvSpPr>
          <p:spPr bwMode="auto">
            <a:xfrm>
              <a:off x="1720" y="1392"/>
              <a:ext cx="288" cy="288"/>
            </a:xfrm>
            <a:prstGeom prst="ellipse">
              <a:avLst/>
            </a:prstGeom>
            <a:solidFill>
              <a:srgbClr val="FF9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9000"/>
                </a:solidFill>
              </a:endParaRPr>
            </a:p>
          </p:txBody>
        </p:sp>
        <p:sp>
          <p:nvSpPr>
            <p:cNvPr id="435209" name="Text Box 9"/>
            <p:cNvSpPr txBox="1">
              <a:spLocks noChangeArrowheads="1"/>
            </p:cNvSpPr>
            <p:nvPr/>
          </p:nvSpPr>
          <p:spPr bwMode="auto">
            <a:xfrm>
              <a:off x="1728" y="139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latin typeface="Comic Sans MS" charset="0"/>
                </a:rPr>
                <a:t>d</a:t>
              </a:r>
              <a:endPara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</p:txBody>
        </p:sp>
      </p:grpSp>
      <p:grpSp>
        <p:nvGrpSpPr>
          <p:cNvPr id="435210" name="Group 10"/>
          <p:cNvGrpSpPr>
            <a:grpSpLocks/>
          </p:cNvGrpSpPr>
          <p:nvPr/>
        </p:nvGrpSpPr>
        <p:grpSpPr bwMode="auto">
          <a:xfrm>
            <a:off x="4324350" y="2819400"/>
            <a:ext cx="457200" cy="457200"/>
            <a:chOff x="3072" y="1824"/>
            <a:chExt cx="288" cy="288"/>
          </a:xfrm>
        </p:grpSpPr>
        <p:sp>
          <p:nvSpPr>
            <p:cNvPr id="435211" name="Oval 11"/>
            <p:cNvSpPr>
              <a:spLocks noChangeArrowheads="1"/>
            </p:cNvSpPr>
            <p:nvPr/>
          </p:nvSpPr>
          <p:spPr bwMode="auto">
            <a:xfrm>
              <a:off x="3072" y="1824"/>
              <a:ext cx="288" cy="288"/>
            </a:xfrm>
            <a:prstGeom prst="ellipse">
              <a:avLst/>
            </a:prstGeom>
            <a:solidFill>
              <a:srgbClr val="FF9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9000"/>
                </a:solidFill>
              </a:endParaRPr>
            </a:p>
          </p:txBody>
        </p:sp>
        <p:sp>
          <p:nvSpPr>
            <p:cNvPr id="435212" name="Text Box 12"/>
            <p:cNvSpPr txBox="1">
              <a:spLocks noChangeArrowheads="1"/>
            </p:cNvSpPr>
            <p:nvPr/>
          </p:nvSpPr>
          <p:spPr bwMode="auto">
            <a:xfrm>
              <a:off x="3072" y="18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latin typeface="Comic Sans MS" charset="0"/>
                </a:rPr>
                <a:t>d</a:t>
              </a:r>
              <a:endPara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</p:txBody>
        </p:sp>
      </p:grpSp>
      <p:grpSp>
        <p:nvGrpSpPr>
          <p:cNvPr id="435240" name="Group 40"/>
          <p:cNvGrpSpPr>
            <a:grpSpLocks/>
          </p:cNvGrpSpPr>
          <p:nvPr/>
        </p:nvGrpSpPr>
        <p:grpSpPr bwMode="auto">
          <a:xfrm>
            <a:off x="4876800" y="762000"/>
            <a:ext cx="609600" cy="609600"/>
            <a:chOff x="3120" y="528"/>
            <a:chExt cx="384" cy="384"/>
          </a:xfrm>
        </p:grpSpPr>
        <p:sp>
          <p:nvSpPr>
            <p:cNvPr id="435205" name="Oval 5"/>
            <p:cNvSpPr>
              <a:spLocks noChangeArrowheads="1"/>
            </p:cNvSpPr>
            <p:nvPr/>
          </p:nvSpPr>
          <p:spPr bwMode="auto">
            <a:xfrm>
              <a:off x="3120" y="528"/>
              <a:ext cx="384" cy="384"/>
            </a:xfrm>
            <a:prstGeom prst="ellipse">
              <a:avLst/>
            </a:prstGeom>
            <a:solidFill>
              <a:srgbClr val="FFFD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D00"/>
                </a:solidFill>
              </a:endParaRPr>
            </a:p>
          </p:txBody>
        </p:sp>
        <p:sp>
          <p:nvSpPr>
            <p:cNvPr id="435214" name="Text Box 14"/>
            <p:cNvSpPr txBox="1">
              <a:spLocks noChangeArrowheads="1"/>
            </p:cNvSpPr>
            <p:nvPr/>
          </p:nvSpPr>
          <p:spPr bwMode="auto">
            <a:xfrm>
              <a:off x="3186" y="57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latin typeface="Symbol" charset="0"/>
                  <a:sym typeface="Symbol" charset="0"/>
                </a:rPr>
                <a:t></a:t>
              </a:r>
              <a:endPara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</p:txBody>
        </p:sp>
      </p:grpSp>
      <p:sp>
        <p:nvSpPr>
          <p:cNvPr id="435215" name="Rectangle 15"/>
          <p:cNvSpPr>
            <a:spLocks noChangeArrowheads="1"/>
          </p:cNvSpPr>
          <p:nvPr/>
        </p:nvSpPr>
        <p:spPr bwMode="auto">
          <a:xfrm>
            <a:off x="4765675" y="2147888"/>
            <a:ext cx="333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D00"/>
                </a:solidFill>
                <a:latin typeface="Chalkboard" charset="0"/>
              </a:rPr>
              <a:t>D(</a:t>
            </a:r>
            <a:r>
              <a:rPr lang="en-US" sz="1800">
                <a:solidFill>
                  <a:srgbClr val="FFFD00"/>
                </a:solidFill>
                <a:latin typeface="Lucida Grande" charset="0"/>
              </a:rPr>
              <a:t>α</a:t>
            </a:r>
            <a:r>
              <a:rPr lang="en-US" sz="1800">
                <a:solidFill>
                  <a:srgbClr val="FFFD00"/>
                </a:solidFill>
                <a:latin typeface="Chalkboard" charset="0"/>
              </a:rPr>
              <a:t>,</a:t>
            </a:r>
            <a:r>
              <a:rPr lang="en-US" sz="1800">
                <a:solidFill>
                  <a:srgbClr val="FFFD00"/>
                </a:solidFill>
                <a:latin typeface="Lucida Grande" charset="0"/>
              </a:rPr>
              <a:t>α</a:t>
            </a:r>
            <a:r>
              <a:rPr lang="en-US" sz="1800">
                <a:solidFill>
                  <a:srgbClr val="FFFD00"/>
                </a:solidFill>
                <a:latin typeface="Chalkboard" charset="0"/>
              </a:rPr>
              <a:t>)d Rutherford scattering</a:t>
            </a:r>
            <a:endParaRPr lang="en-US" sz="2800">
              <a:solidFill>
                <a:srgbClr val="000000"/>
              </a:solidFill>
              <a:latin typeface="Chalkboard" charset="0"/>
            </a:endParaRPr>
          </a:p>
        </p:txBody>
      </p:sp>
      <p:sp>
        <p:nvSpPr>
          <p:cNvPr id="435227" name="Oval 27"/>
          <p:cNvSpPr>
            <a:spLocks noChangeArrowheads="1"/>
          </p:cNvSpPr>
          <p:nvPr/>
        </p:nvSpPr>
        <p:spPr bwMode="auto">
          <a:xfrm>
            <a:off x="304800" y="1752600"/>
            <a:ext cx="609600" cy="609600"/>
          </a:xfrm>
          <a:prstGeom prst="ellipse">
            <a:avLst/>
          </a:prstGeom>
          <a:solidFill>
            <a:srgbClr val="FFFD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D00"/>
              </a:solidFill>
            </a:endParaRPr>
          </a:p>
        </p:txBody>
      </p:sp>
      <p:sp>
        <p:nvSpPr>
          <p:cNvPr id="435228" name="Text Box 28"/>
          <p:cNvSpPr txBox="1">
            <a:spLocks noChangeArrowheads="1"/>
          </p:cNvSpPr>
          <p:nvPr/>
        </p:nvSpPr>
        <p:spPr bwMode="auto">
          <a:xfrm>
            <a:off x="409575" y="1828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Symbol" charset="0"/>
                <a:sym typeface="Symbol" charset="0"/>
              </a:rPr>
              <a:t></a:t>
            </a:r>
            <a:endParaRPr lang="en-US" sz="24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35229" name="Rectangle 29"/>
          <p:cNvSpPr>
            <a:spLocks noChangeArrowheads="1"/>
          </p:cNvSpPr>
          <p:nvPr/>
        </p:nvSpPr>
        <p:spPr bwMode="auto">
          <a:xfrm>
            <a:off x="914400" y="2133600"/>
            <a:ext cx="954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D00"/>
                </a:solidFill>
                <a:latin typeface="Lucida Grande" charset="0"/>
              </a:rPr>
              <a:t>α </a:t>
            </a:r>
            <a:r>
              <a:rPr lang="en-US" sz="1800">
                <a:solidFill>
                  <a:srgbClr val="FFFD00"/>
                </a:solidFill>
                <a:latin typeface="Chalkboard" charset="0"/>
              </a:rPr>
              <a:t>beam</a:t>
            </a:r>
            <a:endParaRPr lang="en-US" sz="2800">
              <a:solidFill>
                <a:srgbClr val="000000"/>
              </a:solidFill>
              <a:latin typeface="Chalkboard" charset="0"/>
            </a:endParaRPr>
          </a:p>
        </p:txBody>
      </p:sp>
      <p:sp>
        <p:nvSpPr>
          <p:cNvPr id="435230" name="Rectangle 30"/>
          <p:cNvSpPr>
            <a:spLocks noChangeArrowheads="1"/>
          </p:cNvSpPr>
          <p:nvPr/>
        </p:nvSpPr>
        <p:spPr bwMode="auto">
          <a:xfrm>
            <a:off x="2209800" y="271145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FFFD00"/>
                </a:solidFill>
                <a:latin typeface="Chalkboard" charset="0"/>
              </a:rPr>
              <a:t>Deuterium gas target</a:t>
            </a:r>
            <a:endParaRPr lang="en-US" sz="2800">
              <a:solidFill>
                <a:srgbClr val="000000"/>
              </a:solidFill>
              <a:latin typeface="Chalkboard" charset="0"/>
            </a:endParaRPr>
          </a:p>
        </p:txBody>
      </p:sp>
      <p:sp>
        <p:nvSpPr>
          <p:cNvPr id="435235" name="Freeform 35"/>
          <p:cNvSpPr>
            <a:spLocks/>
          </p:cNvSpPr>
          <p:nvPr/>
        </p:nvSpPr>
        <p:spPr bwMode="auto">
          <a:xfrm rot="-183439">
            <a:off x="990600" y="1293813"/>
            <a:ext cx="3878263" cy="838200"/>
          </a:xfrm>
          <a:custGeom>
            <a:avLst/>
            <a:gdLst>
              <a:gd name="T0" fmla="*/ 0 w 1920"/>
              <a:gd name="T1" fmla="*/ 576 h 672"/>
              <a:gd name="T2" fmla="*/ 1056 w 1920"/>
              <a:gd name="T3" fmla="*/ 576 h 672"/>
              <a:gd name="T4" fmla="*/ 1920 w 1920"/>
              <a:gd name="T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0" h="672">
                <a:moveTo>
                  <a:pt x="0" y="576"/>
                </a:moveTo>
                <a:cubicBezTo>
                  <a:pt x="368" y="624"/>
                  <a:pt x="736" y="672"/>
                  <a:pt x="1056" y="576"/>
                </a:cubicBezTo>
                <a:cubicBezTo>
                  <a:pt x="1376" y="480"/>
                  <a:pt x="1776" y="96"/>
                  <a:pt x="1920" y="0"/>
                </a:cubicBezTo>
              </a:path>
            </a:pathLst>
          </a:custGeom>
          <a:noFill/>
          <a:ln w="28575" cmpd="sng">
            <a:solidFill>
              <a:srgbClr val="FF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5248" name="Group 48"/>
          <p:cNvGrpSpPr>
            <a:grpSpLocks/>
          </p:cNvGrpSpPr>
          <p:nvPr/>
        </p:nvGrpSpPr>
        <p:grpSpPr bwMode="auto">
          <a:xfrm>
            <a:off x="1573213" y="3429000"/>
            <a:ext cx="7367587" cy="1752600"/>
            <a:chOff x="991" y="2160"/>
            <a:chExt cx="4641" cy="1104"/>
          </a:xfrm>
        </p:grpSpPr>
        <p:sp>
          <p:nvSpPr>
            <p:cNvPr id="435238" name="AutoShape 38"/>
            <p:cNvSpPr>
              <a:spLocks noChangeArrowheads="1"/>
            </p:cNvSpPr>
            <p:nvPr/>
          </p:nvSpPr>
          <p:spPr bwMode="auto">
            <a:xfrm>
              <a:off x="2448" y="2484"/>
              <a:ext cx="828" cy="732"/>
            </a:xfrm>
            <a:prstGeom prst="irregularSeal1">
              <a:avLst/>
            </a:prstGeom>
            <a:solidFill>
              <a:srgbClr val="FFFD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5237" name="Group 37"/>
            <p:cNvGrpSpPr>
              <a:grpSpLocks/>
            </p:cNvGrpSpPr>
            <p:nvPr/>
          </p:nvGrpSpPr>
          <p:grpSpPr bwMode="auto">
            <a:xfrm>
              <a:off x="3717" y="2304"/>
              <a:ext cx="480" cy="384"/>
              <a:chOff x="3589" y="2448"/>
              <a:chExt cx="480" cy="384"/>
            </a:xfrm>
          </p:grpSpPr>
          <p:sp>
            <p:nvSpPr>
              <p:cNvPr id="435203" name="Oval 3"/>
              <p:cNvSpPr>
                <a:spLocks noChangeArrowheads="1"/>
              </p:cNvSpPr>
              <p:nvPr/>
            </p:nvSpPr>
            <p:spPr bwMode="auto">
              <a:xfrm>
                <a:off x="3592" y="244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D00"/>
                  </a:solidFill>
                </a:endParaRPr>
              </a:p>
            </p:txBody>
          </p:sp>
          <p:sp>
            <p:nvSpPr>
              <p:cNvPr id="435213" name="Text Box 13"/>
              <p:cNvSpPr txBox="1">
                <a:spLocks noChangeArrowheads="1"/>
              </p:cNvSpPr>
              <p:nvPr/>
            </p:nvSpPr>
            <p:spPr bwMode="auto">
              <a:xfrm>
                <a:off x="3589" y="2514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baseline="30000" dirty="0">
                    <a:latin typeface="Symbol" charset="0"/>
                    <a:sym typeface="Symbol" charset="0"/>
                  </a:rPr>
                  <a:t></a:t>
                </a:r>
                <a:r>
                  <a:rPr lang="it-IT" sz="2000" dirty="0">
                    <a:latin typeface="Comic Sans MS" charset="0"/>
                  </a:rPr>
                  <a:t>He</a:t>
                </a:r>
                <a:endParaRPr lang="en-US" sz="2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endParaRPr>
              </a:p>
            </p:txBody>
          </p:sp>
        </p:grpSp>
        <p:grpSp>
          <p:nvGrpSpPr>
            <p:cNvPr id="435216" name="Group 16"/>
            <p:cNvGrpSpPr>
              <a:grpSpLocks/>
            </p:cNvGrpSpPr>
            <p:nvPr/>
          </p:nvGrpSpPr>
          <p:grpSpPr bwMode="auto">
            <a:xfrm>
              <a:off x="2604" y="2640"/>
              <a:ext cx="288" cy="288"/>
              <a:chOff x="3072" y="1824"/>
              <a:chExt cx="288" cy="288"/>
            </a:xfrm>
          </p:grpSpPr>
          <p:sp>
            <p:nvSpPr>
              <p:cNvPr id="435217" name="Oval 17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288" cy="288"/>
              </a:xfrm>
              <a:prstGeom prst="ellipse">
                <a:avLst/>
              </a:prstGeom>
              <a:solidFill>
                <a:srgbClr val="FF9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9000"/>
                  </a:solidFill>
                </a:endParaRPr>
              </a:p>
            </p:txBody>
          </p:sp>
          <p:sp>
            <p:nvSpPr>
              <p:cNvPr id="435218" name="Text Box 18"/>
              <p:cNvSpPr txBox="1">
                <a:spLocks noChangeArrowheads="1"/>
              </p:cNvSpPr>
              <p:nvPr/>
            </p:nvSpPr>
            <p:spPr bwMode="auto">
              <a:xfrm>
                <a:off x="3072" y="182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400">
                    <a:latin typeface="Comic Sans MS" charset="0"/>
                  </a:rPr>
                  <a:t>d</a:t>
                </a:r>
                <a:endParaRPr lang="en-US" sz="24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endParaRPr>
              </a:p>
            </p:txBody>
          </p:sp>
        </p:grpSp>
        <p:grpSp>
          <p:nvGrpSpPr>
            <p:cNvPr id="435220" name="Group 20"/>
            <p:cNvGrpSpPr>
              <a:grpSpLocks/>
            </p:cNvGrpSpPr>
            <p:nvPr/>
          </p:nvGrpSpPr>
          <p:grpSpPr bwMode="auto">
            <a:xfrm>
              <a:off x="2844" y="2736"/>
              <a:ext cx="288" cy="288"/>
              <a:chOff x="3072" y="1824"/>
              <a:chExt cx="288" cy="288"/>
            </a:xfrm>
          </p:grpSpPr>
          <p:sp>
            <p:nvSpPr>
              <p:cNvPr id="435221" name="Oval 21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288" cy="288"/>
              </a:xfrm>
              <a:prstGeom prst="ellipse">
                <a:avLst/>
              </a:prstGeom>
              <a:solidFill>
                <a:srgbClr val="FF9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9000"/>
                  </a:solidFill>
                </a:endParaRPr>
              </a:p>
            </p:txBody>
          </p:sp>
          <p:sp>
            <p:nvSpPr>
              <p:cNvPr id="435222" name="Text Box 22"/>
              <p:cNvSpPr txBox="1">
                <a:spLocks noChangeArrowheads="1"/>
              </p:cNvSpPr>
              <p:nvPr/>
            </p:nvSpPr>
            <p:spPr bwMode="auto">
              <a:xfrm>
                <a:off x="3072" y="182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400">
                    <a:latin typeface="Comic Sans MS" charset="0"/>
                  </a:rPr>
                  <a:t>d</a:t>
                </a:r>
                <a:endParaRPr lang="en-US" sz="24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endParaRPr>
              </a:p>
            </p:txBody>
          </p:sp>
        </p:grpSp>
        <p:sp>
          <p:nvSpPr>
            <p:cNvPr id="435223" name="Oval 23"/>
            <p:cNvSpPr>
              <a:spLocks noChangeArrowheads="1"/>
            </p:cNvSpPr>
            <p:nvPr/>
          </p:nvSpPr>
          <p:spPr bwMode="auto">
            <a:xfrm>
              <a:off x="3564" y="2976"/>
              <a:ext cx="288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9000"/>
                </a:solidFill>
              </a:endParaRPr>
            </a:p>
          </p:txBody>
        </p:sp>
        <p:sp>
          <p:nvSpPr>
            <p:cNvPr id="435224" name="Text Box 24"/>
            <p:cNvSpPr txBox="1">
              <a:spLocks noChangeArrowheads="1"/>
            </p:cNvSpPr>
            <p:nvPr/>
          </p:nvSpPr>
          <p:spPr bwMode="auto">
            <a:xfrm>
              <a:off x="3588" y="297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latin typeface="Comic Sans MS" charset="0"/>
                </a:rPr>
                <a:t>n</a:t>
              </a:r>
              <a:endPara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435225" name="Line 25"/>
            <p:cNvSpPr>
              <a:spLocks noChangeShapeType="1"/>
            </p:cNvSpPr>
            <p:nvPr/>
          </p:nvSpPr>
          <p:spPr bwMode="auto">
            <a:xfrm flipV="1">
              <a:off x="3228" y="2544"/>
              <a:ext cx="432" cy="144"/>
            </a:xfrm>
            <a:prstGeom prst="line">
              <a:avLst/>
            </a:prstGeom>
            <a:noFill/>
            <a:ln w="28575">
              <a:solidFill>
                <a:srgbClr val="FF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26" name="Line 26"/>
            <p:cNvSpPr>
              <a:spLocks noChangeShapeType="1"/>
            </p:cNvSpPr>
            <p:nvPr/>
          </p:nvSpPr>
          <p:spPr bwMode="auto">
            <a:xfrm>
              <a:off x="3168" y="2976"/>
              <a:ext cx="348" cy="96"/>
            </a:xfrm>
            <a:prstGeom prst="line">
              <a:avLst/>
            </a:prstGeom>
            <a:noFill/>
            <a:ln w="28575">
              <a:solidFill>
                <a:srgbClr val="FF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31" name="Rectangle 31"/>
            <p:cNvSpPr>
              <a:spLocks noChangeArrowheads="1"/>
            </p:cNvSpPr>
            <p:nvPr/>
          </p:nvSpPr>
          <p:spPr bwMode="auto">
            <a:xfrm>
              <a:off x="991" y="2592"/>
              <a:ext cx="13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D00"/>
                  </a:solidFill>
                  <a:latin typeface="Comic Sans MS" charset="0"/>
                </a:rPr>
                <a:t>D(d,</a:t>
              </a:r>
              <a:r>
                <a:rPr lang="en-US" sz="1800">
                  <a:solidFill>
                    <a:schemeClr val="bg1"/>
                  </a:solidFill>
                  <a:latin typeface="Comic Sans MS" charset="0"/>
                </a:rPr>
                <a:t>n</a:t>
              </a:r>
              <a:r>
                <a:rPr lang="en-US" sz="1800">
                  <a:solidFill>
                    <a:srgbClr val="FFFD00"/>
                  </a:solidFill>
                  <a:latin typeface="Comic Sans MS" charset="0"/>
                </a:rPr>
                <a:t>)</a:t>
              </a:r>
              <a:r>
                <a:rPr lang="en-US" sz="1800" baseline="30000">
                  <a:solidFill>
                    <a:srgbClr val="FFFD00"/>
                  </a:solidFill>
                  <a:latin typeface="Comic Sans MS" charset="0"/>
                </a:rPr>
                <a:t>3</a:t>
              </a:r>
              <a:r>
                <a:rPr lang="en-US" sz="1800">
                  <a:solidFill>
                    <a:srgbClr val="FFFD00"/>
                  </a:solidFill>
                  <a:latin typeface="Comic Sans MS" charset="0"/>
                </a:rPr>
                <a:t>He reaction</a:t>
              </a:r>
            </a:p>
            <a:p>
              <a:r>
                <a:rPr lang="it-IT" sz="1800">
                  <a:solidFill>
                    <a:srgbClr val="FFFD00"/>
                  </a:solidFill>
                  <a:latin typeface="Chalkboard" charset="0"/>
                  <a:cs typeface="Arial" charset="0"/>
                </a:rPr>
                <a:t>Q=3.269 MeV</a:t>
              </a:r>
              <a:endParaRPr lang="en-US" sz="1800">
                <a:solidFill>
                  <a:srgbClr val="FFFD00"/>
                </a:solidFill>
                <a:latin typeface="Chalkboard" charset="0"/>
                <a:cs typeface="Arial" charset="0"/>
              </a:endParaRPr>
            </a:p>
          </p:txBody>
        </p:sp>
        <p:sp>
          <p:nvSpPr>
            <p:cNvPr id="435232" name="AutoShape 32"/>
            <p:cNvSpPr>
              <a:spLocks noChangeArrowheads="1"/>
            </p:cNvSpPr>
            <p:nvPr/>
          </p:nvSpPr>
          <p:spPr bwMode="auto">
            <a:xfrm>
              <a:off x="2748" y="216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42" name="Text Box 42"/>
            <p:cNvSpPr txBox="1">
              <a:spLocks noChangeArrowheads="1"/>
            </p:cNvSpPr>
            <p:nvPr/>
          </p:nvSpPr>
          <p:spPr bwMode="auto">
            <a:xfrm>
              <a:off x="4176" y="2400"/>
              <a:ext cx="1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FFFD00"/>
                  </a:solidFill>
                  <a:latin typeface="Chalkboard" charset="0"/>
                  <a:cs typeface="Arial" charset="0"/>
                </a:rPr>
                <a:t>E</a:t>
              </a:r>
              <a:r>
                <a:rPr lang="it-IT" sz="1800" baseline="-25000">
                  <a:solidFill>
                    <a:srgbClr val="FFFD00"/>
                  </a:solidFill>
                  <a:latin typeface="Chalkboard" charset="0"/>
                  <a:cs typeface="Arial" charset="0"/>
                </a:rPr>
                <a:t>cm</a:t>
              </a:r>
              <a:r>
                <a:rPr lang="it-IT" sz="1800">
                  <a:solidFill>
                    <a:srgbClr val="FFFD00"/>
                  </a:solidFill>
                  <a:latin typeface="Chalkboard" charset="0"/>
                  <a:cs typeface="Arial" charset="0"/>
                </a:rPr>
                <a:t>(</a:t>
              </a:r>
              <a:r>
                <a:rPr lang="it-IT" sz="1800" baseline="30000">
                  <a:solidFill>
                    <a:srgbClr val="FFFD00"/>
                  </a:solidFill>
                  <a:latin typeface="Chalkboard" charset="0"/>
                  <a:cs typeface="Arial" charset="0"/>
                </a:rPr>
                <a:t>3</a:t>
              </a:r>
              <a:r>
                <a:rPr lang="it-IT" sz="1800">
                  <a:solidFill>
                    <a:srgbClr val="FFFD00"/>
                  </a:solidFill>
                  <a:latin typeface="Chalkboard" charset="0"/>
                  <a:cs typeface="Arial" charset="0"/>
                </a:rPr>
                <a:t>He)= 0,820 MeV</a:t>
              </a:r>
              <a:endParaRPr lang="en-US" sz="1800">
                <a:latin typeface="Chalkboard" charset="0"/>
                <a:cs typeface="Arial" charset="0"/>
              </a:endParaRPr>
            </a:p>
          </p:txBody>
        </p:sp>
        <p:sp>
          <p:nvSpPr>
            <p:cNvPr id="435243" name="Text Box 43"/>
            <p:cNvSpPr txBox="1">
              <a:spLocks noChangeArrowheads="1"/>
            </p:cNvSpPr>
            <p:nvPr/>
          </p:nvSpPr>
          <p:spPr bwMode="auto">
            <a:xfrm>
              <a:off x="3984" y="3024"/>
              <a:ext cx="1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chemeClr val="bg1"/>
                  </a:solidFill>
                  <a:latin typeface="Chalkboard" charset="0"/>
                  <a:cs typeface="Arial" charset="0"/>
                </a:rPr>
                <a:t>E</a:t>
              </a:r>
              <a:r>
                <a:rPr lang="it-IT" sz="1800" baseline="-25000">
                  <a:solidFill>
                    <a:schemeClr val="bg1"/>
                  </a:solidFill>
                  <a:latin typeface="Chalkboard" charset="0"/>
                  <a:cs typeface="Arial" charset="0"/>
                </a:rPr>
                <a:t>cm</a:t>
              </a:r>
              <a:r>
                <a:rPr lang="it-IT" sz="1800">
                  <a:solidFill>
                    <a:schemeClr val="bg1"/>
                  </a:solidFill>
                  <a:latin typeface="Chalkboard" charset="0"/>
                  <a:cs typeface="Arial" charset="0"/>
                </a:rPr>
                <a:t>(n)=2.450 MeV</a:t>
              </a:r>
              <a:endParaRPr lang="en-US" sz="1800">
                <a:solidFill>
                  <a:srgbClr val="FFFD00"/>
                </a:solidFill>
                <a:latin typeface="Chalkboard" charset="0"/>
                <a:cs typeface="Arial" charset="0"/>
              </a:endParaRPr>
            </a:p>
          </p:txBody>
        </p:sp>
      </p:grpSp>
      <p:sp>
        <p:nvSpPr>
          <p:cNvPr id="435244" name="Text Box 44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FFFD00"/>
                </a:solidFill>
                <a:latin typeface="Comic Sans MS" charset="0"/>
              </a:rPr>
              <a:t>Beam Induced Background in the D(</a:t>
            </a:r>
            <a:r>
              <a:rPr lang="it-IT" sz="2400" baseline="30000">
                <a:solidFill>
                  <a:srgbClr val="FFFD00"/>
                </a:solidFill>
                <a:latin typeface="Comic Sans MS" charset="0"/>
              </a:rPr>
              <a:t>4</a:t>
            </a:r>
            <a:r>
              <a:rPr lang="it-IT" sz="2400">
                <a:solidFill>
                  <a:srgbClr val="FFFD00"/>
                </a:solidFill>
                <a:latin typeface="Comic Sans MS" charset="0"/>
              </a:rPr>
              <a:t>He,</a:t>
            </a:r>
            <a:r>
              <a:rPr lang="it-IT" sz="2400">
                <a:solidFill>
                  <a:srgbClr val="FFFD00"/>
                </a:solidFill>
                <a:latin typeface="Symbol" charset="0"/>
                <a:sym typeface="Symbol" charset="0"/>
              </a:rPr>
              <a:t></a:t>
            </a:r>
            <a:r>
              <a:rPr lang="it-IT" sz="2400">
                <a:solidFill>
                  <a:srgbClr val="FFFD00"/>
                </a:solidFill>
                <a:latin typeface="Comic Sans MS" charset="0"/>
              </a:rPr>
              <a:t>)</a:t>
            </a:r>
            <a:r>
              <a:rPr lang="it-IT" sz="2400" baseline="30000">
                <a:solidFill>
                  <a:srgbClr val="FFFD00"/>
                </a:solidFill>
                <a:latin typeface="Comic Sans MS" charset="0"/>
              </a:rPr>
              <a:t>6</a:t>
            </a:r>
            <a:r>
              <a:rPr lang="it-IT" sz="2400">
                <a:solidFill>
                  <a:srgbClr val="FFFD00"/>
                </a:solidFill>
                <a:latin typeface="Comic Sans MS" charset="0"/>
              </a:rPr>
              <a:t>Li measurement </a:t>
            </a:r>
            <a:endParaRPr lang="en-US" sz="2400">
              <a:solidFill>
                <a:srgbClr val="FFFD00"/>
              </a:solidFill>
              <a:latin typeface="Comic Sans MS" charset="0"/>
            </a:endParaRPr>
          </a:p>
        </p:txBody>
      </p:sp>
      <p:grpSp>
        <p:nvGrpSpPr>
          <p:cNvPr id="435249" name="Group 49"/>
          <p:cNvGrpSpPr>
            <a:grpSpLocks/>
          </p:cNvGrpSpPr>
          <p:nvPr/>
        </p:nvGrpSpPr>
        <p:grpSpPr bwMode="auto">
          <a:xfrm>
            <a:off x="152400" y="5181600"/>
            <a:ext cx="8839200" cy="1143000"/>
            <a:chOff x="96" y="3264"/>
            <a:chExt cx="5568" cy="720"/>
          </a:xfrm>
        </p:grpSpPr>
        <p:sp>
          <p:nvSpPr>
            <p:cNvPr id="435234" name="Rectangle 34"/>
            <p:cNvSpPr>
              <a:spLocks noChangeArrowheads="1"/>
            </p:cNvSpPr>
            <p:nvPr/>
          </p:nvSpPr>
          <p:spPr bwMode="auto">
            <a:xfrm>
              <a:off x="96" y="3580"/>
              <a:ext cx="55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Comic Sans MS" charset="0"/>
                </a:rPr>
                <a:t>(n,n’</a:t>
              </a:r>
              <a:r>
                <a:rPr lang="en-US" sz="1800">
                  <a:solidFill>
                    <a:schemeClr val="bg1"/>
                  </a:solidFill>
                  <a:latin typeface="Symbol" charset="0"/>
                  <a:sym typeface="Symbol" charset="0"/>
                </a:rPr>
                <a:t></a:t>
              </a:r>
              <a:r>
                <a:rPr lang="en-US" sz="1800">
                  <a:solidFill>
                    <a:schemeClr val="bg1"/>
                  </a:solidFill>
                  <a:latin typeface="Comic Sans MS" charset="0"/>
                </a:rPr>
                <a:t>) reaction on the surrounding materials (lead, steel, copper and germanium)</a:t>
              </a:r>
              <a:endParaRPr lang="en-US" sz="1800">
                <a:solidFill>
                  <a:srgbClr val="FFFD00"/>
                </a:solidFill>
                <a:latin typeface="Comic Sans MS" charset="0"/>
              </a:endParaRPr>
            </a:p>
            <a:p>
              <a:r>
                <a:rPr lang="en-US" sz="1800">
                  <a:solidFill>
                    <a:srgbClr val="FFFD00"/>
                  </a:solidFill>
                  <a:latin typeface="Symbol" charset="0"/>
                  <a:sym typeface="Symbol" charset="0"/>
                </a:rPr>
                <a:t></a:t>
              </a:r>
              <a:r>
                <a:rPr lang="en-US">
                  <a:solidFill>
                    <a:srgbClr val="FFFD00"/>
                  </a:solidFill>
                  <a:latin typeface="Comic Sans MS" charset="0"/>
                </a:rPr>
                <a:t>-ray background in the RoI for the D(</a:t>
              </a:r>
              <a:r>
                <a:rPr lang="en-US">
                  <a:solidFill>
                    <a:srgbClr val="FFFD00"/>
                  </a:solidFill>
                  <a:latin typeface="Symbol" charset="0"/>
                  <a:sym typeface="Symbol" charset="0"/>
                </a:rPr>
                <a:t>α</a:t>
              </a:r>
              <a:r>
                <a:rPr lang="en-US">
                  <a:solidFill>
                    <a:srgbClr val="FFFD00"/>
                  </a:solidFill>
                  <a:latin typeface="Comic Sans MS" charset="0"/>
                </a:rPr>
                <a:t>,</a:t>
              </a:r>
              <a:r>
                <a:rPr lang="en-US" sz="1800">
                  <a:solidFill>
                    <a:srgbClr val="FFFD00"/>
                  </a:solidFill>
                  <a:latin typeface="Symbol" charset="0"/>
                  <a:sym typeface="Symbol" charset="0"/>
                </a:rPr>
                <a:t></a:t>
              </a:r>
              <a:r>
                <a:rPr lang="en-US">
                  <a:solidFill>
                    <a:srgbClr val="FFFD00"/>
                  </a:solidFill>
                  <a:latin typeface="Comic Sans MS" charset="0"/>
                </a:rPr>
                <a:t>)</a:t>
              </a:r>
              <a:r>
                <a:rPr lang="en-US" baseline="30000">
                  <a:solidFill>
                    <a:srgbClr val="FFFD00"/>
                  </a:solidFill>
                  <a:latin typeface="Comic Sans MS" charset="0"/>
                </a:rPr>
                <a:t>6</a:t>
              </a:r>
              <a:r>
                <a:rPr lang="en-US">
                  <a:solidFill>
                    <a:srgbClr val="FFFD00"/>
                  </a:solidFill>
                  <a:latin typeface="Comic Sans MS" charset="0"/>
                </a:rPr>
                <a:t>Li DC transition (</a:t>
              </a:r>
              <a:r>
                <a:rPr lang="en-US">
                  <a:solidFill>
                    <a:srgbClr val="FFFD00"/>
                  </a:solidFill>
                  <a:latin typeface="Apple Symbols" charset="0"/>
                </a:rPr>
                <a:t>∼</a:t>
              </a:r>
              <a:r>
                <a:rPr lang="en-US">
                  <a:solidFill>
                    <a:srgbClr val="FFFD00"/>
                  </a:solidFill>
                  <a:latin typeface="Comic Sans MS" charset="0"/>
                </a:rPr>
                <a:t>1.6 MeV)</a:t>
              </a:r>
            </a:p>
          </p:txBody>
        </p:sp>
        <p:sp>
          <p:nvSpPr>
            <p:cNvPr id="435245" name="AutoShape 45"/>
            <p:cNvSpPr>
              <a:spLocks noChangeArrowheads="1"/>
            </p:cNvSpPr>
            <p:nvPr/>
          </p:nvSpPr>
          <p:spPr bwMode="auto">
            <a:xfrm>
              <a:off x="2880" y="3264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12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33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CA73-39D6-D641-B57A-131DE5D7DBE0}" type="slidenum">
              <a:rPr lang="en-GB"/>
              <a:pPr/>
              <a:t>13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414778" name="Rectangle 1082"/>
          <p:cNvSpPr>
            <a:spLocks noChangeArrowheads="1"/>
          </p:cNvSpPr>
          <p:nvPr/>
        </p:nvSpPr>
        <p:spPr bwMode="auto">
          <a:xfrm>
            <a:off x="304800" y="2286000"/>
            <a:ext cx="84582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22" name="Rectangle 1026"/>
          <p:cNvSpPr>
            <a:spLocks noChangeArrowheads="1"/>
          </p:cNvSpPr>
          <p:nvPr/>
        </p:nvSpPr>
        <p:spPr bwMode="auto">
          <a:xfrm>
            <a:off x="2333625" y="2971800"/>
            <a:ext cx="4953000" cy="35814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23" name="Rectangle 1027"/>
          <p:cNvSpPr>
            <a:spLocks noChangeArrowheads="1"/>
          </p:cNvSpPr>
          <p:nvPr/>
        </p:nvSpPr>
        <p:spPr bwMode="auto">
          <a:xfrm>
            <a:off x="1981200" y="4191000"/>
            <a:ext cx="685800" cy="265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4724" name="Picture 1028" descr="qu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4419600" cy="16875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14725" name="Group 1029"/>
          <p:cNvGrpSpPr>
            <a:grpSpLocks/>
          </p:cNvGrpSpPr>
          <p:nvPr/>
        </p:nvGrpSpPr>
        <p:grpSpPr bwMode="auto">
          <a:xfrm>
            <a:off x="2887663" y="3657600"/>
            <a:ext cx="2954337" cy="1885950"/>
            <a:chOff x="1819" y="2304"/>
            <a:chExt cx="1861" cy="1188"/>
          </a:xfrm>
        </p:grpSpPr>
        <p:sp>
          <p:nvSpPr>
            <p:cNvPr id="414726" name="Rectangle 1030"/>
            <p:cNvSpPr>
              <a:spLocks noChangeArrowheads="1"/>
            </p:cNvSpPr>
            <p:nvPr/>
          </p:nvSpPr>
          <p:spPr bwMode="auto">
            <a:xfrm>
              <a:off x="2112" y="2304"/>
              <a:ext cx="927" cy="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27" name="Rectangle 1031"/>
            <p:cNvSpPr>
              <a:spLocks noChangeArrowheads="1"/>
            </p:cNvSpPr>
            <p:nvPr/>
          </p:nvSpPr>
          <p:spPr bwMode="auto">
            <a:xfrm flipH="1">
              <a:off x="2897" y="2359"/>
              <a:ext cx="608" cy="1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28" name="Rectangle 1032"/>
            <p:cNvSpPr>
              <a:spLocks noChangeArrowheads="1"/>
            </p:cNvSpPr>
            <p:nvPr/>
          </p:nvSpPr>
          <p:spPr bwMode="auto">
            <a:xfrm flipH="1">
              <a:off x="1819" y="2964"/>
              <a:ext cx="1861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29" name="Rectangle 1033"/>
            <p:cNvSpPr>
              <a:spLocks noChangeArrowheads="1"/>
            </p:cNvSpPr>
            <p:nvPr/>
          </p:nvSpPr>
          <p:spPr bwMode="auto">
            <a:xfrm flipH="1">
              <a:off x="3137" y="2537"/>
              <a:ext cx="79" cy="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30" name="Rectangle 1034"/>
            <p:cNvSpPr>
              <a:spLocks noChangeArrowheads="1"/>
            </p:cNvSpPr>
            <p:nvPr/>
          </p:nvSpPr>
          <p:spPr bwMode="auto">
            <a:xfrm>
              <a:off x="1872" y="2352"/>
              <a:ext cx="240" cy="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731" name="Text Box 1035"/>
          <p:cNvSpPr txBox="1">
            <a:spLocks noChangeArrowheads="1"/>
          </p:cNvSpPr>
          <p:nvPr/>
        </p:nvSpPr>
        <p:spPr bwMode="auto">
          <a:xfrm>
            <a:off x="6532563" y="6567488"/>
            <a:ext cx="29162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37" tIns="42669" rIns="85337" bIns="42669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/>
            <a:endParaRPr lang="en-US" sz="1700">
              <a:latin typeface="Arial" charset="0"/>
              <a:cs typeface="ＭＳ Ｐゴシック" charset="0"/>
            </a:endParaRPr>
          </a:p>
        </p:txBody>
      </p:sp>
      <p:sp>
        <p:nvSpPr>
          <p:cNvPr id="414732" name="Text Box 1036"/>
          <p:cNvSpPr txBox="1">
            <a:spLocks noChangeArrowheads="1"/>
          </p:cNvSpPr>
          <p:nvPr/>
        </p:nvSpPr>
        <p:spPr bwMode="auto">
          <a:xfrm>
            <a:off x="4291013" y="2762250"/>
            <a:ext cx="4005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300">
              <a:latin typeface="Arial" charset="0"/>
            </a:endParaRPr>
          </a:p>
        </p:txBody>
      </p:sp>
      <p:sp>
        <p:nvSpPr>
          <p:cNvPr id="414733" name="Rectangle 1037"/>
          <p:cNvSpPr>
            <a:spLocks noChangeArrowheads="1"/>
          </p:cNvSpPr>
          <p:nvPr/>
        </p:nvSpPr>
        <p:spPr bwMode="auto">
          <a:xfrm>
            <a:off x="2389188" y="3048000"/>
            <a:ext cx="4779962" cy="457200"/>
          </a:xfrm>
          <a:prstGeom prst="rect">
            <a:avLst/>
          </a:prstGeom>
          <a:solidFill>
            <a:srgbClr val="CFCECB"/>
          </a:solidFill>
          <a:ln w="9525">
            <a:solidFill>
              <a:srgbClr val="CFCE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34" name="Text Box 1038"/>
          <p:cNvSpPr txBox="1">
            <a:spLocks noChangeArrowheads="1"/>
          </p:cNvSpPr>
          <p:nvPr/>
        </p:nvSpPr>
        <p:spPr bwMode="auto">
          <a:xfrm>
            <a:off x="7620000" y="3581400"/>
            <a:ext cx="987425" cy="44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 b="1">
                <a:latin typeface="Arial" charset="0"/>
              </a:rPr>
              <a:t>Deuterium </a:t>
            </a:r>
          </a:p>
          <a:p>
            <a:r>
              <a:rPr lang="en-US" sz="1300" b="1">
                <a:latin typeface="Arial" charset="0"/>
              </a:rPr>
              <a:t>inlet</a:t>
            </a:r>
          </a:p>
        </p:txBody>
      </p:sp>
      <p:sp>
        <p:nvSpPr>
          <p:cNvPr id="414735" name="Text Box 1039"/>
          <p:cNvSpPr txBox="1">
            <a:spLocks noChangeArrowheads="1"/>
          </p:cNvSpPr>
          <p:nvPr/>
        </p:nvSpPr>
        <p:spPr bwMode="auto">
          <a:xfrm>
            <a:off x="5791200" y="2514600"/>
            <a:ext cx="2133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Radon Box (N</a:t>
            </a:r>
            <a:r>
              <a:rPr lang="en-US" sz="1300" b="1" baseline="-25000">
                <a:latin typeface="Arial" charset="0"/>
              </a:rPr>
              <a:t>2</a:t>
            </a:r>
            <a:r>
              <a:rPr lang="en-US" sz="1300" b="1">
                <a:latin typeface="Arial" charset="0"/>
              </a:rPr>
              <a:t> flushing)</a:t>
            </a:r>
          </a:p>
        </p:txBody>
      </p:sp>
      <p:sp>
        <p:nvSpPr>
          <p:cNvPr id="414736" name="Line 1040"/>
          <p:cNvSpPr>
            <a:spLocks noChangeShapeType="1"/>
          </p:cNvSpPr>
          <p:nvPr/>
        </p:nvSpPr>
        <p:spPr bwMode="auto">
          <a:xfrm flipH="1">
            <a:off x="6553200" y="27241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37" name="Line 1041"/>
          <p:cNvSpPr>
            <a:spLocks noChangeShapeType="1"/>
          </p:cNvSpPr>
          <p:nvPr/>
        </p:nvSpPr>
        <p:spPr bwMode="auto">
          <a:xfrm>
            <a:off x="2863850" y="3821113"/>
            <a:ext cx="1588" cy="147637"/>
          </a:xfrm>
          <a:prstGeom prst="line">
            <a:avLst/>
          </a:prstGeom>
          <a:noFill/>
          <a:ln w="38100">
            <a:solidFill>
              <a:srgbClr val="5353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38" name="Rectangle 1042"/>
          <p:cNvSpPr>
            <a:spLocks noChangeArrowheads="1"/>
          </p:cNvSpPr>
          <p:nvPr/>
        </p:nvSpPr>
        <p:spPr bwMode="auto">
          <a:xfrm>
            <a:off x="419100" y="2990850"/>
            <a:ext cx="1466850" cy="3459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39" name="Text Box 1043"/>
          <p:cNvSpPr txBox="1">
            <a:spLocks noChangeArrowheads="1"/>
          </p:cNvSpPr>
          <p:nvPr/>
        </p:nvSpPr>
        <p:spPr bwMode="auto">
          <a:xfrm>
            <a:off x="768350" y="4097338"/>
            <a:ext cx="1060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Alpha beam</a:t>
            </a:r>
          </a:p>
        </p:txBody>
      </p:sp>
      <p:sp>
        <p:nvSpPr>
          <p:cNvPr id="414740" name="Rectangle 1044"/>
          <p:cNvSpPr>
            <a:spLocks noChangeArrowheads="1"/>
          </p:cNvSpPr>
          <p:nvPr/>
        </p:nvSpPr>
        <p:spPr bwMode="auto">
          <a:xfrm>
            <a:off x="2436813" y="3881438"/>
            <a:ext cx="417512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41" name="Rectangle 1045"/>
          <p:cNvSpPr>
            <a:spLocks noChangeArrowheads="1"/>
          </p:cNvSpPr>
          <p:nvPr/>
        </p:nvSpPr>
        <p:spPr bwMode="auto">
          <a:xfrm>
            <a:off x="2395538" y="3151188"/>
            <a:ext cx="576262" cy="992187"/>
          </a:xfrm>
          <a:prstGeom prst="rect">
            <a:avLst/>
          </a:prstGeom>
          <a:solidFill>
            <a:srgbClr val="CFCECB"/>
          </a:solidFill>
          <a:ln w="9525">
            <a:solidFill>
              <a:srgbClr val="CFCE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42" name="Rectangle 1046"/>
          <p:cNvSpPr>
            <a:spLocks noChangeArrowheads="1"/>
          </p:cNvSpPr>
          <p:nvPr/>
        </p:nvSpPr>
        <p:spPr bwMode="auto">
          <a:xfrm>
            <a:off x="2927350" y="4552950"/>
            <a:ext cx="835025" cy="207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43" name="Rectangle 1047"/>
          <p:cNvSpPr>
            <a:spLocks noChangeArrowheads="1"/>
          </p:cNvSpPr>
          <p:nvPr/>
        </p:nvSpPr>
        <p:spPr bwMode="auto">
          <a:xfrm>
            <a:off x="3352800" y="4460875"/>
            <a:ext cx="152400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44" name="Rectangle 1048"/>
          <p:cNvSpPr>
            <a:spLocks noChangeArrowheads="1"/>
          </p:cNvSpPr>
          <p:nvPr/>
        </p:nvSpPr>
        <p:spPr bwMode="auto">
          <a:xfrm>
            <a:off x="2401888" y="5181600"/>
            <a:ext cx="4760912" cy="1289050"/>
          </a:xfrm>
          <a:prstGeom prst="rect">
            <a:avLst/>
          </a:prstGeom>
          <a:solidFill>
            <a:srgbClr val="CFCECB"/>
          </a:solidFill>
          <a:ln w="9525">
            <a:solidFill>
              <a:srgbClr val="CFCE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45" name="Text Box 1049"/>
          <p:cNvSpPr txBox="1">
            <a:spLocks noChangeArrowheads="1"/>
          </p:cNvSpPr>
          <p:nvPr/>
        </p:nvSpPr>
        <p:spPr bwMode="auto">
          <a:xfrm>
            <a:off x="3879850" y="4767263"/>
            <a:ext cx="8048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Ge</a:t>
            </a:r>
          </a:p>
          <a:p>
            <a:pPr algn="ctr"/>
            <a:r>
              <a:rPr lang="en-US" sz="1300" b="1">
                <a:latin typeface="Arial" charset="0"/>
              </a:rPr>
              <a:t>Detector</a:t>
            </a:r>
          </a:p>
        </p:txBody>
      </p:sp>
      <p:sp>
        <p:nvSpPr>
          <p:cNvPr id="414746" name="Text Box 1050"/>
          <p:cNvSpPr txBox="1">
            <a:spLocks noChangeArrowheads="1"/>
          </p:cNvSpPr>
          <p:nvPr/>
        </p:nvSpPr>
        <p:spPr bwMode="auto">
          <a:xfrm>
            <a:off x="4038600" y="6096000"/>
            <a:ext cx="1524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Lead shield</a:t>
            </a:r>
          </a:p>
        </p:txBody>
      </p:sp>
      <p:sp>
        <p:nvSpPr>
          <p:cNvPr id="414747" name="Rectangle 1051"/>
          <p:cNvSpPr>
            <a:spLocks noChangeArrowheads="1"/>
          </p:cNvSpPr>
          <p:nvPr/>
        </p:nvSpPr>
        <p:spPr bwMode="auto">
          <a:xfrm>
            <a:off x="3657600" y="4572000"/>
            <a:ext cx="1066800" cy="1295400"/>
          </a:xfrm>
          <a:prstGeom prst="rect">
            <a:avLst/>
          </a:prstGeom>
          <a:solidFill>
            <a:srgbClr val="FFA32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48" name="Rectangle 1052"/>
          <p:cNvSpPr>
            <a:spLocks noChangeArrowheads="1"/>
          </p:cNvSpPr>
          <p:nvPr/>
        </p:nvSpPr>
        <p:spPr bwMode="auto">
          <a:xfrm>
            <a:off x="2401888" y="4530725"/>
            <a:ext cx="587375" cy="1393825"/>
          </a:xfrm>
          <a:prstGeom prst="rect">
            <a:avLst/>
          </a:prstGeom>
          <a:solidFill>
            <a:srgbClr val="CFCECB"/>
          </a:solidFill>
          <a:ln w="9525">
            <a:solidFill>
              <a:srgbClr val="CFCE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49" name="Line 1053"/>
          <p:cNvSpPr>
            <a:spLocks noChangeShapeType="1"/>
          </p:cNvSpPr>
          <p:nvPr/>
        </p:nvSpPr>
        <p:spPr bwMode="auto">
          <a:xfrm>
            <a:off x="685800" y="4343400"/>
            <a:ext cx="2209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50" name="AutoShape 1054"/>
          <p:cNvSpPr>
            <a:spLocks noChangeArrowheads="1"/>
          </p:cNvSpPr>
          <p:nvPr/>
        </p:nvSpPr>
        <p:spPr bwMode="auto">
          <a:xfrm>
            <a:off x="1262063" y="5486400"/>
            <a:ext cx="260350" cy="284163"/>
          </a:xfrm>
          <a:prstGeom prst="downArrow">
            <a:avLst>
              <a:gd name="adj1" fmla="val 50000"/>
              <a:gd name="adj2" fmla="val 27287"/>
            </a:avLst>
          </a:prstGeom>
          <a:solidFill>
            <a:srgbClr val="FFFD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pPr algn="ctr" defTabSz="854075"/>
            <a:endParaRPr lang="en-US" sz="1300">
              <a:solidFill>
                <a:srgbClr val="FFFD00"/>
              </a:solidFill>
            </a:endParaRPr>
          </a:p>
        </p:txBody>
      </p:sp>
      <p:sp>
        <p:nvSpPr>
          <p:cNvPr id="414751" name="Text Box 1055"/>
          <p:cNvSpPr txBox="1">
            <a:spLocks noChangeArrowheads="1"/>
          </p:cNvSpPr>
          <p:nvPr/>
        </p:nvSpPr>
        <p:spPr bwMode="auto">
          <a:xfrm>
            <a:off x="876300" y="5803900"/>
            <a:ext cx="9874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Deuterium </a:t>
            </a:r>
          </a:p>
          <a:p>
            <a:pPr algn="ctr"/>
            <a:r>
              <a:rPr lang="en-US" sz="1300" b="1">
                <a:latin typeface="Arial" charset="0"/>
              </a:rPr>
              <a:t>exhaust</a:t>
            </a:r>
          </a:p>
        </p:txBody>
      </p:sp>
      <p:sp>
        <p:nvSpPr>
          <p:cNvPr id="414752" name="Line 1056"/>
          <p:cNvSpPr>
            <a:spLocks noChangeShapeType="1"/>
          </p:cNvSpPr>
          <p:nvPr/>
        </p:nvSpPr>
        <p:spPr bwMode="auto">
          <a:xfrm flipH="1">
            <a:off x="4191000" y="26670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53" name="Line 1057"/>
          <p:cNvSpPr>
            <a:spLocks noChangeShapeType="1"/>
          </p:cNvSpPr>
          <p:nvPr/>
        </p:nvSpPr>
        <p:spPr bwMode="auto">
          <a:xfrm>
            <a:off x="739775" y="3224213"/>
            <a:ext cx="1133475" cy="3175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54" name="Line 1058"/>
          <p:cNvSpPr>
            <a:spLocks noChangeShapeType="1"/>
          </p:cNvSpPr>
          <p:nvPr/>
        </p:nvSpPr>
        <p:spPr bwMode="auto">
          <a:xfrm>
            <a:off x="1882775" y="3200400"/>
            <a:ext cx="7938" cy="992188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55" name="Line 1059"/>
          <p:cNvSpPr>
            <a:spLocks noChangeShapeType="1"/>
          </p:cNvSpPr>
          <p:nvPr/>
        </p:nvSpPr>
        <p:spPr bwMode="auto">
          <a:xfrm flipH="1">
            <a:off x="3070225" y="3600450"/>
            <a:ext cx="0" cy="609600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56" name="Line 1060"/>
          <p:cNvSpPr>
            <a:spLocks noChangeShapeType="1"/>
          </p:cNvSpPr>
          <p:nvPr/>
        </p:nvSpPr>
        <p:spPr bwMode="auto">
          <a:xfrm flipV="1">
            <a:off x="4803775" y="5105400"/>
            <a:ext cx="2220913" cy="0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57" name="Line 1061"/>
          <p:cNvSpPr>
            <a:spLocks noChangeShapeType="1"/>
          </p:cNvSpPr>
          <p:nvPr/>
        </p:nvSpPr>
        <p:spPr bwMode="auto">
          <a:xfrm>
            <a:off x="3060700" y="5105400"/>
            <a:ext cx="506413" cy="0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58" name="Line 1062"/>
          <p:cNvSpPr>
            <a:spLocks noChangeShapeType="1"/>
          </p:cNvSpPr>
          <p:nvPr/>
        </p:nvSpPr>
        <p:spPr bwMode="auto">
          <a:xfrm flipH="1">
            <a:off x="4800600" y="4514850"/>
            <a:ext cx="0" cy="609600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59" name="Line 1063"/>
          <p:cNvSpPr>
            <a:spLocks noChangeShapeType="1"/>
          </p:cNvSpPr>
          <p:nvPr/>
        </p:nvSpPr>
        <p:spPr bwMode="auto">
          <a:xfrm>
            <a:off x="1585913" y="5364163"/>
            <a:ext cx="293687" cy="3175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0" name="Line 1064"/>
          <p:cNvSpPr>
            <a:spLocks noChangeShapeType="1"/>
          </p:cNvSpPr>
          <p:nvPr/>
        </p:nvSpPr>
        <p:spPr bwMode="auto">
          <a:xfrm>
            <a:off x="704850" y="5364163"/>
            <a:ext cx="538163" cy="3175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1" name="Line 1065"/>
          <p:cNvSpPr>
            <a:spLocks noChangeShapeType="1"/>
          </p:cNvSpPr>
          <p:nvPr/>
        </p:nvSpPr>
        <p:spPr bwMode="auto">
          <a:xfrm flipH="1">
            <a:off x="1873250" y="4443413"/>
            <a:ext cx="9525" cy="946150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2" name="Line 1066"/>
          <p:cNvSpPr>
            <a:spLocks noChangeShapeType="1"/>
          </p:cNvSpPr>
          <p:nvPr/>
        </p:nvSpPr>
        <p:spPr bwMode="auto">
          <a:xfrm>
            <a:off x="1855788" y="4464050"/>
            <a:ext cx="1244600" cy="7938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3" name="Line 1067"/>
          <p:cNvSpPr>
            <a:spLocks noChangeShapeType="1"/>
          </p:cNvSpPr>
          <p:nvPr/>
        </p:nvSpPr>
        <p:spPr bwMode="auto">
          <a:xfrm flipH="1">
            <a:off x="3074988" y="4443413"/>
            <a:ext cx="1587" cy="695325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4" name="Line 1068"/>
          <p:cNvSpPr>
            <a:spLocks noChangeShapeType="1"/>
          </p:cNvSpPr>
          <p:nvPr/>
        </p:nvSpPr>
        <p:spPr bwMode="auto">
          <a:xfrm flipV="1">
            <a:off x="3048000" y="3579813"/>
            <a:ext cx="3995738" cy="1587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5" name="Line 1069"/>
          <p:cNvSpPr>
            <a:spLocks noChangeShapeType="1"/>
          </p:cNvSpPr>
          <p:nvPr/>
        </p:nvSpPr>
        <p:spPr bwMode="auto">
          <a:xfrm flipH="1">
            <a:off x="3581400" y="4514850"/>
            <a:ext cx="0" cy="609600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6" name="Line 1070"/>
          <p:cNvSpPr>
            <a:spLocks noChangeShapeType="1"/>
          </p:cNvSpPr>
          <p:nvPr/>
        </p:nvSpPr>
        <p:spPr bwMode="auto">
          <a:xfrm>
            <a:off x="1857375" y="4202113"/>
            <a:ext cx="1244600" cy="7937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7" name="Line 1071"/>
          <p:cNvSpPr>
            <a:spLocks noChangeShapeType="1"/>
          </p:cNvSpPr>
          <p:nvPr/>
        </p:nvSpPr>
        <p:spPr bwMode="auto">
          <a:xfrm>
            <a:off x="3571875" y="4495800"/>
            <a:ext cx="1247775" cy="1588"/>
          </a:xfrm>
          <a:prstGeom prst="line">
            <a:avLst/>
          </a:prstGeom>
          <a:noFill/>
          <a:ln w="38100">
            <a:solidFill>
              <a:srgbClr val="595C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68" name="AutoShape 1072"/>
          <p:cNvSpPr>
            <a:spLocks noChangeArrowheads="1"/>
          </p:cNvSpPr>
          <p:nvPr/>
        </p:nvSpPr>
        <p:spPr bwMode="auto">
          <a:xfrm>
            <a:off x="7191375" y="36576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FFFD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69" name="Text Box 1073"/>
          <p:cNvSpPr txBox="1">
            <a:spLocks noChangeArrowheads="1"/>
          </p:cNvSpPr>
          <p:nvPr/>
        </p:nvSpPr>
        <p:spPr bwMode="auto">
          <a:xfrm>
            <a:off x="4267200" y="2438400"/>
            <a:ext cx="804863" cy="44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Silicon</a:t>
            </a:r>
          </a:p>
          <a:p>
            <a:pPr algn="ctr"/>
            <a:r>
              <a:rPr lang="en-US" sz="1300" b="1">
                <a:latin typeface="Arial" charset="0"/>
              </a:rPr>
              <a:t>Detector</a:t>
            </a:r>
          </a:p>
        </p:txBody>
      </p:sp>
      <p:sp>
        <p:nvSpPr>
          <p:cNvPr id="414770" name="Rectangle 1074"/>
          <p:cNvSpPr>
            <a:spLocks noChangeArrowheads="1"/>
          </p:cNvSpPr>
          <p:nvPr/>
        </p:nvSpPr>
        <p:spPr bwMode="auto">
          <a:xfrm>
            <a:off x="3962400" y="4152900"/>
            <a:ext cx="381000" cy="76200"/>
          </a:xfrm>
          <a:prstGeom prst="rect">
            <a:avLst/>
          </a:prstGeom>
          <a:solidFill>
            <a:srgbClr val="BC0A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71" name="Text Box 1075"/>
          <p:cNvSpPr txBox="1">
            <a:spLocks noChangeArrowheads="1"/>
          </p:cNvSpPr>
          <p:nvPr/>
        </p:nvSpPr>
        <p:spPr bwMode="auto">
          <a:xfrm>
            <a:off x="3771900" y="4238625"/>
            <a:ext cx="8048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Pipe</a:t>
            </a:r>
          </a:p>
        </p:txBody>
      </p:sp>
      <p:sp>
        <p:nvSpPr>
          <p:cNvPr id="414772" name="Text Box 1076"/>
          <p:cNvSpPr txBox="1">
            <a:spLocks noChangeArrowheads="1"/>
          </p:cNvSpPr>
          <p:nvPr/>
        </p:nvSpPr>
        <p:spPr bwMode="auto">
          <a:xfrm>
            <a:off x="5543550" y="4230688"/>
            <a:ext cx="1143000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Calorimeter  </a:t>
            </a:r>
          </a:p>
        </p:txBody>
      </p:sp>
      <p:sp>
        <p:nvSpPr>
          <p:cNvPr id="414773" name="Text Box 1077"/>
          <p:cNvSpPr txBox="1">
            <a:spLocks noChangeArrowheads="1"/>
          </p:cNvSpPr>
          <p:nvPr/>
        </p:nvSpPr>
        <p:spPr bwMode="auto">
          <a:xfrm>
            <a:off x="4876800" y="4859338"/>
            <a:ext cx="1143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Crown  </a:t>
            </a:r>
          </a:p>
        </p:txBody>
      </p:sp>
      <p:sp>
        <p:nvSpPr>
          <p:cNvPr id="414774" name="Line 1078"/>
          <p:cNvSpPr>
            <a:spLocks noChangeShapeType="1"/>
          </p:cNvSpPr>
          <p:nvPr/>
        </p:nvSpPr>
        <p:spPr bwMode="auto">
          <a:xfrm flipH="1" flipV="1">
            <a:off x="5029200" y="4648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/>
          <a:p>
            <a:endParaRPr lang="en-US"/>
          </a:p>
        </p:txBody>
      </p:sp>
      <p:sp>
        <p:nvSpPr>
          <p:cNvPr id="414775" name="Text Box 1079"/>
          <p:cNvSpPr txBox="1">
            <a:spLocks noChangeArrowheads="1"/>
          </p:cNvSpPr>
          <p:nvPr/>
        </p:nvSpPr>
        <p:spPr bwMode="auto">
          <a:xfrm>
            <a:off x="3619500" y="4972050"/>
            <a:ext cx="1143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9111" tIns="24557" rIns="49111" bIns="24557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latin typeface="Arial" charset="0"/>
              </a:rPr>
              <a:t>HPGe Detector</a:t>
            </a:r>
          </a:p>
        </p:txBody>
      </p:sp>
      <p:sp>
        <p:nvSpPr>
          <p:cNvPr id="414776" name="Text Box 1080"/>
          <p:cNvSpPr txBox="1">
            <a:spLocks noChangeArrowheads="1"/>
          </p:cNvSpPr>
          <p:nvPr/>
        </p:nvSpPr>
        <p:spPr bwMode="auto">
          <a:xfrm>
            <a:off x="1676400" y="76200"/>
            <a:ext cx="6248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37" tIns="42669" rIns="85337" bIns="42669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3000" dirty="0">
                <a:solidFill>
                  <a:srgbClr val="FFFD00"/>
                </a:solidFill>
                <a:latin typeface="Comic Sans MS" charset="0"/>
              </a:rPr>
              <a:t>D</a:t>
            </a:r>
            <a:r>
              <a:rPr lang="it-IT" sz="3000" dirty="0" smtClean="0">
                <a:solidFill>
                  <a:srgbClr val="FFFD00"/>
                </a:solidFill>
                <a:latin typeface="Comic Sans MS" charset="0"/>
              </a:rPr>
              <a:t>(</a:t>
            </a:r>
            <a:r>
              <a:rPr lang="it-IT" sz="3000" dirty="0" smtClean="0">
                <a:solidFill>
                  <a:srgbClr val="FFFD00"/>
                </a:solidFill>
                <a:latin typeface="Symbol" charset="2"/>
                <a:cs typeface="Symbol" charset="2"/>
              </a:rPr>
              <a:t>a</a:t>
            </a:r>
            <a:r>
              <a:rPr lang="it-IT" sz="3000" dirty="0" smtClean="0">
                <a:solidFill>
                  <a:srgbClr val="FFFD00"/>
                </a:solidFill>
                <a:latin typeface="Comic Sans MS" charset="0"/>
              </a:rPr>
              <a:t>,</a:t>
            </a:r>
            <a:r>
              <a:rPr lang="it-IT" sz="3000" dirty="0">
                <a:solidFill>
                  <a:srgbClr val="FFFD00"/>
                </a:solidFill>
                <a:latin typeface="Symbol" charset="0"/>
                <a:sym typeface="Symbol" charset="0"/>
              </a:rPr>
              <a:t></a:t>
            </a:r>
            <a:r>
              <a:rPr lang="it-IT" sz="3000" dirty="0">
                <a:solidFill>
                  <a:srgbClr val="FFFD00"/>
                </a:solidFill>
                <a:latin typeface="Comic Sans MS" charset="0"/>
              </a:rPr>
              <a:t>)</a:t>
            </a:r>
            <a:r>
              <a:rPr lang="it-IT" sz="3000" baseline="30000" dirty="0">
                <a:solidFill>
                  <a:srgbClr val="FFFD00"/>
                </a:solidFill>
                <a:latin typeface="Comic Sans MS" charset="0"/>
              </a:rPr>
              <a:t>6</a:t>
            </a:r>
            <a:r>
              <a:rPr lang="it-IT" sz="3000" dirty="0">
                <a:solidFill>
                  <a:srgbClr val="FFFD00"/>
                </a:solidFill>
                <a:latin typeface="Comic Sans MS" charset="0"/>
              </a:rPr>
              <a:t>Li </a:t>
            </a:r>
            <a:r>
              <a:rPr lang="it-IT" sz="3000" dirty="0" smtClean="0">
                <a:solidFill>
                  <a:srgbClr val="FFFD00"/>
                </a:solidFill>
                <a:latin typeface="Comic Sans MS" charset="0"/>
              </a:rPr>
              <a:t>setup</a:t>
            </a:r>
            <a:endParaRPr lang="en-US" sz="3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414777" name="Rectangle 1081"/>
          <p:cNvSpPr>
            <a:spLocks noChangeArrowheads="1"/>
          </p:cNvSpPr>
          <p:nvPr/>
        </p:nvSpPr>
        <p:spPr bwMode="auto">
          <a:xfrm>
            <a:off x="0" y="533400"/>
            <a:ext cx="883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37" tIns="42669" rIns="85337" bIns="42669">
            <a:spAutoFit/>
          </a:bodyPr>
          <a:lstStyle/>
          <a:p>
            <a:pPr defTabSz="854075">
              <a:buFont typeface="Time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Germanium detector close to the beam line to increase the detection efficiency</a:t>
            </a:r>
          </a:p>
          <a:p>
            <a:pPr defTabSz="854075">
              <a:buFont typeface="Time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Pipe to reduce the path of scattered deuterium, to minimize the d(</a:t>
            </a:r>
            <a:r>
              <a:rPr lang="en-US" sz="1600" dirty="0" err="1">
                <a:solidFill>
                  <a:schemeClr val="bg1"/>
                </a:solidFill>
                <a:latin typeface="Comic Sans MS" charset="0"/>
              </a:rPr>
              <a:t>d,n</a:t>
            </a: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)</a:t>
            </a:r>
            <a:r>
              <a:rPr lang="en-US" sz="1600" baseline="30000" dirty="0">
                <a:solidFill>
                  <a:schemeClr val="bg1"/>
                </a:solidFill>
                <a:latin typeface="Comic Sans MS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He reaction yield</a:t>
            </a:r>
          </a:p>
          <a:p>
            <a:pPr defTabSz="854075">
              <a:buFont typeface="Time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Target length optimized</a:t>
            </a:r>
          </a:p>
          <a:p>
            <a:pPr defTabSz="854075">
              <a:buFont typeface="Time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Copper removal </a:t>
            </a:r>
          </a:p>
          <a:p>
            <a:pPr defTabSz="854075">
              <a:buFont typeface="Time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Silicon detector to monitor the neutron production through the d(</a:t>
            </a:r>
            <a:r>
              <a:rPr lang="en-US" sz="1600" dirty="0" err="1">
                <a:solidFill>
                  <a:schemeClr val="bg1"/>
                </a:solidFill>
                <a:latin typeface="Comic Sans MS" charset="0"/>
              </a:rPr>
              <a:t>d,p</a:t>
            </a: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)</a:t>
            </a:r>
            <a:r>
              <a:rPr lang="en-US" sz="1600" baseline="30000" dirty="0">
                <a:solidFill>
                  <a:schemeClr val="bg1"/>
                </a:solidFill>
                <a:latin typeface="Comic Sans MS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H protons</a:t>
            </a:r>
          </a:p>
          <a:p>
            <a:pPr defTabSz="854075">
              <a:buFont typeface="Time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 charset="0"/>
              </a:rPr>
              <a:t>Lead, Radon Box to reduce and stabilize Natural Background</a:t>
            </a:r>
            <a:endParaRPr lang="en-US" sz="1600" dirty="0">
              <a:latin typeface="Comic Sans MS" charset="0"/>
            </a:endParaRPr>
          </a:p>
        </p:txBody>
      </p:sp>
      <p:sp>
        <p:nvSpPr>
          <p:cNvPr id="60" name="Slide Number Placeholder 2"/>
          <p:cNvSpPr txBox="1">
            <a:spLocks/>
          </p:cNvSpPr>
          <p:nvPr/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529F98-18FF-634B-BDDC-BDE240501DDF}" type="slidenum">
              <a:rPr lang="en-GB" smtClean="0"/>
              <a:pPr algn="r"/>
              <a:t>13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6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47" name="Text Box 15"/>
          <p:cNvSpPr txBox="1">
            <a:spLocks noChangeArrowheads="1"/>
          </p:cNvSpPr>
          <p:nvPr/>
        </p:nvSpPr>
        <p:spPr bwMode="auto">
          <a:xfrm>
            <a:off x="0" y="1381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FD00"/>
                </a:solidFill>
                <a:latin typeface="Comic Sans MS" charset="0"/>
                <a:cs typeface="ＭＳ Ｐゴシック" charset="0"/>
              </a:rPr>
              <a:t>Measurement method</a:t>
            </a:r>
            <a:endParaRPr lang="en-US" sz="2400">
              <a:latin typeface="Times" charset="0"/>
              <a:cs typeface="ＭＳ Ｐゴシック" charset="0"/>
            </a:endParaRPr>
          </a:p>
        </p:txBody>
      </p:sp>
      <p:sp>
        <p:nvSpPr>
          <p:cNvPr id="453648" name="Text Box 16"/>
          <p:cNvSpPr txBox="1">
            <a:spLocks noChangeArrowheads="1"/>
          </p:cNvSpPr>
          <p:nvPr/>
        </p:nvSpPr>
        <p:spPr bwMode="auto">
          <a:xfrm>
            <a:off x="914400" y="152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53657" name="Rectangle 25"/>
          <p:cNvSpPr>
            <a:spLocks noChangeArrowheads="1"/>
          </p:cNvSpPr>
          <p:nvPr/>
        </p:nvSpPr>
        <p:spPr bwMode="auto">
          <a:xfrm>
            <a:off x="0" y="1143000"/>
            <a:ext cx="914400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Clr>
                <a:srgbClr val="FF8D03"/>
              </a:buClr>
              <a:buFont typeface="Arial" charset="0"/>
              <a:buNone/>
            </a:pPr>
            <a:r>
              <a:rPr lang="en-US" sz="24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The measurement is performed into 2 steps:</a:t>
            </a:r>
            <a:endParaRPr lang="en-US" sz="1800">
              <a:solidFill>
                <a:schemeClr val="bg1"/>
              </a:solidFill>
              <a:latin typeface="Chalkboard" charset="0"/>
              <a:cs typeface="Chalkboard" charset="0"/>
              <a:sym typeface="Chalkboard" charset="0"/>
            </a:endParaRPr>
          </a:p>
          <a:p>
            <a:pPr marL="457200" indent="-457200" algn="l">
              <a:buClr>
                <a:srgbClr val="FF8D03"/>
              </a:buClr>
              <a:buFont typeface="Arial" charset="0"/>
              <a:buAutoNum type="arabicPeriod"/>
            </a:pPr>
            <a:endParaRPr lang="en-US" sz="1800">
              <a:solidFill>
                <a:schemeClr val="bg1"/>
              </a:solidFill>
              <a:latin typeface="Chalkboard" charset="0"/>
              <a:cs typeface="Chalkboard" charset="0"/>
              <a:sym typeface="Chalkboard" charset="0"/>
            </a:endParaRPr>
          </a:p>
          <a:p>
            <a:pPr marL="457200" indent="-457200" algn="l">
              <a:buClr>
                <a:srgbClr val="FF8D03"/>
              </a:buClr>
              <a:buFont typeface="Arial" charset="0"/>
              <a:buNone/>
            </a:pPr>
            <a:endParaRPr lang="en-US" sz="1800">
              <a:solidFill>
                <a:schemeClr val="bg1"/>
              </a:solidFill>
              <a:latin typeface="Chalkboard" charset="0"/>
              <a:cs typeface="Chalkboard" charset="0"/>
              <a:sym typeface="Chalkboard" charset="0"/>
            </a:endParaRPr>
          </a:p>
          <a:p>
            <a:pPr marL="457200" indent="-457200" algn="l">
              <a:buClr>
                <a:srgbClr val="FF8D03"/>
              </a:buClr>
              <a:buFont typeface="Arial" charset="0"/>
              <a:buAutoNum type="arabicPeriod"/>
            </a:pP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Measurement with </a:t>
            </a:r>
            <a:r>
              <a:rPr lang="en-US" sz="1800">
                <a:solidFill>
                  <a:srgbClr val="FF9000"/>
                </a:solidFill>
                <a:latin typeface="Chalkboard" charset="0"/>
                <a:cs typeface="Chalkboard" charset="0"/>
                <a:sym typeface="Chalkboard" charset="0"/>
              </a:rPr>
              <a:t>E</a:t>
            </a:r>
            <a:r>
              <a:rPr lang="en-US" sz="1800" baseline="-25000">
                <a:solidFill>
                  <a:srgbClr val="FF9000"/>
                </a:solidFill>
                <a:latin typeface="Symbol" charset="0"/>
                <a:cs typeface="Chalkboard" charset="0"/>
                <a:sym typeface="Symbol" charset="0"/>
              </a:rPr>
              <a:t></a:t>
            </a:r>
            <a:r>
              <a:rPr lang="en-US" sz="1800">
                <a:solidFill>
                  <a:srgbClr val="FF9000"/>
                </a:solidFill>
                <a:latin typeface="Chalkboard" charset="0"/>
                <a:cs typeface="Chalkboard" charset="0"/>
                <a:sym typeface="Chalkboard" charset="0"/>
              </a:rPr>
              <a:t>=400 keV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 on D</a:t>
            </a:r>
            <a:r>
              <a:rPr lang="en-US" sz="1800" baseline="-250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 target. The Ge spectrum is mainly due to background induced by neutrons interacting with the surrounding materials (Pb, Ge, Cu). The D(</a:t>
            </a:r>
            <a:r>
              <a:rPr lang="en-US" sz="1800">
                <a:solidFill>
                  <a:schemeClr val="bg1"/>
                </a:solidFill>
                <a:latin typeface="Symbol" charset="0"/>
                <a:cs typeface="Chalkboard" charset="0"/>
                <a:sym typeface="Symbol" charset="0"/>
              </a:rPr>
              <a:t>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,</a:t>
            </a:r>
            <a:r>
              <a:rPr lang="en-US" sz="1800">
                <a:solidFill>
                  <a:schemeClr val="bg1"/>
                </a:solidFill>
                <a:latin typeface="Symbol" charset="0"/>
                <a:cs typeface="Chalkboard" charset="0"/>
                <a:sym typeface="Symbol" charset="0"/>
              </a:rPr>
              <a:t>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)</a:t>
            </a:r>
            <a:r>
              <a:rPr lang="en-US" sz="1800" baseline="300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6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Li signal is expected in a well defined RoI (1587-1625 keV).</a:t>
            </a:r>
          </a:p>
          <a:p>
            <a:pPr marL="457200" indent="-457200" algn="l">
              <a:buClr>
                <a:srgbClr val="FF8D03"/>
              </a:buClr>
              <a:buFont typeface="Arial" charset="0"/>
              <a:buAutoNum type="arabicPeriod"/>
            </a:pPr>
            <a:endParaRPr lang="en-US" sz="1800">
              <a:solidFill>
                <a:schemeClr val="bg1"/>
              </a:solidFill>
              <a:latin typeface="Chalkboard" charset="0"/>
              <a:cs typeface="Chalkboard" charset="0"/>
              <a:sym typeface="Chalkboard" charset="0"/>
            </a:endParaRPr>
          </a:p>
          <a:p>
            <a:pPr marL="457200" indent="-457200" algn="l">
              <a:buClr>
                <a:srgbClr val="FF8A06"/>
              </a:buClr>
              <a:buFont typeface="Arial" charset="0"/>
              <a:buAutoNum type="arabicPeriod"/>
            </a:pP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Same as </a:t>
            </a:r>
            <a:r>
              <a:rPr lang="en-US" sz="1800">
                <a:solidFill>
                  <a:srgbClr val="FF9000"/>
                </a:solidFill>
                <a:latin typeface="Chalkboard" charset="0"/>
                <a:cs typeface="Chalkboard" charset="0"/>
                <a:sym typeface="Chalkboard" charset="0"/>
              </a:rPr>
              <a:t>1.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, but with </a:t>
            </a:r>
            <a:r>
              <a:rPr lang="en-US" sz="1800">
                <a:solidFill>
                  <a:srgbClr val="FF9000"/>
                </a:solidFill>
                <a:latin typeface="Chalkboard" charset="0"/>
                <a:cs typeface="Chalkboard" charset="0"/>
                <a:sym typeface="Chalkboard" charset="0"/>
              </a:rPr>
              <a:t>E</a:t>
            </a:r>
            <a:r>
              <a:rPr lang="en-US" sz="1800" baseline="-25000">
                <a:solidFill>
                  <a:srgbClr val="FF9000"/>
                </a:solidFill>
                <a:latin typeface="Symbol" charset="0"/>
                <a:cs typeface="Chalkboard" charset="0"/>
                <a:sym typeface="Symbol" charset="0"/>
              </a:rPr>
              <a:t></a:t>
            </a:r>
            <a:r>
              <a:rPr lang="en-US" sz="1800" baseline="-25000">
                <a:solidFill>
                  <a:srgbClr val="FF9000"/>
                </a:solidFill>
                <a:latin typeface="Chalkboard" charset="0"/>
                <a:cs typeface="Chalkboard" charset="0"/>
                <a:sym typeface="Chalkboard" charset="0"/>
              </a:rPr>
              <a:t> </a:t>
            </a:r>
            <a:r>
              <a:rPr lang="en-US" sz="1800">
                <a:solidFill>
                  <a:srgbClr val="FF9000"/>
                </a:solidFill>
                <a:latin typeface="Chalkboard" charset="0"/>
                <a:cs typeface="Chalkboard" charset="0"/>
                <a:sym typeface="Chalkboard" charset="0"/>
              </a:rPr>
              <a:t>=280 keV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. The Ge spectrum is essentially the same as before, while the gammas from the D(</a:t>
            </a:r>
            <a:r>
              <a:rPr lang="en-US" sz="1800">
                <a:solidFill>
                  <a:schemeClr val="bg1"/>
                </a:solidFill>
                <a:latin typeface="Symbol" charset="0"/>
                <a:cs typeface="Chalkboard" charset="0"/>
                <a:sym typeface="Symbol" charset="0"/>
              </a:rPr>
              <a:t>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,</a:t>
            </a:r>
            <a:r>
              <a:rPr lang="en-US" sz="1800">
                <a:solidFill>
                  <a:schemeClr val="bg1"/>
                </a:solidFill>
                <a:latin typeface="Symbol" charset="0"/>
                <a:cs typeface="Chalkboard" charset="0"/>
                <a:sym typeface="Symbol" charset="0"/>
              </a:rPr>
              <a:t>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)</a:t>
            </a:r>
            <a:r>
              <a:rPr lang="en-US" sz="1800" baseline="300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6</a:t>
            </a:r>
            <a:r>
              <a:rPr lang="en-US" sz="1800">
                <a:solidFill>
                  <a:schemeClr val="bg1"/>
                </a:solidFill>
                <a:latin typeface="Chalkboard" charset="0"/>
                <a:cs typeface="Chalkboard" charset="0"/>
                <a:sym typeface="Chalkboard" charset="0"/>
              </a:rPr>
              <a:t>Li reaction are expected at 1550-1580 keV.</a:t>
            </a:r>
            <a:endParaRPr lang="en-US" sz="2400">
              <a:solidFill>
                <a:srgbClr val="FFFD00"/>
              </a:solidFill>
              <a:latin typeface="Chalkboard" charset="0"/>
              <a:cs typeface="Chalkboard" charset="0"/>
              <a:sym typeface="Chalkboard" charset="0"/>
            </a:endParaRPr>
          </a:p>
        </p:txBody>
      </p:sp>
      <p:grpSp>
        <p:nvGrpSpPr>
          <p:cNvPr id="453661" name="Group 29"/>
          <p:cNvGrpSpPr>
            <a:grpSpLocks/>
          </p:cNvGrpSpPr>
          <p:nvPr/>
        </p:nvGrpSpPr>
        <p:grpSpPr bwMode="auto">
          <a:xfrm>
            <a:off x="384175" y="4191000"/>
            <a:ext cx="8378825" cy="1981200"/>
            <a:chOff x="242" y="2640"/>
            <a:chExt cx="5278" cy="1248"/>
          </a:xfrm>
        </p:grpSpPr>
        <p:sp>
          <p:nvSpPr>
            <p:cNvPr id="453658" name="AutoShape 26"/>
            <p:cNvSpPr>
              <a:spLocks noChangeArrowheads="1"/>
            </p:cNvSpPr>
            <p:nvPr/>
          </p:nvSpPr>
          <p:spPr bwMode="auto">
            <a:xfrm>
              <a:off x="2544" y="2640"/>
              <a:ext cx="576" cy="768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9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60" name="Text Box 28"/>
            <p:cNvSpPr txBox="1">
              <a:spLocks noChangeArrowheads="1"/>
            </p:cNvSpPr>
            <p:nvPr/>
          </p:nvSpPr>
          <p:spPr bwMode="auto">
            <a:xfrm>
              <a:off x="242" y="3600"/>
              <a:ext cx="52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D00"/>
                  </a:solidFill>
                  <a:latin typeface="Chalkboard" charset="0"/>
                  <a:cs typeface="Chalkboard" charset="0"/>
                  <a:sym typeface="Chalkboard" charset="0"/>
                </a:rPr>
                <a:t>D(</a:t>
              </a:r>
              <a:r>
                <a:rPr lang="en-US" sz="2400">
                  <a:solidFill>
                    <a:srgbClr val="FFFD00"/>
                  </a:solidFill>
                  <a:latin typeface="Symbol" charset="0"/>
                  <a:cs typeface="Chalkboard" charset="0"/>
                  <a:sym typeface="Symbol" charset="0"/>
                </a:rPr>
                <a:t></a:t>
              </a:r>
              <a:r>
                <a:rPr lang="en-US" sz="2400">
                  <a:solidFill>
                    <a:srgbClr val="FFFD00"/>
                  </a:solidFill>
                  <a:latin typeface="Chalkboard" charset="0"/>
                  <a:cs typeface="Chalkboard" charset="0"/>
                  <a:sym typeface="Chalkboard" charset="0"/>
                </a:rPr>
                <a:t>,</a:t>
              </a:r>
              <a:r>
                <a:rPr lang="en-US" sz="2400">
                  <a:solidFill>
                    <a:srgbClr val="FFFD00"/>
                  </a:solidFill>
                  <a:latin typeface="Symbol" charset="0"/>
                  <a:cs typeface="Chalkboard" charset="0"/>
                  <a:sym typeface="Symbol" charset="0"/>
                </a:rPr>
                <a:t></a:t>
              </a:r>
              <a:r>
                <a:rPr lang="en-US" sz="2400">
                  <a:solidFill>
                    <a:srgbClr val="FFFD00"/>
                  </a:solidFill>
                  <a:latin typeface="Chalkboard" charset="0"/>
                  <a:cs typeface="Chalkboard" charset="0"/>
                  <a:sym typeface="Chalkboard" charset="0"/>
                </a:rPr>
                <a:t>)</a:t>
              </a:r>
              <a:r>
                <a:rPr lang="en-US" sz="2400" baseline="30000">
                  <a:solidFill>
                    <a:srgbClr val="FFFD00"/>
                  </a:solidFill>
                  <a:latin typeface="Chalkboard" charset="0"/>
                  <a:cs typeface="Chalkboard" charset="0"/>
                  <a:sym typeface="Chalkboard" charset="0"/>
                </a:rPr>
                <a:t>6</a:t>
              </a:r>
              <a:r>
                <a:rPr lang="en-US" sz="2400">
                  <a:solidFill>
                    <a:srgbClr val="FFFD00"/>
                  </a:solidFill>
                  <a:latin typeface="Chalkboard" charset="0"/>
                  <a:cs typeface="Chalkboard" charset="0"/>
                  <a:sym typeface="Chalkboard" charset="0"/>
                </a:rPr>
                <a:t>Li Signal is obtained by subtracting the two spectra</a:t>
              </a:r>
            </a:p>
          </p:txBody>
        </p:sp>
      </p:grp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14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51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67604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/>
          </p:cNvSpPr>
          <p:nvPr/>
        </p:nvSpPr>
        <p:spPr bwMode="auto">
          <a:xfrm>
            <a:off x="-5396" y="3987550"/>
            <a:ext cx="8959362" cy="2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52391" tIns="152391" rIns="298260" bIns="152391"/>
          <a:lstStyle/>
          <a:p>
            <a:pPr algn="just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First direct measurement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at BBN energies.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della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sezione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d’urto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theoretical 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 abundance can be now computed 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Wingdings"/>
              </a:rPr>
              <a:t>a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Wingdings"/>
              </a:rPr>
              <a:t>solid experimental footing.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dirty="0" smtClean="0">
                <a:latin typeface="Arial"/>
                <a:cs typeface="Arial"/>
              </a:rPr>
              <a:t>S</a:t>
            </a:r>
            <a:r>
              <a:rPr lang="en-US" sz="1600" baseline="-25000" dirty="0" smtClean="0">
                <a:latin typeface="Arial"/>
                <a:cs typeface="Arial"/>
              </a:rPr>
              <a:t>24</a:t>
            </a:r>
            <a:r>
              <a:rPr lang="en-US" sz="1600" dirty="0">
                <a:latin typeface="Arial"/>
                <a:cs typeface="Arial"/>
              </a:rPr>
              <a:t>(134 </a:t>
            </a:r>
            <a:r>
              <a:rPr lang="en-US" sz="1600" dirty="0" err="1">
                <a:latin typeface="Arial"/>
                <a:cs typeface="Arial"/>
              </a:rPr>
              <a:t>keV</a:t>
            </a:r>
            <a:r>
              <a:rPr lang="en-US" sz="1600" dirty="0">
                <a:latin typeface="Arial"/>
                <a:cs typeface="Arial"/>
              </a:rPr>
              <a:t> ) = (4.0±0.8</a:t>
            </a:r>
            <a:r>
              <a:rPr lang="en-US" sz="1600" baseline="30000" dirty="0">
                <a:latin typeface="Arial"/>
                <a:cs typeface="Arial"/>
              </a:rPr>
              <a:t>(stat)</a:t>
            </a:r>
            <a:r>
              <a:rPr lang="en-US" sz="1600" dirty="0">
                <a:latin typeface="Arial"/>
                <a:cs typeface="Arial"/>
              </a:rPr>
              <a:t> ± 0.5</a:t>
            </a:r>
            <a:r>
              <a:rPr lang="en-US" sz="1600" baseline="30000" dirty="0">
                <a:latin typeface="Arial"/>
                <a:cs typeface="Arial"/>
              </a:rPr>
              <a:t>(</a:t>
            </a:r>
            <a:r>
              <a:rPr lang="en-US" sz="1600" baseline="30000" dirty="0" err="1">
                <a:latin typeface="Arial"/>
                <a:cs typeface="Arial"/>
              </a:rPr>
              <a:t>syst</a:t>
            </a:r>
            <a:r>
              <a:rPr lang="en-US" sz="1600" baseline="30000" dirty="0">
                <a:latin typeface="Arial"/>
                <a:cs typeface="Arial"/>
              </a:rPr>
              <a:t>)</a:t>
            </a:r>
            <a:r>
              <a:rPr lang="en-US" sz="1600" dirty="0">
                <a:latin typeface="Arial"/>
                <a:cs typeface="Arial"/>
              </a:rPr>
              <a:t>) x 10</a:t>
            </a:r>
            <a:r>
              <a:rPr lang="en-US" sz="1600" baseline="30000" dirty="0">
                <a:latin typeface="Arial"/>
                <a:cs typeface="Arial"/>
              </a:rPr>
              <a:t>−6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keV</a:t>
            </a:r>
            <a:r>
              <a:rPr lang="en-US" sz="1600" dirty="0">
                <a:latin typeface="Arial"/>
                <a:cs typeface="Arial"/>
              </a:rPr>
              <a:t> b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dirty="0">
                <a:latin typeface="Arial"/>
                <a:cs typeface="Arial"/>
              </a:rPr>
              <a:t>S</a:t>
            </a:r>
            <a:r>
              <a:rPr lang="en-US" sz="1600" baseline="-25000" dirty="0">
                <a:latin typeface="Arial"/>
                <a:cs typeface="Arial"/>
              </a:rPr>
              <a:t>24</a:t>
            </a:r>
            <a:r>
              <a:rPr lang="en-US" sz="1600" dirty="0">
                <a:latin typeface="Arial"/>
                <a:cs typeface="Arial"/>
              </a:rPr>
              <a:t>(94 </a:t>
            </a:r>
            <a:r>
              <a:rPr lang="en-US" sz="1600" dirty="0" err="1">
                <a:latin typeface="Arial"/>
                <a:cs typeface="Arial"/>
              </a:rPr>
              <a:t>keV</a:t>
            </a:r>
            <a:r>
              <a:rPr lang="en-US" sz="1600" dirty="0">
                <a:latin typeface="Arial"/>
                <a:cs typeface="Arial"/>
              </a:rPr>
              <a:t> ) = (2.7±1.5</a:t>
            </a:r>
            <a:r>
              <a:rPr lang="en-US" sz="1600" baseline="30000" dirty="0">
                <a:latin typeface="Arial"/>
                <a:cs typeface="Arial"/>
              </a:rPr>
              <a:t>(stat)</a:t>
            </a:r>
            <a:r>
              <a:rPr lang="en-US" sz="1600" dirty="0">
                <a:latin typeface="Arial"/>
                <a:cs typeface="Arial"/>
              </a:rPr>
              <a:t> ± 0.3</a:t>
            </a:r>
            <a:r>
              <a:rPr lang="en-US" sz="1600" baseline="30000" dirty="0">
                <a:latin typeface="Arial"/>
                <a:cs typeface="Arial"/>
              </a:rPr>
              <a:t>(</a:t>
            </a:r>
            <a:r>
              <a:rPr lang="en-US" sz="1600" baseline="30000" dirty="0" err="1">
                <a:latin typeface="Arial"/>
                <a:cs typeface="Arial"/>
              </a:rPr>
              <a:t>syst</a:t>
            </a:r>
            <a:r>
              <a:rPr lang="en-US" sz="1600" baseline="30000" dirty="0">
                <a:latin typeface="Arial"/>
                <a:cs typeface="Arial"/>
              </a:rPr>
              <a:t>)</a:t>
            </a:r>
            <a:r>
              <a:rPr lang="en-US" sz="1600" dirty="0">
                <a:latin typeface="Arial"/>
                <a:cs typeface="Arial"/>
              </a:rPr>
              <a:t>) x 10</a:t>
            </a:r>
            <a:r>
              <a:rPr lang="en-US" sz="1600" baseline="30000" dirty="0">
                <a:latin typeface="Arial"/>
                <a:cs typeface="Arial"/>
              </a:rPr>
              <a:t>−6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keV</a:t>
            </a:r>
            <a:r>
              <a:rPr lang="en-US" sz="1600" dirty="0" smtClean="0">
                <a:latin typeface="Arial"/>
                <a:cs typeface="Arial"/>
              </a:rPr>
              <a:t> b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600" baseline="300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Li/H)</a:t>
            </a:r>
            <a:r>
              <a:rPr lang="en-US" sz="1600" baseline="-25000" dirty="0">
                <a:solidFill>
                  <a:srgbClr val="FF0000"/>
                </a:solidFill>
                <a:latin typeface="Arial"/>
                <a:cs typeface="Arial"/>
              </a:rPr>
              <a:t>BBN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=7.4±1.6 x 10</a:t>
            </a:r>
            <a:r>
              <a:rPr lang="en-US" sz="1600" baseline="300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1600" baseline="30000" dirty="0" smtClean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1600" dirty="0">
                <a:latin typeface="Arial" charset="0"/>
                <a:cs typeface="Arial" charset="0"/>
                <a:sym typeface="Wingdings"/>
              </a:rPr>
              <a:t> A nuclear solution for the </a:t>
            </a:r>
            <a:r>
              <a:rPr lang="en-US" sz="1600" dirty="0">
                <a:latin typeface="Arial" charset="0"/>
                <a:cs typeface="Arial" charset="0"/>
              </a:rPr>
              <a:t>“Second lithium problem” is now excluded on a solid experimental footing.</a:t>
            </a:r>
          </a:p>
          <a:p>
            <a:pPr algn="just">
              <a:spcBef>
                <a:spcPct val="50000"/>
              </a:spcBef>
              <a:defRPr/>
            </a:pPr>
            <a:endParaRPr lang="en-US" sz="1600" b="1" dirty="0">
              <a:latin typeface="Arial"/>
              <a:cs typeface="Arial"/>
            </a:endParaRPr>
          </a:p>
          <a:p>
            <a:pPr algn="just">
              <a:spcBef>
                <a:spcPct val="5000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6460" y="655896"/>
            <a:ext cx="1384051" cy="2922925"/>
          </a:xfrm>
          <a:prstGeom prst="rect">
            <a:avLst/>
          </a:prstGeom>
          <a:gradFill flip="none" rotWithShape="1">
            <a:gsLst>
              <a:gs pos="10000">
                <a:srgbClr val="FF6600">
                  <a:alpha val="60000"/>
                </a:srgbClr>
              </a:gs>
              <a:gs pos="100000">
                <a:srgbClr val="FFFFFF">
                  <a:alpha val="60000"/>
                </a:srgbClr>
              </a:gs>
              <a:gs pos="57000">
                <a:srgbClr val="FF6600">
                  <a:alpha val="60000"/>
                </a:srgbClr>
              </a:gs>
              <a:gs pos="0">
                <a:schemeClr val="bg1">
                  <a:alpha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87511" y="2233613"/>
            <a:ext cx="2438400" cy="685800"/>
          </a:xfrm>
          <a:prstGeom prst="rect">
            <a:avLst/>
          </a:prstGeom>
          <a:solidFill>
            <a:srgbClr val="3333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82505" y="2386013"/>
            <a:ext cx="113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LUNA-MV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38800" y="1243013"/>
            <a:ext cx="59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BBN</a:t>
            </a:r>
            <a:endParaRPr lang="en-US" b="1" dirty="0"/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638"/>
            <a:ext cx="44826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8" y="6336268"/>
            <a:ext cx="649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New measurements at higher energies are highly desirable!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15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44451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 charset="0"/>
                <a:cs typeface="Arial" charset="0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Symbol" charset="0"/>
                <a:cs typeface="Symbol" charset="0"/>
              </a:rPr>
              <a:t>a</a:t>
            </a:r>
            <a:r>
              <a:rPr lang="en-US" sz="2800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r>
              <a:rPr lang="en-US" sz="2800" i="1" dirty="0" err="1">
                <a:solidFill>
                  <a:srgbClr val="FF0000"/>
                </a:solidFill>
                <a:latin typeface="Symbol" charset="0"/>
                <a:cs typeface="Symbol" charset="0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  <a:cs typeface="Arial" charset="0"/>
              </a:rPr>
              <a:t>Li </a:t>
            </a:r>
            <a:r>
              <a:rPr lang="en-US" sz="2800" i="1" dirty="0">
                <a:solidFill>
                  <a:srgbClr val="0000FF"/>
                </a:solidFill>
                <a:latin typeface="Arial" charset="0"/>
                <a:cs typeface="Arial" charset="0"/>
              </a:rPr>
              <a:t>reaction: </a:t>
            </a:r>
            <a:r>
              <a:rPr lang="en-US" sz="28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Result</a:t>
            </a:r>
            <a:endParaRPr lang="en-US" sz="2800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947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/>
      <p:bldP spid="2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0774"/>
            <a:ext cx="3213100" cy="3207226"/>
          </a:xfrm>
          <a:prstGeom prst="rect">
            <a:avLst/>
          </a:prstGeom>
        </p:spPr>
      </p:pic>
      <p:grpSp>
        <p:nvGrpSpPr>
          <p:cNvPr id="33794" name="Group 1"/>
          <p:cNvGrpSpPr>
            <a:grpSpLocks/>
          </p:cNvGrpSpPr>
          <p:nvPr/>
        </p:nvGrpSpPr>
        <p:grpSpPr bwMode="auto">
          <a:xfrm>
            <a:off x="444012" y="549276"/>
            <a:ext cx="2798885" cy="3167063"/>
            <a:chOff x="179388" y="674466"/>
            <a:chExt cx="3816350" cy="3834034"/>
          </a:xfrm>
        </p:grpSpPr>
        <p:pic>
          <p:nvPicPr>
            <p:cNvPr id="33805" name="Picture 60" descr="cha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42988"/>
              <a:ext cx="3757612" cy="346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Rectangle 1"/>
            <p:cNvSpPr>
              <a:spLocks noChangeArrowheads="1"/>
            </p:cNvSpPr>
            <p:nvPr/>
          </p:nvSpPr>
          <p:spPr bwMode="auto">
            <a:xfrm>
              <a:off x="179388" y="981075"/>
              <a:ext cx="3816350" cy="3527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TextBox 2"/>
            <p:cNvSpPr txBox="1">
              <a:spLocks noChangeArrowheads="1"/>
            </p:cNvSpPr>
            <p:nvPr/>
          </p:nvSpPr>
          <p:spPr bwMode="auto">
            <a:xfrm>
              <a:off x="1185224" y="674466"/>
              <a:ext cx="1631910" cy="409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BBN chain</a:t>
              </a:r>
            </a:p>
          </p:txBody>
        </p:sp>
      </p:grpSp>
      <p:pic>
        <p:nvPicPr>
          <p:cNvPr id="3379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3754" y="1335089"/>
            <a:ext cx="381732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4173415" y="836613"/>
            <a:ext cx="3525114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Primordial deuterium error budget</a:t>
            </a:r>
          </a:p>
          <a:p>
            <a:pPr eaLnBrk="1" hangingPunct="1"/>
            <a:r>
              <a:rPr lang="en-US" b="1">
                <a:latin typeface="Arial" charset="0"/>
              </a:rPr>
              <a:t>(Di Valentino et al. 2014)</a:t>
            </a:r>
          </a:p>
        </p:txBody>
      </p:sp>
      <p:sp>
        <p:nvSpPr>
          <p:cNvPr id="33797" name="Rounded Rectangle 5"/>
          <p:cNvSpPr>
            <a:spLocks noChangeArrowheads="1"/>
          </p:cNvSpPr>
          <p:nvPr/>
        </p:nvSpPr>
        <p:spPr bwMode="auto">
          <a:xfrm>
            <a:off x="6809643" y="2003426"/>
            <a:ext cx="1222131" cy="3032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D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33799" name="TextBox 10"/>
          <p:cNvSpPr txBox="1">
            <a:spLocks noChangeArrowheads="1"/>
          </p:cNvSpPr>
          <p:nvPr/>
        </p:nvSpPr>
        <p:spPr bwMode="auto">
          <a:xfrm>
            <a:off x="3641481" y="4437063"/>
            <a:ext cx="50042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90"/>
                </a:solidFill>
                <a:latin typeface="Arial"/>
                <a:cs typeface="Arial"/>
              </a:rPr>
              <a:t>Physics:</a:t>
            </a:r>
          </a:p>
          <a:p>
            <a:pPr eaLnBrk="1" hangingPunct="1"/>
            <a:r>
              <a:rPr lang="en-US" sz="1800" b="1" i="1" dirty="0">
                <a:solidFill>
                  <a:srgbClr val="0000FF"/>
                </a:solidFill>
                <a:latin typeface="Arial"/>
                <a:cs typeface="Arial"/>
              </a:rPr>
              <a:t>1) </a:t>
            </a:r>
            <a:r>
              <a:rPr lang="en-US" sz="1800" b="1" i="1" dirty="0">
                <a:solidFill>
                  <a:srgbClr val="FF0000"/>
                </a:solidFill>
                <a:latin typeface="Arial"/>
                <a:cs typeface="Arial"/>
              </a:rPr>
              <a:t>Cosmology</a:t>
            </a:r>
            <a:r>
              <a:rPr lang="en-US" sz="1800" b="1" i="1" dirty="0">
                <a:latin typeface="Arial"/>
                <a:cs typeface="Arial"/>
              </a:rPr>
              <a:t>: measurement of </a:t>
            </a:r>
            <a:r>
              <a:rPr lang="en-US" sz="1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1800" b="1" i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sz="18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1800" b="1" i="1" dirty="0" smtClean="0">
                <a:latin typeface="Comic Sans MS"/>
                <a:cs typeface="Comic Sans MS"/>
              </a:rPr>
              <a:t>.</a:t>
            </a:r>
            <a:endParaRPr lang="en-US" sz="1800" b="1" i="1" baseline="-25000" dirty="0">
              <a:latin typeface="Comic Sans MS"/>
              <a:cs typeface="Comic Sans MS"/>
            </a:endParaRPr>
          </a:p>
          <a:p>
            <a:pPr eaLnBrk="1" hangingPunct="1"/>
            <a:r>
              <a:rPr lang="en-US" sz="1800" b="1" i="1" dirty="0">
                <a:solidFill>
                  <a:srgbClr val="0000FF"/>
                </a:solidFill>
                <a:latin typeface="Arial"/>
                <a:cs typeface="Arial"/>
              </a:rPr>
              <a:t>2)</a:t>
            </a:r>
            <a:r>
              <a:rPr lang="en-US" sz="1800" b="1" i="1" dirty="0">
                <a:solidFill>
                  <a:srgbClr val="FF0000"/>
                </a:solidFill>
                <a:latin typeface="Arial"/>
                <a:cs typeface="Arial"/>
              </a:rPr>
              <a:t> Neutrino physics</a:t>
            </a:r>
            <a:r>
              <a:rPr lang="en-US" sz="1800" b="1" i="1" dirty="0">
                <a:latin typeface="Arial"/>
                <a:cs typeface="Arial"/>
              </a:rPr>
              <a:t>: measurement of </a:t>
            </a:r>
            <a:r>
              <a:rPr lang="en-US" sz="1800" b="1" i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1800" b="1" i="1" baseline="-25000" dirty="0">
                <a:solidFill>
                  <a:srgbClr val="FF0000"/>
                </a:solidFill>
                <a:latin typeface="Arial"/>
                <a:cs typeface="Arial"/>
              </a:rPr>
              <a:t>eff</a:t>
            </a:r>
            <a:r>
              <a:rPr lang="en-US" sz="1800" b="1" i="1" dirty="0">
                <a:latin typeface="Arial"/>
                <a:cs typeface="Arial"/>
              </a:rPr>
              <a:t>.</a:t>
            </a:r>
          </a:p>
          <a:p>
            <a:pPr eaLnBrk="1" hangingPunct="1"/>
            <a:r>
              <a:rPr lang="en-US" sz="1800" b="1" i="1" dirty="0">
                <a:solidFill>
                  <a:srgbClr val="0000FF"/>
                </a:solidFill>
                <a:latin typeface="Arial"/>
                <a:cs typeface="Arial"/>
              </a:rPr>
              <a:t>3)</a:t>
            </a:r>
            <a:r>
              <a:rPr lang="en-US" sz="1800" b="1" i="1" dirty="0">
                <a:solidFill>
                  <a:srgbClr val="FF0000"/>
                </a:solidFill>
                <a:latin typeface="Arial"/>
                <a:cs typeface="Arial"/>
              </a:rPr>
              <a:t> Nuclear physics</a:t>
            </a:r>
            <a:r>
              <a:rPr lang="en-US" sz="1800" b="1" i="1" dirty="0">
                <a:latin typeface="Arial"/>
                <a:cs typeface="Arial"/>
              </a:rPr>
              <a:t>: comparison of data with theoretical </a:t>
            </a:r>
            <a:r>
              <a:rPr lang="en-US" sz="1800" b="1" i="1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altLang="ja-JP" sz="1800" b="1" i="1" dirty="0" err="1">
                <a:solidFill>
                  <a:srgbClr val="FF0000"/>
                </a:solidFill>
                <a:latin typeface="Arial"/>
                <a:cs typeface="Arial"/>
              </a:rPr>
              <a:t>ab</a:t>
            </a:r>
            <a:r>
              <a:rPr lang="en-US" altLang="ja-JP" sz="1800" b="1" i="1" dirty="0">
                <a:solidFill>
                  <a:srgbClr val="FF0000"/>
                </a:solidFill>
                <a:latin typeface="Arial"/>
                <a:cs typeface="Arial"/>
              </a:rPr>
              <a:t> initio</a:t>
            </a:r>
            <a:r>
              <a:rPr lang="en-US" sz="1800" b="1" i="1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lang="en-US" altLang="ja-JP" sz="18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sz="1800" b="1" i="1" dirty="0">
                <a:latin typeface="Arial"/>
                <a:cs typeface="Arial"/>
              </a:rPr>
              <a:t>predictions.</a:t>
            </a:r>
            <a:endParaRPr lang="en-US" sz="1800" b="1" i="1" dirty="0">
              <a:latin typeface="Arial"/>
              <a:cs typeface="Arial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800" i="1" dirty="0" err="1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 smtClean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 smtClean="0">
                <a:solidFill>
                  <a:srgbClr val="3333FF"/>
                </a:solidFill>
                <a:latin typeface="Arial"/>
                <a:cs typeface="Arial"/>
              </a:rPr>
              <a:t>reaction: The Deuterium abundance</a:t>
            </a:r>
            <a:endParaRPr lang="fr-FR" i="1" dirty="0"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3886200" y="2997200"/>
            <a:ext cx="5257801" cy="12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90"/>
                </a:solidFill>
                <a:latin typeface="Arial"/>
                <a:cs typeface="Arial"/>
              </a:rPr>
              <a:t>The error of computed deuterium abundance (D/H)</a:t>
            </a:r>
            <a:r>
              <a:rPr lang="en-US" sz="1800" b="1" baseline="-25000" dirty="0">
                <a:solidFill>
                  <a:srgbClr val="000090"/>
                </a:solidFill>
                <a:latin typeface="Arial"/>
                <a:cs typeface="Arial"/>
              </a:rPr>
              <a:t>BBN</a:t>
            </a:r>
            <a:r>
              <a:rPr lang="en-US" sz="1800" b="1" dirty="0">
                <a:solidFill>
                  <a:srgbClr val="000090"/>
                </a:solidFill>
                <a:latin typeface="Arial"/>
                <a:cs typeface="Arial"/>
              </a:rPr>
              <a:t> is mainly due to the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1800" b="1" dirty="0" err="1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n-US" sz="18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1800" b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1800" b="1" dirty="0">
                <a:solidFill>
                  <a:srgbClr val="000090"/>
                </a:solidFill>
                <a:latin typeface="Arial"/>
                <a:cs typeface="Arial"/>
              </a:rPr>
              <a:t>reaction, because of the paucity of data in the BBN energy region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0" y="3834904"/>
            <a:ext cx="1447800" cy="2743200"/>
          </a:xfrm>
          <a:prstGeom prst="rect">
            <a:avLst/>
          </a:prstGeom>
          <a:gradFill flip="none" rotWithShape="1">
            <a:gsLst>
              <a:gs pos="21000">
                <a:srgbClr val="3333FF">
                  <a:alpha val="48000"/>
                </a:srgbClr>
              </a:gs>
              <a:gs pos="100000">
                <a:srgbClr val="FFFFFF">
                  <a:alpha val="48000"/>
                </a:srgbClr>
              </a:gs>
              <a:gs pos="79000">
                <a:srgbClr val="3333FF">
                  <a:alpha val="48000"/>
                </a:srgbClr>
              </a:gs>
              <a:gs pos="0">
                <a:schemeClr val="bg1">
                  <a:alpha val="48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85900" y="6019800"/>
            <a:ext cx="1200471" cy="457200"/>
            <a:chOff x="1581150" y="6019800"/>
            <a:chExt cx="970202" cy="457200"/>
          </a:xfrm>
        </p:grpSpPr>
        <p:sp>
          <p:nvSpPr>
            <p:cNvPr id="21" name="Rectangle 20"/>
            <p:cNvSpPr/>
            <p:nvPr/>
          </p:nvSpPr>
          <p:spPr>
            <a:xfrm>
              <a:off x="1581150" y="6019800"/>
              <a:ext cx="901700" cy="4572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73525" y="6096000"/>
              <a:ext cx="877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LUNA400</a:t>
              </a:r>
              <a:endParaRPr lang="en-US" sz="1400" b="1" dirty="0"/>
            </a:p>
          </p:txBody>
        </p:sp>
      </p:grpSp>
      <p:sp>
        <p:nvSpPr>
          <p:cNvPr id="1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16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254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8600" y="3657600"/>
            <a:ext cx="5030666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r>
              <a:rPr lang="sv-SE" sz="1800" b="1" i="1" dirty="0">
                <a:cs typeface="Arial" charset="0"/>
              </a:rPr>
              <a:t>100</a:t>
            </a:r>
            <a:r>
              <a:rPr lang="sv-SE" sz="1800" b="1" i="1" dirty="0">
                <a:latin typeface="Symbol" charset="0"/>
                <a:cs typeface="Symbol" charset="0"/>
              </a:rPr>
              <a:t>W</a:t>
            </a:r>
            <a:r>
              <a:rPr lang="sv-SE" sz="1800" b="1" i="1" baseline="-25000" dirty="0"/>
              <a:t>b,0</a:t>
            </a:r>
            <a:r>
              <a:rPr lang="sv-SE" sz="1800" b="1" i="1" dirty="0"/>
              <a:t>h</a:t>
            </a:r>
            <a:r>
              <a:rPr lang="sv-SE" sz="1800" b="1" i="1" baseline="30000" dirty="0"/>
              <a:t>2</a:t>
            </a:r>
            <a:r>
              <a:rPr lang="sv-SE" sz="1800" b="1" i="1" dirty="0"/>
              <a:t>(BBN)=2.20±</a:t>
            </a:r>
            <a:r>
              <a:rPr lang="sv-SE" sz="1800" b="1" i="1" dirty="0">
                <a:solidFill>
                  <a:srgbClr val="0000FF"/>
                </a:solidFill>
              </a:rPr>
              <a:t>0.02</a:t>
            </a:r>
            <a:r>
              <a:rPr lang="sv-SE" sz="1800" b="1" i="1" dirty="0"/>
              <a:t>±</a:t>
            </a:r>
            <a:r>
              <a:rPr lang="sv-SE" sz="1800" b="1" i="1" dirty="0">
                <a:solidFill>
                  <a:srgbClr val="FF0000"/>
                </a:solidFill>
              </a:rPr>
              <a:t>0.04 </a:t>
            </a:r>
            <a:r>
              <a:rPr lang="sv-SE" sz="1800" b="1" i="1" dirty="0"/>
              <a:t>(</a:t>
            </a:r>
            <a:r>
              <a:rPr lang="sv-SE" sz="1800" b="1" i="1" dirty="0" err="1"/>
              <a:t>Cooke&amp;Pettini</a:t>
            </a:r>
            <a:r>
              <a:rPr lang="sv-SE" sz="1800" b="1" i="1" dirty="0"/>
              <a:t> 2013)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0" y="1090613"/>
            <a:ext cx="493248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pPr algn="just"/>
            <a:r>
              <a:rPr lang="en-US" sz="1800" b="1" i="1">
                <a:solidFill>
                  <a:srgbClr val="1A19D5"/>
                </a:solidFill>
              </a:rPr>
              <a:t>1) Cosmology</a:t>
            </a:r>
            <a:r>
              <a:rPr lang="en-US" sz="1800" b="1" i="1"/>
              <a:t>: </a:t>
            </a:r>
            <a:r>
              <a:rPr lang="en-US" sz="1800" b="1" i="1">
                <a:latin typeface="Symbol" charset="0"/>
                <a:cs typeface="Symbol" charset="0"/>
              </a:rPr>
              <a:t>W</a:t>
            </a:r>
            <a:r>
              <a:rPr lang="en-US" sz="1800" b="1" i="1" baseline="-25000"/>
              <a:t>b</a:t>
            </a:r>
            <a:r>
              <a:rPr lang="en-US" sz="1800" b="1" i="1"/>
              <a:t> is provided by the CMB experiments. </a:t>
            </a:r>
            <a:r>
              <a:rPr lang="en-US" sz="1800" b="1" i="1">
                <a:solidFill>
                  <a:srgbClr val="FF0000"/>
                </a:solidFill>
              </a:rPr>
              <a:t>Assuming Standard Model </a:t>
            </a:r>
            <a:r>
              <a:rPr lang="en-US" sz="1800" b="1" i="1">
                <a:solidFill>
                  <a:srgbClr val="000000"/>
                </a:solidFill>
              </a:rPr>
              <a:t>(N</a:t>
            </a:r>
            <a:r>
              <a:rPr lang="en-US" sz="1800" b="1" i="1" baseline="-25000">
                <a:solidFill>
                  <a:srgbClr val="000000"/>
                </a:solidFill>
              </a:rPr>
              <a:t>eff</a:t>
            </a:r>
            <a:r>
              <a:rPr lang="en-US" sz="1800" b="1" i="1">
                <a:solidFill>
                  <a:srgbClr val="000000"/>
                </a:solidFill>
              </a:rPr>
              <a:t>=3)</a:t>
            </a:r>
            <a:r>
              <a:rPr lang="en-US" sz="1800" b="1" i="1"/>
              <a:t>: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342901" y="4184651"/>
            <a:ext cx="2127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sv-SE" b="1" i="1" dirty="0">
                <a:solidFill>
                  <a:srgbClr val="0000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D/H observations</a:t>
            </a:r>
            <a:endParaRPr lang="en-US" i="1" dirty="0">
              <a:solidFill>
                <a:srgbClr val="0000FF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510205" y="4129087"/>
            <a:ext cx="0" cy="26670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846" name="TextBox 59"/>
          <p:cNvSpPr txBox="1">
            <a:spLocks noChangeArrowheads="1"/>
          </p:cNvSpPr>
          <p:nvPr/>
        </p:nvSpPr>
        <p:spPr bwMode="auto">
          <a:xfrm>
            <a:off x="293077" y="4537075"/>
            <a:ext cx="496618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v-SE" b="1" i="1" dirty="0" err="1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Nuclear</a:t>
            </a:r>
            <a:r>
              <a:rPr lang="sv-SE" b="1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Astrophysics</a:t>
            </a:r>
            <a:r>
              <a:rPr lang="sv-SE" b="1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(</a:t>
            </a:r>
            <a:r>
              <a:rPr lang="sv-SE" b="1" i="1" dirty="0" err="1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Dp</a:t>
            </a:r>
            <a:r>
              <a:rPr lang="sv-SE" b="1" i="1" dirty="0" err="1">
                <a:solidFill>
                  <a:srgbClr val="FF0000"/>
                </a:solidFill>
                <a:latin typeface="Symbol" charset="0"/>
                <a:ea typeface="ヒラギノ角ゴ ProN W3" charset="0"/>
                <a:cs typeface="ヒラギノ角ゴ ProN W3" charset="0"/>
                <a:sym typeface="Arial" charset="0"/>
              </a:rPr>
              <a:t>g</a:t>
            </a:r>
            <a:r>
              <a:rPr lang="sv-SE" b="1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reaction</a:t>
            </a:r>
            <a:r>
              <a:rPr lang="sv-SE" b="1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</a:t>
            </a:r>
            <a:r>
              <a:rPr lang="sv-SE" b="1" i="1" dirty="0" err="1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uncertainty</a:t>
            </a:r>
            <a:r>
              <a:rPr lang="sv-SE" b="1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)</a:t>
            </a:r>
            <a:endParaRPr lang="en-US" i="1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5808785" y="3848100"/>
            <a:ext cx="2795954" cy="255588"/>
          </a:xfrm>
          <a:prstGeom prst="rect">
            <a:avLst/>
          </a:prstGeom>
          <a:solidFill>
            <a:srgbClr val="008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r>
              <a:rPr lang="en-US"/>
              <a:t> </a:t>
            </a:r>
          </a:p>
        </p:txBody>
      </p:sp>
      <p:sp>
        <p:nvSpPr>
          <p:cNvPr id="35848" name="Rectangle 25"/>
          <p:cNvSpPr>
            <a:spLocks noChangeArrowheads="1"/>
          </p:cNvSpPr>
          <p:nvPr/>
        </p:nvSpPr>
        <p:spPr bwMode="auto">
          <a:xfrm>
            <a:off x="5254870" y="3330575"/>
            <a:ext cx="3474427" cy="1192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2982059" y="4114800"/>
            <a:ext cx="0" cy="45720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140929" y="4378325"/>
            <a:ext cx="376603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Baryon density</a:t>
            </a:r>
            <a:endParaRPr lang="fr-FR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DFECD-57DD-144B-BE9B-2DFCDB61742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35853" name="Picture 1" descr="LalFig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462" y="620714"/>
            <a:ext cx="3326423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Rectangle 2"/>
          <p:cNvSpPr>
            <a:spLocks noChangeArrowheads="1"/>
          </p:cNvSpPr>
          <p:nvPr/>
        </p:nvSpPr>
        <p:spPr bwMode="auto">
          <a:xfrm>
            <a:off x="252047" y="1916114"/>
            <a:ext cx="489731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r>
              <a:rPr lang="sv-SE" sz="1800" b="1" i="1">
                <a:cs typeface="Arial" charset="0"/>
              </a:rPr>
              <a:t>100</a:t>
            </a:r>
            <a:r>
              <a:rPr lang="sv-SE" sz="1800" b="1" i="1">
                <a:latin typeface="Symbol" charset="0"/>
                <a:cs typeface="Symbol" charset="0"/>
              </a:rPr>
              <a:t>W</a:t>
            </a:r>
            <a:r>
              <a:rPr lang="sv-SE" sz="1800" b="1" i="1" baseline="-25000"/>
              <a:t>b,0</a:t>
            </a:r>
            <a:r>
              <a:rPr lang="sv-SE" sz="1800" b="1" i="1"/>
              <a:t>h</a:t>
            </a:r>
            <a:r>
              <a:rPr lang="sv-SE" sz="1800" b="1" i="1" baseline="30000"/>
              <a:t>2</a:t>
            </a:r>
            <a:r>
              <a:rPr lang="sv-SE" sz="1800" b="1" i="1"/>
              <a:t>(CMB)=2.20±0.03 (PLANCK2013)</a:t>
            </a:r>
          </a:p>
        </p:txBody>
      </p:sp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-14654" y="2351089"/>
            <a:ext cx="4932485" cy="12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pPr algn="just"/>
            <a:r>
              <a:rPr lang="en-US" sz="1800" b="1" i="1" dirty="0">
                <a:solidFill>
                  <a:srgbClr val="000000"/>
                </a:solidFill>
              </a:rPr>
              <a:t>The comparison between </a:t>
            </a:r>
            <a:r>
              <a:rPr lang="en-US" sz="1800" b="1" i="1" dirty="0" smtClean="0">
                <a:solidFill>
                  <a:srgbClr val="000000"/>
                </a:solidFill>
              </a:rPr>
              <a:t>the observed </a:t>
            </a:r>
            <a:r>
              <a:rPr lang="en-US" sz="1800" b="1" i="1" dirty="0">
                <a:solidFill>
                  <a:srgbClr val="000000"/>
                </a:solidFill>
              </a:rPr>
              <a:t>and </a:t>
            </a:r>
            <a:r>
              <a:rPr lang="en-US" sz="1800" b="1" i="1" dirty="0" smtClean="0">
                <a:solidFill>
                  <a:srgbClr val="000000"/>
                </a:solidFill>
              </a:rPr>
              <a:t>calculated Deuterium abundance </a:t>
            </a:r>
            <a:r>
              <a:rPr lang="en-US" sz="1800" b="1" i="1" dirty="0"/>
              <a:t>provides a </a:t>
            </a:r>
            <a:r>
              <a:rPr lang="en-US" sz="1800" b="1" i="1" dirty="0" err="1"/>
              <a:t>indipendent</a:t>
            </a:r>
            <a:r>
              <a:rPr lang="en-US" sz="1800" b="1" i="1" dirty="0"/>
              <a:t> measurement of </a:t>
            </a:r>
            <a:r>
              <a:rPr lang="en-US" sz="1800" b="1" i="1" dirty="0" err="1" smtClean="0">
                <a:latin typeface="Symbol" charset="0"/>
                <a:cs typeface="Symbol" charset="0"/>
              </a:rPr>
              <a:t>W</a:t>
            </a:r>
            <a:r>
              <a:rPr lang="en-US" sz="1800" b="1" i="1" baseline="-25000" dirty="0" err="1" smtClean="0"/>
              <a:t>b</a:t>
            </a:r>
            <a:r>
              <a:rPr lang="en-US" sz="1800" b="1" i="1" baseline="-25000" dirty="0" smtClean="0"/>
              <a:t> </a:t>
            </a:r>
            <a:r>
              <a:rPr lang="en-US" sz="1800" b="1" i="1" dirty="0"/>
              <a:t>. </a:t>
            </a:r>
            <a:r>
              <a:rPr lang="en-US" sz="1800" b="1" i="1" dirty="0">
                <a:solidFill>
                  <a:srgbClr val="FF0000"/>
                </a:solidFill>
              </a:rPr>
              <a:t>Assuming Standard Model </a:t>
            </a:r>
            <a:r>
              <a:rPr lang="en-US" sz="1800" b="1" i="1" dirty="0">
                <a:solidFill>
                  <a:srgbClr val="000000"/>
                </a:solidFill>
              </a:rPr>
              <a:t>(N</a:t>
            </a:r>
            <a:r>
              <a:rPr lang="en-US" sz="1800" b="1" i="1" baseline="-25000" dirty="0">
                <a:solidFill>
                  <a:srgbClr val="000000"/>
                </a:solidFill>
              </a:rPr>
              <a:t>eff</a:t>
            </a:r>
            <a:r>
              <a:rPr lang="en-US" sz="1800" b="1" i="1" dirty="0">
                <a:solidFill>
                  <a:srgbClr val="000000"/>
                </a:solidFill>
              </a:rPr>
              <a:t>=3)</a:t>
            </a:r>
            <a:r>
              <a:rPr lang="en-US" sz="1800" b="1" i="1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/>
                <a:cs typeface="Arial"/>
              </a:rPr>
              <a:t>Note that: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BBN and CMB measurements have a comparable accuracy.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The BBN error can be reduced with the study of the D(</a:t>
            </a:r>
            <a:r>
              <a:rPr lang="en-US" sz="1600" b="1" dirty="0" err="1">
                <a:latin typeface="Arial"/>
                <a:cs typeface="Arial"/>
              </a:rPr>
              <a:t>p,</a:t>
            </a:r>
            <a:r>
              <a:rPr lang="en-US" sz="1600" b="1" dirty="0" err="1"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30000" dirty="0">
                <a:latin typeface="Arial"/>
                <a:cs typeface="Arial"/>
              </a:rPr>
              <a:t>3</a:t>
            </a:r>
            <a:r>
              <a:rPr lang="en-US" sz="1600" b="1" dirty="0">
                <a:latin typeface="Arial"/>
                <a:cs typeface="Arial"/>
              </a:rPr>
              <a:t>He reaction at BBN energies.</a:t>
            </a:r>
          </a:p>
        </p:txBody>
      </p:sp>
      <p:sp>
        <p:nvSpPr>
          <p:cNvPr id="35857" name="Oval 20"/>
          <p:cNvSpPr>
            <a:spLocks noChangeArrowheads="1"/>
          </p:cNvSpPr>
          <p:nvPr/>
        </p:nvSpPr>
        <p:spPr bwMode="auto">
          <a:xfrm>
            <a:off x="7496908" y="2276476"/>
            <a:ext cx="168520" cy="13652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120480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0258" y="908051"/>
            <a:ext cx="4695092" cy="203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r>
              <a:rPr lang="en-US" sz="1800" b="1" i="1" dirty="0">
                <a:solidFill>
                  <a:srgbClr val="1A19D5"/>
                </a:solidFill>
              </a:rPr>
              <a:t>2) Neutrino physics</a:t>
            </a:r>
            <a:r>
              <a:rPr lang="en-US" sz="1800" b="1" i="1" dirty="0"/>
              <a:t>: The deuterium abundance is also sensitive to the number of </a:t>
            </a:r>
            <a:r>
              <a:rPr lang="en-US" sz="1800" b="1" i="1" dirty="0" smtClean="0"/>
              <a:t>relativistic species. </a:t>
            </a:r>
            <a:r>
              <a:rPr lang="en-US" sz="1800" b="1" i="1" dirty="0">
                <a:solidFill>
                  <a:srgbClr val="000000"/>
                </a:solidFill>
              </a:rPr>
              <a:t>With the present 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D(</a:t>
            </a:r>
            <a:r>
              <a:rPr lang="en-US" sz="1800" b="1" i="1" dirty="0" err="1">
                <a:solidFill>
                  <a:srgbClr val="FF0000"/>
                </a:solidFill>
              </a:rPr>
              <a:t>p,</a:t>
            </a:r>
            <a:r>
              <a:rPr lang="en-US" sz="1800" b="1" i="1" dirty="0" err="1">
                <a:solidFill>
                  <a:srgbClr val="FF0000"/>
                </a:solidFill>
                <a:latin typeface="Symbol" charset="0"/>
                <a:cs typeface="Symbol" charset="0"/>
              </a:rPr>
              <a:t>g</a:t>
            </a:r>
            <a:r>
              <a:rPr lang="en-US" sz="1800" b="1" i="1" dirty="0">
                <a:solidFill>
                  <a:srgbClr val="FF0000"/>
                </a:solidFill>
              </a:rPr>
              <a:t>)</a:t>
            </a:r>
            <a:r>
              <a:rPr lang="en-US" sz="1800" b="1" i="1" baseline="30000" dirty="0">
                <a:solidFill>
                  <a:srgbClr val="FF0000"/>
                </a:solidFill>
              </a:rPr>
              <a:t>3</a:t>
            </a:r>
            <a:r>
              <a:rPr lang="en-US" sz="1800" b="1" i="1" dirty="0">
                <a:solidFill>
                  <a:srgbClr val="FF0000"/>
                </a:solidFill>
              </a:rPr>
              <a:t>He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>
                <a:solidFill>
                  <a:srgbClr val="000000"/>
                </a:solidFill>
              </a:rPr>
              <a:t>data at BBN energies we have: </a:t>
            </a:r>
            <a:endParaRPr lang="en-US" b="1" i="1" dirty="0"/>
          </a:p>
          <a:p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N</a:t>
            </a:r>
            <a:r>
              <a:rPr lang="en-US" b="1" i="1" baseline="-25000" dirty="0">
                <a:solidFill>
                  <a:srgbClr val="000000"/>
                </a:solidFill>
                <a:cs typeface="Times New Roman" charset="0"/>
              </a:rPr>
              <a:t>eff</a:t>
            </a:r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 (CMB) = </a:t>
            </a:r>
            <a:r>
              <a:rPr lang="en-US" b="1" i="1" dirty="0">
                <a:solidFill>
                  <a:srgbClr val="0000FF"/>
                </a:solidFill>
                <a:cs typeface="Times New Roman" charset="0"/>
              </a:rPr>
              <a:t>3.36</a:t>
            </a:r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±0.34 (PLANCK 2013)</a:t>
            </a:r>
          </a:p>
          <a:p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N</a:t>
            </a:r>
            <a:r>
              <a:rPr lang="en-US" b="1" i="1" baseline="-25000" dirty="0">
                <a:solidFill>
                  <a:srgbClr val="000000"/>
                </a:solidFill>
                <a:cs typeface="Times New Roman" charset="0"/>
              </a:rPr>
              <a:t>eff</a:t>
            </a:r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 (BBN) = </a:t>
            </a:r>
            <a:r>
              <a:rPr lang="en-US" b="1" i="1" dirty="0">
                <a:solidFill>
                  <a:srgbClr val="0000FF"/>
                </a:solidFill>
                <a:cs typeface="Times New Roman" charset="0"/>
              </a:rPr>
              <a:t>3.57</a:t>
            </a:r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±0.18 (</a:t>
            </a:r>
            <a:r>
              <a:rPr lang="en-US" b="1" i="1" dirty="0" err="1">
                <a:solidFill>
                  <a:srgbClr val="000000"/>
                </a:solidFill>
                <a:cs typeface="Times New Roman" charset="0"/>
              </a:rPr>
              <a:t>Cooke&amp;Pettini</a:t>
            </a:r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 2013)</a:t>
            </a:r>
          </a:p>
          <a:p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N</a:t>
            </a:r>
            <a:r>
              <a:rPr lang="en-US" b="1" i="1" baseline="-25000" dirty="0">
                <a:solidFill>
                  <a:srgbClr val="000000"/>
                </a:solidFill>
                <a:cs typeface="Times New Roman" charset="0"/>
              </a:rPr>
              <a:t>eff</a:t>
            </a:r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 (SM) = </a:t>
            </a:r>
            <a:r>
              <a:rPr lang="en-US" b="1" i="1" dirty="0">
                <a:solidFill>
                  <a:srgbClr val="0000FF"/>
                </a:solidFill>
                <a:cs typeface="Times New Roman" charset="0"/>
              </a:rPr>
              <a:t>3.046</a:t>
            </a:r>
            <a:r>
              <a:rPr lang="en-US" b="1" i="1" dirty="0">
                <a:solidFill>
                  <a:srgbClr val="000000"/>
                </a:solidFill>
                <a:cs typeface="Times New Roman" charset="0"/>
              </a:rPr>
              <a:t> 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N</a:t>
            </a:r>
            <a:r>
              <a:rPr lang="en-US" sz="2800" i="1" baseline="-25000" dirty="0">
                <a:solidFill>
                  <a:srgbClr val="0000FF"/>
                </a:solidFill>
                <a:latin typeface="Arial"/>
                <a:cs typeface="Arial"/>
              </a:rPr>
              <a:t>eff</a:t>
            </a:r>
            <a:endParaRPr lang="fr-FR" i="1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42426-EE4F-7A49-841D-126383E511E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378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935" y="4070351"/>
            <a:ext cx="3788019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779477" y="4437064"/>
            <a:ext cx="1860883" cy="3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</a:rPr>
              <a:t>Cooke&amp;Pettini 2013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3500439"/>
            <a:ext cx="4572000" cy="20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pPr marL="284163" indent="-284163">
              <a:buFont typeface="Arial" charset="0"/>
              <a:buChar char="•"/>
              <a:defRPr/>
            </a:pPr>
            <a:r>
              <a:rPr lang="en-US" sz="1600" b="1" dirty="0" smtClean="0">
                <a:latin typeface="Arial"/>
                <a:cs typeface="Arial"/>
              </a:rPr>
              <a:t>Good </a:t>
            </a:r>
            <a:r>
              <a:rPr lang="en-US" sz="1600" b="1" dirty="0">
                <a:latin typeface="Arial"/>
                <a:cs typeface="Arial"/>
              </a:rPr>
              <a:t>agreement between CMB and BBN results, suggesting the presence of 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“dark radiation”</a:t>
            </a:r>
            <a:r>
              <a:rPr lang="en-US" altLang="ja-JP" sz="1600" b="1" dirty="0">
                <a:latin typeface="Arial"/>
                <a:cs typeface="Arial"/>
              </a:rPr>
              <a:t>.</a:t>
            </a:r>
          </a:p>
          <a:p>
            <a:pPr marL="284163" indent="-284163">
              <a:buFont typeface="Arial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The poorly known cross-section of the </a:t>
            </a:r>
            <a:r>
              <a:rPr lang="en-US" sz="1600" b="1" baseline="30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H(</a:t>
            </a:r>
            <a:r>
              <a:rPr lang="en-US" sz="1600" b="1" dirty="0" err="1">
                <a:solidFill>
                  <a:srgbClr val="0000FF"/>
                </a:solidFill>
                <a:latin typeface="Arial"/>
                <a:cs typeface="Arial"/>
              </a:rPr>
              <a:t>p,</a:t>
            </a:r>
            <a:r>
              <a:rPr lang="en-US" sz="16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sz="1600" b="1" baseline="300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He </a:t>
            </a:r>
            <a:r>
              <a:rPr lang="en-US" sz="1600" b="1" dirty="0">
                <a:latin typeface="Arial"/>
                <a:cs typeface="Arial"/>
              </a:rPr>
              <a:t>reaction at BBN energies represent the most important obstacle to improve the constraints on the existence of “</a:t>
            </a:r>
            <a:r>
              <a:rPr lang="en-US" sz="1600" b="1" i="1" dirty="0">
                <a:latin typeface="Arial"/>
                <a:cs typeface="Arial"/>
              </a:rPr>
              <a:t>dark radiation</a:t>
            </a:r>
            <a:r>
              <a:rPr lang="en-US" sz="1600" b="1" dirty="0">
                <a:latin typeface="Arial"/>
                <a:cs typeface="Arial"/>
              </a:rPr>
              <a:t>”. </a:t>
            </a:r>
          </a:p>
        </p:txBody>
      </p:sp>
      <p:grpSp>
        <p:nvGrpSpPr>
          <p:cNvPr id="37896" name="Group 29"/>
          <p:cNvGrpSpPr>
            <a:grpSpLocks/>
          </p:cNvGrpSpPr>
          <p:nvPr/>
        </p:nvGrpSpPr>
        <p:grpSpPr bwMode="auto">
          <a:xfrm>
            <a:off x="5169877" y="836613"/>
            <a:ext cx="4000500" cy="3168650"/>
            <a:chOff x="4722158" y="2497667"/>
            <a:chExt cx="4837643" cy="3891947"/>
          </a:xfrm>
        </p:grpSpPr>
        <p:pic>
          <p:nvPicPr>
            <p:cNvPr id="37897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976" y="4221088"/>
              <a:ext cx="4537836" cy="173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25"/>
            <p:cNvSpPr>
              <a:spLocks noChangeArrowheads="1"/>
            </p:cNvSpPr>
            <p:nvPr/>
          </p:nvSpPr>
          <p:spPr bwMode="auto">
            <a:xfrm>
              <a:off x="5445193" y="5405792"/>
              <a:ext cx="3773214" cy="16188"/>
            </a:xfrm>
            <a:prstGeom prst="rect">
              <a:avLst/>
            </a:prstGeom>
            <a:solidFill>
              <a:srgbClr val="008000">
                <a:alpha val="63136"/>
              </a:srgbClr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 </a:t>
              </a:r>
            </a:p>
          </p:txBody>
        </p:sp>
        <p:pic>
          <p:nvPicPr>
            <p:cNvPr id="3789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867" y="5990914"/>
              <a:ext cx="4202934" cy="39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Oval 20"/>
            <p:cNvSpPr>
              <a:spLocks noChangeArrowheads="1"/>
            </p:cNvSpPr>
            <p:nvPr/>
          </p:nvSpPr>
          <p:spPr bwMode="auto">
            <a:xfrm>
              <a:off x="8460859" y="5341358"/>
              <a:ext cx="183095" cy="136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01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58" y="2497667"/>
              <a:ext cx="4558377" cy="186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Rectangle 25"/>
            <p:cNvSpPr>
              <a:spLocks noChangeArrowheads="1"/>
            </p:cNvSpPr>
            <p:nvPr/>
          </p:nvSpPr>
          <p:spPr bwMode="auto">
            <a:xfrm>
              <a:off x="5441950" y="3143250"/>
              <a:ext cx="3788320" cy="260350"/>
            </a:xfrm>
            <a:prstGeom prst="rect">
              <a:avLst/>
            </a:prstGeom>
            <a:solidFill>
              <a:srgbClr val="008000">
                <a:alpha val="4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1767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0" y="10906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pPr algn="just"/>
            <a:r>
              <a:rPr lang="en-US" sz="1800" b="1" i="1">
                <a:solidFill>
                  <a:srgbClr val="1A19D5"/>
                </a:solidFill>
              </a:rPr>
              <a:t>3) Nuclear Physics: </a:t>
            </a:r>
            <a:r>
              <a:rPr lang="en-US" sz="1800" b="1" i="1">
                <a:solidFill>
                  <a:srgbClr val="000000"/>
                </a:solidFill>
              </a:rPr>
              <a:t>Present S</a:t>
            </a:r>
            <a:r>
              <a:rPr lang="en-US" sz="1800" b="1" i="1" baseline="-25000">
                <a:solidFill>
                  <a:srgbClr val="000000"/>
                </a:solidFill>
              </a:rPr>
              <a:t>12</a:t>
            </a:r>
            <a:r>
              <a:rPr lang="en-US" sz="1800" b="1" i="1">
                <a:solidFill>
                  <a:srgbClr val="000000"/>
                </a:solidFill>
              </a:rPr>
              <a:t> data differ from “</a:t>
            </a:r>
            <a:r>
              <a:rPr lang="en-US" altLang="ja-JP" sz="1800" b="1" i="1">
                <a:solidFill>
                  <a:srgbClr val="000000"/>
                </a:solidFill>
              </a:rPr>
              <a:t>ab initio</a:t>
            </a:r>
            <a:r>
              <a:rPr lang="en-US" sz="1800" b="1" i="1">
                <a:solidFill>
                  <a:srgbClr val="000000"/>
                </a:solidFill>
              </a:rPr>
              <a:t>”</a:t>
            </a:r>
            <a:r>
              <a:rPr lang="en-US" altLang="ja-JP" sz="1800" b="1" i="1">
                <a:solidFill>
                  <a:srgbClr val="000000"/>
                </a:solidFill>
              </a:rPr>
              <a:t> predictions of about 30%.</a:t>
            </a:r>
            <a:endParaRPr lang="en-US" sz="1800" b="1" i="1">
              <a:solidFill>
                <a:srgbClr val="000000"/>
              </a:solidFill>
            </a:endParaRPr>
          </a:p>
        </p:txBody>
      </p:sp>
      <p:sp>
        <p:nvSpPr>
          <p:cNvPr id="39939" name="Rectangle 23"/>
          <p:cNvSpPr>
            <a:spLocks noChangeArrowheads="1"/>
          </p:cNvSpPr>
          <p:nvPr/>
        </p:nvSpPr>
        <p:spPr bwMode="auto">
          <a:xfrm>
            <a:off x="5808785" y="3848100"/>
            <a:ext cx="2795954" cy="255588"/>
          </a:xfrm>
          <a:prstGeom prst="rect">
            <a:avLst/>
          </a:prstGeom>
          <a:solidFill>
            <a:srgbClr val="008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r>
              <a:rPr lang="en-US"/>
              <a:t> </a:t>
            </a:r>
          </a:p>
        </p:txBody>
      </p:sp>
      <p:sp>
        <p:nvSpPr>
          <p:cNvPr id="39940" name="Rectangle 25"/>
          <p:cNvSpPr>
            <a:spLocks noChangeArrowheads="1"/>
          </p:cNvSpPr>
          <p:nvPr/>
        </p:nvSpPr>
        <p:spPr bwMode="auto">
          <a:xfrm>
            <a:off x="5254870" y="3330575"/>
            <a:ext cx="3474427" cy="1192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Nuclear Physics</a:t>
            </a:r>
            <a:endParaRPr lang="fr-FR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E666-0E96-4A4F-84BE-A8DCE8B869C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39947" name="Rectangle 1"/>
          <p:cNvSpPr>
            <a:spLocks noChangeArrowheads="1"/>
          </p:cNvSpPr>
          <p:nvPr/>
        </p:nvSpPr>
        <p:spPr bwMode="auto">
          <a:xfrm>
            <a:off x="52754" y="1700214"/>
            <a:ext cx="8773258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>A </a:t>
            </a:r>
            <a:r>
              <a:rPr lang="en-US" sz="1600" b="1" dirty="0">
                <a:latin typeface="Arial" charset="0"/>
                <a:cs typeface="Arial" charset="0"/>
              </a:rPr>
              <a:t>cross section close to theoretical predictions provides a better agreement between CMB and BBN data, towards a </a:t>
            </a:r>
            <a:r>
              <a:rPr lang="en-US" sz="1600" b="1" dirty="0" smtClean="0">
                <a:latin typeface="Arial" charset="0"/>
                <a:cs typeface="Arial" charset="0"/>
              </a:rPr>
              <a:t>baryon density close to CMB value (PLANCK)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4254394" cy="3192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2185"/>
            <a:ext cx="4572000" cy="2877615"/>
          </a:xfrm>
          <a:prstGeom prst="rect">
            <a:avLst/>
          </a:prstGeom>
        </p:spPr>
      </p:pic>
      <p:sp>
        <p:nvSpPr>
          <p:cNvPr id="39945" name="Rectangle 3"/>
          <p:cNvSpPr>
            <a:spLocks noChangeArrowheads="1"/>
          </p:cNvSpPr>
          <p:nvPr/>
        </p:nvSpPr>
        <p:spPr bwMode="auto">
          <a:xfrm>
            <a:off x="6705600" y="2819400"/>
            <a:ext cx="212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r>
              <a:rPr lang="ro-RO" sz="1400" b="1" dirty="0">
                <a:latin typeface="Arial" charset="0"/>
                <a:cs typeface="Arial" charset="0"/>
              </a:rPr>
              <a:t>Di Valentino et al. 2014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695376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83" name="Text Box 43"/>
          <p:cNvSpPr txBox="1">
            <a:spLocks noChangeArrowheads="1"/>
          </p:cNvSpPr>
          <p:nvPr/>
        </p:nvSpPr>
        <p:spPr bwMode="auto">
          <a:xfrm>
            <a:off x="0" y="47626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FF00"/>
                </a:solidFill>
                <a:latin typeface="Arial"/>
                <a:cs typeface="Arial"/>
              </a:rPr>
              <a:t>Reaction rate for charged particles</a:t>
            </a:r>
          </a:p>
        </p:txBody>
      </p:sp>
      <p:pic>
        <p:nvPicPr>
          <p:cNvPr id="194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090738"/>
            <a:ext cx="2445726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48CE3-6C76-7548-8A8D-A458A1297A3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2754" y="765176"/>
            <a:ext cx="458518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At energies of Astrophysical interest the cross section are very low due to the Coulomb barrier. The cross section is often factorized as follow:</a:t>
            </a:r>
            <a:endParaRPr lang="en-US" sz="2000"/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 flipH="1">
            <a:off x="52755" y="3121026"/>
            <a:ext cx="4985238" cy="317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Typical 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rates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are 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10</a:t>
            </a:r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-10</a:t>
            </a:r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 events/day or even below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Extrapolation 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from higher energies are often wrong because of unforeseen nuclear effects</a:t>
            </a:r>
          </a:p>
          <a:p>
            <a:pPr eaLnBrk="1" hangingPunct="1"/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Wingdings" charset="0"/>
            </a:endParaRPr>
          </a:p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Nuclear Astrophysics measurements require low background environments</a:t>
            </a:r>
          </a:p>
          <a:p>
            <a:pPr eaLnBrk="1" hangingPunct="1"/>
            <a:endParaRPr lang="en-US" sz="2000" dirty="0">
              <a:solidFill>
                <a:srgbClr val="FFFF00"/>
              </a:solidFill>
              <a:latin typeface="Arial" charset="0"/>
              <a:cs typeface="Arial" charset="0"/>
              <a:sym typeface="Wingdings" charset="0"/>
            </a:endParaRPr>
          </a:p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  <a:sym typeface="Wingdings" charset="0"/>
              </a:rPr>
              <a:t>Simplest solution: Underground facilities</a:t>
            </a:r>
          </a:p>
        </p:txBody>
      </p:sp>
      <p:pic>
        <p:nvPicPr>
          <p:cNvPr id="19462" name="Picture 2" descr="sigma_S_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4"/>
            <a:ext cx="3938954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4" descr="extrap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420" y="4437063"/>
            <a:ext cx="363708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529F98-18FF-634B-BDDC-BDE240501DDF}" type="slidenum">
              <a:rPr lang="en-GB" smtClean="0"/>
              <a:pPr algn="r"/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11169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0" y="10906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pPr algn="just"/>
            <a:r>
              <a:rPr lang="en-US" sz="1800" b="1" i="1">
                <a:solidFill>
                  <a:srgbClr val="1A19D5"/>
                </a:solidFill>
              </a:rPr>
              <a:t>3) Nuclear Physics: </a:t>
            </a:r>
            <a:r>
              <a:rPr lang="en-US" sz="1800" b="1" i="1">
                <a:solidFill>
                  <a:srgbClr val="000000"/>
                </a:solidFill>
              </a:rPr>
              <a:t>Present S</a:t>
            </a:r>
            <a:r>
              <a:rPr lang="en-US" sz="1800" b="1" i="1" baseline="-25000">
                <a:solidFill>
                  <a:srgbClr val="000000"/>
                </a:solidFill>
              </a:rPr>
              <a:t>12</a:t>
            </a:r>
            <a:r>
              <a:rPr lang="en-US" sz="1800" b="1" i="1">
                <a:solidFill>
                  <a:srgbClr val="000000"/>
                </a:solidFill>
              </a:rPr>
              <a:t> data differ from “</a:t>
            </a:r>
            <a:r>
              <a:rPr lang="en-US" altLang="ja-JP" sz="1800" b="1" i="1">
                <a:solidFill>
                  <a:srgbClr val="000000"/>
                </a:solidFill>
              </a:rPr>
              <a:t>ab initio</a:t>
            </a:r>
            <a:r>
              <a:rPr lang="en-US" sz="1800" b="1" i="1">
                <a:solidFill>
                  <a:srgbClr val="000000"/>
                </a:solidFill>
              </a:rPr>
              <a:t>”</a:t>
            </a:r>
            <a:r>
              <a:rPr lang="en-US" altLang="ja-JP" sz="1800" b="1" i="1">
                <a:solidFill>
                  <a:srgbClr val="000000"/>
                </a:solidFill>
              </a:rPr>
              <a:t> predictions of about 30%.</a:t>
            </a:r>
            <a:endParaRPr lang="en-US" sz="1800" b="1" i="1">
              <a:solidFill>
                <a:srgbClr val="000000"/>
              </a:solidFill>
            </a:endParaRPr>
          </a:p>
        </p:txBody>
      </p:sp>
      <p:sp>
        <p:nvSpPr>
          <p:cNvPr id="39939" name="Rectangle 23"/>
          <p:cNvSpPr>
            <a:spLocks noChangeArrowheads="1"/>
          </p:cNvSpPr>
          <p:nvPr/>
        </p:nvSpPr>
        <p:spPr bwMode="auto">
          <a:xfrm>
            <a:off x="5808785" y="3848100"/>
            <a:ext cx="2795954" cy="255588"/>
          </a:xfrm>
          <a:prstGeom prst="rect">
            <a:avLst/>
          </a:prstGeom>
          <a:solidFill>
            <a:srgbClr val="008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r>
              <a:rPr lang="en-US"/>
              <a:t> </a:t>
            </a:r>
          </a:p>
        </p:txBody>
      </p:sp>
      <p:sp>
        <p:nvSpPr>
          <p:cNvPr id="39940" name="Rectangle 25"/>
          <p:cNvSpPr>
            <a:spLocks noChangeArrowheads="1"/>
          </p:cNvSpPr>
          <p:nvPr/>
        </p:nvSpPr>
        <p:spPr bwMode="auto">
          <a:xfrm>
            <a:off x="5254870" y="3330575"/>
            <a:ext cx="3474427" cy="1192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Nuclear Physics</a:t>
            </a:r>
            <a:endParaRPr lang="fr-FR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E666-0E96-4A4F-84BE-A8DCE8B869C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399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1292" y="2420938"/>
            <a:ext cx="3921369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3"/>
          <p:cNvSpPr>
            <a:spLocks noChangeArrowheads="1"/>
          </p:cNvSpPr>
          <p:nvPr/>
        </p:nvSpPr>
        <p:spPr bwMode="auto">
          <a:xfrm>
            <a:off x="5369169" y="3284539"/>
            <a:ext cx="212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r>
              <a:rPr lang="ro-RO" sz="1400" b="1">
                <a:latin typeface="Arial" charset="0"/>
                <a:cs typeface="Arial" charset="0"/>
              </a:rPr>
              <a:t>Di Valentino et al. 2014</a:t>
            </a:r>
            <a:endParaRPr lang="en-US" sz="1400" b="1">
              <a:latin typeface="Arial" charset="0"/>
              <a:cs typeface="Arial" charset="0"/>
            </a:endParaRPr>
          </a:p>
        </p:txBody>
      </p:sp>
      <p:sp>
        <p:nvSpPr>
          <p:cNvPr id="39946" name="TextBox 5"/>
          <p:cNvSpPr txBox="1">
            <a:spLocks noChangeArrowheads="1"/>
          </p:cNvSpPr>
          <p:nvPr/>
        </p:nvSpPr>
        <p:spPr bwMode="auto">
          <a:xfrm rot="16200000" flipH="1">
            <a:off x="3697777" y="4033455"/>
            <a:ext cx="2403475" cy="2769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D(p,</a:t>
            </a:r>
            <a:r>
              <a:rPr lang="en-US" sz="1200" b="1">
                <a:solidFill>
                  <a:srgbClr val="000000"/>
                </a:solidFill>
                <a:latin typeface="Symbol" charset="0"/>
                <a:cs typeface="Symbol" charset="0"/>
              </a:rPr>
              <a:t>g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1200" b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He reaction rate A.U.</a:t>
            </a:r>
          </a:p>
        </p:txBody>
      </p:sp>
      <p:sp>
        <p:nvSpPr>
          <p:cNvPr id="39947" name="Rectangle 1"/>
          <p:cNvSpPr>
            <a:spLocks noChangeArrowheads="1"/>
          </p:cNvSpPr>
          <p:nvPr/>
        </p:nvSpPr>
        <p:spPr bwMode="auto">
          <a:xfrm>
            <a:off x="52754" y="1700214"/>
            <a:ext cx="8773258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>A </a:t>
            </a:r>
            <a:r>
              <a:rPr lang="en-US" sz="1600" b="1" dirty="0">
                <a:latin typeface="Arial" charset="0"/>
                <a:cs typeface="Arial" charset="0"/>
              </a:rPr>
              <a:t>cross section close to theoretical predictions provides a better agreement between CMB and BBN data, towards a number of </a:t>
            </a:r>
            <a:r>
              <a:rPr lang="en-US" sz="1600" b="1" dirty="0" smtClean="0">
                <a:latin typeface="Arial" charset="0"/>
                <a:cs typeface="Arial" charset="0"/>
              </a:rPr>
              <a:t>relativistic species N</a:t>
            </a:r>
            <a:r>
              <a:rPr lang="en-US" sz="1600" b="1" baseline="-25000" dirty="0" smtClean="0">
                <a:latin typeface="Arial" charset="0"/>
                <a:cs typeface="Arial" charset="0"/>
              </a:rPr>
              <a:t>eff</a:t>
            </a:r>
            <a:r>
              <a:rPr lang="en-US" sz="1600" b="1" dirty="0">
                <a:latin typeface="Arial" charset="0"/>
                <a:cs typeface="Arial" charset="0"/>
              </a:rPr>
              <a:t>&gt;3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971800"/>
            <a:ext cx="4254394" cy="31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60156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512884" y="5372100"/>
            <a:ext cx="3993174" cy="9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3366FF"/>
                </a:solidFill>
                <a:cs typeface="Arial" charset="0"/>
              </a:rPr>
              <a:t>BGO detector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AU" b="1">
                <a:cs typeface="Arial" charset="0"/>
              </a:rPr>
              <a:t>Total cross section Vs Energy 25&lt;E</a:t>
            </a:r>
            <a:r>
              <a:rPr lang="en-AU" b="1" baseline="-25000">
                <a:cs typeface="Arial" charset="0"/>
              </a:rPr>
              <a:t>cm(</a:t>
            </a:r>
            <a:r>
              <a:rPr lang="en-AU" b="1">
                <a:cs typeface="Arial" charset="0"/>
              </a:rPr>
              <a:t>keV)&lt;266</a:t>
            </a:r>
            <a:endParaRPr lang="en-AU" b="1">
              <a:solidFill>
                <a:srgbClr val="3366FF"/>
              </a:solidFill>
              <a:cs typeface="Arial" charset="0"/>
            </a:endParaRP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9" y="2924175"/>
            <a:ext cx="44137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5131778" y="5373689"/>
            <a:ext cx="3959469" cy="9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AU" b="1">
                <a:solidFill>
                  <a:srgbClr val="3366FF"/>
                </a:solidFill>
                <a:cs typeface="Arial" charset="0"/>
              </a:rPr>
              <a:t>Ge(Li) detector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cs typeface="Arial" charset="0"/>
              </a:rPr>
              <a:t>Study of angular emission of photons </a:t>
            </a:r>
            <a:r>
              <a:rPr lang="en-US" b="1"/>
              <a:t>100&lt;E</a:t>
            </a:r>
            <a:r>
              <a:rPr lang="en-US" b="1" baseline="-25000"/>
              <a:t>cm</a:t>
            </a:r>
            <a:r>
              <a:rPr lang="en-US" b="1"/>
              <a:t>(keV)&lt;266</a:t>
            </a:r>
          </a:p>
        </p:txBody>
      </p: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35169" y="1004888"/>
            <a:ext cx="910883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Experimental goals:</a:t>
            </a:r>
          </a:p>
          <a:p>
            <a:pPr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-Measurement of the Total cross section in wide energy range: </a:t>
            </a:r>
            <a:r>
              <a:rPr lang="en-A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45&lt;</a:t>
            </a:r>
            <a:r>
              <a:rPr lang="en-AU" sz="18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AU" sz="1800" b="1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lab</a:t>
            </a:r>
            <a:r>
              <a:rPr lang="en-A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AU" sz="18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keV</a:t>
            </a:r>
            <a:r>
              <a:rPr lang="en-A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)&lt;400 </a:t>
            </a:r>
          </a:p>
          <a:p>
            <a:pPr eaLnBrk="1" hangingPunct="1"/>
            <a:r>
              <a:rPr lang="en-A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-Good accuracy, with overall systematics error at the 3% level.</a:t>
            </a:r>
          </a:p>
          <a:p>
            <a:pPr eaLnBrk="1" hangingPunct="1"/>
            <a:r>
              <a:rPr lang="en-A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-Measurement of the differential cross section at several energies.</a:t>
            </a:r>
          </a:p>
        </p:txBody>
      </p:sp>
      <p:grpSp>
        <p:nvGrpSpPr>
          <p:cNvPr id="41990" name="Group 4"/>
          <p:cNvGrpSpPr>
            <a:grpSpLocks/>
          </p:cNvGrpSpPr>
          <p:nvPr/>
        </p:nvGrpSpPr>
        <p:grpSpPr bwMode="auto">
          <a:xfrm>
            <a:off x="4787412" y="2924176"/>
            <a:ext cx="4356588" cy="2219325"/>
            <a:chOff x="4788024" y="2924175"/>
            <a:chExt cx="4355976" cy="2219325"/>
          </a:xfrm>
        </p:grpSpPr>
        <p:pic>
          <p:nvPicPr>
            <p:cNvPr id="41993" name="Picture 61" descr="set-u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263" y="2924175"/>
              <a:ext cx="4249737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Box 3"/>
            <p:cNvSpPr txBox="1">
              <a:spLocks noChangeArrowheads="1"/>
            </p:cNvSpPr>
            <p:nvPr/>
          </p:nvSpPr>
          <p:spPr bwMode="auto">
            <a:xfrm>
              <a:off x="4788024" y="3717032"/>
              <a:ext cx="86409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Arial" charset="0"/>
                </a:rPr>
                <a:t>Proton beam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7783D-BDCD-0447-B5DB-E3D7963FFF0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Possible setup @ LUNA</a:t>
            </a:r>
            <a:endParaRPr lang="fr-FR" i="1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698125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97" y="836614"/>
            <a:ext cx="538382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57400" y="1905000"/>
            <a:ext cx="3352800" cy="2743200"/>
          </a:xfrm>
          <a:prstGeom prst="rect">
            <a:avLst/>
          </a:prstGeom>
          <a:gradFill flip="none" rotWithShape="1">
            <a:gsLst>
              <a:gs pos="92000">
                <a:srgbClr val="FF6600">
                  <a:alpha val="49000"/>
                </a:srgbClr>
              </a:gs>
              <a:gs pos="100000">
                <a:srgbClr val="FFFFFF">
                  <a:alpha val="49000"/>
                </a:srgbClr>
              </a:gs>
              <a:gs pos="0">
                <a:schemeClr val="bg1">
                  <a:alpha val="49000"/>
                </a:schemeClr>
              </a:gs>
              <a:gs pos="13000">
                <a:srgbClr val="FF6600">
                  <a:alpha val="4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4654" y="5373689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00"/>
                </a:solidFill>
                <a:latin typeface="Arial" charset="0"/>
                <a:cs typeface="Arial" charset="0"/>
              </a:rPr>
              <a:t>2014</a:t>
            </a:r>
            <a:r>
              <a:rPr lang="en-US" sz="1800" i="1">
                <a:solidFill>
                  <a:srgbClr val="000000"/>
                </a:solidFill>
                <a:latin typeface="Arial" charset="0"/>
                <a:cs typeface="Arial" charset="0"/>
              </a:rPr>
              <a:t>: Preliminary Test (study of systematics and calibration measurements)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00"/>
                </a:solidFill>
                <a:latin typeface="Arial" charset="0"/>
                <a:cs typeface="Arial" charset="0"/>
              </a:rPr>
              <a:t>2015-2016</a:t>
            </a:r>
            <a:r>
              <a:rPr lang="en-US" sz="1800" i="1">
                <a:solidFill>
                  <a:srgbClr val="000000"/>
                </a:solidFill>
                <a:latin typeface="Arial" charset="0"/>
                <a:cs typeface="Arial" charset="0"/>
              </a:rPr>
              <a:t>: Differential and total cross section measurement in a wide BBN energy region.</a:t>
            </a:r>
            <a:endParaRPr lang="en-US" sz="1800" i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5436577" y="1412875"/>
            <a:ext cx="3641481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90"/>
                </a:solidFill>
                <a:latin typeface="Arial" charset="0"/>
              </a:rPr>
              <a:t>BGO</a:t>
            </a:r>
            <a:r>
              <a:rPr lang="en-US" sz="1400" b="1">
                <a:latin typeface="Arial" charset="0"/>
              </a:rPr>
              <a:t>: </a:t>
            </a:r>
          </a:p>
          <a:p>
            <a:pPr eaLnBrk="1" hangingPunct="1"/>
            <a:r>
              <a:rPr lang="en-US" sz="1400" b="1">
                <a:latin typeface="Arial" charset="0"/>
              </a:rPr>
              <a:t>10</a:t>
            </a:r>
            <a:r>
              <a:rPr lang="en-US" sz="1400" b="1" baseline="30000">
                <a:latin typeface="Arial" charset="0"/>
              </a:rPr>
              <a:t>4</a:t>
            </a:r>
            <a:r>
              <a:rPr lang="en-US" sz="1400" b="1">
                <a:latin typeface="Arial" charset="0"/>
              </a:rPr>
              <a:t>-10</a:t>
            </a:r>
            <a:r>
              <a:rPr lang="en-US" sz="1400" b="1" baseline="30000">
                <a:latin typeface="Arial" charset="0"/>
              </a:rPr>
              <a:t>5</a:t>
            </a:r>
            <a:r>
              <a:rPr lang="en-US" sz="1400" b="1">
                <a:latin typeface="Arial" charset="0"/>
              </a:rPr>
              <a:t> events/hour (30&lt;E</a:t>
            </a:r>
            <a:r>
              <a:rPr lang="en-US" sz="1400" b="1" baseline="-25000">
                <a:latin typeface="Arial" charset="0"/>
              </a:rPr>
              <a:t>cm</a:t>
            </a:r>
            <a:r>
              <a:rPr lang="en-US" sz="1400" b="1">
                <a:latin typeface="Arial" charset="0"/>
              </a:rPr>
              <a:t>(keV)&lt;266)</a:t>
            </a:r>
          </a:p>
          <a:p>
            <a:pPr eaLnBrk="1" hangingPunct="1"/>
            <a:endParaRPr lang="en-US" sz="1400" b="1">
              <a:solidFill>
                <a:srgbClr val="000090"/>
              </a:solidFill>
              <a:latin typeface="Arial" charset="0"/>
            </a:endParaRPr>
          </a:p>
          <a:p>
            <a:pPr eaLnBrk="1" hangingPunct="1"/>
            <a:endParaRPr lang="en-US" sz="1400" b="1">
              <a:solidFill>
                <a:srgbClr val="000090"/>
              </a:solidFill>
              <a:latin typeface="Arial" charset="0"/>
            </a:endParaRPr>
          </a:p>
          <a:p>
            <a:pPr eaLnBrk="1" hangingPunct="1"/>
            <a:endParaRPr lang="en-US" sz="1400" b="1">
              <a:solidFill>
                <a:srgbClr val="000090"/>
              </a:solidFill>
              <a:latin typeface="Arial" charset="0"/>
            </a:endParaRPr>
          </a:p>
          <a:p>
            <a:pPr eaLnBrk="1" hangingPunct="1"/>
            <a:endParaRPr lang="en-US" sz="1400" b="1">
              <a:solidFill>
                <a:srgbClr val="000090"/>
              </a:solidFill>
              <a:latin typeface="Arial" charset="0"/>
            </a:endParaRPr>
          </a:p>
          <a:p>
            <a:pPr eaLnBrk="1" hangingPunct="1"/>
            <a:endParaRPr lang="en-US" sz="1400" b="1">
              <a:solidFill>
                <a:srgbClr val="000090"/>
              </a:solidFill>
              <a:latin typeface="Arial" charset="0"/>
            </a:endParaRPr>
          </a:p>
          <a:p>
            <a:pPr eaLnBrk="1" hangingPunct="1"/>
            <a:r>
              <a:rPr lang="en-US" sz="1400" b="1">
                <a:solidFill>
                  <a:srgbClr val="000090"/>
                </a:solidFill>
                <a:latin typeface="Arial" charset="0"/>
              </a:rPr>
              <a:t>HPGe</a:t>
            </a:r>
            <a:r>
              <a:rPr lang="en-US" sz="1400" b="1">
                <a:latin typeface="Arial" charset="0"/>
              </a:rPr>
              <a:t>: </a:t>
            </a:r>
          </a:p>
          <a:p>
            <a:pPr eaLnBrk="1" hangingPunct="1"/>
            <a:r>
              <a:rPr lang="en-US" sz="1400" b="1">
                <a:latin typeface="Arial" charset="0"/>
              </a:rPr>
              <a:t>10</a:t>
            </a:r>
            <a:r>
              <a:rPr lang="en-US" sz="1400" b="1" baseline="30000">
                <a:latin typeface="Arial" charset="0"/>
              </a:rPr>
              <a:t>3</a:t>
            </a:r>
            <a:r>
              <a:rPr lang="en-US" sz="1400" b="1">
                <a:latin typeface="Arial" charset="0"/>
              </a:rPr>
              <a:t>-10</a:t>
            </a:r>
            <a:r>
              <a:rPr lang="en-US" sz="1400" b="1" baseline="30000">
                <a:latin typeface="Arial" charset="0"/>
              </a:rPr>
              <a:t>4</a:t>
            </a:r>
            <a:r>
              <a:rPr lang="en-US" sz="1400" b="1">
                <a:latin typeface="Arial" charset="0"/>
              </a:rPr>
              <a:t> events/day (100&lt;E</a:t>
            </a:r>
            <a:r>
              <a:rPr lang="en-US" sz="1400" b="1" baseline="-25000">
                <a:latin typeface="Arial" charset="0"/>
              </a:rPr>
              <a:t>cm</a:t>
            </a:r>
            <a:r>
              <a:rPr lang="en-US" sz="1400" b="1">
                <a:latin typeface="Arial" charset="0"/>
              </a:rPr>
              <a:t>(keV)&lt;266)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A4374-5353-5A40-B485-6D11BC203D3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Reaction Yields</a:t>
            </a:r>
            <a:endParaRPr lang="fr-FR" i="1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45064" name="Straight Arrow Connector 7"/>
          <p:cNvCxnSpPr>
            <a:cxnSpLocks noChangeShapeType="1"/>
          </p:cNvCxnSpPr>
          <p:nvPr/>
        </p:nvCxnSpPr>
        <p:spPr bwMode="auto">
          <a:xfrm>
            <a:off x="723900" y="3597275"/>
            <a:ext cx="15723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5065" name="Straight Arrow Connector 14"/>
          <p:cNvCxnSpPr>
            <a:cxnSpLocks noChangeShapeType="1"/>
          </p:cNvCxnSpPr>
          <p:nvPr/>
        </p:nvCxnSpPr>
        <p:spPr bwMode="auto">
          <a:xfrm>
            <a:off x="2098431" y="2727325"/>
            <a:ext cx="2809143" cy="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45066" name="TextBox 5"/>
          <p:cNvSpPr txBox="1">
            <a:spLocks noChangeArrowheads="1"/>
          </p:cNvSpPr>
          <p:nvPr/>
        </p:nvSpPr>
        <p:spPr bwMode="auto">
          <a:xfrm>
            <a:off x="1115158" y="3452814"/>
            <a:ext cx="926208" cy="3077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</a:rPr>
              <a:t>LUNA 50</a:t>
            </a: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2776905" y="2576514"/>
            <a:ext cx="1401636" cy="2769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8000"/>
                </a:solidFill>
                <a:latin typeface="Arial" charset="0"/>
              </a:rPr>
              <a:t>LUNA400 </a:t>
            </a:r>
            <a:r>
              <a:rPr lang="en-US" sz="1200" b="1" dirty="0">
                <a:solidFill>
                  <a:srgbClr val="008000"/>
                </a:solidFill>
                <a:latin typeface="Arial" charset="0"/>
              </a:rPr>
              <a:t>(BGO)</a:t>
            </a:r>
          </a:p>
        </p:txBody>
      </p:sp>
      <p:cxnSp>
        <p:nvCxnSpPr>
          <p:cNvPr id="45068" name="Straight Arrow Connector 14"/>
          <p:cNvCxnSpPr>
            <a:cxnSpLocks noChangeShapeType="1"/>
          </p:cNvCxnSpPr>
          <p:nvPr/>
        </p:nvCxnSpPr>
        <p:spPr bwMode="auto">
          <a:xfrm>
            <a:off x="2971800" y="3962400"/>
            <a:ext cx="1950427" cy="20638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45069" name="TextBox 11"/>
          <p:cNvSpPr txBox="1">
            <a:spLocks noChangeArrowheads="1"/>
          </p:cNvSpPr>
          <p:nvPr/>
        </p:nvSpPr>
        <p:spPr bwMode="auto">
          <a:xfrm>
            <a:off x="3200400" y="3813176"/>
            <a:ext cx="1470164" cy="2769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000090"/>
                </a:solidFill>
                <a:latin typeface="Arial" charset="0"/>
              </a:rPr>
              <a:t>LUNA400 </a:t>
            </a:r>
            <a:r>
              <a:rPr lang="en-US" sz="1200" b="1" dirty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en-US" sz="1200" b="1" dirty="0" err="1">
                <a:solidFill>
                  <a:srgbClr val="000090"/>
                </a:solidFill>
                <a:latin typeface="Arial" charset="0"/>
              </a:rPr>
              <a:t>HPGe</a:t>
            </a:r>
            <a:r>
              <a:rPr lang="en-US" sz="1200" b="1" dirty="0">
                <a:solidFill>
                  <a:srgbClr val="000090"/>
                </a:solidFill>
                <a:latin typeface="Arial" charset="0"/>
              </a:rPr>
              <a:t>)</a:t>
            </a:r>
          </a:p>
        </p:txBody>
      </p:sp>
      <p:cxnSp>
        <p:nvCxnSpPr>
          <p:cNvPr id="45070" name="Straight Arrow Connector 14"/>
          <p:cNvCxnSpPr>
            <a:cxnSpLocks noChangeShapeType="1"/>
          </p:cNvCxnSpPr>
          <p:nvPr/>
        </p:nvCxnSpPr>
        <p:spPr bwMode="auto">
          <a:xfrm flipV="1">
            <a:off x="2045677" y="4419600"/>
            <a:ext cx="3364523" cy="17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45071" name="TextBox 11"/>
          <p:cNvSpPr txBox="1">
            <a:spLocks noChangeArrowheads="1"/>
          </p:cNvSpPr>
          <p:nvPr/>
        </p:nvSpPr>
        <p:spPr bwMode="auto">
          <a:xfrm>
            <a:off x="3443654" y="4273551"/>
            <a:ext cx="573622" cy="3077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BBN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7671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/>
          </p:cNvSpPr>
          <p:nvPr/>
        </p:nvSpPr>
        <p:spPr bwMode="auto">
          <a:xfrm>
            <a:off x="304800" y="4862512"/>
            <a:ext cx="5105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1800" b="1" dirty="0">
                <a:latin typeface="Arial" charset="0"/>
                <a:cs typeface="Arial" charset="0"/>
              </a:rPr>
              <a:t>Doppler effect and high resolution Germanium detector to extract the angular distribution</a:t>
            </a:r>
            <a:r>
              <a:rPr lang="en-US" sz="1800" b="1" dirty="0" smtClean="0">
                <a:latin typeface="Arial" charset="0"/>
                <a:cs typeface="Arial" charset="0"/>
              </a:rPr>
              <a:t>.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105" y="692151"/>
            <a:ext cx="310808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1460990" y="1347788"/>
            <a:ext cx="2839915" cy="531812"/>
          </a:xfrm>
          <a:prstGeom prst="rect">
            <a:avLst/>
          </a:prstGeom>
          <a:solidFill>
            <a:srgbClr val="FFE85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2514601" y="1981201"/>
            <a:ext cx="735623" cy="682625"/>
          </a:xfrm>
          <a:prstGeom prst="rect">
            <a:avLst/>
          </a:prstGeom>
          <a:solidFill>
            <a:srgbClr val="FDB68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4300905" y="1295400"/>
            <a:ext cx="184638" cy="6365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44039" name="TextBox 2"/>
          <p:cNvSpPr txBox="1">
            <a:spLocks noChangeArrowheads="1"/>
          </p:cNvSpPr>
          <p:nvPr/>
        </p:nvSpPr>
        <p:spPr bwMode="auto">
          <a:xfrm>
            <a:off x="2577612" y="2159001"/>
            <a:ext cx="673559" cy="3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</a:rPr>
              <a:t>HPGe</a:t>
            </a:r>
          </a:p>
        </p:txBody>
      </p:sp>
      <p:sp>
        <p:nvSpPr>
          <p:cNvPr id="44040" name="TextBox 12"/>
          <p:cNvSpPr txBox="1">
            <a:spLocks noChangeArrowheads="1"/>
          </p:cNvSpPr>
          <p:nvPr/>
        </p:nvSpPr>
        <p:spPr bwMode="auto">
          <a:xfrm>
            <a:off x="68275" y="1321756"/>
            <a:ext cx="1281949" cy="3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Arial" charset="0"/>
              </a:rPr>
              <a:t>Proton beam</a:t>
            </a:r>
          </a:p>
        </p:txBody>
      </p:sp>
      <p:cxnSp>
        <p:nvCxnSpPr>
          <p:cNvPr id="44041" name="Straight Arrow Connector 15"/>
          <p:cNvCxnSpPr>
            <a:cxnSpLocks noChangeShapeType="1"/>
          </p:cNvCxnSpPr>
          <p:nvPr/>
        </p:nvCxnSpPr>
        <p:spPr bwMode="auto">
          <a:xfrm flipH="1">
            <a:off x="3041074" y="1612900"/>
            <a:ext cx="1052146" cy="5207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44042" name="TextBox 8"/>
          <p:cNvSpPr txBox="1">
            <a:spLocks noChangeArrowheads="1"/>
          </p:cNvSpPr>
          <p:nvPr/>
        </p:nvSpPr>
        <p:spPr bwMode="auto">
          <a:xfrm>
            <a:off x="3450982" y="1803401"/>
            <a:ext cx="3770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FF0000"/>
                </a:solidFill>
                <a:latin typeface="Symbol" charset="0"/>
                <a:cs typeface="Symbol" charset="0"/>
              </a:rPr>
              <a:t>g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043" name="TextBox 21"/>
          <p:cNvSpPr txBox="1">
            <a:spLocks noChangeArrowheads="1"/>
          </p:cNvSpPr>
          <p:nvPr/>
        </p:nvSpPr>
        <p:spPr bwMode="auto">
          <a:xfrm>
            <a:off x="4438650" y="1476376"/>
            <a:ext cx="1390114" cy="3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</a:rPr>
              <a:t>Beam stopper</a:t>
            </a:r>
          </a:p>
        </p:txBody>
      </p:sp>
      <p:sp>
        <p:nvSpPr>
          <p:cNvPr id="44044" name="TextBox 22"/>
          <p:cNvSpPr txBox="1">
            <a:spLocks noChangeArrowheads="1"/>
          </p:cNvSpPr>
          <p:nvPr/>
        </p:nvSpPr>
        <p:spPr bwMode="auto">
          <a:xfrm>
            <a:off x="2313843" y="1295401"/>
            <a:ext cx="1288816" cy="3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</a:rPr>
              <a:t>D</a:t>
            </a:r>
            <a:r>
              <a:rPr lang="en-US" sz="1400" b="1" baseline="-25000">
                <a:latin typeface="Arial" charset="0"/>
              </a:rPr>
              <a:t>2</a:t>
            </a:r>
            <a:r>
              <a:rPr lang="en-US" sz="1400" b="1">
                <a:latin typeface="Arial" charset="0"/>
              </a:rPr>
              <a:t> gas target</a:t>
            </a:r>
          </a:p>
        </p:txBody>
      </p:sp>
      <p:sp>
        <p:nvSpPr>
          <p:cNvPr id="44045" name="Rectangle 26"/>
          <p:cNvSpPr>
            <a:spLocks noChangeArrowheads="1"/>
          </p:cNvSpPr>
          <p:nvPr/>
        </p:nvSpPr>
        <p:spPr bwMode="auto">
          <a:xfrm>
            <a:off x="1304193" y="1560513"/>
            <a:ext cx="361950" cy="1000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2001">
                <a:srgbClr val="FFFFFF"/>
              </a:gs>
              <a:gs pos="70000">
                <a:srgbClr val="FFE851"/>
              </a:gs>
              <a:gs pos="100000">
                <a:srgbClr val="FFE8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44046" name="Rectangle 24"/>
          <p:cNvSpPr>
            <a:spLocks noChangeArrowheads="1"/>
          </p:cNvSpPr>
          <p:nvPr/>
        </p:nvSpPr>
        <p:spPr bwMode="auto">
          <a:xfrm>
            <a:off x="1310055" y="1647825"/>
            <a:ext cx="361950" cy="103188"/>
          </a:xfrm>
          <a:prstGeom prst="rect">
            <a:avLst/>
          </a:prstGeom>
          <a:solidFill>
            <a:srgbClr val="FDB68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44047" name="Rectangle 25"/>
          <p:cNvSpPr>
            <a:spLocks noChangeArrowheads="1"/>
          </p:cNvSpPr>
          <p:nvPr/>
        </p:nvSpPr>
        <p:spPr bwMode="auto">
          <a:xfrm>
            <a:off x="1310055" y="1457325"/>
            <a:ext cx="361950" cy="103188"/>
          </a:xfrm>
          <a:prstGeom prst="rect">
            <a:avLst/>
          </a:prstGeom>
          <a:solidFill>
            <a:srgbClr val="FDB68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endParaRPr lang="en-US"/>
          </a:p>
        </p:txBody>
      </p:sp>
      <p:cxnSp>
        <p:nvCxnSpPr>
          <p:cNvPr id="44048" name="Straight Arrow Connector 4"/>
          <p:cNvCxnSpPr>
            <a:cxnSpLocks noChangeShapeType="1"/>
          </p:cNvCxnSpPr>
          <p:nvPr/>
        </p:nvCxnSpPr>
        <p:spPr bwMode="auto">
          <a:xfrm flipV="1">
            <a:off x="252047" y="1604963"/>
            <a:ext cx="40488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77506-A1C9-5440-98BA-F1B7736E8718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440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754" y="4005263"/>
            <a:ext cx="3348404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Angular distribution</a:t>
            </a:r>
            <a:endParaRPr lang="fr-FR" i="1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4" name="Picture 33" descr="Schermata 2014-10-31 alle 17.50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3124200"/>
            <a:ext cx="4772681" cy="117959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4384139" y="3251780"/>
            <a:ext cx="0" cy="39178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48554" y="3251780"/>
            <a:ext cx="0" cy="39178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84139" y="3251780"/>
            <a:ext cx="36441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84139" y="3643569"/>
            <a:ext cx="36441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78335" y="3750218"/>
            <a:ext cx="0" cy="379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85850" y="3750218"/>
            <a:ext cx="0" cy="3946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78335" y="3750218"/>
            <a:ext cx="1207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78335" y="4144869"/>
            <a:ext cx="12003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87448" y="3494960"/>
            <a:ext cx="0" cy="432319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50617" y="3494960"/>
            <a:ext cx="0" cy="432319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7448" y="3494960"/>
            <a:ext cx="46316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7448" y="3927279"/>
            <a:ext cx="463169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5"/>
          <p:cNvCxnSpPr>
            <a:cxnSpLocks noChangeShapeType="1"/>
          </p:cNvCxnSpPr>
          <p:nvPr/>
        </p:nvCxnSpPr>
        <p:spPr bwMode="auto">
          <a:xfrm flipH="1">
            <a:off x="2286000" y="1611635"/>
            <a:ext cx="1052146" cy="5207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" name="Straight Arrow Connector 15"/>
          <p:cNvCxnSpPr>
            <a:cxnSpLocks noChangeShapeType="1"/>
          </p:cNvCxnSpPr>
          <p:nvPr/>
        </p:nvCxnSpPr>
        <p:spPr bwMode="auto">
          <a:xfrm flipH="1">
            <a:off x="1367066" y="1596715"/>
            <a:ext cx="1052146" cy="5207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41043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i-shif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1303932"/>
            <a:ext cx="8691584" cy="539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02438">
            <a:off x="2570174" y="3276600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PRELIMINARY!!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p,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Preliminary test</a:t>
            </a:r>
            <a:endParaRPr lang="fr-FR" i="1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06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44BE-B221-3D4F-8C4A-572545DFC6F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Conclusions</a:t>
            </a:r>
            <a:endParaRPr lang="fr-FR" i="1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-1" y="533400"/>
            <a:ext cx="9144001" cy="63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We are entered in the “Precision Era of Cosmology”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Examples:</a:t>
            </a: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  <a:latin typeface="Symbol" charset="0"/>
                <a:cs typeface="Symbol" charset="0"/>
              </a:rPr>
              <a:t>W</a:t>
            </a:r>
            <a:r>
              <a:rPr lang="sv-SE" baseline="-250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sv-SE" dirty="0">
                <a:solidFill>
                  <a:srgbClr val="FF0000"/>
                </a:solidFill>
                <a:latin typeface="Arial"/>
                <a:cs typeface="Arial"/>
              </a:rPr>
              <a:t>4.3% 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(WMAP2003)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1.4% 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(PLANCK2013)</a:t>
            </a:r>
            <a:endParaRPr lang="en-US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(D/H)</a:t>
            </a:r>
            <a:r>
              <a:rPr lang="sv-SE" baseline="-25000" dirty="0">
                <a:solidFill>
                  <a:srgbClr val="000000"/>
                </a:solidFill>
                <a:latin typeface="Arial"/>
                <a:cs typeface="Arial"/>
              </a:rPr>
              <a:t>obs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8% 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sv-SE" dirty="0" err="1">
                <a:solidFill>
                  <a:srgbClr val="000000"/>
                </a:solidFill>
                <a:latin typeface="Arial"/>
                <a:cs typeface="Arial"/>
              </a:rPr>
              <a:t>Cyburt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 2006)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1.6%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Cooke&amp;Pettini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2013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FUTURE:</a:t>
            </a:r>
            <a:endParaRPr lang="en-US" dirty="0"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CMB</a:t>
            </a:r>
          </a:p>
          <a:p>
            <a:pPr>
              <a:defRPr/>
            </a:pPr>
            <a:r>
              <a:rPr lang="en-US" dirty="0" err="1">
                <a:latin typeface="Arial"/>
                <a:cs typeface="Arial"/>
              </a:rPr>
              <a:t>Misure</a:t>
            </a:r>
            <a:r>
              <a:rPr lang="en-US" dirty="0">
                <a:latin typeface="Arial"/>
                <a:cs typeface="Arial"/>
              </a:rPr>
              <a:t> di </a:t>
            </a:r>
            <a:r>
              <a:rPr lang="en-US" dirty="0" err="1">
                <a:latin typeface="Arial"/>
                <a:cs typeface="Arial"/>
              </a:rPr>
              <a:t>polarizzazione</a:t>
            </a:r>
            <a:r>
              <a:rPr lang="en-US" dirty="0">
                <a:latin typeface="Arial"/>
                <a:cs typeface="Arial"/>
              </a:rPr>
              <a:t> (BICEP2</a:t>
            </a:r>
            <a:r>
              <a:rPr lang="en-US" dirty="0">
                <a:latin typeface="Arial"/>
                <a:cs typeface="Arial"/>
                <a:sym typeface="Wingdings"/>
              </a:rPr>
              <a:t></a:t>
            </a:r>
            <a:r>
              <a:rPr lang="en-US" dirty="0">
                <a:latin typeface="Arial"/>
                <a:cs typeface="Arial"/>
              </a:rPr>
              <a:t>LSPE)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BBN: </a:t>
            </a:r>
          </a:p>
          <a:p>
            <a:pPr>
              <a:defRPr/>
            </a:pPr>
            <a:r>
              <a:rPr lang="en-US" dirty="0" err="1">
                <a:latin typeface="Arial"/>
                <a:cs typeface="Arial"/>
              </a:rPr>
              <a:t>Osservazioni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dirette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  <a:sym typeface="Wingdings"/>
              </a:rPr>
              <a:t> </a:t>
            </a:r>
            <a:r>
              <a:rPr lang="en-US" dirty="0" err="1">
                <a:latin typeface="Arial"/>
                <a:cs typeface="Arial"/>
              </a:rPr>
              <a:t>Y</a:t>
            </a:r>
            <a:r>
              <a:rPr lang="en-US" baseline="-25000" dirty="0" err="1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, D/H, </a:t>
            </a:r>
            <a:r>
              <a:rPr lang="en-US" baseline="30000" dirty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He/H, </a:t>
            </a:r>
            <a:r>
              <a:rPr lang="en-US" baseline="30000" dirty="0">
                <a:latin typeface="Arial"/>
                <a:cs typeface="Arial"/>
              </a:rPr>
              <a:t>7</a:t>
            </a:r>
            <a:r>
              <a:rPr lang="en-US" dirty="0">
                <a:latin typeface="Arial"/>
                <a:cs typeface="Arial"/>
              </a:rPr>
              <a:t>Li/H, </a:t>
            </a:r>
            <a:r>
              <a:rPr lang="en-US" baseline="30000" dirty="0">
                <a:latin typeface="Arial"/>
                <a:cs typeface="Arial"/>
              </a:rPr>
              <a:t>6</a:t>
            </a:r>
            <a:r>
              <a:rPr lang="en-US" dirty="0">
                <a:latin typeface="Arial"/>
                <a:cs typeface="Arial"/>
              </a:rPr>
              <a:t>Li/</a:t>
            </a:r>
            <a:r>
              <a:rPr lang="en-US" dirty="0" smtClean="0">
                <a:latin typeface="Arial"/>
                <a:cs typeface="Arial"/>
              </a:rPr>
              <a:t>H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  <a:cs typeface="Arial" charset="0"/>
              </a:rPr>
              <a:t>A</a:t>
            </a:r>
            <a:r>
              <a:rPr lang="en-US" sz="1800" dirty="0" smtClean="0">
                <a:latin typeface="Arial" charset="0"/>
                <a:cs typeface="Arial" charset="0"/>
              </a:rPr>
              <a:t> renewed </a:t>
            </a:r>
            <a:r>
              <a:rPr lang="en-US" dirty="0">
                <a:latin typeface="Arial" charset="0"/>
                <a:cs typeface="Arial" charset="0"/>
              </a:rPr>
              <a:t>study of several BBN reaction is </a:t>
            </a:r>
            <a:r>
              <a:rPr lang="en-US" dirty="0" smtClean="0">
                <a:latin typeface="Arial" charset="0"/>
                <a:cs typeface="Arial" charset="0"/>
              </a:rPr>
              <a:t>necessary, </a:t>
            </a:r>
            <a:r>
              <a:rPr lang="en-US" dirty="0">
                <a:latin typeface="Arial" charset="0"/>
                <a:cs typeface="Arial" charset="0"/>
              </a:rPr>
              <a:t>to improve the constraints on cosmology and particle </a:t>
            </a:r>
            <a:r>
              <a:rPr lang="en-US" dirty="0" smtClean="0">
                <a:latin typeface="Arial" charset="0"/>
                <a:cs typeface="Arial" charset="0"/>
              </a:rPr>
              <a:t>physics. </a:t>
            </a:r>
            <a:r>
              <a:rPr lang="en-US" sz="1800" dirty="0" smtClean="0">
                <a:latin typeface="Arial" charset="0"/>
                <a:cs typeface="Arial" charset="0"/>
              </a:rPr>
              <a:t>It can be done with Underground </a:t>
            </a:r>
            <a:r>
              <a:rPr lang="en-US" sz="1800" dirty="0">
                <a:latin typeface="Arial" charset="0"/>
                <a:cs typeface="Arial" charset="0"/>
              </a:rPr>
              <a:t>accelerators, like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LUNA</a:t>
            </a:r>
            <a:r>
              <a:rPr lang="en-US" sz="1800" dirty="0">
                <a:latin typeface="Arial" charset="0"/>
                <a:cs typeface="Arial" charset="0"/>
              </a:rPr>
              <a:t> or future facilities (e.g. the approved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LUNA-MV</a:t>
            </a:r>
            <a:r>
              <a:rPr lang="en-US" sz="1800" dirty="0">
                <a:latin typeface="Arial" charset="0"/>
                <a:cs typeface="Arial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DIANA</a:t>
            </a:r>
            <a:r>
              <a:rPr lang="en-US" sz="1800" dirty="0">
                <a:latin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Fersenkeller</a:t>
            </a:r>
            <a:r>
              <a:rPr lang="en-US" sz="1800" dirty="0">
                <a:latin typeface="Arial" charset="0"/>
                <a:cs typeface="Arial" charset="0"/>
              </a:rPr>
              <a:t>)</a:t>
            </a:r>
            <a:r>
              <a:rPr lang="en-US" sz="1800" dirty="0" smtClean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-The </a:t>
            </a:r>
            <a:r>
              <a:rPr lang="en-US" sz="18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He(</a:t>
            </a:r>
            <a:r>
              <a:rPr lang="en-US" sz="1800" dirty="0" err="1">
                <a:solidFill>
                  <a:srgbClr val="FF0000"/>
                </a:solidFill>
                <a:latin typeface="Symbol" charset="0"/>
                <a:cs typeface="Symbol" charset="0"/>
              </a:rPr>
              <a:t>a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r>
              <a:rPr lang="en-US" sz="1800" dirty="0" err="1">
                <a:solidFill>
                  <a:srgbClr val="FF0000"/>
                </a:solidFill>
                <a:latin typeface="Symbol" charset="0"/>
                <a:cs typeface="Symbol" charset="0"/>
              </a:rPr>
              <a:t>g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lang="en-US" sz="18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Be</a:t>
            </a:r>
            <a:r>
              <a:rPr lang="en-US" sz="1800" dirty="0">
                <a:latin typeface="Arial" charset="0"/>
                <a:cs typeface="Arial" charset="0"/>
              </a:rPr>
              <a:t> LUNA measurement at BBN energies makes 	very unlikely a nuclear solution for the “Lithium problem”.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  <a:cs typeface="Arial" charset="0"/>
              </a:rPr>
              <a:t>-Likewise, the recent measurement of the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D(</a:t>
            </a:r>
            <a:r>
              <a:rPr lang="en-US" sz="1800" dirty="0" err="1">
                <a:solidFill>
                  <a:srgbClr val="FF0000"/>
                </a:solidFill>
                <a:latin typeface="Symbol" charset="0"/>
                <a:cs typeface="Symbol" charset="0"/>
              </a:rPr>
              <a:t>a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r>
              <a:rPr lang="en-US" sz="1800" dirty="0" err="1">
                <a:solidFill>
                  <a:srgbClr val="FF0000"/>
                </a:solidFill>
                <a:latin typeface="Symbol" charset="0"/>
                <a:cs typeface="Symbol" charset="0"/>
              </a:rPr>
              <a:t>g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lang="en-US" sz="18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Li</a:t>
            </a:r>
            <a:r>
              <a:rPr lang="en-US" sz="1800" dirty="0">
                <a:latin typeface="Arial" charset="0"/>
                <a:cs typeface="Arial" charset="0"/>
              </a:rPr>
              <a:t> rules out the possibility of a standard explication for the claimed excess of </a:t>
            </a:r>
            <a:r>
              <a:rPr lang="en-US" sz="1800" baseline="30000" dirty="0">
                <a:latin typeface="Arial" charset="0"/>
                <a:cs typeface="Arial" charset="0"/>
              </a:rPr>
              <a:t>6</a:t>
            </a:r>
            <a:r>
              <a:rPr lang="en-US" sz="1800" dirty="0">
                <a:latin typeface="Arial" charset="0"/>
                <a:cs typeface="Arial" charset="0"/>
              </a:rPr>
              <a:t>Li in metal-poor </a:t>
            </a:r>
            <a:r>
              <a:rPr lang="en-US" sz="1800" dirty="0" smtClean="0">
                <a:latin typeface="Arial" charset="0"/>
                <a:cs typeface="Arial" charset="0"/>
              </a:rPr>
              <a:t>stars.</a:t>
            </a:r>
            <a:endParaRPr lang="en-US" sz="18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  <a:cs typeface="Arial" charset="0"/>
              </a:rPr>
              <a:t>-The forthcoming measurement of the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D(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p,</a:t>
            </a:r>
            <a:r>
              <a:rPr lang="en-US" sz="1800" dirty="0" err="1">
                <a:solidFill>
                  <a:srgbClr val="FF0000"/>
                </a:solidFill>
                <a:latin typeface="Symbol" charset="0"/>
                <a:cs typeface="Symbol" charset="0"/>
              </a:rPr>
              <a:t>g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lang="en-US" sz="18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He</a:t>
            </a:r>
            <a:r>
              <a:rPr lang="en-US" sz="1800" dirty="0">
                <a:latin typeface="Arial" charset="0"/>
                <a:cs typeface="Arial" charset="0"/>
              </a:rPr>
              <a:t> cross section is of crucial importance to precisely calculate the D abundance and therefore to increase the BBN and CMB sensitivity to N</a:t>
            </a:r>
            <a:r>
              <a:rPr lang="en-US" sz="1800" baseline="-25000" dirty="0">
                <a:latin typeface="Arial" charset="0"/>
                <a:cs typeface="Arial" charset="0"/>
              </a:rPr>
              <a:t>eff</a:t>
            </a:r>
            <a:r>
              <a:rPr lang="en-US" sz="1800" dirty="0" smtClean="0">
                <a:latin typeface="Arial" charset="0"/>
                <a:cs typeface="Arial" charset="0"/>
              </a:rPr>
              <a:t>.</a:t>
            </a:r>
            <a:endParaRPr lang="en-US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20436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3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53" y="765176"/>
            <a:ext cx="4199792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3774" y="304800"/>
            <a:ext cx="3855426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7" name="Picture 7" descr="bck-shiel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90818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6566389" y="823914"/>
            <a:ext cx="1661746" cy="301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32" tIns="42666" rIns="85332" bIns="42666">
            <a:spAutoFit/>
          </a:bodyPr>
          <a:lstStyle>
            <a:lvl1pPr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Helvetica" charset="0"/>
              </a:rPr>
              <a:t>Surface Vs LNGS </a:t>
            </a: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5961185" y="3429000"/>
            <a:ext cx="2725615" cy="301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32" tIns="42666" rIns="85332" bIns="42666">
            <a:spAutoFit/>
          </a:bodyPr>
          <a:lstStyle>
            <a:lvl1pPr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latin typeface="Helvetica" charset="0"/>
              </a:rPr>
              <a:t>LNGS </a:t>
            </a:r>
            <a:r>
              <a:rPr lang="en-US" sz="1400" dirty="0" err="1">
                <a:latin typeface="Helvetica" charset="0"/>
              </a:rPr>
              <a:t>Vs</a:t>
            </a:r>
            <a:r>
              <a:rPr lang="en-US" sz="1400" dirty="0">
                <a:latin typeface="Helvetica" charset="0"/>
              </a:rPr>
              <a:t> LNGS + shielding</a:t>
            </a:r>
            <a:endParaRPr lang="it-IT" sz="1400" baseline="30000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0" y="47626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FF00"/>
                </a:solidFill>
                <a:latin typeface="Arial"/>
                <a:cs typeface="Arial"/>
              </a:rPr>
              <a:t>Background @ Gran </a:t>
            </a:r>
            <a:r>
              <a:rPr lang="en-US" sz="2800" i="1" dirty="0" err="1">
                <a:solidFill>
                  <a:srgbClr val="FFFF00"/>
                </a:solidFill>
                <a:latin typeface="Arial"/>
                <a:cs typeface="Arial"/>
              </a:rPr>
              <a:t>Sasso</a:t>
            </a:r>
            <a:endParaRPr lang="en-US" sz="2800" i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479682" y="6027009"/>
            <a:ext cx="4744915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Passive shielding is more effective underground since the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  <a:sym typeface="Symbol" charset="0"/>
              </a:rPr>
              <a:t>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 flux, that create secondary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  <a:sym typeface="Symbol" charset="0"/>
              </a:rPr>
              <a:t>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s, is suppressed. 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00KVI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9276"/>
            <a:ext cx="4586654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4572000" y="4267200"/>
            <a:ext cx="4267200" cy="87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32" tIns="42666" rIns="85332" bIns="42666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700" b="1" dirty="0">
                <a:solidFill>
                  <a:srgbClr val="000000"/>
                </a:solidFill>
                <a:latin typeface="Arial"/>
                <a:cs typeface="Arial"/>
              </a:rPr>
              <a:t>Voltage Range: 50-400 kV</a:t>
            </a:r>
          </a:p>
          <a:p>
            <a:pPr>
              <a:defRPr/>
            </a:pPr>
            <a:r>
              <a:rPr lang="en-US" sz="1700" b="1" dirty="0">
                <a:solidFill>
                  <a:srgbClr val="000000"/>
                </a:solidFill>
                <a:latin typeface="Arial"/>
                <a:cs typeface="Arial"/>
              </a:rPr>
              <a:t>Output Current: 1 mA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cs typeface="Arial"/>
              </a:rPr>
              <a:t>@ </a:t>
            </a:r>
            <a:r>
              <a:rPr lang="en-US" sz="1700" b="1" dirty="0">
                <a:solidFill>
                  <a:srgbClr val="000000"/>
                </a:solidFill>
                <a:latin typeface="Arial"/>
                <a:cs typeface="Arial"/>
              </a:rPr>
              <a:t>400 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cs typeface="Arial"/>
              </a:rPr>
              <a:t>kV                                                                                                                                </a:t>
            </a:r>
            <a:r>
              <a:rPr lang="en-US" sz="1700" b="1" dirty="0">
                <a:solidFill>
                  <a:srgbClr val="000000"/>
                </a:solidFill>
                <a:latin typeface="Arial"/>
                <a:cs typeface="Arial"/>
              </a:rPr>
              <a:t>Absolute Energy error: ±300 </a:t>
            </a:r>
            <a:r>
              <a:rPr lang="en-US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eV</a:t>
            </a:r>
            <a:endParaRPr lang="en-US" sz="17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4572000" y="5108575"/>
            <a:ext cx="4572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32" tIns="42666" rIns="85332" bIns="42666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400" dirty="0">
                <a:latin typeface="Helvetica" charset="0"/>
              </a:rPr>
              <a:t>A. Formicola et al., NIMA 527 (2004) 471.</a:t>
            </a:r>
            <a:endParaRPr lang="en-US" sz="1400" dirty="0">
              <a:latin typeface="Times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The LUNA accelerator</a:t>
            </a:r>
            <a:endParaRPr lang="fr-FR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31" y="625475"/>
            <a:ext cx="450019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783981" y="1425575"/>
            <a:ext cx="129540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/>
          <a:lstStyle/>
          <a:p>
            <a:pPr>
              <a:defRPr/>
            </a:pPr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08085" y="2289176"/>
            <a:ext cx="1263162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32" tIns="42666" rIns="85332" bIns="42666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LUNA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317988" y="2747963"/>
            <a:ext cx="2501411" cy="8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>
            <a:spAutoFit/>
          </a:bodyPr>
          <a:lstStyle>
            <a:lvl1pPr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407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latin typeface="Helvetica" charset="0"/>
              </a:rPr>
              <a:t>Background reduction  </a:t>
            </a:r>
          </a:p>
          <a:p>
            <a:pPr eaLnBrk="1" hangingPunct="1"/>
            <a:r>
              <a:rPr lang="en-US" sz="1200" b="1" dirty="0" err="1">
                <a:latin typeface="Helvetica" charset="0"/>
                <a:sym typeface="Symbol" charset="0"/>
              </a:rPr>
              <a:t>Muons</a:t>
            </a:r>
            <a:r>
              <a:rPr lang="en-US" sz="1200" b="1" dirty="0">
                <a:latin typeface="Helvetica" charset="0"/>
                <a:sym typeface="Symbol" charset="0"/>
              </a:rPr>
              <a:t>: </a:t>
            </a:r>
            <a:r>
              <a:rPr lang="en-US" sz="1200" b="1" dirty="0">
                <a:latin typeface="Helvetica" charset="0"/>
              </a:rPr>
              <a:t>10</a:t>
            </a:r>
            <a:r>
              <a:rPr lang="en-US" sz="1200" b="1" baseline="30000" dirty="0">
                <a:latin typeface="Helvetica" charset="0"/>
              </a:rPr>
              <a:t>-6</a:t>
            </a:r>
            <a:r>
              <a:rPr lang="en-US" sz="1200" b="1" dirty="0">
                <a:latin typeface="Helvetica" charset="0"/>
              </a:rPr>
              <a:t> </a:t>
            </a:r>
          </a:p>
          <a:p>
            <a:pPr eaLnBrk="1" hangingPunct="1"/>
            <a:r>
              <a:rPr lang="en-US" sz="1200" b="1" dirty="0">
                <a:latin typeface="Helvetica" charset="0"/>
              </a:rPr>
              <a:t>Neutrons: 10</a:t>
            </a:r>
            <a:r>
              <a:rPr lang="en-US" sz="1200" b="1" baseline="30000" dirty="0">
                <a:latin typeface="Helvetica" charset="0"/>
              </a:rPr>
              <a:t>-3  </a:t>
            </a:r>
          </a:p>
          <a:p>
            <a:pPr eaLnBrk="1" hangingPunct="1"/>
            <a:r>
              <a:rPr lang="en-US" sz="1200" b="1" dirty="0">
                <a:latin typeface="Symbol" charset="0"/>
                <a:cs typeface="Symbol" charset="0"/>
              </a:rPr>
              <a:t>g</a:t>
            </a:r>
            <a:r>
              <a:rPr lang="en-US" sz="1200" b="1" dirty="0">
                <a:latin typeface="Arial" charset="0"/>
                <a:cs typeface="Arial" charset="0"/>
              </a:rPr>
              <a:t>’s:1</a:t>
            </a:r>
            <a:r>
              <a:rPr lang="en-US" sz="1200" b="1" dirty="0">
                <a:latin typeface="Helvetica" charset="0"/>
              </a:rPr>
              <a:t>0</a:t>
            </a:r>
            <a:r>
              <a:rPr lang="en-US" sz="1200" b="1" baseline="30000" dirty="0">
                <a:latin typeface="Helvetica" charset="0"/>
              </a:rPr>
              <a:t>-2</a:t>
            </a:r>
            <a:r>
              <a:rPr lang="en-US" sz="1200" b="1" dirty="0">
                <a:latin typeface="Helvetica" charset="0"/>
              </a:rPr>
              <a:t>-10</a:t>
            </a:r>
            <a:r>
              <a:rPr lang="en-US" sz="1200" b="1" baseline="30000" dirty="0">
                <a:latin typeface="Helvetica" charset="0"/>
              </a:rPr>
              <a:t>-5</a:t>
            </a:r>
            <a:r>
              <a:rPr lang="en-US" sz="1200" b="1" baseline="30000" dirty="0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 sz="1800" b="1" baseline="30000" dirty="0">
                <a:solidFill>
                  <a:srgbClr val="FFFF00"/>
                </a:solidFill>
                <a:latin typeface="Helvetica" charset="0"/>
              </a:rPr>
              <a:t>	</a:t>
            </a:r>
            <a:endParaRPr lang="it-IT" sz="1800" b="1" baseline="30000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37449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baseline="30000" dirty="0" smtClean="0">
                <a:latin typeface="Arial"/>
                <a:cs typeface="Arial"/>
              </a:rPr>
              <a:t>3</a:t>
            </a:r>
            <a:r>
              <a:rPr lang="en-US" sz="1600" b="1" dirty="0" smtClean="0">
                <a:latin typeface="Arial"/>
                <a:cs typeface="Arial"/>
              </a:rPr>
              <a:t>He(</a:t>
            </a:r>
            <a:r>
              <a:rPr lang="en-US" sz="1600" b="1" baseline="30000" dirty="0" smtClean="0">
                <a:latin typeface="Arial"/>
                <a:cs typeface="Arial"/>
              </a:rPr>
              <a:t>3</a:t>
            </a:r>
            <a:r>
              <a:rPr lang="en-US" sz="1600" b="1" dirty="0" smtClean="0">
                <a:latin typeface="Arial"/>
                <a:cs typeface="Arial"/>
              </a:rPr>
              <a:t>He,2p)</a:t>
            </a:r>
            <a:r>
              <a:rPr lang="en-US" sz="1600" b="1" baseline="30000" dirty="0" smtClean="0">
                <a:latin typeface="Arial"/>
                <a:cs typeface="Arial"/>
              </a:rPr>
              <a:t>4</a:t>
            </a:r>
            <a:r>
              <a:rPr lang="en-US" sz="1600" b="1" dirty="0" smtClean="0">
                <a:latin typeface="Arial"/>
                <a:cs typeface="Arial"/>
              </a:rPr>
              <a:t>He</a:t>
            </a:r>
          </a:p>
          <a:p>
            <a:pPr>
              <a:defRPr/>
            </a:pPr>
            <a:r>
              <a:rPr lang="en-US" sz="1600" b="1" baseline="30000" dirty="0" smtClean="0">
                <a:latin typeface="Arial"/>
                <a:cs typeface="Arial"/>
              </a:rPr>
              <a:t>14</a:t>
            </a:r>
            <a:r>
              <a:rPr lang="en-US" sz="1600" b="1" dirty="0" smtClean="0">
                <a:latin typeface="Arial"/>
                <a:cs typeface="Arial"/>
              </a:rPr>
              <a:t>N(</a:t>
            </a:r>
            <a:r>
              <a:rPr lang="en-US" sz="1600" b="1" dirty="0" err="1" smtClean="0">
                <a:latin typeface="Arial"/>
                <a:cs typeface="Arial"/>
              </a:rPr>
              <a:t>p,</a:t>
            </a:r>
            <a:r>
              <a:rPr lang="en-US" sz="1600" b="1" dirty="0" err="1" smtClean="0">
                <a:latin typeface="Symbol" charset="2"/>
                <a:cs typeface="Symbol" charset="2"/>
              </a:rPr>
              <a:t>g</a:t>
            </a:r>
            <a:r>
              <a:rPr lang="en-US" sz="1600" b="1" dirty="0" smtClean="0">
                <a:latin typeface="Arial"/>
                <a:cs typeface="Arial"/>
              </a:rPr>
              <a:t>)</a:t>
            </a:r>
            <a:r>
              <a:rPr lang="en-US" sz="1600" b="1" baseline="30000" dirty="0" smtClean="0">
                <a:latin typeface="Arial"/>
                <a:cs typeface="Arial"/>
              </a:rPr>
              <a:t>15</a:t>
            </a:r>
            <a:r>
              <a:rPr lang="en-US" sz="1600" b="1" dirty="0" smtClean="0">
                <a:latin typeface="Arial"/>
                <a:cs typeface="Arial"/>
              </a:rPr>
              <a:t>O</a:t>
            </a:r>
          </a:p>
          <a:p>
            <a:pPr>
              <a:defRPr/>
            </a:pPr>
            <a:r>
              <a:rPr lang="en-US" sz="1600" b="1" baseline="30000" dirty="0">
                <a:latin typeface="Arial"/>
                <a:cs typeface="Arial"/>
              </a:rPr>
              <a:t>25</a:t>
            </a:r>
            <a:r>
              <a:rPr lang="en-US" sz="1600" b="1" dirty="0">
                <a:latin typeface="Arial"/>
                <a:cs typeface="Arial"/>
              </a:rPr>
              <a:t>Mg(</a:t>
            </a:r>
            <a:r>
              <a:rPr lang="en-US" sz="1600" b="1" dirty="0" err="1">
                <a:latin typeface="Arial"/>
                <a:cs typeface="Arial"/>
              </a:rPr>
              <a:t>p,</a:t>
            </a:r>
            <a:r>
              <a:rPr lang="en-US" sz="1600" b="1" dirty="0" err="1"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30000" dirty="0">
                <a:latin typeface="Arial"/>
                <a:cs typeface="Arial"/>
              </a:rPr>
              <a:t>26</a:t>
            </a:r>
            <a:r>
              <a:rPr lang="en-US" sz="1600" b="1" dirty="0">
                <a:latin typeface="Arial"/>
                <a:cs typeface="Arial"/>
              </a:rPr>
              <a:t>Al</a:t>
            </a:r>
          </a:p>
          <a:p>
            <a:pPr>
              <a:defRPr/>
            </a:pPr>
            <a:r>
              <a:rPr lang="en-US" sz="1600" b="1" baseline="30000" dirty="0" smtClean="0">
                <a:latin typeface="Arial"/>
                <a:cs typeface="Arial"/>
              </a:rPr>
              <a:t>15</a:t>
            </a:r>
            <a:r>
              <a:rPr lang="en-US" sz="1600" b="1" dirty="0" smtClean="0">
                <a:latin typeface="Arial"/>
                <a:cs typeface="Arial"/>
              </a:rPr>
              <a:t>N</a:t>
            </a:r>
            <a:r>
              <a:rPr lang="en-US" sz="1600" b="1" dirty="0">
                <a:latin typeface="Arial"/>
                <a:cs typeface="Arial"/>
              </a:rPr>
              <a:t>(</a:t>
            </a:r>
            <a:r>
              <a:rPr lang="en-US" sz="1600" b="1" dirty="0" err="1">
                <a:latin typeface="Arial"/>
                <a:cs typeface="Arial"/>
              </a:rPr>
              <a:t>p,</a:t>
            </a:r>
            <a:r>
              <a:rPr lang="en-US" sz="1600" b="1" dirty="0" err="1"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30000" dirty="0">
                <a:latin typeface="Arial"/>
                <a:cs typeface="Arial"/>
              </a:rPr>
              <a:t>16</a:t>
            </a:r>
            <a:r>
              <a:rPr lang="en-US" sz="1600" b="1" dirty="0">
                <a:latin typeface="Arial"/>
                <a:cs typeface="Arial"/>
              </a:rPr>
              <a:t>O</a:t>
            </a:r>
          </a:p>
          <a:p>
            <a:pPr>
              <a:defRPr/>
            </a:pPr>
            <a:r>
              <a:rPr lang="en-US" sz="1600" b="1" baseline="30000" dirty="0">
                <a:latin typeface="Arial"/>
                <a:cs typeface="Arial"/>
              </a:rPr>
              <a:t>17</a:t>
            </a:r>
            <a:r>
              <a:rPr lang="en-US" sz="1600" b="1" dirty="0">
                <a:latin typeface="Arial"/>
                <a:cs typeface="Arial"/>
              </a:rPr>
              <a:t>O(</a:t>
            </a:r>
            <a:r>
              <a:rPr lang="en-US" sz="1600" b="1" dirty="0" err="1">
                <a:latin typeface="Arial"/>
                <a:cs typeface="Arial"/>
              </a:rPr>
              <a:t>p,</a:t>
            </a:r>
            <a:r>
              <a:rPr lang="en-US" sz="1600" b="1" dirty="0" err="1"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30000" dirty="0" smtClean="0">
                <a:latin typeface="Arial"/>
                <a:cs typeface="Arial"/>
              </a:rPr>
              <a:t>18</a:t>
            </a:r>
            <a:r>
              <a:rPr lang="en-US" sz="1600" b="1" dirty="0" smtClean="0">
                <a:latin typeface="Arial"/>
                <a:cs typeface="Arial"/>
              </a:rPr>
              <a:t>F</a:t>
            </a:r>
          </a:p>
          <a:p>
            <a:pPr>
              <a:defRPr/>
            </a:pPr>
            <a:r>
              <a:rPr lang="en-US" sz="1600" b="1" baseline="30000" dirty="0">
                <a:latin typeface="Arial"/>
                <a:cs typeface="Arial"/>
              </a:rPr>
              <a:t>22</a:t>
            </a:r>
            <a:r>
              <a:rPr lang="en-US" sz="1600" b="1" dirty="0">
                <a:latin typeface="Arial"/>
                <a:cs typeface="Arial"/>
              </a:rPr>
              <a:t>Ne(</a:t>
            </a:r>
            <a:r>
              <a:rPr lang="en-US" sz="1600" b="1" dirty="0" err="1">
                <a:latin typeface="Arial"/>
                <a:cs typeface="Arial"/>
              </a:rPr>
              <a:t>p,</a:t>
            </a:r>
            <a:r>
              <a:rPr lang="en-US" sz="1600" b="1" dirty="0" err="1"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30000" dirty="0">
                <a:latin typeface="Arial"/>
                <a:cs typeface="Arial"/>
              </a:rPr>
              <a:t>23</a:t>
            </a:r>
            <a:r>
              <a:rPr lang="en-US" sz="1600" b="1" dirty="0">
                <a:latin typeface="Arial"/>
                <a:cs typeface="Arial"/>
              </a:rPr>
              <a:t>Na</a:t>
            </a:r>
          </a:p>
          <a:p>
            <a:pPr>
              <a:defRPr/>
            </a:pPr>
            <a:r>
              <a:rPr lang="en-US" sz="1600" b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He(</a:t>
            </a:r>
            <a:r>
              <a:rPr lang="en-US" sz="16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1600" b="1" dirty="0" err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n-US" sz="16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Be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D(</a:t>
            </a:r>
            <a:r>
              <a:rPr lang="en-US" sz="16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n-US" sz="16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D1E"/>
                </a:solidFill>
                <a:latin typeface="Arial"/>
                <a:cs typeface="Arial"/>
              </a:rPr>
              <a:t>D</a:t>
            </a:r>
            <a:r>
              <a:rPr lang="en-US" sz="1600" b="1" dirty="0">
                <a:solidFill>
                  <a:srgbClr val="FF0D1E"/>
                </a:solidFill>
                <a:latin typeface="Arial"/>
                <a:cs typeface="Arial"/>
              </a:rPr>
              <a:t>(p,</a:t>
            </a:r>
            <a:r>
              <a:rPr lang="en-US" sz="1600" b="1" dirty="0">
                <a:solidFill>
                  <a:srgbClr val="FF0D1E"/>
                </a:solidFill>
                <a:latin typeface="Symbol" charset="2"/>
                <a:cs typeface="Symbol" charset="2"/>
              </a:rPr>
              <a:t> g</a:t>
            </a:r>
            <a:r>
              <a:rPr lang="en-US" sz="1600" b="1" dirty="0">
                <a:solidFill>
                  <a:srgbClr val="FF0D1E"/>
                </a:solidFill>
                <a:latin typeface="Arial"/>
                <a:cs typeface="Arial"/>
              </a:rPr>
              <a:t>)</a:t>
            </a:r>
            <a:r>
              <a:rPr lang="en-US" sz="1600" b="1" baseline="30000" dirty="0" smtClean="0">
                <a:solidFill>
                  <a:srgbClr val="FF0D1E"/>
                </a:solidFill>
                <a:latin typeface="Arial"/>
                <a:cs typeface="Arial"/>
              </a:rPr>
              <a:t>3</a:t>
            </a:r>
            <a:r>
              <a:rPr lang="en-US" sz="1600" b="1" dirty="0" smtClean="0">
                <a:solidFill>
                  <a:srgbClr val="FF0D1E"/>
                </a:solidFill>
                <a:latin typeface="Arial"/>
                <a:cs typeface="Arial"/>
              </a:rPr>
              <a:t>He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59132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oan-zoom_Page_06"/>
          <p:cNvPicPr>
            <a:picLocks noChangeAspect="1" noChangeArrowheads="1"/>
          </p:cNvPicPr>
          <p:nvPr/>
        </p:nvPicPr>
        <p:blipFill rotWithShape="1">
          <a:blip r:embed="rId2"/>
          <a:srcRect l="1" r="45727"/>
          <a:stretch/>
        </p:blipFill>
        <p:spPr bwMode="auto">
          <a:xfrm>
            <a:off x="-3968" y="7937"/>
            <a:ext cx="442484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rPr>
              <a:t>Big Bang </a:t>
            </a:r>
            <a:r>
              <a:rPr lang="en-US" sz="3600" kern="0" dirty="0" err="1" smtClean="0">
                <a:solidFill>
                  <a:schemeClr val="bg1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rPr>
              <a:t>Nu</a:t>
            </a:r>
            <a:r>
              <a:rPr lang="en-US" sz="3600" kern="0" dirty="0" err="1" smtClean="0">
                <a:solidFill>
                  <a:srgbClr val="800000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rPr>
              <a:t>cleosynthesis</a:t>
            </a:r>
            <a:endParaRPr lang="en-US" sz="3600" kern="0" dirty="0">
              <a:solidFill>
                <a:srgbClr val="800000"/>
              </a:solidFill>
              <a:latin typeface="Comic Sans MS" pitchFamily="66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152400" y="4491097"/>
            <a:ext cx="419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FF"/>
                </a:solidFill>
                <a:latin typeface="Comic Sans MS" pitchFamily="66" charset="0"/>
              </a:rPr>
              <a:t>A coherent  theory (Cosmology, Astrophysics, Particle physics…) must provide the matching between BBN prediction and the observed abundances of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ALL stable isotopes</a:t>
            </a:r>
            <a:r>
              <a:rPr lang="en-US" sz="2000" dirty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  <a:p>
            <a:pPr eaLnBrk="0" hangingPunct="0"/>
            <a:endParaRPr lang="en-US" sz="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820738"/>
            <a:ext cx="472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  <a:latin typeface="Comic Sans MS" pitchFamily="66" charset="0"/>
              </a:rPr>
              <a:t>BBN is the result of the competition between the relevant nuclear processes and the expansion rate of the early universe, governed by the </a:t>
            </a:r>
            <a:r>
              <a:rPr lang="en-US" sz="1600" dirty="0" err="1">
                <a:solidFill>
                  <a:srgbClr val="404040"/>
                </a:solidFill>
                <a:latin typeface="Comic Sans MS" pitchFamily="66" charset="0"/>
              </a:rPr>
              <a:t>Freidmann</a:t>
            </a:r>
            <a:r>
              <a:rPr lang="en-US" sz="1600" dirty="0">
                <a:solidFill>
                  <a:srgbClr val="404040"/>
                </a:solidFill>
                <a:latin typeface="Comic Sans MS" pitchFamily="66" charset="0"/>
              </a:rPr>
              <a:t> Equation: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5" name="Picture 60" descr="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262240" cy="30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01938"/>
            <a:ext cx="33909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034" y="2057400"/>
            <a:ext cx="1603131" cy="7921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3810000"/>
            <a:ext cx="4724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primordial abundances of light isotopes ONLY depends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on: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-Baryon </a:t>
            </a: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density </a:t>
            </a:r>
            <a:r>
              <a:rPr lang="en-US" sz="16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r>
              <a:rPr lang="en-US" sz="1600" baseline="-25000" dirty="0" err="1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-Particle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Physics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 pitchFamily="66" charset="0"/>
              </a:rPr>
              <a:t>eff</a:t>
            </a: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.)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Nuclear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Astrohysics</a:t>
            </a:r>
            <a:r>
              <a:rPr lang="en-US" sz="1600" dirty="0">
                <a:latin typeface="Comic Sans MS" pitchFamily="66" charset="0"/>
              </a:rPr>
              <a:t>, i.e. Cross sections of relevant processes at BBN energies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Comic Sans MS" pitchFamily="66" charset="0"/>
              </a:rPr>
              <a:t>Close interplay with CMB experiments (PLANCK, BICEP2…).</a:t>
            </a:r>
          </a:p>
          <a:p>
            <a:r>
              <a:rPr lang="en-US" sz="1600" dirty="0" smtClean="0">
                <a:latin typeface="Comic Sans MS" pitchFamily="66" charset="0"/>
              </a:rPr>
              <a:t>BBN</a:t>
            </a:r>
            <a:r>
              <a:rPr lang="en-US" sz="1600" dirty="0">
                <a:latin typeface="Comic Sans MS" pitchFamily="66" charset="0"/>
              </a:rPr>
              <a:t>: t</a:t>
            </a:r>
            <a:r>
              <a:rPr lang="en-US" sz="1600" dirty="0" smtClean="0">
                <a:latin typeface="Comic Sans MS" pitchFamily="66" charset="0"/>
              </a:rPr>
              <a:t>he Universe after </a:t>
            </a:r>
            <a:r>
              <a:rPr lang="en-US" sz="1600" dirty="0">
                <a:latin typeface="Comic Sans MS" pitchFamily="66" charset="0"/>
              </a:rPr>
              <a:t>10 </a:t>
            </a:r>
            <a:r>
              <a:rPr lang="en-US" sz="1600" dirty="0" smtClean="0">
                <a:latin typeface="Comic Sans MS" pitchFamily="66" charset="0"/>
              </a:rPr>
              <a:t>minutes</a:t>
            </a:r>
            <a:endParaRPr lang="en-US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CMB: t</a:t>
            </a:r>
            <a:r>
              <a:rPr lang="en-US" sz="1600" dirty="0" smtClean="0">
                <a:latin typeface="Comic Sans MS" pitchFamily="66" charset="0"/>
              </a:rPr>
              <a:t>he Universe after 380.000 years.</a:t>
            </a:r>
            <a:endParaRPr lang="en-US" sz="1600" dirty="0">
              <a:latin typeface="Comic Sans MS" pitchFamily="66" charset="0"/>
            </a:endParaRPr>
          </a:p>
          <a:p>
            <a:endParaRPr lang="en-US" sz="1600" dirty="0" smtClean="0">
              <a:solidFill>
                <a:srgbClr val="000090"/>
              </a:solidFill>
              <a:latin typeface="Comic Sans MS" pitchFamily="66" charset="0"/>
            </a:endParaRPr>
          </a:p>
          <a:p>
            <a:endParaRPr lang="en-US" dirty="0">
              <a:solidFill>
                <a:srgbClr val="00009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0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89058" y="1611868"/>
            <a:ext cx="15301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200" dirty="0" err="1" smtClean="0">
                <a:solidFill>
                  <a:srgbClr val="FCFBFF"/>
                </a:solidFill>
                <a:latin typeface="Comic Sans MS"/>
                <a:cs typeface="Comic Sans MS"/>
              </a:rPr>
              <a:t>Cosmology</a:t>
            </a:r>
            <a:endParaRPr lang="it-IT" sz="2200" dirty="0">
              <a:solidFill>
                <a:srgbClr val="FCFBFF"/>
              </a:solidFill>
              <a:latin typeface="Comic Sans MS"/>
              <a:cs typeface="Comic Sans MS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010400" y="3276600"/>
            <a:ext cx="1905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200" dirty="0" err="1" smtClean="0">
                <a:solidFill>
                  <a:srgbClr val="FCFBFF"/>
                </a:solidFill>
                <a:latin typeface="Comic Sans MS"/>
                <a:cs typeface="Comic Sans MS"/>
              </a:rPr>
              <a:t>AstroPhysics</a:t>
            </a:r>
            <a:endParaRPr lang="it-IT" sz="2200" dirty="0">
              <a:solidFill>
                <a:srgbClr val="FCFBFF"/>
              </a:solidFill>
              <a:latin typeface="Comic Sans MS"/>
              <a:cs typeface="Comic Sans MS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817513" y="5131713"/>
            <a:ext cx="19445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200" dirty="0" smtClean="0">
                <a:solidFill>
                  <a:srgbClr val="FCFBFF"/>
                </a:solidFill>
                <a:latin typeface="Comic Sans MS"/>
                <a:cs typeface="Comic Sans MS"/>
              </a:rPr>
              <a:t>New </a:t>
            </a:r>
            <a:r>
              <a:rPr lang="it-IT" sz="2200" dirty="0" err="1" smtClean="0">
                <a:solidFill>
                  <a:srgbClr val="FCFBFF"/>
                </a:solidFill>
                <a:latin typeface="Comic Sans MS"/>
                <a:cs typeface="Comic Sans MS"/>
              </a:rPr>
              <a:t>Physics</a:t>
            </a:r>
            <a:r>
              <a:rPr lang="it-IT" sz="2200" dirty="0" smtClean="0">
                <a:solidFill>
                  <a:srgbClr val="FCFBFF"/>
                </a:solidFill>
                <a:latin typeface="Comic Sans MS"/>
                <a:cs typeface="Comic Sans MS"/>
              </a:rPr>
              <a:t>?</a:t>
            </a:r>
            <a:endParaRPr lang="it-IT" sz="2200" dirty="0">
              <a:solidFill>
                <a:srgbClr val="FCFBFF"/>
              </a:solidFill>
              <a:latin typeface="Comic Sans MS"/>
              <a:cs typeface="Comic Sans MS"/>
            </a:endParaRPr>
          </a:p>
        </p:txBody>
      </p:sp>
      <p:pic>
        <p:nvPicPr>
          <p:cNvPr id="39953" name="Picture 17" descr="C:\Documents and Settings\Pat Dario Serpico\Documenti\Talks\VancouverNICVIII2004\Slides\qsoab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2590800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1122218" y="6284168"/>
            <a:ext cx="67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dirty="0">
                <a:solidFill>
                  <a:srgbClr val="FCFBFF"/>
                </a:solidFill>
                <a:latin typeface="Comic Sans MS"/>
                <a:cs typeface="Comic Sans MS"/>
              </a:rPr>
              <a:t>CMB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198554" y="1484784"/>
            <a:ext cx="25529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000" dirty="0" smtClean="0">
                <a:solidFill>
                  <a:srgbClr val="FCFBFF"/>
                </a:solidFill>
                <a:latin typeface="Comic Sans MS"/>
                <a:cs typeface="Comic Sans MS"/>
              </a:rPr>
              <a:t>D</a:t>
            </a:r>
            <a:r>
              <a:rPr lang="en-US" sz="2000" dirty="0" err="1" smtClean="0">
                <a:solidFill>
                  <a:srgbClr val="FCFBFF"/>
                </a:solidFill>
                <a:latin typeface="Comic Sans MS"/>
                <a:cs typeface="Comic Sans MS"/>
              </a:rPr>
              <a:t>irect</a:t>
            </a:r>
            <a:r>
              <a:rPr lang="en-US" sz="2000" dirty="0" smtClean="0">
                <a:solidFill>
                  <a:srgbClr val="FCFBFF"/>
                </a:solidFill>
                <a:latin typeface="Comic Sans MS"/>
                <a:cs typeface="Comic Sans MS"/>
              </a:rPr>
              <a:t> observations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CFBFF"/>
                </a:solidFill>
                <a:latin typeface="Comic Sans MS"/>
                <a:cs typeface="Comic Sans MS"/>
              </a:rPr>
              <a:t>o</a:t>
            </a:r>
            <a:r>
              <a:rPr lang="en-US" sz="2000" dirty="0" smtClean="0">
                <a:solidFill>
                  <a:srgbClr val="FCFBFF"/>
                </a:solidFill>
                <a:latin typeface="Comic Sans MS"/>
                <a:cs typeface="Comic Sans MS"/>
              </a:rPr>
              <a:t>f light isotopes</a:t>
            </a:r>
            <a:endParaRPr lang="it-IT" sz="2000" dirty="0">
              <a:solidFill>
                <a:srgbClr val="FCFBFF"/>
              </a:solidFill>
              <a:latin typeface="Comic Sans MS"/>
              <a:cs typeface="Comic Sans MS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0" y="260648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CFB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BBN </a:t>
            </a:r>
            <a:r>
              <a:rPr lang="en-US" sz="2800" b="1" dirty="0" smtClean="0">
                <a:solidFill>
                  <a:srgbClr val="FCFB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“Flowchart”</a:t>
            </a:r>
            <a:endParaRPr lang="en-US" sz="2800" b="1" dirty="0">
              <a:solidFill>
                <a:srgbClr val="FCFB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cxnSp>
        <p:nvCxnSpPr>
          <p:cNvPr id="39961" name="AutoShape 25"/>
          <p:cNvCxnSpPr>
            <a:cxnSpLocks noChangeShapeType="1"/>
            <a:stCxn id="39947" idx="2"/>
          </p:cNvCxnSpPr>
          <p:nvPr/>
        </p:nvCxnSpPr>
        <p:spPr bwMode="auto">
          <a:xfrm rot="5400000" flipH="1">
            <a:off x="6717486" y="4490310"/>
            <a:ext cx="278474" cy="1866107"/>
          </a:xfrm>
          <a:prstGeom prst="curvedConnector4">
            <a:avLst>
              <a:gd name="adj1" fmla="val -82090"/>
              <a:gd name="adj2" fmla="val 76051"/>
            </a:avLst>
          </a:prstGeom>
          <a:noFill/>
          <a:ln w="57150" cap="rnd" cmpd="sng">
            <a:solidFill>
              <a:srgbClr val="FCFBFF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-38295" y="4078233"/>
            <a:ext cx="301711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200" dirty="0" err="1" smtClean="0">
                <a:solidFill>
                  <a:srgbClr val="FCFBFF"/>
                </a:solidFill>
                <a:latin typeface="Comic Sans MS"/>
                <a:cs typeface="Comic Sans MS"/>
              </a:rPr>
              <a:t>Nuclear</a:t>
            </a:r>
            <a:r>
              <a:rPr lang="it-IT" sz="2200" dirty="0" smtClean="0">
                <a:solidFill>
                  <a:srgbClr val="FCFBFF"/>
                </a:solidFill>
                <a:latin typeface="Comic Sans MS"/>
                <a:cs typeface="Comic Sans MS"/>
              </a:rPr>
              <a:t> </a:t>
            </a:r>
            <a:r>
              <a:rPr lang="it-IT" sz="2200" dirty="0" err="1" smtClean="0">
                <a:solidFill>
                  <a:srgbClr val="FCFBFF"/>
                </a:solidFill>
                <a:latin typeface="Comic Sans MS"/>
                <a:cs typeface="Comic Sans MS"/>
              </a:rPr>
              <a:t>Astrophysics</a:t>
            </a:r>
            <a:r>
              <a:rPr lang="it-IT" sz="2200" dirty="0" smtClean="0">
                <a:latin typeface="Comic Sans MS"/>
                <a:cs typeface="Comic Sans MS"/>
              </a:rPr>
              <a:t> </a:t>
            </a:r>
            <a:endParaRPr lang="it-IT" sz="22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725144"/>
            <a:ext cx="295747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61" y="2570016"/>
            <a:ext cx="2409139" cy="165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sharpenSoften amount="100000"/>
                    </a14:imgEffect>
                    <a14:imgEffect>
                      <a14:saturation sat="1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941168"/>
            <a:ext cx="1152128" cy="172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0627" y="2661398"/>
            <a:ext cx="2057557" cy="191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62" name="AutoShape 26"/>
          <p:cNvSpPr>
            <a:spLocks noChangeArrowheads="1"/>
          </p:cNvSpPr>
          <p:nvPr/>
        </p:nvSpPr>
        <p:spPr bwMode="auto">
          <a:xfrm rot="16200000">
            <a:off x="4831557" y="4266406"/>
            <a:ext cx="654050" cy="350837"/>
          </a:xfrm>
          <a:custGeom>
            <a:avLst/>
            <a:gdLst>
              <a:gd name="G0" fmla="+- 16613 0 0"/>
              <a:gd name="G1" fmla="+- 5859 0 0"/>
              <a:gd name="G2" fmla="+- 21600 0 5859"/>
              <a:gd name="G3" fmla="+- 10800 0 5859"/>
              <a:gd name="G4" fmla="+- 21600 0 16613"/>
              <a:gd name="G5" fmla="*/ G4 G3 10800"/>
              <a:gd name="G6" fmla="+- 21600 0 G5"/>
              <a:gd name="T0" fmla="*/ 16613 w 21600"/>
              <a:gd name="T1" fmla="*/ 0 h 21600"/>
              <a:gd name="T2" fmla="*/ 0 w 21600"/>
              <a:gd name="T3" fmla="*/ 10800 h 21600"/>
              <a:gd name="T4" fmla="*/ 1661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613" y="0"/>
                </a:moveTo>
                <a:lnTo>
                  <a:pt x="16613" y="5859"/>
                </a:lnTo>
                <a:lnTo>
                  <a:pt x="3375" y="5859"/>
                </a:lnTo>
                <a:lnTo>
                  <a:pt x="3375" y="15741"/>
                </a:lnTo>
                <a:lnTo>
                  <a:pt x="16613" y="15741"/>
                </a:lnTo>
                <a:lnTo>
                  <a:pt x="1661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859"/>
                </a:moveTo>
                <a:lnTo>
                  <a:pt x="1350" y="15741"/>
                </a:lnTo>
                <a:lnTo>
                  <a:pt x="2700" y="15741"/>
                </a:lnTo>
                <a:lnTo>
                  <a:pt x="2700" y="5859"/>
                </a:lnTo>
                <a:close/>
              </a:path>
              <a:path w="21600" h="21600">
                <a:moveTo>
                  <a:pt x="0" y="5859"/>
                </a:moveTo>
                <a:lnTo>
                  <a:pt x="0" y="15741"/>
                </a:lnTo>
                <a:lnTo>
                  <a:pt x="675" y="15741"/>
                </a:lnTo>
                <a:lnTo>
                  <a:pt x="675" y="5859"/>
                </a:lnTo>
                <a:close/>
              </a:path>
            </a:pathLst>
          </a:custGeom>
          <a:solidFill>
            <a:srgbClr val="FCFB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805264"/>
            <a:ext cx="2006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solidFill>
                  <a:srgbClr val="FCFBFF"/>
                </a:solidFill>
                <a:latin typeface="Comic Sans MS"/>
                <a:cs typeface="Comic Sans MS"/>
              </a:rPr>
              <a:t>PDG “stuff”</a:t>
            </a:r>
          </a:p>
          <a:p>
            <a:pPr>
              <a:buNone/>
            </a:pPr>
            <a:r>
              <a:rPr lang="en-US" sz="2200" dirty="0" err="1" smtClean="0">
                <a:solidFill>
                  <a:srgbClr val="FCFBFF"/>
                </a:solidFill>
                <a:latin typeface="Symbol" charset="2"/>
                <a:cs typeface="Symbol" charset="2"/>
              </a:rPr>
              <a:t>t</a:t>
            </a:r>
            <a:r>
              <a:rPr lang="en-US" sz="2200" baseline="-25000" dirty="0" err="1" smtClean="0">
                <a:solidFill>
                  <a:srgbClr val="FCFBFF"/>
                </a:solidFill>
                <a:latin typeface="Comic Sans MS"/>
                <a:cs typeface="Comic Sans MS"/>
              </a:rPr>
              <a:t>n</a:t>
            </a:r>
            <a:r>
              <a:rPr lang="en-US" sz="2200" dirty="0" smtClean="0">
                <a:solidFill>
                  <a:srgbClr val="FCFBFF"/>
                </a:solidFill>
                <a:latin typeface="Comic Sans MS"/>
                <a:cs typeface="Comic Sans MS"/>
              </a:rPr>
              <a:t>, G, N</a:t>
            </a:r>
            <a:r>
              <a:rPr lang="en-US" sz="2200" baseline="-25000" dirty="0" smtClean="0">
                <a:solidFill>
                  <a:srgbClr val="FCFBFF"/>
                </a:solidFill>
                <a:latin typeface="Comic Sans MS"/>
                <a:cs typeface="Comic Sans MS"/>
              </a:rPr>
              <a:t>eff</a:t>
            </a:r>
            <a:r>
              <a:rPr lang="en-US" sz="2200" dirty="0" smtClean="0">
                <a:solidFill>
                  <a:srgbClr val="FCFBFF"/>
                </a:solidFill>
                <a:latin typeface="Comic Sans MS"/>
                <a:cs typeface="Comic Sans MS"/>
              </a:rPr>
              <a:t>, </a:t>
            </a:r>
            <a:r>
              <a:rPr lang="en-US" sz="2200" dirty="0" smtClean="0">
                <a:solidFill>
                  <a:srgbClr val="FCFBFF"/>
                </a:solidFill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solidFill>
                  <a:srgbClr val="FCFBFF"/>
                </a:solidFill>
                <a:latin typeface="Comic Sans MS"/>
                <a:cs typeface="Comic Sans MS"/>
              </a:rPr>
              <a:t>...</a:t>
            </a:r>
            <a:endParaRPr lang="en-US" sz="2200" dirty="0">
              <a:solidFill>
                <a:srgbClr val="FCFB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724400" y="3409890"/>
            <a:ext cx="716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000" b="1" dirty="0" smtClean="0">
                <a:solidFill>
                  <a:srgbClr val="FCFBFF"/>
                </a:solidFill>
                <a:latin typeface="Comic Sans MS"/>
                <a:cs typeface="Comic Sans MS"/>
              </a:rPr>
              <a:t>BBN</a:t>
            </a:r>
            <a:endParaRPr lang="it-IT" sz="2000" b="1" dirty="0">
              <a:solidFill>
                <a:srgbClr val="FCFBFF"/>
              </a:solidFill>
              <a:latin typeface="Comic Sans MS"/>
              <a:cs typeface="Comic Sans MS"/>
            </a:endParaRPr>
          </a:p>
        </p:txBody>
      </p:sp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2971800" y="1295400"/>
            <a:ext cx="1676400" cy="1676400"/>
          </a:xfrm>
          <a:prstGeom prst="line">
            <a:avLst/>
          </a:prstGeom>
          <a:noFill/>
          <a:ln w="38100">
            <a:solidFill>
              <a:srgbClr val="FCFBFF"/>
            </a:solidFill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2915816" y="4038600"/>
            <a:ext cx="1656184" cy="1190600"/>
          </a:xfrm>
          <a:prstGeom prst="line">
            <a:avLst/>
          </a:prstGeom>
          <a:noFill/>
          <a:ln w="38100">
            <a:solidFill>
              <a:srgbClr val="FCFBFF"/>
            </a:solidFill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5638800" y="1905000"/>
            <a:ext cx="1219200" cy="1219200"/>
          </a:xfrm>
          <a:prstGeom prst="line">
            <a:avLst/>
          </a:prstGeom>
          <a:noFill/>
          <a:ln w="38100">
            <a:solidFill>
              <a:srgbClr val="FCFBFF"/>
            </a:solidFill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791200" y="3505200"/>
            <a:ext cx="1143000" cy="0"/>
          </a:xfrm>
          <a:prstGeom prst="line">
            <a:avLst/>
          </a:prstGeom>
          <a:noFill/>
          <a:ln w="38100">
            <a:solidFill>
              <a:srgbClr val="FCFBFF"/>
            </a:solidFill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562600" y="3886200"/>
            <a:ext cx="1295400" cy="1295400"/>
          </a:xfrm>
          <a:prstGeom prst="line">
            <a:avLst/>
          </a:prstGeom>
          <a:noFill/>
          <a:ln w="38100">
            <a:solidFill>
              <a:srgbClr val="FCFBFF"/>
            </a:solidFill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2915816" y="3438203"/>
            <a:ext cx="1368152" cy="350837"/>
          </a:xfrm>
          <a:custGeom>
            <a:avLst/>
            <a:gdLst>
              <a:gd name="G0" fmla="+- 16613 0 0"/>
              <a:gd name="G1" fmla="+- 5859 0 0"/>
              <a:gd name="G2" fmla="+- 21600 0 5859"/>
              <a:gd name="G3" fmla="+- 10800 0 5859"/>
              <a:gd name="G4" fmla="+- 21600 0 16613"/>
              <a:gd name="G5" fmla="*/ G4 G3 10800"/>
              <a:gd name="G6" fmla="+- 21600 0 G5"/>
              <a:gd name="T0" fmla="*/ 16613 w 21600"/>
              <a:gd name="T1" fmla="*/ 0 h 21600"/>
              <a:gd name="T2" fmla="*/ 0 w 21600"/>
              <a:gd name="T3" fmla="*/ 10800 h 21600"/>
              <a:gd name="T4" fmla="*/ 1661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613" y="0"/>
                </a:moveTo>
                <a:lnTo>
                  <a:pt x="16613" y="5859"/>
                </a:lnTo>
                <a:lnTo>
                  <a:pt x="3375" y="5859"/>
                </a:lnTo>
                <a:lnTo>
                  <a:pt x="3375" y="15741"/>
                </a:lnTo>
                <a:lnTo>
                  <a:pt x="16613" y="15741"/>
                </a:lnTo>
                <a:lnTo>
                  <a:pt x="1661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859"/>
                </a:moveTo>
                <a:lnTo>
                  <a:pt x="1350" y="15741"/>
                </a:lnTo>
                <a:lnTo>
                  <a:pt x="2700" y="15741"/>
                </a:lnTo>
                <a:lnTo>
                  <a:pt x="2700" y="5859"/>
                </a:lnTo>
                <a:close/>
              </a:path>
              <a:path w="21600" h="21600">
                <a:moveTo>
                  <a:pt x="0" y="5859"/>
                </a:moveTo>
                <a:lnTo>
                  <a:pt x="0" y="15741"/>
                </a:lnTo>
                <a:lnTo>
                  <a:pt x="675" y="15741"/>
                </a:lnTo>
                <a:lnTo>
                  <a:pt x="675" y="5859"/>
                </a:lnTo>
                <a:close/>
              </a:path>
            </a:pathLst>
          </a:custGeom>
          <a:solidFill>
            <a:srgbClr val="FCFB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25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9847" y="457200"/>
            <a:ext cx="3634153" cy="4637087"/>
            <a:chOff x="4495800" y="533400"/>
            <a:chExt cx="3634153" cy="4637087"/>
          </a:xfrm>
        </p:grpSpPr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5049715" y="3760786"/>
              <a:ext cx="2795954" cy="255588"/>
            </a:xfrm>
            <a:prstGeom prst="rect">
              <a:avLst/>
            </a:prstGeom>
            <a:solidFill>
              <a:srgbClr val="008000">
                <a:alpha val="3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7" rIns="91435" bIns="45717"/>
            <a:lstStyle/>
            <a:p>
              <a:r>
                <a:rPr lang="en-US"/>
                <a:t> </a:t>
              </a: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495800" y="3243261"/>
              <a:ext cx="3474427" cy="1192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5" tIns="45717" rIns="91435" bIns="45717"/>
            <a:lstStyle/>
            <a:p>
              <a:endParaRPr lang="en-US"/>
            </a:p>
          </p:txBody>
        </p:sp>
        <p:pic>
          <p:nvPicPr>
            <p:cNvPr id="10" name="Picture 1" descr="LalFigure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530" y="533400"/>
              <a:ext cx="3326423" cy="463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0"/>
          <p:cNvSpPr>
            <a:spLocks/>
          </p:cNvSpPr>
          <p:nvPr/>
        </p:nvSpPr>
        <p:spPr bwMode="auto">
          <a:xfrm>
            <a:off x="20436" y="457200"/>
            <a:ext cx="6019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52400" tIns="152400" rIns="298277" bIns="152400"/>
          <a:lstStyle/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Direct </a:t>
            </a:r>
            <a:r>
              <a:rPr lang="en-US" sz="1600" dirty="0" err="1" smtClean="0">
                <a:solidFill>
                  <a:srgbClr val="0000FF"/>
                </a:solidFill>
                <a:cs typeface="Arial" charset="0"/>
              </a:rPr>
              <a:t>measuremets</a:t>
            </a:r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:</a:t>
            </a:r>
            <a:endParaRPr lang="en-US" sz="1600" dirty="0">
              <a:solidFill>
                <a:srgbClr val="0000FF"/>
              </a:solidFill>
              <a:cs typeface="Arial" charset="0"/>
            </a:endParaRPr>
          </a:p>
          <a:p>
            <a:pPr>
              <a:defRPr/>
            </a:pPr>
            <a:r>
              <a:rPr lang="en-US" sz="1600" dirty="0" smtClean="0">
                <a:cs typeface="Arial" charset="0"/>
              </a:rPr>
              <a:t>Observation of  the absorption lines in primitive </a:t>
            </a:r>
            <a:r>
              <a:rPr lang="en-US" sz="1600" dirty="0">
                <a:cs typeface="Arial" charset="0"/>
              </a:rPr>
              <a:t>objects (born when the universe was young</a:t>
            </a:r>
            <a:r>
              <a:rPr lang="en-US" sz="1600" dirty="0" smtClean="0">
                <a:cs typeface="Arial" charset="0"/>
              </a:rPr>
              <a:t>). The primordial abundance is obtained extrapolating to zero </a:t>
            </a:r>
            <a:r>
              <a:rPr lang="en-US" sz="1600" dirty="0" err="1" smtClean="0">
                <a:cs typeface="Arial" charset="0"/>
              </a:rPr>
              <a:t>metallicity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(Fe</a:t>
            </a:r>
            <a:r>
              <a:rPr lang="en-US" sz="1600" dirty="0">
                <a:cs typeface="Arial" charset="0"/>
              </a:rPr>
              <a:t>/H, O/H, Si/H,…. → </a:t>
            </a:r>
            <a:r>
              <a:rPr lang="en-US" sz="1600" dirty="0" smtClean="0">
                <a:cs typeface="Arial" charset="0"/>
              </a:rPr>
              <a:t>0)</a:t>
            </a:r>
          </a:p>
          <a:p>
            <a:pPr>
              <a:defRPr/>
            </a:pPr>
            <a:r>
              <a:rPr lang="en-US" sz="1600" baseline="30000" dirty="0" smtClean="0">
                <a:solidFill>
                  <a:srgbClr val="FF0000"/>
                </a:solidFill>
                <a:cs typeface="Arial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He</a:t>
            </a:r>
            <a:r>
              <a:rPr lang="en-US" sz="1600" dirty="0">
                <a:cs typeface="Arial" charset="0"/>
              </a:rPr>
              <a:t>: Observation in H</a:t>
            </a:r>
            <a:r>
              <a:rPr lang="en-US" sz="1600" baseline="-25000" dirty="0">
                <a:cs typeface="Arial" charset="0"/>
              </a:rPr>
              <a:t>II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regions. Quite large systematics.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cs typeface="Arial" charset="0"/>
              </a:rPr>
              <a:t>D</a:t>
            </a:r>
            <a:r>
              <a:rPr lang="en-US" sz="1600" dirty="0">
                <a:cs typeface="Arial" charset="0"/>
              </a:rPr>
              <a:t>: Observation of absorption lines in </a:t>
            </a:r>
            <a:r>
              <a:rPr lang="en-US" sz="1600" dirty="0" smtClean="0">
                <a:cs typeface="Arial" charset="0"/>
              </a:rPr>
              <a:t>DLA systems. Good accuracy (percent Level)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aseline="30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He</a:t>
            </a:r>
            <a:r>
              <a:rPr lang="en-US" sz="1600" dirty="0">
                <a:cs typeface="Arial" charset="0"/>
              </a:rPr>
              <a:t>: Solar System, </a:t>
            </a:r>
            <a:r>
              <a:rPr lang="en-US" sz="1600" dirty="0" smtClean="0">
                <a:cs typeface="Arial" charset="0"/>
              </a:rPr>
              <a:t>H</a:t>
            </a:r>
            <a:r>
              <a:rPr lang="en-US" sz="1600" baseline="-25000" dirty="0" smtClean="0">
                <a:cs typeface="Arial" charset="0"/>
              </a:rPr>
              <a:t>II</a:t>
            </a:r>
            <a:r>
              <a:rPr lang="en-US" sz="1600" dirty="0" smtClean="0">
                <a:cs typeface="Arial" charset="0"/>
              </a:rPr>
              <a:t> regions in milky way. Very large systematics, not a powerful probe </a:t>
            </a:r>
            <a:r>
              <a:rPr lang="en-US" sz="1600" dirty="0" err="1" smtClean="0">
                <a:cs typeface="Arial" charset="0"/>
              </a:rPr>
              <a:t>fo</a:t>
            </a:r>
            <a:r>
              <a:rPr lang="en-US" sz="1600" dirty="0" smtClean="0">
                <a:cs typeface="Arial" charset="0"/>
              </a:rPr>
              <a:t> BBN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aseline="30000" dirty="0">
                <a:solidFill>
                  <a:srgbClr val="FF0000"/>
                </a:solidFill>
                <a:cs typeface="Arial" charset="0"/>
              </a:rPr>
              <a:t>7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Li</a:t>
            </a:r>
            <a:r>
              <a:rPr lang="en-US" sz="1600" dirty="0">
                <a:cs typeface="Arial" charset="0"/>
              </a:rPr>
              <a:t>: observation of metal poor stars absorption </a:t>
            </a:r>
            <a:r>
              <a:rPr lang="en-US" sz="1600" dirty="0" smtClean="0">
                <a:cs typeface="Arial" charset="0"/>
              </a:rPr>
              <a:t>lines (Spite plateau)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aseline="30000" dirty="0">
                <a:solidFill>
                  <a:srgbClr val="FF0000"/>
                </a:solidFill>
                <a:cs typeface="Arial" charset="0"/>
              </a:rPr>
              <a:t>6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Li</a:t>
            </a:r>
            <a:r>
              <a:rPr lang="en-US" sz="1600" dirty="0">
                <a:cs typeface="Arial" charset="0"/>
              </a:rPr>
              <a:t>: observation of metal poor stars absorption </a:t>
            </a:r>
            <a:r>
              <a:rPr lang="en-US" sz="1600" dirty="0" smtClean="0">
                <a:cs typeface="Arial" charset="0"/>
              </a:rPr>
              <a:t>lines (controversial)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BBN error budgets:</a:t>
            </a:r>
          </a:p>
          <a:p>
            <a:pPr>
              <a:defRPr/>
            </a:pPr>
            <a:r>
              <a:rPr lang="en-US" sz="1600" baseline="30000" dirty="0">
                <a:solidFill>
                  <a:srgbClr val="FF0000"/>
                </a:solidFill>
                <a:cs typeface="Arial" charset="0"/>
              </a:rPr>
              <a:t>4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He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1600" dirty="0">
                <a:cs typeface="Arial" charset="0"/>
              </a:rPr>
              <a:t>Almost entirely due to </a:t>
            </a:r>
            <a:r>
              <a:rPr lang="en-US" sz="1600" dirty="0" err="1" smtClean="0">
                <a:latin typeface="Symbol" charset="2"/>
                <a:cs typeface="Symbol" charset="2"/>
              </a:rPr>
              <a:t>Dt</a:t>
            </a:r>
            <a:r>
              <a:rPr lang="en-US" sz="1600" baseline="-25000" dirty="0" err="1" smtClean="0">
                <a:cs typeface="Arial" charset="0"/>
              </a:rPr>
              <a:t>n</a:t>
            </a:r>
            <a:endParaRPr lang="en-US" sz="1600" baseline="-25000" dirty="0">
              <a:cs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D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: Mainly due to </a:t>
            </a:r>
            <a:r>
              <a:rPr lang="en-US" sz="1600" dirty="0">
                <a:cs typeface="Arial" charset="0"/>
              </a:rPr>
              <a:t>the D(</a:t>
            </a:r>
            <a:r>
              <a:rPr lang="en-US" sz="1600" dirty="0" err="1">
                <a:cs typeface="Arial" charset="0"/>
              </a:rPr>
              <a:t>p,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>
                <a:cs typeface="Arial" charset="0"/>
              </a:rPr>
              <a:t>)</a:t>
            </a:r>
            <a:r>
              <a:rPr lang="en-US" sz="1600" baseline="30000" dirty="0">
                <a:cs typeface="Arial" charset="0"/>
              </a:rPr>
              <a:t>3</a:t>
            </a:r>
            <a:r>
              <a:rPr lang="en-US" sz="1600" dirty="0">
                <a:cs typeface="Arial" charset="0"/>
              </a:rPr>
              <a:t>He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reaction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1600" baseline="30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He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: Mainly due to the </a:t>
            </a:r>
            <a:r>
              <a:rPr lang="en-US" sz="1600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He(</a:t>
            </a:r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d,p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1600" baseline="30000" dirty="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He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reaction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1600" baseline="30000" dirty="0">
                <a:solidFill>
                  <a:srgbClr val="FF0000"/>
                </a:solidFill>
                <a:cs typeface="Arial" charset="0"/>
              </a:rPr>
              <a:t>6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Li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: Mainly due D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 err="1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1600" baseline="30000" dirty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Li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reaction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1600" baseline="30000" dirty="0">
                <a:solidFill>
                  <a:srgbClr val="FF0000"/>
                </a:solidFill>
                <a:cs typeface="Arial" charset="0"/>
              </a:rPr>
              <a:t>7</a:t>
            </a:r>
            <a:r>
              <a:rPr lang="en-US" sz="1600" dirty="0">
                <a:solidFill>
                  <a:srgbClr val="FF0000"/>
                </a:solidFill>
                <a:cs typeface="Arial" charset="0"/>
              </a:rPr>
              <a:t>Li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1600" baseline="300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3</a:t>
            </a:r>
            <a:r>
              <a:rPr lang="en-US" sz="1600" dirty="0">
                <a:latin typeface="Calibri"/>
                <a:ea typeface="Arial"/>
                <a:cs typeface="Calibri"/>
              </a:rPr>
              <a:t>He</a:t>
            </a:r>
            <a:r>
              <a:rPr lang="en-US" sz="1600" dirty="0" smtClean="0">
                <a:latin typeface="Calibri"/>
                <a:ea typeface="Arial"/>
                <a:cs typeface="Calibri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,</a:t>
            </a:r>
            <a:r>
              <a:rPr lang="en-US" sz="16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latin typeface="Calibri"/>
                <a:ea typeface="Arial"/>
                <a:cs typeface="Calibri"/>
              </a:rPr>
              <a:t>)</a:t>
            </a:r>
            <a:r>
              <a:rPr lang="en-US" sz="1600" baseline="30000" dirty="0" smtClean="0">
                <a:latin typeface="Calibri"/>
                <a:ea typeface="Arial"/>
                <a:cs typeface="Calibri"/>
              </a:rPr>
              <a:t>7</a:t>
            </a:r>
            <a:r>
              <a:rPr lang="en-US" sz="1600" dirty="0" smtClean="0">
                <a:latin typeface="Calibri"/>
                <a:ea typeface="Arial"/>
                <a:cs typeface="Calibri"/>
              </a:rPr>
              <a:t>Be and other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reactions 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of the BBN network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1917" y="4876800"/>
            <a:ext cx="34520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>
              <a:cs typeface="Arial" charset="0"/>
            </a:endParaRPr>
          </a:p>
          <a:p>
            <a:pPr>
              <a:defRPr/>
            </a:pPr>
            <a:r>
              <a:rPr lang="en-US" sz="1600" b="1" baseline="30000" dirty="0">
                <a:solidFill>
                  <a:srgbClr val="FF0000"/>
                </a:solidFill>
                <a:cs typeface="Arial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He</a:t>
            </a:r>
            <a:r>
              <a:rPr lang="en-US" sz="1600" b="1" dirty="0">
                <a:cs typeface="Arial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D</a:t>
            </a:r>
            <a:r>
              <a:rPr lang="en-US" sz="1600" b="1" dirty="0">
                <a:cs typeface="Arial" charset="0"/>
              </a:rPr>
              <a:t>, </a:t>
            </a:r>
            <a:r>
              <a:rPr lang="en-US" sz="1600" b="1" baseline="30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He </a:t>
            </a:r>
            <a:r>
              <a:rPr lang="en-US" sz="1600" b="1" dirty="0">
                <a:cs typeface="Arial" charset="0"/>
              </a:rPr>
              <a:t> abundances </a:t>
            </a:r>
            <a:r>
              <a:rPr lang="en-US" sz="1600" b="1" dirty="0" smtClean="0">
                <a:cs typeface="Arial" charset="0"/>
              </a:rPr>
              <a:t>are </a:t>
            </a:r>
            <a:r>
              <a:rPr lang="en-US" sz="1600" b="1" dirty="0">
                <a:cs typeface="Arial" charset="0"/>
              </a:rPr>
              <a:t>(broadly) consistent with </a:t>
            </a:r>
            <a:r>
              <a:rPr lang="en-US" sz="1600" b="1" dirty="0" smtClean="0">
                <a:cs typeface="Arial" charset="0"/>
              </a:rPr>
              <a:t>BBN expectations</a:t>
            </a:r>
            <a:r>
              <a:rPr lang="en-US" sz="1600" b="1" dirty="0"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1600" b="1" baseline="30000" dirty="0">
                <a:solidFill>
                  <a:srgbClr val="FF0000"/>
                </a:solidFill>
                <a:cs typeface="Arial" charset="0"/>
              </a:rPr>
              <a:t>7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Li</a:t>
            </a:r>
            <a:r>
              <a:rPr lang="en-US" sz="1600" b="1" dirty="0">
                <a:cs typeface="Arial" charset="0"/>
              </a:rPr>
              <a:t>: Long standing “Lithium problem”</a:t>
            </a:r>
          </a:p>
          <a:p>
            <a:pPr>
              <a:defRPr/>
            </a:pPr>
            <a:r>
              <a:rPr lang="en-US" sz="1600" b="1" baseline="30000" dirty="0">
                <a:solidFill>
                  <a:srgbClr val="FF0000"/>
                </a:solidFill>
                <a:cs typeface="Arial" charset="0"/>
              </a:rPr>
              <a:t>6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Li</a:t>
            </a:r>
            <a:r>
              <a:rPr lang="en-US" sz="1600" b="1" dirty="0">
                <a:cs typeface="Arial" charset="0"/>
              </a:rPr>
              <a:t>: “Second Lithium problem”? </a:t>
            </a: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953000"/>
            <a:ext cx="5105400" cy="176288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44451"/>
            <a:ext cx="5715000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Observations </a:t>
            </a:r>
            <a:r>
              <a:rPr lang="en-US" sz="2800" i="1" dirty="0" err="1" smtClean="0">
                <a:solidFill>
                  <a:srgbClr val="0000FF"/>
                </a:solidFill>
                <a:latin typeface="Arial"/>
                <a:cs typeface="Arial"/>
              </a:rPr>
              <a:t>Vs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 Theory</a:t>
            </a:r>
            <a:endParaRPr lang="fr-FR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92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762000"/>
            <a:ext cx="443865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Observed 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abundance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is about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dirty="0">
                <a:latin typeface="Arial"/>
                <a:cs typeface="Arial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times lower than foreseen: Well established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”Lithium problem”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4451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The Lithium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problem</a:t>
            </a:r>
            <a:endParaRPr lang="fr-FR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659" name="TextBox 6"/>
          <p:cNvSpPr txBox="1">
            <a:spLocks noChangeArrowheads="1"/>
          </p:cNvSpPr>
          <p:nvPr/>
        </p:nvSpPr>
        <p:spPr bwMode="auto">
          <a:xfrm>
            <a:off x="0" y="2590800"/>
            <a:ext cx="47668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Systematics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in the measured </a:t>
            </a:r>
            <a:r>
              <a:rPr lang="en-US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Li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abundances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 the metal-poor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stars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our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Galaxy.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Unknown processes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before the birth of the galaxy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, able to burn </a:t>
            </a:r>
            <a:r>
              <a:rPr lang="en-US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Li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New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physics,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e.g.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sparticle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annihilation/decay (Jedamzik2008), long lived negatively charged particles (Kusakabe2010)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…Nuclear physics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, i.e. the lack of knowledge of the relevant </a:t>
            </a:r>
            <a:r>
              <a:rPr lang="en-US" dirty="0">
                <a:latin typeface="Arial" charset="0"/>
                <a:cs typeface="Arial" charset="0"/>
              </a:rPr>
              <a:t>nuclear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reactions.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288" y="533400"/>
            <a:ext cx="3914512" cy="2679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388" y="3657600"/>
            <a:ext cx="4287612" cy="17526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486400" y="4572000"/>
            <a:ext cx="3505200" cy="292100"/>
          </a:xfrm>
          <a:prstGeom prst="rect">
            <a:avLst/>
          </a:prstGeom>
          <a:solidFill>
            <a:srgbClr val="FF6600">
              <a:alpha val="33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456902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95% CL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324600" y="3886200"/>
            <a:ext cx="131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</a:t>
            </a:r>
            <a:r>
              <a:rPr lang="en-US" sz="1400" dirty="0" smtClean="0">
                <a:latin typeface="Symbol" charset="2"/>
                <a:cs typeface="Symbol" charset="2"/>
              </a:rPr>
              <a:t>s</a:t>
            </a:r>
            <a:r>
              <a:rPr lang="en-US" sz="1400" dirty="0" smtClean="0"/>
              <a:t> uncertainty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609600"/>
            <a:ext cx="141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Spite plateau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620000" y="41148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1250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4451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He(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800" i="1" dirty="0" err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n-US" sz="2800" i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800" i="1" baseline="30000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reaction: The “lithium problem”</a:t>
            </a:r>
            <a:endParaRPr lang="fr-FR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9699" name="Picture 4" descr="3he,4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414"/>
            <a:ext cx="5120054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09546" y="692150"/>
            <a:ext cx="3124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it-IT" sz="1400" b="1" dirty="0" err="1">
                <a:solidFill>
                  <a:srgbClr val="000000"/>
                </a:solidFill>
                <a:latin typeface="Calibri"/>
                <a:cs typeface="Calibri"/>
              </a:rPr>
              <a:t>Confortola</a:t>
            </a:r>
            <a:r>
              <a:rPr lang="it-IT" sz="1400" b="1" dirty="0">
                <a:solidFill>
                  <a:srgbClr val="000000"/>
                </a:solidFill>
                <a:latin typeface="Calibri"/>
                <a:cs typeface="Calibri"/>
              </a:rPr>
              <a:t> et al. (LUNA </a:t>
            </a:r>
            <a:r>
              <a:rPr lang="it-IT" sz="1400" b="1" dirty="0" err="1">
                <a:solidFill>
                  <a:srgbClr val="000000"/>
                </a:solidFill>
                <a:latin typeface="Calibri"/>
                <a:cs typeface="Calibri"/>
              </a:rPr>
              <a:t>collaboration</a:t>
            </a:r>
            <a:r>
              <a:rPr lang="it-IT" sz="1400" b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>
              <a:defRPr/>
            </a:pPr>
            <a:r>
              <a:rPr lang="it-IT" sz="1400" b="1" dirty="0">
                <a:solidFill>
                  <a:srgbClr val="000000"/>
                </a:solidFill>
                <a:latin typeface="Calibri"/>
                <a:cs typeface="Calibri"/>
              </a:rPr>
              <a:t>PRC 75, 065803 (2007)</a:t>
            </a: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783981" y="3211514"/>
            <a:ext cx="684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6600"/>
                </a:solidFill>
                <a:latin typeface="Arial" charset="0"/>
              </a:rPr>
              <a:t>BBN</a:t>
            </a:r>
          </a:p>
        </p:txBody>
      </p:sp>
      <p:cxnSp>
        <p:nvCxnSpPr>
          <p:cNvPr id="29702" name="Straight Arrow Connector 4"/>
          <p:cNvCxnSpPr>
            <a:cxnSpLocks noChangeShapeType="1"/>
          </p:cNvCxnSpPr>
          <p:nvPr/>
        </p:nvCxnSpPr>
        <p:spPr bwMode="auto">
          <a:xfrm flipV="1">
            <a:off x="650631" y="3644900"/>
            <a:ext cx="863112" cy="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5607" name="Rectangle 10"/>
          <p:cNvSpPr>
            <a:spLocks/>
          </p:cNvSpPr>
          <p:nvPr/>
        </p:nvSpPr>
        <p:spPr bwMode="auto">
          <a:xfrm>
            <a:off x="118697" y="4114800"/>
            <a:ext cx="884066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52391" tIns="152391" rIns="298260" bIns="152391"/>
          <a:lstStyle/>
          <a:p>
            <a:pPr marL="285750" indent="-285750" algn="just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Best accuracy (4%)</a:t>
            </a:r>
          </a:p>
          <a:p>
            <a:pPr marL="285750" indent="-285750" algn="just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Lowest energy (</a:t>
            </a:r>
            <a:r>
              <a:rPr lang="en-US" b="1" dirty="0" err="1">
                <a:latin typeface="Arial" charset="0"/>
                <a:cs typeface="Arial" charset="0"/>
              </a:rPr>
              <a:t>E</a:t>
            </a:r>
            <a:r>
              <a:rPr lang="en-US" b="1" baseline="-25000" dirty="0" err="1">
                <a:latin typeface="Arial" charset="0"/>
                <a:cs typeface="Arial" charset="0"/>
              </a:rPr>
              <a:t>cm</a:t>
            </a:r>
            <a:r>
              <a:rPr lang="en-US" b="1" dirty="0">
                <a:latin typeface="Arial" charset="0"/>
                <a:cs typeface="Arial" charset="0"/>
              </a:rPr>
              <a:t>=93 </a:t>
            </a:r>
            <a:r>
              <a:rPr lang="en-US" b="1" dirty="0" err="1">
                <a:latin typeface="Arial" charset="0"/>
                <a:cs typeface="Arial" charset="0"/>
              </a:rPr>
              <a:t>keV</a:t>
            </a:r>
            <a:r>
              <a:rPr lang="en-US" b="1" dirty="0">
                <a:latin typeface="Arial" charset="0"/>
                <a:cs typeface="Arial" charset="0"/>
              </a:rPr>
              <a:t>) </a:t>
            </a:r>
          </a:p>
          <a:p>
            <a:pPr marL="285750" indent="-285750" algn="just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Prompt and delayed gammas detected.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charset="0"/>
                <a:sym typeface="Wingdings"/>
              </a:rPr>
              <a:t></a:t>
            </a:r>
            <a:r>
              <a:rPr lang="en-US" b="1" dirty="0">
                <a:latin typeface="Arial" charset="0"/>
                <a:cs typeface="Arial" charset="0"/>
              </a:rPr>
              <a:t>The “lithium problem” is still there!</a:t>
            </a:r>
          </a:p>
          <a:p>
            <a:pPr algn="just">
              <a:spcBef>
                <a:spcPct val="50000"/>
              </a:spcBef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N.B.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cs typeface="Arial"/>
              </a:rPr>
              <a:t> 3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He(</a:t>
            </a:r>
            <a:r>
              <a:rPr lang="en-US" sz="14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14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Be reaction is </a:t>
            </a:r>
            <a:r>
              <a:rPr lang="en-US" sz="1400" b="1" dirty="0">
                <a:latin typeface="Arial" charset="0"/>
                <a:cs typeface="Arial" charset="0"/>
              </a:rPr>
              <a:t>also very important for Solar neutrino flux (Boron and </a:t>
            </a:r>
            <a:r>
              <a:rPr lang="en-US" sz="1400" b="1" dirty="0" err="1">
                <a:latin typeface="Arial" charset="0"/>
                <a:cs typeface="Arial" charset="0"/>
              </a:rPr>
              <a:t>Berillium</a:t>
            </a:r>
            <a:r>
              <a:rPr lang="en-US" sz="1400" b="1" dirty="0">
                <a:latin typeface="Arial" charset="0"/>
                <a:cs typeface="Arial" charset="0"/>
              </a:rPr>
              <a:t> neutrinos). </a:t>
            </a:r>
            <a:endParaRPr lang="en-US" sz="1400" b="1" dirty="0"/>
          </a:p>
        </p:txBody>
      </p:sp>
      <p:pic>
        <p:nvPicPr>
          <p:cNvPr id="2970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227" y="1196975"/>
            <a:ext cx="3528646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309089" y="2833689"/>
            <a:ext cx="1145965" cy="37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337" tIns="42669" rIns="85337" bIns="42669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600" b="1" dirty="0" err="1" smtClean="0">
                <a:latin typeface="Arial"/>
                <a:cs typeface="Arial"/>
              </a:rPr>
              <a:t>Prompt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b="1" dirty="0">
                <a:latin typeface="Arial"/>
                <a:cs typeface="Arial"/>
                <a:sym typeface="Symbol" charset="0"/>
              </a:rPr>
              <a:t></a:t>
            </a:r>
            <a:r>
              <a:rPr lang="it-IT" sz="1600" b="1" dirty="0" err="1" smtClean="0">
                <a:latin typeface="Arial"/>
                <a:cs typeface="Arial"/>
              </a:rPr>
              <a:t>s</a:t>
            </a:r>
            <a:r>
              <a:rPr lang="it-IT" sz="1900" b="1" dirty="0" smtClean="0">
                <a:solidFill>
                  <a:schemeClr val="accent2"/>
                </a:solidFill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539154" y="3405188"/>
            <a:ext cx="1328807" cy="57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337" tIns="42669" rIns="85337" bIns="42669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27038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4075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8111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06563" defTabSz="8540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Delayed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</a:t>
            </a:r>
            <a:r>
              <a:rPr lang="it-IT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it-IT" sz="1600" b="1" dirty="0" smtClean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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cs typeface="Arial"/>
              </a:rPr>
              <a:t>=53 </a:t>
            </a:r>
            <a:r>
              <a:rPr lang="it-IT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days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cs typeface="Arial"/>
              </a:rPr>
              <a:t> )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6116516" y="2046289"/>
            <a:ext cx="512885" cy="896937"/>
          </a:xfrm>
          <a:prstGeom prst="line">
            <a:avLst/>
          </a:prstGeom>
          <a:noFill/>
          <a:ln w="28575">
            <a:solidFill>
              <a:srgbClr val="FF0F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6116516" y="2765425"/>
            <a:ext cx="461597" cy="177800"/>
          </a:xfrm>
          <a:prstGeom prst="line">
            <a:avLst/>
          </a:prstGeom>
          <a:noFill/>
          <a:ln w="28575">
            <a:solidFill>
              <a:srgbClr val="FF0F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6654312" y="3646489"/>
            <a:ext cx="1639765" cy="7937"/>
          </a:xfrm>
          <a:prstGeom prst="line">
            <a:avLst/>
          </a:prstGeom>
          <a:noFill/>
          <a:ln w="28575">
            <a:solidFill>
              <a:srgbClr val="FF0F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BA529F98-18FF-634B-BDDC-BDE240501DDF}" type="slidenum">
              <a:rPr lang="en-GB" smtClean="0"/>
              <a:pPr algn="r"/>
              <a:t>9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2250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23418</TotalTime>
  <Words>2733</Words>
  <Application>Microsoft Macintosh PowerPoint</Application>
  <PresentationFormat>On-screen Show (4:3)</PresentationFormat>
  <Paragraphs>329</Paragraphs>
  <Slides>25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Opportunities in Nuclear Astrophysics</dc:title>
  <dc:creator>Michael Wiescher</dc:creator>
  <cp:lastModifiedBy>Gianluca Cavoto</cp:lastModifiedBy>
  <cp:revision>528</cp:revision>
  <dcterms:created xsi:type="dcterms:W3CDTF">2014-11-10T15:20:17Z</dcterms:created>
  <dcterms:modified xsi:type="dcterms:W3CDTF">2014-11-10T15:22:39Z</dcterms:modified>
</cp:coreProperties>
</file>