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468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6" r:id="rId3"/>
    <p:sldId id="267" r:id="rId4"/>
    <p:sldId id="336" r:id="rId5"/>
    <p:sldId id="271" r:id="rId6"/>
    <p:sldId id="330" r:id="rId7"/>
    <p:sldId id="315" r:id="rId8"/>
    <p:sldId id="313" r:id="rId9"/>
    <p:sldId id="317" r:id="rId10"/>
    <p:sldId id="319" r:id="rId11"/>
    <p:sldId id="337" r:id="rId12"/>
    <p:sldId id="322" r:id="rId13"/>
    <p:sldId id="293" r:id="rId14"/>
    <p:sldId id="320" r:id="rId15"/>
    <p:sldId id="321" r:id="rId16"/>
    <p:sldId id="323" r:id="rId17"/>
    <p:sldId id="338" r:id="rId18"/>
    <p:sldId id="295" r:id="rId19"/>
    <p:sldId id="328" r:id="rId20"/>
    <p:sldId id="324" r:id="rId21"/>
    <p:sldId id="334" r:id="rId22"/>
    <p:sldId id="325" r:id="rId23"/>
    <p:sldId id="326" r:id="rId24"/>
    <p:sldId id="327" r:id="rId25"/>
    <p:sldId id="331" r:id="rId26"/>
    <p:sldId id="329" r:id="rId27"/>
    <p:sldId id="292" r:id="rId28"/>
    <p:sldId id="294" r:id="rId29"/>
    <p:sldId id="298" r:id="rId30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A7AEBA"/>
    <a:srgbClr val="B803FF"/>
    <a:srgbClr val="930FFF"/>
    <a:srgbClr val="FF8000"/>
    <a:srgbClr val="FF0F0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85" autoAdjust="0"/>
    <p:restoredTop sz="99880" autoAdjust="0"/>
  </p:normalViewPr>
  <p:slideViewPr>
    <p:cSldViewPr snapToGrid="0" snapToObjects="1">
      <p:cViewPr>
        <p:scale>
          <a:sx n="100" d="100"/>
          <a:sy n="100" d="100"/>
        </p:scale>
        <p:origin x="-2512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320"/>
    </p:cViewPr>
  </p:sorterViewPr>
  <p:notesViewPr>
    <p:cSldViewPr snapToGrid="0" snapToObjects="1">
      <p:cViewPr varScale="1">
        <p:scale>
          <a:sx n="113" d="100"/>
          <a:sy n="113" d="100"/>
        </p:scale>
        <p:origin x="-3968" y="-10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E4F8-2420-1645-B8AC-1EB5568392E2}" type="datetime1">
              <a:rPr lang="en-US" smtClean="0"/>
              <a:pPr/>
              <a:t>15-07-2015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579E6-B5ED-7740-8856-47DEF1EC40A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295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7BCF-05AD-AB41-9E06-85605B55F3C9}" type="datetime1">
              <a:rPr lang="en-US" smtClean="0"/>
              <a:pPr/>
              <a:t>15-07-2015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2617-AA37-DA45-B9C5-C5115C59ACB4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4112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54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18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stretto contatto con i Referenti per qualsiasi </a:t>
            </a:r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** IN COLLABORAZIONE CON</a:t>
            </a:r>
            <a:r>
              <a:rPr lang="it-IT" b="1" baseline="0" dirty="0" smtClean="0"/>
              <a:t> I REFERENTI</a:t>
            </a:r>
          </a:p>
          <a:p>
            <a:r>
              <a:rPr lang="it-IT" b="1" baseline="0" dirty="0" smtClean="0"/>
              <a:t>Giovanni può fare da </a:t>
            </a:r>
            <a:r>
              <a:rPr lang="it-IT" b="1" baseline="0" dirty="0" err="1" smtClean="0"/>
              <a:t>Rup</a:t>
            </a:r>
            <a:r>
              <a:rPr lang="it-IT" b="1" baseline="0" dirty="0" smtClean="0"/>
              <a:t> nelle tematiche si sua competenza</a:t>
            </a:r>
            <a:endParaRPr lang="it-IT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b="1" dirty="0" smtClean="0"/>
              <a:t>Per ogni voce obbligatoria cercate di essere il più</a:t>
            </a:r>
            <a:r>
              <a:rPr lang="it-IT" sz="1800" b="1" baseline="0" dirty="0" smtClean="0"/>
              <a:t> precisi possibile</a:t>
            </a:r>
            <a:r>
              <a:rPr lang="it-IT" sz="1800" baseline="0" dirty="0" smtClean="0"/>
              <a:t>.</a:t>
            </a:r>
            <a:endParaRPr lang="it-IT" sz="18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81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001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08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Se</a:t>
            </a:r>
            <a:r>
              <a:rPr lang="it-IT" sz="4800" b="1" baseline="0" dirty="0" smtClean="0"/>
              <a:t> il corso prevede docenti interni, potete trovare il file</a:t>
            </a:r>
            <a:endParaRPr lang="it-IT" sz="4800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72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81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04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532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60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413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2331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199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00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REFERENTI COMUNICANO</a:t>
            </a:r>
            <a:r>
              <a:rPr lang="it-IT" baseline="0" dirty="0" smtClean="0"/>
              <a:t> L’APERTURA DEL DATABASE CON UNA E-MAIL A TUTTO  IL LABORATORIO</a:t>
            </a:r>
            <a:endParaRPr 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RESPONSABILE DISTRIBUISCE I FOGLI </a:t>
            </a:r>
            <a:r>
              <a:rPr lang="it-IT" dirty="0" err="1" smtClean="0"/>
              <a:t>DI</a:t>
            </a:r>
            <a:r>
              <a:rPr lang="it-IT" dirty="0" smtClean="0"/>
              <a:t> PRESENZA  AI PARTECIPANTI</a:t>
            </a:r>
            <a:r>
              <a:rPr lang="it-IT" baseline="0" dirty="0" smtClean="0"/>
              <a:t>  (L’ATTESTATO VA RILASCIATO SOLO SE IL PARTECIPANTE </a:t>
            </a:r>
            <a:r>
              <a:rPr lang="it-IT" baseline="0" dirty="0" err="1" smtClean="0"/>
              <a:t>AVRà</a:t>
            </a:r>
            <a:r>
              <a:rPr lang="it-IT" baseline="0" dirty="0" smtClean="0"/>
              <a:t> SEGUITO ALMENO IL 50% DEL CORSO</a:t>
            </a:r>
            <a:endParaRPr lang="it-IT" dirty="0" smtClean="0"/>
          </a:p>
          <a:p>
            <a:r>
              <a:rPr lang="it-IT" dirty="0" smtClean="0"/>
              <a:t>TROVATE LA MODULISTICA ALLA PAGINA: </a:t>
            </a:r>
          </a:p>
          <a:p>
            <a:endParaRPr lang="it-IT" dirty="0" smtClean="0"/>
          </a:p>
          <a:p>
            <a:r>
              <a:rPr lang="it-IT" dirty="0" smtClean="0"/>
              <a:t>TUTTI QUESTI</a:t>
            </a:r>
            <a:r>
              <a:rPr lang="it-IT" baseline="0" dirty="0" smtClean="0"/>
              <a:t>  DOCUMENTI VAMMO INVIATI AL REFERENTE</a:t>
            </a:r>
            <a:endParaRPr 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DOVETE ACCEDERE ALLA PAGINA CON LA  VOSTRA  USERNAME E PASSWORD</a:t>
            </a:r>
            <a:endParaRPr lang="it-IT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46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04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le CSN indicare quale   CSN1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2</a:t>
            </a:r>
            <a:r>
              <a:rPr lang="it-IT" dirty="0" smtClean="0"/>
              <a:t> -3- </a:t>
            </a:r>
            <a:r>
              <a:rPr lang="it-IT" dirty="0" err="1" smtClean="0"/>
              <a:t>4</a:t>
            </a:r>
            <a:r>
              <a:rPr lang="it-IT" dirty="0" smtClean="0"/>
              <a:t> - </a:t>
            </a:r>
            <a:r>
              <a:rPr lang="it-IT" dirty="0" err="1" smtClean="0"/>
              <a:t>5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 Corsi </a:t>
            </a:r>
            <a:r>
              <a:rPr lang="it-IT" sz="2000" dirty="0" err="1" smtClean="0"/>
              <a:t>etserni</a:t>
            </a:r>
            <a:r>
              <a:rPr lang="it-IT" sz="2000" dirty="0" smtClean="0"/>
              <a:t> devono indicare la località, la</a:t>
            </a:r>
            <a:r>
              <a:rPr lang="it-IT" sz="2000" baseline="0" dirty="0" smtClean="0"/>
              <a:t> società organizzatrice e nel dettaglio finanziario il costo fisso del corso e quelle </a:t>
            </a:r>
            <a:r>
              <a:rPr lang="it-IT" sz="2000" baseline="0" smtClean="0"/>
              <a:t>di missione.</a:t>
            </a:r>
            <a:endParaRPr lang="it-IT" sz="2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8"/>
            <a:ext cx="7583488" cy="1470025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5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LNF 29-05-2014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‹n.›</a:t>
            </a:fld>
            <a:endParaRPr kumimoji="0"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8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1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1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8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1"/>
            <a:ext cx="1219200" cy="5668963"/>
          </a:xfrm>
        </p:spPr>
        <p:txBody>
          <a:bodyPr vert="eaVert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4" y="457201"/>
            <a:ext cx="6383337" cy="566896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1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3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2"/>
            <a:ext cx="7583488" cy="1470025"/>
          </a:xfrm>
        </p:spPr>
        <p:txBody>
          <a:bodyPr anchor="ctr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5" y="4724401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2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5" y="2971801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5" y="4724401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LNF 29-05-2014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12831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1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1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50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1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5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1" y="6356351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9" y="6356351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9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‹n.›</a:t>
            </a:fld>
            <a:endParaRPr kumimoji="0"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1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  <p:sldLayoutId id="2147484702" r:id="rId13"/>
    <p:sldLayoutId id="2147484703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MAC:Users:gilda:Desktop:FORMAZIONE%202014:Formazione%202012:Dichiarazione%20di%20esenzione%20IVA-Generica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73100" y="322082"/>
            <a:ext cx="7772400" cy="1057275"/>
          </a:xfrm>
          <a:solidFill>
            <a:srgbClr val="9BBB5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600" b="1" dirty="0" smtClean="0">
                <a:effectLst/>
                <a:latin typeface="Arial Bold"/>
                <a:cs typeface="Arial Bold"/>
              </a:rPr>
              <a:t>	</a:t>
            </a:r>
            <a:r>
              <a:rPr lang="it-IT" sz="1600" b="1" smtClean="0">
                <a:effectLst/>
                <a:latin typeface="Arial Bold"/>
                <a:cs typeface="Arial Bold"/>
              </a:rPr>
              <a:t>	</a:t>
            </a:r>
            <a:r>
              <a:rPr lang="it-IT" sz="1600" b="1" cap="small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old"/>
              </a:rPr>
              <a:t>Servizio </a:t>
            </a:r>
            <a:r>
              <a:rPr lang="it-IT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old"/>
              </a:rPr>
              <a:t>Formazione, Alta Formazione e Finanziamenti </a:t>
            </a:r>
            <a:r>
              <a:rPr lang="it-IT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old"/>
              </a:rPr>
              <a:t>Esterni</a:t>
            </a:r>
            <a:r>
              <a:rPr lang="it-IT" sz="1600" b="1" cap="small" dirty="0" smtClean="0">
                <a:solidFill>
                  <a:schemeClr val="bg1"/>
                </a:solidFill>
                <a:effectLst/>
              </a:rPr>
              <a:t/>
            </a:r>
            <a:br>
              <a:rPr lang="it-IT" sz="1600" b="1" cap="small" dirty="0" smtClean="0">
                <a:solidFill>
                  <a:schemeClr val="bg1"/>
                </a:solidFill>
                <a:effectLst/>
              </a:rPr>
            </a:br>
            <a:r>
              <a:rPr lang="it-IT" sz="1600" b="1" cap="small" dirty="0" smtClean="0">
                <a:solidFill>
                  <a:schemeClr val="bg1"/>
                </a:solidFill>
                <a:effectLst/>
              </a:rPr>
              <a:t>						         </a:t>
            </a:r>
            <a:br>
              <a:rPr lang="it-IT" sz="1600" b="1" cap="small" dirty="0" smtClean="0">
                <a:solidFill>
                  <a:schemeClr val="bg1"/>
                </a:solidFill>
                <a:effectLst/>
              </a:rPr>
            </a:br>
            <a:r>
              <a:rPr lang="it-IT" sz="1600" b="1" cap="small" dirty="0" smtClean="0">
                <a:solidFill>
                  <a:schemeClr val="bg1"/>
                </a:solidFill>
                <a:effectLst/>
              </a:rPr>
              <a:t>						</a:t>
            </a:r>
            <a:r>
              <a:rPr lang="it-IT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old"/>
              </a:rPr>
              <a:t>D. 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old"/>
              </a:rPr>
              <a:t>Ferrucci e G. Leoni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 Bold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990601" y="2451100"/>
            <a:ext cx="7226300" cy="1665288"/>
          </a:xfrm>
          <a:solidFill>
            <a:srgbClr val="9BBB59"/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47500" lnSpcReduction="20000"/>
          </a:bodyPr>
          <a:lstStyle/>
          <a:p>
            <a:pPr algn="ctr">
              <a:buNone/>
            </a:pPr>
            <a:r>
              <a:rPr lang="it-IT" sz="384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ISTRUZIONI PER L’USO</a:t>
            </a:r>
          </a:p>
          <a:p>
            <a:pPr algn="ctr">
              <a:buNone/>
            </a:pPr>
            <a:r>
              <a:rPr lang="it-IT" sz="4364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COME </a:t>
            </a:r>
            <a:r>
              <a:rPr lang="it-IT" sz="436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INSERIRE PROPOSTE di CORSI NEL DATABASE DELLA FORMAZIONE</a:t>
            </a:r>
            <a:endParaRPr lang="it-IT" sz="4364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/>
              <a:cs typeface="Arial Bold"/>
            </a:endParaRPr>
          </a:p>
          <a:p>
            <a:pPr algn="ctr">
              <a:buNone/>
            </a:pPr>
            <a:r>
              <a:rPr lang="it-IT" sz="3429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Parte III</a:t>
            </a:r>
            <a:endParaRPr lang="it-IT" sz="342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/>
              <a:cs typeface="Arial Bold"/>
            </a:endParaRPr>
          </a:p>
        </p:txBody>
      </p:sp>
      <p:pic>
        <p:nvPicPr>
          <p:cNvPr id="8" name="Immagine 7" descr="logo_inf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9" y="322083"/>
            <a:ext cx="1175343" cy="869002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LNF 18-09-2014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formazione.lnf.infn.it</a:t>
            </a:r>
            <a:endParaRPr lang="it-IT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7" y="395804"/>
            <a:ext cx="7480207" cy="4467763"/>
          </a:xfrm>
          <a:prstGeom prst="rect">
            <a:avLst/>
          </a:prstGeom>
          <a:ln w="5715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9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</a:rPr>
              <a:pPr/>
              <a:t>10</a:t>
            </a:fld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59834" y="1219200"/>
            <a:ext cx="5024332" cy="461665"/>
          </a:xfrm>
          <a:prstGeom prst="rect">
            <a:avLst/>
          </a:prstGeom>
          <a:solidFill>
            <a:srgbClr val="4BACC6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PROPONENTE / RESPONSABILE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80764" y="1237734"/>
            <a:ext cx="424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**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91665" y="2277533"/>
            <a:ext cx="56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3366FF"/>
                </a:solidFill>
              </a:rPr>
              <a:t>??</a:t>
            </a:r>
            <a:endParaRPr lang="it-IT" sz="2400" b="1" dirty="0">
              <a:solidFill>
                <a:srgbClr val="3366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70029" y="4377203"/>
            <a:ext cx="6003942" cy="400110"/>
          </a:xfrm>
          <a:prstGeom prst="rect">
            <a:avLst/>
          </a:prstGeom>
          <a:solidFill>
            <a:srgbClr val="4BACC6"/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Proponente è ANCHE Responsabile del Corso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destra 12"/>
          <p:cNvSpPr/>
          <p:nvPr/>
        </p:nvSpPr>
        <p:spPr>
          <a:xfrm rot="5400000">
            <a:off x="4082796" y="3347538"/>
            <a:ext cx="978408" cy="484632"/>
          </a:xfrm>
          <a:prstGeom prst="rightArrow">
            <a:avLst/>
          </a:prstGeom>
          <a:solidFill>
            <a:srgbClr val="9BBB59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85946" y="2531552"/>
            <a:ext cx="5372109" cy="954107"/>
          </a:xfrm>
          <a:prstGeom prst="rect">
            <a:avLst/>
          </a:prstGeom>
          <a:solidFill>
            <a:srgbClr val="4BACC6"/>
          </a:solidFill>
          <a:ln w="28575" cap="flat" cmpd="sng" algn="ctr">
            <a:solidFill>
              <a:srgbClr val="77933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di riferimento </a:t>
            </a:r>
          </a:p>
          <a:p>
            <a:pPr algn="ctr"/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l’organizzazione del Corso </a:t>
            </a:r>
            <a:endParaRPr lang="it-I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54147" y="1270007"/>
            <a:ext cx="2835707" cy="523220"/>
          </a:xfrm>
          <a:prstGeom prst="rect">
            <a:avLst/>
          </a:prstGeom>
          <a:solidFill>
            <a:srgbClr val="9BBB59"/>
          </a:solidFill>
          <a:ln w="127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ln>
                  <a:solidFill>
                    <a:srgbClr val="31859C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</a:t>
            </a:r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11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half" idx="4294967295"/>
          </p:nvPr>
        </p:nvSpPr>
        <p:spPr>
          <a:xfrm>
            <a:off x="698500" y="1828800"/>
            <a:ext cx="3565525" cy="4621362"/>
          </a:xfrm>
          <a:solidFill>
            <a:srgbClr val="9BBB59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24" b="1" dirty="0" smtClean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Definisce il Corso: programma e stima dei partecipanti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24" b="1" dirty="0" smtClean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Inserisce i dati nel database: budget presunto, diviso nei capitoli missioni e organizzazione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24" b="1" dirty="0" smtClean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2857" b="1" dirty="0" smtClean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Richiede il preventivo e emette l'ordine: RDA e RUP (se il responsabile del corso è RUP richiede il CIG altrimenti si rivolge al Servizio</a:t>
            </a:r>
            <a:r>
              <a:rPr lang="it-IT" sz="2857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it-IT" sz="2857" b="1" baseline="30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it-IT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it-IT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itolo 11"/>
          <p:cNvSpPr txBox="1">
            <a:spLocks noGrp="1"/>
          </p:cNvSpPr>
          <p:nvPr>
            <p:ph type="title" idx="4294967295"/>
          </p:nvPr>
        </p:nvSpPr>
        <p:spPr>
          <a:xfrm>
            <a:off x="673100" y="605237"/>
            <a:ext cx="7583488" cy="52322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 smtClean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  <a:r>
              <a:rPr lang="it-IT" sz="2800" b="1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Compiti del Responsabile / Proponente</a:t>
            </a:r>
            <a:endParaRPr lang="it-IT" sz="2800" b="1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 flipV="1">
            <a:off x="2286000" y="5668076"/>
            <a:ext cx="4572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it-IT" b="1" dirty="0" smtClean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it-IT" b="1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4857690" y="1866290"/>
            <a:ext cx="3563999" cy="4016484"/>
          </a:xfrm>
          <a:prstGeom prst="rect">
            <a:avLst/>
          </a:prstGeom>
          <a:solidFill>
            <a:srgbClr val="9BBB59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numCol="1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4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 ai referenti locali l'apertura e la chiusura delle iscrizioni.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4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Prenota l'aula e il supporto tecnico **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4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Distribuisce la ** modulistica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12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13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7" y="0"/>
            <a:ext cx="8253723" cy="626002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7267" y="728149"/>
            <a:ext cx="1769533" cy="461665"/>
          </a:xfrm>
          <a:prstGeom prst="rect">
            <a:avLst/>
          </a:prstGeom>
          <a:solidFill>
            <a:srgbClr val="4BACC6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0800" y="1373693"/>
            <a:ext cx="3793068" cy="3416320"/>
          </a:xfrm>
          <a:prstGeom prst="rect">
            <a:avLst/>
          </a:prstGeom>
          <a:solidFill>
            <a:srgbClr val="9BBB59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Amministrativo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Computing / Software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Elettronica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Impiantistica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Lingua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Meccanica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 Umane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Scientifico</a:t>
            </a: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Sicurezza  ***</a:t>
            </a: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92356" y="5308580"/>
            <a:ext cx="6770253" cy="707886"/>
          </a:xfrm>
          <a:prstGeom prst="rect">
            <a:avLst/>
          </a:prstGeom>
          <a:solidFill>
            <a:srgbClr val="4BACC6"/>
          </a:solidFill>
          <a:ln w="19050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le proposte formative delle Sicurezze indicare se</a:t>
            </a:r>
          </a:p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 tratta di corsi obbligatori o non obbligatori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14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1333" y="5376325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5"/>
                </a:solidFill>
              </a:rPr>
              <a:t>***</a:t>
            </a:r>
            <a:endParaRPr lang="it-IT" sz="2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13467" y="567267"/>
            <a:ext cx="5814412" cy="461665"/>
          </a:xfrm>
          <a:prstGeom prst="rect">
            <a:avLst/>
          </a:prstGeom>
          <a:solidFill>
            <a:srgbClr val="9BBB59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organizzatrice / Ditta / Scuola /  </a:t>
            </a: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001717"/>
              </p:ext>
            </p:extLst>
          </p:nvPr>
        </p:nvGraphicFramePr>
        <p:xfrm>
          <a:off x="1390579" y="3060700"/>
          <a:ext cx="6337300" cy="736600"/>
        </p:xfrm>
        <a:graphic>
          <a:graphicData uri="http://schemas.openxmlformats.org/presentationml/2006/ole">
            <p:oleObj spid="_x0000_s53266" name="Documento" r:id="rId4" imgW="6337067" imgH="736573" progId="Word.Document.12">
              <p:link updateAutomatic="1"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185333" y="3009899"/>
            <a:ext cx="6832600" cy="651933"/>
          </a:xfrm>
          <a:prstGeom prst="rect">
            <a:avLst/>
          </a:prstGeom>
          <a:noFill/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15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5850" y="1530350"/>
            <a:ext cx="730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N.B.: </a:t>
            </a:r>
            <a:r>
              <a:rPr lang="it-IT" dirty="0" smtClean="0">
                <a:solidFill>
                  <a:srgbClr val="FF0000"/>
                </a:solidFill>
              </a:rPr>
              <a:t>i pagamenti per i corsi di formazione eseguiti dagli Enti Pubblici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sono esenti da IVA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671754" y="1422400"/>
            <a:ext cx="1800493" cy="523220"/>
          </a:xfrm>
          <a:prstGeom prst="rect">
            <a:avLst/>
          </a:prstGeom>
          <a:solidFill>
            <a:srgbClr val="4BACC6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47275" y="2853281"/>
            <a:ext cx="1826141" cy="584776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INTERNI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07055" y="2853249"/>
            <a:ext cx="1963198" cy="584776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ESTERNI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32207" y="2362200"/>
            <a:ext cx="3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Wingdings"/>
                <a:ea typeface="Wingdings"/>
                <a:cs typeface="Wingdings"/>
              </a:rPr>
              <a:t>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3648" y="2370660"/>
            <a:ext cx="3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Wingdings"/>
                <a:ea typeface="Wingdings"/>
                <a:cs typeface="Wingdings"/>
              </a:rPr>
              <a:t></a:t>
            </a:r>
            <a:endParaRPr lang="it-IT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33095" y="508001"/>
            <a:ext cx="3424886" cy="461665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spc="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 INTERNI</a:t>
            </a:r>
            <a:endParaRPr lang="it-IT" sz="2400" b="1" spc="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 rot="10800000" flipV="1">
            <a:off x="1273500" y="1793466"/>
            <a:ext cx="6597001" cy="2198568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Il file word per il </a:t>
            </a:r>
            <a:r>
              <a:rPr lang="it-IT" sz="2000" b="1" u="sng" dirty="0" smtClean="0">
                <a:solidFill>
                  <a:schemeClr val="bg1"/>
                </a:solidFill>
              </a:rPr>
              <a:t>compenso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u="sng" dirty="0" smtClean="0">
                <a:solidFill>
                  <a:schemeClr val="bg1"/>
                </a:solidFill>
              </a:rPr>
              <a:t>docenti interni </a:t>
            </a:r>
            <a:r>
              <a:rPr lang="it-IT" sz="2000" b="1" dirty="0" smtClean="0">
                <a:solidFill>
                  <a:schemeClr val="bg1"/>
                </a:solidFill>
              </a:rPr>
              <a:t>si trova all’indirizzo della pagina Ufficio Formazione AC:</a:t>
            </a: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http://www.ac.infn.it/personale/formazione/docs_pdf/priv/index.html)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17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4616" y="4241791"/>
            <a:ext cx="7834768" cy="1569660"/>
          </a:xfrm>
          <a:prstGeom prst="rect">
            <a:avLst/>
          </a:prstGeom>
          <a:solidFill>
            <a:schemeClr val="accent5"/>
          </a:solidFill>
          <a:ln w="28575" cmpd="sng"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gli importi dei compensi docenti interni fare riferimento alla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Disposizione n. 7916 del Presidente INFN del 10/01/2000 disponibile al seguente link: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http://www.ac.infn.it/personale/formazione/docs_pdf/priv/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/disp_7916.pdf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61160" y="508000"/>
            <a:ext cx="3621680" cy="369332"/>
          </a:xfrm>
          <a:prstGeom prst="rect">
            <a:avLst/>
          </a:prstGeom>
          <a:solidFill>
            <a:srgbClr val="9BBB59"/>
          </a:solidFill>
          <a:ln w="28575" cmpd="sng">
            <a:solidFill>
              <a:srgbClr val="31859C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COMPENSO DOCENTI INTERNI</a:t>
            </a: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3566" y="2675511"/>
            <a:ext cx="8610049" cy="369332"/>
          </a:xfrm>
          <a:prstGeom prst="rect">
            <a:avLst/>
          </a:prstGeom>
          <a:solidFill>
            <a:srgbClr val="9BBB59"/>
          </a:solidFill>
          <a:ln>
            <a:solidFill>
              <a:srgbClr val="31859C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http://www.ac.infn.it/personale/formazione/docs_pdf/priv/docs/disp_7916.pdf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46796" y="1693333"/>
            <a:ext cx="325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4BACC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Disposizione del Presidente</a:t>
            </a:r>
            <a:endParaRPr lang="it-IT" b="1" dirty="0">
              <a:solidFill>
                <a:srgbClr val="4BACC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18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21173" y="3132706"/>
            <a:ext cx="3301655" cy="307777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DISPOSIZIONE  7916 DEL 10.01.2000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4569" y="4512733"/>
            <a:ext cx="561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4BACC6"/>
                </a:solidFill>
              </a:rPr>
              <a:t>Il compenso dei docenti interni è a carico dell’ AC</a:t>
            </a:r>
            <a:endParaRPr lang="it-IT" b="1" dirty="0">
              <a:solidFill>
                <a:srgbClr val="4BACC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09132" y="423332"/>
            <a:ext cx="7001935" cy="1151467"/>
          </a:xfrm>
          <a:prstGeom prst="rect">
            <a:avLst/>
          </a:prstGeom>
          <a:solidFill>
            <a:srgbClr val="9BBB59"/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Chi può presentare proposte di Corsi ?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7439" y="2819400"/>
            <a:ext cx="2929122" cy="1015663"/>
          </a:xfrm>
          <a:prstGeom prst="rect">
            <a:avLst/>
          </a:prstGeom>
          <a:solidFill>
            <a:srgbClr val="4BACC6"/>
          </a:solidFill>
          <a:ln w="38100" cmpd="sng">
            <a:solidFill>
              <a:srgbClr val="31859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I DIPENDENTI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</a:rPr>
              <a:pPr/>
              <a:t>1</a:t>
            </a:fld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ttivita_docent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73778" y="347670"/>
            <a:ext cx="4260079" cy="6029987"/>
          </a:xfrm>
          <a:prstGeom prst="rect">
            <a:avLst/>
          </a:prstGeom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19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421482" y="5441950"/>
            <a:ext cx="342900" cy="242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4171" y="4478402"/>
            <a:ext cx="28264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è stata inserita una terza opzione per </a:t>
            </a:r>
          </a:p>
          <a:p>
            <a:pPr algn="ctr"/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personale tecnico-amministrativo</a:t>
            </a:r>
          </a:p>
          <a:p>
            <a:pPr algn="ctr"/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si ritrova tra i giustificativi </a:t>
            </a:r>
          </a:p>
          <a:p>
            <a:pPr algn="ctr"/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cartellino sotto la voce </a:t>
            </a:r>
          </a:p>
          <a:p>
            <a:pPr algn="ctr"/>
            <a:r>
              <a:rPr lang="it-IT" sz="1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Docenza INFN in sede con recupero</a:t>
            </a:r>
            <a:endParaRPr lang="it-IT" sz="1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</a:rPr>
              <a:pPr/>
              <a:t>20</a:t>
            </a:fld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61160" y="508000"/>
            <a:ext cx="3698448" cy="369332"/>
          </a:xfrm>
          <a:prstGeom prst="rect">
            <a:avLst/>
          </a:prstGeom>
          <a:solidFill>
            <a:srgbClr val="9BBB59"/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COMPENSO DOCENTI ESTERNI</a:t>
            </a: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26508" y="1837267"/>
            <a:ext cx="339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4BACC6"/>
                </a:solidFill>
              </a:rPr>
              <a:t>tre tipologie di pagamento</a:t>
            </a:r>
            <a:endParaRPr lang="it-IT" sz="2000" b="1" dirty="0">
              <a:solidFill>
                <a:srgbClr val="4BACC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3354" y="2768607"/>
            <a:ext cx="8392041" cy="1354217"/>
          </a:xfrm>
          <a:prstGeom prst="rect">
            <a:avLst/>
          </a:prstGeom>
          <a:solidFill>
            <a:schemeClr val="accent5"/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partita IVA (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emette RDA ** in seguito alla richiesta di offerta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disposizione del Presidente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convenzione (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accordo con l’Istituto o Ente erogatore del corso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3355" y="4749800"/>
            <a:ext cx="816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** PREVENTIVO FORMAZIONE è alla voce SPESE GEN FUNZ/corsi </a:t>
            </a:r>
            <a:r>
              <a:rPr lang="it-IT" b="1" dirty="0" err="1" smtClean="0">
                <a:solidFill>
                  <a:srgbClr val="3366FF"/>
                </a:solidFill>
              </a:rPr>
              <a:t>Lnf</a:t>
            </a:r>
            <a:r>
              <a:rPr lang="it-IT" b="1" dirty="0" smtClean="0">
                <a:solidFill>
                  <a:srgbClr val="3366FF"/>
                </a:solidFill>
              </a:rPr>
              <a:t>   </a:t>
            </a:r>
            <a:endParaRPr lang="it-IT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96202" y="1617133"/>
            <a:ext cx="5351595" cy="181588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Inizio:  es. Marzo 2015</a:t>
            </a:r>
          </a:p>
          <a:p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Ore di corso: 	</a:t>
            </a:r>
          </a:p>
          <a:p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Numero di giorni del corso: 	</a:t>
            </a:r>
            <a:endParaRPr lang="it-I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45830" y="5404892"/>
            <a:ext cx="185234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Prossimo Passo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21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47333" y="778933"/>
            <a:ext cx="3228744" cy="369332"/>
          </a:xfrm>
          <a:prstGeom prst="rect">
            <a:avLst/>
          </a:prstGeom>
          <a:solidFill>
            <a:srgbClr val="4BACC6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ALTRI DATI DA INSERIRE </a:t>
            </a:r>
            <a:r>
              <a:rPr lang="it-IT" dirty="0" err="1" smtClean="0">
                <a:solidFill>
                  <a:srgbClr val="FFFFFF"/>
                </a:solidFill>
              </a:rPr>
              <a:t>…</a:t>
            </a:r>
            <a:endParaRPr 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1" y="55704"/>
            <a:ext cx="8173283" cy="6300647"/>
          </a:xfrm>
          <a:prstGeom prst="rect">
            <a:avLst/>
          </a:prstGeom>
          <a:ln w="38100" cmpd="sng">
            <a:solidFill>
              <a:srgbClr val="77933C"/>
            </a:solidFill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22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6" y="302112"/>
            <a:ext cx="8833568" cy="4540821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CasellaDiTesto 6"/>
          <p:cNvSpPr txBox="1"/>
          <p:nvPr/>
        </p:nvSpPr>
        <p:spPr>
          <a:xfrm>
            <a:off x="200367" y="5484481"/>
            <a:ext cx="4193834" cy="491330"/>
          </a:xfrm>
          <a:prstGeom prst="rect">
            <a:avLst/>
          </a:prstGeom>
          <a:solidFill>
            <a:srgbClr val="9BBB59"/>
          </a:solidFill>
          <a:ln w="28575" cmpd="sng"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capitoli della formazione sono due</a:t>
            </a:r>
          </a:p>
          <a:p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solidFill>
                <a:srgbClr val="9BB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91181" y="4978389"/>
            <a:ext cx="2895601" cy="646331"/>
          </a:xfrm>
          <a:prstGeom prst="rect">
            <a:avLst/>
          </a:prstGeom>
          <a:solidFill>
            <a:srgbClr val="9BBB59"/>
          </a:solidFill>
          <a:ln w="28575" cmpd="sng"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121210  Organizzazione Corsi</a:t>
            </a: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ccia destra 9"/>
          <p:cNvSpPr/>
          <p:nvPr/>
        </p:nvSpPr>
        <p:spPr>
          <a:xfrm>
            <a:off x="4618058" y="5484481"/>
            <a:ext cx="978408" cy="484632"/>
          </a:xfrm>
          <a:prstGeom prst="rightArrow">
            <a:avLst/>
          </a:prstGeom>
          <a:solidFill>
            <a:srgbClr val="9BBB59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795212" y="5735264"/>
            <a:ext cx="2891570" cy="646331"/>
          </a:xfrm>
          <a:prstGeom prst="rect">
            <a:avLst/>
          </a:prstGeom>
          <a:solidFill>
            <a:srgbClr val="9BBB59"/>
          </a:solidFill>
          <a:ln w="28575" cmpd="sng"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121450  </a:t>
            </a:r>
          </a:p>
          <a:p>
            <a:pPr algn="ctr"/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Missioni</a:t>
            </a: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23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27667" y="1451021"/>
            <a:ext cx="7264400" cy="4524315"/>
          </a:xfrm>
          <a:prstGeom prst="rect">
            <a:avLst/>
          </a:prstGeom>
          <a:solidFill>
            <a:srgbClr val="9BBB59"/>
          </a:solidFill>
          <a:ln w="28575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La cifra relativa alle spese di Missione    	viene calcolata prevedendo con precisione:</a:t>
            </a:r>
          </a:p>
          <a:p>
            <a:endParaRPr lang="it-IT" sz="2400" b="1" dirty="0" smtClean="0">
              <a:ln w="28575" cmpd="sng">
                <a:solidFill>
                  <a:srgbClr val="FF0F06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il numero dei partecipanti in relazione al 	target indicato e moltiplicando tale numero × 	250 € al giorno, oltre 200 € previste come 	spesa media per il viaggio</a:t>
            </a:r>
          </a:p>
          <a:p>
            <a:pPr>
              <a:buFont typeface="Wingdings" charset="2"/>
              <a:buChar char="ü"/>
            </a:pP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Esempio: 2 persone a Milano, 4 gg di corso</a:t>
            </a:r>
            <a:endParaRPr lang="it-IT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	 250 x 4 x 2 = 2000 €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	 200 </a:t>
            </a:r>
            <a:r>
              <a:rPr lang="it-IT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€</a:t>
            </a: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= 400 </a:t>
            </a:r>
            <a:r>
              <a:rPr lang="it-IT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€</a:t>
            </a:r>
            <a:endParaRPr lang="it-IT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TOT: </a:t>
            </a:r>
            <a:r>
              <a:rPr lang="it-IT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2400 </a:t>
            </a:r>
            <a:r>
              <a:rPr lang="it-IT" sz="2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endParaRPr lang="it-IT" sz="24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24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45543" y="457186"/>
            <a:ext cx="3297622" cy="523220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Spese di Missione</a:t>
            </a:r>
            <a:endParaRPr lang="it-IT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22" y="939836"/>
            <a:ext cx="7599757" cy="4535483"/>
          </a:xfrm>
          <a:prstGeom prst="rect">
            <a:avLst/>
          </a:prstGeom>
          <a:ln w="38100" cmpd="sng">
            <a:solidFill>
              <a:srgbClr val="9BBB59"/>
            </a:solidFill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25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30"/>
          <p:cNvSpPr>
            <a:spLocks noGrp="1"/>
          </p:cNvSpPr>
          <p:nvPr>
            <p:ph type="title" idx="4294967295"/>
          </p:nvPr>
        </p:nvSpPr>
        <p:spPr>
          <a:xfrm>
            <a:off x="780256" y="287878"/>
            <a:ext cx="7583488" cy="1282700"/>
          </a:xfrm>
          <a:solidFill>
            <a:srgbClr val="9BBB59"/>
          </a:solidFill>
        </p:spPr>
        <p:txBody>
          <a:bodyPr/>
          <a:lstStyle/>
          <a:p>
            <a:r>
              <a:rPr lang="it-IT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inserire le proposte nel database?</a:t>
            </a: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116982"/>
              </p:ext>
            </p:extLst>
          </p:nvPr>
        </p:nvGraphicFramePr>
        <p:xfrm>
          <a:off x="1524000" y="2463842"/>
          <a:ext cx="6096000" cy="1280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/>
                <a:gridCol w="3048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CCR SICUREZZE</a:t>
                      </a:r>
                      <a:endParaRPr lang="it-IT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30 settembre 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FORMAZIONE</a:t>
                      </a:r>
                      <a:r>
                        <a:rPr lang="it-IT" b="1" baseline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 </a:t>
                      </a:r>
                    </a:p>
                    <a:p>
                      <a:pPr algn="ctr"/>
                      <a:r>
                        <a:rPr lang="it-IT" b="1" baseline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</a:t>
                      </a:r>
                      <a:endParaRPr lang="it-IT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30 settembre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26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57400" y="2056239"/>
            <a:ext cx="5175400" cy="22775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fogli presenza 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scheda di valutazione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programma 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breve relazione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8301" y="261610"/>
            <a:ext cx="5727700" cy="52322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77933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MODULISTICA del corso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ccia destra 8"/>
          <p:cNvSpPr/>
          <p:nvPr/>
        </p:nvSpPr>
        <p:spPr>
          <a:xfrm>
            <a:off x="691896" y="2964180"/>
            <a:ext cx="978408" cy="484632"/>
          </a:xfrm>
          <a:prstGeom prst="rightArrow">
            <a:avLst/>
          </a:prstGeom>
          <a:solidFill>
            <a:srgbClr val="9BBB59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958596" y="1130301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</a:rPr>
              <a:t>http://www.ac.infn.it/personale/formazione/docs_pdf/priv/</a:t>
            </a:r>
            <a:r>
              <a:rPr lang="it-IT" dirty="0" err="1" smtClean="0">
                <a:solidFill>
                  <a:srgbClr val="000090"/>
                </a:solidFill>
              </a:rPr>
              <a:t>index.html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1896" y="4978400"/>
            <a:ext cx="8071104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TUTTI QUESTI  DOCUMENTI VANNO RINVIATI AI REFERENTI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27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1524000" y="190500"/>
            <a:ext cx="6059488" cy="700498"/>
          </a:xfrm>
          <a:solidFill>
            <a:schemeClr val="accent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SCALA DEI TEMPI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524000" y="1156764"/>
          <a:ext cx="6096000" cy="5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467"/>
                <a:gridCol w="3039533"/>
              </a:tblGrid>
              <a:tr h="1147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LUGLIO  </a:t>
                      </a:r>
                      <a:r>
                        <a:rPr lang="it-I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LNF</a:t>
                      </a:r>
                      <a:r>
                        <a:rPr lang="it-IT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SETTEMBRE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INSERIMENTO PROPOSTE  CHIUSURA DEL DATABASE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999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OTTOBRE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4F81BD"/>
                          </a:solidFill>
                          <a:effectLst/>
                        </a:rPr>
                        <a:t>CNF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 smtClean="0">
                          <a:solidFill>
                            <a:srgbClr val="4F81BD"/>
                          </a:solidFill>
                          <a:effectLst/>
                        </a:rPr>
                        <a:t>ESAMINA LE PROPOSTE VISTATE</a:t>
                      </a:r>
                      <a:r>
                        <a:rPr lang="it-IT" sz="2000" b="1" baseline="0" dirty="0" smtClean="0">
                          <a:solidFill>
                            <a:srgbClr val="4F81BD"/>
                          </a:solidFill>
                          <a:effectLst/>
                        </a:rPr>
                        <a:t> DAL DIRETTORE</a:t>
                      </a:r>
                      <a:endParaRPr lang="it-IT" sz="2000" b="1" dirty="0">
                        <a:solidFill>
                          <a:srgbClr val="4F81BD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98552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DICEMBRE </a:t>
                      </a:r>
                    </a:p>
                    <a:p>
                      <a:endParaRPr lang="it-IT" sz="2000" b="1" dirty="0" smtClean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t-IT" sz="1800" b="1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SNA</a:t>
                      </a:r>
                    </a:p>
                    <a:p>
                      <a:r>
                        <a:rPr lang="it-IT" sz="1800" b="1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FUNZIONE PUBBLICA</a:t>
                      </a:r>
                      <a:endParaRPr lang="it-IT" sz="18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-IT" sz="1800" b="1" kern="120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 Piani Formativi sono</a:t>
                      </a:r>
                      <a:r>
                        <a:rPr lang="it-IT" sz="1800" b="1" kern="1200" baseline="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trasmessi dalla</a:t>
                      </a:r>
                      <a:r>
                        <a:rPr lang="it-IT" sz="1800" b="1" kern="1200" baseline="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CNF alla  SNA</a:t>
                      </a:r>
                      <a:r>
                        <a:rPr lang="it-IT" sz="1800" b="1" kern="1200" baseline="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alla Funzione Pubblica per la definitiva</a:t>
                      </a:r>
                      <a:r>
                        <a:rPr lang="it-IT" sz="1800" b="1" kern="1200" baseline="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rgbClr val="4BACC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approvazione. </a:t>
                      </a:r>
                      <a:endParaRPr lang="it-IT" sz="1800" b="1" kern="1200" dirty="0">
                        <a:solidFill>
                          <a:srgbClr val="4BACC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976634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MARZO</a:t>
                      </a:r>
                    </a:p>
                    <a:p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APRILE  </a:t>
                      </a:r>
                    </a:p>
                    <a:p>
                      <a:r>
                        <a:rPr lang="it-IT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LNF</a:t>
                      </a:r>
                    </a:p>
                    <a:p>
                      <a:endParaRPr lang="it-IT" sz="18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APPROVAZIONE DEL PF E ASSEGNAZIONE DEI FONDI SUI CAPITOLI</a:t>
                      </a:r>
                    </a:p>
                    <a:p>
                      <a:endParaRPr lang="it-IT" sz="18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28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14601" y="469381"/>
            <a:ext cx="3959225" cy="1312861"/>
          </a:xfrm>
          <a:solidFill>
            <a:srgbClr val="9BBB5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/>
          <a:lstStyle/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SI TROVA IL DATABASE?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4294967295"/>
          </p:nvPr>
        </p:nvSpPr>
        <p:spPr>
          <a:xfrm>
            <a:off x="927101" y="2689199"/>
            <a:ext cx="7289799" cy="1271084"/>
          </a:xfrm>
          <a:solidFill>
            <a:srgbClr val="4BACC6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lvl="2" algn="just">
              <a:spcAft>
                <a:spcPts val="3600"/>
              </a:spcAft>
              <a:buNone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http://www.ac.infn.it/personale/formazione/</a:t>
            </a:r>
            <a:endParaRPr 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50200" y="2319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>
                <a:solidFill>
                  <a:srgbClr val="0000FF"/>
                </a:solidFill>
              </a:rPr>
              <a:pPr/>
              <a:t>2</a:t>
            </a:fld>
            <a:endParaRPr lang="it-IT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9599" y="541866"/>
            <a:ext cx="697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>
                <a:solidFill>
                  <a:srgbClr val="0000FF"/>
                </a:solidFill>
              </a:rPr>
              <a:pPr/>
              <a:t>3</a:t>
            </a:fld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0" name="Immagine 9" descr="Documen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95470" y="-152400"/>
            <a:ext cx="5544463" cy="784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49300" y="317500"/>
            <a:ext cx="7583488" cy="1257300"/>
          </a:xfrm>
          <a:solidFill>
            <a:srgbClr val="4BACC6"/>
          </a:solidFill>
          <a:ln w="28575" cap="flat" cmpd="sng" algn="ctr">
            <a:solidFill>
              <a:schemeClr val="accent5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può frequentare i Corsi ?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8258" y="2476523"/>
            <a:ext cx="7187484" cy="3674306"/>
          </a:xfrm>
          <a:prstGeom prst="rect">
            <a:avLst/>
          </a:prstGeom>
          <a:solidFill>
            <a:srgbClr val="77933C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i </a:t>
            </a:r>
            <a:r>
              <a:rPr lang="it-IT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dipendenti</a:t>
            </a:r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(TI e TD) previa autorizzazione del Direttore, sulla base di esigenze, tecniche, scientifiche e organizzative, garantendo a tutti pari opportunità di partecipazione e </a:t>
            </a:r>
            <a:r>
              <a:rPr lang="it-IT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prevedendo, se necessario, la ripetizione dei Corsi</a:t>
            </a:r>
          </a:p>
          <a:p>
            <a:endPara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4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/>
          </p:cNvSpPr>
          <p:nvPr/>
        </p:nvSpPr>
        <p:spPr>
          <a:xfrm>
            <a:off x="719680" y="782234"/>
            <a:ext cx="4580466" cy="2308324"/>
          </a:xfrm>
          <a:prstGeom prst="rect">
            <a:avLst/>
          </a:prstGeom>
          <a:solidFill>
            <a:srgbClr val="4BACC6"/>
          </a:solidFill>
          <a:ln w="5715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All’apertura del DB della 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il Proponente/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 del Corso 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dovrà curare attentamente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dettaglio organizzativo,</a:t>
            </a:r>
          </a:p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indicando obbligatoriamente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32861" y="3616262"/>
            <a:ext cx="4144235" cy="1431161"/>
          </a:xfrm>
          <a:prstGeom prst="rect">
            <a:avLst/>
          </a:prstGeom>
          <a:solidFill>
            <a:srgbClr val="4BACC6"/>
          </a:solidFill>
          <a:ln w="5715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charset="2"/>
              <a:buChar char="ü"/>
            </a:pPr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previsione di spese organizzative</a:t>
            </a:r>
          </a:p>
          <a:p>
            <a:pPr>
              <a:buFont typeface="Wingdings" charset="2"/>
              <a:buChar char="ü"/>
            </a:pPr>
            <a:endParaRPr lang="it-IT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r>
              <a:rPr lang="it-IT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previsione di spese partecipazione     	(Missioni)      	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61706" y="4360330"/>
            <a:ext cx="1506655" cy="369332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121450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53252" y="3598336"/>
            <a:ext cx="1506655" cy="369332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Cap. 121210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5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9" name="Freccia destra 8"/>
          <p:cNvSpPr/>
          <p:nvPr/>
        </p:nvSpPr>
        <p:spPr>
          <a:xfrm>
            <a:off x="1210704" y="3968835"/>
            <a:ext cx="978408" cy="484632"/>
          </a:xfrm>
          <a:prstGeom prst="rightArrow">
            <a:avLst/>
          </a:prstGeom>
          <a:solidFill>
            <a:srgbClr val="4BACC6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780256" y="1159442"/>
            <a:ext cx="7583488" cy="720725"/>
          </a:xfrm>
          <a:solidFill>
            <a:srgbClr val="9BBB59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Clicca su: </a:t>
            </a:r>
            <a:r>
              <a:rPr lang="it-IT" sz="2400" b="1" dirty="0" smtClean="0">
                <a:solidFill>
                  <a:schemeClr val="bg1"/>
                </a:solidFill>
              </a:rPr>
              <a:t>Gestione dei Corsi e dei partecipanti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8721" y="2987185"/>
            <a:ext cx="6535212" cy="830997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 le istruzioni e riempi tutti i campi obbligatori *</a:t>
            </a:r>
            <a:endParaRPr lang="it-IT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28258" y="355614"/>
            <a:ext cx="687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ln>
                  <a:solidFill>
                    <a:srgbClr val="31859C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</a:rPr>
              <a:t></a:t>
            </a:r>
            <a:endParaRPr lang="it-IT" sz="4400" b="1" dirty="0">
              <a:ln>
                <a:solidFill>
                  <a:srgbClr val="31859C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6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01752" y="469900"/>
            <a:ext cx="3959352" cy="927100"/>
          </a:xfrm>
          <a:solidFill>
            <a:srgbClr val="9BBB59"/>
          </a:solidFill>
          <a:ln>
            <a:solidFill>
              <a:srgbClr val="008000"/>
            </a:solidFill>
          </a:ln>
        </p:spPr>
        <p:txBody>
          <a:bodyPr anchor="ctr"/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menu a sinistra :</a:t>
            </a:r>
            <a:r>
              <a:rPr lang="it-IT" sz="2800" b="1" dirty="0" smtClean="0">
                <a:solidFill>
                  <a:srgbClr val="9BBB59"/>
                </a:solidFill>
                <a:effectLst/>
              </a:rPr>
              <a:t/>
            </a:r>
            <a:br>
              <a:rPr lang="it-IT" sz="2800" b="1" dirty="0" smtClean="0">
                <a:solidFill>
                  <a:srgbClr val="9BBB59"/>
                </a:solidFill>
                <a:effectLst/>
              </a:rPr>
            </a:br>
            <a:endParaRPr lang="it-IT" sz="2800" b="1" dirty="0">
              <a:solidFill>
                <a:srgbClr val="9BBB59"/>
              </a:solidFill>
              <a:effectLst/>
            </a:endParaRPr>
          </a:p>
        </p:txBody>
      </p:sp>
      <p:pic>
        <p:nvPicPr>
          <p:cNvPr id="21" name="Segnaposto immagine 20" descr="Documento4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6470" b="-6470"/>
              <a:stretch>
                <a:fillRect/>
              </a:stretch>
            </p:blipFill>
          </mc:Choice>
          <mc:Fallback>
            <p:blipFill>
              <a:blip r:embed="rId4"/>
              <a:srcRect t="-6470" b="-6470"/>
              <a:stretch>
                <a:fillRect/>
              </a:stretch>
            </p:blipFill>
          </mc:Fallback>
        </mc:AlternateContent>
        <p:spPr>
          <a:noFill/>
          <a:ln>
            <a:solidFill>
              <a:srgbClr val="008000"/>
            </a:solidFill>
          </a:ln>
        </p:spPr>
      </p:pic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>
          <a:xfrm>
            <a:off x="301751" y="1970801"/>
            <a:ext cx="4214095" cy="3767328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>
                <a:latin typeface="Zapf Dingbats"/>
                <a:ea typeface="Zapf Dingbats"/>
                <a:cs typeface="Zapf Dingbats"/>
              </a:rPr>
              <a:t>✔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Zapf Dingbats"/>
                <a:cs typeface="Zapf Dingbats"/>
              </a:rPr>
              <a:t>Inserisci nuova richiesta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z="1400" b="1" smtClean="0">
                <a:solidFill>
                  <a:srgbClr val="0000FF"/>
                </a:solidFill>
                <a:effectLst/>
              </a:rPr>
              <a:pPr/>
              <a:t>7</a:t>
            </a:fld>
            <a:endParaRPr lang="it-IT" sz="14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8927" y="345857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"/>
            </a:pPr>
            <a:r>
              <a:rPr lang="it-IT" dirty="0" smtClean="0"/>
              <a:t> </a:t>
            </a:r>
            <a:r>
              <a:rPr lang="it-IT" b="1" dirty="0" smtClean="0"/>
              <a:t>Richiesta corso di formazione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83738" y="3713604"/>
            <a:ext cx="36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BBB59"/>
                </a:solidFill>
                <a:latin typeface="Wingdings"/>
                <a:ea typeface="Wingdings"/>
                <a:cs typeface="Wingdings"/>
              </a:rPr>
              <a:t></a:t>
            </a:r>
            <a:endParaRPr lang="it-IT" dirty="0">
              <a:solidFill>
                <a:srgbClr val="9BBB59"/>
              </a:solidFill>
            </a:endParaRPr>
          </a:p>
        </p:txBody>
      </p:sp>
      <p:sp>
        <p:nvSpPr>
          <p:cNvPr id="15" name="Freccia giù 14"/>
          <p:cNvSpPr/>
          <p:nvPr/>
        </p:nvSpPr>
        <p:spPr>
          <a:xfrm>
            <a:off x="959779" y="2830941"/>
            <a:ext cx="484632" cy="513331"/>
          </a:xfrm>
          <a:prstGeom prst="downArrow">
            <a:avLst/>
          </a:prstGeom>
          <a:solidFill>
            <a:srgbClr val="9BBB59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16040" y="838233"/>
            <a:ext cx="3467866" cy="461665"/>
          </a:xfrm>
          <a:prstGeom prst="rect">
            <a:avLst/>
          </a:prstGeom>
          <a:solidFill>
            <a:srgbClr val="9BBB59"/>
          </a:solidFill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TIPOLOGIE di CORSO </a:t>
            </a: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9999" y="1574800"/>
            <a:ext cx="3110001" cy="2665972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rgbClr val="77933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numCol="1" rtlCol="0" anchor="ctr">
            <a:noAutofit/>
          </a:bodyPr>
          <a:lstStyle/>
          <a:p>
            <a:pPr marL="457200" indent="-457200">
              <a:spcAft>
                <a:spcPts val="600"/>
              </a:spcAft>
            </a:pPr>
            <a:endParaRPr lang="it-IT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INTERSTRUTTURA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LOCALE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ESTERNO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ALTRE INIZIATIVE</a:t>
            </a:r>
          </a:p>
          <a:p>
            <a:endParaRPr lang="it-IT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57154" y="4834451"/>
            <a:ext cx="6019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11000"/>
              <a:buFont typeface="Wingdings" charset="2"/>
              <a:buChar char=""/>
            </a:pPr>
            <a:r>
              <a:rPr lang="it-IT" sz="2000" b="1" dirty="0" smtClean="0">
                <a:solidFill>
                  <a:srgbClr val="4BACC6"/>
                </a:solidFill>
              </a:rPr>
              <a:t>  Cliccare su Proposta (Piano Formativo 2015)</a:t>
            </a:r>
            <a:endParaRPr lang="it-IT" sz="2000" b="1" dirty="0">
              <a:solidFill>
                <a:srgbClr val="4BACC6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58622" y="5404892"/>
            <a:ext cx="185234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Prossimo Passo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b="1" smtClean="0">
                <a:solidFill>
                  <a:srgbClr val="0000FF"/>
                </a:solidFill>
                <a:effectLst/>
              </a:rPr>
              <a:pPr/>
              <a:t>8</a:t>
            </a:fld>
            <a:endParaRPr lang="it-IT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e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ceden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Precedente.thmx</Template>
  <TotalTime>4249</TotalTime>
  <Words>1052</Words>
  <Application>Microsoft Macintosh PowerPoint</Application>
  <PresentationFormat>Presentazione su schermo (4:3)</PresentationFormat>
  <Paragraphs>194</Paragraphs>
  <Slides>29</Slides>
  <Notes>29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Precedente</vt:lpstr>
      <vt:lpstr>MAC:Users:gilda:Desktop:FORMAZIONE%202014:Formazione%202012:Dichiarazione%20di%20esenzione%20IVA-Generica.doc!OLE_LINK1</vt:lpstr>
      <vt:lpstr>  Servizio Formazione, Alta Formazione e Finanziamenti Esterni                       D. Ferrucci e G. Leoni</vt:lpstr>
      <vt:lpstr>Diapositiva 1</vt:lpstr>
      <vt:lpstr>DOVE SI TROVA IL DATABASE?</vt:lpstr>
      <vt:lpstr>Diapositiva 3</vt:lpstr>
      <vt:lpstr>Chi può frequentare i Corsi ?</vt:lpstr>
      <vt:lpstr>Diapositiva 5</vt:lpstr>
      <vt:lpstr>Clicca su: Gestione dei Corsi e dei partecipanti</vt:lpstr>
      <vt:lpstr> Nel menu a sinistra : </vt:lpstr>
      <vt:lpstr>Diapositiva 8</vt:lpstr>
      <vt:lpstr>Diapositiva 9</vt:lpstr>
      <vt:lpstr>Diapositiva 10</vt:lpstr>
      <vt:lpstr>Diapositiva 11</vt:lpstr>
      <vt:lpstr> Compiti del Responsabile / Proponente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Quando inserire le proposte nel database?</vt:lpstr>
      <vt:lpstr>Diapositiva 27</vt:lpstr>
      <vt:lpstr>SCALA DEI TEMPI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Formazione, Alta Formazione e Finanziamenti Esterni D. Ferrucci e G. Leoni</dc:title>
  <dc:creator>Gilda Leoni</dc:creator>
  <cp:lastModifiedBy>Gilda Leoni</cp:lastModifiedBy>
  <cp:revision>210</cp:revision>
  <cp:lastPrinted>2014-09-18T09:47:38Z</cp:lastPrinted>
  <dcterms:created xsi:type="dcterms:W3CDTF">2015-07-15T11:07:18Z</dcterms:created>
  <dcterms:modified xsi:type="dcterms:W3CDTF">2015-07-15T12:58:38Z</dcterms:modified>
</cp:coreProperties>
</file>