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6"/>
  </p:notesMasterIdLst>
  <p:handoutMasterIdLst>
    <p:handoutMasterId r:id="rId17"/>
  </p:handoutMasterIdLst>
  <p:sldIdLst>
    <p:sldId id="257" r:id="rId3"/>
    <p:sldId id="348" r:id="rId4"/>
    <p:sldId id="349" r:id="rId5"/>
    <p:sldId id="352" r:id="rId6"/>
    <p:sldId id="370" r:id="rId7"/>
    <p:sldId id="351" r:id="rId8"/>
    <p:sldId id="385" r:id="rId9"/>
    <p:sldId id="371" r:id="rId10"/>
    <p:sldId id="386" r:id="rId11"/>
    <p:sldId id="387" r:id="rId12"/>
    <p:sldId id="388" r:id="rId13"/>
    <p:sldId id="382" r:id="rId14"/>
    <p:sldId id="383" r:id="rId15"/>
  </p:sldIdLst>
  <p:sldSz cx="9906000" cy="6858000" type="A4"/>
  <p:notesSz cx="7099300" cy="10234613"/>
  <p:defaultTextStyle>
    <a:defPPr>
      <a:defRPr lang="it-IT"/>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FFFF99"/>
    <a:srgbClr val="CCFF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2473" autoAdjust="0"/>
  </p:normalViewPr>
  <p:slideViewPr>
    <p:cSldViewPr snapToGrid="0">
      <p:cViewPr>
        <p:scale>
          <a:sx n="100" d="100"/>
          <a:sy n="100" d="100"/>
        </p:scale>
        <p:origin x="-1232" y="-72"/>
      </p:cViewPr>
      <p:guideLst>
        <p:guide orient="horz" pos="4319"/>
        <p:guide pos="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3006" y="-114"/>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8810A4C-74F5-4D79-A42B-08D4C1D9F180}" type="datetimeFigureOut">
              <a:rPr lang="it-IT" smtClean="0"/>
              <a:pPr/>
              <a:t>16/09/14</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59CA84D-9319-46EC-8512-B50C1C0168DE}" type="slidenum">
              <a:rPr lang="it-IT" smtClean="0"/>
              <a:pPr/>
              <a:t>‹#›</a:t>
            </a:fld>
            <a:endParaRPr lang="it-IT"/>
          </a:p>
        </p:txBody>
      </p:sp>
    </p:spTree>
    <p:extLst>
      <p:ext uri="{BB962C8B-B14F-4D97-AF65-F5344CB8AC3E}">
        <p14:creationId xmlns:p14="http://schemas.microsoft.com/office/powerpoint/2010/main" val="316125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defTabSz="990600">
              <a:defRPr sz="1300"/>
            </a:lvl1pPr>
          </a:lstStyle>
          <a:p>
            <a:pPr>
              <a:defRPr/>
            </a:pPr>
            <a:endParaRPr lang="it-IT"/>
          </a:p>
        </p:txBody>
      </p:sp>
      <p:sp>
        <p:nvSpPr>
          <p:cNvPr id="307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algn="r" defTabSz="990600">
              <a:defRPr sz="13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779463" y="766763"/>
            <a:ext cx="5541962"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defTabSz="990600">
              <a:defRPr sz="1300"/>
            </a:lvl1pPr>
          </a:lstStyle>
          <a:p>
            <a:pPr>
              <a:defRPr/>
            </a:pPr>
            <a:endParaRPr lang="it-IT"/>
          </a:p>
        </p:txBody>
      </p:sp>
      <p:sp>
        <p:nvSpPr>
          <p:cNvPr id="307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algn="r" defTabSz="990600">
              <a:defRPr sz="1300"/>
            </a:lvl1pPr>
          </a:lstStyle>
          <a:p>
            <a:pPr>
              <a:defRPr/>
            </a:pPr>
            <a:fld id="{CFA520B9-232C-4EE1-A498-3BF168E5B689}" type="slidenum">
              <a:rPr lang="it-IT"/>
              <a:pPr>
                <a:defRPr/>
              </a:pPr>
              <a:t>‹#›</a:t>
            </a:fld>
            <a:endParaRPr lang="it-IT"/>
          </a:p>
        </p:txBody>
      </p:sp>
    </p:spTree>
    <p:extLst>
      <p:ext uri="{BB962C8B-B14F-4D97-AF65-F5344CB8AC3E}">
        <p14:creationId xmlns:p14="http://schemas.microsoft.com/office/powerpoint/2010/main" val="3213757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C804EB-C357-46F7-BE3D-1836287343B1}" type="slidenum">
              <a:rPr lang="it-IT" smtClean="0"/>
              <a:pPr/>
              <a:t>1</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dirty="0" err="1" smtClean="0"/>
              <a:t>This</a:t>
            </a:r>
            <a:r>
              <a:rPr lang="it-IT" dirty="0" smtClean="0"/>
              <a:t> </a:t>
            </a:r>
            <a:r>
              <a:rPr lang="it-IT" dirty="0" err="1" smtClean="0"/>
              <a:t>is</a:t>
            </a:r>
            <a:r>
              <a:rPr lang="it-IT" dirty="0" smtClean="0"/>
              <a:t> the </a:t>
            </a:r>
            <a:r>
              <a:rPr lang="it-IT" dirty="0" err="1" smtClean="0"/>
              <a:t>outline</a:t>
            </a:r>
            <a:r>
              <a:rPr lang="it-IT" dirty="0" smtClean="0"/>
              <a:t> </a:t>
            </a:r>
            <a:r>
              <a:rPr lang="it-IT" dirty="0" err="1" smtClean="0"/>
              <a:t>of</a:t>
            </a:r>
            <a:r>
              <a:rPr lang="it-IT" dirty="0" smtClean="0"/>
              <a:t> the </a:t>
            </a:r>
            <a:r>
              <a:rPr lang="it-IT" dirty="0" err="1" smtClean="0"/>
              <a:t>presentation</a:t>
            </a:r>
            <a:r>
              <a:rPr lang="it-IT" dirty="0" smtClean="0"/>
              <a:t>.</a:t>
            </a:r>
          </a:p>
          <a:p>
            <a:pPr eaLnBrk="1" hangingPunct="1">
              <a:lnSpc>
                <a:spcPct val="90000"/>
              </a:lnSpc>
            </a:pPr>
            <a:endParaRPr lang="it-IT" dirty="0" smtClean="0"/>
          </a:p>
          <a:p>
            <a:pPr eaLnBrk="1" hangingPunct="1">
              <a:lnSpc>
                <a:spcPct val="90000"/>
              </a:lnSpc>
            </a:pPr>
            <a:r>
              <a:rPr lang="it-IT" dirty="0" err="1" smtClean="0"/>
              <a:t>Fist</a:t>
            </a:r>
            <a:r>
              <a:rPr lang="it-IT" dirty="0" smtClean="0"/>
              <a:t> </a:t>
            </a:r>
            <a:r>
              <a:rPr lang="it-IT" dirty="0" err="1" smtClean="0"/>
              <a:t>of</a:t>
            </a:r>
            <a:r>
              <a:rPr lang="it-IT" dirty="0" smtClean="0"/>
              <a:t> </a:t>
            </a:r>
            <a:r>
              <a:rPr lang="it-IT" dirty="0" err="1" smtClean="0"/>
              <a:t>all</a:t>
            </a:r>
            <a:r>
              <a:rPr lang="it-IT" dirty="0" smtClean="0"/>
              <a:t>, </a:t>
            </a:r>
            <a:r>
              <a:rPr lang="it-IT" dirty="0" err="1" smtClean="0"/>
              <a:t>we</a:t>
            </a:r>
            <a:r>
              <a:rPr lang="it-IT" dirty="0" smtClean="0"/>
              <a:t> </a:t>
            </a:r>
            <a:r>
              <a:rPr lang="it-IT" dirty="0" err="1" smtClean="0"/>
              <a:t>needed</a:t>
            </a:r>
            <a:r>
              <a:rPr lang="it-IT" dirty="0" smtClean="0"/>
              <a:t> </a:t>
            </a:r>
            <a:r>
              <a:rPr lang="it-IT" dirty="0" err="1" smtClean="0"/>
              <a:t>an</a:t>
            </a:r>
            <a:r>
              <a:rPr lang="it-IT" dirty="0" smtClean="0"/>
              <a:t> </a:t>
            </a:r>
            <a:r>
              <a:rPr lang="it-IT" dirty="0" err="1" smtClean="0"/>
              <a:t>accurat</a:t>
            </a:r>
            <a:r>
              <a:rPr lang="it-IT" dirty="0" smtClean="0"/>
              <a:t> </a:t>
            </a:r>
            <a:r>
              <a:rPr lang="it-IT" dirty="0" err="1" smtClean="0"/>
              <a:t>model</a:t>
            </a:r>
            <a:r>
              <a:rPr lang="it-IT" dirty="0" smtClean="0"/>
              <a:t> </a:t>
            </a:r>
            <a:r>
              <a:rPr lang="it-IT" dirty="0" err="1" smtClean="0"/>
              <a:t>of</a:t>
            </a:r>
            <a:r>
              <a:rPr lang="it-IT" dirty="0" smtClean="0"/>
              <a:t> the detector in </a:t>
            </a:r>
            <a:r>
              <a:rPr lang="it-IT" dirty="0" err="1" smtClean="0"/>
              <a:t>order</a:t>
            </a:r>
            <a:r>
              <a:rPr lang="it-IT" dirty="0" smtClean="0"/>
              <a:t> </a:t>
            </a:r>
            <a:r>
              <a:rPr lang="it-IT" dirty="0" err="1" smtClean="0"/>
              <a:t>to</a:t>
            </a:r>
            <a:r>
              <a:rPr lang="it-IT" dirty="0" smtClean="0"/>
              <a:t> </a:t>
            </a:r>
            <a:r>
              <a:rPr lang="it-IT" dirty="0" err="1" smtClean="0"/>
              <a:t>perform</a:t>
            </a:r>
            <a:r>
              <a:rPr lang="it-IT" dirty="0" smtClean="0"/>
              <a:t> </a:t>
            </a:r>
            <a:r>
              <a:rPr lang="it-IT" dirty="0" err="1" smtClean="0"/>
              <a:t>reliable</a:t>
            </a:r>
            <a:r>
              <a:rPr lang="it-IT" dirty="0" smtClean="0"/>
              <a:t> </a:t>
            </a:r>
            <a:r>
              <a:rPr lang="it-IT" dirty="0" err="1" smtClean="0"/>
              <a:t>simulations</a:t>
            </a:r>
            <a:r>
              <a:rPr lang="it-IT" dirty="0" smtClean="0"/>
              <a:t> at </a:t>
            </a:r>
            <a:r>
              <a:rPr lang="it-IT" dirty="0" err="1" smtClean="0"/>
              <a:t>circuit</a:t>
            </a:r>
            <a:r>
              <a:rPr lang="it-IT" dirty="0" smtClean="0"/>
              <a:t> </a:t>
            </a:r>
            <a:r>
              <a:rPr lang="it-IT" dirty="0" err="1" smtClean="0"/>
              <a:t>level</a:t>
            </a:r>
            <a:r>
              <a:rPr lang="it-IT" dirty="0" smtClean="0"/>
              <a:t>. So, the </a:t>
            </a:r>
            <a:r>
              <a:rPr lang="it-IT" dirty="0" err="1" smtClean="0"/>
              <a:t>classical</a:t>
            </a:r>
            <a:r>
              <a:rPr lang="it-IT" dirty="0" smtClean="0"/>
              <a:t> </a:t>
            </a:r>
            <a:r>
              <a:rPr lang="it-IT" dirty="0" err="1" smtClean="0"/>
              <a:t>model</a:t>
            </a:r>
            <a:r>
              <a:rPr lang="it-IT" dirty="0" smtClean="0"/>
              <a:t> </a:t>
            </a:r>
            <a:r>
              <a:rPr lang="it-IT" dirty="0" err="1" smtClean="0"/>
              <a:t>of</a:t>
            </a:r>
            <a:r>
              <a:rPr lang="it-IT" dirty="0" smtClean="0"/>
              <a:t> the SiPM </a:t>
            </a:r>
            <a:r>
              <a:rPr lang="it-IT" dirty="0" err="1" smtClean="0"/>
              <a:t>has</a:t>
            </a:r>
            <a:r>
              <a:rPr lang="it-IT" dirty="0" smtClean="0"/>
              <a:t> </a:t>
            </a:r>
            <a:r>
              <a:rPr lang="it-IT" dirty="0" err="1" smtClean="0"/>
              <a:t>been</a:t>
            </a:r>
            <a:r>
              <a:rPr lang="it-IT" dirty="0" smtClean="0"/>
              <a:t> </a:t>
            </a:r>
            <a:r>
              <a:rPr lang="it-IT" dirty="0" err="1" smtClean="0"/>
              <a:t>modified</a:t>
            </a:r>
            <a:r>
              <a:rPr lang="it-IT" dirty="0" smtClean="0"/>
              <a:t> </a:t>
            </a:r>
            <a:r>
              <a:rPr lang="it-IT" dirty="0" err="1" smtClean="0"/>
              <a:t>by</a:t>
            </a:r>
            <a:r>
              <a:rPr lang="it-IT" dirty="0" smtClean="0"/>
              <a:t> </a:t>
            </a:r>
            <a:r>
              <a:rPr lang="it-IT" dirty="0" err="1" smtClean="0"/>
              <a:t>adding</a:t>
            </a:r>
            <a:r>
              <a:rPr lang="it-IT" dirty="0" smtClean="0"/>
              <a:t> some </a:t>
            </a:r>
            <a:r>
              <a:rPr lang="it-IT" dirty="0" err="1" smtClean="0"/>
              <a:t>relevant</a:t>
            </a:r>
            <a:r>
              <a:rPr lang="it-IT" dirty="0" smtClean="0"/>
              <a:t> </a:t>
            </a:r>
            <a:r>
              <a:rPr lang="it-IT" dirty="0" err="1" smtClean="0"/>
              <a:t>features</a:t>
            </a:r>
            <a:r>
              <a:rPr lang="it-IT" dirty="0" smtClean="0"/>
              <a:t> </a:t>
            </a:r>
            <a:r>
              <a:rPr lang="it-IT" dirty="0" err="1" smtClean="0"/>
              <a:t>which</a:t>
            </a:r>
            <a:r>
              <a:rPr lang="it-IT" dirty="0" smtClean="0"/>
              <a:t> </a:t>
            </a:r>
            <a:r>
              <a:rPr lang="it-IT" dirty="0" err="1" smtClean="0"/>
              <a:t>gives</a:t>
            </a:r>
            <a:r>
              <a:rPr lang="it-IT" dirty="0" smtClean="0"/>
              <a:t> </a:t>
            </a:r>
            <a:r>
              <a:rPr lang="it-IT" dirty="0" err="1" smtClean="0"/>
              <a:t>remarkable</a:t>
            </a:r>
            <a:r>
              <a:rPr lang="it-IT" dirty="0" smtClean="0"/>
              <a:t> </a:t>
            </a:r>
            <a:r>
              <a:rPr lang="it-IT" dirty="0" err="1" smtClean="0"/>
              <a:t>contributions</a:t>
            </a:r>
            <a:r>
              <a:rPr lang="it-IT" dirty="0" smtClean="0"/>
              <a:t> </a:t>
            </a:r>
            <a:r>
              <a:rPr lang="it-IT" dirty="0" err="1" smtClean="0"/>
              <a:t>to</a:t>
            </a:r>
            <a:r>
              <a:rPr lang="it-IT" dirty="0" smtClean="0"/>
              <a:t> the </a:t>
            </a:r>
            <a:r>
              <a:rPr lang="it-IT" dirty="0" err="1" smtClean="0"/>
              <a:t>electrical</a:t>
            </a:r>
            <a:r>
              <a:rPr lang="it-IT" dirty="0" smtClean="0"/>
              <a:t> </a:t>
            </a:r>
            <a:r>
              <a:rPr lang="it-IT" dirty="0" err="1" smtClean="0"/>
              <a:t>behaviour</a:t>
            </a:r>
            <a:r>
              <a:rPr lang="it-IT" dirty="0" smtClean="0"/>
              <a:t> </a:t>
            </a:r>
            <a:r>
              <a:rPr lang="it-IT" dirty="0" err="1" smtClean="0"/>
              <a:t>of</a:t>
            </a:r>
            <a:r>
              <a:rPr lang="it-IT" dirty="0" smtClean="0"/>
              <a:t> the detector </a:t>
            </a:r>
            <a:r>
              <a:rPr lang="it-IT" dirty="0" err="1" smtClean="0"/>
              <a:t>itself</a:t>
            </a:r>
            <a:r>
              <a:rPr lang="it-IT" dirty="0" smtClean="0"/>
              <a:t> and, </a:t>
            </a:r>
            <a:r>
              <a:rPr lang="it-IT" dirty="0" err="1" smtClean="0"/>
              <a:t>moreover</a:t>
            </a:r>
            <a:r>
              <a:rPr lang="it-IT" dirty="0" smtClean="0"/>
              <a:t> </a:t>
            </a:r>
            <a:r>
              <a:rPr lang="it-IT" dirty="0" err="1" smtClean="0"/>
              <a:t>we</a:t>
            </a:r>
            <a:r>
              <a:rPr lang="it-IT" dirty="0" smtClean="0"/>
              <a:t> set up a </a:t>
            </a:r>
            <a:r>
              <a:rPr lang="it-IT" dirty="0" err="1" smtClean="0"/>
              <a:t>suitable</a:t>
            </a:r>
            <a:r>
              <a:rPr lang="it-IT" dirty="0" smtClean="0"/>
              <a:t> </a:t>
            </a:r>
            <a:r>
              <a:rPr lang="it-IT" dirty="0" err="1" smtClean="0"/>
              <a:t>extraction</a:t>
            </a:r>
            <a:r>
              <a:rPr lang="it-IT" dirty="0" smtClean="0"/>
              <a:t> procedure </a:t>
            </a:r>
            <a:r>
              <a:rPr lang="it-IT" dirty="0" err="1" smtClean="0"/>
              <a:t>to</a:t>
            </a:r>
            <a:r>
              <a:rPr lang="it-IT" dirty="0" smtClean="0"/>
              <a:t> </a:t>
            </a:r>
            <a:r>
              <a:rPr lang="it-IT" dirty="0" err="1" smtClean="0"/>
              <a:t>evaluate</a:t>
            </a:r>
            <a:r>
              <a:rPr lang="it-IT" dirty="0" smtClean="0"/>
              <a:t> the </a:t>
            </a:r>
            <a:r>
              <a:rPr lang="it-IT" dirty="0" err="1" smtClean="0"/>
              <a:t>paramenters</a:t>
            </a:r>
            <a:r>
              <a:rPr lang="it-IT" dirty="0" smtClean="0"/>
              <a:t> </a:t>
            </a:r>
            <a:r>
              <a:rPr lang="it-IT" dirty="0" err="1" smtClean="0"/>
              <a:t>involved</a:t>
            </a:r>
            <a:r>
              <a:rPr lang="it-IT" dirty="0" smtClean="0"/>
              <a:t> in the </a:t>
            </a:r>
            <a:r>
              <a:rPr lang="it-IT" dirty="0" err="1" smtClean="0"/>
              <a:t>model</a:t>
            </a:r>
            <a:r>
              <a:rPr lang="it-IT" dirty="0" smtClean="0"/>
              <a:t>.</a:t>
            </a:r>
          </a:p>
          <a:p>
            <a:pPr eaLnBrk="1" hangingPunct="1">
              <a:lnSpc>
                <a:spcPct val="90000"/>
              </a:lnSpc>
            </a:pPr>
            <a:endParaRPr lang="it-IT" dirty="0" smtClean="0"/>
          </a:p>
          <a:p>
            <a:pPr eaLnBrk="1" hangingPunct="1">
              <a:lnSpc>
                <a:spcPct val="90000"/>
              </a:lnSpc>
            </a:pPr>
            <a:r>
              <a:rPr lang="it-IT" dirty="0" err="1" smtClean="0"/>
              <a:t>After</a:t>
            </a:r>
            <a:r>
              <a:rPr lang="it-IT" dirty="0" smtClean="0"/>
              <a:t> </a:t>
            </a:r>
            <a:r>
              <a:rPr lang="it-IT" dirty="0" err="1" smtClean="0"/>
              <a:t>that</a:t>
            </a:r>
            <a:r>
              <a:rPr lang="it-IT" dirty="0" smtClean="0"/>
              <a:t>, </a:t>
            </a:r>
            <a:r>
              <a:rPr lang="it-IT" dirty="0" err="1" smtClean="0"/>
              <a:t>different</a:t>
            </a:r>
            <a:r>
              <a:rPr lang="it-IT" dirty="0" smtClean="0"/>
              <a:t> front-end </a:t>
            </a:r>
            <a:r>
              <a:rPr lang="it-IT" dirty="0" err="1" smtClean="0"/>
              <a:t>circuit</a:t>
            </a:r>
            <a:r>
              <a:rPr lang="it-IT" dirty="0" smtClean="0"/>
              <a:t> </a:t>
            </a:r>
            <a:r>
              <a:rPr lang="it-IT" dirty="0" err="1" smtClean="0"/>
              <a:t>solutions</a:t>
            </a:r>
            <a:r>
              <a:rPr lang="it-IT" dirty="0" smtClean="0"/>
              <a:t> </a:t>
            </a:r>
            <a:r>
              <a:rPr lang="it-IT" dirty="0" err="1" smtClean="0"/>
              <a:t>have</a:t>
            </a:r>
            <a:r>
              <a:rPr lang="it-IT" dirty="0" smtClean="0"/>
              <a:t> </a:t>
            </a:r>
            <a:r>
              <a:rPr lang="it-IT" dirty="0" err="1" smtClean="0"/>
              <a:t>been</a:t>
            </a:r>
            <a:r>
              <a:rPr lang="it-IT" dirty="0" smtClean="0"/>
              <a:t> </a:t>
            </a:r>
            <a:r>
              <a:rPr lang="it-IT" dirty="0" err="1" smtClean="0"/>
              <a:t>compared</a:t>
            </a:r>
            <a:r>
              <a:rPr lang="it-IT" dirty="0" smtClean="0"/>
              <a:t> </a:t>
            </a:r>
            <a:r>
              <a:rPr lang="it-IT" dirty="0" err="1" smtClean="0"/>
              <a:t>to</a:t>
            </a:r>
            <a:r>
              <a:rPr lang="it-IT" dirty="0" smtClean="0"/>
              <a:t> </a:t>
            </a:r>
            <a:r>
              <a:rPr lang="it-IT" dirty="0" err="1" smtClean="0"/>
              <a:t>find</a:t>
            </a:r>
            <a:r>
              <a:rPr lang="it-IT" dirty="0" smtClean="0"/>
              <a:t> out the </a:t>
            </a:r>
            <a:r>
              <a:rPr lang="it-IT" dirty="0" err="1" smtClean="0"/>
              <a:t>most</a:t>
            </a:r>
            <a:r>
              <a:rPr lang="it-IT" dirty="0" smtClean="0"/>
              <a:t> </a:t>
            </a:r>
            <a:r>
              <a:rPr lang="it-IT" dirty="0" err="1" smtClean="0"/>
              <a:t>suitable</a:t>
            </a:r>
            <a:r>
              <a:rPr lang="it-IT" dirty="0" smtClean="0"/>
              <a:t> </a:t>
            </a:r>
            <a:r>
              <a:rPr lang="it-IT" dirty="0" err="1" smtClean="0"/>
              <a:t>one</a:t>
            </a:r>
            <a:r>
              <a:rPr lang="it-IT" dirty="0" smtClean="0"/>
              <a:t>, </a:t>
            </a:r>
            <a:r>
              <a:rPr lang="it-IT" dirty="0" err="1" smtClean="0"/>
              <a:t>considering</a:t>
            </a:r>
            <a:r>
              <a:rPr lang="it-IT" dirty="0" smtClean="0"/>
              <a:t> the SiPM </a:t>
            </a:r>
            <a:r>
              <a:rPr lang="it-IT" dirty="0" err="1" smtClean="0"/>
              <a:t>characteristics</a:t>
            </a:r>
            <a:r>
              <a:rPr lang="it-IT" dirty="0" smtClean="0"/>
              <a:t>. Some </a:t>
            </a:r>
            <a:r>
              <a:rPr lang="it-IT" dirty="0" err="1" smtClean="0"/>
              <a:t>prototypes</a:t>
            </a:r>
            <a:r>
              <a:rPr lang="it-IT" dirty="0" smtClean="0"/>
              <a:t> </a:t>
            </a:r>
            <a:r>
              <a:rPr lang="it-IT" dirty="0" err="1" smtClean="0"/>
              <a:t>of</a:t>
            </a:r>
            <a:r>
              <a:rPr lang="it-IT" dirty="0" smtClean="0"/>
              <a:t> the </a:t>
            </a:r>
            <a:r>
              <a:rPr lang="it-IT" dirty="0" err="1" smtClean="0"/>
              <a:t>very</a:t>
            </a:r>
            <a:r>
              <a:rPr lang="it-IT" dirty="0" smtClean="0"/>
              <a:t> first front-end </a:t>
            </a:r>
            <a:r>
              <a:rPr lang="it-IT" dirty="0" err="1" smtClean="0"/>
              <a:t>have</a:t>
            </a:r>
            <a:r>
              <a:rPr lang="it-IT" dirty="0" smtClean="0"/>
              <a:t> </a:t>
            </a:r>
            <a:r>
              <a:rPr lang="it-IT" dirty="0" err="1" smtClean="0"/>
              <a:t>been</a:t>
            </a:r>
            <a:r>
              <a:rPr lang="it-IT" dirty="0" smtClean="0"/>
              <a:t> </a:t>
            </a:r>
            <a:r>
              <a:rPr lang="it-IT" dirty="0" err="1" smtClean="0"/>
              <a:t>realized</a:t>
            </a:r>
            <a:r>
              <a:rPr lang="it-IT" dirty="0" smtClean="0"/>
              <a:t> and some </a:t>
            </a:r>
            <a:r>
              <a:rPr lang="it-IT" dirty="0" err="1" smtClean="0"/>
              <a:t>results</a:t>
            </a:r>
            <a:r>
              <a:rPr lang="it-IT" dirty="0" smtClean="0"/>
              <a:t> </a:t>
            </a:r>
            <a:r>
              <a:rPr lang="it-IT" dirty="0" err="1" smtClean="0"/>
              <a:t>fromt</a:t>
            </a:r>
            <a:r>
              <a:rPr lang="it-IT" dirty="0" smtClean="0"/>
              <a:t> </a:t>
            </a:r>
            <a:r>
              <a:rPr lang="it-IT" dirty="0" err="1" smtClean="0"/>
              <a:t>their</a:t>
            </a:r>
            <a:r>
              <a:rPr lang="it-IT" dirty="0" smtClean="0"/>
              <a:t> </a:t>
            </a:r>
            <a:r>
              <a:rPr lang="it-IT" dirty="0" err="1" smtClean="0"/>
              <a:t>characterization</a:t>
            </a:r>
            <a:r>
              <a:rPr lang="it-IT" dirty="0" smtClean="0"/>
              <a:t> </a:t>
            </a:r>
            <a:r>
              <a:rPr lang="it-IT" dirty="0" err="1" smtClean="0"/>
              <a:t>will</a:t>
            </a:r>
            <a:r>
              <a:rPr lang="it-IT" dirty="0" smtClean="0"/>
              <a:t> </a:t>
            </a:r>
            <a:r>
              <a:rPr lang="it-IT" dirty="0" err="1" smtClean="0"/>
              <a:t>be</a:t>
            </a:r>
            <a:r>
              <a:rPr lang="it-IT" dirty="0" smtClean="0"/>
              <a:t> </a:t>
            </a:r>
            <a:r>
              <a:rPr lang="it-IT" dirty="0" err="1" smtClean="0"/>
              <a:t>shown</a:t>
            </a:r>
            <a:r>
              <a:rPr lang="it-IT" dirty="0" smtClean="0"/>
              <a:t>.</a:t>
            </a:r>
          </a:p>
          <a:p>
            <a:pPr eaLnBrk="1" hangingPunct="1">
              <a:lnSpc>
                <a:spcPct val="90000"/>
              </a:lnSpc>
            </a:pPr>
            <a:endParaRPr lang="it-IT" dirty="0" smtClean="0"/>
          </a:p>
          <a:p>
            <a:pPr eaLnBrk="1" hangingPunct="1">
              <a:lnSpc>
                <a:spcPct val="90000"/>
              </a:lnSpc>
            </a:pPr>
            <a:r>
              <a:rPr lang="it-IT" dirty="0" smtClean="0"/>
              <a:t>The </a:t>
            </a:r>
            <a:r>
              <a:rPr lang="it-IT" dirty="0" err="1" smtClean="0"/>
              <a:t>very</a:t>
            </a:r>
            <a:r>
              <a:rPr lang="it-IT" dirty="0" smtClean="0"/>
              <a:t> first </a:t>
            </a:r>
            <a:r>
              <a:rPr lang="it-IT" dirty="0" err="1" smtClean="0"/>
              <a:t>version</a:t>
            </a:r>
            <a:r>
              <a:rPr lang="it-IT" dirty="0" smtClean="0"/>
              <a:t> </a:t>
            </a:r>
            <a:r>
              <a:rPr lang="it-IT" dirty="0" err="1" smtClean="0"/>
              <a:t>of</a:t>
            </a:r>
            <a:r>
              <a:rPr lang="it-IT" dirty="0" smtClean="0"/>
              <a:t> the </a:t>
            </a:r>
            <a:r>
              <a:rPr lang="it-IT" dirty="0" err="1" smtClean="0"/>
              <a:t>f.e.</a:t>
            </a:r>
            <a:r>
              <a:rPr lang="it-IT" dirty="0" smtClean="0"/>
              <a:t> </a:t>
            </a:r>
            <a:r>
              <a:rPr lang="it-IT" dirty="0" err="1" smtClean="0"/>
              <a:t>has</a:t>
            </a:r>
            <a:r>
              <a:rPr lang="it-IT" dirty="0" smtClean="0"/>
              <a:t> </a:t>
            </a:r>
            <a:r>
              <a:rPr lang="it-IT" dirty="0" err="1" smtClean="0"/>
              <a:t>been</a:t>
            </a:r>
            <a:r>
              <a:rPr lang="it-IT" dirty="0" smtClean="0"/>
              <a:t> </a:t>
            </a:r>
            <a:r>
              <a:rPr lang="it-IT" dirty="0" err="1" smtClean="0"/>
              <a:t>equipped</a:t>
            </a:r>
            <a:r>
              <a:rPr lang="it-IT" dirty="0" smtClean="0"/>
              <a:t> </a:t>
            </a:r>
            <a:r>
              <a:rPr lang="it-IT" dirty="0" err="1" smtClean="0"/>
              <a:t>with</a:t>
            </a:r>
            <a:r>
              <a:rPr lang="it-IT" dirty="0" smtClean="0"/>
              <a:t> more building </a:t>
            </a:r>
            <a:r>
              <a:rPr lang="it-IT" dirty="0" err="1" smtClean="0"/>
              <a:t>blocks</a:t>
            </a:r>
            <a:r>
              <a:rPr lang="it-IT" dirty="0" smtClean="0"/>
              <a:t> and a first </a:t>
            </a:r>
            <a:r>
              <a:rPr lang="it-IT" dirty="0" err="1" smtClean="0"/>
              <a:t>version</a:t>
            </a:r>
            <a:r>
              <a:rPr lang="it-IT" dirty="0" smtClean="0"/>
              <a:t> </a:t>
            </a:r>
            <a:r>
              <a:rPr lang="it-IT" dirty="0" err="1" smtClean="0"/>
              <a:t>of</a:t>
            </a:r>
            <a:r>
              <a:rPr lang="it-IT" dirty="0" smtClean="0"/>
              <a:t> the complete </a:t>
            </a:r>
            <a:r>
              <a:rPr lang="it-IT" dirty="0" err="1" smtClean="0"/>
              <a:t>analog</a:t>
            </a:r>
            <a:r>
              <a:rPr lang="it-IT" dirty="0" smtClean="0"/>
              <a:t> </a:t>
            </a:r>
            <a:r>
              <a:rPr lang="it-IT" dirty="0" err="1" smtClean="0"/>
              <a:t>channel</a:t>
            </a:r>
            <a:r>
              <a:rPr lang="it-IT" dirty="0" smtClean="0"/>
              <a:t> </a:t>
            </a:r>
            <a:r>
              <a:rPr lang="it-IT" dirty="0" err="1" smtClean="0"/>
              <a:t>has</a:t>
            </a:r>
            <a:r>
              <a:rPr lang="it-IT" dirty="0" smtClean="0"/>
              <a:t> </a:t>
            </a:r>
            <a:r>
              <a:rPr lang="it-IT" dirty="0" err="1" smtClean="0"/>
              <a:t>been</a:t>
            </a:r>
            <a:r>
              <a:rPr lang="it-IT" dirty="0" smtClean="0"/>
              <a:t> </a:t>
            </a:r>
            <a:r>
              <a:rPr lang="it-IT" dirty="0" err="1" smtClean="0"/>
              <a:t>designed</a:t>
            </a:r>
            <a:r>
              <a:rPr lang="it-IT" dirty="0" smtClean="0"/>
              <a:t>, </a:t>
            </a:r>
            <a:r>
              <a:rPr lang="it-IT" dirty="0" err="1" smtClean="0"/>
              <a:t>realized</a:t>
            </a:r>
            <a:r>
              <a:rPr lang="it-IT" dirty="0" smtClean="0"/>
              <a:t>  and </a:t>
            </a:r>
            <a:r>
              <a:rPr lang="it-IT" dirty="0" err="1" smtClean="0"/>
              <a:t>characterized</a:t>
            </a:r>
            <a:r>
              <a:rPr lang="it-IT" dirty="0" smtClean="0"/>
              <a:t>. </a:t>
            </a:r>
            <a:r>
              <a:rPr lang="it-IT" dirty="0" err="1" smtClean="0"/>
              <a:t>Also</a:t>
            </a:r>
            <a:r>
              <a:rPr lang="it-IT" dirty="0" smtClean="0"/>
              <a:t> in </a:t>
            </a:r>
            <a:r>
              <a:rPr lang="it-IT" dirty="0" err="1" smtClean="0"/>
              <a:t>this</a:t>
            </a:r>
            <a:r>
              <a:rPr lang="it-IT" dirty="0" smtClean="0"/>
              <a:t> case some </a:t>
            </a:r>
            <a:r>
              <a:rPr lang="it-IT" dirty="0" err="1" smtClean="0"/>
              <a:t>measurements</a:t>
            </a:r>
            <a:r>
              <a:rPr lang="it-IT" dirty="0" smtClean="0"/>
              <a:t> </a:t>
            </a:r>
            <a:r>
              <a:rPr lang="it-IT" dirty="0" err="1" smtClean="0"/>
              <a:t>results</a:t>
            </a:r>
            <a:r>
              <a:rPr lang="it-IT" dirty="0" smtClean="0"/>
              <a:t> </a:t>
            </a:r>
            <a:r>
              <a:rPr lang="it-IT" dirty="0" err="1" smtClean="0"/>
              <a:t>wil</a:t>
            </a:r>
            <a:r>
              <a:rPr lang="it-IT" dirty="0" smtClean="0"/>
              <a:t> </a:t>
            </a:r>
            <a:r>
              <a:rPr lang="it-IT" dirty="0" err="1" smtClean="0"/>
              <a:t>be</a:t>
            </a:r>
            <a:r>
              <a:rPr lang="it-IT" dirty="0" smtClean="0"/>
              <a:t> </a:t>
            </a:r>
            <a:r>
              <a:rPr lang="it-IT" dirty="0" err="1" smtClean="0"/>
              <a:t>provided</a:t>
            </a:r>
            <a:r>
              <a:rPr lang="it-IT" dirty="0" smtClean="0"/>
              <a:t>.</a:t>
            </a:r>
          </a:p>
          <a:p>
            <a:pPr eaLnBrk="1" hangingPunct="1">
              <a:lnSpc>
                <a:spcPct val="90000"/>
              </a:lnSpc>
            </a:pPr>
            <a:endParaRPr lang="it-IT" dirty="0" smtClean="0"/>
          </a:p>
          <a:p>
            <a:pPr eaLnBrk="1" hangingPunct="1">
              <a:lnSpc>
                <a:spcPct val="90000"/>
              </a:lnSpc>
            </a:pPr>
            <a:r>
              <a:rPr lang="it-IT" dirty="0" err="1" smtClean="0"/>
              <a:t>Next</a:t>
            </a:r>
            <a:r>
              <a:rPr lang="it-IT" dirty="0" smtClean="0"/>
              <a:t>, the design </a:t>
            </a:r>
            <a:r>
              <a:rPr lang="it-IT" dirty="0" err="1" smtClean="0"/>
              <a:t>of</a:t>
            </a:r>
            <a:r>
              <a:rPr lang="it-IT" dirty="0" smtClean="0"/>
              <a:t> </a:t>
            </a:r>
            <a:r>
              <a:rPr lang="it-IT" dirty="0" err="1" smtClean="0"/>
              <a:t>an</a:t>
            </a:r>
            <a:r>
              <a:rPr lang="it-IT" dirty="0" smtClean="0"/>
              <a:t> 8 </a:t>
            </a:r>
            <a:r>
              <a:rPr lang="it-IT" dirty="0" err="1" smtClean="0"/>
              <a:t>channel</a:t>
            </a:r>
            <a:r>
              <a:rPr lang="it-IT" dirty="0" smtClean="0"/>
              <a:t> test chip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 </a:t>
            </a:r>
            <a:r>
              <a:rPr lang="it-IT" dirty="0" err="1" smtClean="0"/>
              <a:t>togheter</a:t>
            </a:r>
            <a:r>
              <a:rPr lang="it-IT" dirty="0" smtClean="0"/>
              <a:t> </a:t>
            </a:r>
            <a:r>
              <a:rPr lang="it-IT" dirty="0" err="1" smtClean="0"/>
              <a:t>with</a:t>
            </a:r>
            <a:r>
              <a:rPr lang="it-IT" dirty="0" smtClean="0"/>
              <a:t> the </a:t>
            </a:r>
            <a:r>
              <a:rPr lang="it-IT" dirty="0" err="1" smtClean="0"/>
              <a:t>architecture</a:t>
            </a:r>
            <a:r>
              <a:rPr lang="it-IT" dirty="0" smtClean="0"/>
              <a:t> </a:t>
            </a:r>
            <a:r>
              <a:rPr lang="it-IT" dirty="0" err="1" smtClean="0"/>
              <a:t>of</a:t>
            </a:r>
            <a:r>
              <a:rPr lang="it-IT" dirty="0" smtClean="0"/>
              <a:t> the </a:t>
            </a:r>
            <a:r>
              <a:rPr lang="it-IT" dirty="0" err="1" smtClean="0"/>
              <a:t>digital</a:t>
            </a:r>
            <a:r>
              <a:rPr lang="it-IT" dirty="0" smtClean="0"/>
              <a:t> </a:t>
            </a:r>
            <a:r>
              <a:rPr lang="it-IT" dirty="0" err="1" smtClean="0"/>
              <a:t>read-out</a:t>
            </a:r>
            <a:r>
              <a:rPr lang="it-IT" dirty="0" smtClean="0"/>
              <a:t> </a:t>
            </a:r>
            <a:r>
              <a:rPr lang="it-IT" dirty="0" err="1" smtClean="0"/>
              <a:t>section</a:t>
            </a:r>
            <a:r>
              <a:rPr lang="it-IT" dirty="0" smtClean="0"/>
              <a:t>. The chip </a:t>
            </a:r>
            <a:r>
              <a:rPr lang="it-IT" dirty="0" err="1" smtClean="0"/>
              <a:t>has</a:t>
            </a:r>
            <a:r>
              <a:rPr lang="it-IT" dirty="0" smtClean="0"/>
              <a:t> </a:t>
            </a:r>
            <a:r>
              <a:rPr lang="it-IT" dirty="0" err="1" smtClean="0"/>
              <a:t>been</a:t>
            </a:r>
            <a:r>
              <a:rPr lang="it-IT" dirty="0" smtClean="0"/>
              <a:t> </a:t>
            </a:r>
            <a:r>
              <a:rPr lang="it-IT" dirty="0" err="1" smtClean="0"/>
              <a:t>submitted</a:t>
            </a:r>
            <a:r>
              <a:rPr lang="it-IT" dirty="0" smtClean="0"/>
              <a:t> </a:t>
            </a:r>
            <a:r>
              <a:rPr lang="it-IT" dirty="0" err="1" smtClean="0"/>
              <a:t>to</a:t>
            </a:r>
            <a:r>
              <a:rPr lang="it-IT" dirty="0" smtClean="0"/>
              <a:t> a MPW </a:t>
            </a:r>
            <a:r>
              <a:rPr lang="it-IT" dirty="0" err="1" smtClean="0"/>
              <a:t>for</a:t>
            </a:r>
            <a:r>
              <a:rPr lang="it-IT" dirty="0" smtClean="0"/>
              <a:t> </a:t>
            </a:r>
            <a:r>
              <a:rPr lang="it-IT" dirty="0" err="1" smtClean="0"/>
              <a:t>fabrication</a:t>
            </a:r>
            <a:r>
              <a:rPr lang="it-IT" dirty="0" smtClean="0"/>
              <a:t> at the end </a:t>
            </a:r>
            <a:r>
              <a:rPr lang="it-IT" dirty="0" err="1" smtClean="0"/>
              <a:t>of</a:t>
            </a:r>
            <a:r>
              <a:rPr lang="it-IT" dirty="0" smtClean="0"/>
              <a:t> </a:t>
            </a:r>
            <a:r>
              <a:rPr lang="it-IT" dirty="0" err="1" smtClean="0"/>
              <a:t>July</a:t>
            </a:r>
            <a:r>
              <a:rPr lang="it-IT" dirty="0" smtClean="0"/>
              <a:t> and </a:t>
            </a:r>
            <a:r>
              <a:rPr lang="it-IT" dirty="0" err="1" smtClean="0"/>
              <a:t>we</a:t>
            </a:r>
            <a:r>
              <a:rPr lang="it-IT" dirty="0" smtClean="0"/>
              <a:t> </a:t>
            </a:r>
            <a:r>
              <a:rPr lang="it-IT" dirty="0" err="1" smtClean="0"/>
              <a:t>expect</a:t>
            </a:r>
            <a:r>
              <a:rPr lang="it-IT" dirty="0" smtClean="0"/>
              <a:t> the delivery </a:t>
            </a:r>
            <a:r>
              <a:rPr lang="it-IT" dirty="0" err="1" smtClean="0"/>
              <a:t>of</a:t>
            </a:r>
            <a:r>
              <a:rPr lang="it-IT" dirty="0" smtClean="0"/>
              <a:t> the </a:t>
            </a:r>
            <a:r>
              <a:rPr lang="it-IT" dirty="0" err="1" smtClean="0"/>
              <a:t>prototypes</a:t>
            </a:r>
            <a:r>
              <a:rPr lang="it-IT" dirty="0" smtClean="0"/>
              <a:t> </a:t>
            </a:r>
            <a:r>
              <a:rPr lang="it-IT" dirty="0" err="1" smtClean="0"/>
              <a:t>by</a:t>
            </a:r>
            <a:r>
              <a:rPr lang="it-IT" dirty="0" smtClean="0"/>
              <a:t> the first part </a:t>
            </a:r>
            <a:r>
              <a:rPr lang="it-IT" dirty="0" err="1" smtClean="0"/>
              <a:t>of</a:t>
            </a:r>
            <a:r>
              <a:rPr lang="it-IT" dirty="0" smtClean="0"/>
              <a:t> </a:t>
            </a:r>
            <a:r>
              <a:rPr lang="it-IT" dirty="0" err="1" smtClean="0"/>
              <a:t>October</a:t>
            </a:r>
            <a:r>
              <a:rPr lang="it-IT" dirty="0" smtClean="0"/>
              <a:t>. </a:t>
            </a:r>
          </a:p>
          <a:p>
            <a:pPr eaLnBrk="1" hangingPunct="1">
              <a:lnSpc>
                <a:spcPct val="90000"/>
              </a:lnSpc>
            </a:pPr>
            <a:endParaRPr lang="it-IT" dirty="0" smtClean="0"/>
          </a:p>
          <a:p>
            <a:pPr eaLnBrk="1" hangingPunct="1">
              <a:lnSpc>
                <a:spcPct val="90000"/>
              </a:lnSpc>
            </a:pPr>
            <a:r>
              <a:rPr lang="it-IT" dirty="0" err="1" smtClean="0"/>
              <a:t>Eventually</a:t>
            </a:r>
            <a:r>
              <a:rPr lang="it-IT" dirty="0" smtClean="0"/>
              <a:t> some </a:t>
            </a:r>
            <a:r>
              <a:rPr lang="it-IT" dirty="0" err="1" smtClean="0"/>
              <a:t>possible</a:t>
            </a:r>
            <a:r>
              <a:rPr lang="it-IT" dirty="0" smtClean="0"/>
              <a:t> future work </a:t>
            </a:r>
            <a:r>
              <a:rPr lang="it-IT" dirty="0" err="1" smtClean="0"/>
              <a:t>will</a:t>
            </a:r>
            <a:r>
              <a:rPr lang="it-IT" dirty="0" smtClean="0"/>
              <a:t> </a:t>
            </a:r>
            <a:r>
              <a:rPr lang="it-IT" dirty="0" err="1" smtClean="0"/>
              <a:t>be</a:t>
            </a:r>
            <a:r>
              <a:rPr lang="it-IT" dirty="0" smtClean="0"/>
              <a:t> </a:t>
            </a:r>
            <a:r>
              <a:rPr lang="it-IT" dirty="0" err="1" smtClean="0"/>
              <a:t>described</a:t>
            </a:r>
            <a:r>
              <a:rPr lang="it-IT" dirty="0" smtClean="0"/>
              <a:t> </a:t>
            </a:r>
          </a:p>
          <a:p>
            <a:pPr eaLnBrk="1" hangingPunct="1">
              <a:lnSpc>
                <a:spcPct val="90000"/>
              </a:lnSpc>
            </a:pPr>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10</a:t>
            </a:fld>
            <a:endParaRPr lang="it-IT" dirty="0"/>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11</a:t>
            </a:fld>
            <a:endParaRPr lang="it-IT" dirty="0"/>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ftr" sz="quarter" idx="4294967295"/>
          </p:nvPr>
        </p:nvSpPr>
        <p:spPr bwMode="auto">
          <a:xfrm>
            <a:off x="0" y="9720263"/>
            <a:ext cx="3076575" cy="512762"/>
          </a:xfrm>
          <a:prstGeom prst="rect">
            <a:avLst/>
          </a:prstGeom>
          <a:noFill/>
          <a:ln>
            <a:miter lim="800000"/>
            <a:headEnd/>
            <a:tailEnd/>
          </a:ln>
        </p:spPr>
        <p:txBody>
          <a:bodyPr/>
          <a:lstStyle/>
          <a:p>
            <a:r>
              <a:rPr lang="it-IT">
                <a:solidFill>
                  <a:prstClr val="black"/>
                </a:solidFill>
              </a:rPr>
              <a:t>Iwasi07 - Bari June 27 2007</a:t>
            </a:r>
          </a:p>
        </p:txBody>
      </p:sp>
      <p:sp>
        <p:nvSpPr>
          <p:cNvPr id="30722" name="Rectangle 2"/>
          <p:cNvSpPr>
            <a:spLocks noGrp="1" noRot="1" noChangeAspect="1" noChangeArrowheads="1" noTextEdit="1"/>
          </p:cNvSpPr>
          <p:nvPr>
            <p:ph type="sldImg"/>
          </p:nvPr>
        </p:nvSpPr>
        <p:spPr bwMode="auto">
          <a:xfrm>
            <a:off x="779463" y="766763"/>
            <a:ext cx="5541962" cy="3838575"/>
          </a:xfrm>
          <a:prstGeom prst="rect">
            <a:avLst/>
          </a:prstGeom>
          <a:noFill/>
          <a:ln>
            <a:miter lim="800000"/>
            <a:headEnd/>
            <a:tailEnd/>
          </a:ln>
        </p:spPr>
      </p:sp>
      <p:sp>
        <p:nvSpPr>
          <p:cNvPr id="30723" name="Rectangle 3"/>
          <p:cNvSpPr>
            <a:spLocks noGrp="1" noChangeArrowheads="1"/>
          </p:cNvSpPr>
          <p:nvPr>
            <p:ph type="body" idx="1"/>
          </p:nvPr>
        </p:nvSpPr>
        <p:spPr bwMode="auto">
          <a:xfrm>
            <a:off x="709613" y="4860925"/>
            <a:ext cx="5680075" cy="4606925"/>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ftr" sz="quarter" idx="4294967295"/>
          </p:nvPr>
        </p:nvSpPr>
        <p:spPr bwMode="auto">
          <a:xfrm>
            <a:off x="0" y="9720263"/>
            <a:ext cx="3076575" cy="512762"/>
          </a:xfrm>
          <a:prstGeom prst="rect">
            <a:avLst/>
          </a:prstGeom>
          <a:noFill/>
          <a:ln>
            <a:miter lim="800000"/>
            <a:headEnd/>
            <a:tailEnd/>
          </a:ln>
        </p:spPr>
        <p:txBody>
          <a:bodyPr/>
          <a:lstStyle/>
          <a:p>
            <a:r>
              <a:rPr lang="it-IT">
                <a:solidFill>
                  <a:prstClr val="black"/>
                </a:solidFill>
              </a:rPr>
              <a:t>Iwasi07 - Bari June 27 2007</a:t>
            </a:r>
          </a:p>
        </p:txBody>
      </p:sp>
      <p:sp>
        <p:nvSpPr>
          <p:cNvPr id="30722" name="Rectangle 2"/>
          <p:cNvSpPr>
            <a:spLocks noGrp="1" noRot="1" noChangeAspect="1" noChangeArrowheads="1" noTextEdit="1"/>
          </p:cNvSpPr>
          <p:nvPr>
            <p:ph type="sldImg"/>
          </p:nvPr>
        </p:nvSpPr>
        <p:spPr bwMode="auto">
          <a:xfrm>
            <a:off x="779463" y="766763"/>
            <a:ext cx="5541962" cy="3838575"/>
          </a:xfrm>
          <a:prstGeom prst="rect">
            <a:avLst/>
          </a:prstGeom>
          <a:noFill/>
          <a:ln>
            <a:miter lim="800000"/>
            <a:headEnd/>
            <a:tailEnd/>
          </a:ln>
        </p:spPr>
      </p:sp>
      <p:sp>
        <p:nvSpPr>
          <p:cNvPr id="30723" name="Rectangle 3"/>
          <p:cNvSpPr>
            <a:spLocks noGrp="1" noChangeArrowheads="1"/>
          </p:cNvSpPr>
          <p:nvPr>
            <p:ph type="body" idx="1"/>
          </p:nvPr>
        </p:nvSpPr>
        <p:spPr bwMode="auto">
          <a:xfrm>
            <a:off x="709613" y="4860925"/>
            <a:ext cx="5680075" cy="4606925"/>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ftr" sz="quarter" idx="4294967295"/>
          </p:nvPr>
        </p:nvSpPr>
        <p:spPr bwMode="auto">
          <a:xfrm>
            <a:off x="0" y="9720263"/>
            <a:ext cx="3076575" cy="512762"/>
          </a:xfrm>
          <a:prstGeom prst="rect">
            <a:avLst/>
          </a:prstGeom>
          <a:noFill/>
          <a:ln>
            <a:miter lim="800000"/>
            <a:headEnd/>
            <a:tailEnd/>
          </a:ln>
        </p:spPr>
        <p:txBody>
          <a:bodyPr/>
          <a:lstStyle/>
          <a:p>
            <a:r>
              <a:rPr lang="it-IT"/>
              <a:t>Iwasi07 - Bari June 27 2007</a:t>
            </a:r>
          </a:p>
        </p:txBody>
      </p:sp>
      <p:sp>
        <p:nvSpPr>
          <p:cNvPr id="30722" name="Rectangle 2"/>
          <p:cNvSpPr>
            <a:spLocks noGrp="1" noRot="1" noChangeAspect="1" noChangeArrowheads="1" noTextEdit="1"/>
          </p:cNvSpPr>
          <p:nvPr>
            <p:ph type="sldImg"/>
          </p:nvPr>
        </p:nvSpPr>
        <p:spPr bwMode="auto">
          <a:xfrm>
            <a:off x="779463" y="766763"/>
            <a:ext cx="5541962" cy="3838575"/>
          </a:xfrm>
          <a:prstGeom prst="rect">
            <a:avLst/>
          </a:prstGeom>
          <a:noFill/>
          <a:ln>
            <a:miter lim="800000"/>
            <a:headEnd/>
            <a:tailEnd/>
          </a:ln>
        </p:spPr>
      </p:sp>
      <p:sp>
        <p:nvSpPr>
          <p:cNvPr id="30723" name="Rectangle 3"/>
          <p:cNvSpPr>
            <a:spLocks noGrp="1" noChangeArrowheads="1"/>
          </p:cNvSpPr>
          <p:nvPr>
            <p:ph type="body" idx="1"/>
          </p:nvPr>
        </p:nvSpPr>
        <p:spPr bwMode="auto">
          <a:xfrm>
            <a:off x="709613" y="4860925"/>
            <a:ext cx="5680075" cy="4606925"/>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8A023E3-71E9-4709-B391-BFD2C9CF090E}" type="slidenum">
              <a:rPr lang="it-IT"/>
              <a:pPr/>
              <a:t>3</a:t>
            </a:fld>
            <a:endParaRPr lang="it-IT"/>
          </a:p>
        </p:txBody>
      </p:sp>
      <p:sp>
        <p:nvSpPr>
          <p:cNvPr id="32770"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32771"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4</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5</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6</a:t>
            </a:fld>
            <a:endParaRPr lang="it-IT" dirty="0"/>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47802F-DDF1-43FC-8B64-A433B1E71987}" type="slidenum">
              <a:rPr lang="it-IT" smtClean="0"/>
              <a:pPr/>
              <a:t>7</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smtClean="0"/>
              <a:t>This is the outline of the presentation.</a:t>
            </a:r>
          </a:p>
          <a:p>
            <a:pPr eaLnBrk="1" hangingPunct="1">
              <a:lnSpc>
                <a:spcPct val="90000"/>
              </a:lnSpc>
            </a:pPr>
            <a:endParaRPr lang="it-IT" smtClean="0"/>
          </a:p>
          <a:p>
            <a:pPr eaLnBrk="1" hangingPunct="1">
              <a:lnSpc>
                <a:spcPct val="90000"/>
              </a:lnSpc>
            </a:pPr>
            <a:r>
              <a:rPr lang="it-IT" smtClean="0"/>
              <a:t>Fist of all, we needed an accurat model of the detector in order to perform reliable simulations at circuit level. So, the classical model of the SiPM has been modified by adding some relevant features which gives remarkable contributions to the electrical behaviour of the detector itself and, moreover we set up a suitable extraction procedure to evaluate the paramenters involved in the model.</a:t>
            </a:r>
          </a:p>
          <a:p>
            <a:pPr eaLnBrk="1" hangingPunct="1">
              <a:lnSpc>
                <a:spcPct val="90000"/>
              </a:lnSpc>
            </a:pPr>
            <a:endParaRPr lang="it-IT" smtClean="0"/>
          </a:p>
          <a:p>
            <a:pPr eaLnBrk="1" hangingPunct="1">
              <a:lnSpc>
                <a:spcPct val="90000"/>
              </a:lnSpc>
            </a:pPr>
            <a:r>
              <a:rPr lang="it-IT" smtClean="0"/>
              <a:t>After that, different front-end circuit solutions have been compared to find out the most suitable one, considering the SiPM characteristics. Some prototypes of the very first front-end have been realized and some results fromt their characterization will be shown.</a:t>
            </a:r>
          </a:p>
          <a:p>
            <a:pPr eaLnBrk="1" hangingPunct="1">
              <a:lnSpc>
                <a:spcPct val="90000"/>
              </a:lnSpc>
            </a:pPr>
            <a:endParaRPr lang="it-IT" smtClean="0"/>
          </a:p>
          <a:p>
            <a:pPr eaLnBrk="1" hangingPunct="1">
              <a:lnSpc>
                <a:spcPct val="90000"/>
              </a:lnSpc>
            </a:pPr>
            <a:r>
              <a:rPr lang="it-IT" smtClean="0"/>
              <a:t>The very first version of the f.e. has been equipped with more building blocks and a first version of the complete analog channel has been designed, realized  and characterized. Also in this case some measurements results wil be provided.</a:t>
            </a:r>
          </a:p>
          <a:p>
            <a:pPr eaLnBrk="1" hangingPunct="1">
              <a:lnSpc>
                <a:spcPct val="90000"/>
              </a:lnSpc>
            </a:pPr>
            <a:endParaRPr lang="it-IT" smtClean="0"/>
          </a:p>
          <a:p>
            <a:pPr eaLnBrk="1" hangingPunct="1">
              <a:lnSpc>
                <a:spcPct val="90000"/>
              </a:lnSpc>
            </a:pPr>
            <a:r>
              <a:rPr lang="it-IT" smtClean="0"/>
              <a:t>Next, the design of an 8 channel test chip has been carried out, togheter with the architecture of the digital read-out section. The chip has been submitted to a MPW for fabrication at the end of July and we expect the delivery of the prototypes by the first part of October. </a:t>
            </a:r>
          </a:p>
          <a:p>
            <a:pPr eaLnBrk="1" hangingPunct="1">
              <a:lnSpc>
                <a:spcPct val="90000"/>
              </a:lnSpc>
            </a:pPr>
            <a:endParaRPr lang="it-IT" smtClean="0"/>
          </a:p>
          <a:p>
            <a:pPr eaLnBrk="1" hangingPunct="1">
              <a:lnSpc>
                <a:spcPct val="90000"/>
              </a:lnSpc>
            </a:pPr>
            <a:r>
              <a:rPr lang="it-IT" smtClean="0"/>
              <a:t>Eventually some possible future work will be described </a:t>
            </a:r>
          </a:p>
          <a:p>
            <a:pPr eaLnBrk="1" hangingPunct="1">
              <a:lnSpc>
                <a:spcPct val="90000"/>
              </a:lnSpc>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C804EB-C357-46F7-BE3D-1836287343B1}" type="slidenum">
              <a:rPr lang="it-IT" smtClean="0"/>
              <a:pPr/>
              <a:t>8</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dirty="0" err="1" smtClean="0"/>
              <a:t>This</a:t>
            </a:r>
            <a:r>
              <a:rPr lang="it-IT" dirty="0" smtClean="0"/>
              <a:t> </a:t>
            </a:r>
            <a:r>
              <a:rPr lang="it-IT" dirty="0" err="1" smtClean="0"/>
              <a:t>is</a:t>
            </a:r>
            <a:r>
              <a:rPr lang="it-IT" dirty="0" smtClean="0"/>
              <a:t> the </a:t>
            </a:r>
            <a:r>
              <a:rPr lang="it-IT" dirty="0" err="1" smtClean="0"/>
              <a:t>outline</a:t>
            </a:r>
            <a:r>
              <a:rPr lang="it-IT" dirty="0" smtClean="0"/>
              <a:t> </a:t>
            </a:r>
            <a:r>
              <a:rPr lang="it-IT" dirty="0" err="1" smtClean="0"/>
              <a:t>of</a:t>
            </a:r>
            <a:r>
              <a:rPr lang="it-IT" dirty="0" smtClean="0"/>
              <a:t> the </a:t>
            </a:r>
            <a:r>
              <a:rPr lang="it-IT" dirty="0" err="1" smtClean="0"/>
              <a:t>presentation</a:t>
            </a:r>
            <a:r>
              <a:rPr lang="it-IT" dirty="0" smtClean="0"/>
              <a:t>.</a:t>
            </a:r>
          </a:p>
          <a:p>
            <a:pPr eaLnBrk="1" hangingPunct="1">
              <a:lnSpc>
                <a:spcPct val="90000"/>
              </a:lnSpc>
            </a:pPr>
            <a:endParaRPr lang="it-IT" dirty="0" smtClean="0"/>
          </a:p>
          <a:p>
            <a:pPr eaLnBrk="1" hangingPunct="1">
              <a:lnSpc>
                <a:spcPct val="90000"/>
              </a:lnSpc>
            </a:pPr>
            <a:r>
              <a:rPr lang="it-IT" dirty="0" err="1" smtClean="0"/>
              <a:t>Fist</a:t>
            </a:r>
            <a:r>
              <a:rPr lang="it-IT" dirty="0" smtClean="0"/>
              <a:t> </a:t>
            </a:r>
            <a:r>
              <a:rPr lang="it-IT" dirty="0" err="1" smtClean="0"/>
              <a:t>of</a:t>
            </a:r>
            <a:r>
              <a:rPr lang="it-IT" dirty="0" smtClean="0"/>
              <a:t> </a:t>
            </a:r>
            <a:r>
              <a:rPr lang="it-IT" dirty="0" err="1" smtClean="0"/>
              <a:t>all</a:t>
            </a:r>
            <a:r>
              <a:rPr lang="it-IT" dirty="0" smtClean="0"/>
              <a:t>, </a:t>
            </a:r>
            <a:r>
              <a:rPr lang="it-IT" dirty="0" err="1" smtClean="0"/>
              <a:t>we</a:t>
            </a:r>
            <a:r>
              <a:rPr lang="it-IT" dirty="0" smtClean="0"/>
              <a:t> </a:t>
            </a:r>
            <a:r>
              <a:rPr lang="it-IT" dirty="0" err="1" smtClean="0"/>
              <a:t>needed</a:t>
            </a:r>
            <a:r>
              <a:rPr lang="it-IT" dirty="0" smtClean="0"/>
              <a:t> </a:t>
            </a:r>
            <a:r>
              <a:rPr lang="it-IT" dirty="0" err="1" smtClean="0"/>
              <a:t>an</a:t>
            </a:r>
            <a:r>
              <a:rPr lang="it-IT" dirty="0" smtClean="0"/>
              <a:t> </a:t>
            </a:r>
            <a:r>
              <a:rPr lang="it-IT" dirty="0" err="1" smtClean="0"/>
              <a:t>accurat</a:t>
            </a:r>
            <a:r>
              <a:rPr lang="it-IT" dirty="0" smtClean="0"/>
              <a:t> </a:t>
            </a:r>
            <a:r>
              <a:rPr lang="it-IT" dirty="0" err="1" smtClean="0"/>
              <a:t>model</a:t>
            </a:r>
            <a:r>
              <a:rPr lang="it-IT" dirty="0" smtClean="0"/>
              <a:t> </a:t>
            </a:r>
            <a:r>
              <a:rPr lang="it-IT" dirty="0" err="1" smtClean="0"/>
              <a:t>of</a:t>
            </a:r>
            <a:r>
              <a:rPr lang="it-IT" dirty="0" smtClean="0"/>
              <a:t> the detector in </a:t>
            </a:r>
            <a:r>
              <a:rPr lang="it-IT" dirty="0" err="1" smtClean="0"/>
              <a:t>order</a:t>
            </a:r>
            <a:r>
              <a:rPr lang="it-IT" dirty="0" smtClean="0"/>
              <a:t> </a:t>
            </a:r>
            <a:r>
              <a:rPr lang="it-IT" dirty="0" err="1" smtClean="0"/>
              <a:t>to</a:t>
            </a:r>
            <a:r>
              <a:rPr lang="it-IT" dirty="0" smtClean="0"/>
              <a:t> </a:t>
            </a:r>
            <a:r>
              <a:rPr lang="it-IT" dirty="0" err="1" smtClean="0"/>
              <a:t>perform</a:t>
            </a:r>
            <a:r>
              <a:rPr lang="it-IT" dirty="0" smtClean="0"/>
              <a:t> </a:t>
            </a:r>
            <a:r>
              <a:rPr lang="it-IT" dirty="0" err="1" smtClean="0"/>
              <a:t>reliable</a:t>
            </a:r>
            <a:r>
              <a:rPr lang="it-IT" dirty="0" smtClean="0"/>
              <a:t> </a:t>
            </a:r>
            <a:r>
              <a:rPr lang="it-IT" dirty="0" err="1" smtClean="0"/>
              <a:t>simulations</a:t>
            </a:r>
            <a:r>
              <a:rPr lang="it-IT" dirty="0" smtClean="0"/>
              <a:t> at </a:t>
            </a:r>
            <a:r>
              <a:rPr lang="it-IT" dirty="0" err="1" smtClean="0"/>
              <a:t>circuit</a:t>
            </a:r>
            <a:r>
              <a:rPr lang="it-IT" dirty="0" smtClean="0"/>
              <a:t> </a:t>
            </a:r>
            <a:r>
              <a:rPr lang="it-IT" dirty="0" err="1" smtClean="0"/>
              <a:t>level</a:t>
            </a:r>
            <a:r>
              <a:rPr lang="it-IT" dirty="0" smtClean="0"/>
              <a:t>. So, the </a:t>
            </a:r>
            <a:r>
              <a:rPr lang="it-IT" dirty="0" err="1" smtClean="0"/>
              <a:t>classical</a:t>
            </a:r>
            <a:r>
              <a:rPr lang="it-IT" dirty="0" smtClean="0"/>
              <a:t> </a:t>
            </a:r>
            <a:r>
              <a:rPr lang="it-IT" dirty="0" err="1" smtClean="0"/>
              <a:t>model</a:t>
            </a:r>
            <a:r>
              <a:rPr lang="it-IT" dirty="0" smtClean="0"/>
              <a:t> </a:t>
            </a:r>
            <a:r>
              <a:rPr lang="it-IT" dirty="0" err="1" smtClean="0"/>
              <a:t>of</a:t>
            </a:r>
            <a:r>
              <a:rPr lang="it-IT" dirty="0" smtClean="0"/>
              <a:t> the SiPM </a:t>
            </a:r>
            <a:r>
              <a:rPr lang="it-IT" dirty="0" err="1" smtClean="0"/>
              <a:t>has</a:t>
            </a:r>
            <a:r>
              <a:rPr lang="it-IT" dirty="0" smtClean="0"/>
              <a:t> </a:t>
            </a:r>
            <a:r>
              <a:rPr lang="it-IT" dirty="0" err="1" smtClean="0"/>
              <a:t>been</a:t>
            </a:r>
            <a:r>
              <a:rPr lang="it-IT" dirty="0" smtClean="0"/>
              <a:t> </a:t>
            </a:r>
            <a:r>
              <a:rPr lang="it-IT" dirty="0" err="1" smtClean="0"/>
              <a:t>modified</a:t>
            </a:r>
            <a:r>
              <a:rPr lang="it-IT" dirty="0" smtClean="0"/>
              <a:t> </a:t>
            </a:r>
            <a:r>
              <a:rPr lang="it-IT" dirty="0" err="1" smtClean="0"/>
              <a:t>by</a:t>
            </a:r>
            <a:r>
              <a:rPr lang="it-IT" dirty="0" smtClean="0"/>
              <a:t> </a:t>
            </a:r>
            <a:r>
              <a:rPr lang="it-IT" dirty="0" err="1" smtClean="0"/>
              <a:t>adding</a:t>
            </a:r>
            <a:r>
              <a:rPr lang="it-IT" dirty="0" smtClean="0"/>
              <a:t> some </a:t>
            </a:r>
            <a:r>
              <a:rPr lang="it-IT" dirty="0" err="1" smtClean="0"/>
              <a:t>relevant</a:t>
            </a:r>
            <a:r>
              <a:rPr lang="it-IT" dirty="0" smtClean="0"/>
              <a:t> </a:t>
            </a:r>
            <a:r>
              <a:rPr lang="it-IT" dirty="0" err="1" smtClean="0"/>
              <a:t>features</a:t>
            </a:r>
            <a:r>
              <a:rPr lang="it-IT" dirty="0" smtClean="0"/>
              <a:t> </a:t>
            </a:r>
            <a:r>
              <a:rPr lang="it-IT" dirty="0" err="1" smtClean="0"/>
              <a:t>which</a:t>
            </a:r>
            <a:r>
              <a:rPr lang="it-IT" dirty="0" smtClean="0"/>
              <a:t> </a:t>
            </a:r>
            <a:r>
              <a:rPr lang="it-IT" dirty="0" err="1" smtClean="0"/>
              <a:t>gives</a:t>
            </a:r>
            <a:r>
              <a:rPr lang="it-IT" dirty="0" smtClean="0"/>
              <a:t> </a:t>
            </a:r>
            <a:r>
              <a:rPr lang="it-IT" dirty="0" err="1" smtClean="0"/>
              <a:t>remarkable</a:t>
            </a:r>
            <a:r>
              <a:rPr lang="it-IT" dirty="0" smtClean="0"/>
              <a:t> </a:t>
            </a:r>
            <a:r>
              <a:rPr lang="it-IT" dirty="0" err="1" smtClean="0"/>
              <a:t>contributions</a:t>
            </a:r>
            <a:r>
              <a:rPr lang="it-IT" dirty="0" smtClean="0"/>
              <a:t> </a:t>
            </a:r>
            <a:r>
              <a:rPr lang="it-IT" dirty="0" err="1" smtClean="0"/>
              <a:t>to</a:t>
            </a:r>
            <a:r>
              <a:rPr lang="it-IT" dirty="0" smtClean="0"/>
              <a:t> the </a:t>
            </a:r>
            <a:r>
              <a:rPr lang="it-IT" dirty="0" err="1" smtClean="0"/>
              <a:t>electrical</a:t>
            </a:r>
            <a:r>
              <a:rPr lang="it-IT" dirty="0" smtClean="0"/>
              <a:t> </a:t>
            </a:r>
            <a:r>
              <a:rPr lang="it-IT" dirty="0" err="1" smtClean="0"/>
              <a:t>behaviour</a:t>
            </a:r>
            <a:r>
              <a:rPr lang="it-IT" dirty="0" smtClean="0"/>
              <a:t> </a:t>
            </a:r>
            <a:r>
              <a:rPr lang="it-IT" dirty="0" err="1" smtClean="0"/>
              <a:t>of</a:t>
            </a:r>
            <a:r>
              <a:rPr lang="it-IT" dirty="0" smtClean="0"/>
              <a:t> the detector </a:t>
            </a:r>
            <a:r>
              <a:rPr lang="it-IT" dirty="0" err="1" smtClean="0"/>
              <a:t>itself</a:t>
            </a:r>
            <a:r>
              <a:rPr lang="it-IT" dirty="0" smtClean="0"/>
              <a:t> and, </a:t>
            </a:r>
            <a:r>
              <a:rPr lang="it-IT" dirty="0" err="1" smtClean="0"/>
              <a:t>moreover</a:t>
            </a:r>
            <a:r>
              <a:rPr lang="it-IT" dirty="0" smtClean="0"/>
              <a:t> </a:t>
            </a:r>
            <a:r>
              <a:rPr lang="it-IT" dirty="0" err="1" smtClean="0"/>
              <a:t>we</a:t>
            </a:r>
            <a:r>
              <a:rPr lang="it-IT" dirty="0" smtClean="0"/>
              <a:t> set up a </a:t>
            </a:r>
            <a:r>
              <a:rPr lang="it-IT" dirty="0" err="1" smtClean="0"/>
              <a:t>suitable</a:t>
            </a:r>
            <a:r>
              <a:rPr lang="it-IT" dirty="0" smtClean="0"/>
              <a:t> </a:t>
            </a:r>
            <a:r>
              <a:rPr lang="it-IT" dirty="0" err="1" smtClean="0"/>
              <a:t>extraction</a:t>
            </a:r>
            <a:r>
              <a:rPr lang="it-IT" dirty="0" smtClean="0"/>
              <a:t> procedure </a:t>
            </a:r>
            <a:r>
              <a:rPr lang="it-IT" dirty="0" err="1" smtClean="0"/>
              <a:t>to</a:t>
            </a:r>
            <a:r>
              <a:rPr lang="it-IT" dirty="0" smtClean="0"/>
              <a:t> </a:t>
            </a:r>
            <a:r>
              <a:rPr lang="it-IT" dirty="0" err="1" smtClean="0"/>
              <a:t>evaluate</a:t>
            </a:r>
            <a:r>
              <a:rPr lang="it-IT" dirty="0" smtClean="0"/>
              <a:t> the </a:t>
            </a:r>
            <a:r>
              <a:rPr lang="it-IT" dirty="0" err="1" smtClean="0"/>
              <a:t>paramenters</a:t>
            </a:r>
            <a:r>
              <a:rPr lang="it-IT" dirty="0" smtClean="0"/>
              <a:t> </a:t>
            </a:r>
            <a:r>
              <a:rPr lang="it-IT" dirty="0" err="1" smtClean="0"/>
              <a:t>involved</a:t>
            </a:r>
            <a:r>
              <a:rPr lang="it-IT" dirty="0" smtClean="0"/>
              <a:t> in the </a:t>
            </a:r>
            <a:r>
              <a:rPr lang="it-IT" dirty="0" err="1" smtClean="0"/>
              <a:t>model</a:t>
            </a:r>
            <a:r>
              <a:rPr lang="it-IT" dirty="0" smtClean="0"/>
              <a:t>.</a:t>
            </a:r>
          </a:p>
          <a:p>
            <a:pPr eaLnBrk="1" hangingPunct="1">
              <a:lnSpc>
                <a:spcPct val="90000"/>
              </a:lnSpc>
            </a:pPr>
            <a:endParaRPr lang="it-IT" dirty="0" smtClean="0"/>
          </a:p>
          <a:p>
            <a:pPr eaLnBrk="1" hangingPunct="1">
              <a:lnSpc>
                <a:spcPct val="90000"/>
              </a:lnSpc>
            </a:pPr>
            <a:r>
              <a:rPr lang="it-IT" dirty="0" err="1" smtClean="0"/>
              <a:t>After</a:t>
            </a:r>
            <a:r>
              <a:rPr lang="it-IT" dirty="0" smtClean="0"/>
              <a:t> </a:t>
            </a:r>
            <a:r>
              <a:rPr lang="it-IT" dirty="0" err="1" smtClean="0"/>
              <a:t>that</a:t>
            </a:r>
            <a:r>
              <a:rPr lang="it-IT" dirty="0" smtClean="0"/>
              <a:t>, </a:t>
            </a:r>
            <a:r>
              <a:rPr lang="it-IT" dirty="0" err="1" smtClean="0"/>
              <a:t>different</a:t>
            </a:r>
            <a:r>
              <a:rPr lang="it-IT" dirty="0" smtClean="0"/>
              <a:t> front-end </a:t>
            </a:r>
            <a:r>
              <a:rPr lang="it-IT" dirty="0" err="1" smtClean="0"/>
              <a:t>circuit</a:t>
            </a:r>
            <a:r>
              <a:rPr lang="it-IT" dirty="0" smtClean="0"/>
              <a:t> </a:t>
            </a:r>
            <a:r>
              <a:rPr lang="it-IT" dirty="0" err="1" smtClean="0"/>
              <a:t>solutions</a:t>
            </a:r>
            <a:r>
              <a:rPr lang="it-IT" dirty="0" smtClean="0"/>
              <a:t> </a:t>
            </a:r>
            <a:r>
              <a:rPr lang="it-IT" dirty="0" err="1" smtClean="0"/>
              <a:t>have</a:t>
            </a:r>
            <a:r>
              <a:rPr lang="it-IT" dirty="0" smtClean="0"/>
              <a:t> </a:t>
            </a:r>
            <a:r>
              <a:rPr lang="it-IT" dirty="0" err="1" smtClean="0"/>
              <a:t>been</a:t>
            </a:r>
            <a:r>
              <a:rPr lang="it-IT" dirty="0" smtClean="0"/>
              <a:t> </a:t>
            </a:r>
            <a:r>
              <a:rPr lang="it-IT" dirty="0" err="1" smtClean="0"/>
              <a:t>compared</a:t>
            </a:r>
            <a:r>
              <a:rPr lang="it-IT" dirty="0" smtClean="0"/>
              <a:t> </a:t>
            </a:r>
            <a:r>
              <a:rPr lang="it-IT" dirty="0" err="1" smtClean="0"/>
              <a:t>to</a:t>
            </a:r>
            <a:r>
              <a:rPr lang="it-IT" dirty="0" smtClean="0"/>
              <a:t> </a:t>
            </a:r>
            <a:r>
              <a:rPr lang="it-IT" dirty="0" err="1" smtClean="0"/>
              <a:t>find</a:t>
            </a:r>
            <a:r>
              <a:rPr lang="it-IT" dirty="0" smtClean="0"/>
              <a:t> out the </a:t>
            </a:r>
            <a:r>
              <a:rPr lang="it-IT" dirty="0" err="1" smtClean="0"/>
              <a:t>most</a:t>
            </a:r>
            <a:r>
              <a:rPr lang="it-IT" dirty="0" smtClean="0"/>
              <a:t> </a:t>
            </a:r>
            <a:r>
              <a:rPr lang="it-IT" dirty="0" err="1" smtClean="0"/>
              <a:t>suitable</a:t>
            </a:r>
            <a:r>
              <a:rPr lang="it-IT" dirty="0" smtClean="0"/>
              <a:t> </a:t>
            </a:r>
            <a:r>
              <a:rPr lang="it-IT" dirty="0" err="1" smtClean="0"/>
              <a:t>one</a:t>
            </a:r>
            <a:r>
              <a:rPr lang="it-IT" dirty="0" smtClean="0"/>
              <a:t>, </a:t>
            </a:r>
            <a:r>
              <a:rPr lang="it-IT" dirty="0" err="1" smtClean="0"/>
              <a:t>considering</a:t>
            </a:r>
            <a:r>
              <a:rPr lang="it-IT" dirty="0" smtClean="0"/>
              <a:t> the SiPM </a:t>
            </a:r>
            <a:r>
              <a:rPr lang="it-IT" dirty="0" err="1" smtClean="0"/>
              <a:t>characteristics</a:t>
            </a:r>
            <a:r>
              <a:rPr lang="it-IT" dirty="0" smtClean="0"/>
              <a:t>. Some </a:t>
            </a:r>
            <a:r>
              <a:rPr lang="it-IT" dirty="0" err="1" smtClean="0"/>
              <a:t>prototypes</a:t>
            </a:r>
            <a:r>
              <a:rPr lang="it-IT" dirty="0" smtClean="0"/>
              <a:t> </a:t>
            </a:r>
            <a:r>
              <a:rPr lang="it-IT" dirty="0" err="1" smtClean="0"/>
              <a:t>of</a:t>
            </a:r>
            <a:r>
              <a:rPr lang="it-IT" dirty="0" smtClean="0"/>
              <a:t> the </a:t>
            </a:r>
            <a:r>
              <a:rPr lang="it-IT" dirty="0" err="1" smtClean="0"/>
              <a:t>very</a:t>
            </a:r>
            <a:r>
              <a:rPr lang="it-IT" dirty="0" smtClean="0"/>
              <a:t> first front-end </a:t>
            </a:r>
            <a:r>
              <a:rPr lang="it-IT" dirty="0" err="1" smtClean="0"/>
              <a:t>have</a:t>
            </a:r>
            <a:r>
              <a:rPr lang="it-IT" dirty="0" smtClean="0"/>
              <a:t> </a:t>
            </a:r>
            <a:r>
              <a:rPr lang="it-IT" dirty="0" err="1" smtClean="0"/>
              <a:t>been</a:t>
            </a:r>
            <a:r>
              <a:rPr lang="it-IT" dirty="0" smtClean="0"/>
              <a:t> </a:t>
            </a:r>
            <a:r>
              <a:rPr lang="it-IT" dirty="0" err="1" smtClean="0"/>
              <a:t>realized</a:t>
            </a:r>
            <a:r>
              <a:rPr lang="it-IT" dirty="0" smtClean="0"/>
              <a:t> and some </a:t>
            </a:r>
            <a:r>
              <a:rPr lang="it-IT" dirty="0" err="1" smtClean="0"/>
              <a:t>results</a:t>
            </a:r>
            <a:r>
              <a:rPr lang="it-IT" dirty="0" smtClean="0"/>
              <a:t> </a:t>
            </a:r>
            <a:r>
              <a:rPr lang="it-IT" dirty="0" err="1" smtClean="0"/>
              <a:t>fromt</a:t>
            </a:r>
            <a:r>
              <a:rPr lang="it-IT" dirty="0" smtClean="0"/>
              <a:t> </a:t>
            </a:r>
            <a:r>
              <a:rPr lang="it-IT" dirty="0" err="1" smtClean="0"/>
              <a:t>their</a:t>
            </a:r>
            <a:r>
              <a:rPr lang="it-IT" dirty="0" smtClean="0"/>
              <a:t> </a:t>
            </a:r>
            <a:r>
              <a:rPr lang="it-IT" dirty="0" err="1" smtClean="0"/>
              <a:t>characterization</a:t>
            </a:r>
            <a:r>
              <a:rPr lang="it-IT" dirty="0" smtClean="0"/>
              <a:t> </a:t>
            </a:r>
            <a:r>
              <a:rPr lang="it-IT" dirty="0" err="1" smtClean="0"/>
              <a:t>will</a:t>
            </a:r>
            <a:r>
              <a:rPr lang="it-IT" dirty="0" smtClean="0"/>
              <a:t> </a:t>
            </a:r>
            <a:r>
              <a:rPr lang="it-IT" dirty="0" err="1" smtClean="0"/>
              <a:t>be</a:t>
            </a:r>
            <a:r>
              <a:rPr lang="it-IT" dirty="0" smtClean="0"/>
              <a:t> </a:t>
            </a:r>
            <a:r>
              <a:rPr lang="it-IT" dirty="0" err="1" smtClean="0"/>
              <a:t>shown</a:t>
            </a:r>
            <a:r>
              <a:rPr lang="it-IT" dirty="0" smtClean="0"/>
              <a:t>.</a:t>
            </a:r>
          </a:p>
          <a:p>
            <a:pPr eaLnBrk="1" hangingPunct="1">
              <a:lnSpc>
                <a:spcPct val="90000"/>
              </a:lnSpc>
            </a:pPr>
            <a:endParaRPr lang="it-IT" dirty="0" smtClean="0"/>
          </a:p>
          <a:p>
            <a:pPr eaLnBrk="1" hangingPunct="1">
              <a:lnSpc>
                <a:spcPct val="90000"/>
              </a:lnSpc>
            </a:pPr>
            <a:r>
              <a:rPr lang="it-IT" dirty="0" smtClean="0"/>
              <a:t>The </a:t>
            </a:r>
            <a:r>
              <a:rPr lang="it-IT" dirty="0" err="1" smtClean="0"/>
              <a:t>very</a:t>
            </a:r>
            <a:r>
              <a:rPr lang="it-IT" dirty="0" smtClean="0"/>
              <a:t> first </a:t>
            </a:r>
            <a:r>
              <a:rPr lang="it-IT" dirty="0" err="1" smtClean="0"/>
              <a:t>version</a:t>
            </a:r>
            <a:r>
              <a:rPr lang="it-IT" dirty="0" smtClean="0"/>
              <a:t> </a:t>
            </a:r>
            <a:r>
              <a:rPr lang="it-IT" dirty="0" err="1" smtClean="0"/>
              <a:t>of</a:t>
            </a:r>
            <a:r>
              <a:rPr lang="it-IT" dirty="0" smtClean="0"/>
              <a:t> the </a:t>
            </a:r>
            <a:r>
              <a:rPr lang="it-IT" dirty="0" err="1" smtClean="0"/>
              <a:t>f.e.</a:t>
            </a:r>
            <a:r>
              <a:rPr lang="it-IT" dirty="0" smtClean="0"/>
              <a:t> </a:t>
            </a:r>
            <a:r>
              <a:rPr lang="it-IT" dirty="0" err="1" smtClean="0"/>
              <a:t>has</a:t>
            </a:r>
            <a:r>
              <a:rPr lang="it-IT" dirty="0" smtClean="0"/>
              <a:t> </a:t>
            </a:r>
            <a:r>
              <a:rPr lang="it-IT" dirty="0" err="1" smtClean="0"/>
              <a:t>been</a:t>
            </a:r>
            <a:r>
              <a:rPr lang="it-IT" dirty="0" smtClean="0"/>
              <a:t> </a:t>
            </a:r>
            <a:r>
              <a:rPr lang="it-IT" dirty="0" err="1" smtClean="0"/>
              <a:t>equipped</a:t>
            </a:r>
            <a:r>
              <a:rPr lang="it-IT" dirty="0" smtClean="0"/>
              <a:t> </a:t>
            </a:r>
            <a:r>
              <a:rPr lang="it-IT" dirty="0" err="1" smtClean="0"/>
              <a:t>with</a:t>
            </a:r>
            <a:r>
              <a:rPr lang="it-IT" dirty="0" smtClean="0"/>
              <a:t> more building </a:t>
            </a:r>
            <a:r>
              <a:rPr lang="it-IT" dirty="0" err="1" smtClean="0"/>
              <a:t>blocks</a:t>
            </a:r>
            <a:r>
              <a:rPr lang="it-IT" dirty="0" smtClean="0"/>
              <a:t> and a first </a:t>
            </a:r>
            <a:r>
              <a:rPr lang="it-IT" dirty="0" err="1" smtClean="0"/>
              <a:t>version</a:t>
            </a:r>
            <a:r>
              <a:rPr lang="it-IT" dirty="0" smtClean="0"/>
              <a:t> </a:t>
            </a:r>
            <a:r>
              <a:rPr lang="it-IT" dirty="0" err="1" smtClean="0"/>
              <a:t>of</a:t>
            </a:r>
            <a:r>
              <a:rPr lang="it-IT" dirty="0" smtClean="0"/>
              <a:t> the complete </a:t>
            </a:r>
            <a:r>
              <a:rPr lang="it-IT" dirty="0" err="1" smtClean="0"/>
              <a:t>analog</a:t>
            </a:r>
            <a:r>
              <a:rPr lang="it-IT" dirty="0" smtClean="0"/>
              <a:t> </a:t>
            </a:r>
            <a:r>
              <a:rPr lang="it-IT" dirty="0" err="1" smtClean="0"/>
              <a:t>channel</a:t>
            </a:r>
            <a:r>
              <a:rPr lang="it-IT" dirty="0" smtClean="0"/>
              <a:t> </a:t>
            </a:r>
            <a:r>
              <a:rPr lang="it-IT" dirty="0" err="1" smtClean="0"/>
              <a:t>has</a:t>
            </a:r>
            <a:r>
              <a:rPr lang="it-IT" dirty="0" smtClean="0"/>
              <a:t> </a:t>
            </a:r>
            <a:r>
              <a:rPr lang="it-IT" dirty="0" err="1" smtClean="0"/>
              <a:t>been</a:t>
            </a:r>
            <a:r>
              <a:rPr lang="it-IT" dirty="0" smtClean="0"/>
              <a:t> </a:t>
            </a:r>
            <a:r>
              <a:rPr lang="it-IT" dirty="0" err="1" smtClean="0"/>
              <a:t>designed</a:t>
            </a:r>
            <a:r>
              <a:rPr lang="it-IT" dirty="0" smtClean="0"/>
              <a:t>, </a:t>
            </a:r>
            <a:r>
              <a:rPr lang="it-IT" dirty="0" err="1" smtClean="0"/>
              <a:t>realized</a:t>
            </a:r>
            <a:r>
              <a:rPr lang="it-IT" dirty="0" smtClean="0"/>
              <a:t>  and </a:t>
            </a:r>
            <a:r>
              <a:rPr lang="it-IT" dirty="0" err="1" smtClean="0"/>
              <a:t>characterized</a:t>
            </a:r>
            <a:r>
              <a:rPr lang="it-IT" dirty="0" smtClean="0"/>
              <a:t>. </a:t>
            </a:r>
            <a:r>
              <a:rPr lang="it-IT" dirty="0" err="1" smtClean="0"/>
              <a:t>Also</a:t>
            </a:r>
            <a:r>
              <a:rPr lang="it-IT" dirty="0" smtClean="0"/>
              <a:t> in </a:t>
            </a:r>
            <a:r>
              <a:rPr lang="it-IT" dirty="0" err="1" smtClean="0"/>
              <a:t>this</a:t>
            </a:r>
            <a:r>
              <a:rPr lang="it-IT" dirty="0" smtClean="0"/>
              <a:t> case some </a:t>
            </a:r>
            <a:r>
              <a:rPr lang="it-IT" dirty="0" err="1" smtClean="0"/>
              <a:t>measurements</a:t>
            </a:r>
            <a:r>
              <a:rPr lang="it-IT" dirty="0" smtClean="0"/>
              <a:t> </a:t>
            </a:r>
            <a:r>
              <a:rPr lang="it-IT" dirty="0" err="1" smtClean="0"/>
              <a:t>results</a:t>
            </a:r>
            <a:r>
              <a:rPr lang="it-IT" dirty="0" smtClean="0"/>
              <a:t> </a:t>
            </a:r>
            <a:r>
              <a:rPr lang="it-IT" dirty="0" err="1" smtClean="0"/>
              <a:t>wil</a:t>
            </a:r>
            <a:r>
              <a:rPr lang="it-IT" dirty="0" smtClean="0"/>
              <a:t> </a:t>
            </a:r>
            <a:r>
              <a:rPr lang="it-IT" dirty="0" err="1" smtClean="0"/>
              <a:t>be</a:t>
            </a:r>
            <a:r>
              <a:rPr lang="it-IT" dirty="0" smtClean="0"/>
              <a:t> </a:t>
            </a:r>
            <a:r>
              <a:rPr lang="it-IT" dirty="0" err="1" smtClean="0"/>
              <a:t>provided</a:t>
            </a:r>
            <a:r>
              <a:rPr lang="it-IT" dirty="0" smtClean="0"/>
              <a:t>.</a:t>
            </a:r>
          </a:p>
          <a:p>
            <a:pPr eaLnBrk="1" hangingPunct="1">
              <a:lnSpc>
                <a:spcPct val="90000"/>
              </a:lnSpc>
            </a:pPr>
            <a:endParaRPr lang="it-IT" dirty="0" smtClean="0"/>
          </a:p>
          <a:p>
            <a:pPr eaLnBrk="1" hangingPunct="1">
              <a:lnSpc>
                <a:spcPct val="90000"/>
              </a:lnSpc>
            </a:pPr>
            <a:r>
              <a:rPr lang="it-IT" dirty="0" err="1" smtClean="0"/>
              <a:t>Next</a:t>
            </a:r>
            <a:r>
              <a:rPr lang="it-IT" dirty="0" smtClean="0"/>
              <a:t>, the design </a:t>
            </a:r>
            <a:r>
              <a:rPr lang="it-IT" dirty="0" err="1" smtClean="0"/>
              <a:t>of</a:t>
            </a:r>
            <a:r>
              <a:rPr lang="it-IT" dirty="0" smtClean="0"/>
              <a:t> </a:t>
            </a:r>
            <a:r>
              <a:rPr lang="it-IT" dirty="0" err="1" smtClean="0"/>
              <a:t>an</a:t>
            </a:r>
            <a:r>
              <a:rPr lang="it-IT" dirty="0" smtClean="0"/>
              <a:t> 8 </a:t>
            </a:r>
            <a:r>
              <a:rPr lang="it-IT" dirty="0" err="1" smtClean="0"/>
              <a:t>channel</a:t>
            </a:r>
            <a:r>
              <a:rPr lang="it-IT" dirty="0" smtClean="0"/>
              <a:t> test chip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 </a:t>
            </a:r>
            <a:r>
              <a:rPr lang="it-IT" dirty="0" err="1" smtClean="0"/>
              <a:t>togheter</a:t>
            </a:r>
            <a:r>
              <a:rPr lang="it-IT" dirty="0" smtClean="0"/>
              <a:t> </a:t>
            </a:r>
            <a:r>
              <a:rPr lang="it-IT" dirty="0" err="1" smtClean="0"/>
              <a:t>with</a:t>
            </a:r>
            <a:r>
              <a:rPr lang="it-IT" dirty="0" smtClean="0"/>
              <a:t> the </a:t>
            </a:r>
            <a:r>
              <a:rPr lang="it-IT" dirty="0" err="1" smtClean="0"/>
              <a:t>architecture</a:t>
            </a:r>
            <a:r>
              <a:rPr lang="it-IT" dirty="0" smtClean="0"/>
              <a:t> </a:t>
            </a:r>
            <a:r>
              <a:rPr lang="it-IT" dirty="0" err="1" smtClean="0"/>
              <a:t>of</a:t>
            </a:r>
            <a:r>
              <a:rPr lang="it-IT" dirty="0" smtClean="0"/>
              <a:t> the </a:t>
            </a:r>
            <a:r>
              <a:rPr lang="it-IT" dirty="0" err="1" smtClean="0"/>
              <a:t>digital</a:t>
            </a:r>
            <a:r>
              <a:rPr lang="it-IT" dirty="0" smtClean="0"/>
              <a:t> </a:t>
            </a:r>
            <a:r>
              <a:rPr lang="it-IT" dirty="0" err="1" smtClean="0"/>
              <a:t>read-out</a:t>
            </a:r>
            <a:r>
              <a:rPr lang="it-IT" dirty="0" smtClean="0"/>
              <a:t> </a:t>
            </a:r>
            <a:r>
              <a:rPr lang="it-IT" dirty="0" err="1" smtClean="0"/>
              <a:t>section</a:t>
            </a:r>
            <a:r>
              <a:rPr lang="it-IT" dirty="0" smtClean="0"/>
              <a:t>. The chip </a:t>
            </a:r>
            <a:r>
              <a:rPr lang="it-IT" dirty="0" err="1" smtClean="0"/>
              <a:t>has</a:t>
            </a:r>
            <a:r>
              <a:rPr lang="it-IT" dirty="0" smtClean="0"/>
              <a:t> </a:t>
            </a:r>
            <a:r>
              <a:rPr lang="it-IT" dirty="0" err="1" smtClean="0"/>
              <a:t>been</a:t>
            </a:r>
            <a:r>
              <a:rPr lang="it-IT" dirty="0" smtClean="0"/>
              <a:t> </a:t>
            </a:r>
            <a:r>
              <a:rPr lang="it-IT" dirty="0" err="1" smtClean="0"/>
              <a:t>submitted</a:t>
            </a:r>
            <a:r>
              <a:rPr lang="it-IT" dirty="0" smtClean="0"/>
              <a:t> </a:t>
            </a:r>
            <a:r>
              <a:rPr lang="it-IT" dirty="0" err="1" smtClean="0"/>
              <a:t>to</a:t>
            </a:r>
            <a:r>
              <a:rPr lang="it-IT" dirty="0" smtClean="0"/>
              <a:t> a MPW </a:t>
            </a:r>
            <a:r>
              <a:rPr lang="it-IT" dirty="0" err="1" smtClean="0"/>
              <a:t>for</a:t>
            </a:r>
            <a:r>
              <a:rPr lang="it-IT" dirty="0" smtClean="0"/>
              <a:t> </a:t>
            </a:r>
            <a:r>
              <a:rPr lang="it-IT" dirty="0" err="1" smtClean="0"/>
              <a:t>fabrication</a:t>
            </a:r>
            <a:r>
              <a:rPr lang="it-IT" dirty="0" smtClean="0"/>
              <a:t> at the end </a:t>
            </a:r>
            <a:r>
              <a:rPr lang="it-IT" dirty="0" err="1" smtClean="0"/>
              <a:t>of</a:t>
            </a:r>
            <a:r>
              <a:rPr lang="it-IT" dirty="0" smtClean="0"/>
              <a:t> </a:t>
            </a:r>
            <a:r>
              <a:rPr lang="it-IT" dirty="0" err="1" smtClean="0"/>
              <a:t>July</a:t>
            </a:r>
            <a:r>
              <a:rPr lang="it-IT" dirty="0" smtClean="0"/>
              <a:t> and </a:t>
            </a:r>
            <a:r>
              <a:rPr lang="it-IT" dirty="0" err="1" smtClean="0"/>
              <a:t>we</a:t>
            </a:r>
            <a:r>
              <a:rPr lang="it-IT" dirty="0" smtClean="0"/>
              <a:t> </a:t>
            </a:r>
            <a:r>
              <a:rPr lang="it-IT" dirty="0" err="1" smtClean="0"/>
              <a:t>expect</a:t>
            </a:r>
            <a:r>
              <a:rPr lang="it-IT" dirty="0" smtClean="0"/>
              <a:t> the delivery </a:t>
            </a:r>
            <a:r>
              <a:rPr lang="it-IT" dirty="0" err="1" smtClean="0"/>
              <a:t>of</a:t>
            </a:r>
            <a:r>
              <a:rPr lang="it-IT" dirty="0" smtClean="0"/>
              <a:t> the </a:t>
            </a:r>
            <a:r>
              <a:rPr lang="it-IT" dirty="0" err="1" smtClean="0"/>
              <a:t>prototypes</a:t>
            </a:r>
            <a:r>
              <a:rPr lang="it-IT" dirty="0" smtClean="0"/>
              <a:t> </a:t>
            </a:r>
            <a:r>
              <a:rPr lang="it-IT" dirty="0" err="1" smtClean="0"/>
              <a:t>by</a:t>
            </a:r>
            <a:r>
              <a:rPr lang="it-IT" dirty="0" smtClean="0"/>
              <a:t> the first part </a:t>
            </a:r>
            <a:r>
              <a:rPr lang="it-IT" dirty="0" err="1" smtClean="0"/>
              <a:t>of</a:t>
            </a:r>
            <a:r>
              <a:rPr lang="it-IT" dirty="0" smtClean="0"/>
              <a:t> </a:t>
            </a:r>
            <a:r>
              <a:rPr lang="it-IT" dirty="0" err="1" smtClean="0"/>
              <a:t>October</a:t>
            </a:r>
            <a:r>
              <a:rPr lang="it-IT" dirty="0" smtClean="0"/>
              <a:t>. </a:t>
            </a:r>
          </a:p>
          <a:p>
            <a:pPr eaLnBrk="1" hangingPunct="1">
              <a:lnSpc>
                <a:spcPct val="90000"/>
              </a:lnSpc>
            </a:pPr>
            <a:endParaRPr lang="it-IT" dirty="0" smtClean="0"/>
          </a:p>
          <a:p>
            <a:pPr eaLnBrk="1" hangingPunct="1">
              <a:lnSpc>
                <a:spcPct val="90000"/>
              </a:lnSpc>
            </a:pPr>
            <a:r>
              <a:rPr lang="it-IT" dirty="0" err="1" smtClean="0"/>
              <a:t>Eventually</a:t>
            </a:r>
            <a:r>
              <a:rPr lang="it-IT" dirty="0" smtClean="0"/>
              <a:t> some </a:t>
            </a:r>
            <a:r>
              <a:rPr lang="it-IT" dirty="0" err="1" smtClean="0"/>
              <a:t>possible</a:t>
            </a:r>
            <a:r>
              <a:rPr lang="it-IT" dirty="0" smtClean="0"/>
              <a:t> future work </a:t>
            </a:r>
            <a:r>
              <a:rPr lang="it-IT" dirty="0" err="1" smtClean="0"/>
              <a:t>will</a:t>
            </a:r>
            <a:r>
              <a:rPr lang="it-IT" dirty="0" smtClean="0"/>
              <a:t> </a:t>
            </a:r>
            <a:r>
              <a:rPr lang="it-IT" dirty="0" err="1" smtClean="0"/>
              <a:t>be</a:t>
            </a:r>
            <a:r>
              <a:rPr lang="it-IT" dirty="0" smtClean="0"/>
              <a:t> </a:t>
            </a:r>
            <a:r>
              <a:rPr lang="it-IT" dirty="0" err="1" smtClean="0"/>
              <a:t>described</a:t>
            </a:r>
            <a:r>
              <a:rPr lang="it-IT" dirty="0" smtClean="0"/>
              <a:t> </a:t>
            </a:r>
          </a:p>
          <a:p>
            <a:pPr eaLnBrk="1" hangingPunct="1">
              <a:lnSpc>
                <a:spcPct val="90000"/>
              </a:lnSpc>
            </a:pPr>
            <a:endParaRPr lang="it-I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C804EB-C357-46F7-BE3D-1836287343B1}" type="slidenum">
              <a:rPr lang="it-IT" smtClean="0"/>
              <a:pPr/>
              <a:t>9</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dirty="0" err="1" smtClean="0"/>
              <a:t>This</a:t>
            </a:r>
            <a:r>
              <a:rPr lang="it-IT" dirty="0" smtClean="0"/>
              <a:t> </a:t>
            </a:r>
            <a:r>
              <a:rPr lang="it-IT" dirty="0" err="1" smtClean="0"/>
              <a:t>is</a:t>
            </a:r>
            <a:r>
              <a:rPr lang="it-IT" dirty="0" smtClean="0"/>
              <a:t> the </a:t>
            </a:r>
            <a:r>
              <a:rPr lang="it-IT" dirty="0" err="1" smtClean="0"/>
              <a:t>outline</a:t>
            </a:r>
            <a:r>
              <a:rPr lang="it-IT" dirty="0" smtClean="0"/>
              <a:t> </a:t>
            </a:r>
            <a:r>
              <a:rPr lang="it-IT" dirty="0" err="1" smtClean="0"/>
              <a:t>of</a:t>
            </a:r>
            <a:r>
              <a:rPr lang="it-IT" dirty="0" smtClean="0"/>
              <a:t> the </a:t>
            </a:r>
            <a:r>
              <a:rPr lang="it-IT" dirty="0" err="1" smtClean="0"/>
              <a:t>presentation</a:t>
            </a:r>
            <a:r>
              <a:rPr lang="it-IT" dirty="0" smtClean="0"/>
              <a:t>.</a:t>
            </a:r>
          </a:p>
          <a:p>
            <a:pPr eaLnBrk="1" hangingPunct="1">
              <a:lnSpc>
                <a:spcPct val="90000"/>
              </a:lnSpc>
            </a:pPr>
            <a:endParaRPr lang="it-IT" dirty="0" smtClean="0"/>
          </a:p>
          <a:p>
            <a:pPr eaLnBrk="1" hangingPunct="1">
              <a:lnSpc>
                <a:spcPct val="90000"/>
              </a:lnSpc>
            </a:pPr>
            <a:r>
              <a:rPr lang="it-IT" dirty="0" err="1" smtClean="0"/>
              <a:t>Fist</a:t>
            </a:r>
            <a:r>
              <a:rPr lang="it-IT" dirty="0" smtClean="0"/>
              <a:t> </a:t>
            </a:r>
            <a:r>
              <a:rPr lang="it-IT" dirty="0" err="1" smtClean="0"/>
              <a:t>of</a:t>
            </a:r>
            <a:r>
              <a:rPr lang="it-IT" dirty="0" smtClean="0"/>
              <a:t> </a:t>
            </a:r>
            <a:r>
              <a:rPr lang="it-IT" dirty="0" err="1" smtClean="0"/>
              <a:t>all</a:t>
            </a:r>
            <a:r>
              <a:rPr lang="it-IT" dirty="0" smtClean="0"/>
              <a:t>, </a:t>
            </a:r>
            <a:r>
              <a:rPr lang="it-IT" dirty="0" err="1" smtClean="0"/>
              <a:t>we</a:t>
            </a:r>
            <a:r>
              <a:rPr lang="it-IT" dirty="0" smtClean="0"/>
              <a:t> </a:t>
            </a:r>
            <a:r>
              <a:rPr lang="it-IT" dirty="0" err="1" smtClean="0"/>
              <a:t>needed</a:t>
            </a:r>
            <a:r>
              <a:rPr lang="it-IT" dirty="0" smtClean="0"/>
              <a:t> </a:t>
            </a:r>
            <a:r>
              <a:rPr lang="it-IT" dirty="0" err="1" smtClean="0"/>
              <a:t>an</a:t>
            </a:r>
            <a:r>
              <a:rPr lang="it-IT" dirty="0" smtClean="0"/>
              <a:t> </a:t>
            </a:r>
            <a:r>
              <a:rPr lang="it-IT" dirty="0" err="1" smtClean="0"/>
              <a:t>accurat</a:t>
            </a:r>
            <a:r>
              <a:rPr lang="it-IT" dirty="0" smtClean="0"/>
              <a:t> </a:t>
            </a:r>
            <a:r>
              <a:rPr lang="it-IT" dirty="0" err="1" smtClean="0"/>
              <a:t>model</a:t>
            </a:r>
            <a:r>
              <a:rPr lang="it-IT" dirty="0" smtClean="0"/>
              <a:t> </a:t>
            </a:r>
            <a:r>
              <a:rPr lang="it-IT" dirty="0" err="1" smtClean="0"/>
              <a:t>of</a:t>
            </a:r>
            <a:r>
              <a:rPr lang="it-IT" dirty="0" smtClean="0"/>
              <a:t> the detector in </a:t>
            </a:r>
            <a:r>
              <a:rPr lang="it-IT" dirty="0" err="1" smtClean="0"/>
              <a:t>order</a:t>
            </a:r>
            <a:r>
              <a:rPr lang="it-IT" dirty="0" smtClean="0"/>
              <a:t> </a:t>
            </a:r>
            <a:r>
              <a:rPr lang="it-IT" dirty="0" err="1" smtClean="0"/>
              <a:t>to</a:t>
            </a:r>
            <a:r>
              <a:rPr lang="it-IT" dirty="0" smtClean="0"/>
              <a:t> </a:t>
            </a:r>
            <a:r>
              <a:rPr lang="it-IT" dirty="0" err="1" smtClean="0"/>
              <a:t>perform</a:t>
            </a:r>
            <a:r>
              <a:rPr lang="it-IT" dirty="0" smtClean="0"/>
              <a:t> </a:t>
            </a:r>
            <a:r>
              <a:rPr lang="it-IT" dirty="0" err="1" smtClean="0"/>
              <a:t>reliable</a:t>
            </a:r>
            <a:r>
              <a:rPr lang="it-IT" dirty="0" smtClean="0"/>
              <a:t> </a:t>
            </a:r>
            <a:r>
              <a:rPr lang="it-IT" dirty="0" err="1" smtClean="0"/>
              <a:t>simulations</a:t>
            </a:r>
            <a:r>
              <a:rPr lang="it-IT" dirty="0" smtClean="0"/>
              <a:t> at </a:t>
            </a:r>
            <a:r>
              <a:rPr lang="it-IT" dirty="0" err="1" smtClean="0"/>
              <a:t>circuit</a:t>
            </a:r>
            <a:r>
              <a:rPr lang="it-IT" dirty="0" smtClean="0"/>
              <a:t> </a:t>
            </a:r>
            <a:r>
              <a:rPr lang="it-IT" dirty="0" err="1" smtClean="0"/>
              <a:t>level</a:t>
            </a:r>
            <a:r>
              <a:rPr lang="it-IT" dirty="0" smtClean="0"/>
              <a:t>. So, the </a:t>
            </a:r>
            <a:r>
              <a:rPr lang="it-IT" dirty="0" err="1" smtClean="0"/>
              <a:t>classical</a:t>
            </a:r>
            <a:r>
              <a:rPr lang="it-IT" dirty="0" smtClean="0"/>
              <a:t> </a:t>
            </a:r>
            <a:r>
              <a:rPr lang="it-IT" dirty="0" err="1" smtClean="0"/>
              <a:t>model</a:t>
            </a:r>
            <a:r>
              <a:rPr lang="it-IT" dirty="0" smtClean="0"/>
              <a:t> </a:t>
            </a:r>
            <a:r>
              <a:rPr lang="it-IT" dirty="0" err="1" smtClean="0"/>
              <a:t>of</a:t>
            </a:r>
            <a:r>
              <a:rPr lang="it-IT" dirty="0" smtClean="0"/>
              <a:t> the SiPM </a:t>
            </a:r>
            <a:r>
              <a:rPr lang="it-IT" dirty="0" err="1" smtClean="0"/>
              <a:t>has</a:t>
            </a:r>
            <a:r>
              <a:rPr lang="it-IT" dirty="0" smtClean="0"/>
              <a:t> </a:t>
            </a:r>
            <a:r>
              <a:rPr lang="it-IT" dirty="0" err="1" smtClean="0"/>
              <a:t>been</a:t>
            </a:r>
            <a:r>
              <a:rPr lang="it-IT" dirty="0" smtClean="0"/>
              <a:t> </a:t>
            </a:r>
            <a:r>
              <a:rPr lang="it-IT" dirty="0" err="1" smtClean="0"/>
              <a:t>modified</a:t>
            </a:r>
            <a:r>
              <a:rPr lang="it-IT" dirty="0" smtClean="0"/>
              <a:t> </a:t>
            </a:r>
            <a:r>
              <a:rPr lang="it-IT" dirty="0" err="1" smtClean="0"/>
              <a:t>by</a:t>
            </a:r>
            <a:r>
              <a:rPr lang="it-IT" dirty="0" smtClean="0"/>
              <a:t> </a:t>
            </a:r>
            <a:r>
              <a:rPr lang="it-IT" dirty="0" err="1" smtClean="0"/>
              <a:t>adding</a:t>
            </a:r>
            <a:r>
              <a:rPr lang="it-IT" dirty="0" smtClean="0"/>
              <a:t> some </a:t>
            </a:r>
            <a:r>
              <a:rPr lang="it-IT" dirty="0" err="1" smtClean="0"/>
              <a:t>relevant</a:t>
            </a:r>
            <a:r>
              <a:rPr lang="it-IT" dirty="0" smtClean="0"/>
              <a:t> </a:t>
            </a:r>
            <a:r>
              <a:rPr lang="it-IT" dirty="0" err="1" smtClean="0"/>
              <a:t>features</a:t>
            </a:r>
            <a:r>
              <a:rPr lang="it-IT" dirty="0" smtClean="0"/>
              <a:t> </a:t>
            </a:r>
            <a:r>
              <a:rPr lang="it-IT" dirty="0" err="1" smtClean="0"/>
              <a:t>which</a:t>
            </a:r>
            <a:r>
              <a:rPr lang="it-IT" dirty="0" smtClean="0"/>
              <a:t> </a:t>
            </a:r>
            <a:r>
              <a:rPr lang="it-IT" dirty="0" err="1" smtClean="0"/>
              <a:t>gives</a:t>
            </a:r>
            <a:r>
              <a:rPr lang="it-IT" dirty="0" smtClean="0"/>
              <a:t> </a:t>
            </a:r>
            <a:r>
              <a:rPr lang="it-IT" dirty="0" err="1" smtClean="0"/>
              <a:t>remarkable</a:t>
            </a:r>
            <a:r>
              <a:rPr lang="it-IT" dirty="0" smtClean="0"/>
              <a:t> </a:t>
            </a:r>
            <a:r>
              <a:rPr lang="it-IT" dirty="0" err="1" smtClean="0"/>
              <a:t>contributions</a:t>
            </a:r>
            <a:r>
              <a:rPr lang="it-IT" dirty="0" smtClean="0"/>
              <a:t> </a:t>
            </a:r>
            <a:r>
              <a:rPr lang="it-IT" dirty="0" err="1" smtClean="0"/>
              <a:t>to</a:t>
            </a:r>
            <a:r>
              <a:rPr lang="it-IT" dirty="0" smtClean="0"/>
              <a:t> the </a:t>
            </a:r>
            <a:r>
              <a:rPr lang="it-IT" dirty="0" err="1" smtClean="0"/>
              <a:t>electrical</a:t>
            </a:r>
            <a:r>
              <a:rPr lang="it-IT" dirty="0" smtClean="0"/>
              <a:t> </a:t>
            </a:r>
            <a:r>
              <a:rPr lang="it-IT" dirty="0" err="1" smtClean="0"/>
              <a:t>behaviour</a:t>
            </a:r>
            <a:r>
              <a:rPr lang="it-IT" dirty="0" smtClean="0"/>
              <a:t> </a:t>
            </a:r>
            <a:r>
              <a:rPr lang="it-IT" dirty="0" err="1" smtClean="0"/>
              <a:t>of</a:t>
            </a:r>
            <a:r>
              <a:rPr lang="it-IT" dirty="0" smtClean="0"/>
              <a:t> the detector </a:t>
            </a:r>
            <a:r>
              <a:rPr lang="it-IT" dirty="0" err="1" smtClean="0"/>
              <a:t>itself</a:t>
            </a:r>
            <a:r>
              <a:rPr lang="it-IT" dirty="0" smtClean="0"/>
              <a:t> and, </a:t>
            </a:r>
            <a:r>
              <a:rPr lang="it-IT" dirty="0" err="1" smtClean="0"/>
              <a:t>moreover</a:t>
            </a:r>
            <a:r>
              <a:rPr lang="it-IT" dirty="0" smtClean="0"/>
              <a:t> </a:t>
            </a:r>
            <a:r>
              <a:rPr lang="it-IT" dirty="0" err="1" smtClean="0"/>
              <a:t>we</a:t>
            </a:r>
            <a:r>
              <a:rPr lang="it-IT" dirty="0" smtClean="0"/>
              <a:t> set up a </a:t>
            </a:r>
            <a:r>
              <a:rPr lang="it-IT" dirty="0" err="1" smtClean="0"/>
              <a:t>suitable</a:t>
            </a:r>
            <a:r>
              <a:rPr lang="it-IT" dirty="0" smtClean="0"/>
              <a:t> </a:t>
            </a:r>
            <a:r>
              <a:rPr lang="it-IT" dirty="0" err="1" smtClean="0"/>
              <a:t>extraction</a:t>
            </a:r>
            <a:r>
              <a:rPr lang="it-IT" dirty="0" smtClean="0"/>
              <a:t> procedure </a:t>
            </a:r>
            <a:r>
              <a:rPr lang="it-IT" dirty="0" err="1" smtClean="0"/>
              <a:t>to</a:t>
            </a:r>
            <a:r>
              <a:rPr lang="it-IT" dirty="0" smtClean="0"/>
              <a:t> </a:t>
            </a:r>
            <a:r>
              <a:rPr lang="it-IT" dirty="0" err="1" smtClean="0"/>
              <a:t>evaluate</a:t>
            </a:r>
            <a:r>
              <a:rPr lang="it-IT" dirty="0" smtClean="0"/>
              <a:t> the </a:t>
            </a:r>
            <a:r>
              <a:rPr lang="it-IT" dirty="0" err="1" smtClean="0"/>
              <a:t>paramenters</a:t>
            </a:r>
            <a:r>
              <a:rPr lang="it-IT" dirty="0" smtClean="0"/>
              <a:t> </a:t>
            </a:r>
            <a:r>
              <a:rPr lang="it-IT" dirty="0" err="1" smtClean="0"/>
              <a:t>involved</a:t>
            </a:r>
            <a:r>
              <a:rPr lang="it-IT" dirty="0" smtClean="0"/>
              <a:t> in the </a:t>
            </a:r>
            <a:r>
              <a:rPr lang="it-IT" dirty="0" err="1" smtClean="0"/>
              <a:t>model</a:t>
            </a:r>
            <a:r>
              <a:rPr lang="it-IT" dirty="0" smtClean="0"/>
              <a:t>.</a:t>
            </a:r>
          </a:p>
          <a:p>
            <a:pPr eaLnBrk="1" hangingPunct="1">
              <a:lnSpc>
                <a:spcPct val="90000"/>
              </a:lnSpc>
            </a:pPr>
            <a:endParaRPr lang="it-IT" dirty="0" smtClean="0"/>
          </a:p>
          <a:p>
            <a:pPr eaLnBrk="1" hangingPunct="1">
              <a:lnSpc>
                <a:spcPct val="90000"/>
              </a:lnSpc>
            </a:pPr>
            <a:r>
              <a:rPr lang="it-IT" dirty="0" err="1" smtClean="0"/>
              <a:t>After</a:t>
            </a:r>
            <a:r>
              <a:rPr lang="it-IT" dirty="0" smtClean="0"/>
              <a:t> </a:t>
            </a:r>
            <a:r>
              <a:rPr lang="it-IT" dirty="0" err="1" smtClean="0"/>
              <a:t>that</a:t>
            </a:r>
            <a:r>
              <a:rPr lang="it-IT" dirty="0" smtClean="0"/>
              <a:t>, </a:t>
            </a:r>
            <a:r>
              <a:rPr lang="it-IT" dirty="0" err="1" smtClean="0"/>
              <a:t>different</a:t>
            </a:r>
            <a:r>
              <a:rPr lang="it-IT" dirty="0" smtClean="0"/>
              <a:t> front-end </a:t>
            </a:r>
            <a:r>
              <a:rPr lang="it-IT" dirty="0" err="1" smtClean="0"/>
              <a:t>circuit</a:t>
            </a:r>
            <a:r>
              <a:rPr lang="it-IT" dirty="0" smtClean="0"/>
              <a:t> </a:t>
            </a:r>
            <a:r>
              <a:rPr lang="it-IT" dirty="0" err="1" smtClean="0"/>
              <a:t>solutions</a:t>
            </a:r>
            <a:r>
              <a:rPr lang="it-IT" dirty="0" smtClean="0"/>
              <a:t> </a:t>
            </a:r>
            <a:r>
              <a:rPr lang="it-IT" dirty="0" err="1" smtClean="0"/>
              <a:t>have</a:t>
            </a:r>
            <a:r>
              <a:rPr lang="it-IT" dirty="0" smtClean="0"/>
              <a:t> </a:t>
            </a:r>
            <a:r>
              <a:rPr lang="it-IT" dirty="0" err="1" smtClean="0"/>
              <a:t>been</a:t>
            </a:r>
            <a:r>
              <a:rPr lang="it-IT" dirty="0" smtClean="0"/>
              <a:t> </a:t>
            </a:r>
            <a:r>
              <a:rPr lang="it-IT" dirty="0" err="1" smtClean="0"/>
              <a:t>compared</a:t>
            </a:r>
            <a:r>
              <a:rPr lang="it-IT" dirty="0" smtClean="0"/>
              <a:t> </a:t>
            </a:r>
            <a:r>
              <a:rPr lang="it-IT" dirty="0" err="1" smtClean="0"/>
              <a:t>to</a:t>
            </a:r>
            <a:r>
              <a:rPr lang="it-IT" dirty="0" smtClean="0"/>
              <a:t> </a:t>
            </a:r>
            <a:r>
              <a:rPr lang="it-IT" dirty="0" err="1" smtClean="0"/>
              <a:t>find</a:t>
            </a:r>
            <a:r>
              <a:rPr lang="it-IT" dirty="0" smtClean="0"/>
              <a:t> out the </a:t>
            </a:r>
            <a:r>
              <a:rPr lang="it-IT" dirty="0" err="1" smtClean="0"/>
              <a:t>most</a:t>
            </a:r>
            <a:r>
              <a:rPr lang="it-IT" dirty="0" smtClean="0"/>
              <a:t> </a:t>
            </a:r>
            <a:r>
              <a:rPr lang="it-IT" dirty="0" err="1" smtClean="0"/>
              <a:t>suitable</a:t>
            </a:r>
            <a:r>
              <a:rPr lang="it-IT" dirty="0" smtClean="0"/>
              <a:t> </a:t>
            </a:r>
            <a:r>
              <a:rPr lang="it-IT" dirty="0" err="1" smtClean="0"/>
              <a:t>one</a:t>
            </a:r>
            <a:r>
              <a:rPr lang="it-IT" dirty="0" smtClean="0"/>
              <a:t>, </a:t>
            </a:r>
            <a:r>
              <a:rPr lang="it-IT" dirty="0" err="1" smtClean="0"/>
              <a:t>considering</a:t>
            </a:r>
            <a:r>
              <a:rPr lang="it-IT" dirty="0" smtClean="0"/>
              <a:t> the SiPM </a:t>
            </a:r>
            <a:r>
              <a:rPr lang="it-IT" dirty="0" err="1" smtClean="0"/>
              <a:t>characteristics</a:t>
            </a:r>
            <a:r>
              <a:rPr lang="it-IT" dirty="0" smtClean="0"/>
              <a:t>. Some </a:t>
            </a:r>
            <a:r>
              <a:rPr lang="it-IT" dirty="0" err="1" smtClean="0"/>
              <a:t>prototypes</a:t>
            </a:r>
            <a:r>
              <a:rPr lang="it-IT" dirty="0" smtClean="0"/>
              <a:t> </a:t>
            </a:r>
            <a:r>
              <a:rPr lang="it-IT" dirty="0" err="1" smtClean="0"/>
              <a:t>of</a:t>
            </a:r>
            <a:r>
              <a:rPr lang="it-IT" dirty="0" smtClean="0"/>
              <a:t> the </a:t>
            </a:r>
            <a:r>
              <a:rPr lang="it-IT" dirty="0" err="1" smtClean="0"/>
              <a:t>very</a:t>
            </a:r>
            <a:r>
              <a:rPr lang="it-IT" dirty="0" smtClean="0"/>
              <a:t> first front-end </a:t>
            </a:r>
            <a:r>
              <a:rPr lang="it-IT" dirty="0" err="1" smtClean="0"/>
              <a:t>have</a:t>
            </a:r>
            <a:r>
              <a:rPr lang="it-IT" dirty="0" smtClean="0"/>
              <a:t> </a:t>
            </a:r>
            <a:r>
              <a:rPr lang="it-IT" dirty="0" err="1" smtClean="0"/>
              <a:t>been</a:t>
            </a:r>
            <a:r>
              <a:rPr lang="it-IT" dirty="0" smtClean="0"/>
              <a:t> </a:t>
            </a:r>
            <a:r>
              <a:rPr lang="it-IT" dirty="0" err="1" smtClean="0"/>
              <a:t>realized</a:t>
            </a:r>
            <a:r>
              <a:rPr lang="it-IT" dirty="0" smtClean="0"/>
              <a:t> and some </a:t>
            </a:r>
            <a:r>
              <a:rPr lang="it-IT" dirty="0" err="1" smtClean="0"/>
              <a:t>results</a:t>
            </a:r>
            <a:r>
              <a:rPr lang="it-IT" dirty="0" smtClean="0"/>
              <a:t> </a:t>
            </a:r>
            <a:r>
              <a:rPr lang="it-IT" dirty="0" err="1" smtClean="0"/>
              <a:t>fromt</a:t>
            </a:r>
            <a:r>
              <a:rPr lang="it-IT" dirty="0" smtClean="0"/>
              <a:t> </a:t>
            </a:r>
            <a:r>
              <a:rPr lang="it-IT" dirty="0" err="1" smtClean="0"/>
              <a:t>their</a:t>
            </a:r>
            <a:r>
              <a:rPr lang="it-IT" dirty="0" smtClean="0"/>
              <a:t> </a:t>
            </a:r>
            <a:r>
              <a:rPr lang="it-IT" dirty="0" err="1" smtClean="0"/>
              <a:t>characterization</a:t>
            </a:r>
            <a:r>
              <a:rPr lang="it-IT" dirty="0" smtClean="0"/>
              <a:t> </a:t>
            </a:r>
            <a:r>
              <a:rPr lang="it-IT" dirty="0" err="1" smtClean="0"/>
              <a:t>will</a:t>
            </a:r>
            <a:r>
              <a:rPr lang="it-IT" dirty="0" smtClean="0"/>
              <a:t> </a:t>
            </a:r>
            <a:r>
              <a:rPr lang="it-IT" dirty="0" err="1" smtClean="0"/>
              <a:t>be</a:t>
            </a:r>
            <a:r>
              <a:rPr lang="it-IT" dirty="0" smtClean="0"/>
              <a:t> </a:t>
            </a:r>
            <a:r>
              <a:rPr lang="it-IT" dirty="0" err="1" smtClean="0"/>
              <a:t>shown</a:t>
            </a:r>
            <a:r>
              <a:rPr lang="it-IT" dirty="0" smtClean="0"/>
              <a:t>.</a:t>
            </a:r>
          </a:p>
          <a:p>
            <a:pPr eaLnBrk="1" hangingPunct="1">
              <a:lnSpc>
                <a:spcPct val="90000"/>
              </a:lnSpc>
            </a:pPr>
            <a:endParaRPr lang="it-IT" dirty="0" smtClean="0"/>
          </a:p>
          <a:p>
            <a:pPr eaLnBrk="1" hangingPunct="1">
              <a:lnSpc>
                <a:spcPct val="90000"/>
              </a:lnSpc>
            </a:pPr>
            <a:r>
              <a:rPr lang="it-IT" dirty="0" smtClean="0"/>
              <a:t>The </a:t>
            </a:r>
            <a:r>
              <a:rPr lang="it-IT" dirty="0" err="1" smtClean="0"/>
              <a:t>very</a:t>
            </a:r>
            <a:r>
              <a:rPr lang="it-IT" dirty="0" smtClean="0"/>
              <a:t> first </a:t>
            </a:r>
            <a:r>
              <a:rPr lang="it-IT" dirty="0" err="1" smtClean="0"/>
              <a:t>version</a:t>
            </a:r>
            <a:r>
              <a:rPr lang="it-IT" dirty="0" smtClean="0"/>
              <a:t> </a:t>
            </a:r>
            <a:r>
              <a:rPr lang="it-IT" dirty="0" err="1" smtClean="0"/>
              <a:t>of</a:t>
            </a:r>
            <a:r>
              <a:rPr lang="it-IT" dirty="0" smtClean="0"/>
              <a:t> the </a:t>
            </a:r>
            <a:r>
              <a:rPr lang="it-IT" dirty="0" err="1" smtClean="0"/>
              <a:t>f.e.</a:t>
            </a:r>
            <a:r>
              <a:rPr lang="it-IT" dirty="0" smtClean="0"/>
              <a:t> </a:t>
            </a:r>
            <a:r>
              <a:rPr lang="it-IT" dirty="0" err="1" smtClean="0"/>
              <a:t>has</a:t>
            </a:r>
            <a:r>
              <a:rPr lang="it-IT" dirty="0" smtClean="0"/>
              <a:t> </a:t>
            </a:r>
            <a:r>
              <a:rPr lang="it-IT" dirty="0" err="1" smtClean="0"/>
              <a:t>been</a:t>
            </a:r>
            <a:r>
              <a:rPr lang="it-IT" dirty="0" smtClean="0"/>
              <a:t> </a:t>
            </a:r>
            <a:r>
              <a:rPr lang="it-IT" dirty="0" err="1" smtClean="0"/>
              <a:t>equipped</a:t>
            </a:r>
            <a:r>
              <a:rPr lang="it-IT" dirty="0" smtClean="0"/>
              <a:t> </a:t>
            </a:r>
            <a:r>
              <a:rPr lang="it-IT" dirty="0" err="1" smtClean="0"/>
              <a:t>with</a:t>
            </a:r>
            <a:r>
              <a:rPr lang="it-IT" dirty="0" smtClean="0"/>
              <a:t> more building </a:t>
            </a:r>
            <a:r>
              <a:rPr lang="it-IT" dirty="0" err="1" smtClean="0"/>
              <a:t>blocks</a:t>
            </a:r>
            <a:r>
              <a:rPr lang="it-IT" dirty="0" smtClean="0"/>
              <a:t> and a first </a:t>
            </a:r>
            <a:r>
              <a:rPr lang="it-IT" dirty="0" err="1" smtClean="0"/>
              <a:t>version</a:t>
            </a:r>
            <a:r>
              <a:rPr lang="it-IT" dirty="0" smtClean="0"/>
              <a:t> </a:t>
            </a:r>
            <a:r>
              <a:rPr lang="it-IT" dirty="0" err="1" smtClean="0"/>
              <a:t>of</a:t>
            </a:r>
            <a:r>
              <a:rPr lang="it-IT" dirty="0" smtClean="0"/>
              <a:t> the complete </a:t>
            </a:r>
            <a:r>
              <a:rPr lang="it-IT" dirty="0" err="1" smtClean="0"/>
              <a:t>analog</a:t>
            </a:r>
            <a:r>
              <a:rPr lang="it-IT" dirty="0" smtClean="0"/>
              <a:t> </a:t>
            </a:r>
            <a:r>
              <a:rPr lang="it-IT" dirty="0" err="1" smtClean="0"/>
              <a:t>channel</a:t>
            </a:r>
            <a:r>
              <a:rPr lang="it-IT" dirty="0" smtClean="0"/>
              <a:t> </a:t>
            </a:r>
            <a:r>
              <a:rPr lang="it-IT" dirty="0" err="1" smtClean="0"/>
              <a:t>has</a:t>
            </a:r>
            <a:r>
              <a:rPr lang="it-IT" dirty="0" smtClean="0"/>
              <a:t> </a:t>
            </a:r>
            <a:r>
              <a:rPr lang="it-IT" dirty="0" err="1" smtClean="0"/>
              <a:t>been</a:t>
            </a:r>
            <a:r>
              <a:rPr lang="it-IT" dirty="0" smtClean="0"/>
              <a:t> </a:t>
            </a:r>
            <a:r>
              <a:rPr lang="it-IT" dirty="0" err="1" smtClean="0"/>
              <a:t>designed</a:t>
            </a:r>
            <a:r>
              <a:rPr lang="it-IT" dirty="0" smtClean="0"/>
              <a:t>, </a:t>
            </a:r>
            <a:r>
              <a:rPr lang="it-IT" dirty="0" err="1" smtClean="0"/>
              <a:t>realized</a:t>
            </a:r>
            <a:r>
              <a:rPr lang="it-IT" dirty="0" smtClean="0"/>
              <a:t>  and </a:t>
            </a:r>
            <a:r>
              <a:rPr lang="it-IT" dirty="0" err="1" smtClean="0"/>
              <a:t>characterized</a:t>
            </a:r>
            <a:r>
              <a:rPr lang="it-IT" dirty="0" smtClean="0"/>
              <a:t>. </a:t>
            </a:r>
            <a:r>
              <a:rPr lang="it-IT" dirty="0" err="1" smtClean="0"/>
              <a:t>Also</a:t>
            </a:r>
            <a:r>
              <a:rPr lang="it-IT" dirty="0" smtClean="0"/>
              <a:t> in </a:t>
            </a:r>
            <a:r>
              <a:rPr lang="it-IT" dirty="0" err="1" smtClean="0"/>
              <a:t>this</a:t>
            </a:r>
            <a:r>
              <a:rPr lang="it-IT" dirty="0" smtClean="0"/>
              <a:t> case some </a:t>
            </a:r>
            <a:r>
              <a:rPr lang="it-IT" dirty="0" err="1" smtClean="0"/>
              <a:t>measurements</a:t>
            </a:r>
            <a:r>
              <a:rPr lang="it-IT" dirty="0" smtClean="0"/>
              <a:t> </a:t>
            </a:r>
            <a:r>
              <a:rPr lang="it-IT" dirty="0" err="1" smtClean="0"/>
              <a:t>results</a:t>
            </a:r>
            <a:r>
              <a:rPr lang="it-IT" dirty="0" smtClean="0"/>
              <a:t> </a:t>
            </a:r>
            <a:r>
              <a:rPr lang="it-IT" dirty="0" err="1" smtClean="0"/>
              <a:t>wil</a:t>
            </a:r>
            <a:r>
              <a:rPr lang="it-IT" dirty="0" smtClean="0"/>
              <a:t> </a:t>
            </a:r>
            <a:r>
              <a:rPr lang="it-IT" dirty="0" err="1" smtClean="0"/>
              <a:t>be</a:t>
            </a:r>
            <a:r>
              <a:rPr lang="it-IT" dirty="0" smtClean="0"/>
              <a:t> </a:t>
            </a:r>
            <a:r>
              <a:rPr lang="it-IT" dirty="0" err="1" smtClean="0"/>
              <a:t>provided</a:t>
            </a:r>
            <a:r>
              <a:rPr lang="it-IT" dirty="0" smtClean="0"/>
              <a:t>.</a:t>
            </a:r>
          </a:p>
          <a:p>
            <a:pPr eaLnBrk="1" hangingPunct="1">
              <a:lnSpc>
                <a:spcPct val="90000"/>
              </a:lnSpc>
            </a:pPr>
            <a:endParaRPr lang="it-IT" dirty="0" smtClean="0"/>
          </a:p>
          <a:p>
            <a:pPr eaLnBrk="1" hangingPunct="1">
              <a:lnSpc>
                <a:spcPct val="90000"/>
              </a:lnSpc>
            </a:pPr>
            <a:r>
              <a:rPr lang="it-IT" dirty="0" err="1" smtClean="0"/>
              <a:t>Next</a:t>
            </a:r>
            <a:r>
              <a:rPr lang="it-IT" dirty="0" smtClean="0"/>
              <a:t>, the design </a:t>
            </a:r>
            <a:r>
              <a:rPr lang="it-IT" dirty="0" err="1" smtClean="0"/>
              <a:t>of</a:t>
            </a:r>
            <a:r>
              <a:rPr lang="it-IT" dirty="0" smtClean="0"/>
              <a:t> </a:t>
            </a:r>
            <a:r>
              <a:rPr lang="it-IT" dirty="0" err="1" smtClean="0"/>
              <a:t>an</a:t>
            </a:r>
            <a:r>
              <a:rPr lang="it-IT" dirty="0" smtClean="0"/>
              <a:t> 8 </a:t>
            </a:r>
            <a:r>
              <a:rPr lang="it-IT" dirty="0" err="1" smtClean="0"/>
              <a:t>channel</a:t>
            </a:r>
            <a:r>
              <a:rPr lang="it-IT" dirty="0" smtClean="0"/>
              <a:t> test chip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 </a:t>
            </a:r>
            <a:r>
              <a:rPr lang="it-IT" dirty="0" err="1" smtClean="0"/>
              <a:t>togheter</a:t>
            </a:r>
            <a:r>
              <a:rPr lang="it-IT" dirty="0" smtClean="0"/>
              <a:t> </a:t>
            </a:r>
            <a:r>
              <a:rPr lang="it-IT" dirty="0" err="1" smtClean="0"/>
              <a:t>with</a:t>
            </a:r>
            <a:r>
              <a:rPr lang="it-IT" dirty="0" smtClean="0"/>
              <a:t> the </a:t>
            </a:r>
            <a:r>
              <a:rPr lang="it-IT" dirty="0" err="1" smtClean="0"/>
              <a:t>architecture</a:t>
            </a:r>
            <a:r>
              <a:rPr lang="it-IT" dirty="0" smtClean="0"/>
              <a:t> </a:t>
            </a:r>
            <a:r>
              <a:rPr lang="it-IT" dirty="0" err="1" smtClean="0"/>
              <a:t>of</a:t>
            </a:r>
            <a:r>
              <a:rPr lang="it-IT" dirty="0" smtClean="0"/>
              <a:t> the </a:t>
            </a:r>
            <a:r>
              <a:rPr lang="it-IT" dirty="0" err="1" smtClean="0"/>
              <a:t>digital</a:t>
            </a:r>
            <a:r>
              <a:rPr lang="it-IT" dirty="0" smtClean="0"/>
              <a:t> </a:t>
            </a:r>
            <a:r>
              <a:rPr lang="it-IT" dirty="0" err="1" smtClean="0"/>
              <a:t>read-out</a:t>
            </a:r>
            <a:r>
              <a:rPr lang="it-IT" dirty="0" smtClean="0"/>
              <a:t> </a:t>
            </a:r>
            <a:r>
              <a:rPr lang="it-IT" dirty="0" err="1" smtClean="0"/>
              <a:t>section</a:t>
            </a:r>
            <a:r>
              <a:rPr lang="it-IT" dirty="0" smtClean="0"/>
              <a:t>. The chip </a:t>
            </a:r>
            <a:r>
              <a:rPr lang="it-IT" dirty="0" err="1" smtClean="0"/>
              <a:t>has</a:t>
            </a:r>
            <a:r>
              <a:rPr lang="it-IT" dirty="0" smtClean="0"/>
              <a:t> </a:t>
            </a:r>
            <a:r>
              <a:rPr lang="it-IT" dirty="0" err="1" smtClean="0"/>
              <a:t>been</a:t>
            </a:r>
            <a:r>
              <a:rPr lang="it-IT" dirty="0" smtClean="0"/>
              <a:t> </a:t>
            </a:r>
            <a:r>
              <a:rPr lang="it-IT" dirty="0" err="1" smtClean="0"/>
              <a:t>submitted</a:t>
            </a:r>
            <a:r>
              <a:rPr lang="it-IT" dirty="0" smtClean="0"/>
              <a:t> </a:t>
            </a:r>
            <a:r>
              <a:rPr lang="it-IT" dirty="0" err="1" smtClean="0"/>
              <a:t>to</a:t>
            </a:r>
            <a:r>
              <a:rPr lang="it-IT" dirty="0" smtClean="0"/>
              <a:t> a MPW </a:t>
            </a:r>
            <a:r>
              <a:rPr lang="it-IT" dirty="0" err="1" smtClean="0"/>
              <a:t>for</a:t>
            </a:r>
            <a:r>
              <a:rPr lang="it-IT" dirty="0" smtClean="0"/>
              <a:t> </a:t>
            </a:r>
            <a:r>
              <a:rPr lang="it-IT" dirty="0" err="1" smtClean="0"/>
              <a:t>fabrication</a:t>
            </a:r>
            <a:r>
              <a:rPr lang="it-IT" dirty="0" smtClean="0"/>
              <a:t> at the end </a:t>
            </a:r>
            <a:r>
              <a:rPr lang="it-IT" dirty="0" err="1" smtClean="0"/>
              <a:t>of</a:t>
            </a:r>
            <a:r>
              <a:rPr lang="it-IT" dirty="0" smtClean="0"/>
              <a:t> </a:t>
            </a:r>
            <a:r>
              <a:rPr lang="it-IT" dirty="0" err="1" smtClean="0"/>
              <a:t>July</a:t>
            </a:r>
            <a:r>
              <a:rPr lang="it-IT" dirty="0" smtClean="0"/>
              <a:t> and </a:t>
            </a:r>
            <a:r>
              <a:rPr lang="it-IT" dirty="0" err="1" smtClean="0"/>
              <a:t>we</a:t>
            </a:r>
            <a:r>
              <a:rPr lang="it-IT" dirty="0" smtClean="0"/>
              <a:t> </a:t>
            </a:r>
            <a:r>
              <a:rPr lang="it-IT" dirty="0" err="1" smtClean="0"/>
              <a:t>expect</a:t>
            </a:r>
            <a:r>
              <a:rPr lang="it-IT" dirty="0" smtClean="0"/>
              <a:t> the delivery </a:t>
            </a:r>
            <a:r>
              <a:rPr lang="it-IT" dirty="0" err="1" smtClean="0"/>
              <a:t>of</a:t>
            </a:r>
            <a:r>
              <a:rPr lang="it-IT" dirty="0" smtClean="0"/>
              <a:t> the </a:t>
            </a:r>
            <a:r>
              <a:rPr lang="it-IT" dirty="0" err="1" smtClean="0"/>
              <a:t>prototypes</a:t>
            </a:r>
            <a:r>
              <a:rPr lang="it-IT" dirty="0" smtClean="0"/>
              <a:t> </a:t>
            </a:r>
            <a:r>
              <a:rPr lang="it-IT" dirty="0" err="1" smtClean="0"/>
              <a:t>by</a:t>
            </a:r>
            <a:r>
              <a:rPr lang="it-IT" dirty="0" smtClean="0"/>
              <a:t> the first part </a:t>
            </a:r>
            <a:r>
              <a:rPr lang="it-IT" dirty="0" err="1" smtClean="0"/>
              <a:t>of</a:t>
            </a:r>
            <a:r>
              <a:rPr lang="it-IT" dirty="0" smtClean="0"/>
              <a:t> </a:t>
            </a:r>
            <a:r>
              <a:rPr lang="it-IT" dirty="0" err="1" smtClean="0"/>
              <a:t>October</a:t>
            </a:r>
            <a:r>
              <a:rPr lang="it-IT" dirty="0" smtClean="0"/>
              <a:t>. </a:t>
            </a:r>
          </a:p>
          <a:p>
            <a:pPr eaLnBrk="1" hangingPunct="1">
              <a:lnSpc>
                <a:spcPct val="90000"/>
              </a:lnSpc>
            </a:pPr>
            <a:endParaRPr lang="it-IT" dirty="0" smtClean="0"/>
          </a:p>
          <a:p>
            <a:pPr eaLnBrk="1" hangingPunct="1">
              <a:lnSpc>
                <a:spcPct val="90000"/>
              </a:lnSpc>
            </a:pPr>
            <a:r>
              <a:rPr lang="it-IT" dirty="0" err="1" smtClean="0"/>
              <a:t>Eventually</a:t>
            </a:r>
            <a:r>
              <a:rPr lang="it-IT" dirty="0" smtClean="0"/>
              <a:t> some </a:t>
            </a:r>
            <a:r>
              <a:rPr lang="it-IT" dirty="0" err="1" smtClean="0"/>
              <a:t>possible</a:t>
            </a:r>
            <a:r>
              <a:rPr lang="it-IT" dirty="0" smtClean="0"/>
              <a:t> future work </a:t>
            </a:r>
            <a:r>
              <a:rPr lang="it-IT" dirty="0" err="1" smtClean="0"/>
              <a:t>will</a:t>
            </a:r>
            <a:r>
              <a:rPr lang="it-IT" dirty="0" smtClean="0"/>
              <a:t> </a:t>
            </a:r>
            <a:r>
              <a:rPr lang="it-IT" dirty="0" err="1" smtClean="0"/>
              <a:t>be</a:t>
            </a:r>
            <a:r>
              <a:rPr lang="it-IT" dirty="0" smtClean="0"/>
              <a:t> </a:t>
            </a:r>
            <a:r>
              <a:rPr lang="it-IT" dirty="0" err="1" smtClean="0"/>
              <a:t>described</a:t>
            </a:r>
            <a:r>
              <a:rPr lang="it-IT" dirty="0" smtClean="0"/>
              <a:t> </a:t>
            </a:r>
          </a:p>
          <a:p>
            <a:pPr eaLnBrk="1" hangingPunct="1">
              <a:lnSpc>
                <a:spcPct val="90000"/>
              </a:lnSpc>
            </a:pPr>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DB3A29A-1D98-496C-9EA4-DFB3EE14513D}"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B387DA-D65C-4D55-878C-540E75675738}"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23BD048-3DFD-4E9A-B159-5588E88CBBC8}"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B3A29A-1D98-496C-9EA4-DFB3EE14513D}"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187076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1DA2C5-6B54-4F5D-B57C-BBDD766CD738}"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73814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1EBB77-C692-4815-B7BE-C1440ED7DA39}"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5629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8DDDF7-95C0-4A8A-BE38-3E893280FF2E}"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14349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1543D00-BAD0-4332-A744-F95DE6F2BE08}"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97329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F341ED-2BD1-42EC-BB84-86E6D8EC0472}"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737166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8DA8A7-1586-429C-BD05-55E9C4AB1D57}"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13288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0B5C55-84AE-4110-99AE-0ED17FC6B9E7}"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47938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1DA2C5-6B54-4F5D-B57C-BBDD766CD738}" type="slidenum">
              <a:rPr lang="it-IT"/>
              <a:pPr>
                <a:defRPr/>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CF3BB5-75AF-48B2-8C7C-1556059E8A84}"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20168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387DA-D65C-4D55-878C-540E75675738}"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883867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BD048-3DFD-4E9A-B159-5588E88CBBC8}"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20574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1EBB77-C692-4815-B7BE-C1440ED7DA39}"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78DDDF7-95C0-4A8A-BE38-3E893280FF2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1543D00-BAD0-4332-A744-F95DE6F2BE08}"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9F341ED-2BD1-42EC-BB84-86E6D8EC0472}"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78DA8A7-1586-429C-BD05-55E9C4AB1D57}"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0B5C55-84AE-4110-99AE-0ED17FC6B9E7}"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ECF3BB5-75AF-48B2-8C7C-1556059E8A84}"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287169-8945-47FA-9F26-46C112061C24}"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287169-8945-47FA-9F26-46C112061C24}"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6016139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4"/>
          <p:cNvSpPr txBox="1">
            <a:spLocks noChangeArrowheads="1"/>
          </p:cNvSpPr>
          <p:nvPr/>
        </p:nvSpPr>
        <p:spPr bwMode="auto">
          <a:xfrm>
            <a:off x="0" y="1438737"/>
            <a:ext cx="9906000" cy="3896548"/>
          </a:xfrm>
          <a:prstGeom prst="rect">
            <a:avLst/>
          </a:prstGeom>
          <a:noFill/>
          <a:ln w="28575">
            <a:noFill/>
            <a:miter lim="800000"/>
            <a:headEnd/>
            <a:tailEnd type="none" w="lg" len="lg"/>
          </a:ln>
        </p:spPr>
        <p:txBody>
          <a:bodyPr lIns="277465" tIns="138732" rIns="277465" bIns="138732">
            <a:spAutoFit/>
          </a:bodyPr>
          <a:lstStyle/>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Electronics for the profiler (</a:t>
            </a:r>
            <a:r>
              <a:rPr lang="en-GB" sz="1900" dirty="0" err="1" smtClean="0">
                <a:solidFill>
                  <a:srgbClr val="003399"/>
                </a:solidFill>
                <a:ea typeface="Osaka" charset="-128"/>
                <a:cs typeface="Times New Roman" pitchFamily="18" charset="0"/>
              </a:rPr>
              <a:t>Michela</a:t>
            </a:r>
            <a:r>
              <a:rPr lang="en-GB" sz="1900" dirty="0" smtClean="0">
                <a:solidFill>
                  <a:srgbClr val="003399"/>
                </a:solidFill>
                <a:ea typeface="Osaka" charset="-128"/>
                <a:cs typeface="Times New Roman" pitchFamily="18" charset="0"/>
              </a:rPr>
              <a:t> e </a:t>
            </a:r>
            <a:r>
              <a:rPr lang="en-GB" sz="1900" dirty="0" err="1" smtClean="0">
                <a:solidFill>
                  <a:srgbClr val="003399"/>
                </a:solidFill>
                <a:ea typeface="Osaka" charset="-128"/>
                <a:cs typeface="Times New Roman" pitchFamily="18" charset="0"/>
              </a:rPr>
              <a:t>Adalberto</a:t>
            </a:r>
            <a:r>
              <a:rPr lang="en-GB" sz="1900" dirty="0" smtClean="0">
                <a:solidFill>
                  <a:srgbClr val="003399"/>
                </a:solidFill>
                <a:ea typeface="Osaka" charset="-128"/>
                <a:cs typeface="Times New Roman" pitchFamily="18" charset="0"/>
              </a:rPr>
              <a:t>)</a:t>
            </a:r>
            <a:endParaRPr lang="en-GB" sz="1900" dirty="0">
              <a:solidFill>
                <a:srgbClr val="003399"/>
              </a:solidFill>
              <a:ea typeface="Osaka" charset="-128"/>
              <a:cs typeface="Times New Roman" pitchFamily="18" charset="0"/>
            </a:endParaRPr>
          </a:p>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Profiler: development </a:t>
            </a:r>
            <a:r>
              <a:rPr lang="en-GB" sz="1900" dirty="0">
                <a:solidFill>
                  <a:srgbClr val="003399"/>
                </a:solidFill>
                <a:ea typeface="Osaka" charset="-128"/>
                <a:cs typeface="Times New Roman" pitchFamily="18" charset="0"/>
              </a:rPr>
              <a:t>of </a:t>
            </a:r>
            <a:r>
              <a:rPr lang="en-GB" sz="1900" dirty="0" smtClean="0">
                <a:solidFill>
                  <a:srgbClr val="003399"/>
                </a:solidFill>
                <a:ea typeface="Osaka" charset="-128"/>
                <a:cs typeface="Times New Roman" pitchFamily="18" charset="0"/>
              </a:rPr>
              <a:t>an </a:t>
            </a:r>
            <a:r>
              <a:rPr lang="en-GB" sz="1900" dirty="0">
                <a:solidFill>
                  <a:srgbClr val="003399"/>
                </a:solidFill>
                <a:ea typeface="Osaka" charset="-128"/>
                <a:cs typeface="Times New Roman" pitchFamily="18" charset="0"/>
              </a:rPr>
              <a:t>evaluation </a:t>
            </a:r>
            <a:r>
              <a:rPr lang="en-GB" sz="1900" dirty="0" smtClean="0">
                <a:solidFill>
                  <a:srgbClr val="003399"/>
                </a:solidFill>
                <a:ea typeface="Osaka" charset="-128"/>
                <a:cs typeface="Times New Roman" pitchFamily="18" charset="0"/>
              </a:rPr>
              <a:t>board for the test (Matteo)</a:t>
            </a:r>
          </a:p>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Design of the FE-ASIC (</a:t>
            </a:r>
            <a:r>
              <a:rPr lang="en-GB" sz="1900" dirty="0" err="1" smtClean="0">
                <a:solidFill>
                  <a:srgbClr val="003399"/>
                </a:solidFill>
                <a:ea typeface="Osaka" charset="-128"/>
                <a:cs typeface="Times New Roman" pitchFamily="18" charset="0"/>
              </a:rPr>
              <a:t>Cristoforo</a:t>
            </a:r>
            <a:r>
              <a:rPr lang="en-GB" sz="1900" dirty="0" smtClean="0">
                <a:solidFill>
                  <a:srgbClr val="003399"/>
                </a:solidFill>
                <a:ea typeface="Osaka" charset="-128"/>
                <a:cs typeface="Times New Roman" pitchFamily="18" charset="0"/>
              </a:rPr>
              <a:t>)</a:t>
            </a:r>
          </a:p>
          <a:p>
            <a:pPr marL="342900" indent="-342900" algn="just" defTabSz="904875" eaLnBrk="0" hangingPunct="0">
              <a:lnSpc>
                <a:spcPts val="2700"/>
              </a:lnSpc>
              <a:spcAft>
                <a:spcPts val="2400"/>
              </a:spcAft>
              <a:buFont typeface="Wingdings" pitchFamily="2" charset="2"/>
              <a:buChar char="q"/>
            </a:pPr>
            <a:r>
              <a:rPr lang="en-US" sz="1900" dirty="0" err="1" smtClean="0">
                <a:solidFill>
                  <a:srgbClr val="003399"/>
                </a:solidFill>
                <a:ea typeface="Osaka" charset="-128"/>
                <a:cs typeface="Times New Roman" pitchFamily="18" charset="0"/>
              </a:rPr>
              <a:t>Tofpet</a:t>
            </a:r>
            <a:r>
              <a:rPr lang="en-US" sz="1900" dirty="0" smtClean="0">
                <a:solidFill>
                  <a:srgbClr val="003399"/>
                </a:solidFill>
                <a:ea typeface="Osaka" charset="-128"/>
                <a:cs typeface="Times New Roman" pitchFamily="18" charset="0"/>
              </a:rPr>
              <a:t> ASIC: overview and characterization (Manuel)</a:t>
            </a:r>
          </a:p>
          <a:p>
            <a:pPr marL="342900" indent="-342900" algn="just" defTabSz="904875" eaLnBrk="0" hangingPunct="0">
              <a:lnSpc>
                <a:spcPts val="2700"/>
              </a:lnSpc>
              <a:spcAft>
                <a:spcPts val="2400"/>
              </a:spcAft>
              <a:buFont typeface="Wingdings" pitchFamily="2" charset="2"/>
              <a:buChar char="q"/>
            </a:pPr>
            <a:r>
              <a:rPr lang="en-US" sz="1900" dirty="0" smtClean="0">
                <a:solidFill>
                  <a:srgbClr val="003399"/>
                </a:solidFill>
                <a:ea typeface="Osaka" charset="-128"/>
                <a:cs typeface="Times New Roman" pitchFamily="18" charset="0"/>
              </a:rPr>
              <a:t>PET DAQ (Giancarlo)</a:t>
            </a:r>
          </a:p>
          <a:p>
            <a:pPr marL="342900" indent="-342900" algn="just" defTabSz="904875" eaLnBrk="0" hangingPunct="0">
              <a:lnSpc>
                <a:spcPts val="2700"/>
              </a:lnSpc>
              <a:spcAft>
                <a:spcPts val="2400"/>
              </a:spcAft>
              <a:buFont typeface="Wingdings" pitchFamily="2" charset="2"/>
              <a:buChar char="q"/>
            </a:pPr>
            <a:r>
              <a:rPr lang="en-US" sz="1900" dirty="0" err="1" smtClean="0">
                <a:solidFill>
                  <a:srgbClr val="003399"/>
                </a:solidFill>
                <a:ea typeface="Osaka" charset="-128"/>
                <a:cs typeface="Times New Roman" pitchFamily="18" charset="0"/>
              </a:rPr>
              <a:t>Tofpet</a:t>
            </a:r>
            <a:r>
              <a:rPr lang="en-US" sz="1900" dirty="0" smtClean="0">
                <a:solidFill>
                  <a:srgbClr val="003399"/>
                </a:solidFill>
                <a:ea typeface="Osaka" charset="-128"/>
                <a:cs typeface="Times New Roman" pitchFamily="18" charset="0"/>
              </a:rPr>
              <a:t> TX board firmware and test board (Richard)</a:t>
            </a:r>
          </a:p>
        </p:txBody>
      </p:sp>
      <p:grpSp>
        <p:nvGrpSpPr>
          <p:cNvPr id="8195"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2"/>
              <a:ext cx="6240" cy="328"/>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a:solidFill>
                    <a:schemeClr val="bg1"/>
                  </a:solidFill>
                  <a:ea typeface="Osaka" charset="-128"/>
                </a:rPr>
                <a:t>  </a:t>
              </a:r>
              <a:r>
                <a:rPr lang="en-US" altLang="en-US" sz="2600" b="1" dirty="0" smtClean="0">
                  <a:solidFill>
                    <a:schemeClr val="bg1"/>
                  </a:solidFill>
                  <a:ea typeface="Osaka" charset="-128"/>
                </a:rPr>
                <a:t>Electronics &amp; DAQ: status and perspective </a:t>
              </a:r>
              <a:endParaRPr lang="en-US" sz="2600" b="1" dirty="0">
                <a:solidFill>
                  <a:schemeClr val="bg1"/>
                </a:solidFill>
                <a:ea typeface="Osaka" charset="-128"/>
              </a:endParaRPr>
            </a:p>
          </p:txBody>
        </p:sp>
      </p:gr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a:t>
            </a:fld>
            <a:endParaRPr lang="it-IT" dirty="0"/>
          </a:p>
        </p:txBody>
      </p:sp>
      <p:sp>
        <p:nvSpPr>
          <p:cNvPr id="10" name="Rettangolo 9"/>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it-IT" altLang="en-US" sz="2600" b="1" dirty="0" smtClean="0">
                <a:solidFill>
                  <a:schemeClr val="bg1"/>
                </a:solidFill>
                <a:ea typeface="Osaka"/>
                <a:cs typeface="Osaka"/>
              </a:rPr>
              <a:t> PET DAQ</a:t>
            </a:r>
            <a:endParaRPr lang="it-IT" sz="2600" b="1" dirty="0">
              <a:solidFill>
                <a:schemeClr val="bg1"/>
              </a:solidFill>
              <a:ea typeface="Osaka"/>
              <a:cs typeface="Osaka"/>
            </a:endParaRPr>
          </a:p>
        </p:txBody>
      </p:sp>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10</a:t>
            </a:fld>
            <a:endParaRPr lang="it-IT" dirty="0"/>
          </a:p>
        </p:txBody>
      </p:sp>
      <p:grpSp>
        <p:nvGrpSpPr>
          <p:cNvPr id="6" name="Gruppo 5"/>
          <p:cNvGrpSpPr/>
          <p:nvPr/>
        </p:nvGrpSpPr>
        <p:grpSpPr>
          <a:xfrm>
            <a:off x="230520" y="727996"/>
            <a:ext cx="9214876" cy="2284545"/>
            <a:chOff x="372556" y="1181354"/>
            <a:chExt cx="9214876" cy="2284545"/>
          </a:xfrm>
        </p:grpSpPr>
        <p:sp>
          <p:nvSpPr>
            <p:cNvPr id="3" name="Rettangolo 2"/>
            <p:cNvSpPr/>
            <p:nvPr/>
          </p:nvSpPr>
          <p:spPr>
            <a:xfrm>
              <a:off x="372556" y="1526907"/>
              <a:ext cx="8695084" cy="1938992"/>
            </a:xfrm>
            <a:prstGeom prst="rect">
              <a:avLst/>
            </a:prstGeom>
          </p:spPr>
          <p:txBody>
            <a:bodyPr wrap="square">
              <a:spAutoFit/>
            </a:bodyPr>
            <a:lstStyle/>
            <a:p>
              <a:pPr marL="285750" indent="-285750">
                <a:buFont typeface="Wingdings" panose="05000000000000000000" pitchFamily="2" charset="2"/>
                <a:buChar char="q"/>
              </a:pPr>
              <a:r>
                <a:rPr lang="it-IT" sz="1500" dirty="0" err="1" smtClean="0">
                  <a:solidFill>
                    <a:srgbClr val="003399"/>
                  </a:solidFill>
                  <a:ea typeface="Osaka"/>
                  <a:cs typeface="Times New Roman" pitchFamily="18" charset="0"/>
                </a:rPr>
                <a:t>Each</a:t>
              </a:r>
              <a:r>
                <a:rPr lang="it-IT" sz="1500" dirty="0" smtClean="0">
                  <a:solidFill>
                    <a:srgbClr val="003399"/>
                  </a:solidFill>
                  <a:ea typeface="Osaka"/>
                  <a:cs typeface="Times New Roman" pitchFamily="18" charset="0"/>
                </a:rPr>
                <a:t> </a:t>
              </a:r>
              <a:r>
                <a:rPr lang="it-IT" sz="1500" dirty="0">
                  <a:solidFill>
                    <a:srgbClr val="003399"/>
                  </a:solidFill>
                  <a:ea typeface="Osaka"/>
                  <a:cs typeface="Times New Roman" pitchFamily="18" charset="0"/>
                </a:rPr>
                <a:t>SiPM/ASIC </a:t>
              </a:r>
              <a:r>
                <a:rPr lang="it-IT" sz="1500" dirty="0" err="1">
                  <a:solidFill>
                    <a:srgbClr val="003399"/>
                  </a:solidFill>
                  <a:ea typeface="Osaka"/>
                  <a:cs typeface="Times New Roman" pitchFamily="18" charset="0"/>
                </a:rPr>
                <a:t>pair</a:t>
              </a:r>
              <a:r>
                <a:rPr lang="it-IT" sz="1500" dirty="0">
                  <a:solidFill>
                    <a:srgbClr val="003399"/>
                  </a:solidFill>
                  <a:ea typeface="Osaka"/>
                  <a:cs typeface="Times New Roman" pitchFamily="18" charset="0"/>
                </a:rPr>
                <a:t> can </a:t>
              </a:r>
              <a:r>
                <a:rPr lang="it-IT" sz="1500" dirty="0" err="1">
                  <a:solidFill>
                    <a:srgbClr val="003399"/>
                  </a:solidFill>
                  <a:ea typeface="Osaka"/>
                  <a:cs typeface="Times New Roman" pitchFamily="18" charset="0"/>
                </a:rPr>
                <a:t>handle</a:t>
              </a:r>
              <a:r>
                <a:rPr lang="it-IT" sz="1500" dirty="0">
                  <a:solidFill>
                    <a:srgbClr val="003399"/>
                  </a:solidFill>
                  <a:ea typeface="Osaka"/>
                  <a:cs typeface="Times New Roman" pitchFamily="18" charset="0"/>
                </a:rPr>
                <a:t> single </a:t>
              </a:r>
              <a:r>
                <a:rPr lang="it-IT" sz="1500" dirty="0" err="1">
                  <a:solidFill>
                    <a:srgbClr val="003399"/>
                  </a:solidFill>
                  <a:ea typeface="Osaka"/>
                  <a:cs typeface="Times New Roman" pitchFamily="18" charset="0"/>
                </a:rPr>
                <a:t>rates</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at</a:t>
              </a:r>
              <a:r>
                <a:rPr lang="it-IT" sz="1500" dirty="0">
                  <a:solidFill>
                    <a:srgbClr val="003399"/>
                  </a:solidFill>
                  <a:ea typeface="Osaka"/>
                  <a:cs typeface="Times New Roman" pitchFamily="18" charset="0"/>
                </a:rPr>
                <a:t> 180 </a:t>
              </a:r>
              <a:r>
                <a:rPr lang="it-IT" sz="1500" dirty="0" err="1">
                  <a:solidFill>
                    <a:srgbClr val="003399"/>
                  </a:solidFill>
                  <a:ea typeface="Osaka"/>
                  <a:cs typeface="Times New Roman" pitchFamily="18" charset="0"/>
                </a:rPr>
                <a:t>kHZ</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The </a:t>
              </a:r>
              <a:r>
                <a:rPr lang="it-IT" sz="1500" dirty="0">
                  <a:solidFill>
                    <a:srgbClr val="003399"/>
                  </a:solidFill>
                  <a:ea typeface="Osaka"/>
                  <a:cs typeface="Times New Roman" pitchFamily="18" charset="0"/>
                </a:rPr>
                <a:t>5cm x 5cm </a:t>
              </a:r>
              <a:r>
                <a:rPr lang="it-IT" sz="1500" dirty="0" err="1">
                  <a:solidFill>
                    <a:srgbClr val="003399"/>
                  </a:solidFill>
                  <a:ea typeface="Osaka"/>
                  <a:cs typeface="Times New Roman" pitchFamily="18" charset="0"/>
                </a:rPr>
                <a:t>module</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will</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acquire</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at</a:t>
              </a:r>
              <a:r>
                <a:rPr lang="it-IT" sz="1500" dirty="0">
                  <a:solidFill>
                    <a:srgbClr val="003399"/>
                  </a:solidFill>
                  <a:ea typeface="Osaka"/>
                  <a:cs typeface="Times New Roman" pitchFamily="18" charset="0"/>
                </a:rPr>
                <a:t> 720 </a:t>
              </a:r>
              <a:r>
                <a:rPr lang="it-IT" sz="1500" dirty="0" err="1">
                  <a:solidFill>
                    <a:srgbClr val="003399"/>
                  </a:solidFill>
                  <a:ea typeface="Osaka"/>
                  <a:cs typeface="Times New Roman" pitchFamily="18" charset="0"/>
                </a:rPr>
                <a:t>kHZ</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Data </a:t>
              </a:r>
              <a:r>
                <a:rPr lang="it-IT" sz="1500" dirty="0" err="1">
                  <a:solidFill>
                    <a:srgbClr val="003399"/>
                  </a:solidFill>
                  <a:ea typeface="Osaka"/>
                  <a:cs typeface="Times New Roman" pitchFamily="18" charset="0"/>
                </a:rPr>
                <a:t>collected</a:t>
              </a:r>
              <a:r>
                <a:rPr lang="it-IT" sz="1500" dirty="0">
                  <a:solidFill>
                    <a:srgbClr val="003399"/>
                  </a:solidFill>
                  <a:ea typeface="Osaka"/>
                  <a:cs typeface="Times New Roman" pitchFamily="18" charset="0"/>
                </a:rPr>
                <a:t> by </a:t>
              </a:r>
              <a:r>
                <a:rPr lang="it-IT" sz="1500" dirty="0" err="1">
                  <a:solidFill>
                    <a:srgbClr val="003399"/>
                  </a:solidFill>
                  <a:ea typeface="Osaka"/>
                  <a:cs typeface="Times New Roman" pitchFamily="18" charset="0"/>
                </a:rPr>
                <a:t>two</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FPGAs</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TX</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coupled</a:t>
              </a:r>
              <a:r>
                <a:rPr lang="it-IT" sz="1500" dirty="0">
                  <a:solidFill>
                    <a:srgbClr val="003399"/>
                  </a:solidFill>
                  <a:ea typeface="Osaka"/>
                  <a:cs typeface="Times New Roman" pitchFamily="18" charset="0"/>
                </a:rPr>
                <a:t> to the ASIC</a:t>
              </a: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RX</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plugged</a:t>
              </a:r>
              <a:r>
                <a:rPr lang="it-IT" sz="1500" dirty="0">
                  <a:solidFill>
                    <a:srgbClr val="003399"/>
                  </a:solidFill>
                  <a:ea typeface="Osaka"/>
                  <a:cs typeface="Times New Roman" pitchFamily="18" charset="0"/>
                </a:rPr>
                <a:t> on the </a:t>
              </a:r>
              <a:r>
                <a:rPr lang="it-IT" sz="1500" dirty="0" err="1">
                  <a:solidFill>
                    <a:srgbClr val="003399"/>
                  </a:solidFill>
                  <a:ea typeface="Osaka"/>
                  <a:cs typeface="Times New Roman" pitchFamily="18" charset="0"/>
                </a:rPr>
                <a:t>mainboard</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TX–RX </a:t>
              </a:r>
              <a:r>
                <a:rPr lang="it-IT" sz="1500" dirty="0">
                  <a:solidFill>
                    <a:srgbClr val="003399"/>
                  </a:solidFill>
                  <a:ea typeface="Osaka"/>
                  <a:cs typeface="Times New Roman" pitchFamily="18" charset="0"/>
                </a:rPr>
                <a:t>ethernet </a:t>
              </a:r>
              <a:r>
                <a:rPr lang="it-IT" sz="1500" dirty="0" smtClean="0">
                  <a:solidFill>
                    <a:srgbClr val="003399"/>
                  </a:solidFill>
                  <a:ea typeface="Osaka"/>
                  <a:cs typeface="Times New Roman" pitchFamily="18" charset="0"/>
                </a:rPr>
                <a:t>connection</a:t>
              </a:r>
              <a:r>
                <a:rPr lang="it-IT" sz="1500" dirty="0">
                  <a:solidFill>
                    <a:srgbClr val="003399"/>
                  </a:solidFill>
                  <a:ea typeface="Osaka"/>
                  <a:cs typeface="Times New Roman" pitchFamily="18" charset="0"/>
                </a:rPr>
                <a:t> </a:t>
              </a:r>
              <a:r>
                <a:rPr lang="it-IT" sz="1500" dirty="0" smtClean="0">
                  <a:solidFill>
                    <a:srgbClr val="003399"/>
                  </a:solidFill>
                  <a:ea typeface="Osaka"/>
                  <a:cs typeface="Times New Roman" pitchFamily="18" charset="0"/>
                </a:rPr>
                <a:t>(RX </a:t>
              </a:r>
              <a:r>
                <a:rPr lang="it-IT" sz="1500" dirty="0" err="1">
                  <a:solidFill>
                    <a:srgbClr val="003399"/>
                  </a:solidFill>
                  <a:ea typeface="Osaka"/>
                  <a:cs typeface="Times New Roman" pitchFamily="18" charset="0"/>
                </a:rPr>
                <a:t>uses</a:t>
              </a:r>
              <a:r>
                <a:rPr lang="it-IT" sz="1500" dirty="0">
                  <a:solidFill>
                    <a:srgbClr val="003399"/>
                  </a:solidFill>
                  <a:ea typeface="Osaka"/>
                  <a:cs typeface="Times New Roman" pitchFamily="18" charset="0"/>
                </a:rPr>
                <a:t> Altera FPGA)</a:t>
              </a: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Data </a:t>
              </a:r>
              <a:r>
                <a:rPr lang="it-IT" sz="1500" dirty="0" err="1">
                  <a:solidFill>
                    <a:srgbClr val="003399"/>
                  </a:solidFill>
                  <a:ea typeface="Osaka"/>
                  <a:cs typeface="Times New Roman" pitchFamily="18" charset="0"/>
                </a:rPr>
                <a:t>packet</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is</a:t>
              </a:r>
              <a:r>
                <a:rPr lang="it-IT" sz="1500" dirty="0">
                  <a:solidFill>
                    <a:srgbClr val="003399"/>
                  </a:solidFill>
                  <a:ea typeface="Osaka"/>
                  <a:cs typeface="Times New Roman" pitchFamily="18" charset="0"/>
                </a:rPr>
                <a:t> 10B</a:t>
              </a: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The </a:t>
              </a:r>
              <a:r>
                <a:rPr lang="it-IT" sz="1500" dirty="0" err="1">
                  <a:solidFill>
                    <a:srgbClr val="003399"/>
                  </a:solidFill>
                  <a:ea typeface="Osaka"/>
                  <a:cs typeface="Times New Roman" pitchFamily="18" charset="0"/>
                </a:rPr>
                <a:t>expected</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module</a:t>
              </a:r>
              <a:r>
                <a:rPr lang="it-IT" sz="1500" dirty="0">
                  <a:solidFill>
                    <a:srgbClr val="003399"/>
                  </a:solidFill>
                  <a:ea typeface="Osaka"/>
                  <a:cs typeface="Times New Roman" pitchFamily="18" charset="0"/>
                </a:rPr>
                <a:t> output </a:t>
              </a:r>
              <a:r>
                <a:rPr lang="it-IT" sz="1500" dirty="0" err="1">
                  <a:solidFill>
                    <a:srgbClr val="003399"/>
                  </a:solidFill>
                  <a:ea typeface="Osaka"/>
                  <a:cs typeface="Times New Roman" pitchFamily="18" charset="0"/>
                </a:rPr>
                <a:t>bandwidth</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is</a:t>
              </a:r>
              <a:r>
                <a:rPr lang="it-IT" sz="1500" dirty="0">
                  <a:solidFill>
                    <a:srgbClr val="003399"/>
                  </a:solidFill>
                  <a:ea typeface="Osaka"/>
                  <a:cs typeface="Times New Roman" pitchFamily="18" charset="0"/>
                </a:rPr>
                <a:t> 7.2 MB/s</a:t>
              </a:r>
            </a:p>
          </p:txBody>
        </p:sp>
        <p:sp>
          <p:nvSpPr>
            <p:cNvPr id="12" name="Titolo 1"/>
            <p:cNvSpPr txBox="1">
              <a:spLocks/>
            </p:cNvSpPr>
            <p:nvPr/>
          </p:nvSpPr>
          <p:spPr>
            <a:xfrm>
              <a:off x="672032" y="1181354"/>
              <a:ext cx="8915400"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it-IT" sz="1500" u="sng" dirty="0">
                  <a:solidFill>
                    <a:srgbClr val="003399"/>
                  </a:solidFill>
                  <a:latin typeface="Arial" charset="0"/>
                  <a:ea typeface="Osaka"/>
                  <a:cs typeface="Times New Roman" pitchFamily="18" charset="0"/>
                </a:rPr>
                <a:t>From last meeting</a:t>
              </a:r>
            </a:p>
          </p:txBody>
        </p:sp>
      </p:grpSp>
      <p:grpSp>
        <p:nvGrpSpPr>
          <p:cNvPr id="8" name="Gruppo 7"/>
          <p:cNvGrpSpPr/>
          <p:nvPr/>
        </p:nvGrpSpPr>
        <p:grpSpPr>
          <a:xfrm>
            <a:off x="241727" y="3497924"/>
            <a:ext cx="8915400" cy="4910395"/>
            <a:chOff x="364671" y="3866761"/>
            <a:chExt cx="8915400" cy="4910395"/>
          </a:xfrm>
        </p:grpSpPr>
        <p:sp>
          <p:nvSpPr>
            <p:cNvPr id="13" name="Segnaposto contenuto 2"/>
            <p:cNvSpPr txBox="1">
              <a:spLocks/>
            </p:cNvSpPr>
            <p:nvPr/>
          </p:nvSpPr>
          <p:spPr>
            <a:xfrm>
              <a:off x="364671" y="4251193"/>
              <a:ext cx="8915400" cy="452596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it-IT" sz="1500" dirty="0" err="1">
                  <a:solidFill>
                    <a:srgbClr val="003399"/>
                  </a:solidFill>
                  <a:latin typeface="Arial" charset="0"/>
                  <a:ea typeface="Osaka"/>
                  <a:cs typeface="Times New Roman" pitchFamily="18" charset="0"/>
                </a:rPr>
                <a:t>Functional</a:t>
              </a:r>
              <a:r>
                <a:rPr lang="it-IT" sz="1500" dirty="0">
                  <a:solidFill>
                    <a:srgbClr val="003399"/>
                  </a:solidFill>
                  <a:latin typeface="Arial" charset="0"/>
                  <a:ea typeface="Osaka"/>
                  <a:cs typeface="Times New Roman" pitchFamily="18" charset="0"/>
                </a:rPr>
                <a:t> design </a:t>
              </a:r>
              <a:r>
                <a:rPr lang="it-IT" sz="1500" dirty="0">
                  <a:solidFill>
                    <a:srgbClr val="003399"/>
                  </a:solidFill>
                  <a:latin typeface="Arial" charset="0"/>
                  <a:ea typeface="Osaka"/>
                  <a:cs typeface="Times New Roman" pitchFamily="18" charset="0"/>
                  <a:sym typeface="Zapf Dingbats"/>
                </a:rPr>
                <a:t>✔</a:t>
              </a:r>
              <a:r>
                <a:rPr lang="it-IT" sz="1500" dirty="0">
                  <a:solidFill>
                    <a:srgbClr val="003399"/>
                  </a:solidFill>
                  <a:latin typeface="Arial" charset="0"/>
                  <a:ea typeface="Osaka"/>
                  <a:cs typeface="Times New Roman" pitchFamily="18" charset="0"/>
                </a:rPr>
                <a:t> </a:t>
              </a:r>
            </a:p>
            <a:p>
              <a:pPr>
                <a:buFont typeface="Wingdings" panose="05000000000000000000" pitchFamily="2" charset="2"/>
                <a:buChar char="q"/>
              </a:pPr>
              <a:r>
                <a:rPr lang="it-IT" sz="1500" dirty="0" err="1">
                  <a:solidFill>
                    <a:srgbClr val="003399"/>
                  </a:solidFill>
                  <a:latin typeface="Arial" charset="0"/>
                  <a:ea typeface="Osaka"/>
                  <a:cs typeface="Times New Roman" pitchFamily="18" charset="0"/>
                </a:rPr>
                <a:t>Schematic</a:t>
              </a:r>
              <a:r>
                <a:rPr lang="it-IT" sz="1500" dirty="0">
                  <a:solidFill>
                    <a:srgbClr val="003399"/>
                  </a:solidFill>
                  <a:latin typeface="Arial" charset="0"/>
                  <a:ea typeface="Osaka"/>
                  <a:cs typeface="Times New Roman" pitchFamily="18" charset="0"/>
                </a:rPr>
                <a:t> design </a:t>
              </a:r>
              <a:r>
                <a:rPr lang="it-IT" sz="1500" dirty="0">
                  <a:solidFill>
                    <a:srgbClr val="003399"/>
                  </a:solidFill>
                  <a:latin typeface="Arial" charset="0"/>
                  <a:ea typeface="Osaka"/>
                  <a:cs typeface="Times New Roman" pitchFamily="18" charset="0"/>
                  <a:sym typeface="Zapf Dingbats"/>
                </a:rPr>
                <a:t>✔</a:t>
              </a:r>
              <a:endParaRPr lang="it-IT" sz="1500" dirty="0">
                <a:solidFill>
                  <a:srgbClr val="003399"/>
                </a:solidFill>
                <a:latin typeface="Arial" charset="0"/>
                <a:ea typeface="Osaka"/>
                <a:cs typeface="Times New Roman" pitchFamily="18" charset="0"/>
              </a:endParaRPr>
            </a:p>
            <a:p>
              <a:pPr>
                <a:buFont typeface="Wingdings" panose="05000000000000000000" pitchFamily="2" charset="2"/>
                <a:buChar char="q"/>
              </a:pPr>
              <a:r>
                <a:rPr lang="it-IT" sz="1500" dirty="0" err="1">
                  <a:solidFill>
                    <a:srgbClr val="003399"/>
                  </a:solidFill>
                  <a:latin typeface="Arial" charset="0"/>
                  <a:ea typeface="Osaka"/>
                  <a:cs typeface="Times New Roman" pitchFamily="18" charset="0"/>
                </a:rPr>
                <a:t>Mechanical</a:t>
              </a:r>
              <a:r>
                <a:rPr lang="it-IT" sz="1500" dirty="0">
                  <a:solidFill>
                    <a:srgbClr val="003399"/>
                  </a:solidFill>
                  <a:latin typeface="Arial" charset="0"/>
                  <a:ea typeface="Osaka"/>
                  <a:cs typeface="Times New Roman" pitchFamily="18" charset="0"/>
                </a:rPr>
                <a:t> design </a:t>
              </a:r>
              <a:r>
                <a:rPr lang="it-IT" sz="1500" dirty="0">
                  <a:solidFill>
                    <a:srgbClr val="003399"/>
                  </a:solidFill>
                  <a:latin typeface="Arial" charset="0"/>
                  <a:ea typeface="Osaka"/>
                  <a:cs typeface="Times New Roman" pitchFamily="18" charset="0"/>
                  <a:sym typeface="Zapf Dingbats"/>
                </a:rPr>
                <a:t>✔</a:t>
              </a:r>
              <a:endParaRPr lang="it-IT" sz="1500" dirty="0">
                <a:solidFill>
                  <a:srgbClr val="003399"/>
                </a:solidFill>
                <a:latin typeface="Arial" charset="0"/>
                <a:ea typeface="Osaka"/>
                <a:cs typeface="Times New Roman" pitchFamily="18" charset="0"/>
              </a:endParaRPr>
            </a:p>
            <a:p>
              <a:pPr>
                <a:buFont typeface="Wingdings" panose="05000000000000000000" pitchFamily="2" charset="2"/>
                <a:buChar char="q"/>
              </a:pPr>
              <a:r>
                <a:rPr lang="it-IT" sz="1500" dirty="0">
                  <a:solidFill>
                    <a:srgbClr val="003399"/>
                  </a:solidFill>
                  <a:latin typeface="Arial" charset="0"/>
                  <a:ea typeface="Osaka"/>
                  <a:cs typeface="Times New Roman" pitchFamily="18" charset="0"/>
                </a:rPr>
                <a:t>PCB design (in progress) </a:t>
              </a:r>
              <a:endParaRPr lang="it-IT" sz="1500" dirty="0" smtClean="0">
                <a:solidFill>
                  <a:srgbClr val="003399"/>
                </a:solidFill>
                <a:latin typeface="Arial" charset="0"/>
                <a:ea typeface="Osaka"/>
                <a:cs typeface="Times New Roman" pitchFamily="18" charset="0"/>
              </a:endParaRPr>
            </a:p>
            <a:p>
              <a:pPr>
                <a:buFont typeface="Wingdings" panose="05000000000000000000" pitchFamily="2" charset="2"/>
                <a:buChar char="q"/>
              </a:pPr>
              <a:r>
                <a:rPr lang="it-IT" sz="1500" dirty="0" smtClean="0">
                  <a:solidFill>
                    <a:srgbClr val="003399"/>
                  </a:solidFill>
                  <a:latin typeface="Arial" charset="0"/>
                  <a:ea typeface="Osaka"/>
                  <a:cs typeface="Times New Roman" pitchFamily="18" charset="0"/>
                </a:rPr>
                <a:t>Construction </a:t>
              </a:r>
              <a:r>
                <a:rPr lang="it-IT" sz="1500" dirty="0">
                  <a:solidFill>
                    <a:srgbClr val="003399"/>
                  </a:solidFill>
                  <a:latin typeface="Arial" charset="0"/>
                  <a:ea typeface="Osaka"/>
                  <a:cs typeface="Times New Roman" pitchFamily="18" charset="0"/>
                </a:rPr>
                <a:t>and </a:t>
              </a:r>
              <a:r>
                <a:rPr lang="it-IT" sz="1500" dirty="0" err="1">
                  <a:solidFill>
                    <a:srgbClr val="003399"/>
                  </a:solidFill>
                  <a:latin typeface="Arial" charset="0"/>
                  <a:ea typeface="Osaka"/>
                  <a:cs typeface="Times New Roman" pitchFamily="18" charset="0"/>
                </a:rPr>
                <a:t>assembly</a:t>
              </a:r>
              <a:r>
                <a:rPr lang="it-IT" sz="1500" dirty="0">
                  <a:solidFill>
                    <a:srgbClr val="003399"/>
                  </a:solidFill>
                  <a:latin typeface="Arial" charset="0"/>
                  <a:ea typeface="Osaka"/>
                  <a:cs typeface="Times New Roman" pitchFamily="18" charset="0"/>
                </a:rPr>
                <a:t> </a:t>
              </a:r>
              <a:r>
                <a:rPr lang="it-IT" sz="1500" kern="0" dirty="0" smtClean="0">
                  <a:solidFill>
                    <a:srgbClr val="FF0000"/>
                  </a:solidFill>
                  <a:latin typeface="Zapf Dingbats"/>
                  <a:ea typeface="Zapf Dingbats"/>
                  <a:cs typeface="Zapf Dingbats"/>
                  <a:sym typeface="Zapf Dingbats"/>
                </a:rPr>
                <a:t>✖!!</a:t>
              </a:r>
              <a:endParaRPr lang="it-IT" sz="1500" kern="0" dirty="0" smtClean="0"/>
            </a:p>
            <a:p>
              <a:pPr>
                <a:buFont typeface="Wingdings" panose="05000000000000000000" pitchFamily="2" charset="2"/>
                <a:buChar char="q"/>
              </a:pPr>
              <a:r>
                <a:rPr lang="it-IT" sz="1500" dirty="0" smtClean="0">
                  <a:solidFill>
                    <a:srgbClr val="003399"/>
                  </a:solidFill>
                  <a:latin typeface="Arial" charset="0"/>
                  <a:ea typeface="Osaka"/>
                  <a:cs typeface="Times New Roman" pitchFamily="18" charset="0"/>
                </a:rPr>
                <a:t>Delivery </a:t>
              </a:r>
              <a:r>
                <a:rPr lang="it-IT" sz="1500" dirty="0" err="1" smtClean="0">
                  <a:solidFill>
                    <a:srgbClr val="003399"/>
                  </a:solidFill>
                  <a:latin typeface="Arial" charset="0"/>
                  <a:ea typeface="Osaka"/>
                  <a:cs typeface="Times New Roman" pitchFamily="18" charset="0"/>
                </a:rPr>
                <a:t>initially</a:t>
              </a:r>
              <a:r>
                <a:rPr lang="it-IT" sz="1500" dirty="0" smtClean="0">
                  <a:solidFill>
                    <a:srgbClr val="003399"/>
                  </a:solidFill>
                  <a:latin typeface="Arial" charset="0"/>
                  <a:ea typeface="Osaka"/>
                  <a:cs typeface="Times New Roman" pitchFamily="18" charset="0"/>
                </a:rPr>
                <a:t> </a:t>
              </a:r>
              <a:r>
                <a:rPr lang="it-IT" sz="1500" dirty="0" err="1" smtClean="0">
                  <a:solidFill>
                    <a:srgbClr val="003399"/>
                  </a:solidFill>
                  <a:latin typeface="Arial" charset="0"/>
                  <a:ea typeface="Osaka"/>
                  <a:cs typeface="Times New Roman" pitchFamily="18" charset="0"/>
                </a:rPr>
                <a:t>scheduled</a:t>
              </a:r>
              <a:r>
                <a:rPr lang="it-IT" sz="1500" dirty="0" smtClean="0">
                  <a:solidFill>
                    <a:srgbClr val="003399"/>
                  </a:solidFill>
                  <a:latin typeface="Arial" charset="0"/>
                  <a:ea typeface="Osaka"/>
                  <a:cs typeface="Times New Roman" pitchFamily="18" charset="0"/>
                </a:rPr>
                <a:t> 12/2013</a:t>
              </a:r>
              <a:r>
                <a:rPr lang="it-IT" sz="1500" dirty="0">
                  <a:solidFill>
                    <a:srgbClr val="003399"/>
                  </a:solidFill>
                  <a:latin typeface="Arial" charset="0"/>
                  <a:ea typeface="Osaka"/>
                  <a:cs typeface="Times New Roman" pitchFamily="18" charset="0"/>
                </a:rPr>
                <a:t>, </a:t>
              </a:r>
              <a:endParaRPr lang="it-IT" sz="1500" dirty="0" smtClean="0">
                <a:solidFill>
                  <a:srgbClr val="003399"/>
                </a:solidFill>
                <a:latin typeface="Arial" charset="0"/>
                <a:ea typeface="Osaka"/>
                <a:cs typeface="Times New Roman" pitchFamily="18" charset="0"/>
              </a:endParaRPr>
            </a:p>
            <a:p>
              <a:pPr marL="0" indent="0">
                <a:buNone/>
              </a:pPr>
              <a:r>
                <a:rPr lang="it-IT" sz="1500" dirty="0" smtClean="0">
                  <a:solidFill>
                    <a:srgbClr val="003399"/>
                  </a:solidFill>
                  <a:latin typeface="Arial" charset="0"/>
                  <a:ea typeface="Osaka"/>
                  <a:cs typeface="Times New Roman" pitchFamily="18" charset="0"/>
                </a:rPr>
                <a:t>       </a:t>
              </a:r>
              <a:r>
                <a:rPr lang="it-IT" sz="1500" dirty="0" err="1" smtClean="0">
                  <a:solidFill>
                    <a:srgbClr val="003399"/>
                  </a:solidFill>
                  <a:latin typeface="Arial" charset="0"/>
                  <a:ea typeface="Osaka"/>
                  <a:cs typeface="Times New Roman" pitchFamily="18" charset="0"/>
                </a:rPr>
                <a:t>expected</a:t>
              </a:r>
              <a:r>
                <a:rPr lang="it-IT" sz="1500" dirty="0" smtClean="0">
                  <a:solidFill>
                    <a:srgbClr val="003399"/>
                  </a:solidFill>
                  <a:latin typeface="Arial" charset="0"/>
                  <a:ea typeface="Osaka"/>
                  <a:cs typeface="Times New Roman" pitchFamily="18" charset="0"/>
                </a:rPr>
                <a:t> </a:t>
              </a:r>
              <a:r>
                <a:rPr lang="it-IT" sz="1500" strike="sngStrike" dirty="0">
                  <a:solidFill>
                    <a:srgbClr val="003399"/>
                  </a:solidFill>
                  <a:latin typeface="Arial" charset="0"/>
                  <a:ea typeface="Osaka"/>
                  <a:cs typeface="Times New Roman" pitchFamily="18" charset="0"/>
                </a:rPr>
                <a:t>4/2014</a:t>
              </a:r>
              <a:r>
                <a:rPr lang="it-IT" sz="1500" dirty="0">
                  <a:solidFill>
                    <a:srgbClr val="003399"/>
                  </a:solidFill>
                  <a:latin typeface="Arial" charset="0"/>
                  <a:ea typeface="Osaka"/>
                  <a:cs typeface="Times New Roman" pitchFamily="18" charset="0"/>
                </a:rPr>
                <a:t> 10/2014</a:t>
              </a:r>
            </a:p>
          </p:txBody>
        </p:sp>
        <p:sp>
          <p:nvSpPr>
            <p:cNvPr id="7" name="Rettangolo 6"/>
            <p:cNvSpPr/>
            <p:nvPr/>
          </p:nvSpPr>
          <p:spPr>
            <a:xfrm>
              <a:off x="705081" y="3866761"/>
              <a:ext cx="2808782" cy="323165"/>
            </a:xfrm>
            <a:prstGeom prst="rect">
              <a:avLst/>
            </a:prstGeom>
          </p:spPr>
          <p:txBody>
            <a:bodyPr wrap="none">
              <a:spAutoFit/>
            </a:bodyPr>
            <a:lstStyle/>
            <a:p>
              <a:r>
                <a:rPr lang="it-IT" sz="1500" u="sng" dirty="0">
                  <a:solidFill>
                    <a:srgbClr val="003399"/>
                  </a:solidFill>
                  <a:ea typeface="Osaka"/>
                  <a:cs typeface="Times New Roman" pitchFamily="18" charset="0"/>
                </a:rPr>
                <a:t>Motherboard HW </a:t>
              </a:r>
              <a:r>
                <a:rPr lang="it-IT" sz="1500" u="sng" dirty="0" err="1">
                  <a:solidFill>
                    <a:srgbClr val="003399"/>
                  </a:solidFill>
                  <a:ea typeface="Osaka"/>
                  <a:cs typeface="Times New Roman" pitchFamily="18" charset="0"/>
                </a:rPr>
                <a:t>development</a:t>
              </a:r>
              <a:endParaRPr lang="it-IT" sz="1500" u="sng" dirty="0">
                <a:solidFill>
                  <a:srgbClr val="003399"/>
                </a:solidFill>
                <a:ea typeface="Osaka"/>
                <a:cs typeface="Times New Roman" pitchFamily="18" charset="0"/>
              </a:endParaRPr>
            </a:p>
          </p:txBody>
        </p:sp>
      </p:gr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656" y="2874242"/>
            <a:ext cx="3496497" cy="3557720"/>
          </a:xfrm>
          <a:prstGeom prst="rect">
            <a:avLst/>
          </a:prstGeom>
        </p:spPr>
      </p:pic>
      <p:sp>
        <p:nvSpPr>
          <p:cNvPr id="16" name="Rettangolo 15"/>
          <p:cNvSpPr/>
          <p:nvPr/>
        </p:nvSpPr>
        <p:spPr>
          <a:xfrm>
            <a:off x="0" y="6581001"/>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extLst>
      <p:ext uri="{BB962C8B-B14F-4D97-AF65-F5344CB8AC3E}">
        <p14:creationId xmlns:p14="http://schemas.microsoft.com/office/powerpoint/2010/main" val="15327926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it-IT" altLang="en-US" sz="2600" b="1" dirty="0" smtClean="0">
                <a:solidFill>
                  <a:schemeClr val="bg1"/>
                </a:solidFill>
                <a:ea typeface="Osaka"/>
                <a:cs typeface="Osaka"/>
              </a:rPr>
              <a:t> PET DAQ</a:t>
            </a:r>
            <a:endParaRPr lang="it-IT" sz="2600" b="1" dirty="0">
              <a:solidFill>
                <a:schemeClr val="bg1"/>
              </a:solidFill>
              <a:ea typeface="Osaka"/>
              <a:cs typeface="Osaka"/>
            </a:endParaRPr>
          </a:p>
        </p:txBody>
      </p:sp>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11</a:t>
            </a:fld>
            <a:endParaRPr lang="it-IT" dirty="0"/>
          </a:p>
        </p:txBody>
      </p:sp>
      <p:grpSp>
        <p:nvGrpSpPr>
          <p:cNvPr id="6" name="Gruppo 5"/>
          <p:cNvGrpSpPr/>
          <p:nvPr/>
        </p:nvGrpSpPr>
        <p:grpSpPr>
          <a:xfrm>
            <a:off x="230520" y="704944"/>
            <a:ext cx="9214876" cy="1821791"/>
            <a:chOff x="372556" y="1181354"/>
            <a:chExt cx="9214876" cy="1821791"/>
          </a:xfrm>
        </p:grpSpPr>
        <p:sp>
          <p:nvSpPr>
            <p:cNvPr id="3" name="Rettangolo 2"/>
            <p:cNvSpPr/>
            <p:nvPr/>
          </p:nvSpPr>
          <p:spPr>
            <a:xfrm>
              <a:off x="372556" y="1526907"/>
              <a:ext cx="8695084" cy="1476238"/>
            </a:xfrm>
            <a:prstGeom prst="rect">
              <a:avLst/>
            </a:prstGeom>
          </p:spPr>
          <p:txBody>
            <a:bodyPr wrap="square">
              <a:spAutoFit/>
            </a:bodyPr>
            <a:lstStyle/>
            <a:p>
              <a:pPr marL="285750" indent="-285750">
                <a:lnSpc>
                  <a:spcPts val="2200"/>
                </a:lnSpc>
                <a:buFont typeface="Wingdings" panose="05000000000000000000" pitchFamily="2" charset="2"/>
                <a:buChar char="q"/>
              </a:pPr>
              <a:r>
                <a:rPr lang="it-IT" sz="1500" dirty="0" err="1">
                  <a:solidFill>
                    <a:srgbClr val="003399"/>
                  </a:solidFill>
                  <a:ea typeface="Osaka"/>
                  <a:cs typeface="Times New Roman" pitchFamily="18" charset="0"/>
                </a:rPr>
                <a:t>Functional</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architecture</a:t>
              </a:r>
              <a:r>
                <a:rPr lang="it-IT" sz="1500" dirty="0">
                  <a:solidFill>
                    <a:srgbClr val="003399"/>
                  </a:solidFill>
                  <a:ea typeface="Osaka"/>
                  <a:cs typeface="Times New Roman" pitchFamily="18" charset="0"/>
                </a:rPr>
                <a:t> design </a:t>
              </a:r>
              <a:r>
                <a:rPr lang="it-IT" sz="1500" dirty="0">
                  <a:solidFill>
                    <a:srgbClr val="003399"/>
                  </a:solidFill>
                  <a:ea typeface="Osaka"/>
                  <a:cs typeface="Times New Roman" pitchFamily="18" charset="0"/>
                  <a:sym typeface="Zapf Dingbats"/>
                </a:rPr>
                <a:t>✔</a:t>
              </a:r>
              <a:endParaRPr lang="it-IT" sz="1500" dirty="0">
                <a:solidFill>
                  <a:srgbClr val="003399"/>
                </a:solidFill>
                <a:ea typeface="Osaka"/>
                <a:cs typeface="Times New Roman" pitchFamily="18" charset="0"/>
              </a:endParaRPr>
            </a:p>
            <a:p>
              <a:pPr marL="285750" indent="-285750">
                <a:lnSpc>
                  <a:spcPts val="2200"/>
                </a:lnSpc>
                <a:buFont typeface="Wingdings" panose="05000000000000000000" pitchFamily="2" charset="2"/>
                <a:buChar char="q"/>
              </a:pPr>
              <a:r>
                <a:rPr lang="it-IT" sz="1500" dirty="0">
                  <a:solidFill>
                    <a:srgbClr val="003399"/>
                  </a:solidFill>
                  <a:ea typeface="Osaka"/>
                  <a:cs typeface="Times New Roman" pitchFamily="18" charset="0"/>
                </a:rPr>
                <a:t>USB </a:t>
              </a:r>
              <a:r>
                <a:rPr lang="it-IT" sz="1500" dirty="0" err="1">
                  <a:solidFill>
                    <a:srgbClr val="003399"/>
                  </a:solidFill>
                  <a:ea typeface="Osaka"/>
                  <a:cs typeface="Times New Roman" pitchFamily="18" charset="0"/>
                </a:rPr>
                <a:t>interface</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imported</a:t>
              </a:r>
              <a:r>
                <a:rPr lang="it-IT" sz="1500" dirty="0">
                  <a:solidFill>
                    <a:srgbClr val="003399"/>
                  </a:solidFill>
                  <a:ea typeface="Osaka"/>
                  <a:cs typeface="Times New Roman" pitchFamily="18" charset="0"/>
                </a:rPr>
                <a:t> from </a:t>
              </a:r>
              <a:r>
                <a:rPr lang="it-IT" sz="1500" dirty="0" err="1">
                  <a:solidFill>
                    <a:srgbClr val="003399"/>
                  </a:solidFill>
                  <a:ea typeface="Osaka"/>
                  <a:cs typeface="Times New Roman" pitchFamily="18" charset="0"/>
                </a:rPr>
                <a:t>DoPET</a:t>
              </a:r>
              <a:r>
                <a:rPr lang="it-IT" sz="1500" dirty="0">
                  <a:solidFill>
                    <a:srgbClr val="003399"/>
                  </a:solidFill>
                  <a:ea typeface="Osaka"/>
                  <a:cs typeface="Times New Roman" pitchFamily="18" charset="0"/>
                </a:rPr>
                <a:t>) </a:t>
              </a:r>
              <a:r>
                <a:rPr lang="it-IT" sz="1500" dirty="0">
                  <a:solidFill>
                    <a:srgbClr val="003399"/>
                  </a:solidFill>
                  <a:ea typeface="Osaka"/>
                  <a:cs typeface="Times New Roman" pitchFamily="18" charset="0"/>
                  <a:sym typeface="Zapf Dingbats"/>
                </a:rPr>
                <a:t>✔</a:t>
              </a:r>
              <a:endParaRPr lang="it-IT" sz="1500" dirty="0">
                <a:solidFill>
                  <a:srgbClr val="003399"/>
                </a:solidFill>
                <a:ea typeface="Osaka"/>
                <a:cs typeface="Times New Roman" pitchFamily="18" charset="0"/>
              </a:endParaRPr>
            </a:p>
            <a:p>
              <a:pPr marL="285750" indent="-285750">
                <a:lnSpc>
                  <a:spcPts val="2200"/>
                </a:lnSpc>
                <a:buFont typeface="Wingdings" panose="05000000000000000000" pitchFamily="2" charset="2"/>
                <a:buChar char="q"/>
              </a:pPr>
              <a:r>
                <a:rPr lang="it-IT" sz="1500" dirty="0">
                  <a:solidFill>
                    <a:srgbClr val="003399"/>
                  </a:solidFill>
                  <a:ea typeface="Osaka"/>
                  <a:cs typeface="Times New Roman" pitchFamily="18" charset="0"/>
                </a:rPr>
                <a:t>RX </a:t>
              </a:r>
              <a:r>
                <a:rPr lang="it-IT" sz="1500" dirty="0" err="1">
                  <a:solidFill>
                    <a:srgbClr val="003399"/>
                  </a:solidFill>
                  <a:ea typeface="Osaka"/>
                  <a:cs typeface="Times New Roman" pitchFamily="18" charset="0"/>
                </a:rPr>
                <a:t>interface</a:t>
              </a:r>
              <a:r>
                <a:rPr lang="it-IT" sz="1500" dirty="0">
                  <a:solidFill>
                    <a:srgbClr val="003399"/>
                  </a:solidFill>
                  <a:ea typeface="Osaka"/>
                  <a:cs typeface="Times New Roman" pitchFamily="18" charset="0"/>
                </a:rPr>
                <a:t> (SPI and LVDS) </a:t>
              </a:r>
              <a:r>
                <a:rPr lang="it-IT" sz="1500" dirty="0">
                  <a:solidFill>
                    <a:srgbClr val="003399"/>
                  </a:solidFill>
                  <a:ea typeface="Osaka"/>
                  <a:cs typeface="Times New Roman" pitchFamily="18" charset="0"/>
                  <a:sym typeface="Zapf Dingbats"/>
                </a:rPr>
                <a:t>✔</a:t>
              </a:r>
              <a:endParaRPr lang="it-IT" sz="1500" dirty="0">
                <a:solidFill>
                  <a:srgbClr val="003399"/>
                </a:solidFill>
                <a:ea typeface="Osaka"/>
                <a:cs typeface="Times New Roman" pitchFamily="18" charset="0"/>
              </a:endParaRPr>
            </a:p>
            <a:p>
              <a:pPr marL="285750" indent="-285750">
                <a:lnSpc>
                  <a:spcPts val="2200"/>
                </a:lnSpc>
                <a:buFont typeface="Wingdings" panose="05000000000000000000" pitchFamily="2" charset="2"/>
                <a:buChar char="q"/>
              </a:pPr>
              <a:r>
                <a:rPr lang="it-IT" sz="1500" dirty="0" err="1">
                  <a:solidFill>
                    <a:srgbClr val="003399"/>
                  </a:solidFill>
                  <a:ea typeface="Osaka"/>
                  <a:cs typeface="Times New Roman" pitchFamily="18" charset="0"/>
                </a:rPr>
                <a:t>Coincidence</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sorter</a:t>
              </a:r>
              <a:r>
                <a:rPr lang="it-IT" sz="1500" dirty="0">
                  <a:solidFill>
                    <a:srgbClr val="003399"/>
                  </a:solidFill>
                  <a:ea typeface="Osaka"/>
                  <a:cs typeface="Times New Roman" pitchFamily="18" charset="0"/>
                </a:rPr>
                <a:t> and processor </a:t>
              </a:r>
              <a:r>
                <a:rPr lang="it-IT" sz="1500" dirty="0">
                  <a:solidFill>
                    <a:srgbClr val="003399"/>
                  </a:solidFill>
                  <a:ea typeface="Osaka"/>
                  <a:cs typeface="Times New Roman" pitchFamily="18" charset="0"/>
                  <a:sym typeface="Zapf Dingbats"/>
                </a:rPr>
                <a:t>✖</a:t>
              </a:r>
              <a:endParaRPr lang="it-IT" sz="1500" dirty="0">
                <a:solidFill>
                  <a:srgbClr val="003399"/>
                </a:solidFill>
                <a:ea typeface="Osaka"/>
                <a:cs typeface="Times New Roman" pitchFamily="18" charset="0"/>
              </a:endParaRPr>
            </a:p>
            <a:p>
              <a:pPr marL="285750" indent="-285750">
                <a:lnSpc>
                  <a:spcPts val="2200"/>
                </a:lnSpc>
                <a:buFont typeface="Wingdings" panose="05000000000000000000" pitchFamily="2" charset="2"/>
                <a:buChar char="q"/>
              </a:pPr>
              <a:r>
                <a:rPr lang="it-IT" sz="1500" dirty="0" err="1">
                  <a:solidFill>
                    <a:srgbClr val="003399"/>
                  </a:solidFill>
                  <a:ea typeface="Osaka"/>
                  <a:cs typeface="Times New Roman" pitchFamily="18" charset="0"/>
                </a:rPr>
                <a:t>Expected</a:t>
              </a:r>
              <a:r>
                <a:rPr lang="it-IT" sz="1500" dirty="0">
                  <a:solidFill>
                    <a:srgbClr val="003399"/>
                  </a:solidFill>
                  <a:ea typeface="Osaka"/>
                  <a:cs typeface="Times New Roman" pitchFamily="18" charset="0"/>
                </a:rPr>
                <a:t> first </a:t>
              </a:r>
              <a:r>
                <a:rPr lang="it-IT" sz="1500" dirty="0" err="1">
                  <a:solidFill>
                    <a:srgbClr val="003399"/>
                  </a:solidFill>
                  <a:ea typeface="Osaka"/>
                  <a:cs typeface="Times New Roman" pitchFamily="18" charset="0"/>
                </a:rPr>
                <a:t>version</a:t>
              </a:r>
              <a:r>
                <a:rPr lang="it-IT" sz="1500" dirty="0">
                  <a:solidFill>
                    <a:srgbClr val="003399"/>
                  </a:solidFill>
                  <a:ea typeface="Osaka"/>
                  <a:cs typeface="Times New Roman" pitchFamily="18" charset="0"/>
                </a:rPr>
                <a:t> delivery 12/2014 (</a:t>
              </a:r>
              <a:r>
                <a:rPr lang="it-IT" sz="1500" dirty="0" err="1">
                  <a:solidFill>
                    <a:srgbClr val="003399"/>
                  </a:solidFill>
                  <a:ea typeface="Osaka"/>
                  <a:cs typeface="Times New Roman" pitchFamily="18" charset="0"/>
                </a:rPr>
                <a:t>depending</a:t>
              </a:r>
              <a:r>
                <a:rPr lang="it-IT" sz="1500" dirty="0">
                  <a:solidFill>
                    <a:srgbClr val="003399"/>
                  </a:solidFill>
                  <a:ea typeface="Osaka"/>
                  <a:cs typeface="Times New Roman" pitchFamily="18" charset="0"/>
                </a:rPr>
                <a:t> on HW status)</a:t>
              </a:r>
            </a:p>
          </p:txBody>
        </p:sp>
        <p:sp>
          <p:nvSpPr>
            <p:cNvPr id="12" name="Titolo 1"/>
            <p:cNvSpPr txBox="1">
              <a:spLocks/>
            </p:cNvSpPr>
            <p:nvPr/>
          </p:nvSpPr>
          <p:spPr>
            <a:xfrm>
              <a:off x="672032" y="1181354"/>
              <a:ext cx="8915400"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it-IT" sz="1500" u="sng" dirty="0">
                  <a:solidFill>
                    <a:srgbClr val="003399"/>
                  </a:solidFill>
                  <a:latin typeface="Arial" charset="0"/>
                  <a:ea typeface="Osaka"/>
                  <a:cs typeface="Times New Roman" pitchFamily="18" charset="0"/>
                </a:rPr>
                <a:t>Motherboard FW </a:t>
              </a:r>
              <a:r>
                <a:rPr lang="it-IT" sz="1500" u="sng" dirty="0" err="1">
                  <a:solidFill>
                    <a:srgbClr val="003399"/>
                  </a:solidFill>
                  <a:latin typeface="Arial" charset="0"/>
                  <a:ea typeface="Osaka"/>
                  <a:cs typeface="Times New Roman" pitchFamily="18" charset="0"/>
                </a:rPr>
                <a:t>development</a:t>
              </a:r>
              <a:endParaRPr lang="it-IT" sz="1500" u="sng" dirty="0">
                <a:solidFill>
                  <a:srgbClr val="003399"/>
                </a:solidFill>
                <a:latin typeface="Arial" charset="0"/>
                <a:ea typeface="Osaka"/>
                <a:cs typeface="Times New Roman" pitchFamily="18" charset="0"/>
              </a:endParaRPr>
            </a:p>
          </p:txBody>
        </p:sp>
      </p:grpSp>
      <p:grpSp>
        <p:nvGrpSpPr>
          <p:cNvPr id="8" name="Gruppo 7"/>
          <p:cNvGrpSpPr/>
          <p:nvPr/>
        </p:nvGrpSpPr>
        <p:grpSpPr>
          <a:xfrm>
            <a:off x="241727" y="2652680"/>
            <a:ext cx="8915400" cy="4910395"/>
            <a:chOff x="364671" y="3866761"/>
            <a:chExt cx="8915400" cy="4910395"/>
          </a:xfrm>
        </p:grpSpPr>
        <p:sp>
          <p:nvSpPr>
            <p:cNvPr id="13" name="Segnaposto contenuto 2"/>
            <p:cNvSpPr txBox="1">
              <a:spLocks/>
            </p:cNvSpPr>
            <p:nvPr/>
          </p:nvSpPr>
          <p:spPr>
            <a:xfrm>
              <a:off x="364671" y="4251193"/>
              <a:ext cx="8915400" cy="452596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en-US" sz="1500" dirty="0">
                  <a:solidFill>
                    <a:srgbClr val="003399"/>
                  </a:solidFill>
                  <a:latin typeface="Arial" charset="0"/>
                  <a:ea typeface="Osaka"/>
                  <a:cs typeface="Times New Roman" pitchFamily="18" charset="0"/>
                </a:rPr>
                <a:t>Largely imported from </a:t>
              </a:r>
              <a:r>
                <a:rPr lang="en-US" sz="1500" dirty="0" err="1">
                  <a:solidFill>
                    <a:srgbClr val="003399"/>
                  </a:solidFill>
                  <a:latin typeface="Arial" charset="0"/>
                  <a:ea typeface="Osaka"/>
                  <a:cs typeface="Times New Roman" pitchFamily="18" charset="0"/>
                </a:rPr>
                <a:t>DoPET</a:t>
              </a:r>
              <a:endParaRPr lang="en-US" sz="1500" dirty="0">
                <a:solidFill>
                  <a:srgbClr val="003399"/>
                </a:solidFill>
                <a:latin typeface="Arial" charset="0"/>
                <a:ea typeface="Osaka"/>
                <a:cs typeface="Times New Roman" pitchFamily="18" charset="0"/>
              </a:endParaRPr>
            </a:p>
            <a:p>
              <a:pPr>
                <a:buFont typeface="Wingdings" panose="05000000000000000000" pitchFamily="2" charset="2"/>
                <a:buChar char="q"/>
              </a:pPr>
              <a:r>
                <a:rPr lang="en-US" sz="1500" dirty="0">
                  <a:solidFill>
                    <a:srgbClr val="003399"/>
                  </a:solidFill>
                  <a:latin typeface="Arial" charset="0"/>
                  <a:ea typeface="Osaka"/>
                  <a:cs typeface="Times New Roman" pitchFamily="18" charset="0"/>
                </a:rPr>
                <a:t>No specific developments are being made at the moment</a:t>
              </a:r>
            </a:p>
          </p:txBody>
        </p:sp>
        <p:sp>
          <p:nvSpPr>
            <p:cNvPr id="7" name="Rettangolo 6"/>
            <p:cNvSpPr/>
            <p:nvPr/>
          </p:nvSpPr>
          <p:spPr>
            <a:xfrm>
              <a:off x="705081" y="3866761"/>
              <a:ext cx="2797561" cy="323165"/>
            </a:xfrm>
            <a:prstGeom prst="rect">
              <a:avLst/>
            </a:prstGeom>
          </p:spPr>
          <p:txBody>
            <a:bodyPr wrap="none">
              <a:spAutoFit/>
            </a:bodyPr>
            <a:lstStyle/>
            <a:p>
              <a:r>
                <a:rPr lang="it-IT" sz="1500" u="sng" dirty="0">
                  <a:solidFill>
                    <a:srgbClr val="003399"/>
                  </a:solidFill>
                  <a:ea typeface="Osaka"/>
                  <a:cs typeface="Times New Roman" pitchFamily="18" charset="0"/>
                </a:rPr>
                <a:t>Motherboard </a:t>
              </a:r>
              <a:r>
                <a:rPr lang="it-IT" sz="1500" u="sng" dirty="0" smtClean="0">
                  <a:solidFill>
                    <a:srgbClr val="003399"/>
                  </a:solidFill>
                  <a:ea typeface="Osaka"/>
                  <a:cs typeface="Times New Roman" pitchFamily="18" charset="0"/>
                </a:rPr>
                <a:t>SW </a:t>
              </a:r>
              <a:r>
                <a:rPr lang="it-IT" sz="1500" u="sng" dirty="0" err="1">
                  <a:solidFill>
                    <a:srgbClr val="003399"/>
                  </a:solidFill>
                  <a:ea typeface="Osaka"/>
                  <a:cs typeface="Times New Roman" pitchFamily="18" charset="0"/>
                </a:rPr>
                <a:t>development</a:t>
              </a:r>
              <a:endParaRPr lang="it-IT" sz="1500" u="sng" dirty="0">
                <a:solidFill>
                  <a:srgbClr val="003399"/>
                </a:solidFill>
                <a:ea typeface="Osaka"/>
                <a:cs typeface="Times New Roman" pitchFamily="18" charset="0"/>
              </a:endParaRPr>
            </a:p>
          </p:txBody>
        </p:sp>
      </p:grpSp>
      <p:sp>
        <p:nvSpPr>
          <p:cNvPr id="16" name="Rettangolo 15"/>
          <p:cNvSpPr/>
          <p:nvPr/>
        </p:nvSpPr>
        <p:spPr>
          <a:xfrm>
            <a:off x="0" y="6581001"/>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09" y="3813042"/>
            <a:ext cx="3894604" cy="290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uppo 14"/>
          <p:cNvGrpSpPr/>
          <p:nvPr/>
        </p:nvGrpSpPr>
        <p:grpSpPr>
          <a:xfrm>
            <a:off x="238499" y="4172838"/>
            <a:ext cx="8915400" cy="4910395"/>
            <a:chOff x="364671" y="3866761"/>
            <a:chExt cx="8915400" cy="4910395"/>
          </a:xfrm>
        </p:grpSpPr>
        <p:sp>
          <p:nvSpPr>
            <p:cNvPr id="17" name="Segnaposto contenuto 2"/>
            <p:cNvSpPr txBox="1">
              <a:spLocks/>
            </p:cNvSpPr>
            <p:nvPr/>
          </p:nvSpPr>
          <p:spPr>
            <a:xfrm>
              <a:off x="364671" y="4251193"/>
              <a:ext cx="8915400" cy="452596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en-US" sz="1500" dirty="0" smtClean="0">
                  <a:solidFill>
                    <a:srgbClr val="003399"/>
                  </a:solidFill>
                  <a:latin typeface="Arial" charset="0"/>
                  <a:ea typeface="Osaka"/>
                  <a:cs typeface="Times New Roman" pitchFamily="18" charset="0"/>
                </a:rPr>
                <a:t>Development based on </a:t>
              </a:r>
              <a:r>
                <a:rPr lang="en-US" sz="1500" dirty="0">
                  <a:solidFill>
                    <a:srgbClr val="003399"/>
                  </a:solidFill>
                  <a:latin typeface="Arial" charset="0"/>
                  <a:ea typeface="Osaka"/>
                  <a:cs typeface="Times New Roman" pitchFamily="18" charset="0"/>
                </a:rPr>
                <a:t>the </a:t>
              </a:r>
              <a:r>
                <a:rPr lang="en-US" sz="1500" dirty="0" err="1">
                  <a:solidFill>
                    <a:srgbClr val="003399"/>
                  </a:solidFill>
                  <a:latin typeface="Arial" charset="0"/>
                  <a:ea typeface="Osaka"/>
                  <a:cs typeface="Times New Roman" pitchFamily="18" charset="0"/>
                </a:rPr>
                <a:t>SoCKit</a:t>
              </a:r>
              <a:r>
                <a:rPr lang="en-US" sz="1500" dirty="0">
                  <a:solidFill>
                    <a:srgbClr val="003399"/>
                  </a:solidFill>
                  <a:latin typeface="Arial" charset="0"/>
                  <a:ea typeface="Osaka"/>
                  <a:cs typeface="Times New Roman" pitchFamily="18" charset="0"/>
                </a:rPr>
                <a:t> </a:t>
              </a:r>
              <a:r>
                <a:rPr lang="en-US" sz="1500" dirty="0" smtClean="0">
                  <a:solidFill>
                    <a:srgbClr val="003399"/>
                  </a:solidFill>
                  <a:latin typeface="Arial" charset="0"/>
                  <a:ea typeface="Osaka"/>
                  <a:cs typeface="Times New Roman" pitchFamily="18" charset="0"/>
                </a:rPr>
                <a:t>board</a:t>
              </a:r>
            </a:p>
            <a:p>
              <a:pPr>
                <a:buFont typeface="Wingdings" panose="05000000000000000000" pitchFamily="2" charset="2"/>
                <a:buChar char="q"/>
              </a:pPr>
              <a:r>
                <a:rPr lang="en-US" sz="1500" dirty="0" smtClean="0">
                  <a:solidFill>
                    <a:srgbClr val="003399"/>
                  </a:solidFill>
                  <a:latin typeface="Arial" charset="0"/>
                  <a:ea typeface="Osaka"/>
                  <a:cs typeface="Times New Roman" pitchFamily="18" charset="0"/>
                </a:rPr>
                <a:t>Same technology, all the redundant HW eliminated</a:t>
              </a:r>
            </a:p>
            <a:p>
              <a:pPr>
                <a:buFont typeface="Wingdings" panose="05000000000000000000" pitchFamily="2" charset="2"/>
                <a:buChar char="q"/>
              </a:pPr>
              <a:r>
                <a:rPr lang="en-US" sz="1500" dirty="0" smtClean="0">
                  <a:solidFill>
                    <a:srgbClr val="003399"/>
                  </a:solidFill>
                  <a:latin typeface="Arial" charset="0"/>
                  <a:ea typeface="Osaka"/>
                  <a:cs typeface="Times New Roman" pitchFamily="18" charset="0"/>
                </a:rPr>
                <a:t>ARM processor available</a:t>
              </a:r>
            </a:p>
            <a:p>
              <a:pPr>
                <a:buFont typeface="Wingdings" panose="05000000000000000000" pitchFamily="2" charset="2"/>
                <a:buChar char="q"/>
              </a:pPr>
              <a:r>
                <a:rPr lang="en-US" sz="1500" dirty="0" smtClean="0">
                  <a:solidFill>
                    <a:srgbClr val="003399"/>
                  </a:solidFill>
                  <a:latin typeface="Arial" charset="0"/>
                  <a:ea typeface="Osaka"/>
                  <a:cs typeface="Times New Roman" pitchFamily="18" charset="0"/>
                </a:rPr>
                <a:t>Can be used to emulate the motherboard</a:t>
              </a:r>
            </a:p>
            <a:p>
              <a:pPr marL="0" indent="0">
                <a:buNone/>
              </a:pPr>
              <a:endParaRPr lang="en-US" sz="1500" dirty="0">
                <a:solidFill>
                  <a:srgbClr val="003399"/>
                </a:solidFill>
                <a:latin typeface="Arial" charset="0"/>
                <a:ea typeface="Osaka"/>
                <a:cs typeface="Times New Roman" pitchFamily="18" charset="0"/>
              </a:endParaRPr>
            </a:p>
          </p:txBody>
        </p:sp>
        <p:sp>
          <p:nvSpPr>
            <p:cNvPr id="18" name="Rettangolo 17"/>
            <p:cNvSpPr/>
            <p:nvPr/>
          </p:nvSpPr>
          <p:spPr>
            <a:xfrm>
              <a:off x="705081" y="3866761"/>
              <a:ext cx="1854995" cy="323165"/>
            </a:xfrm>
            <a:prstGeom prst="rect">
              <a:avLst/>
            </a:prstGeom>
          </p:spPr>
          <p:txBody>
            <a:bodyPr wrap="none">
              <a:spAutoFit/>
            </a:bodyPr>
            <a:lstStyle/>
            <a:p>
              <a:r>
                <a:rPr lang="it-IT" sz="1500" u="sng" dirty="0" smtClean="0">
                  <a:solidFill>
                    <a:srgbClr val="003399"/>
                  </a:solidFill>
                  <a:ea typeface="Osaka"/>
                  <a:cs typeface="Times New Roman" pitchFamily="18" charset="0"/>
                </a:rPr>
                <a:t>RX </a:t>
              </a:r>
              <a:r>
                <a:rPr lang="it-IT" sz="1500" u="sng" dirty="0" err="1" smtClean="0">
                  <a:solidFill>
                    <a:srgbClr val="003399"/>
                  </a:solidFill>
                  <a:ea typeface="Osaka"/>
                  <a:cs typeface="Times New Roman" pitchFamily="18" charset="0"/>
                </a:rPr>
                <a:t>board</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prototype</a:t>
              </a:r>
              <a:endParaRPr lang="it-IT" sz="1500" u="sng" dirty="0">
                <a:solidFill>
                  <a:srgbClr val="003399"/>
                </a:solidFill>
                <a:ea typeface="Osaka"/>
                <a:cs typeface="Times New Roman" pitchFamily="18" charset="0"/>
              </a:endParaRPr>
            </a:p>
          </p:txBody>
        </p:sp>
      </p:grpSp>
    </p:spTree>
    <p:extLst>
      <p:ext uri="{BB962C8B-B14F-4D97-AF65-F5344CB8AC3E}">
        <p14:creationId xmlns:p14="http://schemas.microsoft.com/office/powerpoint/2010/main" val="903869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08624"/>
            <a:ext cx="9906000" cy="461962"/>
          </a:xfrm>
          <a:prstGeom prst="rect">
            <a:avLst/>
          </a:prstGeom>
          <a:solidFill>
            <a:schemeClr val="accent2"/>
          </a:solidFill>
          <a:ln w="9525" algn="ctr">
            <a:noFill/>
            <a:miter lim="800000"/>
            <a:headEnd/>
            <a:tailEnd/>
          </a:ln>
        </p:spPr>
        <p:txBody>
          <a:bodyPr>
            <a:spAutoFit/>
          </a:bodyPr>
          <a:lstStyle/>
          <a:p>
            <a:pPr>
              <a:spcBef>
                <a:spcPct val="50000"/>
              </a:spcBef>
            </a:pPr>
            <a:r>
              <a:rPr lang="en-US" sz="2400" b="1" dirty="0" smtClean="0">
                <a:solidFill>
                  <a:srgbClr val="FFFFFF"/>
                </a:solidFill>
              </a:rPr>
              <a:t>   Status </a:t>
            </a:r>
            <a:r>
              <a:rPr lang="en-US" sz="2400" b="1" dirty="0" err="1">
                <a:solidFill>
                  <a:srgbClr val="FFFFFF"/>
                </a:solidFill>
              </a:rPr>
              <a:t>Tofpet</a:t>
            </a:r>
            <a:r>
              <a:rPr lang="en-US" sz="2400" b="1" dirty="0">
                <a:solidFill>
                  <a:srgbClr val="FFFFFF"/>
                </a:solidFill>
              </a:rPr>
              <a:t> </a:t>
            </a:r>
            <a:r>
              <a:rPr lang="en-US" sz="2400" b="1" dirty="0" err="1" smtClean="0">
                <a:solidFill>
                  <a:srgbClr val="FFFFFF"/>
                </a:solidFill>
              </a:rPr>
              <a:t>Tx</a:t>
            </a:r>
            <a:r>
              <a:rPr lang="en-US" sz="2400" b="1" dirty="0" smtClean="0">
                <a:solidFill>
                  <a:srgbClr val="FFFFFF"/>
                </a:solidFill>
              </a:rPr>
              <a:t> and FE boards</a:t>
            </a:r>
            <a:endParaRPr lang="it-IT" sz="2400" b="1" dirty="0">
              <a:solidFill>
                <a:srgbClr val="FFFFFF"/>
              </a:solidFill>
            </a:endParaRP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solidFill>
                  <a:srgbClr val="000000"/>
                </a:solidFill>
              </a:rPr>
              <a:pPr>
                <a:defRPr/>
              </a:pPr>
              <a:t>12</a:t>
            </a:fld>
            <a:endParaRPr lang="it-IT" dirty="0">
              <a:solidFill>
                <a:srgbClr val="000000"/>
              </a:solidFill>
            </a:endParaRPr>
          </a:p>
        </p:txBody>
      </p:sp>
      <p:sp>
        <p:nvSpPr>
          <p:cNvPr id="10" name="Rettangolo 9"/>
          <p:cNvSpPr/>
          <p:nvPr/>
        </p:nvSpPr>
        <p:spPr>
          <a:xfrm>
            <a:off x="0" y="6581001"/>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
        <p:nvSpPr>
          <p:cNvPr id="2" name="Rettangolo 1"/>
          <p:cNvSpPr/>
          <p:nvPr/>
        </p:nvSpPr>
        <p:spPr>
          <a:xfrm>
            <a:off x="107577" y="690266"/>
            <a:ext cx="9798423" cy="4093428"/>
          </a:xfrm>
          <a:prstGeom prst="rect">
            <a:avLst/>
          </a:prstGeom>
        </p:spPr>
        <p:txBody>
          <a:bodyPr wrap="square">
            <a:spAutoFit/>
          </a:bodyPr>
          <a:lstStyle/>
          <a:p>
            <a:r>
              <a:rPr lang="en-US" sz="1500" u="sng" dirty="0">
                <a:solidFill>
                  <a:srgbClr val="003399"/>
                </a:solidFill>
                <a:ea typeface="Osaka"/>
                <a:cs typeface="Times New Roman" pitchFamily="18" charset="0"/>
              </a:rPr>
              <a:t>FE </a:t>
            </a:r>
            <a:r>
              <a:rPr lang="en-US" sz="1500" u="sng" dirty="0" err="1">
                <a:solidFill>
                  <a:srgbClr val="003399"/>
                </a:solidFill>
                <a:ea typeface="Osaka"/>
                <a:cs typeface="Times New Roman" pitchFamily="18" charset="0"/>
              </a:rPr>
              <a:t>Tofpet</a:t>
            </a:r>
            <a:r>
              <a:rPr lang="en-US" sz="1500" u="sng" dirty="0">
                <a:solidFill>
                  <a:srgbClr val="003399"/>
                </a:solidFill>
                <a:ea typeface="Osaka"/>
                <a:cs typeface="Times New Roman" pitchFamily="18" charset="0"/>
              </a:rPr>
              <a:t> </a:t>
            </a:r>
            <a:r>
              <a:rPr lang="en-US" sz="1500" u="sng" dirty="0" err="1">
                <a:solidFill>
                  <a:srgbClr val="003399"/>
                </a:solidFill>
                <a:ea typeface="Osaka"/>
                <a:cs typeface="Times New Roman" pitchFamily="18" charset="0"/>
              </a:rPr>
              <a:t>Tx</a:t>
            </a:r>
            <a:r>
              <a:rPr lang="en-US" sz="1500" u="sng" dirty="0">
                <a:solidFill>
                  <a:srgbClr val="003399"/>
                </a:solidFill>
                <a:ea typeface="Osaka"/>
                <a:cs typeface="Times New Roman" pitchFamily="18" charset="0"/>
              </a:rPr>
              <a:t> board firmware</a:t>
            </a:r>
          </a:p>
          <a:p>
            <a:endParaRPr lang="en-US" sz="1000"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Evolution </a:t>
            </a:r>
            <a:r>
              <a:rPr lang="en-US" sz="1500" dirty="0">
                <a:solidFill>
                  <a:srgbClr val="003399"/>
                </a:solidFill>
                <a:ea typeface="Osaka"/>
                <a:cs typeface="Times New Roman" pitchFamily="18" charset="0"/>
              </a:rPr>
              <a:t>of the original Torino </a:t>
            </a:r>
            <a:r>
              <a:rPr lang="en-US" sz="1500" dirty="0" err="1">
                <a:solidFill>
                  <a:srgbClr val="003399"/>
                </a:solidFill>
                <a:ea typeface="Osaka"/>
                <a:cs typeface="Times New Roman" pitchFamily="18" charset="0"/>
              </a:rPr>
              <a:t>Tofpet</a:t>
            </a:r>
            <a:r>
              <a:rPr lang="en-US" sz="1500" dirty="0">
                <a:solidFill>
                  <a:srgbClr val="003399"/>
                </a:solidFill>
                <a:ea typeface="Osaka"/>
                <a:cs typeface="Times New Roman" pitchFamily="18" charset="0"/>
              </a:rPr>
              <a:t> </a:t>
            </a:r>
            <a:r>
              <a:rPr lang="en-US" sz="1500" dirty="0" smtClean="0">
                <a:solidFill>
                  <a:srgbClr val="003399"/>
                </a:solidFill>
                <a:ea typeface="Osaka"/>
                <a:cs typeface="Times New Roman" pitchFamily="18" charset="0"/>
              </a:rPr>
              <a:t>firmware, </a:t>
            </a:r>
            <a:r>
              <a:rPr lang="en-US" sz="1500" dirty="0">
                <a:solidFill>
                  <a:srgbClr val="003399"/>
                </a:solidFill>
                <a:ea typeface="Osaka"/>
                <a:cs typeface="Times New Roman" pitchFamily="18" charset="0"/>
              </a:rPr>
              <a:t>now using </a:t>
            </a:r>
            <a:r>
              <a:rPr lang="en-US" sz="1500" dirty="0" smtClean="0">
                <a:solidFill>
                  <a:srgbClr val="003399"/>
                </a:solidFill>
                <a:ea typeface="Osaka"/>
                <a:cs typeface="Times New Roman" pitchFamily="18" charset="0"/>
              </a:rPr>
              <a:t>a </a:t>
            </a:r>
            <a:r>
              <a:rPr lang="pt-BR" sz="1500" dirty="0" smtClean="0">
                <a:solidFill>
                  <a:srgbClr val="003399"/>
                </a:solidFill>
                <a:ea typeface="Osaka"/>
                <a:cs typeface="Times New Roman" pitchFamily="18" charset="0"/>
              </a:rPr>
              <a:t>custom </a:t>
            </a:r>
            <a:r>
              <a:rPr lang="pt-BR" sz="1500" dirty="0">
                <a:solidFill>
                  <a:srgbClr val="003399"/>
                </a:solidFill>
                <a:ea typeface="Osaka"/>
                <a:cs typeface="Times New Roman" pitchFamily="18" charset="0"/>
              </a:rPr>
              <a:t>UDP interface (no soft CPU)</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Development </a:t>
            </a:r>
            <a:r>
              <a:rPr lang="en-US" sz="1500" dirty="0">
                <a:solidFill>
                  <a:srgbClr val="003399"/>
                </a:solidFill>
                <a:ea typeface="Osaka"/>
                <a:cs typeface="Times New Roman" pitchFamily="18" charset="0"/>
              </a:rPr>
              <a:t>on ML605 board (</a:t>
            </a:r>
            <a:r>
              <a:rPr lang="en-US" sz="1500" dirty="0" err="1">
                <a:solidFill>
                  <a:srgbClr val="003399"/>
                </a:solidFill>
                <a:ea typeface="Osaka"/>
                <a:cs typeface="Times New Roman" pitchFamily="18" charset="0"/>
              </a:rPr>
              <a:t>Virtex</a:t>
            </a:r>
            <a:r>
              <a:rPr lang="en-US" sz="1500" dirty="0">
                <a:solidFill>
                  <a:srgbClr val="003399"/>
                </a:solidFill>
                <a:ea typeface="Osaka"/>
                <a:cs typeface="Times New Roman" pitchFamily="18" charset="0"/>
              </a:rPr>
              <a:t> 6) for now </a:t>
            </a:r>
            <a:r>
              <a:rPr lang="en-US" sz="1500" dirty="0" smtClean="0">
                <a:solidFill>
                  <a:srgbClr val="003399"/>
                </a:solidFill>
                <a:ea typeface="Osaka"/>
                <a:cs typeface="Times New Roman" pitchFamily="18" charset="0"/>
              </a:rPr>
              <a:t>for easy debugging</a:t>
            </a:r>
            <a:endParaRPr lang="en-US"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err="1" smtClean="0">
                <a:solidFill>
                  <a:srgbClr val="003399"/>
                </a:solidFill>
                <a:ea typeface="Osaka"/>
                <a:cs typeface="Times New Roman" pitchFamily="18" charset="0"/>
              </a:rPr>
              <a:t>Same</a:t>
            </a:r>
            <a:r>
              <a:rPr lang="it-IT" sz="1500" dirty="0" smtClean="0">
                <a:solidFill>
                  <a:srgbClr val="003399"/>
                </a:solidFill>
                <a:ea typeface="Osaka"/>
                <a:cs typeface="Times New Roman" pitchFamily="18" charset="0"/>
              </a:rPr>
              <a:t> software </a:t>
            </a:r>
            <a:r>
              <a:rPr lang="it-IT" sz="1500" dirty="0" err="1" smtClean="0">
                <a:solidFill>
                  <a:srgbClr val="003399"/>
                </a:solidFill>
                <a:ea typeface="Osaka"/>
                <a:cs typeface="Times New Roman" pitchFamily="18" charset="0"/>
              </a:rPr>
              <a:t>interface</a:t>
            </a:r>
            <a:r>
              <a:rPr lang="it-IT" sz="1500" dirty="0">
                <a:solidFill>
                  <a:srgbClr val="003399"/>
                </a:solidFill>
                <a:ea typeface="Osaka"/>
                <a:cs typeface="Times New Roman" pitchFamily="18" charset="0"/>
              </a:rPr>
              <a:t>,</a:t>
            </a:r>
            <a:r>
              <a:rPr lang="en-US" sz="1500" dirty="0" smtClean="0">
                <a:solidFill>
                  <a:srgbClr val="003399"/>
                </a:solidFill>
                <a:ea typeface="Osaka"/>
                <a:cs typeface="Times New Roman" pitchFamily="18" charset="0"/>
              </a:rPr>
              <a:t>  added </a:t>
            </a:r>
            <a:r>
              <a:rPr lang="en-US" sz="1500" dirty="0">
                <a:solidFill>
                  <a:srgbClr val="003399"/>
                </a:solidFill>
                <a:ea typeface="Osaka"/>
                <a:cs typeface="Times New Roman" pitchFamily="18" charset="0"/>
              </a:rPr>
              <a:t>fine time calculation in </a:t>
            </a:r>
            <a:r>
              <a:rPr lang="en-US" sz="1500" dirty="0" smtClean="0">
                <a:solidFill>
                  <a:srgbClr val="003399"/>
                </a:solidFill>
                <a:ea typeface="Osaka"/>
                <a:cs typeface="Times New Roman" pitchFamily="18" charset="0"/>
              </a:rPr>
              <a:t>hardware and </a:t>
            </a:r>
            <a:r>
              <a:rPr lang="en-US" sz="1500" dirty="0">
                <a:solidFill>
                  <a:srgbClr val="003399"/>
                </a:solidFill>
                <a:ea typeface="Osaka"/>
                <a:cs typeface="Times New Roman" pitchFamily="18" charset="0"/>
              </a:rPr>
              <a:t>FE board temperature sensor reading</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Only </a:t>
            </a:r>
            <a:r>
              <a:rPr lang="en-US" sz="1500" dirty="0">
                <a:solidFill>
                  <a:srgbClr val="003399"/>
                </a:solidFill>
                <a:ea typeface="Osaka"/>
                <a:cs typeface="Times New Roman" pitchFamily="18" charset="0"/>
              </a:rPr>
              <a:t>one FE </a:t>
            </a:r>
            <a:r>
              <a:rPr lang="en-US" sz="1500" dirty="0" err="1">
                <a:solidFill>
                  <a:srgbClr val="003399"/>
                </a:solidFill>
                <a:ea typeface="Osaka"/>
                <a:cs typeface="Times New Roman" pitchFamily="18" charset="0"/>
              </a:rPr>
              <a:t>Tofpet</a:t>
            </a:r>
            <a:r>
              <a:rPr lang="en-US" sz="1500" dirty="0">
                <a:solidFill>
                  <a:srgbClr val="003399"/>
                </a:solidFill>
                <a:ea typeface="Osaka"/>
                <a:cs typeface="Times New Roman" pitchFamily="18" charset="0"/>
              </a:rPr>
              <a:t> board per ML605 board, but firmware and software </a:t>
            </a:r>
            <a:r>
              <a:rPr lang="en-US" sz="1500" dirty="0" smtClean="0">
                <a:solidFill>
                  <a:srgbClr val="003399"/>
                </a:solidFill>
                <a:ea typeface="Osaka"/>
                <a:cs typeface="Times New Roman" pitchFamily="18" charset="0"/>
              </a:rPr>
              <a:t>designed to </a:t>
            </a:r>
            <a:r>
              <a:rPr lang="en-US" sz="1500" dirty="0">
                <a:solidFill>
                  <a:srgbClr val="003399"/>
                </a:solidFill>
                <a:ea typeface="Osaka"/>
                <a:cs typeface="Times New Roman" pitchFamily="18" charset="0"/>
              </a:rPr>
              <a:t>allow running up to four ML605 boards together on Gigabit Ethernet switch</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Everything </a:t>
            </a:r>
            <a:r>
              <a:rPr lang="en-US" sz="1500" dirty="0">
                <a:solidFill>
                  <a:srgbClr val="003399"/>
                </a:solidFill>
                <a:ea typeface="Osaka"/>
                <a:cs typeface="Times New Roman" pitchFamily="18" charset="0"/>
              </a:rPr>
              <a:t>ready for a stand-alone test at </a:t>
            </a:r>
            <a:r>
              <a:rPr lang="en-US" sz="1500" dirty="0" smtClean="0">
                <a:solidFill>
                  <a:srgbClr val="003399"/>
                </a:solidFill>
                <a:ea typeface="Osaka"/>
                <a:cs typeface="Times New Roman" pitchFamily="18" charset="0"/>
              </a:rPr>
              <a:t>CNAO (or CNR)</a:t>
            </a:r>
            <a:endParaRPr lang="en-US" sz="1500"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Next step: </a:t>
            </a:r>
            <a:r>
              <a:rPr lang="en-US" sz="1500" dirty="0">
                <a:solidFill>
                  <a:srgbClr val="003399"/>
                </a:solidFill>
                <a:ea typeface="Osaka"/>
                <a:cs typeface="Times New Roman" pitchFamily="18" charset="0"/>
              </a:rPr>
              <a:t>port to SP605 board (Spartan 6</a:t>
            </a:r>
            <a:r>
              <a:rPr lang="en-US" sz="1500" dirty="0" smtClean="0">
                <a:solidFill>
                  <a:srgbClr val="003399"/>
                </a:solidFill>
                <a:ea typeface="Osaka"/>
                <a:cs typeface="Times New Roman" pitchFamily="18" charset="0"/>
              </a:rPr>
              <a:t>)</a:t>
            </a:r>
          </a:p>
          <a:p>
            <a:pPr marL="285750" indent="-285750">
              <a:buFont typeface="Wingdings" panose="05000000000000000000" pitchFamily="2" charset="2"/>
              <a:buChar char="q"/>
            </a:pPr>
            <a:r>
              <a:rPr lang="en-US" sz="1500" dirty="0">
                <a:solidFill>
                  <a:srgbClr val="003399"/>
                </a:solidFill>
                <a:ea typeface="Osaka"/>
                <a:cs typeface="Times New Roman" pitchFamily="18" charset="0"/>
              </a:rPr>
              <a:t>Interaction with Rx boards </a:t>
            </a:r>
            <a:r>
              <a:rPr lang="en-US" sz="1500" dirty="0" smtClean="0">
                <a:solidFill>
                  <a:srgbClr val="003399"/>
                </a:solidFill>
                <a:ea typeface="Osaka"/>
                <a:cs typeface="Times New Roman" pitchFamily="18" charset="0"/>
              </a:rPr>
              <a:t>TBD</a:t>
            </a:r>
          </a:p>
          <a:p>
            <a:endParaRPr lang="en-US" sz="1500" dirty="0">
              <a:solidFill>
                <a:srgbClr val="003399"/>
              </a:solidFill>
              <a:ea typeface="Osaka"/>
              <a:cs typeface="Times New Roman" pitchFamily="18" charset="0"/>
            </a:endParaRPr>
          </a:p>
          <a:p>
            <a:pPr marL="285750" indent="-285750">
              <a:buFont typeface="Wingdings" panose="05000000000000000000" pitchFamily="2" charset="2"/>
              <a:buChar char="q"/>
            </a:pPr>
            <a:endParaRPr lang="en-US" sz="1500" dirty="0" smtClean="0">
              <a:solidFill>
                <a:srgbClr val="003399"/>
              </a:solidFill>
              <a:ea typeface="Osaka"/>
              <a:cs typeface="Times New Roman" pitchFamily="18" charset="0"/>
            </a:endParaRPr>
          </a:p>
          <a:p>
            <a:r>
              <a:rPr lang="en-US" sz="1500" u="sng" dirty="0">
                <a:solidFill>
                  <a:srgbClr val="003399"/>
                </a:solidFill>
                <a:ea typeface="Osaka"/>
                <a:cs typeface="Times New Roman" pitchFamily="18" charset="0"/>
              </a:rPr>
              <a:t>FE </a:t>
            </a:r>
            <a:r>
              <a:rPr lang="en-US" sz="1500" u="sng" dirty="0" err="1">
                <a:solidFill>
                  <a:srgbClr val="003399"/>
                </a:solidFill>
                <a:ea typeface="Osaka"/>
                <a:cs typeface="Times New Roman" pitchFamily="18" charset="0"/>
              </a:rPr>
              <a:t>Tofpet</a:t>
            </a:r>
            <a:r>
              <a:rPr lang="en-US" sz="1500" u="sng" dirty="0">
                <a:solidFill>
                  <a:srgbClr val="003399"/>
                </a:solidFill>
                <a:ea typeface="Osaka"/>
                <a:cs typeface="Times New Roman" pitchFamily="18" charset="0"/>
              </a:rPr>
              <a:t> </a:t>
            </a:r>
            <a:r>
              <a:rPr lang="en-US" sz="1500" u="sng" dirty="0" smtClean="0">
                <a:solidFill>
                  <a:srgbClr val="003399"/>
                </a:solidFill>
                <a:ea typeface="Osaka"/>
                <a:cs typeface="Times New Roman" pitchFamily="18" charset="0"/>
              </a:rPr>
              <a:t>board</a:t>
            </a:r>
          </a:p>
          <a:p>
            <a:endParaRPr lang="en-US" sz="1000" u="sng"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Submitted </a:t>
            </a:r>
            <a:r>
              <a:rPr lang="en-US" sz="1500" dirty="0">
                <a:solidFill>
                  <a:srgbClr val="003399"/>
                </a:solidFill>
                <a:ea typeface="Osaka"/>
                <a:cs typeface="Times New Roman" pitchFamily="18" charset="0"/>
              </a:rPr>
              <a:t>for production in May (design </a:t>
            </a:r>
            <a:r>
              <a:rPr lang="en-US" sz="1500" dirty="0" smtClean="0">
                <a:solidFill>
                  <a:srgbClr val="003399"/>
                </a:solidFill>
                <a:ea typeface="Osaka"/>
                <a:cs typeface="Times New Roman" pitchFamily="18" charset="0"/>
              </a:rPr>
              <a:t>ready in </a:t>
            </a:r>
            <a:r>
              <a:rPr lang="en-US" sz="1500" dirty="0">
                <a:solidFill>
                  <a:srgbClr val="003399"/>
                </a:solidFill>
                <a:ea typeface="Osaka"/>
                <a:cs typeface="Times New Roman" pitchFamily="18" charset="0"/>
              </a:rPr>
              <a:t>January </a:t>
            </a:r>
            <a:r>
              <a:rPr lang="en-US" sz="1500" dirty="0" smtClean="0">
                <a:solidFill>
                  <a:srgbClr val="003399"/>
                </a:solidFill>
                <a:ea typeface="Osaka"/>
                <a:cs typeface="Times New Roman" pitchFamily="18" charset="0"/>
              </a:rPr>
              <a:t>but delayed by Hamamatsu due to flex </a:t>
            </a:r>
            <a:r>
              <a:rPr lang="en-US" sz="1500" dirty="0">
                <a:solidFill>
                  <a:srgbClr val="003399"/>
                </a:solidFill>
                <a:ea typeface="Osaka"/>
                <a:cs typeface="Times New Roman" pitchFamily="18" charset="0"/>
              </a:rPr>
              <a:t>circuit </a:t>
            </a:r>
            <a:r>
              <a:rPr lang="en-US" sz="1500" dirty="0" smtClean="0">
                <a:solidFill>
                  <a:srgbClr val="003399"/>
                </a:solidFill>
                <a:ea typeface="Osaka"/>
                <a:cs typeface="Times New Roman" pitchFamily="18" charset="0"/>
              </a:rPr>
              <a:t>definition issues)</a:t>
            </a:r>
            <a:endParaRPr lang="en-US" sz="1500"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Delivered </a:t>
            </a:r>
            <a:r>
              <a:rPr lang="en-US" sz="1500" dirty="0">
                <a:solidFill>
                  <a:srgbClr val="003399"/>
                </a:solidFill>
                <a:ea typeface="Osaka"/>
                <a:cs typeface="Times New Roman" pitchFamily="18" charset="0"/>
              </a:rPr>
              <a:t>first week of July, total of 6 boards</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Two </a:t>
            </a:r>
            <a:r>
              <a:rPr lang="en-US" sz="1500" dirty="0">
                <a:solidFill>
                  <a:srgbClr val="003399"/>
                </a:solidFill>
                <a:ea typeface="Osaka"/>
                <a:cs typeface="Times New Roman" pitchFamily="18" charset="0"/>
              </a:rPr>
              <a:t>boards bonded and tested</a:t>
            </a:r>
            <a:endParaRPr lang="it-IT" sz="1500" dirty="0">
              <a:solidFill>
                <a:srgbClr val="003399"/>
              </a:solidFill>
              <a:ea typeface="Osaka"/>
              <a:cs typeface="Times New Roman"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5" y="4897607"/>
            <a:ext cx="4348374" cy="1623985"/>
          </a:xfrm>
          <a:prstGeom prst="rect">
            <a:avLst/>
          </a:prstGeom>
        </p:spPr>
      </p:pic>
      <p:sp>
        <p:nvSpPr>
          <p:cNvPr id="6" name="Rettangolo 5"/>
          <p:cNvSpPr/>
          <p:nvPr/>
        </p:nvSpPr>
        <p:spPr>
          <a:xfrm>
            <a:off x="4858551" y="5372667"/>
            <a:ext cx="4831015" cy="553998"/>
          </a:xfrm>
          <a:prstGeom prst="rect">
            <a:avLst/>
          </a:prstGeom>
        </p:spPr>
        <p:txBody>
          <a:bodyPr wrap="square">
            <a:spAutoFit/>
          </a:bodyPr>
          <a:lstStyle/>
          <a:p>
            <a:r>
              <a:rPr lang="en-US" sz="1500" i="1" dirty="0">
                <a:solidFill>
                  <a:srgbClr val="003399"/>
                </a:solidFill>
                <a:ea typeface="Osaka"/>
                <a:cs typeface="Times New Roman" pitchFamily="18" charset="0"/>
              </a:rPr>
              <a:t>Two chips have unusually low TOT gain but are otherwise apparently Ok</a:t>
            </a:r>
            <a:endParaRPr lang="it-IT" sz="1500" i="1" dirty="0">
              <a:solidFill>
                <a:srgbClr val="003399"/>
              </a:solidFill>
              <a:ea typeface="Osaka"/>
              <a:cs typeface="Times New Roman" pitchFamily="18" charset="0"/>
            </a:endParaRPr>
          </a:p>
        </p:txBody>
      </p:sp>
    </p:spTree>
    <p:extLst>
      <p:ext uri="{BB962C8B-B14F-4D97-AF65-F5344CB8AC3E}">
        <p14:creationId xmlns:p14="http://schemas.microsoft.com/office/powerpoint/2010/main" val="28275533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08624"/>
            <a:ext cx="9906000" cy="461962"/>
          </a:xfrm>
          <a:prstGeom prst="rect">
            <a:avLst/>
          </a:prstGeom>
          <a:solidFill>
            <a:schemeClr val="accent2"/>
          </a:solidFill>
          <a:ln w="9525" algn="ctr">
            <a:noFill/>
            <a:miter lim="800000"/>
            <a:headEnd/>
            <a:tailEnd/>
          </a:ln>
        </p:spPr>
        <p:txBody>
          <a:bodyPr>
            <a:spAutoFit/>
          </a:bodyPr>
          <a:lstStyle/>
          <a:p>
            <a:pPr>
              <a:spcBef>
                <a:spcPct val="50000"/>
              </a:spcBef>
            </a:pPr>
            <a:r>
              <a:rPr lang="it-IT" sz="2400" b="1" dirty="0" smtClean="0">
                <a:solidFill>
                  <a:srgbClr val="FFFFFF"/>
                </a:solidFill>
              </a:rPr>
              <a:t>  More </a:t>
            </a:r>
            <a:r>
              <a:rPr lang="it-IT" sz="2400" b="1" dirty="0" err="1" smtClean="0">
                <a:solidFill>
                  <a:srgbClr val="FFFFFF"/>
                </a:solidFill>
              </a:rPr>
              <a:t>issues</a:t>
            </a:r>
            <a:endParaRPr lang="it-IT" sz="2400" b="1" dirty="0">
              <a:solidFill>
                <a:srgbClr val="FFFFFF"/>
              </a:solidFill>
            </a:endParaRP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solidFill>
                  <a:srgbClr val="000000"/>
                </a:solidFill>
              </a:rPr>
              <a:pPr>
                <a:defRPr/>
              </a:pPr>
              <a:t>13</a:t>
            </a:fld>
            <a:endParaRPr lang="it-IT" dirty="0">
              <a:solidFill>
                <a:srgbClr val="000000"/>
              </a:solidFill>
            </a:endParaRPr>
          </a:p>
        </p:txBody>
      </p:sp>
      <p:sp>
        <p:nvSpPr>
          <p:cNvPr id="3" name="Rettangolo 2"/>
          <p:cNvSpPr/>
          <p:nvPr/>
        </p:nvSpPr>
        <p:spPr>
          <a:xfrm>
            <a:off x="107576" y="822057"/>
            <a:ext cx="9804827" cy="3939540"/>
          </a:xfrm>
          <a:prstGeom prst="rect">
            <a:avLst/>
          </a:prstGeom>
        </p:spPr>
        <p:txBody>
          <a:bodyPr wrap="square">
            <a:spAutoFit/>
          </a:bodyPr>
          <a:lstStyle/>
          <a:p>
            <a:r>
              <a:rPr lang="it-IT" sz="1500" u="sng" dirty="0">
                <a:solidFill>
                  <a:srgbClr val="003399"/>
                </a:solidFill>
                <a:ea typeface="Osaka"/>
                <a:cs typeface="Times New Roman" pitchFamily="18" charset="0"/>
              </a:rPr>
              <a:t>Long </a:t>
            </a:r>
            <a:r>
              <a:rPr lang="it-IT" sz="1500" u="sng" dirty="0" err="1" smtClean="0">
                <a:solidFill>
                  <a:srgbClr val="003399"/>
                </a:solidFill>
                <a:ea typeface="Osaka"/>
                <a:cs typeface="Times New Roman" pitchFamily="18" charset="0"/>
              </a:rPr>
              <a:t>cables</a:t>
            </a:r>
            <a:endParaRPr lang="it-IT" sz="1500" u="sng" dirty="0" smtClean="0">
              <a:solidFill>
                <a:srgbClr val="003399"/>
              </a:solidFill>
              <a:ea typeface="Osaka"/>
              <a:cs typeface="Times New Roman" pitchFamily="18" charset="0"/>
            </a:endParaRPr>
          </a:p>
          <a:p>
            <a:endParaRPr lang="it-IT" sz="1000" u="sng"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err="1" smtClean="0">
                <a:solidFill>
                  <a:srgbClr val="003399"/>
                </a:solidFill>
                <a:ea typeface="Osaka"/>
                <a:cs typeface="Times New Roman" pitchFamily="18" charset="0"/>
              </a:rPr>
              <a:t>Tx</a:t>
            </a:r>
            <a:r>
              <a:rPr lang="en-US" sz="1500" dirty="0" smtClean="0">
                <a:solidFill>
                  <a:srgbClr val="003399"/>
                </a:solidFill>
                <a:ea typeface="Osaka"/>
                <a:cs typeface="Times New Roman" pitchFamily="18" charset="0"/>
              </a:rPr>
              <a:t> </a:t>
            </a:r>
            <a:r>
              <a:rPr lang="en-US" sz="1500" dirty="0">
                <a:solidFill>
                  <a:srgbClr val="003399"/>
                </a:solidFill>
                <a:ea typeface="Osaka"/>
                <a:cs typeface="Times New Roman" pitchFamily="18" charset="0"/>
              </a:rPr>
              <a:t>boards do not fit in the detector boxes</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Tests </a:t>
            </a:r>
            <a:r>
              <a:rPr lang="en-US" sz="1500" dirty="0">
                <a:solidFill>
                  <a:srgbClr val="003399"/>
                </a:solidFill>
                <a:ea typeface="Osaka"/>
                <a:cs typeface="Times New Roman" pitchFamily="18" charset="0"/>
              </a:rPr>
              <a:t>Ok at 160MHz with 2 </a:t>
            </a:r>
            <a:r>
              <a:rPr lang="en-US" sz="1500" dirty="0" err="1">
                <a:solidFill>
                  <a:srgbClr val="003399"/>
                </a:solidFill>
                <a:ea typeface="Osaka"/>
                <a:cs typeface="Times New Roman" pitchFamily="18" charset="0"/>
              </a:rPr>
              <a:t>metres</a:t>
            </a:r>
            <a:r>
              <a:rPr lang="en-US" sz="1500" dirty="0">
                <a:solidFill>
                  <a:srgbClr val="003399"/>
                </a:solidFill>
                <a:ea typeface="Osaka"/>
                <a:cs typeface="Times New Roman" pitchFamily="18" charset="0"/>
              </a:rPr>
              <a:t> of twisted-flat cables </a:t>
            </a:r>
            <a:r>
              <a:rPr lang="en-US" sz="1500" dirty="0" smtClean="0">
                <a:solidFill>
                  <a:srgbClr val="003399"/>
                </a:solidFill>
                <a:ea typeface="Osaka"/>
                <a:cs typeface="Times New Roman" pitchFamily="18" charset="0"/>
              </a:rPr>
              <a:t>including interruptions </a:t>
            </a:r>
            <a:r>
              <a:rPr lang="en-US" sz="1500" dirty="0">
                <a:solidFill>
                  <a:srgbClr val="003399"/>
                </a:solidFill>
                <a:ea typeface="Osaka"/>
                <a:cs typeface="Times New Roman" pitchFamily="18" charset="0"/>
              </a:rPr>
              <a:t>with connectors to </a:t>
            </a:r>
            <a:r>
              <a:rPr lang="en-US" sz="1500" dirty="0" smtClean="0">
                <a:solidFill>
                  <a:srgbClr val="003399"/>
                </a:solidFill>
                <a:ea typeface="Osaka"/>
                <a:cs typeface="Times New Roman" pitchFamily="18" charset="0"/>
              </a:rPr>
              <a:t>simulate </a:t>
            </a:r>
            <a:r>
              <a:rPr lang="en-US" sz="1500" dirty="0">
                <a:solidFill>
                  <a:srgbClr val="003399"/>
                </a:solidFill>
                <a:ea typeface="Osaka"/>
                <a:cs typeface="Times New Roman" pitchFamily="18" charset="0"/>
              </a:rPr>
              <a:t>patch-panels (but timing </a:t>
            </a:r>
            <a:r>
              <a:rPr lang="en-US" sz="1500" dirty="0" smtClean="0">
                <a:solidFill>
                  <a:srgbClr val="003399"/>
                </a:solidFill>
                <a:ea typeface="Osaka"/>
                <a:cs typeface="Times New Roman" pitchFamily="18" charset="0"/>
              </a:rPr>
              <a:t>needs </a:t>
            </a:r>
            <a:r>
              <a:rPr lang="it-IT" sz="1500" dirty="0" err="1" smtClean="0">
                <a:solidFill>
                  <a:srgbClr val="003399"/>
                </a:solidFill>
                <a:ea typeface="Osaka"/>
                <a:cs typeface="Times New Roman" pitchFamily="18" charset="0"/>
              </a:rPr>
              <a:t>careful</a:t>
            </a:r>
            <a:r>
              <a:rPr lang="it-IT" sz="1500" dirty="0" smtClean="0">
                <a:solidFill>
                  <a:srgbClr val="003399"/>
                </a:solidFill>
                <a:ea typeface="Osaka"/>
                <a:cs typeface="Times New Roman" pitchFamily="18" charset="0"/>
              </a:rPr>
              <a:t> </a:t>
            </a:r>
            <a:r>
              <a:rPr lang="it-IT" sz="1500" dirty="0" err="1">
                <a:solidFill>
                  <a:srgbClr val="003399"/>
                </a:solidFill>
                <a:ea typeface="Osaka"/>
                <a:cs typeface="Times New Roman" pitchFamily="18" charset="0"/>
              </a:rPr>
              <a:t>study</a:t>
            </a:r>
            <a:r>
              <a:rPr lang="it-IT" sz="1500" dirty="0">
                <a:solidFill>
                  <a:srgbClr val="003399"/>
                </a:solidFill>
                <a:ea typeface="Osaka"/>
                <a:cs typeface="Times New Roman" pitchFamily="18" charset="0"/>
              </a:rPr>
              <a:t>)</a:t>
            </a: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Timing </a:t>
            </a:r>
            <a:r>
              <a:rPr lang="en-US" sz="1500" dirty="0">
                <a:solidFill>
                  <a:srgbClr val="003399"/>
                </a:solidFill>
                <a:ea typeface="Osaka"/>
                <a:cs typeface="Times New Roman" pitchFamily="18" charset="0"/>
              </a:rPr>
              <a:t>jitter with test pulse increases to 140ps sigma, assuming equal </a:t>
            </a:r>
            <a:r>
              <a:rPr lang="en-US" sz="1500" dirty="0" smtClean="0">
                <a:solidFill>
                  <a:srgbClr val="003399"/>
                </a:solidFill>
                <a:ea typeface="Osaka"/>
                <a:cs typeface="Times New Roman" pitchFamily="18" charset="0"/>
              </a:rPr>
              <a:t>contributions from </a:t>
            </a:r>
            <a:r>
              <a:rPr lang="en-US" sz="1500" dirty="0">
                <a:solidFill>
                  <a:srgbClr val="003399"/>
                </a:solidFill>
                <a:ea typeface="Osaka"/>
                <a:cs typeface="Times New Roman" pitchFamily="18" charset="0"/>
              </a:rPr>
              <a:t>clock transmission and </a:t>
            </a:r>
            <a:r>
              <a:rPr lang="en-US" sz="1500" dirty="0" smtClean="0">
                <a:solidFill>
                  <a:srgbClr val="003399"/>
                </a:solidFill>
                <a:ea typeface="Osaka"/>
                <a:cs typeface="Times New Roman" pitchFamily="18" charset="0"/>
              </a:rPr>
              <a:t>teat pulse </a:t>
            </a:r>
            <a:r>
              <a:rPr lang="en-US" sz="1500" dirty="0">
                <a:solidFill>
                  <a:srgbClr val="003399"/>
                </a:solidFill>
                <a:ea typeface="Osaka"/>
                <a:cs typeface="Times New Roman" pitchFamily="18" charset="0"/>
              </a:rPr>
              <a:t>transmission implies clock jitter ~ 100ps sigma</a:t>
            </a: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2 </a:t>
            </a:r>
            <a:r>
              <a:rPr lang="it-IT" sz="1500" dirty="0" err="1">
                <a:solidFill>
                  <a:srgbClr val="003399"/>
                </a:solidFill>
                <a:ea typeface="Osaka"/>
                <a:cs typeface="Times New Roman" pitchFamily="18" charset="0"/>
              </a:rPr>
              <a:t>metres</a:t>
            </a:r>
            <a:r>
              <a:rPr lang="it-IT" sz="1500" dirty="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seems</a:t>
            </a:r>
            <a:r>
              <a:rPr lang="it-IT" sz="1500" dirty="0" smtClean="0">
                <a:solidFill>
                  <a:srgbClr val="003399"/>
                </a:solidFill>
                <a:ea typeface="Osaka"/>
                <a:cs typeface="Times New Roman" pitchFamily="18" charset="0"/>
              </a:rPr>
              <a:t> to be </a:t>
            </a:r>
            <a:r>
              <a:rPr lang="it-IT" sz="1500" dirty="0" err="1" smtClean="0">
                <a:solidFill>
                  <a:srgbClr val="003399"/>
                </a:solidFill>
                <a:ea typeface="Osaka"/>
                <a:cs typeface="Times New Roman" pitchFamily="18" charset="0"/>
              </a:rPr>
              <a:t>enough</a:t>
            </a:r>
            <a:endParaRPr lang="it-IT" sz="1500" dirty="0" smtClean="0">
              <a:solidFill>
                <a:srgbClr val="003399"/>
              </a:solidFill>
              <a:ea typeface="Osaka"/>
              <a:cs typeface="Times New Roman" pitchFamily="18" charset="0"/>
            </a:endParaRPr>
          </a:p>
          <a:p>
            <a:pPr marL="285750" indent="-285750">
              <a:buFont typeface="Wingdings" panose="05000000000000000000" pitchFamily="2" charset="2"/>
              <a:buChar char="q"/>
            </a:pPr>
            <a:endParaRPr lang="it-IT" sz="1500" dirty="0" smtClean="0">
              <a:solidFill>
                <a:srgbClr val="003399"/>
              </a:solidFill>
              <a:ea typeface="Osaka"/>
              <a:cs typeface="Times New Roman" pitchFamily="18" charset="0"/>
            </a:endParaRPr>
          </a:p>
          <a:p>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endParaRPr lang="it-IT" sz="1500" u="sng" dirty="0">
              <a:solidFill>
                <a:srgbClr val="003399"/>
              </a:solidFill>
              <a:ea typeface="Osaka"/>
              <a:cs typeface="Times New Roman" pitchFamily="18" charset="0"/>
            </a:endParaRPr>
          </a:p>
          <a:p>
            <a:r>
              <a:rPr lang="it-IT" sz="1500" u="sng" dirty="0" err="1" smtClean="0">
                <a:solidFill>
                  <a:srgbClr val="003399"/>
                </a:solidFill>
                <a:ea typeface="Osaka"/>
                <a:cs typeface="Times New Roman" pitchFamily="18" charset="0"/>
              </a:rPr>
              <a:t>Possible</a:t>
            </a:r>
            <a:r>
              <a:rPr lang="it-IT" sz="1500" u="sng" dirty="0" smtClean="0">
                <a:solidFill>
                  <a:srgbClr val="003399"/>
                </a:solidFill>
                <a:ea typeface="Osaka"/>
                <a:cs typeface="Times New Roman" pitchFamily="18" charset="0"/>
              </a:rPr>
              <a:t> test </a:t>
            </a:r>
            <a:r>
              <a:rPr lang="it-IT" sz="1500" u="sng" dirty="0" err="1" smtClean="0">
                <a:solidFill>
                  <a:srgbClr val="003399"/>
                </a:solidFill>
                <a:ea typeface="Osaka"/>
                <a:cs typeface="Times New Roman" pitchFamily="18" charset="0"/>
              </a:rPr>
              <a:t>at</a:t>
            </a:r>
            <a:r>
              <a:rPr lang="it-IT" sz="1500" u="sng" dirty="0" smtClean="0">
                <a:solidFill>
                  <a:srgbClr val="003399"/>
                </a:solidFill>
                <a:ea typeface="Osaka"/>
                <a:cs typeface="Times New Roman" pitchFamily="18" charset="0"/>
              </a:rPr>
              <a:t> CNR by the end of the </a:t>
            </a:r>
            <a:r>
              <a:rPr lang="it-IT" sz="1500" u="sng" dirty="0" err="1" smtClean="0">
                <a:solidFill>
                  <a:srgbClr val="003399"/>
                </a:solidFill>
                <a:ea typeface="Osaka"/>
                <a:cs typeface="Times New Roman" pitchFamily="18" charset="0"/>
              </a:rPr>
              <a:t>year</a:t>
            </a:r>
            <a:r>
              <a:rPr lang="it-IT" sz="1500" u="sng" dirty="0" smtClean="0">
                <a:solidFill>
                  <a:srgbClr val="003399"/>
                </a:solidFill>
                <a:ea typeface="Osaka"/>
                <a:cs typeface="Times New Roman" pitchFamily="18" charset="0"/>
              </a:rPr>
              <a:t> ?</a:t>
            </a:r>
            <a:endParaRPr lang="it-IT" sz="1500" u="sng" dirty="0">
              <a:solidFill>
                <a:srgbClr val="003399"/>
              </a:solidFill>
              <a:ea typeface="Osaka"/>
              <a:cs typeface="Times New Roman" pitchFamily="18" charset="0"/>
            </a:endParaRPr>
          </a:p>
          <a:p>
            <a:endParaRPr lang="it-IT" sz="1500" u="sng" dirty="0" smtClean="0">
              <a:solidFill>
                <a:srgbClr val="003399"/>
              </a:solidFill>
              <a:ea typeface="Osaka"/>
              <a:cs typeface="Times New Roman" pitchFamily="18" charset="0"/>
            </a:endParaRPr>
          </a:p>
          <a:p>
            <a:r>
              <a:rPr lang="it-IT" sz="1500" u="sng" dirty="0" smtClean="0">
                <a:solidFill>
                  <a:srgbClr val="003399"/>
                </a:solidFill>
                <a:ea typeface="Osaka"/>
                <a:cs typeface="Times New Roman" pitchFamily="18" charset="0"/>
              </a:rPr>
              <a:t>Definition of the </a:t>
            </a:r>
            <a:r>
              <a:rPr lang="it-IT" sz="1500" u="sng" dirty="0" err="1" smtClean="0">
                <a:solidFill>
                  <a:srgbClr val="003399"/>
                </a:solidFill>
                <a:ea typeface="Osaka"/>
                <a:cs typeface="Times New Roman" pitchFamily="18" charset="0"/>
              </a:rPr>
              <a:t>communication</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protocol</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between</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Tx</a:t>
            </a:r>
            <a:r>
              <a:rPr lang="it-IT" sz="1500" u="sng" dirty="0" smtClean="0">
                <a:solidFill>
                  <a:srgbClr val="003399"/>
                </a:solidFill>
                <a:ea typeface="Osaka"/>
                <a:cs typeface="Times New Roman" pitchFamily="18" charset="0"/>
              </a:rPr>
              <a:t> and </a:t>
            </a:r>
            <a:r>
              <a:rPr lang="it-IT" sz="1500" u="sng" dirty="0" err="1" smtClean="0">
                <a:solidFill>
                  <a:srgbClr val="003399"/>
                </a:solidFill>
                <a:ea typeface="Osaka"/>
                <a:cs typeface="Times New Roman" pitchFamily="18" charset="0"/>
              </a:rPr>
              <a:t>Rx</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boards</a:t>
            </a:r>
            <a:r>
              <a:rPr lang="it-IT" sz="1500" u="sng" dirty="0" smtClean="0">
                <a:solidFill>
                  <a:srgbClr val="003399"/>
                </a:solidFill>
                <a:ea typeface="Osaka"/>
                <a:cs typeface="Times New Roman" pitchFamily="18" charset="0"/>
              </a:rPr>
              <a:t> (first </a:t>
            </a:r>
            <a:r>
              <a:rPr lang="it-IT" sz="1500" u="sng" dirty="0" err="1" smtClean="0">
                <a:solidFill>
                  <a:srgbClr val="003399"/>
                </a:solidFill>
                <a:ea typeface="Osaka"/>
                <a:cs typeface="Times New Roman" pitchFamily="18" charset="0"/>
              </a:rPr>
              <a:t>quarter</a:t>
            </a:r>
            <a:r>
              <a:rPr lang="it-IT" sz="1500" u="sng" dirty="0" smtClean="0">
                <a:solidFill>
                  <a:srgbClr val="003399"/>
                </a:solidFill>
                <a:ea typeface="Osaka"/>
                <a:cs typeface="Times New Roman" pitchFamily="18" charset="0"/>
              </a:rPr>
              <a:t> of 2015), </a:t>
            </a:r>
            <a:r>
              <a:rPr lang="it-IT" sz="1500" u="sng" dirty="0" err="1" smtClean="0">
                <a:solidFill>
                  <a:srgbClr val="003399"/>
                </a:solidFill>
                <a:ea typeface="Osaka"/>
                <a:cs typeface="Times New Roman" pitchFamily="18" charset="0"/>
              </a:rPr>
              <a:t>including</a:t>
            </a:r>
            <a:r>
              <a:rPr lang="it-IT" sz="1500" u="sng" dirty="0" smtClean="0">
                <a:solidFill>
                  <a:srgbClr val="003399"/>
                </a:solidFill>
                <a:ea typeface="Osaka"/>
                <a:cs typeface="Times New Roman" pitchFamily="18" charset="0"/>
              </a:rPr>
              <a:t> </a:t>
            </a:r>
            <a:r>
              <a:rPr lang="it-IT" sz="1500" b="1" u="sng" dirty="0" err="1" smtClean="0">
                <a:solidFill>
                  <a:srgbClr val="003399"/>
                </a:solidFill>
                <a:ea typeface="Osaka"/>
                <a:cs typeface="Times New Roman" pitchFamily="18" charset="0"/>
              </a:rPr>
              <a:t>calibration</a:t>
            </a:r>
            <a:r>
              <a:rPr lang="it-IT" sz="1500" b="1" u="sng" dirty="0" smtClean="0">
                <a:solidFill>
                  <a:srgbClr val="003399"/>
                </a:solidFill>
                <a:ea typeface="Osaka"/>
                <a:cs typeface="Times New Roman" pitchFamily="18" charset="0"/>
              </a:rPr>
              <a:t> </a:t>
            </a:r>
          </a:p>
          <a:p>
            <a:endParaRPr lang="it-IT" sz="1500" u="sng" dirty="0">
              <a:solidFill>
                <a:srgbClr val="003399"/>
              </a:solidFill>
              <a:ea typeface="Osaka"/>
              <a:cs typeface="Times New Roman" pitchFamily="18" charset="0"/>
            </a:endParaRPr>
          </a:p>
          <a:p>
            <a:r>
              <a:rPr lang="it-IT" sz="1500" u="sng" dirty="0" smtClean="0">
                <a:solidFill>
                  <a:srgbClr val="003399"/>
                </a:solidFill>
                <a:ea typeface="Osaka"/>
                <a:cs typeface="Times New Roman" pitchFamily="18" charset="0"/>
              </a:rPr>
              <a:t>Use of Ethernet </a:t>
            </a:r>
            <a:r>
              <a:rPr lang="it-IT" sz="1500" u="sng" dirty="0" err="1" smtClean="0">
                <a:solidFill>
                  <a:srgbClr val="003399"/>
                </a:solidFill>
                <a:ea typeface="Osaka"/>
                <a:cs typeface="Times New Roman" pitchFamily="18" charset="0"/>
              </a:rPr>
              <a:t>switches</a:t>
            </a:r>
            <a:r>
              <a:rPr lang="it-IT" sz="1500" u="sng" dirty="0" smtClean="0">
                <a:solidFill>
                  <a:srgbClr val="003399"/>
                </a:solidFill>
                <a:ea typeface="Osaka"/>
                <a:cs typeface="Times New Roman" pitchFamily="18" charset="0"/>
              </a:rPr>
              <a:t> to </a:t>
            </a:r>
            <a:r>
              <a:rPr lang="it-IT" sz="1500" u="sng" dirty="0" err="1" smtClean="0">
                <a:solidFill>
                  <a:srgbClr val="003399"/>
                </a:solidFill>
                <a:ea typeface="Osaka"/>
                <a:cs typeface="Times New Roman" pitchFamily="18" charset="0"/>
              </a:rPr>
              <a:t>manage</a:t>
            </a:r>
            <a:r>
              <a:rPr lang="it-IT" sz="1500" u="sng" dirty="0" smtClean="0">
                <a:solidFill>
                  <a:srgbClr val="003399"/>
                </a:solidFill>
                <a:ea typeface="Osaka"/>
                <a:cs typeface="Times New Roman" pitchFamily="18" charset="0"/>
              </a:rPr>
              <a:t> more </a:t>
            </a:r>
            <a:r>
              <a:rPr lang="it-IT" sz="1500" u="sng" dirty="0" err="1" smtClean="0">
                <a:solidFill>
                  <a:srgbClr val="003399"/>
                </a:solidFill>
                <a:ea typeface="Osaka"/>
                <a:cs typeface="Times New Roman" pitchFamily="18" charset="0"/>
              </a:rPr>
              <a:t>Tx</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boards</a:t>
            </a:r>
            <a:r>
              <a:rPr lang="it-IT" sz="1500" u="sng" dirty="0" smtClean="0">
                <a:solidFill>
                  <a:srgbClr val="003399"/>
                </a:solidFill>
                <a:ea typeface="Osaka"/>
                <a:cs typeface="Times New Roman" pitchFamily="18" charset="0"/>
              </a:rPr>
              <a:t> (4x2 or 5x2 </a:t>
            </a:r>
            <a:r>
              <a:rPr lang="it-IT" sz="1500" u="sng" dirty="0" err="1" smtClean="0">
                <a:solidFill>
                  <a:srgbClr val="003399"/>
                </a:solidFill>
                <a:ea typeface="Osaka"/>
                <a:cs typeface="Times New Roman" pitchFamily="18" charset="0"/>
              </a:rPr>
              <a:t>modules</a:t>
            </a:r>
            <a:r>
              <a:rPr lang="it-IT" sz="1500" u="sng" dirty="0" smtClean="0">
                <a:solidFill>
                  <a:srgbClr val="003399"/>
                </a:solidFill>
                <a:ea typeface="Osaka"/>
                <a:cs typeface="Times New Roman" pitchFamily="18" charset="0"/>
              </a:rPr>
              <a:t> </a:t>
            </a:r>
            <a:r>
              <a:rPr lang="it-IT" sz="1500" u="sng" dirty="0" err="1" smtClean="0">
                <a:solidFill>
                  <a:srgbClr val="003399"/>
                </a:solidFill>
                <a:ea typeface="Osaka"/>
                <a:cs typeface="Times New Roman" pitchFamily="18" charset="0"/>
              </a:rPr>
              <a:t>configuration</a:t>
            </a:r>
            <a:r>
              <a:rPr lang="it-IT" sz="1500" u="sng" dirty="0" smtClean="0">
                <a:solidFill>
                  <a:srgbClr val="003399"/>
                </a:solidFill>
                <a:ea typeface="Osaka"/>
                <a:cs typeface="Times New Roman" pitchFamily="18" charset="0"/>
              </a:rPr>
              <a:t>) ?</a:t>
            </a:r>
            <a:endParaRPr lang="it-IT" sz="1500" u="sng" dirty="0">
              <a:solidFill>
                <a:srgbClr val="003399"/>
              </a:solidFill>
              <a:ea typeface="Osaka"/>
              <a:cs typeface="Times New Roman" pitchFamily="18" charset="0"/>
            </a:endParaRPr>
          </a:p>
          <a:p>
            <a:pPr marL="285750" indent="-285750">
              <a:buFont typeface="Wingdings" panose="05000000000000000000" pitchFamily="2" charset="2"/>
              <a:buChar char="q"/>
            </a:pPr>
            <a:endParaRPr lang="it-IT" sz="1500" dirty="0">
              <a:solidFill>
                <a:srgbClr val="003399"/>
              </a:solidFill>
              <a:ea typeface="Osaka"/>
              <a:cs typeface="Times New Roman" pitchFamily="18" charset="0"/>
            </a:endParaRPr>
          </a:p>
        </p:txBody>
      </p:sp>
      <p:sp>
        <p:nvSpPr>
          <p:cNvPr id="8" name="Rettangolo 7"/>
          <p:cNvSpPr/>
          <p:nvPr/>
        </p:nvSpPr>
        <p:spPr>
          <a:xfrm>
            <a:off x="0" y="6581001"/>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extLst>
      <p:ext uri="{BB962C8B-B14F-4D97-AF65-F5344CB8AC3E}">
        <p14:creationId xmlns:p14="http://schemas.microsoft.com/office/powerpoint/2010/main" val="2884479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08624"/>
            <a:ext cx="9906000" cy="461962"/>
          </a:xfrm>
          <a:prstGeom prst="rect">
            <a:avLst/>
          </a:prstGeom>
          <a:solidFill>
            <a:schemeClr val="accent2"/>
          </a:solidFill>
          <a:ln w="9525" algn="ctr">
            <a:noFill/>
            <a:miter lim="800000"/>
            <a:headEnd/>
            <a:tailEnd/>
          </a:ln>
        </p:spPr>
        <p:txBody>
          <a:bodyPr>
            <a:spAutoFit/>
          </a:bodyPr>
          <a:lstStyle/>
          <a:p>
            <a:pPr>
              <a:spcBef>
                <a:spcPct val="50000"/>
              </a:spcBef>
            </a:pPr>
            <a:r>
              <a:rPr lang="it-IT" sz="2400" b="1" dirty="0" smtClean="0">
                <a:solidFill>
                  <a:schemeClr val="bg1"/>
                </a:solidFill>
              </a:rPr>
              <a:t>  </a:t>
            </a:r>
            <a:r>
              <a:rPr lang="it-IT" sz="2400" b="1" dirty="0" err="1" smtClean="0">
                <a:solidFill>
                  <a:schemeClr val="bg1"/>
                </a:solidFill>
              </a:rPr>
              <a:t>Electronics</a:t>
            </a:r>
            <a:r>
              <a:rPr lang="it-IT" sz="2400" b="1" dirty="0" smtClean="0">
                <a:solidFill>
                  <a:schemeClr val="bg1"/>
                </a:solidFill>
              </a:rPr>
              <a:t> for the </a:t>
            </a:r>
            <a:r>
              <a:rPr lang="it-IT" sz="2400" b="1" dirty="0" err="1" smtClean="0">
                <a:solidFill>
                  <a:schemeClr val="bg1"/>
                </a:solidFill>
              </a:rPr>
              <a:t>profiler</a:t>
            </a:r>
            <a:endParaRPr lang="it-IT" sz="2400" b="1" dirty="0">
              <a:solidFill>
                <a:schemeClr val="bg1"/>
              </a:solidFill>
            </a:endParaRP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a:t>
            </a:fld>
            <a:endParaRPr lang="it-IT" dirty="0"/>
          </a:p>
        </p:txBody>
      </p:sp>
      <p:sp>
        <p:nvSpPr>
          <p:cNvPr id="13" name="Text Box 14"/>
          <p:cNvSpPr txBox="1">
            <a:spLocks noChangeArrowheads="1"/>
          </p:cNvSpPr>
          <p:nvPr/>
        </p:nvSpPr>
        <p:spPr bwMode="auto">
          <a:xfrm>
            <a:off x="5125278" y="580559"/>
            <a:ext cx="4760844" cy="7884820"/>
          </a:xfrm>
          <a:prstGeom prst="rect">
            <a:avLst/>
          </a:prstGeom>
          <a:noFill/>
          <a:ln w="28575">
            <a:noFill/>
            <a:miter lim="800000"/>
            <a:headEnd/>
            <a:tailEnd type="none" w="lg" len="lg"/>
          </a:ln>
        </p:spPr>
        <p:txBody>
          <a:bodyPr wrap="square" lIns="277465" tIns="138732" rIns="277465" bIns="138732">
            <a:spAutoFit/>
          </a:bodyPr>
          <a:lstStyle/>
          <a:p>
            <a:pPr marL="342900" indent="-342900" algn="just" defTabSz="904875" eaLnBrk="0" hangingPunct="0">
              <a:lnSpc>
                <a:spcPts val="2000"/>
              </a:lnSpc>
              <a:spcAft>
                <a:spcPts val="2400"/>
              </a:spcAft>
              <a:buFont typeface="Wingdings" pitchFamily="2" charset="2"/>
              <a:buChar char="q"/>
            </a:pPr>
            <a:r>
              <a:rPr lang="en-GB" dirty="0">
                <a:solidFill>
                  <a:srgbClr val="003399"/>
                </a:solidFill>
                <a:ea typeface="Osaka" charset="-128"/>
                <a:cs typeface="Times New Roman" pitchFamily="18" charset="0"/>
              </a:rPr>
              <a:t>16 </a:t>
            </a:r>
            <a:r>
              <a:rPr lang="en-GB" dirty="0" smtClean="0">
                <a:solidFill>
                  <a:srgbClr val="003399"/>
                </a:solidFill>
                <a:ea typeface="Osaka" charset="-128"/>
                <a:cs typeface="Times New Roman" pitchFamily="18" charset="0"/>
              </a:rPr>
              <a:t>front-end boards, each equipped with BASIC32_ADC (32 channels) for the tracker and the absorber</a:t>
            </a:r>
          </a:p>
          <a:p>
            <a:pPr marL="342900" indent="-342900" algn="just" defTabSz="904875" eaLnBrk="0" hangingPunct="0">
              <a:lnSpc>
                <a:spcPts val="2000"/>
              </a:lnSpc>
              <a:spcAft>
                <a:spcPts val="2400"/>
              </a:spcAft>
              <a:buFont typeface="Wingdings" pitchFamily="2" charset="2"/>
              <a:buChar char="q"/>
            </a:pPr>
            <a:r>
              <a:rPr lang="en-GB" dirty="0" smtClean="0">
                <a:solidFill>
                  <a:srgbClr val="003399"/>
                </a:solidFill>
                <a:ea typeface="Osaka" charset="-128"/>
                <a:cs typeface="Times New Roman" pitchFamily="18" charset="0"/>
              </a:rPr>
              <a:t>Calorimeter read-out: </a:t>
            </a:r>
            <a:r>
              <a:rPr lang="en-US" dirty="0">
                <a:solidFill>
                  <a:srgbClr val="003399"/>
                </a:solidFill>
                <a:ea typeface="Osaka" charset="-128"/>
                <a:cs typeface="Times New Roman" pitchFamily="18" charset="0"/>
              </a:rPr>
              <a:t>LFS matrices from </a:t>
            </a:r>
            <a:r>
              <a:rPr lang="en-US" dirty="0" smtClean="0">
                <a:solidFill>
                  <a:srgbClr val="003399"/>
                </a:solidFill>
                <a:ea typeface="Osaka" charset="-128"/>
                <a:cs typeface="Times New Roman" pitchFamily="18" charset="0"/>
              </a:rPr>
              <a:t>Hamamatsu (the same used for the PET) read-out </a:t>
            </a:r>
            <a:r>
              <a:rPr lang="en-US" dirty="0">
                <a:solidFill>
                  <a:srgbClr val="003399"/>
                </a:solidFill>
                <a:ea typeface="Osaka" charset="-128"/>
                <a:cs typeface="Times New Roman" pitchFamily="18" charset="0"/>
              </a:rPr>
              <a:t>by 16 MAPMT </a:t>
            </a:r>
            <a:r>
              <a:rPr lang="en-US" dirty="0" smtClean="0">
                <a:solidFill>
                  <a:srgbClr val="003399"/>
                </a:solidFill>
                <a:ea typeface="Osaka" charset="-128"/>
                <a:cs typeface="Times New Roman" pitchFamily="18" charset="0"/>
              </a:rPr>
              <a:t>H8500 already purchased and partially tested</a:t>
            </a:r>
          </a:p>
          <a:p>
            <a:pPr marL="342900" indent="-342900" algn="just" defTabSz="904875" eaLnBrk="0" hangingPunct="0">
              <a:lnSpc>
                <a:spcPts val="2000"/>
              </a:lnSpc>
              <a:spcAft>
                <a:spcPts val="2400"/>
              </a:spcAft>
              <a:buFont typeface="Wingdings" pitchFamily="2" charset="2"/>
              <a:buChar char="q"/>
            </a:pPr>
            <a:r>
              <a:rPr lang="en-US" dirty="0" smtClean="0">
                <a:solidFill>
                  <a:srgbClr val="003399"/>
                </a:solidFill>
                <a:ea typeface="Osaka" charset="-128"/>
                <a:cs typeface="Times New Roman" pitchFamily="18" charset="0"/>
              </a:rPr>
              <a:t>Anger </a:t>
            </a:r>
            <a:r>
              <a:rPr lang="en-US" dirty="0">
                <a:solidFill>
                  <a:srgbClr val="003399"/>
                </a:solidFill>
                <a:ea typeface="Osaka" charset="-128"/>
                <a:cs typeface="Times New Roman" pitchFamily="18" charset="0"/>
              </a:rPr>
              <a:t>logic readout </a:t>
            </a:r>
            <a:r>
              <a:rPr lang="en-US" dirty="0" smtClean="0">
                <a:solidFill>
                  <a:srgbClr val="003399"/>
                </a:solidFill>
                <a:ea typeface="Osaka" charset="-128"/>
                <a:cs typeface="Times New Roman" pitchFamily="18" charset="0"/>
              </a:rPr>
              <a:t>performed </a:t>
            </a:r>
            <a:r>
              <a:rPr lang="en-US" dirty="0">
                <a:solidFill>
                  <a:srgbClr val="003399"/>
                </a:solidFill>
                <a:ea typeface="Osaka" charset="-128"/>
                <a:cs typeface="Times New Roman" pitchFamily="18" charset="0"/>
              </a:rPr>
              <a:t>by </a:t>
            </a:r>
            <a:r>
              <a:rPr lang="en-US" dirty="0" smtClean="0">
                <a:solidFill>
                  <a:srgbClr val="003399"/>
                </a:solidFill>
                <a:ea typeface="Osaka" charset="-128"/>
                <a:cs typeface="Times New Roman" pitchFamily="18" charset="0"/>
              </a:rPr>
              <a:t>BASIC32_ADC </a:t>
            </a:r>
            <a:r>
              <a:rPr lang="en-US" dirty="0">
                <a:solidFill>
                  <a:srgbClr val="003399"/>
                </a:solidFill>
                <a:ea typeface="Osaka" charset="-128"/>
                <a:cs typeface="Times New Roman" pitchFamily="18" charset="0"/>
              </a:rPr>
              <a:t>(if there will be enough</a:t>
            </a:r>
            <a:r>
              <a:rPr lang="en-US" dirty="0" smtClean="0">
                <a:solidFill>
                  <a:srgbClr val="003399"/>
                </a:solidFill>
                <a:ea typeface="Osaka" charset="-128"/>
                <a:cs typeface="Times New Roman" pitchFamily="18" charset="0"/>
              </a:rPr>
              <a:t>...)</a:t>
            </a:r>
            <a:endParaRPr lang="en-US" dirty="0">
              <a:solidFill>
                <a:srgbClr val="003399"/>
              </a:solidFill>
              <a:ea typeface="Osaka" charset="-128"/>
              <a:cs typeface="Times New Roman" pitchFamily="18" charset="0"/>
            </a:endParaRPr>
          </a:p>
          <a:p>
            <a:pPr marL="342900" indent="-342900" algn="just" defTabSz="904875" eaLnBrk="0" hangingPunct="0">
              <a:lnSpc>
                <a:spcPts val="2000"/>
              </a:lnSpc>
              <a:spcAft>
                <a:spcPts val="2400"/>
              </a:spcAft>
              <a:buFont typeface="Wingdings" pitchFamily="2" charset="2"/>
              <a:buChar char="q"/>
            </a:pPr>
            <a:r>
              <a:rPr lang="en-US" dirty="0" smtClean="0">
                <a:solidFill>
                  <a:srgbClr val="003399"/>
                </a:solidFill>
                <a:ea typeface="Osaka" charset="-128"/>
                <a:cs typeface="Times New Roman" pitchFamily="18" charset="0"/>
              </a:rPr>
              <a:t>BASIC32_ADC test board to be delivered soon </a:t>
            </a:r>
          </a:p>
          <a:p>
            <a:pPr marL="342900" indent="-342900" algn="just" defTabSz="904875" eaLnBrk="0" hangingPunct="0">
              <a:lnSpc>
                <a:spcPts val="2000"/>
              </a:lnSpc>
              <a:spcAft>
                <a:spcPts val="2400"/>
              </a:spcAft>
              <a:buFont typeface="Wingdings" pitchFamily="2" charset="2"/>
              <a:buChar char="q"/>
            </a:pPr>
            <a:r>
              <a:rPr lang="en-US" dirty="0" smtClean="0">
                <a:solidFill>
                  <a:srgbClr val="003399"/>
                </a:solidFill>
                <a:ea typeface="Osaka" charset="-128"/>
                <a:cs typeface="Times New Roman" pitchFamily="18" charset="0"/>
              </a:rPr>
              <a:t>To be investigated: effective cooling system needed, due to the underestimated power consumption of BASIC32_ADC</a:t>
            </a:r>
          </a:p>
          <a:p>
            <a:pPr marL="342900" indent="-342900" algn="just" defTabSz="904875" eaLnBrk="0" hangingPunct="0">
              <a:lnSpc>
                <a:spcPts val="2000"/>
              </a:lnSpc>
              <a:spcAft>
                <a:spcPts val="2400"/>
              </a:spcAft>
              <a:buFont typeface="Wingdings" pitchFamily="2" charset="2"/>
              <a:buChar char="q"/>
            </a:pPr>
            <a:r>
              <a:rPr lang="en-US" dirty="0" smtClean="0">
                <a:solidFill>
                  <a:srgbClr val="003399"/>
                </a:solidFill>
                <a:ea typeface="Osaka" charset="-128"/>
                <a:cs typeface="Times New Roman" pitchFamily="18" charset="0"/>
              </a:rPr>
              <a:t>Preliminary temperature tests to be done with the test board </a:t>
            </a:r>
            <a:endParaRPr lang="en-US" dirty="0">
              <a:solidFill>
                <a:srgbClr val="003399"/>
              </a:solidFill>
              <a:ea typeface="Osaka" charset="-128"/>
              <a:cs typeface="Times New Roman" pitchFamily="18" charset="0"/>
            </a:endParaRPr>
          </a:p>
          <a:p>
            <a:pPr marL="342900" indent="-342900" algn="just" defTabSz="904875" eaLnBrk="0" hangingPunct="0">
              <a:lnSpc>
                <a:spcPts val="2700"/>
              </a:lnSpc>
              <a:spcAft>
                <a:spcPts val="2400"/>
              </a:spcAft>
              <a:buFont typeface="Wingdings" pitchFamily="2" charset="2"/>
              <a:buChar char="q"/>
            </a:pPr>
            <a:endParaRPr lang="en-US" dirty="0" smtClean="0">
              <a:solidFill>
                <a:srgbClr val="003399"/>
              </a:solidFill>
              <a:ea typeface="Osaka" charset="-128"/>
              <a:cs typeface="Times New Roman" pitchFamily="18" charset="0"/>
            </a:endParaRPr>
          </a:p>
          <a:p>
            <a:pPr marL="342900" indent="-342900" algn="just" defTabSz="904875" eaLnBrk="0" hangingPunct="0">
              <a:lnSpc>
                <a:spcPts val="2700"/>
              </a:lnSpc>
              <a:spcAft>
                <a:spcPts val="2400"/>
              </a:spcAft>
              <a:buFont typeface="Wingdings" pitchFamily="2" charset="2"/>
              <a:buChar char="q"/>
            </a:pPr>
            <a:endParaRPr lang="en-US" dirty="0" smtClean="0">
              <a:solidFill>
                <a:srgbClr val="003399"/>
              </a:solidFill>
              <a:ea typeface="Osaka" charset="-128"/>
              <a:cs typeface="Times New Roman" pitchFamily="18" charset="0"/>
            </a:endParaRPr>
          </a:p>
          <a:p>
            <a:pPr marL="342900" indent="-342900" algn="just" defTabSz="904875" eaLnBrk="0" hangingPunct="0">
              <a:lnSpc>
                <a:spcPts val="2700"/>
              </a:lnSpc>
              <a:spcAft>
                <a:spcPts val="2400"/>
              </a:spcAft>
              <a:buFont typeface="Wingdings" pitchFamily="2" charset="2"/>
              <a:buChar char="q"/>
            </a:pPr>
            <a:endParaRPr lang="en-GB" dirty="0">
              <a:solidFill>
                <a:srgbClr val="003399"/>
              </a:solidFill>
              <a:ea typeface="Osaka" charset="-128"/>
              <a:cs typeface="Times New Roman" pitchFamily="18"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29" y="844484"/>
            <a:ext cx="5085123" cy="193847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29" y="2918110"/>
            <a:ext cx="5112419" cy="3661598"/>
          </a:xfrm>
          <a:prstGeom prst="rect">
            <a:avLst/>
          </a:prstGeom>
        </p:spPr>
      </p:pic>
      <p:sp>
        <p:nvSpPr>
          <p:cNvPr id="23" name="Shape 160"/>
          <p:cNvSpPr/>
          <p:nvPr/>
        </p:nvSpPr>
        <p:spPr>
          <a:xfrm>
            <a:off x="4029054" y="5973541"/>
            <a:ext cx="761607" cy="287254"/>
          </a:xfrm>
          <a:prstGeom prst="rect">
            <a:avLst/>
          </a:prstGeom>
          <a:solidFill>
            <a:srgbClr val="FFFFFF"/>
          </a:solidFill>
          <a:ln w="12700">
            <a:solidFill/>
            <a:custDash>
              <a:ds d="200000" sp="200000"/>
            </a:custDash>
            <a:miter lim="400000"/>
          </a:ln>
          <a:extLst>
            <a:ext uri="{C572A759-6A51-4108-AA02-DFA0A04FC94B}">
              <ma14:wrappingTextBoxFlag xmlns:ma14="http://schemas.microsoft.com/office/mac/drawingml/2011/main" val="1"/>
            </a:ext>
          </a:extLst>
        </p:spPr>
        <p:txBody>
          <a:bodyPr wrap="square" lIns="50798" tIns="50798" rIns="50798" bIns="50798">
            <a:spAutoFit/>
          </a:bodyPr>
          <a:lstStyle>
            <a:lvl1pPr algn="l" defTabSz="457200">
              <a:defRPr sz="2400">
                <a:uFill>
                  <a:solidFill/>
                </a:uFill>
                <a:latin typeface="Calibri"/>
                <a:ea typeface="Calibri"/>
                <a:cs typeface="Calibri"/>
                <a:sym typeface="Calibri"/>
              </a:defRPr>
            </a:lvl1pPr>
          </a:lstStyle>
          <a:p>
            <a:pPr lvl="0" algn="ctr">
              <a:defRPr sz="1800">
                <a:uFillTx/>
              </a:defRPr>
            </a:pPr>
            <a:r>
              <a:rPr sz="1200" dirty="0"/>
              <a:t>top view </a:t>
            </a:r>
          </a:p>
        </p:txBody>
      </p:sp>
      <p:sp>
        <p:nvSpPr>
          <p:cNvPr id="31" name="Rettangolo 30"/>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587" y="201613"/>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Profiler: trigger definition and DAQ</a:t>
            </a:r>
            <a:endParaRPr lang="it-IT" sz="2400" b="1" dirty="0">
              <a:solidFill>
                <a:schemeClr val="bg1"/>
              </a:solidFill>
              <a:ea typeface="Osaka"/>
              <a:cs typeface="Osaka"/>
            </a:endParaRPr>
          </a:p>
        </p:txBody>
      </p:sp>
      <p:sp>
        <p:nvSpPr>
          <p:cNvPr id="6" name="Segnaposto numero diapositiva 5"/>
          <p:cNvSpPr>
            <a:spLocks noGrp="1"/>
          </p:cNvSpPr>
          <p:nvPr>
            <p:ph type="sldNum" sz="quarter" idx="12"/>
          </p:nvPr>
        </p:nvSpPr>
        <p:spPr>
          <a:xfrm>
            <a:off x="7577785" y="6489784"/>
            <a:ext cx="2311400" cy="368216"/>
          </a:xfrm>
        </p:spPr>
        <p:txBody>
          <a:bodyPr/>
          <a:lstStyle/>
          <a:p>
            <a:pPr>
              <a:defRPr/>
            </a:pPr>
            <a:fld id="{10AB75ED-EDCE-4E10-98BF-56B32C73EC4F}" type="slidenum">
              <a:rPr lang="it-IT" smtClean="0"/>
              <a:pPr>
                <a:defRPr/>
              </a:pPr>
              <a:t>3</a:t>
            </a:fld>
            <a:endParaRPr lang="it-IT" dirty="0"/>
          </a:p>
        </p:txBody>
      </p:sp>
      <p:sp>
        <p:nvSpPr>
          <p:cNvPr id="8" name="CasellaDiTesto 7"/>
          <p:cNvSpPr txBox="1"/>
          <p:nvPr/>
        </p:nvSpPr>
        <p:spPr>
          <a:xfrm>
            <a:off x="286342" y="790380"/>
            <a:ext cx="6462025" cy="338554"/>
          </a:xfrm>
          <a:prstGeom prst="rect">
            <a:avLst/>
          </a:prstGeom>
          <a:noFill/>
        </p:spPr>
        <p:txBody>
          <a:bodyPr wrap="none" rtlCol="0">
            <a:spAutoFit/>
          </a:bodyPr>
          <a:lstStyle/>
          <a:p>
            <a:pPr marL="285750" indent="-285750">
              <a:buFont typeface="Wingdings" panose="05000000000000000000" pitchFamily="2" charset="2"/>
              <a:buChar char="q"/>
            </a:pPr>
            <a:r>
              <a:rPr lang="it-IT" dirty="0">
                <a:solidFill>
                  <a:srgbClr val="003399"/>
                </a:solidFill>
                <a:ea typeface="Osaka" charset="-128"/>
                <a:cs typeface="Times New Roman" pitchFamily="18" charset="0"/>
              </a:rPr>
              <a:t>TRG </a:t>
            </a:r>
            <a:r>
              <a:rPr lang="it-IT" dirty="0" err="1">
                <a:solidFill>
                  <a:srgbClr val="003399"/>
                </a:solidFill>
                <a:ea typeface="Osaka" charset="-128"/>
                <a:cs typeface="Times New Roman" pitchFamily="18" charset="0"/>
              </a:rPr>
              <a:t>definition</a:t>
            </a:r>
            <a:r>
              <a:rPr lang="it-IT" dirty="0">
                <a:solidFill>
                  <a:srgbClr val="003399"/>
                </a:solidFill>
                <a:ea typeface="Osaka" charset="-128"/>
                <a:cs typeface="Times New Roman" pitchFamily="18" charset="0"/>
              </a:rPr>
              <a:t>: </a:t>
            </a:r>
            <a:r>
              <a:rPr lang="it-IT" dirty="0" err="1" smtClean="0">
                <a:solidFill>
                  <a:srgbClr val="003399"/>
                </a:solidFill>
                <a:ea typeface="Osaka" charset="-128"/>
                <a:cs typeface="Times New Roman" pitchFamily="18" charset="0"/>
              </a:rPr>
              <a:t>signals</a:t>
            </a:r>
            <a:r>
              <a:rPr lang="it-IT" dirty="0" smtClean="0">
                <a:solidFill>
                  <a:srgbClr val="003399"/>
                </a:solidFill>
                <a:ea typeface="Osaka" charset="-128"/>
                <a:cs typeface="Times New Roman" pitchFamily="18" charset="0"/>
              </a:rPr>
              <a:t> </a:t>
            </a:r>
            <a:r>
              <a:rPr lang="it-IT" dirty="0">
                <a:solidFill>
                  <a:srgbClr val="003399"/>
                </a:solidFill>
                <a:ea typeface="Osaka" charset="-128"/>
                <a:cs typeface="Times New Roman" pitchFamily="18" charset="0"/>
              </a:rPr>
              <a:t>from </a:t>
            </a:r>
            <a:r>
              <a:rPr lang="it-IT" dirty="0" err="1">
                <a:solidFill>
                  <a:srgbClr val="003399"/>
                </a:solidFill>
                <a:ea typeface="Osaka" charset="-128"/>
                <a:cs typeface="Times New Roman" pitchFamily="18" charset="0"/>
              </a:rPr>
              <a:t>at</a:t>
            </a:r>
            <a:r>
              <a:rPr lang="it-IT" dirty="0">
                <a:solidFill>
                  <a:srgbClr val="003399"/>
                </a:solidFill>
                <a:ea typeface="Osaka" charset="-128"/>
                <a:cs typeface="Times New Roman" pitchFamily="18" charset="0"/>
              </a:rPr>
              <a:t> </a:t>
            </a:r>
            <a:r>
              <a:rPr lang="it-IT" dirty="0" err="1">
                <a:solidFill>
                  <a:srgbClr val="003399"/>
                </a:solidFill>
                <a:ea typeface="Osaka" charset="-128"/>
                <a:cs typeface="Times New Roman" pitchFamily="18" charset="0"/>
              </a:rPr>
              <a:t>least</a:t>
            </a:r>
            <a:r>
              <a:rPr lang="it-IT" dirty="0">
                <a:solidFill>
                  <a:srgbClr val="003399"/>
                </a:solidFill>
                <a:ea typeface="Osaka" charset="-128"/>
                <a:cs typeface="Times New Roman" pitchFamily="18" charset="0"/>
              </a:rPr>
              <a:t> 3 </a:t>
            </a:r>
            <a:r>
              <a:rPr lang="it-IT" dirty="0" err="1">
                <a:solidFill>
                  <a:srgbClr val="003399"/>
                </a:solidFill>
                <a:ea typeface="Osaka" charset="-128"/>
                <a:cs typeface="Times New Roman" pitchFamily="18" charset="0"/>
              </a:rPr>
              <a:t>contiguous</a:t>
            </a:r>
            <a:r>
              <a:rPr lang="it-IT" dirty="0">
                <a:solidFill>
                  <a:srgbClr val="003399"/>
                </a:solidFill>
                <a:ea typeface="Osaka" charset="-128"/>
                <a:cs typeface="Times New Roman" pitchFamily="18" charset="0"/>
              </a:rPr>
              <a:t> double </a:t>
            </a:r>
            <a:r>
              <a:rPr lang="it-IT" dirty="0" err="1">
                <a:solidFill>
                  <a:srgbClr val="003399"/>
                </a:solidFill>
                <a:ea typeface="Osaka" charset="-128"/>
                <a:cs typeface="Times New Roman" pitchFamily="18" charset="0"/>
              </a:rPr>
              <a:t>layers</a:t>
            </a:r>
            <a:r>
              <a:rPr lang="it-IT" dirty="0">
                <a:solidFill>
                  <a:srgbClr val="003399"/>
                </a:solidFill>
                <a:ea typeface="Osaka" charset="-128"/>
                <a:cs typeface="Times New Roman" pitchFamily="18" charset="0"/>
              </a:rPr>
              <a:t>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40" y="1282148"/>
            <a:ext cx="2846551" cy="2545629"/>
          </a:xfrm>
          <a:prstGeom prst="rect">
            <a:avLst/>
          </a:prstGeom>
        </p:spPr>
      </p:pic>
      <p:sp>
        <p:nvSpPr>
          <p:cNvPr id="9" name="CasellaDiTesto 8"/>
          <p:cNvSpPr txBox="1"/>
          <p:nvPr/>
        </p:nvSpPr>
        <p:spPr>
          <a:xfrm>
            <a:off x="3544666" y="2941438"/>
            <a:ext cx="5321038" cy="400110"/>
          </a:xfrm>
          <a:prstGeom prst="rect">
            <a:avLst/>
          </a:prstGeom>
          <a:noFill/>
        </p:spPr>
        <p:txBody>
          <a:bodyPr wrap="square" rtlCol="0">
            <a:spAutoFit/>
          </a:bodyPr>
          <a:lstStyle/>
          <a:p>
            <a:endParaRPr lang="it-IT" sz="2000" dirty="0"/>
          </a:p>
        </p:txBody>
      </p:sp>
      <p:sp>
        <p:nvSpPr>
          <p:cNvPr id="12" name="CasellaDiTesto 11"/>
          <p:cNvSpPr txBox="1"/>
          <p:nvPr/>
        </p:nvSpPr>
        <p:spPr>
          <a:xfrm>
            <a:off x="3261456" y="1499373"/>
            <a:ext cx="6555093" cy="156966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Expected </a:t>
            </a:r>
            <a:r>
              <a:rPr lang="en-US" dirty="0">
                <a:solidFill>
                  <a:srgbClr val="003399"/>
                </a:solidFill>
                <a:ea typeface="Osaka" charset="-128"/>
                <a:cs typeface="Times New Roman" pitchFamily="18" charset="0"/>
              </a:rPr>
              <a:t>TRG rate &lt; 100 </a:t>
            </a:r>
            <a:r>
              <a:rPr lang="en-US" dirty="0" smtClean="0">
                <a:solidFill>
                  <a:srgbClr val="003399"/>
                </a:solidFill>
                <a:ea typeface="Osaka" charset="-128"/>
                <a:cs typeface="Times New Roman" pitchFamily="18" charset="0"/>
              </a:rPr>
              <a:t>Hz</a:t>
            </a:r>
          </a:p>
          <a:p>
            <a:pPr marL="285750" indent="-285750">
              <a:buFont typeface="Wingdings" panose="05000000000000000000" pitchFamily="2" charset="2"/>
              <a:buChar char="q"/>
            </a:pPr>
            <a:endParaRPr lang="en-US"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a:solidFill>
                  <a:srgbClr val="003399"/>
                </a:solidFill>
                <a:ea typeface="Osaka" charset="-128"/>
                <a:cs typeface="Times New Roman" pitchFamily="18" charset="0"/>
              </a:rPr>
              <a:t>if  neutron induced event rate is higher, </a:t>
            </a:r>
            <a:r>
              <a:rPr lang="en-US" dirty="0" smtClean="0">
                <a:solidFill>
                  <a:srgbClr val="003399"/>
                </a:solidFill>
                <a:ea typeface="Osaka" charset="-128"/>
                <a:cs typeface="Times New Roman" pitchFamily="18" charset="0"/>
              </a:rPr>
              <a:t>more </a:t>
            </a:r>
            <a:r>
              <a:rPr lang="en-US" dirty="0">
                <a:solidFill>
                  <a:srgbClr val="003399"/>
                </a:solidFill>
                <a:ea typeface="Osaka" charset="-128"/>
                <a:cs typeface="Times New Roman" pitchFamily="18" charset="0"/>
              </a:rPr>
              <a:t>layers, absorber and </a:t>
            </a:r>
            <a:r>
              <a:rPr lang="en-US" dirty="0" smtClean="0">
                <a:solidFill>
                  <a:srgbClr val="003399"/>
                </a:solidFill>
                <a:ea typeface="Osaka" charset="-128"/>
                <a:cs typeface="Times New Roman" pitchFamily="18" charset="0"/>
              </a:rPr>
              <a:t>calorimeter could </a:t>
            </a:r>
            <a:r>
              <a:rPr lang="en-US" dirty="0">
                <a:solidFill>
                  <a:srgbClr val="003399"/>
                </a:solidFill>
                <a:ea typeface="Osaka" charset="-128"/>
                <a:cs typeface="Times New Roman" pitchFamily="18" charset="0"/>
              </a:rPr>
              <a:t>be </a:t>
            </a:r>
            <a:r>
              <a:rPr lang="en-US" dirty="0" smtClean="0">
                <a:solidFill>
                  <a:srgbClr val="003399"/>
                </a:solidFill>
                <a:ea typeface="Osaka" charset="-128"/>
                <a:cs typeface="Times New Roman" pitchFamily="18" charset="0"/>
              </a:rPr>
              <a:t>required: </a:t>
            </a:r>
            <a:r>
              <a:rPr lang="en-US" dirty="0">
                <a:solidFill>
                  <a:srgbClr val="003399"/>
                </a:solidFill>
                <a:ea typeface="Osaka" charset="-128"/>
                <a:cs typeface="Times New Roman" pitchFamily="18" charset="0"/>
              </a:rPr>
              <a:t>configurable TRG logic </a:t>
            </a:r>
            <a:r>
              <a:rPr lang="en-US" dirty="0" smtClean="0">
                <a:solidFill>
                  <a:srgbClr val="003399"/>
                </a:solidFill>
                <a:ea typeface="Osaka" charset="-128"/>
                <a:cs typeface="Times New Roman" pitchFamily="18" charset="0"/>
              </a:rPr>
              <a:t>(within concentrator</a:t>
            </a:r>
            <a:r>
              <a:rPr lang="en-US" dirty="0">
                <a:solidFill>
                  <a:srgbClr val="003399"/>
                </a:solidFill>
                <a:ea typeface="Osaka" charset="-128"/>
                <a:cs typeface="Times New Roman" pitchFamily="18" charset="0"/>
              </a:rPr>
              <a:t>) </a:t>
            </a:r>
          </a:p>
          <a:p>
            <a:pPr marL="285750" indent="-285750">
              <a:buFont typeface="Wingdings" panose="05000000000000000000" pitchFamily="2" charset="2"/>
              <a:buChar char="q"/>
            </a:pPr>
            <a:endParaRPr lang="en-US" dirty="0">
              <a:solidFill>
                <a:srgbClr val="003399"/>
              </a:solidFill>
              <a:ea typeface="Osaka" charset="-128"/>
              <a:cs typeface="Times New Roman" pitchFamily="18" charset="0"/>
            </a:endParaRPr>
          </a:p>
        </p:txBody>
      </p:sp>
      <p:sp>
        <p:nvSpPr>
          <p:cNvPr id="13" name="CasellaDiTesto 12"/>
          <p:cNvSpPr txBox="1"/>
          <p:nvPr/>
        </p:nvSpPr>
        <p:spPr>
          <a:xfrm>
            <a:off x="488717" y="4076913"/>
            <a:ext cx="8905850" cy="830997"/>
          </a:xfrm>
          <a:prstGeom prst="rect">
            <a:avLst/>
          </a:prstGeom>
          <a:noFill/>
        </p:spPr>
        <p:txBody>
          <a:bodyPr wrap="square" rtlCol="0">
            <a:spAutoFit/>
          </a:bodyPr>
          <a:lstStyle/>
          <a:p>
            <a:r>
              <a:rPr lang="it-IT" dirty="0">
                <a:solidFill>
                  <a:srgbClr val="003399"/>
                </a:solidFill>
                <a:ea typeface="Osaka" charset="-128"/>
                <a:cs typeface="Times New Roman" pitchFamily="18" charset="0"/>
              </a:rPr>
              <a:t>DAQ layout: </a:t>
            </a:r>
          </a:p>
          <a:p>
            <a:pPr marL="285750" indent="-285750">
              <a:buFontTx/>
              <a:buChar char="-"/>
            </a:pPr>
            <a:r>
              <a:rPr lang="it-IT" dirty="0">
                <a:solidFill>
                  <a:srgbClr val="003399"/>
                </a:solidFill>
                <a:ea typeface="Osaka" charset="-128"/>
                <a:cs typeface="Times New Roman" pitchFamily="18" charset="0"/>
              </a:rPr>
              <a:t>front end </a:t>
            </a:r>
            <a:r>
              <a:rPr lang="it-IT" dirty="0" err="1">
                <a:solidFill>
                  <a:srgbClr val="003399"/>
                </a:solidFill>
                <a:ea typeface="Osaka" charset="-128"/>
                <a:cs typeface="Times New Roman" pitchFamily="18" charset="0"/>
              </a:rPr>
              <a:t>board</a:t>
            </a:r>
            <a:r>
              <a:rPr lang="it-IT" dirty="0">
                <a:solidFill>
                  <a:srgbClr val="003399"/>
                </a:solidFill>
                <a:ea typeface="Osaka" charset="-128"/>
                <a:cs typeface="Times New Roman" pitchFamily="18" charset="0"/>
              </a:rPr>
              <a:t>: 6 BASIC </a:t>
            </a:r>
            <a:r>
              <a:rPr lang="it-IT" dirty="0" err="1">
                <a:solidFill>
                  <a:srgbClr val="003399"/>
                </a:solidFill>
                <a:ea typeface="Osaka" charset="-128"/>
                <a:cs typeface="Times New Roman" pitchFamily="18" charset="0"/>
              </a:rPr>
              <a:t>will</a:t>
            </a:r>
            <a:r>
              <a:rPr lang="it-IT" dirty="0">
                <a:solidFill>
                  <a:srgbClr val="003399"/>
                </a:solidFill>
                <a:ea typeface="Osaka" charset="-128"/>
                <a:cs typeface="Times New Roman" pitchFamily="18" charset="0"/>
              </a:rPr>
              <a:t> be </a:t>
            </a:r>
            <a:r>
              <a:rPr lang="it-IT" dirty="0" err="1" smtClean="0">
                <a:solidFill>
                  <a:srgbClr val="003399"/>
                </a:solidFill>
                <a:ea typeface="Osaka" charset="-128"/>
                <a:cs typeface="Times New Roman" pitchFamily="18" charset="0"/>
              </a:rPr>
              <a:t>sequentially</a:t>
            </a:r>
            <a:r>
              <a:rPr lang="it-IT" dirty="0" smtClean="0">
                <a:solidFill>
                  <a:srgbClr val="003399"/>
                </a:solidFill>
                <a:ea typeface="Osaka" charset="-128"/>
                <a:cs typeface="Times New Roman" pitchFamily="18" charset="0"/>
              </a:rPr>
              <a:t> </a:t>
            </a:r>
            <a:r>
              <a:rPr lang="it-IT" dirty="0" err="1">
                <a:solidFill>
                  <a:srgbClr val="003399"/>
                </a:solidFill>
                <a:ea typeface="Osaka" charset="-128"/>
                <a:cs typeface="Times New Roman" pitchFamily="18" charset="0"/>
              </a:rPr>
              <a:t>read</a:t>
            </a:r>
            <a:r>
              <a:rPr lang="it-IT" dirty="0">
                <a:solidFill>
                  <a:srgbClr val="003399"/>
                </a:solidFill>
                <a:ea typeface="Osaka" charset="-128"/>
                <a:cs typeface="Times New Roman" pitchFamily="18" charset="0"/>
              </a:rPr>
              <a:t> (&lt; 96 x 2 word in &lt; 6 x 7 </a:t>
            </a:r>
            <a:r>
              <a:rPr lang="it-IT" dirty="0" err="1">
                <a:solidFill>
                  <a:srgbClr val="003399"/>
                </a:solidFill>
                <a:latin typeface="Symbol" panose="05050102010706020507" pitchFamily="18" charset="2"/>
                <a:ea typeface="Osaka" charset="-128"/>
                <a:cs typeface="Times New Roman" pitchFamily="18" charset="0"/>
              </a:rPr>
              <a:t>m</a:t>
            </a:r>
            <a:r>
              <a:rPr lang="it-IT" dirty="0" err="1">
                <a:solidFill>
                  <a:srgbClr val="003399"/>
                </a:solidFill>
                <a:ea typeface="Osaka" charset="-128"/>
                <a:cs typeface="Times New Roman" pitchFamily="18" charset="0"/>
              </a:rPr>
              <a:t>s</a:t>
            </a:r>
            <a:r>
              <a:rPr lang="it-IT" dirty="0">
                <a:solidFill>
                  <a:srgbClr val="003399"/>
                </a:solidFill>
                <a:ea typeface="Osaka" charset="-128"/>
                <a:cs typeface="Times New Roman" pitchFamily="18" charset="0"/>
              </a:rPr>
              <a:t>) </a:t>
            </a:r>
            <a:r>
              <a:rPr lang="it-IT" dirty="0">
                <a:solidFill>
                  <a:srgbClr val="003399"/>
                </a:solidFill>
                <a:ea typeface="Osaka" charset="-128"/>
                <a:cs typeface="Times New Roman" pitchFamily="18" charset="0"/>
                <a:sym typeface="Wingdings"/>
              </a:rPr>
              <a:t> </a:t>
            </a:r>
            <a:r>
              <a:rPr lang="it-IT" dirty="0" smtClean="0">
                <a:solidFill>
                  <a:srgbClr val="003399"/>
                </a:solidFill>
                <a:ea typeface="Osaka" charset="-128"/>
                <a:cs typeface="Times New Roman" pitchFamily="18" charset="0"/>
                <a:sym typeface="Wingdings"/>
              </a:rPr>
              <a:t>&lt; </a:t>
            </a:r>
            <a:r>
              <a:rPr lang="it-IT" dirty="0">
                <a:solidFill>
                  <a:srgbClr val="003399"/>
                </a:solidFill>
                <a:ea typeface="Osaka" charset="-128"/>
                <a:cs typeface="Times New Roman" pitchFamily="18" charset="0"/>
                <a:sym typeface="Wingdings"/>
              </a:rPr>
              <a:t>25 kHz</a:t>
            </a:r>
          </a:p>
          <a:p>
            <a:pPr marL="285750" indent="-285750">
              <a:buFontTx/>
              <a:buChar char="-"/>
            </a:pPr>
            <a:r>
              <a:rPr lang="it-IT" dirty="0">
                <a:solidFill>
                  <a:srgbClr val="003399"/>
                </a:solidFill>
                <a:ea typeface="Osaka" charset="-128"/>
                <a:cs typeface="Times New Roman" pitchFamily="18" charset="0"/>
              </a:rPr>
              <a:t>data from 16 FE </a:t>
            </a:r>
            <a:r>
              <a:rPr lang="it-IT" dirty="0" err="1">
                <a:solidFill>
                  <a:srgbClr val="003399"/>
                </a:solidFill>
                <a:ea typeface="Osaka" charset="-128"/>
                <a:cs typeface="Times New Roman" pitchFamily="18" charset="0"/>
              </a:rPr>
              <a:t>board</a:t>
            </a:r>
            <a:r>
              <a:rPr lang="it-IT" dirty="0">
                <a:solidFill>
                  <a:srgbClr val="003399"/>
                </a:solidFill>
                <a:ea typeface="Osaka" charset="-128"/>
                <a:cs typeface="Times New Roman" pitchFamily="18" charset="0"/>
              </a:rPr>
              <a:t> </a:t>
            </a:r>
            <a:r>
              <a:rPr lang="it-IT" dirty="0" err="1">
                <a:solidFill>
                  <a:srgbClr val="003399"/>
                </a:solidFill>
                <a:ea typeface="Osaka" charset="-128"/>
                <a:cs typeface="Times New Roman" pitchFamily="18" charset="0"/>
              </a:rPr>
              <a:t>trasferred</a:t>
            </a:r>
            <a:r>
              <a:rPr lang="it-IT" dirty="0">
                <a:solidFill>
                  <a:srgbClr val="003399"/>
                </a:solidFill>
                <a:ea typeface="Osaka" charset="-128"/>
                <a:cs typeface="Times New Roman" pitchFamily="18" charset="0"/>
              </a:rPr>
              <a:t> in </a:t>
            </a:r>
            <a:r>
              <a:rPr lang="it-IT" dirty="0" err="1">
                <a:solidFill>
                  <a:srgbClr val="003399"/>
                </a:solidFill>
                <a:ea typeface="Osaka" charset="-128"/>
                <a:cs typeface="Times New Roman" pitchFamily="18" charset="0"/>
              </a:rPr>
              <a:t>parallel</a:t>
            </a:r>
            <a:r>
              <a:rPr lang="it-IT" dirty="0">
                <a:solidFill>
                  <a:srgbClr val="003399"/>
                </a:solidFill>
                <a:ea typeface="Osaka" charset="-128"/>
                <a:cs typeface="Times New Roman" pitchFamily="18" charset="0"/>
              </a:rPr>
              <a:t> (time </a:t>
            </a:r>
            <a:r>
              <a:rPr lang="it-IT" dirty="0" err="1">
                <a:solidFill>
                  <a:srgbClr val="003399"/>
                </a:solidFill>
                <a:ea typeface="Osaka" charset="-128"/>
                <a:cs typeface="Times New Roman" pitchFamily="18" charset="0"/>
              </a:rPr>
              <a:t>division</a:t>
            </a:r>
            <a:r>
              <a:rPr lang="it-IT" dirty="0">
                <a:solidFill>
                  <a:srgbClr val="003399"/>
                </a:solidFill>
                <a:ea typeface="Osaka" charset="-128"/>
                <a:cs typeface="Times New Roman" pitchFamily="18" charset="0"/>
              </a:rPr>
              <a:t>?) to the </a:t>
            </a:r>
            <a:r>
              <a:rPr lang="it-IT" dirty="0" err="1">
                <a:solidFill>
                  <a:srgbClr val="003399"/>
                </a:solidFill>
                <a:ea typeface="Osaka" charset="-128"/>
                <a:cs typeface="Times New Roman" pitchFamily="18" charset="0"/>
              </a:rPr>
              <a:t>concentrator</a:t>
            </a:r>
            <a:endParaRPr lang="it-IT" dirty="0">
              <a:solidFill>
                <a:srgbClr val="003399"/>
              </a:solidFill>
              <a:ea typeface="Osaka" charset="-128"/>
              <a:cs typeface="Times New Roman" pitchFamily="18" charset="0"/>
            </a:endParaRPr>
          </a:p>
        </p:txBody>
      </p:sp>
      <p:sp>
        <p:nvSpPr>
          <p:cNvPr id="14" name="Rettangolo 13"/>
          <p:cNvSpPr/>
          <p:nvPr/>
        </p:nvSpPr>
        <p:spPr>
          <a:xfrm>
            <a:off x="471603" y="5090614"/>
            <a:ext cx="9079902" cy="584775"/>
          </a:xfrm>
          <a:prstGeom prst="rect">
            <a:avLst/>
          </a:prstGeom>
        </p:spPr>
        <p:txBody>
          <a:bodyPr wrap="square">
            <a:spAutoFit/>
          </a:bodyPr>
          <a:lstStyle/>
          <a:p>
            <a:pPr>
              <a:buFont typeface="Wingdings" charset="0"/>
              <a:buChar char="è"/>
            </a:pPr>
            <a:r>
              <a:rPr lang="en-GB" dirty="0" smtClean="0">
                <a:solidFill>
                  <a:srgbClr val="003399"/>
                </a:solidFill>
                <a:ea typeface="Osaka" charset="-128"/>
                <a:cs typeface="Times New Roman" pitchFamily="18" charset="0"/>
                <a:sym typeface="Wingdings"/>
              </a:rPr>
              <a:t>  less </a:t>
            </a:r>
            <a:r>
              <a:rPr lang="en-GB" dirty="0">
                <a:solidFill>
                  <a:srgbClr val="003399"/>
                </a:solidFill>
                <a:ea typeface="Osaka" charset="-128"/>
                <a:cs typeface="Times New Roman" pitchFamily="18" charset="0"/>
                <a:sym typeface="Wingdings"/>
              </a:rPr>
              <a:t>than 400 bytes/TRG  0,4 MB/s data acquisition rate in total (@1 kHz TRG rate) </a:t>
            </a:r>
          </a:p>
          <a:p>
            <a:r>
              <a:rPr lang="en-GB" dirty="0">
                <a:solidFill>
                  <a:srgbClr val="003399"/>
                </a:solidFill>
                <a:ea typeface="Osaka" charset="-128"/>
                <a:cs typeface="Times New Roman" pitchFamily="18" charset="0"/>
                <a:sym typeface="Wingdings"/>
              </a:rPr>
              <a:t> </a:t>
            </a:r>
            <a:r>
              <a:rPr lang="en-GB" dirty="0" smtClean="0">
                <a:solidFill>
                  <a:srgbClr val="003399"/>
                </a:solidFill>
                <a:ea typeface="Osaka" charset="-128"/>
                <a:cs typeface="Times New Roman" pitchFamily="18" charset="0"/>
                <a:sym typeface="Wingdings"/>
              </a:rPr>
              <a:t> not </a:t>
            </a:r>
            <a:r>
              <a:rPr lang="en-GB" dirty="0">
                <a:solidFill>
                  <a:srgbClr val="003399"/>
                </a:solidFill>
                <a:ea typeface="Osaka" charset="-128"/>
                <a:cs typeface="Times New Roman" pitchFamily="18" charset="0"/>
                <a:sym typeface="Wingdings"/>
              </a:rPr>
              <a:t>an issue ...  start of project: next weeks </a:t>
            </a:r>
          </a:p>
        </p:txBody>
      </p:sp>
      <p:sp>
        <p:nvSpPr>
          <p:cNvPr id="15" name="Rettangolo 14"/>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smtClean="0">
                <a:solidFill>
                  <a:schemeClr val="bg1"/>
                </a:solidFill>
                <a:ea typeface="Osaka"/>
                <a:cs typeface="Osaka"/>
              </a:rPr>
              <a:t>  Test </a:t>
            </a:r>
            <a:r>
              <a:rPr lang="it-IT" altLang="en-US" sz="2600" b="1" dirty="0" err="1" smtClean="0">
                <a:solidFill>
                  <a:schemeClr val="bg1"/>
                </a:solidFill>
                <a:ea typeface="Osaka"/>
                <a:cs typeface="Osaka"/>
              </a:rPr>
              <a:t>board</a:t>
            </a:r>
            <a:r>
              <a:rPr lang="it-IT" altLang="en-US" sz="2600" b="1" dirty="0" smtClean="0">
                <a:solidFill>
                  <a:schemeClr val="bg1"/>
                </a:solidFill>
                <a:ea typeface="Osaka"/>
                <a:cs typeface="Osaka"/>
              </a:rPr>
              <a:t> for the </a:t>
            </a:r>
            <a:r>
              <a:rPr lang="it-IT" altLang="en-US" sz="2600" b="1" dirty="0" err="1" smtClean="0">
                <a:solidFill>
                  <a:schemeClr val="bg1"/>
                </a:solidFill>
                <a:ea typeface="Osaka"/>
                <a:cs typeface="Osaka"/>
              </a:rPr>
              <a:t>profiler</a:t>
            </a:r>
            <a:r>
              <a:rPr lang="it-IT" altLang="en-US" sz="2600" b="1" dirty="0" smtClean="0">
                <a:solidFill>
                  <a:schemeClr val="bg1"/>
                </a:solidFill>
                <a:ea typeface="Osaka"/>
                <a:cs typeface="Osaka"/>
              </a:rPr>
              <a:t> </a:t>
            </a:r>
            <a:r>
              <a:rPr lang="it-IT" altLang="en-US" sz="2600" b="1" dirty="0" err="1" smtClean="0">
                <a:solidFill>
                  <a:schemeClr val="bg1"/>
                </a:solidFill>
                <a:ea typeface="Osaka"/>
                <a:cs typeface="Osaka"/>
              </a:rPr>
              <a:t>electronics</a:t>
            </a:r>
            <a:endParaRPr lang="it-IT" sz="2600" b="1" dirty="0">
              <a:solidFill>
                <a:schemeClr val="bg1"/>
              </a:solidFill>
              <a:ea typeface="Osaka"/>
              <a:cs typeface="Osaka"/>
            </a:endParaRPr>
          </a:p>
        </p:txBody>
      </p:sp>
      <p:sp>
        <p:nvSpPr>
          <p:cNvPr id="11"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4</a:t>
            </a:fld>
            <a:endParaRPr lang="it-IT" dirty="0"/>
          </a:p>
        </p:txBody>
      </p:sp>
      <p:sp>
        <p:nvSpPr>
          <p:cNvPr id="3" name="Rettangolo 2"/>
          <p:cNvSpPr/>
          <p:nvPr/>
        </p:nvSpPr>
        <p:spPr>
          <a:xfrm>
            <a:off x="240196" y="842931"/>
            <a:ext cx="9042952" cy="830997"/>
          </a:xfrm>
          <a:prstGeom prst="rect">
            <a:avLst/>
          </a:prstGeom>
        </p:spPr>
        <p:txBody>
          <a:bodyPr wrap="square">
            <a:spAutoFit/>
          </a:bodyPr>
          <a:lstStyle/>
          <a:p>
            <a:pPr marL="285750" indent="-285750">
              <a:buFont typeface="Wingdings" panose="05000000000000000000" pitchFamily="2" charset="2"/>
              <a:buChar char="q"/>
            </a:pPr>
            <a:r>
              <a:rPr lang="en-US" dirty="0">
                <a:solidFill>
                  <a:srgbClr val="003399"/>
                </a:solidFill>
                <a:ea typeface="Osaka" charset="-128"/>
                <a:cs typeface="Times New Roman" pitchFamily="18" charset="0"/>
              </a:rPr>
              <a:t>The evaluation board has been fully </a:t>
            </a:r>
            <a:r>
              <a:rPr lang="en-US" dirty="0" smtClean="0">
                <a:solidFill>
                  <a:srgbClr val="003399"/>
                </a:solidFill>
                <a:ea typeface="Osaka" charset="-128"/>
                <a:cs typeface="Times New Roman" pitchFamily="18" charset="0"/>
              </a:rPr>
              <a:t>designed as a </a:t>
            </a:r>
            <a:r>
              <a:rPr lang="en-US" dirty="0">
                <a:solidFill>
                  <a:srgbClr val="003399"/>
                </a:solidFill>
                <a:ea typeface="Osaka" charset="-128"/>
                <a:cs typeface="Times New Roman" pitchFamily="18" charset="0"/>
              </a:rPr>
              <a:t>subset of the final </a:t>
            </a:r>
            <a:r>
              <a:rPr lang="en-US" dirty="0" smtClean="0">
                <a:solidFill>
                  <a:srgbClr val="003399"/>
                </a:solidFill>
                <a:ea typeface="Osaka" charset="-128"/>
                <a:cs typeface="Times New Roman" pitchFamily="18" charset="0"/>
              </a:rPr>
              <a:t>FE board</a:t>
            </a:r>
            <a:endParaRPr lang="en-US"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a:solidFill>
                  <a:srgbClr val="003399"/>
                </a:solidFill>
                <a:ea typeface="Osaka" charset="-128"/>
                <a:cs typeface="Times New Roman" pitchFamily="18" charset="0"/>
              </a:rPr>
              <a:t>The production of 5 boards is ongoing</a:t>
            </a:r>
          </a:p>
          <a:p>
            <a:pPr marL="285750" indent="-285750">
              <a:buFont typeface="Wingdings" panose="05000000000000000000" pitchFamily="2" charset="2"/>
              <a:buChar char="q"/>
            </a:pPr>
            <a:r>
              <a:rPr lang="en-US" dirty="0">
                <a:solidFill>
                  <a:srgbClr val="003399"/>
                </a:solidFill>
                <a:ea typeface="Osaka" charset="-128"/>
                <a:cs typeface="Times New Roman" pitchFamily="18" charset="0"/>
              </a:rPr>
              <a:t>The board testing will begin during next weeks</a:t>
            </a:r>
            <a:endParaRPr lang="it-IT" dirty="0">
              <a:solidFill>
                <a:srgbClr val="003399"/>
              </a:solidFill>
              <a:ea typeface="Osaka" charset="-128"/>
              <a:cs typeface="Times New Roman" pitchFamily="18"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34" y="1740096"/>
            <a:ext cx="9084365" cy="3316395"/>
          </a:xfrm>
          <a:prstGeom prst="rect">
            <a:avLst/>
          </a:prstGeom>
        </p:spPr>
      </p:pic>
      <p:sp>
        <p:nvSpPr>
          <p:cNvPr id="5" name="Rettangolo 4"/>
          <p:cNvSpPr/>
          <p:nvPr/>
        </p:nvSpPr>
        <p:spPr>
          <a:xfrm>
            <a:off x="359464" y="5199557"/>
            <a:ext cx="8784535" cy="1261884"/>
          </a:xfrm>
          <a:prstGeom prst="rect">
            <a:avLst/>
          </a:prstGeom>
        </p:spPr>
        <p:txBody>
          <a:bodyPr wrap="square">
            <a:spAutoFit/>
          </a:bodyPr>
          <a:lstStyle/>
          <a:p>
            <a:pPr marL="285750" indent="-285750">
              <a:buFont typeface="Wingdings" panose="05000000000000000000" pitchFamily="2" charset="2"/>
              <a:buChar char="q"/>
            </a:pPr>
            <a:r>
              <a:rPr lang="en-US" dirty="0">
                <a:solidFill>
                  <a:srgbClr val="003399"/>
                </a:solidFill>
                <a:ea typeface="Osaka" charset="-128"/>
                <a:cs typeface="Times New Roman" pitchFamily="18" charset="0"/>
              </a:rPr>
              <a:t>Main features of the </a:t>
            </a:r>
            <a:r>
              <a:rPr lang="en-US" dirty="0" smtClean="0">
                <a:solidFill>
                  <a:srgbClr val="003399"/>
                </a:solidFill>
                <a:ea typeface="Osaka" charset="-128"/>
                <a:cs typeface="Times New Roman" pitchFamily="18" charset="0"/>
              </a:rPr>
              <a:t>layout:</a:t>
            </a:r>
          </a:p>
          <a:p>
            <a:endParaRPr lang="en-US" sz="1100" dirty="0">
              <a:solidFill>
                <a:srgbClr val="003399"/>
              </a:solidFill>
              <a:ea typeface="Osaka" charset="-128"/>
              <a:cs typeface="Times New Roman" pitchFamily="18" charset="0"/>
            </a:endParaRPr>
          </a:p>
          <a:p>
            <a:pPr marL="285750" indent="-285750">
              <a:buFont typeface="Wingdings" panose="05000000000000000000" pitchFamily="2" charset="2"/>
              <a:buChar char="Ø"/>
            </a:pPr>
            <a:r>
              <a:rPr lang="it-IT" dirty="0" smtClean="0">
                <a:solidFill>
                  <a:srgbClr val="003399"/>
                </a:solidFill>
                <a:ea typeface="Osaka" charset="-128"/>
                <a:cs typeface="Times New Roman" pitchFamily="18" charset="0"/>
              </a:rPr>
              <a:t>10 </a:t>
            </a:r>
            <a:r>
              <a:rPr lang="it-IT" dirty="0" err="1" smtClean="0">
                <a:solidFill>
                  <a:srgbClr val="003399"/>
                </a:solidFill>
                <a:ea typeface="Osaka" charset="-128"/>
                <a:cs typeface="Times New Roman" pitchFamily="18" charset="0"/>
              </a:rPr>
              <a:t>layers</a:t>
            </a:r>
            <a:endParaRPr lang="it-IT" dirty="0" smtClean="0">
              <a:solidFill>
                <a:srgbClr val="003399"/>
              </a:solidFill>
              <a:ea typeface="Osaka" charset="-128"/>
              <a:cs typeface="Times New Roman" pitchFamily="18" charset="0"/>
            </a:endParaRPr>
          </a:p>
          <a:p>
            <a:pPr marL="285750" indent="-285750">
              <a:buFont typeface="Wingdings" panose="05000000000000000000" pitchFamily="2" charset="2"/>
              <a:buChar char="Ø"/>
            </a:pPr>
            <a:r>
              <a:rPr lang="it-IT" dirty="0" err="1" smtClean="0">
                <a:solidFill>
                  <a:srgbClr val="003399"/>
                </a:solidFill>
                <a:ea typeface="Osaka" charset="-128"/>
                <a:cs typeface="Times New Roman" pitchFamily="18" charset="0"/>
              </a:rPr>
              <a:t>separated</a:t>
            </a:r>
            <a:r>
              <a:rPr lang="it-IT" dirty="0" smtClean="0">
                <a:solidFill>
                  <a:srgbClr val="003399"/>
                </a:solidFill>
                <a:ea typeface="Osaka" charset="-128"/>
                <a:cs typeface="Times New Roman" pitchFamily="18" charset="0"/>
              </a:rPr>
              <a:t> </a:t>
            </a:r>
            <a:r>
              <a:rPr lang="it-IT" dirty="0" err="1" smtClean="0">
                <a:solidFill>
                  <a:srgbClr val="003399"/>
                </a:solidFill>
                <a:ea typeface="Osaka" charset="-128"/>
                <a:cs typeface="Times New Roman" pitchFamily="18" charset="0"/>
              </a:rPr>
              <a:t>Analog</a:t>
            </a:r>
            <a:r>
              <a:rPr lang="it-IT" dirty="0" smtClean="0">
                <a:solidFill>
                  <a:srgbClr val="003399"/>
                </a:solidFill>
                <a:ea typeface="Osaka" charset="-128"/>
                <a:cs typeface="Times New Roman" pitchFamily="18" charset="0"/>
              </a:rPr>
              <a:t> </a:t>
            </a:r>
            <a:r>
              <a:rPr lang="it-IT" dirty="0">
                <a:solidFill>
                  <a:srgbClr val="003399"/>
                </a:solidFill>
                <a:ea typeface="Osaka" charset="-128"/>
                <a:cs typeface="Times New Roman" pitchFamily="18" charset="0"/>
              </a:rPr>
              <a:t>and Digital </a:t>
            </a:r>
            <a:r>
              <a:rPr lang="it-IT" dirty="0" smtClean="0">
                <a:solidFill>
                  <a:srgbClr val="003399"/>
                </a:solidFill>
                <a:ea typeface="Osaka" charset="-128"/>
                <a:cs typeface="Times New Roman" pitchFamily="18" charset="0"/>
              </a:rPr>
              <a:t>GND</a:t>
            </a:r>
          </a:p>
          <a:p>
            <a:pPr marL="285750" indent="-285750">
              <a:buFont typeface="Wingdings" panose="05000000000000000000" pitchFamily="2" charset="2"/>
              <a:buChar char="Ø"/>
            </a:pPr>
            <a:r>
              <a:rPr lang="it-IT" dirty="0" smtClean="0">
                <a:solidFill>
                  <a:srgbClr val="003399"/>
                </a:solidFill>
                <a:ea typeface="Osaka" charset="-128"/>
                <a:cs typeface="Times New Roman" pitchFamily="18" charset="0"/>
              </a:rPr>
              <a:t>the </a:t>
            </a:r>
            <a:r>
              <a:rPr lang="it-IT" dirty="0">
                <a:solidFill>
                  <a:srgbClr val="003399"/>
                </a:solidFill>
                <a:ea typeface="Osaka" charset="-128"/>
                <a:cs typeface="Times New Roman" pitchFamily="18" charset="0"/>
              </a:rPr>
              <a:t>SiPMs are </a:t>
            </a:r>
            <a:r>
              <a:rPr lang="it-IT" dirty="0" err="1" smtClean="0">
                <a:solidFill>
                  <a:srgbClr val="003399"/>
                </a:solidFill>
                <a:ea typeface="Osaka" charset="-128"/>
                <a:cs typeface="Times New Roman" pitchFamily="18" charset="0"/>
              </a:rPr>
              <a:t>mounted</a:t>
            </a:r>
            <a:r>
              <a:rPr lang="it-IT" dirty="0" smtClean="0">
                <a:solidFill>
                  <a:srgbClr val="003399"/>
                </a:solidFill>
                <a:ea typeface="Osaka" charset="-128"/>
                <a:cs typeface="Times New Roman" pitchFamily="18" charset="0"/>
              </a:rPr>
              <a:t> </a:t>
            </a:r>
            <a:r>
              <a:rPr lang="en-US" dirty="0" smtClean="0">
                <a:solidFill>
                  <a:srgbClr val="003399"/>
                </a:solidFill>
                <a:ea typeface="Osaka" charset="-128"/>
                <a:cs typeface="Times New Roman" pitchFamily="18" charset="0"/>
              </a:rPr>
              <a:t>on </a:t>
            </a:r>
            <a:r>
              <a:rPr lang="en-US" dirty="0">
                <a:solidFill>
                  <a:srgbClr val="003399"/>
                </a:solidFill>
                <a:ea typeface="Osaka" charset="-128"/>
                <a:cs typeface="Times New Roman" pitchFamily="18" charset="0"/>
              </a:rPr>
              <a:t>TOP layer and </a:t>
            </a:r>
            <a:r>
              <a:rPr lang="en-US" dirty="0" smtClean="0">
                <a:solidFill>
                  <a:srgbClr val="003399"/>
                </a:solidFill>
                <a:ea typeface="Osaka" charset="-128"/>
                <a:cs typeface="Times New Roman" pitchFamily="18" charset="0"/>
              </a:rPr>
              <a:t>the </a:t>
            </a:r>
            <a:r>
              <a:rPr lang="it-IT" dirty="0" err="1" smtClean="0">
                <a:solidFill>
                  <a:srgbClr val="003399"/>
                </a:solidFill>
                <a:ea typeface="Osaka" charset="-128"/>
                <a:cs typeface="Times New Roman" pitchFamily="18" charset="0"/>
              </a:rPr>
              <a:t>other</a:t>
            </a:r>
            <a:r>
              <a:rPr lang="it-IT" dirty="0" smtClean="0">
                <a:solidFill>
                  <a:srgbClr val="003399"/>
                </a:solidFill>
                <a:ea typeface="Osaka" charset="-128"/>
                <a:cs typeface="Times New Roman" pitchFamily="18" charset="0"/>
              </a:rPr>
              <a:t> </a:t>
            </a:r>
            <a:r>
              <a:rPr lang="it-IT" dirty="0" err="1">
                <a:solidFill>
                  <a:srgbClr val="003399"/>
                </a:solidFill>
                <a:ea typeface="Osaka" charset="-128"/>
                <a:cs typeface="Times New Roman" pitchFamily="18" charset="0"/>
              </a:rPr>
              <a:t>components</a:t>
            </a:r>
            <a:r>
              <a:rPr lang="it-IT" dirty="0">
                <a:solidFill>
                  <a:srgbClr val="003399"/>
                </a:solidFill>
                <a:ea typeface="Osaka" charset="-128"/>
                <a:cs typeface="Times New Roman" pitchFamily="18" charset="0"/>
              </a:rPr>
              <a:t> </a:t>
            </a:r>
            <a:r>
              <a:rPr lang="it-IT" dirty="0" smtClean="0">
                <a:solidFill>
                  <a:srgbClr val="003399"/>
                </a:solidFill>
                <a:ea typeface="Osaka" charset="-128"/>
                <a:cs typeface="Times New Roman" pitchFamily="18" charset="0"/>
              </a:rPr>
              <a:t>on BOTTOM </a:t>
            </a:r>
            <a:r>
              <a:rPr lang="it-IT" dirty="0" err="1">
                <a:solidFill>
                  <a:srgbClr val="003399"/>
                </a:solidFill>
                <a:ea typeface="Osaka" charset="-128"/>
                <a:cs typeface="Times New Roman" pitchFamily="18" charset="0"/>
              </a:rPr>
              <a:t>layer</a:t>
            </a:r>
            <a:endParaRPr lang="it-IT" dirty="0">
              <a:solidFill>
                <a:srgbClr val="003399"/>
              </a:solidFill>
              <a:ea typeface="Osaka" charset="-128"/>
              <a:cs typeface="Times New Roman" pitchFamily="18" charset="0"/>
            </a:endParaRPr>
          </a:p>
        </p:txBody>
      </p:sp>
      <p:sp>
        <p:nvSpPr>
          <p:cNvPr id="9" name="Rettangolo 8"/>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sz="2600" b="1" dirty="0" smtClean="0">
                <a:solidFill>
                  <a:schemeClr val="bg1"/>
                </a:solidFill>
                <a:ea typeface="Osaka"/>
                <a:cs typeface="Osaka"/>
              </a:rPr>
              <a:t>  Main features of the test board</a:t>
            </a:r>
            <a:endParaRPr lang="en-US" sz="26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5</a:t>
            </a:fld>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62" y="978321"/>
            <a:ext cx="7108852" cy="3762965"/>
          </a:xfrm>
          <a:prstGeom prst="rect">
            <a:avLst/>
          </a:prstGeom>
        </p:spPr>
      </p:pic>
      <p:sp>
        <p:nvSpPr>
          <p:cNvPr id="10" name="Rettangolo 9"/>
          <p:cNvSpPr/>
          <p:nvPr/>
        </p:nvSpPr>
        <p:spPr>
          <a:xfrm>
            <a:off x="309768" y="5040531"/>
            <a:ext cx="8784535" cy="1738938"/>
          </a:xfrm>
          <a:prstGeom prst="rect">
            <a:avLst/>
          </a:prstGeom>
        </p:spPr>
        <p:txBody>
          <a:bodyPr wrap="square">
            <a:spAutoFit/>
          </a:bodyPr>
          <a:lstStyle/>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Channels can be pulsed by an external </a:t>
            </a:r>
            <a:r>
              <a:rPr lang="en-US" dirty="0" err="1" smtClean="0">
                <a:solidFill>
                  <a:srgbClr val="003399"/>
                </a:solidFill>
                <a:ea typeface="Osaka" charset="-128"/>
                <a:cs typeface="Times New Roman" pitchFamily="18" charset="0"/>
              </a:rPr>
              <a:t>pulser</a:t>
            </a:r>
            <a:r>
              <a:rPr lang="en-US" dirty="0" smtClean="0">
                <a:solidFill>
                  <a:srgbClr val="003399"/>
                </a:solidFill>
                <a:ea typeface="Osaka" charset="-128"/>
                <a:cs typeface="Times New Roman" pitchFamily="18" charset="0"/>
              </a:rPr>
              <a:t> or by the CAEN v1495 (via a charge injection circuit)</a:t>
            </a:r>
          </a:p>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DC levels at the input of the channel monitored via on-board ADCs (for fine tuning of the SiPM bias)</a:t>
            </a:r>
          </a:p>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SiPMs can be connected to the channels by means of zero-Ohm resistors.</a:t>
            </a: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endParaRPr lang="en-US" sz="1100" dirty="0">
              <a:solidFill>
                <a:srgbClr val="003399"/>
              </a:solidFill>
              <a:ea typeface="Osaka" charset="-128"/>
              <a:cs typeface="Times New Roman" pitchFamily="18" charset="0"/>
            </a:endParaRPr>
          </a:p>
        </p:txBody>
      </p:sp>
      <p:sp>
        <p:nvSpPr>
          <p:cNvPr id="12" name="Rettangolo 11"/>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Tree>
    <p:extLst>
      <p:ext uri="{BB962C8B-B14F-4D97-AF65-F5344CB8AC3E}">
        <p14:creationId xmlns:p14="http://schemas.microsoft.com/office/powerpoint/2010/main" val="39022295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9329" y="964997"/>
            <a:ext cx="9906000" cy="5104571"/>
          </a:xfrm>
          <a:prstGeom prst="rect">
            <a:avLst/>
          </a:prstGeom>
          <a:noFill/>
          <a:ln w="28575">
            <a:noFill/>
            <a:miter lim="800000"/>
            <a:headEnd/>
            <a:tailEnd type="none" w="lg" len="lg"/>
          </a:ln>
        </p:spPr>
        <p:txBody>
          <a:bodyPr lIns="277465" tIns="138732" rIns="277465" bIns="138732">
            <a:spAutoFit/>
          </a:bodyPr>
          <a:lstStyle/>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Fine tuning of the SiPM bias (8 bit DAC, LSB less than 10mV)</a:t>
            </a:r>
          </a:p>
          <a:p>
            <a:pPr marL="476250" lvl="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SiPM “p-on-n” and “n-on-p” can be used (1 configuration bit)</a:t>
            </a:r>
            <a:endParaRPr lang="en-US" i="1" dirty="0">
              <a:solidFill>
                <a:srgbClr val="003399"/>
              </a:solidFill>
              <a:ea typeface="Osaka"/>
              <a:cs typeface="Times New Roman" pitchFamily="18" charset="0"/>
            </a:endParaRP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Input impedance: 50</a:t>
            </a:r>
            <a:r>
              <a:rPr lang="en-US" i="1" dirty="0" smtClean="0">
                <a:solidFill>
                  <a:srgbClr val="003399"/>
                </a:solidFill>
                <a:latin typeface="Symbol" panose="05050102010706020507" pitchFamily="18" charset="2"/>
                <a:ea typeface="Osaka"/>
                <a:cs typeface="Times New Roman" pitchFamily="18" charset="0"/>
              </a:rPr>
              <a:t>W</a:t>
            </a:r>
            <a:r>
              <a:rPr lang="en-US" i="1" dirty="0" smtClean="0">
                <a:solidFill>
                  <a:srgbClr val="003399"/>
                </a:solidFill>
                <a:ea typeface="Osaka"/>
                <a:cs typeface="Times New Roman" pitchFamily="18" charset="0"/>
              </a:rPr>
              <a:t>, obtained with total bias current 1.5mA</a:t>
            </a: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RC integration with </a:t>
            </a:r>
            <a:r>
              <a:rPr lang="en-US" i="1" dirty="0" smtClean="0">
                <a:solidFill>
                  <a:srgbClr val="003399"/>
                </a:solidFill>
                <a:latin typeface="Symbol" panose="05050102010706020507" pitchFamily="18" charset="2"/>
                <a:ea typeface="Osaka"/>
                <a:cs typeface="Times New Roman" pitchFamily="18" charset="0"/>
              </a:rPr>
              <a:t>t</a:t>
            </a:r>
            <a:r>
              <a:rPr lang="en-US" i="1" baseline="-25000" dirty="0" smtClean="0">
                <a:solidFill>
                  <a:srgbClr val="003399"/>
                </a:solidFill>
                <a:ea typeface="Osaka"/>
                <a:cs typeface="Times New Roman" pitchFamily="18" charset="0"/>
              </a:rPr>
              <a:t>int</a:t>
            </a:r>
            <a:r>
              <a:rPr lang="en-US" i="1" dirty="0" smtClean="0">
                <a:solidFill>
                  <a:srgbClr val="003399"/>
                </a:solidFill>
                <a:ea typeface="Osaka"/>
                <a:cs typeface="Times New Roman" pitchFamily="18" charset="0"/>
              </a:rPr>
              <a:t>=170ns</a:t>
            </a: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Current ratio of “slow” to “fast” path equal to 1/20 (fixed)</a:t>
            </a: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Signal </a:t>
            </a:r>
            <a:r>
              <a:rPr lang="en-US" i="1" dirty="0">
                <a:solidFill>
                  <a:srgbClr val="003399"/>
                </a:solidFill>
                <a:ea typeface="Osaka"/>
                <a:cs typeface="Times New Roman" pitchFamily="18" charset="0"/>
              </a:rPr>
              <a:t>validation: </a:t>
            </a:r>
            <a:r>
              <a:rPr lang="en-US" i="1" dirty="0" smtClean="0">
                <a:solidFill>
                  <a:srgbClr val="003399"/>
                </a:solidFill>
                <a:ea typeface="Osaka"/>
                <a:cs typeface="Times New Roman" pitchFamily="18" charset="0"/>
              </a:rPr>
              <a:t>threshold on the integrated signal</a:t>
            </a: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Dynamic range: about 2500 </a:t>
            </a:r>
            <a:r>
              <a:rPr lang="en-US" i="1" dirty="0" err="1" smtClean="0">
                <a:solidFill>
                  <a:srgbClr val="003399"/>
                </a:solidFill>
                <a:ea typeface="Osaka"/>
                <a:cs typeface="Times New Roman" pitchFamily="18" charset="0"/>
              </a:rPr>
              <a:t>p.e.</a:t>
            </a:r>
            <a:r>
              <a:rPr lang="en-US" i="1" dirty="0" smtClean="0">
                <a:solidFill>
                  <a:srgbClr val="003399"/>
                </a:solidFill>
                <a:ea typeface="Osaka"/>
                <a:cs typeface="Times New Roman" pitchFamily="18" charset="0"/>
              </a:rPr>
              <a:t> </a:t>
            </a:r>
            <a:r>
              <a:rPr lang="en-US" i="1" dirty="0">
                <a:solidFill>
                  <a:srgbClr val="003399"/>
                </a:solidFill>
                <a:ea typeface="Osaka"/>
                <a:cs typeface="Times New Roman" pitchFamily="18" charset="0"/>
              </a:rPr>
              <a:t>(with SiPM gain 10</a:t>
            </a:r>
            <a:r>
              <a:rPr lang="en-US" i="1" baseline="30000" dirty="0">
                <a:solidFill>
                  <a:srgbClr val="003399"/>
                </a:solidFill>
                <a:ea typeface="Osaka"/>
                <a:cs typeface="Times New Roman" pitchFamily="18" charset="0"/>
              </a:rPr>
              <a:t>6</a:t>
            </a:r>
            <a:r>
              <a:rPr lang="en-US" i="1" dirty="0" smtClean="0">
                <a:solidFill>
                  <a:srgbClr val="003399"/>
                </a:solidFill>
                <a:ea typeface="Osaka"/>
                <a:cs typeface="Times New Roman" pitchFamily="18" charset="0"/>
              </a:rPr>
              <a:t>)</a:t>
            </a: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“Slow” path overall gain: about 1.2mV/</a:t>
            </a:r>
            <a:r>
              <a:rPr lang="en-US" i="1" dirty="0" err="1" smtClean="0">
                <a:solidFill>
                  <a:srgbClr val="003399"/>
                </a:solidFill>
                <a:ea typeface="Osaka"/>
                <a:cs typeface="Times New Roman" pitchFamily="18" charset="0"/>
              </a:rPr>
              <a:t>p.e.</a:t>
            </a:r>
            <a:endParaRPr lang="en-US" i="1" dirty="0" smtClean="0">
              <a:solidFill>
                <a:srgbClr val="003399"/>
              </a:solidFill>
              <a:ea typeface="Osaka"/>
              <a:cs typeface="Times New Roman" pitchFamily="18" charset="0"/>
            </a:endParaRPr>
          </a:p>
          <a:p>
            <a:pPr marL="476250" indent="-295275" algn="just" defTabSz="904875" eaLnBrk="0" hangingPunct="0">
              <a:lnSpc>
                <a:spcPts val="2400"/>
              </a:lnSpc>
              <a:buFont typeface="Wingdings" panose="05000000000000000000" pitchFamily="2" charset="2"/>
              <a:buChar char="Ø"/>
            </a:pPr>
            <a:r>
              <a:rPr lang="en-US" i="1" dirty="0" smtClean="0">
                <a:solidFill>
                  <a:srgbClr val="003399"/>
                </a:solidFill>
                <a:ea typeface="Osaka"/>
                <a:cs typeface="Times New Roman" pitchFamily="18" charset="0"/>
              </a:rPr>
              <a:t>Total current consumption of the analog channel 2.4 mA </a:t>
            </a:r>
            <a:endParaRPr lang="en-US" i="1" dirty="0">
              <a:solidFill>
                <a:srgbClr val="003399"/>
              </a:solidFill>
              <a:ea typeface="Osaka"/>
              <a:cs typeface="Times New Roman" pitchFamily="18" charset="0"/>
            </a:endParaRPr>
          </a:p>
          <a:p>
            <a:pPr algn="just" defTabSz="904875" eaLnBrk="0" hangingPunct="0">
              <a:lnSpc>
                <a:spcPct val="150000"/>
              </a:lnSpc>
            </a:pPr>
            <a:endParaRPr lang="en-US" dirty="0">
              <a:solidFill>
                <a:srgbClr val="003399"/>
              </a:solidFill>
              <a:ea typeface="Osaka"/>
              <a:cs typeface="Times New Roman" pitchFamily="18" charset="0"/>
            </a:endParaRPr>
          </a:p>
          <a:p>
            <a:pPr algn="just" defTabSz="904875" eaLnBrk="0" hangingPunct="0">
              <a:lnSpc>
                <a:spcPct val="150000"/>
              </a:lnSpc>
            </a:pPr>
            <a:endParaRPr lang="en-US" dirty="0" smtClean="0">
              <a:solidFill>
                <a:srgbClr val="003399"/>
              </a:solidFill>
              <a:ea typeface="Osaka"/>
              <a:cs typeface="Times New Roman" pitchFamily="18" charset="0"/>
            </a:endParaRPr>
          </a:p>
          <a:p>
            <a:pPr marL="476250" indent="-476250" algn="just" defTabSz="904875" eaLnBrk="0" hangingPunct="0">
              <a:lnSpc>
                <a:spcPct val="150000"/>
              </a:lnSpc>
              <a:buFont typeface="Wingdings" pitchFamily="2" charset="2"/>
              <a:buChar char="q"/>
            </a:pPr>
            <a:endParaRPr lang="en-US" dirty="0">
              <a:solidFill>
                <a:srgbClr val="003399"/>
              </a:solidFill>
              <a:ea typeface="Osaka"/>
              <a:cs typeface="Times New Roman" pitchFamily="18" charset="0"/>
            </a:endParaRPr>
          </a:p>
          <a:p>
            <a:pPr marL="476250" indent="-476250" algn="just" defTabSz="904875" eaLnBrk="0" hangingPunct="0">
              <a:lnSpc>
                <a:spcPct val="150000"/>
              </a:lnSpc>
              <a:buFont typeface="Wingdings" pitchFamily="2" charset="2"/>
              <a:buChar char="q"/>
            </a:pPr>
            <a:endParaRPr lang="en-US" dirty="0" smtClean="0">
              <a:solidFill>
                <a:srgbClr val="003399"/>
              </a:solidFill>
              <a:ea typeface="Osaka"/>
              <a:cs typeface="Times New Roman" pitchFamily="18" charset="0"/>
            </a:endParaRPr>
          </a:p>
          <a:p>
            <a:pPr algn="just" defTabSz="904875" eaLnBrk="0" hangingPunct="0">
              <a:lnSpc>
                <a:spcPct val="150000"/>
              </a:lnSpc>
            </a:pPr>
            <a:endParaRPr lang="en-US" dirty="0">
              <a:solidFill>
                <a:srgbClr val="003399"/>
              </a:solidFill>
              <a:ea typeface="Osaka"/>
              <a:cs typeface="Times New Roman" pitchFamily="18" charset="0"/>
            </a:endParaRPr>
          </a:p>
          <a:p>
            <a:pPr algn="ctr" defTabSz="904875" eaLnBrk="0" hangingPunct="0">
              <a:lnSpc>
                <a:spcPct val="150000"/>
              </a:lnSpc>
            </a:pPr>
            <a:endParaRPr lang="en-US" sz="900" b="1" dirty="0" smtClean="0">
              <a:solidFill>
                <a:srgbClr val="003399"/>
              </a:solidFill>
              <a:ea typeface="Osaka"/>
              <a:cs typeface="Times New Roman" pitchFamily="18" charset="0"/>
            </a:endParaRPr>
          </a:p>
        </p:txBody>
      </p:sp>
      <p:sp>
        <p:nvSpPr>
          <p:cNvPr id="11" name="Rettangolo 10"/>
          <p:cNvSpPr/>
          <p:nvPr/>
        </p:nvSpPr>
        <p:spPr>
          <a:xfrm>
            <a:off x="0" y="3672248"/>
            <a:ext cx="9906000" cy="4201150"/>
          </a:xfrm>
          <a:prstGeom prst="rect">
            <a:avLst/>
          </a:prstGeom>
        </p:spPr>
        <p:txBody>
          <a:bodyPr wrap="square">
            <a:spAutoFit/>
          </a:bodyPr>
          <a:lstStyle/>
          <a:p>
            <a:endParaRPr lang="en-US"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a:solidFill>
                  <a:srgbClr val="003399"/>
                </a:solidFill>
                <a:ea typeface="Osaka" charset="-128"/>
                <a:cs typeface="Times New Roman" pitchFamily="18" charset="0"/>
              </a:rPr>
              <a:t>Estimated timing jitter (MC simulations of the scintillation pulse with 1000 </a:t>
            </a:r>
            <a:r>
              <a:rPr lang="en-US" dirty="0" err="1">
                <a:solidFill>
                  <a:srgbClr val="003399"/>
                </a:solidFill>
                <a:ea typeface="Osaka" charset="-128"/>
                <a:cs typeface="Times New Roman" pitchFamily="18" charset="0"/>
              </a:rPr>
              <a:t>p.e.</a:t>
            </a:r>
            <a:r>
              <a:rPr lang="en-US" dirty="0">
                <a:solidFill>
                  <a:srgbClr val="003399"/>
                </a:solidFill>
                <a:ea typeface="Osaka" charset="-128"/>
                <a:cs typeface="Times New Roman" pitchFamily="18" charset="0"/>
              </a:rPr>
              <a:t>) </a:t>
            </a:r>
            <a:r>
              <a:rPr lang="en-US" dirty="0" smtClean="0">
                <a:solidFill>
                  <a:srgbClr val="003399"/>
                </a:solidFill>
                <a:ea typeface="Osaka" charset="-128"/>
                <a:cs typeface="Times New Roman" pitchFamily="18" charset="0"/>
                <a:sym typeface="Symbol"/>
              </a:rPr>
              <a:t></a:t>
            </a:r>
            <a:r>
              <a:rPr lang="en-US" dirty="0" smtClean="0">
                <a:solidFill>
                  <a:srgbClr val="003399"/>
                </a:solidFill>
                <a:ea typeface="Osaka" charset="-128"/>
                <a:cs typeface="Times New Roman" pitchFamily="18" charset="0"/>
              </a:rPr>
              <a:t> </a:t>
            </a:r>
            <a:r>
              <a:rPr lang="en-US" dirty="0">
                <a:solidFill>
                  <a:srgbClr val="003399"/>
                </a:solidFill>
                <a:ea typeface="Osaka" charset="-128"/>
                <a:cs typeface="Times New Roman" pitchFamily="18" charset="0"/>
              </a:rPr>
              <a:t>300ps FWHM, taking into account a 0.9ns rise time of the </a:t>
            </a:r>
            <a:r>
              <a:rPr lang="en-US" dirty="0" smtClean="0">
                <a:solidFill>
                  <a:srgbClr val="003399"/>
                </a:solidFill>
                <a:ea typeface="Osaka" charset="-128"/>
                <a:cs typeface="Times New Roman" pitchFamily="18" charset="0"/>
              </a:rPr>
              <a:t>scintillator</a:t>
            </a:r>
          </a:p>
          <a:p>
            <a:endParaRPr lang="en-US" sz="800"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More blocks defined and designed: peak detector, programmable interface amplifier for the ADC input, delay line and bias circuits</a:t>
            </a:r>
          </a:p>
          <a:p>
            <a:endParaRPr lang="en-US" sz="800"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Digital part not fully defined (the final level of programmability of some features have to be decided), but the entire digital design flow has been completed for the current version of the internal logic </a:t>
            </a:r>
          </a:p>
          <a:p>
            <a:endParaRPr lang="en-US" sz="800"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b="1" dirty="0" smtClean="0">
                <a:solidFill>
                  <a:srgbClr val="003399"/>
                </a:solidFill>
                <a:ea typeface="Osaka" charset="-128"/>
                <a:cs typeface="Times New Roman" pitchFamily="18" charset="0"/>
              </a:rPr>
              <a:t>Open issue</a:t>
            </a:r>
            <a:r>
              <a:rPr lang="en-US" dirty="0" smtClean="0">
                <a:solidFill>
                  <a:srgbClr val="003399"/>
                </a:solidFill>
                <a:ea typeface="Osaka" charset="-128"/>
                <a:cs typeface="Times New Roman" pitchFamily="18" charset="0"/>
              </a:rPr>
              <a:t>: the solution proposed to enhance the resolution of the available 8-bit ADC seems to be too slow. </a:t>
            </a:r>
          </a:p>
          <a:p>
            <a:endParaRPr lang="en-US" sz="800" dirty="0">
              <a:solidFill>
                <a:srgbClr val="003399"/>
              </a:solidFill>
              <a:ea typeface="Osaka" charset="-128"/>
              <a:cs typeface="Times New Roman" pitchFamily="18" charset="0"/>
            </a:endParaRPr>
          </a:p>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More ADC modules must be added to increase the sustainable rate of events</a:t>
            </a:r>
            <a:endParaRPr lang="en-US" dirty="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endParaRPr lang="en-US" sz="1100" dirty="0">
              <a:solidFill>
                <a:srgbClr val="003399"/>
              </a:solidFill>
              <a:ea typeface="Osaka" charset="-128"/>
              <a:cs typeface="Times New Roman" pitchFamily="18" charset="0"/>
            </a:endParaRPr>
          </a:p>
        </p:txBody>
      </p:sp>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it-IT" altLang="en-US" sz="2600" b="1" dirty="0" smtClean="0">
                <a:solidFill>
                  <a:schemeClr val="bg1"/>
                </a:solidFill>
                <a:ea typeface="Osaka"/>
                <a:cs typeface="Osaka"/>
              </a:rPr>
              <a:t> FE ASIC design </a:t>
            </a:r>
            <a:endParaRPr lang="it-IT" sz="2600" b="1" dirty="0">
              <a:solidFill>
                <a:schemeClr val="bg1"/>
              </a:solidFill>
              <a:ea typeface="Osaka"/>
              <a:cs typeface="Osaka"/>
            </a:endParaRPr>
          </a:p>
        </p:txBody>
      </p:sp>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6</a:t>
            </a:fld>
            <a:endParaRPr lang="it-IT" dirty="0"/>
          </a:p>
        </p:txBody>
      </p:sp>
      <p:sp>
        <p:nvSpPr>
          <p:cNvPr id="9" name="Rettangolo 8"/>
          <p:cNvSpPr/>
          <p:nvPr/>
        </p:nvSpPr>
        <p:spPr>
          <a:xfrm>
            <a:off x="0" y="766706"/>
            <a:ext cx="9987171" cy="1738938"/>
          </a:xfrm>
          <a:prstGeom prst="rect">
            <a:avLst/>
          </a:prstGeom>
        </p:spPr>
        <p:txBody>
          <a:bodyPr wrap="square">
            <a:spAutoFit/>
          </a:bodyPr>
          <a:lstStyle/>
          <a:p>
            <a:pPr marL="285750" indent="-285750">
              <a:buFont typeface="Wingdings" panose="05000000000000000000" pitchFamily="2" charset="2"/>
              <a:buChar char="q"/>
            </a:pPr>
            <a:r>
              <a:rPr lang="en-US" dirty="0" smtClean="0">
                <a:solidFill>
                  <a:srgbClr val="003399"/>
                </a:solidFill>
                <a:ea typeface="Osaka" charset="-128"/>
                <a:cs typeface="Times New Roman" pitchFamily="18" charset="0"/>
              </a:rPr>
              <a:t>Structure of the analog channel almost fully defined and designed </a:t>
            </a:r>
          </a:p>
          <a:p>
            <a:pPr marL="285750" indent="-285750">
              <a:buFont typeface="Wingdings" panose="05000000000000000000" pitchFamily="2" charset="2"/>
              <a:buChar char="q"/>
            </a:pPr>
            <a:endParaRPr lang="en-US" dirty="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pPr marL="285750" indent="-285750">
              <a:buFont typeface="Wingdings" panose="05000000000000000000" pitchFamily="2" charset="2"/>
              <a:buChar char="q"/>
            </a:pPr>
            <a:endParaRPr lang="en-US" dirty="0" smtClean="0">
              <a:solidFill>
                <a:srgbClr val="003399"/>
              </a:solidFill>
              <a:ea typeface="Osaka" charset="-128"/>
              <a:cs typeface="Times New Roman" pitchFamily="18" charset="0"/>
            </a:endParaRPr>
          </a:p>
          <a:p>
            <a:endParaRPr lang="en-US" sz="1100" dirty="0">
              <a:solidFill>
                <a:srgbClr val="003399"/>
              </a:solidFill>
              <a:ea typeface="Osaka" charset="-128"/>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2"/>
              <a:ext cx="6240" cy="328"/>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smtClean="0">
                  <a:solidFill>
                    <a:schemeClr val="bg1"/>
                  </a:solidFill>
                  <a:ea typeface="Osaka" charset="-128"/>
                </a:rPr>
                <a:t>  FE ASIC: status and planning</a:t>
              </a:r>
              <a:endParaRPr lang="en-US" sz="2600" b="1" baseline="-25000" dirty="0">
                <a:solidFill>
                  <a:schemeClr val="bg1"/>
                </a:solidFill>
                <a:ea typeface="Osaka" charset="-128"/>
              </a:endParaRPr>
            </a:p>
          </p:txBody>
        </p:sp>
      </p:gr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7</a:t>
            </a:fld>
            <a:endParaRPr lang="it-IT" dirty="0"/>
          </a:p>
        </p:txBody>
      </p:sp>
      <p:sp>
        <p:nvSpPr>
          <p:cNvPr id="11" name="Rettangolo 10"/>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graphicFrame>
        <p:nvGraphicFramePr>
          <p:cNvPr id="13" name="Tabella 12"/>
          <p:cNvGraphicFramePr>
            <a:graphicFrameLocks noGrp="1"/>
          </p:cNvGraphicFramePr>
          <p:nvPr>
            <p:extLst>
              <p:ext uri="{D42A27DB-BD31-4B8C-83A1-F6EECF244321}">
                <p14:modId xmlns:p14="http://schemas.microsoft.com/office/powerpoint/2010/main" val="3347612157"/>
              </p:ext>
            </p:extLst>
          </p:nvPr>
        </p:nvGraphicFramePr>
        <p:xfrm>
          <a:off x="146649" y="1060100"/>
          <a:ext cx="4580626" cy="4712584"/>
        </p:xfrm>
        <a:graphic>
          <a:graphicData uri="http://schemas.openxmlformats.org/drawingml/2006/table">
            <a:tbl>
              <a:tblPr firstRow="1" bandRow="1">
                <a:tableStyleId>{5C22544A-7EE6-4342-B048-85BDC9FD1C3A}</a:tableStyleId>
              </a:tblPr>
              <a:tblGrid>
                <a:gridCol w="2389517"/>
                <a:gridCol w="1036051"/>
                <a:gridCol w="1155058"/>
              </a:tblGrid>
              <a:tr h="577079">
                <a:tc>
                  <a:txBody>
                    <a:bodyPr/>
                    <a:lstStyle/>
                    <a:p>
                      <a:r>
                        <a:rPr lang="it-IT" sz="1600" dirty="0" err="1" smtClean="0">
                          <a:solidFill>
                            <a:srgbClr val="003399"/>
                          </a:solidFill>
                        </a:rPr>
                        <a:t>Block</a:t>
                      </a:r>
                      <a:r>
                        <a:rPr lang="it-IT" sz="1600" dirty="0" smtClean="0">
                          <a:solidFill>
                            <a:srgbClr val="003399"/>
                          </a:solidFill>
                        </a:rPr>
                        <a:t> </a:t>
                      </a:r>
                      <a:endParaRPr lang="it-IT" dirty="0">
                        <a:solidFill>
                          <a:srgbClr val="003399"/>
                        </a:solidFill>
                      </a:endParaRPr>
                    </a:p>
                  </a:txBody>
                  <a:tcPr/>
                </a:tc>
                <a:tc>
                  <a:txBody>
                    <a:bodyPr/>
                    <a:lstStyle/>
                    <a:p>
                      <a:pPr algn="ctr"/>
                      <a:r>
                        <a:rPr lang="it-IT" sz="1600" dirty="0" smtClean="0">
                          <a:solidFill>
                            <a:srgbClr val="003399"/>
                          </a:solidFill>
                        </a:rPr>
                        <a:t>Circuit </a:t>
                      </a:r>
                      <a:r>
                        <a:rPr lang="it-IT" sz="1600" dirty="0" err="1" smtClean="0">
                          <a:solidFill>
                            <a:srgbClr val="003399"/>
                          </a:solidFill>
                        </a:rPr>
                        <a:t>level</a:t>
                      </a:r>
                      <a:endParaRPr lang="it-IT" sz="1600" dirty="0">
                        <a:solidFill>
                          <a:srgbClr val="003399"/>
                        </a:solidFill>
                      </a:endParaRPr>
                    </a:p>
                  </a:txBody>
                  <a:tcPr/>
                </a:tc>
                <a:tc>
                  <a:txBody>
                    <a:bodyPr/>
                    <a:lstStyle/>
                    <a:p>
                      <a:pPr algn="ctr"/>
                      <a:r>
                        <a:rPr lang="it-IT" sz="1600" dirty="0" smtClean="0">
                          <a:solidFill>
                            <a:srgbClr val="003399"/>
                          </a:solidFill>
                        </a:rPr>
                        <a:t>Layout </a:t>
                      </a:r>
                      <a:r>
                        <a:rPr lang="it-IT" sz="1600" dirty="0" err="1" smtClean="0">
                          <a:solidFill>
                            <a:srgbClr val="003399"/>
                          </a:solidFill>
                        </a:rPr>
                        <a:t>level</a:t>
                      </a:r>
                      <a:endParaRPr lang="it-IT" sz="1600" dirty="0">
                        <a:solidFill>
                          <a:srgbClr val="003399"/>
                        </a:solidFill>
                      </a:endParaRPr>
                    </a:p>
                  </a:txBody>
                  <a:tcPr/>
                </a:tc>
              </a:tr>
              <a:tr h="369533">
                <a:tc>
                  <a:txBody>
                    <a:bodyPr/>
                    <a:lstStyle/>
                    <a:p>
                      <a:r>
                        <a:rPr lang="it-IT" sz="1400" kern="1200" dirty="0" err="1" smtClean="0">
                          <a:solidFill>
                            <a:schemeClr val="dk1"/>
                          </a:solidFill>
                          <a:latin typeface="+mn-lt"/>
                          <a:ea typeface="+mn-ea"/>
                          <a:cs typeface="+mn-cs"/>
                        </a:rPr>
                        <a:t>Current</a:t>
                      </a:r>
                      <a:r>
                        <a:rPr lang="it-IT" sz="1400" kern="1200" dirty="0" smtClean="0">
                          <a:solidFill>
                            <a:schemeClr val="dk1"/>
                          </a:solidFill>
                          <a:latin typeface="+mn-lt"/>
                          <a:ea typeface="+mn-ea"/>
                          <a:cs typeface="+mn-cs"/>
                        </a:rPr>
                        <a:t> buffer</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smtClean="0">
                          <a:solidFill>
                            <a:schemeClr val="dk1"/>
                          </a:solidFill>
                          <a:latin typeface="+mn-lt"/>
                          <a:ea typeface="+mn-ea"/>
                          <a:cs typeface="+mn-cs"/>
                        </a:rPr>
                        <a:t>Integration </a:t>
                      </a:r>
                      <a:r>
                        <a:rPr lang="it-IT" sz="1400" kern="1200" dirty="0" err="1" smtClean="0">
                          <a:solidFill>
                            <a:schemeClr val="dk1"/>
                          </a:solidFill>
                          <a:latin typeface="+mn-lt"/>
                          <a:ea typeface="+mn-ea"/>
                          <a:cs typeface="+mn-cs"/>
                        </a:rPr>
                        <a:t>circuit</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smtClean="0">
                          <a:solidFill>
                            <a:schemeClr val="dk1"/>
                          </a:solidFill>
                          <a:latin typeface="+mn-lt"/>
                          <a:ea typeface="+mn-ea"/>
                          <a:cs typeface="+mn-cs"/>
                        </a:rPr>
                        <a:t>‘Fast’ </a:t>
                      </a:r>
                      <a:r>
                        <a:rPr lang="it-IT" sz="1400" kern="1200" dirty="0" err="1" smtClean="0">
                          <a:solidFill>
                            <a:schemeClr val="dk1"/>
                          </a:solidFill>
                          <a:latin typeface="+mn-lt"/>
                          <a:ea typeface="+mn-ea"/>
                          <a:cs typeface="+mn-cs"/>
                        </a:rPr>
                        <a:t>comparator</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smtClean="0">
                          <a:solidFill>
                            <a:schemeClr val="dk1"/>
                          </a:solidFill>
                          <a:latin typeface="+mn-lt"/>
                          <a:ea typeface="+mn-ea"/>
                          <a:cs typeface="+mn-cs"/>
                        </a:rPr>
                        <a:t>‘Slow’ </a:t>
                      </a:r>
                      <a:r>
                        <a:rPr lang="it-IT" sz="1400" kern="1200" dirty="0" err="1" smtClean="0">
                          <a:solidFill>
                            <a:schemeClr val="dk1"/>
                          </a:solidFill>
                          <a:latin typeface="+mn-lt"/>
                          <a:ea typeface="+mn-ea"/>
                          <a:cs typeface="+mn-cs"/>
                        </a:rPr>
                        <a:t>comparator</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err="1" smtClean="0">
                          <a:solidFill>
                            <a:schemeClr val="dk1"/>
                          </a:solidFill>
                          <a:latin typeface="+mn-lt"/>
                          <a:ea typeface="+mn-ea"/>
                          <a:cs typeface="+mn-cs"/>
                        </a:rPr>
                        <a:t>Peak</a:t>
                      </a:r>
                      <a:r>
                        <a:rPr lang="it-IT" sz="1400" kern="1200" dirty="0" smtClean="0">
                          <a:solidFill>
                            <a:schemeClr val="dk1"/>
                          </a:solidFill>
                          <a:latin typeface="+mn-lt"/>
                          <a:ea typeface="+mn-ea"/>
                          <a:cs typeface="+mn-cs"/>
                        </a:rPr>
                        <a:t> detector</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438134">
                <a:tc>
                  <a:txBody>
                    <a:bodyPr/>
                    <a:lstStyle/>
                    <a:p>
                      <a:r>
                        <a:rPr lang="it-IT" sz="1400" kern="1200" dirty="0" err="1" smtClean="0">
                          <a:solidFill>
                            <a:schemeClr val="dk1"/>
                          </a:solidFill>
                          <a:latin typeface="+mn-lt"/>
                          <a:ea typeface="+mn-ea"/>
                          <a:cs typeface="+mn-cs"/>
                        </a:rPr>
                        <a:t>Bandgap</a:t>
                      </a:r>
                      <a:r>
                        <a:rPr lang="it-IT" sz="1400" kern="1200" dirty="0" smtClean="0">
                          <a:solidFill>
                            <a:schemeClr val="dk1"/>
                          </a:solidFill>
                          <a:latin typeface="+mn-lt"/>
                          <a:ea typeface="+mn-ea"/>
                          <a:cs typeface="+mn-cs"/>
                        </a:rPr>
                        <a:t> and </a:t>
                      </a:r>
                      <a:r>
                        <a:rPr lang="it-IT" sz="1400" kern="1200" dirty="0" err="1" smtClean="0">
                          <a:solidFill>
                            <a:schemeClr val="dk1"/>
                          </a:solidFill>
                          <a:latin typeface="+mn-lt"/>
                          <a:ea typeface="+mn-ea"/>
                          <a:cs typeface="+mn-cs"/>
                        </a:rPr>
                        <a:t>bias</a:t>
                      </a:r>
                      <a:r>
                        <a:rPr lang="it-IT" sz="1400" kern="1200" dirty="0" smtClean="0">
                          <a:solidFill>
                            <a:schemeClr val="dk1"/>
                          </a:solidFill>
                          <a:latin typeface="+mn-lt"/>
                          <a:ea typeface="+mn-ea"/>
                          <a:cs typeface="+mn-cs"/>
                        </a:rPr>
                        <a:t> </a:t>
                      </a:r>
                      <a:r>
                        <a:rPr lang="it-IT" sz="1400" kern="1200" dirty="0" err="1" smtClean="0">
                          <a:solidFill>
                            <a:schemeClr val="dk1"/>
                          </a:solidFill>
                          <a:latin typeface="+mn-lt"/>
                          <a:ea typeface="+mn-ea"/>
                          <a:cs typeface="+mn-cs"/>
                        </a:rPr>
                        <a:t>circuits</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err="1" smtClean="0">
                          <a:solidFill>
                            <a:schemeClr val="dk1"/>
                          </a:solidFill>
                          <a:latin typeface="+mn-lt"/>
                          <a:ea typeface="+mn-ea"/>
                          <a:cs typeface="+mn-cs"/>
                        </a:rPr>
                        <a:t>DACs</a:t>
                      </a:r>
                      <a:r>
                        <a:rPr lang="it-IT" sz="1400" kern="1200" baseline="0" dirty="0" smtClean="0">
                          <a:solidFill>
                            <a:schemeClr val="dk1"/>
                          </a:solidFill>
                          <a:latin typeface="+mn-lt"/>
                          <a:ea typeface="+mn-ea"/>
                          <a:cs typeface="+mn-cs"/>
                        </a:rPr>
                        <a:t> (8 bit and 10 bit)</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r>
                        <a:rPr lang="it-IT" sz="1400" kern="1200" dirty="0" smtClean="0">
                          <a:solidFill>
                            <a:schemeClr val="dk1"/>
                          </a:solidFill>
                          <a:latin typeface="+mn-lt"/>
                          <a:ea typeface="+mn-ea"/>
                          <a:cs typeface="+mn-cs"/>
                        </a:rPr>
                        <a:t>8 bit ADC</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latin typeface="+mn-lt"/>
                          <a:ea typeface="+mn-ea"/>
                          <a:cs typeface="+mn-cs"/>
                        </a:rPr>
                        <a:t>ADC </a:t>
                      </a:r>
                      <a:r>
                        <a:rPr lang="it-IT" sz="1400" kern="1200" dirty="0" err="1" smtClean="0">
                          <a:solidFill>
                            <a:schemeClr val="dk1"/>
                          </a:solidFill>
                          <a:latin typeface="+mn-lt"/>
                          <a:ea typeface="+mn-ea"/>
                          <a:cs typeface="+mn-cs"/>
                        </a:rPr>
                        <a:t>interface</a:t>
                      </a:r>
                      <a:r>
                        <a:rPr lang="it-IT" sz="1400" kern="1200" dirty="0" smtClean="0">
                          <a:solidFill>
                            <a:schemeClr val="dk1"/>
                          </a:solidFill>
                          <a:latin typeface="+mn-lt"/>
                          <a:ea typeface="+mn-ea"/>
                          <a:cs typeface="+mn-cs"/>
                        </a:rPr>
                        <a:t> </a:t>
                      </a:r>
                      <a:r>
                        <a:rPr lang="it-IT" sz="1400" kern="1200" dirty="0" err="1" smtClean="0">
                          <a:solidFill>
                            <a:schemeClr val="dk1"/>
                          </a:solidFill>
                          <a:latin typeface="+mn-lt"/>
                          <a:ea typeface="+mn-ea"/>
                          <a:cs typeface="+mn-cs"/>
                        </a:rPr>
                        <a:t>amplifier</a:t>
                      </a:r>
                      <a:endParaRPr lang="it-IT" sz="1400" kern="1200" dirty="0" smtClean="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o</a:t>
                      </a:r>
                      <a:endParaRPr lang="it-IT" sz="1400" kern="1200" dirty="0">
                        <a:solidFill>
                          <a:schemeClr val="dk1"/>
                        </a:solidFill>
                        <a:latin typeface="+mn-lt"/>
                        <a:ea typeface="+mn-ea"/>
                        <a:cs typeface="+mn-cs"/>
                      </a:endParaRPr>
                    </a:p>
                  </a:txBody>
                  <a:tcPr/>
                </a:tc>
              </a:tr>
              <a:tr h="369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latin typeface="+mn-lt"/>
                          <a:ea typeface="+mn-ea"/>
                          <a:cs typeface="+mn-cs"/>
                        </a:rPr>
                        <a:t>LVDS </a:t>
                      </a:r>
                      <a:r>
                        <a:rPr lang="it-IT" sz="1400" kern="1200" dirty="0" err="1" smtClean="0">
                          <a:solidFill>
                            <a:schemeClr val="dk1"/>
                          </a:solidFill>
                          <a:latin typeface="+mn-lt"/>
                          <a:ea typeface="+mn-ea"/>
                          <a:cs typeface="+mn-cs"/>
                        </a:rPr>
                        <a:t>interfaces</a:t>
                      </a:r>
                      <a:r>
                        <a:rPr lang="it-IT" sz="1400" kern="1200" baseline="0" dirty="0" smtClean="0">
                          <a:solidFill>
                            <a:schemeClr val="dk1"/>
                          </a:solidFill>
                          <a:latin typeface="+mn-lt"/>
                          <a:ea typeface="+mn-ea"/>
                          <a:cs typeface="+mn-cs"/>
                        </a:rPr>
                        <a:t> </a:t>
                      </a:r>
                      <a:endParaRPr lang="it-IT" sz="1400" kern="1200" dirty="0" smtClean="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r h="369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latin typeface="+mn-lt"/>
                          <a:ea typeface="+mn-ea"/>
                          <a:cs typeface="+mn-cs"/>
                        </a:rPr>
                        <a:t>Digital part*</a:t>
                      </a: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c>
                  <a:txBody>
                    <a:bodyPr/>
                    <a:lstStyle/>
                    <a:p>
                      <a:pPr algn="ctr"/>
                      <a:r>
                        <a:rPr lang="it-IT" sz="1400" kern="1200" dirty="0" smtClean="0">
                          <a:solidFill>
                            <a:schemeClr val="dk1"/>
                          </a:solidFill>
                          <a:latin typeface="+mn-lt"/>
                          <a:ea typeface="+mn-ea"/>
                          <a:cs typeface="+mn-cs"/>
                        </a:rPr>
                        <a:t>x</a:t>
                      </a:r>
                      <a:endParaRPr lang="it-IT" sz="1400" kern="1200" dirty="0">
                        <a:solidFill>
                          <a:schemeClr val="dk1"/>
                        </a:solidFill>
                        <a:latin typeface="+mn-lt"/>
                        <a:ea typeface="+mn-ea"/>
                        <a:cs typeface="+mn-cs"/>
                      </a:endParaRPr>
                    </a:p>
                  </a:txBody>
                  <a:tcPr/>
                </a:tc>
              </a:tr>
            </a:tbl>
          </a:graphicData>
        </a:graphic>
      </p:graphicFrame>
      <p:sp>
        <p:nvSpPr>
          <p:cNvPr id="17" name="Rettangolo 16"/>
          <p:cNvSpPr/>
          <p:nvPr/>
        </p:nvSpPr>
        <p:spPr>
          <a:xfrm>
            <a:off x="4823602" y="1052530"/>
            <a:ext cx="4953000" cy="6440225"/>
          </a:xfrm>
          <a:prstGeom prst="rect">
            <a:avLst/>
          </a:prstGeom>
        </p:spPr>
        <p:txBody>
          <a:bodyPr wrap="square">
            <a:spAutoFit/>
          </a:bodyPr>
          <a:lstStyle/>
          <a:p>
            <a:pPr marL="361950" lvl="1" indent="-361950" algn="just" defTabSz="904875" eaLnBrk="0" hangingPunct="0">
              <a:spcAft>
                <a:spcPts val="600"/>
              </a:spcAft>
              <a:buFont typeface="Wingdings" panose="05000000000000000000" pitchFamily="2" charset="2"/>
              <a:buChar char="q"/>
            </a:pPr>
            <a:r>
              <a:rPr lang="en-US" sz="1500" dirty="0" smtClean="0">
                <a:solidFill>
                  <a:srgbClr val="003399"/>
                </a:solidFill>
                <a:ea typeface="Osaka"/>
                <a:cs typeface="Times New Roman" pitchFamily="18" charset="0"/>
              </a:rPr>
              <a:t>To be defined:</a:t>
            </a:r>
            <a:endParaRPr lang="en-US" sz="1500" dirty="0">
              <a:solidFill>
                <a:srgbClr val="003399"/>
              </a:solidFill>
              <a:ea typeface="Osaka"/>
              <a:cs typeface="Times New Roman" pitchFamily="18" charset="0"/>
            </a:endParaRPr>
          </a:p>
          <a:p>
            <a:pPr lvl="1" indent="-457200" algn="just" defTabSz="904875" eaLnBrk="0" hangingPunct="0">
              <a:lnSpc>
                <a:spcPct val="150000"/>
              </a:lnSpc>
            </a:pPr>
            <a:r>
              <a:rPr lang="en-US" sz="1500" dirty="0" smtClean="0">
                <a:solidFill>
                  <a:srgbClr val="003399"/>
                </a:solidFill>
                <a:ea typeface="Osaka"/>
                <a:cs typeface="Times New Roman" pitchFamily="18" charset="0"/>
              </a:rPr>
              <a:t>- Final solution for A/D conversion</a:t>
            </a:r>
          </a:p>
          <a:p>
            <a:pPr lvl="1" indent="-457200" algn="just" defTabSz="904875" eaLnBrk="0" hangingPunct="0">
              <a:lnSpc>
                <a:spcPct val="150000"/>
              </a:lnSpc>
            </a:pPr>
            <a:r>
              <a:rPr lang="en-US" sz="1500" dirty="0" smtClean="0">
                <a:solidFill>
                  <a:srgbClr val="003399"/>
                </a:solidFill>
                <a:ea typeface="Osaka"/>
                <a:cs typeface="Times New Roman" pitchFamily="18" charset="0"/>
              </a:rPr>
              <a:t>- Delay line (programmability)</a:t>
            </a:r>
          </a:p>
          <a:p>
            <a:pPr lvl="1" indent="-457200" defTabSz="904875" eaLnBrk="0" hangingPunct="0">
              <a:lnSpc>
                <a:spcPct val="150000"/>
              </a:lnSpc>
            </a:pPr>
            <a:r>
              <a:rPr lang="en-US" sz="1500" dirty="0" smtClean="0">
                <a:solidFill>
                  <a:srgbClr val="003399"/>
                </a:solidFill>
                <a:ea typeface="Osaka"/>
                <a:cs typeface="Times New Roman" pitchFamily="18" charset="0"/>
              </a:rPr>
              <a:t>- Final version of the digital part (digital design flow OK)</a:t>
            </a:r>
          </a:p>
          <a:p>
            <a:pPr lvl="1" indent="-457200" defTabSz="904875" eaLnBrk="0" hangingPunct="0">
              <a:lnSpc>
                <a:spcPct val="150000"/>
              </a:lnSpc>
            </a:pPr>
            <a:endParaRPr lang="en-US" sz="1500" dirty="0">
              <a:solidFill>
                <a:srgbClr val="003399"/>
              </a:solidFill>
              <a:ea typeface="Osaka"/>
              <a:cs typeface="Times New Roman" pitchFamily="18" charset="0"/>
            </a:endParaRPr>
          </a:p>
          <a:p>
            <a:pPr marL="361950" lvl="1" indent="-361950" algn="just" defTabSz="904875" eaLnBrk="0" hangingPunct="0">
              <a:spcAft>
                <a:spcPts val="600"/>
              </a:spcAft>
              <a:buFont typeface="Wingdings" panose="05000000000000000000" pitchFamily="2" charset="2"/>
              <a:buChar char="q"/>
            </a:pPr>
            <a:r>
              <a:rPr lang="en-US" sz="1500" dirty="0">
                <a:solidFill>
                  <a:srgbClr val="003399"/>
                </a:solidFill>
                <a:ea typeface="Osaka"/>
                <a:cs typeface="Times New Roman" pitchFamily="18" charset="0"/>
              </a:rPr>
              <a:t>To be </a:t>
            </a:r>
            <a:r>
              <a:rPr lang="en-US" sz="1500" dirty="0" smtClean="0">
                <a:solidFill>
                  <a:srgbClr val="003399"/>
                </a:solidFill>
                <a:ea typeface="Osaka"/>
                <a:cs typeface="Times New Roman" pitchFamily="18" charset="0"/>
              </a:rPr>
              <a:t>done:</a:t>
            </a:r>
          </a:p>
          <a:p>
            <a:pPr marL="0" lvl="1" algn="just" defTabSz="904875" eaLnBrk="0" hangingPunct="0">
              <a:lnSpc>
                <a:spcPct val="150000"/>
              </a:lnSpc>
              <a:spcAft>
                <a:spcPts val="0"/>
              </a:spcAft>
            </a:pPr>
            <a:r>
              <a:rPr lang="en-US" sz="1500" dirty="0" smtClean="0">
                <a:solidFill>
                  <a:srgbClr val="003399"/>
                </a:solidFill>
                <a:ea typeface="Osaka"/>
                <a:cs typeface="Times New Roman" pitchFamily="18" charset="0"/>
              </a:rPr>
              <a:t>- Placement and routing of the blocks</a:t>
            </a:r>
            <a:endParaRPr lang="en-US" sz="1500" dirty="0">
              <a:solidFill>
                <a:srgbClr val="003399"/>
              </a:solidFill>
              <a:ea typeface="Osaka"/>
              <a:cs typeface="Times New Roman" pitchFamily="18" charset="0"/>
            </a:endParaRPr>
          </a:p>
          <a:p>
            <a:pPr lvl="1" indent="-457200" defTabSz="904875" eaLnBrk="0" hangingPunct="0">
              <a:lnSpc>
                <a:spcPct val="150000"/>
              </a:lnSpc>
            </a:pPr>
            <a:r>
              <a:rPr lang="en-US" sz="1500" dirty="0" smtClean="0">
                <a:solidFill>
                  <a:srgbClr val="003399"/>
                </a:solidFill>
                <a:ea typeface="Osaka"/>
                <a:cs typeface="Times New Roman" pitchFamily="18" charset="0"/>
              </a:rPr>
              <a:t>- Power supply distribution</a:t>
            </a:r>
          </a:p>
          <a:p>
            <a:pPr lvl="1" indent="-457200" defTabSz="904875" eaLnBrk="0" hangingPunct="0">
              <a:lnSpc>
                <a:spcPct val="150000"/>
              </a:lnSpc>
            </a:pPr>
            <a:r>
              <a:rPr lang="en-US" sz="1500" dirty="0" smtClean="0">
                <a:solidFill>
                  <a:srgbClr val="003399"/>
                </a:solidFill>
                <a:ea typeface="Osaka"/>
                <a:cs typeface="Times New Roman" pitchFamily="18" charset="0"/>
              </a:rPr>
              <a:t>- Complete layout, with periphery cells and padring</a:t>
            </a:r>
          </a:p>
          <a:p>
            <a:pPr lvl="1" indent="-457200" defTabSz="904875" eaLnBrk="0" hangingPunct="0">
              <a:lnSpc>
                <a:spcPct val="150000"/>
              </a:lnSpc>
            </a:pPr>
            <a:endParaRPr lang="en-US" sz="1500" dirty="0" smtClean="0">
              <a:solidFill>
                <a:srgbClr val="003399"/>
              </a:solidFill>
              <a:ea typeface="Osaka"/>
              <a:cs typeface="Times New Roman" pitchFamily="18" charset="0"/>
            </a:endParaRPr>
          </a:p>
          <a:p>
            <a:pPr marL="361950" lvl="1" indent="-361950" algn="just" defTabSz="904875" eaLnBrk="0" hangingPunct="0">
              <a:spcAft>
                <a:spcPts val="1200"/>
              </a:spcAft>
              <a:buFont typeface="Wingdings" panose="05000000000000000000" pitchFamily="2" charset="2"/>
              <a:buChar char="q"/>
            </a:pPr>
            <a:r>
              <a:rPr lang="en-US" sz="1500" dirty="0" smtClean="0">
                <a:solidFill>
                  <a:srgbClr val="003399"/>
                </a:solidFill>
                <a:ea typeface="Osaka"/>
                <a:cs typeface="Times New Roman" pitchFamily="18" charset="0"/>
              </a:rPr>
              <a:t>Next available MPW run deadline: November 17, unlikely to be met</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003399"/>
                </a:solidFill>
                <a:ea typeface="Osaka"/>
                <a:cs typeface="Times New Roman" pitchFamily="18" charset="0"/>
              </a:rPr>
              <a:t>Submission expected for the first MPW available in 2015  (January or February)</a:t>
            </a:r>
          </a:p>
          <a:p>
            <a:pPr lvl="1" indent="-457200" defTabSz="904875" eaLnBrk="0" hangingPunct="0">
              <a:lnSpc>
                <a:spcPct val="150000"/>
              </a:lnSpc>
            </a:pPr>
            <a:endParaRPr lang="en-US" sz="1500" dirty="0" smtClean="0">
              <a:solidFill>
                <a:srgbClr val="003399"/>
              </a:solidFill>
              <a:ea typeface="Osaka"/>
              <a:cs typeface="Times New Roman" pitchFamily="18" charset="0"/>
            </a:endParaRPr>
          </a:p>
          <a:p>
            <a:pPr lvl="1" indent="-457200" algn="just" defTabSz="904875" eaLnBrk="0" hangingPunct="0"/>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lvl="1" algn="just" defTabSz="904875" eaLnBrk="0" hangingPunct="0"/>
            <a:r>
              <a:rPr lang="en-US" sz="1500" dirty="0" smtClean="0">
                <a:solidFill>
                  <a:srgbClr val="003399"/>
                </a:solidFill>
                <a:ea typeface="Osaka"/>
                <a:cs typeface="Times New Roman" pitchFamily="18" charset="0"/>
              </a:rPr>
              <a:t>	</a:t>
            </a:r>
            <a:endParaRPr lang="en-US" sz="1500" dirty="0">
              <a:solidFill>
                <a:srgbClr val="003399"/>
              </a:solidFill>
              <a:ea typeface="Osaka"/>
              <a:cs typeface="Times New Roman" pitchFamily="18" charset="0"/>
            </a:endParaRP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a:solidFill>
                <a:srgbClr val="003399"/>
              </a:solidFill>
              <a:ea typeface="Osaka"/>
              <a:cs typeface="Times New Roman" pitchFamily="18" charset="0"/>
            </a:endParaRPr>
          </a:p>
        </p:txBody>
      </p:sp>
      <p:sp>
        <p:nvSpPr>
          <p:cNvPr id="9" name="Text Box 14"/>
          <p:cNvSpPr txBox="1">
            <a:spLocks noChangeArrowheads="1"/>
          </p:cNvSpPr>
          <p:nvPr/>
        </p:nvSpPr>
        <p:spPr bwMode="auto">
          <a:xfrm>
            <a:off x="-112124" y="5791199"/>
            <a:ext cx="4408100" cy="495617"/>
          </a:xfrm>
          <a:prstGeom prst="rect">
            <a:avLst/>
          </a:prstGeom>
          <a:noFill/>
          <a:ln w="28575">
            <a:noFill/>
            <a:miter lim="800000"/>
            <a:headEnd/>
            <a:tailEnd type="none" w="lg" len="lg"/>
          </a:ln>
        </p:spPr>
        <p:txBody>
          <a:bodyPr wrap="square" lIns="277465" tIns="138732" rIns="277465" bIns="138732">
            <a:spAutoFit/>
          </a:bodyPr>
          <a:lstStyle/>
          <a:p>
            <a:pPr algn="just" defTabSz="904875" eaLnBrk="0" hangingPunct="0">
              <a:spcAft>
                <a:spcPts val="600"/>
              </a:spcAft>
            </a:pPr>
            <a:r>
              <a:rPr lang="en-US" sz="1400" i="1" dirty="0" smtClean="0">
                <a:ea typeface="Osaka"/>
                <a:cs typeface="Times New Roman" pitchFamily="18" charset="0"/>
              </a:rPr>
              <a:t>* provisional version </a:t>
            </a:r>
          </a:p>
        </p:txBody>
      </p:sp>
    </p:spTree>
    <p:extLst>
      <p:ext uri="{BB962C8B-B14F-4D97-AF65-F5344CB8AC3E}">
        <p14:creationId xmlns:p14="http://schemas.microsoft.com/office/powerpoint/2010/main" val="3966924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1"/>
              <a:ext cx="6240" cy="331"/>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smtClean="0">
                  <a:solidFill>
                    <a:schemeClr val="bg1"/>
                  </a:solidFill>
                  <a:ea typeface="Osaka" charset="-128"/>
                </a:rPr>
                <a:t>  </a:t>
              </a:r>
              <a:r>
                <a:rPr lang="en-US" altLang="en-US" sz="2600" b="1" dirty="0" err="1" smtClean="0">
                  <a:solidFill>
                    <a:schemeClr val="bg1"/>
                  </a:solidFill>
                  <a:ea typeface="Osaka" charset="-128"/>
                </a:rPr>
                <a:t>Tofpet</a:t>
              </a:r>
              <a:r>
                <a:rPr lang="en-US" altLang="en-US" sz="2600" b="1" dirty="0" smtClean="0">
                  <a:solidFill>
                    <a:schemeClr val="bg1"/>
                  </a:solidFill>
                  <a:ea typeface="Osaka" charset="-128"/>
                </a:rPr>
                <a:t> ASIC: overview</a:t>
              </a:r>
              <a:endParaRPr lang="en-US" sz="2600" b="1" dirty="0">
                <a:solidFill>
                  <a:schemeClr val="bg1"/>
                </a:solidFill>
                <a:ea typeface="Osaka" charset="-128"/>
              </a:endParaRPr>
            </a:p>
          </p:txBody>
        </p:sp>
      </p:gr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8</a:t>
            </a:fld>
            <a:endParaRPr lang="it-IT" dirty="0"/>
          </a:p>
        </p:txBody>
      </p:sp>
      <p:sp>
        <p:nvSpPr>
          <p:cNvPr id="10" name="Rettangolo 9"/>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86" y="2572930"/>
            <a:ext cx="8778233" cy="3957078"/>
          </a:xfrm>
          <a:prstGeom prst="rect">
            <a:avLst/>
          </a:prstGeom>
        </p:spPr>
      </p:pic>
      <p:sp>
        <p:nvSpPr>
          <p:cNvPr id="5" name="Rettangolo 4"/>
          <p:cNvSpPr/>
          <p:nvPr/>
        </p:nvSpPr>
        <p:spPr>
          <a:xfrm>
            <a:off x="0" y="793236"/>
            <a:ext cx="9268239" cy="1708160"/>
          </a:xfrm>
          <a:prstGeom prst="rect">
            <a:avLst/>
          </a:prstGeom>
        </p:spPr>
        <p:txBody>
          <a:bodyPr wrap="square">
            <a:spAutoFit/>
          </a:bodyPr>
          <a:lstStyle/>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64-channel </a:t>
            </a:r>
            <a:r>
              <a:rPr lang="en-US" sz="1500" dirty="0">
                <a:solidFill>
                  <a:srgbClr val="003399"/>
                </a:solidFill>
                <a:ea typeface="Osaka"/>
                <a:cs typeface="Times New Roman" pitchFamily="18" charset="0"/>
              </a:rPr>
              <a:t>analogue block, </a:t>
            </a:r>
            <a:r>
              <a:rPr lang="en-US" sz="1500" dirty="0" smtClean="0">
                <a:solidFill>
                  <a:srgbClr val="003399"/>
                </a:solidFill>
                <a:ea typeface="Osaka"/>
                <a:cs typeface="Times New Roman" pitchFamily="18" charset="0"/>
              </a:rPr>
              <a:t>calibration circuitry</a:t>
            </a:r>
            <a:r>
              <a:rPr lang="en-US" sz="1500" dirty="0">
                <a:solidFill>
                  <a:srgbClr val="003399"/>
                </a:solidFill>
                <a:ea typeface="Osaka"/>
                <a:cs typeface="Times New Roman" pitchFamily="18" charset="0"/>
              </a:rPr>
              <a:t>, </a:t>
            </a:r>
            <a:r>
              <a:rPr lang="en-US" sz="1500" dirty="0" smtClean="0">
                <a:solidFill>
                  <a:srgbClr val="003399"/>
                </a:solidFill>
                <a:ea typeface="Osaka"/>
                <a:cs typeface="Times New Roman" pitchFamily="18" charset="0"/>
              </a:rPr>
              <a:t>global controller</a:t>
            </a:r>
          </a:p>
          <a:p>
            <a:pPr marL="285750" indent="-285750">
              <a:buFont typeface="Wingdings" panose="05000000000000000000" pitchFamily="2" charset="2"/>
              <a:buChar char="q"/>
            </a:pPr>
            <a:r>
              <a:rPr lang="it-IT" sz="1500" dirty="0">
                <a:solidFill>
                  <a:srgbClr val="003399"/>
                </a:solidFill>
                <a:ea typeface="Osaka"/>
                <a:cs typeface="Times New Roman" pitchFamily="18" charset="0"/>
              </a:rPr>
              <a:t>LVDS 10 MHz SPI </a:t>
            </a:r>
            <a:r>
              <a:rPr lang="it-IT" sz="1500" dirty="0" err="1" smtClean="0">
                <a:solidFill>
                  <a:srgbClr val="003399"/>
                </a:solidFill>
                <a:ea typeface="Osaka"/>
                <a:cs typeface="Times New Roman" pitchFamily="18" charset="0"/>
              </a:rPr>
              <a:t>configuration</a:t>
            </a:r>
            <a:r>
              <a:rPr lang="it-IT" sz="1500" dirty="0" smtClean="0">
                <a:solidFill>
                  <a:srgbClr val="003399"/>
                </a:solidFill>
                <a:ea typeface="Osaka"/>
                <a:cs typeface="Times New Roman" pitchFamily="18" charset="0"/>
              </a:rPr>
              <a:t> </a:t>
            </a:r>
            <a:r>
              <a:rPr lang="it-IT" sz="1500" dirty="0">
                <a:solidFill>
                  <a:srgbClr val="003399"/>
                </a:solidFill>
                <a:ea typeface="Osaka"/>
                <a:cs typeface="Times New Roman" pitchFamily="18" charset="0"/>
              </a:rPr>
              <a:t>link for </a:t>
            </a:r>
            <a:r>
              <a:rPr lang="it-IT" sz="1500" dirty="0" err="1">
                <a:solidFill>
                  <a:srgbClr val="003399"/>
                </a:solidFill>
                <a:ea typeface="Osaka"/>
                <a:cs typeface="Times New Roman" pitchFamily="18" charset="0"/>
              </a:rPr>
              <a:t>bias</a:t>
            </a:r>
            <a:r>
              <a:rPr lang="it-IT" sz="1500" dirty="0">
                <a:solidFill>
                  <a:srgbClr val="003399"/>
                </a:solidFill>
                <a:ea typeface="Osaka"/>
                <a:cs typeface="Times New Roman" pitchFamily="18" charset="0"/>
              </a:rPr>
              <a:t>/</a:t>
            </a:r>
            <a:r>
              <a:rPr lang="it-IT" sz="1500" dirty="0" err="1">
                <a:solidFill>
                  <a:srgbClr val="003399"/>
                </a:solidFill>
                <a:ea typeface="Osaka"/>
                <a:cs typeface="Times New Roman" pitchFamily="18" charset="0"/>
              </a:rPr>
              <a:t>channel</a:t>
            </a:r>
            <a:r>
              <a:rPr lang="it-IT" sz="1500" dirty="0">
                <a:solidFill>
                  <a:srgbClr val="003399"/>
                </a:solidFill>
                <a:ea typeface="Osaka"/>
                <a:cs typeface="Times New Roman" pitchFamily="18" charset="0"/>
              </a:rPr>
              <a:t> </a:t>
            </a:r>
            <a:r>
              <a:rPr lang="it-IT" sz="1500" dirty="0" err="1">
                <a:solidFill>
                  <a:srgbClr val="003399"/>
                </a:solidFill>
                <a:ea typeface="Osaka"/>
                <a:cs typeface="Times New Roman" pitchFamily="18" charset="0"/>
              </a:rPr>
              <a:t>setting</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a:solidFill>
                  <a:srgbClr val="003399"/>
                </a:solidFill>
                <a:ea typeface="Osaka"/>
                <a:cs typeface="Times New Roman" pitchFamily="18" charset="0"/>
              </a:rPr>
              <a:t>LVDS 160-640 Mbps data output </a:t>
            </a:r>
            <a:r>
              <a:rPr lang="it-IT" sz="1500" dirty="0" err="1" smtClean="0">
                <a:solidFill>
                  <a:srgbClr val="003399"/>
                </a:solidFill>
                <a:ea typeface="Osaka"/>
                <a:cs typeface="Times New Roman" pitchFamily="18" charset="0"/>
              </a:rPr>
              <a:t>interface</a:t>
            </a:r>
            <a:r>
              <a:rPr lang="it-IT" sz="1500" dirty="0" smtClean="0">
                <a:solidFill>
                  <a:srgbClr val="003399"/>
                </a:solidFill>
                <a:ea typeface="Osaka"/>
                <a:cs typeface="Times New Roman" pitchFamily="18" charset="0"/>
              </a:rPr>
              <a:t> (max. </a:t>
            </a:r>
            <a:r>
              <a:rPr lang="it-IT" sz="1500" dirty="0" err="1" smtClean="0">
                <a:solidFill>
                  <a:srgbClr val="003399"/>
                </a:solidFill>
                <a:ea typeface="Osaka"/>
                <a:cs typeface="Times New Roman" pitchFamily="18" charset="0"/>
              </a:rPr>
              <a:t>event</a:t>
            </a:r>
            <a:r>
              <a:rPr lang="it-IT" sz="1500" dirty="0" smtClean="0">
                <a:solidFill>
                  <a:srgbClr val="003399"/>
                </a:solidFill>
                <a:ea typeface="Osaka"/>
                <a:cs typeface="Times New Roman" pitchFamily="18" charset="0"/>
              </a:rPr>
              <a:t> rate </a:t>
            </a:r>
            <a:r>
              <a:rPr lang="it-IT" sz="1500" dirty="0" err="1">
                <a:solidFill>
                  <a:srgbClr val="003399"/>
                </a:solidFill>
                <a:ea typeface="Osaka"/>
                <a:cs typeface="Times New Roman" pitchFamily="18" charset="0"/>
              </a:rPr>
              <a:t>sustainable</a:t>
            </a:r>
            <a:r>
              <a:rPr lang="it-IT" sz="1500" dirty="0">
                <a:solidFill>
                  <a:srgbClr val="003399"/>
                </a:solidFill>
                <a:ea typeface="Osaka"/>
                <a:cs typeface="Times New Roman" pitchFamily="18" charset="0"/>
              </a:rPr>
              <a:t> per </a:t>
            </a:r>
            <a:r>
              <a:rPr lang="it-IT" sz="1500" dirty="0" err="1" smtClean="0">
                <a:solidFill>
                  <a:srgbClr val="003399"/>
                </a:solidFill>
                <a:ea typeface="Osaka"/>
                <a:cs typeface="Times New Roman" pitchFamily="18" charset="0"/>
              </a:rPr>
              <a:t>channel</a:t>
            </a:r>
            <a:r>
              <a:rPr lang="it-IT" sz="1500" dirty="0" smtClean="0">
                <a:solidFill>
                  <a:srgbClr val="003399"/>
                </a:solidFill>
                <a:ea typeface="Osaka"/>
                <a:cs typeface="Times New Roman" pitchFamily="18" charset="0"/>
              </a:rPr>
              <a:t>: 100kHz)</a:t>
            </a:r>
            <a:endParaRPr lang="it-IT" sz="1500" dirty="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a:solidFill>
                  <a:srgbClr val="003399"/>
                </a:solidFill>
                <a:ea typeface="Osaka"/>
                <a:cs typeface="Times New Roman" pitchFamily="18" charset="0"/>
              </a:rPr>
              <a:t>On-chip </a:t>
            </a:r>
            <a:r>
              <a:rPr lang="it-IT" sz="1500" dirty="0" err="1">
                <a:solidFill>
                  <a:srgbClr val="003399"/>
                </a:solidFill>
                <a:ea typeface="Osaka"/>
                <a:cs typeface="Times New Roman" pitchFamily="18" charset="0"/>
              </a:rPr>
              <a:t>DACs</a:t>
            </a:r>
            <a:r>
              <a:rPr lang="it-IT" sz="1500" dirty="0">
                <a:solidFill>
                  <a:srgbClr val="003399"/>
                </a:solidFill>
                <a:ea typeface="Osaka"/>
                <a:cs typeface="Times New Roman" pitchFamily="18" charset="0"/>
              </a:rPr>
              <a:t> and </a:t>
            </a:r>
            <a:r>
              <a:rPr lang="it-IT" sz="1500" dirty="0" err="1">
                <a:solidFill>
                  <a:srgbClr val="003399"/>
                </a:solidFill>
                <a:ea typeface="Osaka"/>
                <a:cs typeface="Times New Roman" pitchFamily="18" charset="0"/>
              </a:rPr>
              <a:t>reference</a:t>
            </a:r>
            <a:r>
              <a:rPr lang="it-IT" sz="1500" dirty="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generators</a:t>
            </a:r>
            <a:endParaRPr lang="it-IT" sz="1500" dirty="0" smtClean="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a:solidFill>
                  <a:srgbClr val="003399"/>
                </a:solidFill>
                <a:ea typeface="Osaka"/>
                <a:cs typeface="Times New Roman" pitchFamily="18" charset="0"/>
              </a:rPr>
              <a:t>Time and charge measurements with independent </a:t>
            </a:r>
            <a:r>
              <a:rPr lang="en-US" sz="1500" dirty="0" smtClean="0">
                <a:solidFill>
                  <a:srgbClr val="003399"/>
                </a:solidFill>
                <a:ea typeface="Osaka"/>
                <a:cs typeface="Times New Roman" pitchFamily="18" charset="0"/>
              </a:rPr>
              <a:t>TDCs (time binning 50ps)</a:t>
            </a:r>
            <a:endParaRPr lang="en-US" sz="1500" dirty="0">
              <a:solidFill>
                <a:srgbClr val="003399"/>
              </a:solidFill>
              <a:ea typeface="Osaka"/>
              <a:cs typeface="Times New Roman" pitchFamily="18" charset="0"/>
            </a:endParaRPr>
          </a:p>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Charge </a:t>
            </a:r>
            <a:r>
              <a:rPr lang="en-US" sz="1500" dirty="0">
                <a:solidFill>
                  <a:srgbClr val="003399"/>
                </a:solidFill>
                <a:ea typeface="Osaka"/>
                <a:cs typeface="Times New Roman" pitchFamily="18" charset="0"/>
              </a:rPr>
              <a:t>measured with Time-over-threshold</a:t>
            </a:r>
          </a:p>
          <a:p>
            <a:pPr marL="285750" indent="-285750">
              <a:buFont typeface="Wingdings" panose="05000000000000000000" pitchFamily="2" charset="2"/>
              <a:buChar char="q"/>
            </a:pPr>
            <a:r>
              <a:rPr lang="en-US" sz="1500" dirty="0">
                <a:solidFill>
                  <a:srgbClr val="003399"/>
                </a:solidFill>
                <a:ea typeface="Osaka"/>
                <a:cs typeface="Times New Roman" pitchFamily="18" charset="0"/>
              </a:rPr>
              <a:t>Typ. power consumption is 7mW p/channel (trigger 0.5 </a:t>
            </a:r>
            <a:r>
              <a:rPr lang="en-US" sz="1500" dirty="0" err="1">
                <a:solidFill>
                  <a:srgbClr val="003399"/>
                </a:solidFill>
                <a:ea typeface="Osaka"/>
                <a:cs typeface="Times New Roman" pitchFamily="18" charset="0"/>
              </a:rPr>
              <a:t>p.e.</a:t>
            </a:r>
            <a:r>
              <a:rPr lang="en-US" sz="1500" dirty="0">
                <a:solidFill>
                  <a:srgbClr val="003399"/>
                </a:solidFill>
                <a:ea typeface="Osaka"/>
                <a:cs typeface="Times New Roman" pitchFamily="18" charset="0"/>
              </a:rPr>
              <a:t> </a:t>
            </a:r>
            <a:r>
              <a:rPr lang="en-US" sz="1500" dirty="0" smtClean="0">
                <a:solidFill>
                  <a:srgbClr val="003399"/>
                </a:solidFill>
                <a:ea typeface="Osaka"/>
                <a:cs typeface="Times New Roman" pitchFamily="18" charset="0"/>
              </a:rPr>
              <a:t>with SNR &gt; 23dB )</a:t>
            </a:r>
            <a:endParaRPr lang="it-IT" sz="1500" dirty="0">
              <a:solidFill>
                <a:srgbClr val="003399"/>
              </a:solidFill>
              <a:ea typeface="Osaka"/>
              <a:cs typeface="Times New Roman" pitchFamily="18" charset="0"/>
            </a:endParaRPr>
          </a:p>
        </p:txBody>
      </p:sp>
    </p:spTree>
    <p:extLst>
      <p:ext uri="{BB962C8B-B14F-4D97-AF65-F5344CB8AC3E}">
        <p14:creationId xmlns:p14="http://schemas.microsoft.com/office/powerpoint/2010/main" val="344156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1"/>
              <a:ext cx="6240" cy="331"/>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smtClean="0">
                  <a:solidFill>
                    <a:schemeClr val="bg1"/>
                  </a:solidFill>
                  <a:ea typeface="Osaka" charset="-128"/>
                </a:rPr>
                <a:t>  </a:t>
              </a:r>
              <a:r>
                <a:rPr lang="en-US" altLang="en-US" sz="2600" b="1" dirty="0" err="1" smtClean="0">
                  <a:solidFill>
                    <a:schemeClr val="bg1"/>
                  </a:solidFill>
                  <a:ea typeface="Osaka" charset="-128"/>
                </a:rPr>
                <a:t>Tofpet</a:t>
              </a:r>
              <a:r>
                <a:rPr lang="en-US" altLang="en-US" sz="2600" b="1" dirty="0" smtClean="0">
                  <a:solidFill>
                    <a:schemeClr val="bg1"/>
                  </a:solidFill>
                  <a:ea typeface="Osaka" charset="-128"/>
                </a:rPr>
                <a:t> ASIC: last characterization results</a:t>
              </a:r>
              <a:endParaRPr lang="en-US" sz="2600" b="1" dirty="0">
                <a:solidFill>
                  <a:schemeClr val="bg1"/>
                </a:solidFill>
                <a:ea typeface="Osaka" charset="-128"/>
              </a:endParaRPr>
            </a:p>
          </p:txBody>
        </p:sp>
      </p:gr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9</a:t>
            </a:fld>
            <a:endParaRPr lang="it-IT" dirty="0"/>
          </a:p>
        </p:txBody>
      </p:sp>
      <p:sp>
        <p:nvSpPr>
          <p:cNvPr id="10" name="Rettangolo 9"/>
          <p:cNvSpPr/>
          <p:nvPr/>
        </p:nvSpPr>
        <p:spPr>
          <a:xfrm>
            <a:off x="0" y="6585490"/>
            <a:ext cx="6014481" cy="276999"/>
          </a:xfrm>
          <a:prstGeom prst="rect">
            <a:avLst/>
          </a:prstGeom>
        </p:spPr>
        <p:txBody>
          <a:bodyPr wrap="square">
            <a:spAutoFit/>
          </a:bodyPr>
          <a:lstStyle/>
          <a:p>
            <a:r>
              <a:rPr lang="it-IT" sz="1200" i="1" dirty="0" smtClean="0">
                <a:solidFill>
                  <a:srgbClr val="003399"/>
                </a:solidFill>
              </a:rPr>
              <a:t>Meeting INSIDE, </a:t>
            </a:r>
            <a:r>
              <a:rPr lang="it-IT" sz="1200" i="1" dirty="0" err="1" smtClean="0">
                <a:solidFill>
                  <a:srgbClr val="003399"/>
                </a:solidFill>
              </a:rPr>
              <a:t>September</a:t>
            </a:r>
            <a:r>
              <a:rPr lang="it-IT" sz="1200" i="1" dirty="0" smtClean="0">
                <a:solidFill>
                  <a:srgbClr val="003399"/>
                </a:solidFill>
              </a:rPr>
              <a:t> 15-16, 2014, Torino</a:t>
            </a:r>
            <a:endParaRPr lang="it-IT" sz="1200" i="1" dirty="0">
              <a:solidFill>
                <a:srgbClr val="003399"/>
              </a:solidFill>
            </a:endParaRPr>
          </a:p>
        </p:txBody>
      </p:sp>
      <p:sp>
        <p:nvSpPr>
          <p:cNvPr id="9" name="Rettangolo 8"/>
          <p:cNvSpPr/>
          <p:nvPr/>
        </p:nvSpPr>
        <p:spPr>
          <a:xfrm>
            <a:off x="0" y="892627"/>
            <a:ext cx="9268239" cy="2169825"/>
          </a:xfrm>
          <a:prstGeom prst="rect">
            <a:avLst/>
          </a:prstGeom>
        </p:spPr>
        <p:txBody>
          <a:bodyPr wrap="square">
            <a:spAutoFit/>
          </a:bodyPr>
          <a:lstStyle/>
          <a:p>
            <a:pPr marL="285750" indent="-285750">
              <a:buFont typeface="Wingdings" panose="05000000000000000000" pitchFamily="2" charset="2"/>
              <a:buChar char="q"/>
            </a:pPr>
            <a:r>
              <a:rPr lang="en-US" sz="1500" dirty="0" smtClean="0">
                <a:solidFill>
                  <a:srgbClr val="003399"/>
                </a:solidFill>
                <a:ea typeface="Osaka"/>
                <a:cs typeface="Times New Roman" pitchFamily="18" charset="0"/>
              </a:rPr>
              <a:t>New optimized test board available </a:t>
            </a:r>
          </a:p>
          <a:p>
            <a:endParaRPr lang="en-US" sz="1500" dirty="0" smtClean="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err="1" smtClean="0">
                <a:solidFill>
                  <a:srgbClr val="003399"/>
                </a:solidFill>
                <a:ea typeface="Osaka"/>
                <a:cs typeface="Times New Roman" pitchFamily="18" charset="0"/>
              </a:rPr>
              <a:t>Coincidence</a:t>
            </a:r>
            <a:r>
              <a:rPr lang="it-IT" sz="1500" dirty="0" smtClean="0">
                <a:solidFill>
                  <a:srgbClr val="003399"/>
                </a:solidFill>
                <a:ea typeface="Osaka"/>
                <a:cs typeface="Times New Roman" pitchFamily="18" charset="0"/>
              </a:rPr>
              <a:t> Time </a:t>
            </a:r>
            <a:r>
              <a:rPr lang="it-IT" sz="1500" dirty="0" err="1" smtClean="0">
                <a:solidFill>
                  <a:srgbClr val="003399"/>
                </a:solidFill>
                <a:ea typeface="Osaka"/>
                <a:cs typeface="Times New Roman" pitchFamily="18" charset="0"/>
              </a:rPr>
              <a:t>Resolution</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obtained</a:t>
            </a:r>
            <a:r>
              <a:rPr lang="it-IT" sz="1500" dirty="0" smtClean="0">
                <a:solidFill>
                  <a:srgbClr val="003399"/>
                </a:solidFill>
                <a:ea typeface="Osaka"/>
                <a:cs typeface="Times New Roman" pitchFamily="18" charset="0"/>
              </a:rPr>
              <a:t> with 3x3x15mm</a:t>
            </a:r>
            <a:r>
              <a:rPr lang="it-IT" sz="1500" baseline="30000" dirty="0" smtClean="0">
                <a:solidFill>
                  <a:srgbClr val="003399"/>
                </a:solidFill>
                <a:ea typeface="Osaka"/>
                <a:cs typeface="Times New Roman" pitchFamily="18" charset="0"/>
              </a:rPr>
              <a:t>3</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crystal</a:t>
            </a:r>
            <a:r>
              <a:rPr lang="it-IT" sz="1500" dirty="0" smtClean="0">
                <a:solidFill>
                  <a:srgbClr val="003399"/>
                </a:solidFill>
                <a:ea typeface="Osaka"/>
                <a:cs typeface="Times New Roman" pitchFamily="18" charset="0"/>
              </a:rPr>
              <a:t> and 4x4 Hamamatsu SiPM TSV array: </a:t>
            </a:r>
            <a:r>
              <a:rPr lang="it-IT" sz="1500" i="1" dirty="0" smtClean="0">
                <a:solidFill>
                  <a:srgbClr val="003399"/>
                </a:solidFill>
                <a:ea typeface="Osaka"/>
                <a:cs typeface="Times New Roman" pitchFamily="18" charset="0"/>
              </a:rPr>
              <a:t>270ps FWHM (single </a:t>
            </a:r>
            <a:r>
              <a:rPr lang="it-IT" sz="1500" i="1" dirty="0" err="1" smtClean="0">
                <a:solidFill>
                  <a:srgbClr val="003399"/>
                </a:solidFill>
                <a:ea typeface="Osaka"/>
                <a:cs typeface="Times New Roman" pitchFamily="18" charset="0"/>
              </a:rPr>
              <a:t>channels</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considered</a:t>
            </a:r>
            <a:r>
              <a:rPr lang="it-IT" sz="1500" i="1" dirty="0" smtClean="0">
                <a:solidFill>
                  <a:srgbClr val="003399"/>
                </a:solidFill>
                <a:ea typeface="Osaka"/>
                <a:cs typeface="Times New Roman" pitchFamily="18" charset="0"/>
              </a:rPr>
              <a:t>)</a:t>
            </a:r>
          </a:p>
          <a:p>
            <a:endParaRPr lang="it-IT" sz="1500" dirty="0" smtClean="0">
              <a:solidFill>
                <a:srgbClr val="003399"/>
              </a:solidFill>
              <a:ea typeface="Osaka"/>
              <a:cs typeface="Times New Roman" pitchFamily="18" charset="0"/>
            </a:endParaRPr>
          </a:p>
          <a:p>
            <a:pPr marL="285750" indent="-285750">
              <a:buFont typeface="Wingdings" panose="05000000000000000000" pitchFamily="2" charset="2"/>
              <a:buChar char="q"/>
            </a:pPr>
            <a:r>
              <a:rPr lang="it-IT" sz="1500" dirty="0" smtClean="0">
                <a:solidFill>
                  <a:srgbClr val="003399"/>
                </a:solidFill>
                <a:ea typeface="Osaka"/>
                <a:cs typeface="Times New Roman" pitchFamily="18" charset="0"/>
              </a:rPr>
              <a:t>Using </a:t>
            </a:r>
            <a:r>
              <a:rPr lang="it-IT" sz="1500" dirty="0" err="1" smtClean="0">
                <a:solidFill>
                  <a:srgbClr val="003399"/>
                </a:solidFill>
                <a:ea typeface="Osaka"/>
                <a:cs typeface="Times New Roman" pitchFamily="18" charset="0"/>
              </a:rPr>
              <a:t>two</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abutted</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ASICs</a:t>
            </a:r>
            <a:r>
              <a:rPr lang="it-IT" sz="1500" dirty="0" smtClean="0">
                <a:solidFill>
                  <a:srgbClr val="003399"/>
                </a:solidFill>
                <a:ea typeface="Osaka"/>
                <a:cs typeface="Times New Roman" pitchFamily="18" charset="0"/>
              </a:rPr>
              <a:t> (128 </a:t>
            </a:r>
            <a:r>
              <a:rPr lang="it-IT" sz="1500" dirty="0" err="1" smtClean="0">
                <a:solidFill>
                  <a:srgbClr val="003399"/>
                </a:solidFill>
                <a:ea typeface="Osaka"/>
                <a:cs typeface="Times New Roman" pitchFamily="18" charset="0"/>
              </a:rPr>
              <a:t>total</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channels</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all</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coupled</a:t>
            </a:r>
            <a:r>
              <a:rPr lang="it-IT" sz="1500" dirty="0" smtClean="0">
                <a:solidFill>
                  <a:srgbClr val="003399"/>
                </a:solidFill>
                <a:ea typeface="Osaka"/>
                <a:cs typeface="Times New Roman" pitchFamily="18" charset="0"/>
              </a:rPr>
              <a:t> to the SiPM and a LYSO scintillator </a:t>
            </a:r>
            <a:r>
              <a:rPr lang="it-IT" sz="1500" dirty="0" err="1" smtClean="0">
                <a:solidFill>
                  <a:srgbClr val="003399"/>
                </a:solidFill>
                <a:ea typeface="Osaka"/>
                <a:cs typeface="Times New Roman" pitchFamily="18" charset="0"/>
              </a:rPr>
              <a:t>not</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perfectly</a:t>
            </a:r>
            <a:r>
              <a:rPr lang="it-IT" sz="1500" dirty="0" smtClean="0">
                <a:solidFill>
                  <a:srgbClr val="003399"/>
                </a:solidFill>
                <a:ea typeface="Osaka"/>
                <a:cs typeface="Times New Roman" pitchFamily="18" charset="0"/>
              </a:rPr>
              <a:t> </a:t>
            </a:r>
            <a:r>
              <a:rPr lang="it-IT" sz="1500" dirty="0" err="1" smtClean="0">
                <a:solidFill>
                  <a:srgbClr val="003399"/>
                </a:solidFill>
                <a:ea typeface="Osaka"/>
                <a:cs typeface="Times New Roman" pitchFamily="18" charset="0"/>
              </a:rPr>
              <a:t>matched</a:t>
            </a:r>
            <a:r>
              <a:rPr lang="it-IT" sz="1500" dirty="0" smtClean="0">
                <a:solidFill>
                  <a:srgbClr val="003399"/>
                </a:solidFill>
                <a:ea typeface="Osaka"/>
                <a:cs typeface="Times New Roman" pitchFamily="18" charset="0"/>
              </a:rPr>
              <a:t> to the detectors: 309ps FWHM</a:t>
            </a:r>
          </a:p>
          <a:p>
            <a:endParaRPr lang="it-IT" sz="1500" dirty="0">
              <a:solidFill>
                <a:srgbClr val="003399"/>
              </a:solidFill>
              <a:ea typeface="Osaka"/>
              <a:cs typeface="Times New Roman" pitchFamily="18" charset="0"/>
            </a:endParaRPr>
          </a:p>
          <a:p>
            <a:endParaRPr lang="it-IT" sz="1500" dirty="0">
              <a:solidFill>
                <a:srgbClr val="003399"/>
              </a:solidFill>
              <a:ea typeface="Osaka"/>
              <a:cs typeface="Times New Roman" pitchFamily="18"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93" y="2806804"/>
            <a:ext cx="3708303" cy="3657242"/>
          </a:xfrm>
          <a:prstGeom prst="rect">
            <a:avLst/>
          </a:prstGeom>
        </p:spPr>
      </p:pic>
      <p:sp>
        <p:nvSpPr>
          <p:cNvPr id="7" name="Rettangolo 6"/>
          <p:cNvSpPr/>
          <p:nvPr/>
        </p:nvSpPr>
        <p:spPr>
          <a:xfrm>
            <a:off x="4573656" y="3801898"/>
            <a:ext cx="4818822" cy="553998"/>
          </a:xfrm>
          <a:prstGeom prst="rect">
            <a:avLst/>
          </a:prstGeom>
        </p:spPr>
        <p:txBody>
          <a:bodyPr wrap="square">
            <a:spAutoFit/>
          </a:bodyPr>
          <a:lstStyle/>
          <a:p>
            <a:pPr lvl="0"/>
            <a:r>
              <a:rPr lang="it-IT" sz="1500" i="1" dirty="0" err="1" smtClean="0">
                <a:solidFill>
                  <a:srgbClr val="003399"/>
                </a:solidFill>
                <a:ea typeface="Osaka"/>
                <a:cs typeface="Times New Roman" pitchFamily="18" charset="0"/>
              </a:rPr>
              <a:t>Two</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abutted</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Tofpet</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ASICs</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packaged</a:t>
            </a:r>
            <a:r>
              <a:rPr lang="it-IT" sz="1500" i="1" dirty="0" smtClean="0">
                <a:solidFill>
                  <a:srgbClr val="003399"/>
                </a:solidFill>
                <a:ea typeface="Osaka"/>
                <a:cs typeface="Times New Roman" pitchFamily="18" charset="0"/>
              </a:rPr>
              <a:t> </a:t>
            </a:r>
            <a:r>
              <a:rPr lang="it-IT" sz="1500" i="1" dirty="0" err="1" smtClean="0">
                <a:solidFill>
                  <a:srgbClr val="003399"/>
                </a:solidFill>
                <a:ea typeface="Osaka"/>
                <a:cs typeface="Times New Roman" pitchFamily="18" charset="0"/>
              </a:rPr>
              <a:t>into</a:t>
            </a:r>
            <a:r>
              <a:rPr lang="it-IT" sz="1500" i="1" dirty="0" smtClean="0">
                <a:solidFill>
                  <a:srgbClr val="003399"/>
                </a:solidFill>
                <a:ea typeface="Osaka"/>
                <a:cs typeface="Times New Roman" pitchFamily="18" charset="0"/>
              </a:rPr>
              <a:t> a BGA</a:t>
            </a:r>
          </a:p>
          <a:p>
            <a:pPr lvl="0"/>
            <a:r>
              <a:rPr lang="it-IT" sz="1500" i="1" dirty="0" smtClean="0">
                <a:solidFill>
                  <a:srgbClr val="003399"/>
                </a:solidFill>
                <a:ea typeface="Osaka"/>
                <a:cs typeface="Times New Roman" pitchFamily="18" charset="0"/>
              </a:rPr>
              <a:t>(128 </a:t>
            </a:r>
            <a:r>
              <a:rPr lang="it-IT" sz="1500" i="1" dirty="0" err="1" smtClean="0">
                <a:solidFill>
                  <a:srgbClr val="003399"/>
                </a:solidFill>
                <a:ea typeface="Osaka"/>
                <a:cs typeface="Times New Roman" pitchFamily="18" charset="0"/>
              </a:rPr>
              <a:t>channels</a:t>
            </a:r>
            <a:r>
              <a:rPr lang="it-IT" sz="1500" i="1" dirty="0" smtClean="0">
                <a:solidFill>
                  <a:srgbClr val="003399"/>
                </a:solidFill>
                <a:ea typeface="Osaka"/>
                <a:cs typeface="Times New Roman" pitchFamily="18" charset="0"/>
              </a:rPr>
              <a:t>)</a:t>
            </a:r>
            <a:endParaRPr lang="it-IT" sz="1500" i="1" dirty="0">
              <a:solidFill>
                <a:srgbClr val="003399"/>
              </a:solidFill>
              <a:ea typeface="Osaka"/>
              <a:cs typeface="Times New Roman" pitchFamily="18" charset="0"/>
            </a:endParaRPr>
          </a:p>
        </p:txBody>
      </p:sp>
    </p:spTree>
    <p:extLst>
      <p:ext uri="{BB962C8B-B14F-4D97-AF65-F5344CB8AC3E}">
        <p14:creationId xmlns:p14="http://schemas.microsoft.com/office/powerpoint/2010/main" val="24844784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6627</TotalTime>
  <Words>2592</Words>
  <Application>Microsoft Macintosh PowerPoint</Application>
  <PresentationFormat>A4 Paper (210x297 mm)</PresentationFormat>
  <Paragraphs>290</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Struttura predefinita</vt:lpstr>
      <vt:lpstr>1_Struttura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DIP. DI ELETTR. ED ELETTROTECNICA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maria giuseppina bisogni</cp:lastModifiedBy>
  <cp:revision>671</cp:revision>
  <dcterms:created xsi:type="dcterms:W3CDTF">2006-10-13T09:25:09Z</dcterms:created>
  <dcterms:modified xsi:type="dcterms:W3CDTF">2014-09-16T08:40:01Z</dcterms:modified>
</cp:coreProperties>
</file>