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4"/>
  </p:sldMasterIdLst>
  <p:notesMasterIdLst>
    <p:notesMasterId r:id="rId40"/>
  </p:notesMasterIdLst>
  <p:sldIdLst>
    <p:sldId id="514" r:id="rId5"/>
    <p:sldId id="369" r:id="rId6"/>
    <p:sldId id="519" r:id="rId7"/>
    <p:sldId id="515" r:id="rId8"/>
    <p:sldId id="516" r:id="rId9"/>
    <p:sldId id="517" r:id="rId10"/>
    <p:sldId id="513" r:id="rId11"/>
    <p:sldId id="432" r:id="rId12"/>
    <p:sldId id="370" r:id="rId13"/>
    <p:sldId id="371" r:id="rId14"/>
    <p:sldId id="520" r:id="rId15"/>
    <p:sldId id="521" r:id="rId16"/>
    <p:sldId id="522" r:id="rId17"/>
    <p:sldId id="523" r:id="rId18"/>
    <p:sldId id="524" r:id="rId19"/>
    <p:sldId id="525" r:id="rId20"/>
    <p:sldId id="526" r:id="rId21"/>
    <p:sldId id="527" r:id="rId22"/>
    <p:sldId id="528" r:id="rId23"/>
    <p:sldId id="529" r:id="rId24"/>
    <p:sldId id="530" r:id="rId25"/>
    <p:sldId id="531" r:id="rId26"/>
    <p:sldId id="532" r:id="rId27"/>
    <p:sldId id="533" r:id="rId28"/>
    <p:sldId id="534" r:id="rId29"/>
    <p:sldId id="535" r:id="rId30"/>
    <p:sldId id="536" r:id="rId31"/>
    <p:sldId id="537" r:id="rId32"/>
    <p:sldId id="538" r:id="rId33"/>
    <p:sldId id="539" r:id="rId34"/>
    <p:sldId id="540" r:id="rId35"/>
    <p:sldId id="541" r:id="rId36"/>
    <p:sldId id="542" r:id="rId37"/>
    <p:sldId id="543" r:id="rId38"/>
    <p:sldId id="544" r:id="rId39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1776" y="-112"/>
      </p:cViewPr>
      <p:guideLst>
        <p:guide orient="horz" pos="2115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fld id="{530F29B1-81D4-48EA-98AB-E7CE3044F6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41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BF0E5-DC70-4227-BD24-228E625B99BB}" type="slidenum">
              <a:rPr lang="en-US"/>
              <a:pPr/>
              <a:t>3</a:t>
            </a:fld>
            <a:endParaRPr lang="en-US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BF0E5-DC70-4227-BD24-228E625B99BB}" type="slidenum">
              <a:rPr lang="en-US"/>
              <a:pPr/>
              <a:t>7</a:t>
            </a:fld>
            <a:endParaRPr lang="en-US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79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BF0E5-DC70-4227-BD24-228E625B99BB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99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30F29B1-81D4-48EA-98AB-E7CE3044F6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1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C06541B-2104-449F-8BF3-F6611FA476D5}" type="slidenum">
              <a:rPr lang="en-US" altLang="it-IT" sz="1200">
                <a:latin typeface="Arial" panose="020B0604020202020204" pitchFamily="34" charset="0"/>
              </a:rPr>
              <a:pPr eaLnBrk="1" hangingPunct="1"/>
              <a:t>11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4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155396-171C-48A2-9204-4034C23EEF9E}" type="slidenum">
              <a:rPr lang="en-US" altLang="it-IT"/>
              <a:pPr/>
              <a:t>12</a:t>
            </a:fld>
            <a:endParaRPr lang="en-US" altLang="it-IT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9363" y="727075"/>
            <a:ext cx="4787900" cy="359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29258" y="4549322"/>
            <a:ext cx="5829598" cy="43104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5560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4785D7-F3FB-42E0-829F-7D6121A3E968}" type="slidenum">
              <a:rPr lang="en-US" altLang="it-IT"/>
              <a:pPr/>
              <a:t>13</a:t>
            </a:fld>
            <a:endParaRPr lang="en-US" alt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9363" y="727075"/>
            <a:ext cx="4787900" cy="359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29258" y="4549322"/>
            <a:ext cx="5829598" cy="43104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790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546C21-1054-4FC4-9CF9-2A7A25A808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9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64ACF1-BCD5-48D2-AEA9-9D22D91F0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3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C7BBBC-6E39-4687-8D0C-D41BF3127F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17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172" y="273352"/>
            <a:ext cx="8228763" cy="5500352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7128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511970-351F-4B69-B5BE-36DE28641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3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CFC300-98C2-4890-9D89-3077AD0D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6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9A3F3A-E16C-4E52-B7CB-5EB2B80CD9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9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7EDCC2-FC53-4626-98FA-BD9671187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8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CDCE87-C51A-43DB-800A-E20F4A66EC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6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1784F9-B41D-4BE0-901F-8B4D95F36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7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6F428F-0134-4351-88C9-2D901D793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41F96D-92BC-4C46-ABC5-324A77059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2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6494462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DejaVu Sans" charset="0"/>
              </a:defRPr>
            </a:lvl1pPr>
          </a:lstStyle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014611" y="6539706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DejaVu Sans" charset="0"/>
              </a:defRPr>
            </a:lvl1pPr>
          </a:lstStyle>
          <a:p>
            <a:fld id="{AD2C8C5E-5B72-4378-9F34-F70FD23AE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l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2pPr>
      <a:lvl3pPr marL="1143000" indent="-228600" algn="l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3pPr>
      <a:lvl4pPr marL="1600200" indent="-228600" algn="l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4pPr>
      <a:lvl5pPr marL="2057400" indent="-228600" algn="l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5pPr>
      <a:lvl6pPr marL="2514600" indent="-228600" algn="l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6pPr>
      <a:lvl7pPr marL="2971800" indent="-228600" algn="l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7pPr>
      <a:lvl8pPr marL="3429000" indent="-228600" algn="l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8pPr>
      <a:lvl9pPr marL="3886200" indent="-228600" algn="l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9pPr>
    </p:titleStyle>
    <p:bodyStyle>
      <a:lvl1pPr marL="342900" indent="-342900" algn="l" defTabSz="457200" rtl="0" fontAlgn="base" hangingPunct="0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2000"/>
            <a:ext cx="7772400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INSIDE Software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b="1" dirty="0" smtClean="0">
                <a:solidFill>
                  <a:srgbClr val="800000"/>
                </a:solidFill>
              </a:rPr>
              <a:t>Status Report</a:t>
            </a:r>
            <a:endParaRPr lang="it-IT" b="1" dirty="0">
              <a:solidFill>
                <a:srgbClr val="8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27584" y="3212976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2pPr>
            <a:lvl3pPr marL="1143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3pPr>
            <a:lvl4pPr marL="1600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4pPr>
            <a:lvl5pPr marL="20574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9pPr>
          </a:lstStyle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Simulation:</a:t>
            </a:r>
          </a:p>
          <a:p>
            <a:pPr marL="571500" indent="-571500">
              <a:buFontTx/>
              <a:buChar char="-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FLUKA speed up</a:t>
            </a:r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571500">
              <a:buFontTx/>
              <a:buChar char="-"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Activity generator</a:t>
            </a:r>
          </a:p>
          <a:p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Reconstruction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DoPET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eam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test</a:t>
            </a:r>
          </a:p>
          <a:p>
            <a:pPr marL="571500" indent="-571500">
              <a:buFontTx/>
              <a:buChar char="-"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INSIDE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beam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test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85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0" y="6467871"/>
            <a:ext cx="2132013" cy="363538"/>
          </a:xfrm>
        </p:spPr>
        <p:txBody>
          <a:bodyPr/>
          <a:lstStyle/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F1784F9-B41D-4BE0-901F-8B4D95F3647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8293"/>
            <a:ext cx="3951624" cy="2949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899" y="566995"/>
            <a:ext cx="4905882" cy="26318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39952" y="836712"/>
            <a:ext cx="2578550" cy="556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800000"/>
                </a:solidFill>
                <a:latin typeface="Calibri-Light"/>
              </a:rPr>
              <a:t>Carbon ions 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3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762000" y="152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it-IT" sz="3200" smtClean="0">
                <a:solidFill>
                  <a:schemeClr val="tx2"/>
                </a:solidFill>
                <a:latin typeface="Comic Sans MS" panose="030F0702030302020204" pitchFamily="66" charset="0"/>
              </a:rPr>
              <a:t>Interazione Nucleo-Nucleo</a:t>
            </a:r>
            <a:endParaRPr lang="en-US" altLang="it-IT" sz="3200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152400" y="4708525"/>
            <a:ext cx="7467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it-IT">
                <a:solidFill>
                  <a:srgbClr val="FF0000"/>
                </a:solidFill>
                <a:latin typeface="Comic Sans MS" panose="030F0702030302020204" pitchFamily="66" charset="0"/>
              </a:rPr>
              <a:t>E &lt; 0.1 GeV/n</a:t>
            </a:r>
          </a:p>
          <a:p>
            <a:pPr eaLnBrk="1" hangingPunct="1"/>
            <a:r>
              <a:rPr lang="en-US" altLang="it-IT">
                <a:latin typeface="Comic Sans MS" panose="030F0702030302020204" pitchFamily="66" charset="0"/>
              </a:rPr>
              <a:t>	</a:t>
            </a:r>
            <a:r>
              <a:rPr lang="en-US" altLang="it-IT" sz="2000">
                <a:solidFill>
                  <a:srgbClr val="27B206"/>
                </a:solidFill>
                <a:latin typeface="Comic Sans MS" panose="030F0702030302020204" pitchFamily="66" charset="0"/>
              </a:rPr>
              <a:t>Boltzmann Master Equation (BME) theory</a:t>
            </a:r>
          </a:p>
          <a:p>
            <a:pPr eaLnBrk="1" hangingPunct="1"/>
            <a:r>
              <a:rPr lang="en-US" altLang="it-IT" sz="1600">
                <a:latin typeface="Comic Sans MS" panose="030F0702030302020204" pitchFamily="66" charset="0"/>
              </a:rPr>
              <a:t>	</a:t>
            </a:r>
            <a:r>
              <a:rPr lang="en-US" altLang="it-IT" sz="2000">
                <a:latin typeface="Comic Sans MS" panose="030F0702030302020204" pitchFamily="66" charset="0"/>
              </a:rPr>
              <a:t>BME</a:t>
            </a:r>
            <a:r>
              <a:rPr lang="en-US" altLang="it-IT" sz="1600">
                <a:latin typeface="Comic Sans MS" panose="030F0702030302020204" pitchFamily="66" charset="0"/>
              </a:rPr>
              <a:t> (original code by E.Gadioli </a:t>
            </a:r>
            <a:r>
              <a:rPr lang="en-US" altLang="it-IT" sz="1600" i="1">
                <a:latin typeface="Comic Sans MS" panose="030F0702030302020204" pitchFamily="66" charset="0"/>
              </a:rPr>
              <a:t>et al.,</a:t>
            </a:r>
          </a:p>
          <a:p>
            <a:pPr eaLnBrk="1" hangingPunct="1"/>
            <a:r>
              <a:rPr lang="en-US" altLang="it-IT" sz="1600">
                <a:latin typeface="Comic Sans MS" panose="030F0702030302020204" pitchFamily="66" charset="0"/>
              </a:rPr>
              <a:t>	            FLUKA-implementation by F.Cerutti </a:t>
            </a:r>
            <a:r>
              <a:rPr lang="en-US" altLang="it-IT" sz="1600" i="1">
                <a:latin typeface="Comic Sans MS" panose="030F0702030302020204" pitchFamily="66" charset="0"/>
              </a:rPr>
              <a:t>et al.</a:t>
            </a:r>
            <a:r>
              <a:rPr lang="en-US" altLang="it-IT" sz="1600">
                <a:latin typeface="Comic Sans MS" panose="030F0702030302020204" pitchFamily="66" charset="0"/>
              </a:rPr>
              <a:t>)</a:t>
            </a:r>
          </a:p>
          <a:p>
            <a:pPr eaLnBrk="1" hangingPunct="1"/>
            <a:endParaRPr lang="en-US" altLang="it-IT" sz="2000">
              <a:solidFill>
                <a:srgbClr val="27B206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228600" y="2971800"/>
            <a:ext cx="7924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it-IT">
                <a:solidFill>
                  <a:srgbClr val="FF0000"/>
                </a:solidFill>
                <a:latin typeface="Comic Sans MS" panose="030F0702030302020204" pitchFamily="66" charset="0"/>
              </a:rPr>
              <a:t>0.1 GeV/n &lt; E &lt; 5 GeV/n</a:t>
            </a:r>
          </a:p>
          <a:p>
            <a:pPr eaLnBrk="1" hangingPunct="1"/>
            <a:endParaRPr lang="en-US" altLang="it-IT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it-IT" sz="2000">
                <a:latin typeface="Comic Sans MS" panose="030F0702030302020204" pitchFamily="66" charset="0"/>
              </a:rPr>
              <a:t>	</a:t>
            </a:r>
            <a:r>
              <a:rPr lang="en-US" altLang="it-IT" sz="2000">
                <a:solidFill>
                  <a:srgbClr val="27B206"/>
                </a:solidFill>
                <a:latin typeface="Comic Sans MS" panose="030F0702030302020204" pitchFamily="66" charset="0"/>
              </a:rPr>
              <a:t>Relativistic Quantum Molecular Dynamics Model (RQMD)</a:t>
            </a:r>
          </a:p>
          <a:p>
            <a:pPr eaLnBrk="1" hangingPunct="1"/>
            <a:r>
              <a:rPr lang="en-US" altLang="it-IT" sz="2000">
                <a:latin typeface="Comic Sans MS" panose="030F0702030302020204" pitchFamily="66" charset="0"/>
              </a:rPr>
              <a:t>	RQMD-2.4 </a:t>
            </a:r>
            <a:r>
              <a:rPr lang="en-US" altLang="it-IT" sz="1600">
                <a:latin typeface="Comic Sans MS" panose="030F0702030302020204" pitchFamily="66" charset="0"/>
              </a:rPr>
              <a:t>(original code by H.Sorge </a:t>
            </a:r>
            <a:r>
              <a:rPr lang="en-US" altLang="it-IT" sz="1600" i="1">
                <a:latin typeface="Comic Sans MS" panose="030F0702030302020204" pitchFamily="66" charset="0"/>
              </a:rPr>
              <a:t>et al.,</a:t>
            </a:r>
          </a:p>
          <a:p>
            <a:pPr eaLnBrk="1" hangingPunct="1"/>
            <a:r>
              <a:rPr lang="en-US" altLang="it-IT" sz="1600">
                <a:latin typeface="Comic Sans MS" panose="030F0702030302020204" pitchFamily="66" charset="0"/>
              </a:rPr>
              <a:t>	                        FLUKA-implementation by A.Ferrari </a:t>
            </a:r>
            <a:r>
              <a:rPr lang="en-US" altLang="it-IT" sz="1600" i="1">
                <a:latin typeface="Comic Sans MS" panose="030F0702030302020204" pitchFamily="66" charset="0"/>
              </a:rPr>
              <a:t>et al.</a:t>
            </a:r>
            <a:r>
              <a:rPr lang="en-US" altLang="it-IT" sz="160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228600" y="990600"/>
            <a:ext cx="480772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it-IT">
                <a:solidFill>
                  <a:srgbClr val="FF0000"/>
                </a:solidFill>
                <a:latin typeface="Comic Sans MS" panose="030F0702030302020204" pitchFamily="66" charset="0"/>
              </a:rPr>
              <a:t>E &gt; 5 GeV/n</a:t>
            </a:r>
          </a:p>
          <a:p>
            <a:pPr eaLnBrk="1" hangingPunct="1"/>
            <a:endParaRPr lang="en-US" altLang="it-IT" sz="20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it-IT" sz="2000">
                <a:latin typeface="Comic Sans MS" panose="030F0702030302020204" pitchFamily="66" charset="0"/>
              </a:rPr>
              <a:t>            </a:t>
            </a:r>
            <a:r>
              <a:rPr lang="en-US" altLang="it-IT" sz="2000">
                <a:solidFill>
                  <a:srgbClr val="27B206"/>
                </a:solidFill>
                <a:latin typeface="Comic Sans MS" panose="030F0702030302020204" pitchFamily="66" charset="0"/>
              </a:rPr>
              <a:t>Dual Parton Model (DPM)</a:t>
            </a:r>
          </a:p>
          <a:p>
            <a:pPr eaLnBrk="1" hangingPunct="1"/>
            <a:r>
              <a:rPr lang="en-US" altLang="it-IT" sz="2000">
                <a:latin typeface="Comic Sans MS" panose="030F0702030302020204" pitchFamily="66" charset="0"/>
              </a:rPr>
              <a:t>            DPMJET-III </a:t>
            </a:r>
            <a:r>
              <a:rPr lang="en-US" altLang="it-IT" sz="1600">
                <a:latin typeface="Comic Sans MS" panose="030F0702030302020204" pitchFamily="66" charset="0"/>
              </a:rPr>
              <a:t>(original code by </a:t>
            </a:r>
            <a:endParaRPr lang="en-US" altLang="it-IT" sz="160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it-IT" sz="1600">
                <a:latin typeface="Comic Sans MS" panose="030F0702030302020204" pitchFamily="66" charset="0"/>
              </a:rPr>
              <a:t> </a:t>
            </a:r>
            <a:r>
              <a:rPr lang="en-US" altLang="it-IT" sz="1600" smtClean="0">
                <a:latin typeface="Comic Sans MS" panose="030F0702030302020204" pitchFamily="66" charset="0"/>
              </a:rPr>
              <a:t>              R.Engel</a:t>
            </a:r>
            <a:r>
              <a:rPr lang="en-US" altLang="it-IT" sz="1600">
                <a:latin typeface="Comic Sans MS" panose="030F0702030302020204" pitchFamily="66" charset="0"/>
              </a:rPr>
              <a:t>, J.Ranft and S.Roesler,</a:t>
            </a:r>
          </a:p>
          <a:p>
            <a:pPr eaLnBrk="1" hangingPunct="1"/>
            <a:r>
              <a:rPr lang="en-US" altLang="it-IT" sz="1600">
                <a:latin typeface="Comic Sans MS" panose="030F0702030302020204" pitchFamily="66" charset="0"/>
              </a:rPr>
              <a:t>               </a:t>
            </a:r>
            <a:r>
              <a:rPr lang="en-US" altLang="it-IT" sz="1600" smtClean="0">
                <a:latin typeface="Comic Sans MS" panose="030F0702030302020204" pitchFamily="66" charset="0"/>
              </a:rPr>
              <a:t>FLUKA-implemenation </a:t>
            </a:r>
            <a:r>
              <a:rPr lang="en-US" altLang="it-IT" sz="1600">
                <a:latin typeface="Comic Sans MS" panose="030F0702030302020204" pitchFamily="66" charset="0"/>
              </a:rPr>
              <a:t>by T.Empl </a:t>
            </a:r>
            <a:r>
              <a:rPr lang="en-US" altLang="it-IT" sz="1600" i="1">
                <a:latin typeface="Comic Sans MS" panose="030F0702030302020204" pitchFamily="66" charset="0"/>
              </a:rPr>
              <a:t>et al.</a:t>
            </a:r>
            <a:r>
              <a:rPr lang="en-US" altLang="it-IT" sz="1600">
                <a:latin typeface="Comic Sans MS" panose="030F0702030302020204" pitchFamily="66" charset="0"/>
              </a:rPr>
              <a:t>)</a:t>
            </a:r>
          </a:p>
          <a:p>
            <a:pPr eaLnBrk="1" hangingPunct="1"/>
            <a:endParaRPr lang="en-US" altLang="it-IT" sz="1600">
              <a:latin typeface="Comic Sans MS" panose="030F0702030302020204" pitchFamily="66" charset="0"/>
            </a:endParaRPr>
          </a:p>
        </p:txBody>
      </p:sp>
      <p:sp>
        <p:nvSpPr>
          <p:cNvPr id="3891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20000A1-5F4E-416E-82FB-33963283423E}" type="slidenum">
              <a:rPr lang="en-US" altLang="it-IT" sz="1200"/>
              <a:pPr eaLnBrk="1" hangingPunct="1"/>
              <a:t>11</a:t>
            </a:fld>
            <a:endParaRPr lang="en-US" altLang="it-IT" sz="1200"/>
          </a:p>
        </p:txBody>
      </p:sp>
      <p:sp>
        <p:nvSpPr>
          <p:cNvPr id="3" name="TextBox 2"/>
          <p:cNvSpPr txBox="1"/>
          <p:nvPr/>
        </p:nvSpPr>
        <p:spPr>
          <a:xfrm>
            <a:off x="6019800" y="1859340"/>
            <a:ext cx="281940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Ottimizzato per energie intermedie. Possibili problemi</a:t>
            </a:r>
          </a:p>
          <a:p>
            <a:r>
              <a:rPr lang="en-US" smtClean="0">
                <a:solidFill>
                  <a:srgbClr val="C00000"/>
                </a:solidFill>
              </a:rPr>
              <a:t>vicino alla soglia inferiore</a:t>
            </a:r>
            <a:endParaRPr lang="it-IT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4191000" y="2661067"/>
            <a:ext cx="1828800" cy="7679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172200" y="4800600"/>
            <a:ext cx="281940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Non si osservano anomalie evidenti se ci si limita a distribuzione di dose</a:t>
            </a:r>
            <a:endParaRPr lang="it-IT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Torino, 15-16/09/14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3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61" y="1328041"/>
            <a:ext cx="8045280" cy="506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1800" y="6157368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 (cm)</a:t>
            </a:r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3810001" y="25146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Ricostruzione della distribuzione del punto di origine dei protoni che escono dal target</a:t>
            </a:r>
            <a:endParaRPr lang="it-IT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257800" y="533400"/>
            <a:ext cx="1752600" cy="79464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5627810" y="99360"/>
            <a:ext cx="319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Selezione generazione</a:t>
            </a:r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24200" y="533400"/>
            <a:ext cx="2362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48680"/>
            <a:ext cx="4699487" cy="78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soglia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di </a:t>
            </a:r>
            <a:r>
              <a:rPr lang="en-US" sz="2400" dirty="0" err="1" smtClean="0">
                <a:solidFill>
                  <a:srgbClr val="C00000"/>
                </a:solidFill>
              </a:rPr>
              <a:t>transizione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fra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modelli</a:t>
            </a:r>
            <a:r>
              <a:rPr lang="en-US" sz="2400" dirty="0" smtClean="0">
                <a:solidFill>
                  <a:srgbClr val="C00000"/>
                </a:solidFill>
              </a:rPr>
              <a:t> e’ sharp</a:t>
            </a: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891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0" y="1480681"/>
            <a:ext cx="8087040" cy="49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124200" y="533400"/>
            <a:ext cx="2362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481" y="533400"/>
            <a:ext cx="2973741" cy="44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Selezione</a:t>
            </a:r>
            <a:r>
              <a:rPr lang="en-US" sz="2400" dirty="0" smtClean="0"/>
              <a:t> in </a:t>
            </a:r>
            <a:r>
              <a:rPr lang="en-US" sz="2400" dirty="0" err="1" smtClean="0"/>
              <a:t>energia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759561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2CFA0-F117-442E-A245-7A50C5F82592}" type="slidenum">
              <a:rPr lang="en-US" altLang="it-IT" smtClean="0"/>
              <a:pPr/>
              <a:t>14</a:t>
            </a:fld>
            <a:endParaRPr lang="en-US" alt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4999"/>
            <a:ext cx="7239000" cy="4909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3046" y="685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Per energie contenute nel range BME (es. C a 100 MeV/u) non ci sono anomalie evidenti</a:t>
            </a:r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3657600" y="4128769"/>
            <a:ext cx="457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Il problema non esiste comunque per le interazioni p-N dove non c’e’ transizione di modelli di interazione</a:t>
            </a:r>
            <a:endParaRPr lang="it-I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Torino, 15-16/09/14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0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FLUKA in-beam PET simulations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up the simulation</a:t>
            </a:r>
          </a:p>
          <a:p>
            <a:pPr lvl="1"/>
            <a:r>
              <a:rPr lang="en-US" dirty="0" smtClean="0"/>
              <a:t>Bias</a:t>
            </a:r>
          </a:p>
          <a:p>
            <a:pPr lvl="1"/>
            <a:r>
              <a:rPr lang="en-US" dirty="0" smtClean="0"/>
              <a:t>Activity based-generator</a:t>
            </a:r>
          </a:p>
          <a:p>
            <a:pPr lvl="1"/>
            <a:r>
              <a:rPr lang="en-US" dirty="0" smtClean="0"/>
              <a:t>Faster workstation</a:t>
            </a:r>
          </a:p>
          <a:p>
            <a:pPr lvl="1"/>
            <a:r>
              <a:rPr lang="en-US" dirty="0" smtClean="0"/>
              <a:t>Cloud-computing</a:t>
            </a:r>
          </a:p>
          <a:p>
            <a:endParaRPr lang="en-US" dirty="0"/>
          </a:p>
        </p:txBody>
      </p:sp>
      <p:sp>
        <p:nvSpPr>
          <p:cNvPr id="4" name="Ovale 3"/>
          <p:cNvSpPr/>
          <p:nvPr/>
        </p:nvSpPr>
        <p:spPr>
          <a:xfrm>
            <a:off x="755576" y="2708920"/>
            <a:ext cx="4968552" cy="64807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1124744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7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Hadrontherapy</a:t>
            </a:r>
            <a:r>
              <a:rPr lang="en-US" dirty="0" smtClean="0"/>
              <a:t> activity-based generator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Needed components</a:t>
            </a:r>
          </a:p>
          <a:p>
            <a:pPr lvl="1"/>
            <a:r>
              <a:rPr lang="en-US" dirty="0" smtClean="0"/>
              <a:t>Hadrons treatment simulation</a:t>
            </a:r>
          </a:p>
          <a:p>
            <a:pPr lvl="1"/>
            <a:r>
              <a:rPr lang="en-US" dirty="0" smtClean="0"/>
              <a:t>Activity scoring with time tagging</a:t>
            </a:r>
          </a:p>
          <a:p>
            <a:pPr lvl="2"/>
            <a:r>
              <a:rPr lang="en-US" dirty="0" smtClean="0"/>
              <a:t>Spatial sampling</a:t>
            </a:r>
          </a:p>
          <a:p>
            <a:pPr lvl="2"/>
            <a:r>
              <a:rPr lang="en-US" dirty="0" smtClean="0"/>
              <a:t>Time sampling (spills?)</a:t>
            </a:r>
          </a:p>
          <a:p>
            <a:pPr lvl="2"/>
            <a:r>
              <a:rPr lang="en-US" dirty="0" smtClean="0"/>
              <a:t>Activity distribution </a:t>
            </a:r>
            <a:r>
              <a:rPr lang="en-US" dirty="0" err="1" smtClean="0"/>
              <a:t>vs</a:t>
            </a:r>
            <a:r>
              <a:rPr lang="en-US" dirty="0" smtClean="0"/>
              <a:t> annihilation points distribution per nucleon</a:t>
            </a:r>
          </a:p>
          <a:p>
            <a:pPr lvl="3"/>
            <a:r>
              <a:rPr lang="en-US" dirty="0" smtClean="0"/>
              <a:t>Pairs generation </a:t>
            </a:r>
            <a:r>
              <a:rPr lang="en-US" dirty="0" err="1" smtClean="0"/>
              <a:t>vs</a:t>
            </a:r>
            <a:r>
              <a:rPr lang="en-US" dirty="0" smtClean="0"/>
              <a:t> positrons generation</a:t>
            </a:r>
          </a:p>
        </p:txBody>
      </p:sp>
      <p:sp>
        <p:nvSpPr>
          <p:cNvPr id="4" name="Ovale 3"/>
          <p:cNvSpPr/>
          <p:nvPr/>
        </p:nvSpPr>
        <p:spPr>
          <a:xfrm>
            <a:off x="899592" y="2636912"/>
            <a:ext cx="5832648" cy="64807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1484784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8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Hadrontherapy</a:t>
            </a:r>
            <a:r>
              <a:rPr lang="en-US" dirty="0" smtClean="0"/>
              <a:t> activity-based generator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SOURCE.F file for photons pair generation</a:t>
            </a:r>
          </a:p>
          <a:p>
            <a:pPr lvl="1"/>
            <a:r>
              <a:rPr lang="en-US" dirty="0" smtClean="0"/>
              <a:t>Spatial and time sampling of activity, “simple” pairs generation</a:t>
            </a:r>
          </a:p>
          <a:p>
            <a:pPr lvl="2"/>
            <a:r>
              <a:rPr lang="en-US" dirty="0" smtClean="0"/>
              <a:t>Input file contains 4D spatial sampling</a:t>
            </a:r>
          </a:p>
          <a:p>
            <a:pPr lvl="2"/>
            <a:r>
              <a:rPr lang="en-US" dirty="0" smtClean="0"/>
              <a:t>With REAL*4 for 100x100x100x300 </a:t>
            </a:r>
            <a:r>
              <a:rPr lang="en-US" dirty="0" err="1" smtClean="0"/>
              <a:t>voxel</a:t>
            </a:r>
            <a:r>
              <a:rPr lang="en-US" dirty="0" smtClean="0"/>
              <a:t> the memory used is 1.2 GB</a:t>
            </a:r>
          </a:p>
          <a:p>
            <a:pPr lvl="1"/>
            <a:r>
              <a:rPr lang="en-US" dirty="0" smtClean="0"/>
              <a:t>Alternative: activity sampled per nucleon</a:t>
            </a:r>
          </a:p>
          <a:p>
            <a:pPr lvl="2"/>
            <a:r>
              <a:rPr lang="en-US" dirty="0" smtClean="0"/>
              <a:t>Input file contains different data per emitter</a:t>
            </a:r>
          </a:p>
          <a:p>
            <a:pPr lvl="2"/>
            <a:r>
              <a:rPr lang="en-US" dirty="0" smtClean="0"/>
              <a:t>Positron generation instead of pairs</a:t>
            </a:r>
          </a:p>
          <a:p>
            <a:pPr lvl="2"/>
            <a:r>
              <a:rPr lang="en-US" dirty="0" smtClean="0"/>
              <a:t>-&gt; More complete physics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0" y="1484784"/>
            <a:ext cx="9144000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5536" y="5445224"/>
            <a:ext cx="8424936" cy="1129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</a:rPr>
              <a:t>Results: full proton treatment simulated in about 1h10’</a:t>
            </a:r>
            <a:endParaRPr lang="en-US" sz="3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9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Treatment Plan Simulation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starting </a:t>
            </a:r>
            <a:r>
              <a:rPr lang="en-US" dirty="0">
                <a:solidFill>
                  <a:srgbClr val="000090"/>
                </a:solidFill>
              </a:rPr>
              <a:t>from full treatment plan (4*10^10 p)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FLUKA</a:t>
            </a:r>
            <a:r>
              <a:rPr lang="en-US" dirty="0">
                <a:solidFill>
                  <a:srgbClr val="000090"/>
                </a:solidFill>
              </a:rPr>
              <a:t>, which will provide another gain for </a:t>
            </a:r>
            <a:r>
              <a:rPr lang="en-US" dirty="0" smtClean="0">
                <a:solidFill>
                  <a:srgbClr val="000090"/>
                </a:solidFill>
              </a:rPr>
              <a:t>the direction </a:t>
            </a:r>
            <a:r>
              <a:rPr lang="en-US" dirty="0">
                <a:solidFill>
                  <a:srgbClr val="000090"/>
                </a:solidFill>
              </a:rPr>
              <a:t>bias: ~ 10^2 </a:t>
            </a:r>
            <a:endParaRPr lang="en-US" dirty="0" smtClean="0">
              <a:solidFill>
                <a:srgbClr val="000090"/>
              </a:solidFill>
            </a:endParaRPr>
          </a:p>
          <a:p>
            <a:pPr marL="857250" lvl="1" indent="-457200"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</a:rPr>
              <a:t>4D Activity </a:t>
            </a:r>
            <a:r>
              <a:rPr lang="en-US" dirty="0" smtClean="0">
                <a:solidFill>
                  <a:srgbClr val="000090"/>
                </a:solidFill>
              </a:rPr>
              <a:t>distribution: gain </a:t>
            </a:r>
            <a:r>
              <a:rPr lang="en-US" dirty="0">
                <a:solidFill>
                  <a:srgbClr val="000090"/>
                </a:solidFill>
              </a:rPr>
              <a:t>of about a factor 1000 (163 because all p generate beta+, another 10 because activity map is sampled with a 1mm and 1s step)</a:t>
            </a:r>
          </a:p>
          <a:p>
            <a:r>
              <a:rPr lang="en-US" dirty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otal gain about: </a:t>
            </a:r>
            <a:r>
              <a:rPr lang="en-US" dirty="0">
                <a:solidFill>
                  <a:srgbClr val="000090"/>
                </a:solidFill>
              </a:rPr>
              <a:t>10^4</a:t>
            </a:r>
          </a:p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0511970-351F-4B69-B5BE-36DE2864191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0696" y="3252413"/>
            <a:ext cx="2442608" cy="353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4D Activity </a:t>
            </a:r>
            <a:r>
              <a:rPr lang="en-US" dirty="0" smtClean="0"/>
              <a:t>distribution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80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586" y="2490254"/>
            <a:ext cx="8528652" cy="1780108"/>
          </a:xfrm>
        </p:spPr>
        <p:txBody>
          <a:bodyPr/>
          <a:lstStyle/>
          <a:p>
            <a:r>
              <a:rPr lang="en-US" dirty="0" smtClean="0"/>
              <a:t>RHD-</a:t>
            </a:r>
            <a:r>
              <a:rPr lang="en-US" dirty="0" err="1" smtClean="0"/>
              <a:t>DoPET</a:t>
            </a:r>
            <a:r>
              <a:rPr lang="en-US" dirty="0" smtClean="0"/>
              <a:t> CNAO test beam result (may 2014)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7449" y="1153064"/>
            <a:ext cx="7822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Pisa group, INSIDE meeting 15-16 </a:t>
            </a:r>
            <a:r>
              <a:rPr lang="en-US" sz="3200" dirty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eptember 2014,Torino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8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F1784F9-B41D-4BE0-901F-8B4D95F3647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2" y="1977630"/>
            <a:ext cx="4950490" cy="404234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HelveticaNeue-Medium"/>
              </a:rPr>
              <a:t>Development </a:t>
            </a:r>
            <a:r>
              <a:rPr lang="en-US" sz="2400" dirty="0">
                <a:solidFill>
                  <a:schemeClr val="tx1"/>
                </a:solidFill>
                <a:latin typeface="HelveticaNeue-Medium"/>
              </a:rPr>
              <a:t>of techniques to speed </a:t>
            </a:r>
            <a:r>
              <a:rPr lang="en-US" sz="2400" dirty="0" smtClean="0">
                <a:solidFill>
                  <a:schemeClr val="tx1"/>
                </a:solidFill>
                <a:latin typeface="HelveticaNeue-Medium"/>
              </a:rPr>
              <a:t>up the </a:t>
            </a:r>
            <a:r>
              <a:rPr lang="en-US" sz="2400" dirty="0">
                <a:solidFill>
                  <a:schemeClr val="tx1"/>
                </a:solidFill>
                <a:latin typeface="HelveticaNeue-Medium"/>
              </a:rPr>
              <a:t>simulation of PET and </a:t>
            </a:r>
            <a:r>
              <a:rPr lang="en-US" sz="2400" dirty="0" smtClean="0">
                <a:solidFill>
                  <a:schemeClr val="tx1"/>
                </a:solidFill>
                <a:latin typeface="HelveticaNeue-Medium"/>
              </a:rPr>
              <a:t>SPECT </a:t>
            </a:r>
            <a:r>
              <a:rPr lang="it-IT" sz="2400" dirty="0" smtClean="0">
                <a:solidFill>
                  <a:schemeClr val="tx1"/>
                </a:solidFill>
                <a:latin typeface="HelveticaNeue-Medium"/>
              </a:rPr>
              <a:t>for </a:t>
            </a:r>
            <a:r>
              <a:rPr lang="it-IT" sz="2400" dirty="0" err="1">
                <a:solidFill>
                  <a:schemeClr val="tx1"/>
                </a:solidFill>
                <a:latin typeface="HelveticaNeue-Medium"/>
              </a:rPr>
              <a:t>hadrontherapy</a:t>
            </a:r>
            <a:r>
              <a:rPr lang="it-IT" sz="2400" dirty="0">
                <a:solidFill>
                  <a:schemeClr val="tx1"/>
                </a:solidFill>
                <a:latin typeface="HelveticaNeue-Medium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HelveticaNeue-Medium"/>
              </a:rPr>
              <a:t>monitoring</a:t>
            </a:r>
            <a:r>
              <a:rPr lang="it-IT" sz="2400" dirty="0">
                <a:solidFill>
                  <a:schemeClr val="tx1"/>
                </a:solidFill>
              </a:rPr>
              <a:t/>
            </a:r>
            <a:br>
              <a:rPr lang="it-IT" sz="2400" dirty="0">
                <a:solidFill>
                  <a:schemeClr val="tx1"/>
                </a:solidFill>
              </a:rPr>
            </a:b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14" y="1767300"/>
            <a:ext cx="2408399" cy="158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3913729"/>
            <a:ext cx="3149699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Detectors for monitoring have a limited solid angle in general. Most of simulated physics is wasted outside the detector</a:t>
            </a:r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88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3640"/>
            <a:ext cx="3564713" cy="48690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New: acquisition of the gating signal provided by CNAO</a:t>
            </a:r>
          </a:p>
          <a:p>
            <a:r>
              <a:rPr lang="en-US" dirty="0" smtClean="0"/>
              <a:t>Allowed us to divide accurately data between “in spill”, “intra spill” and “Beam OFF” (BOFF) data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DoPET</a:t>
            </a:r>
            <a:r>
              <a:rPr lang="en-US" dirty="0"/>
              <a:t> </a:t>
            </a:r>
            <a:r>
              <a:rPr lang="en-US" dirty="0" smtClean="0"/>
              <a:t>hardware updates</a:t>
            </a:r>
            <a:endParaRPr lang="en-US" dirty="0"/>
          </a:p>
        </p:txBody>
      </p:sp>
      <p:pic>
        <p:nvPicPr>
          <p:cNvPr id="5" name="Picture 4" descr="Gating15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/>
          <a:stretch/>
        </p:blipFill>
        <p:spPr>
          <a:xfrm>
            <a:off x="3856705" y="2383346"/>
            <a:ext cx="5175780" cy="40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-1028542" y="0"/>
            <a:ext cx="11086942" cy="84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Data 15476: 95.3 MeV protons on homogeneous PMMA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08151" y="846668"/>
            <a:ext cx="1659431" cy="1613479"/>
            <a:chOff x="7179967" y="1169376"/>
            <a:chExt cx="1651001" cy="1697164"/>
          </a:xfrm>
        </p:grpSpPr>
        <p:pic>
          <p:nvPicPr>
            <p:cNvPr id="5" name="Picture 4" descr="Screen Shot 2014-09-10 at 17.18.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9967" y="1169376"/>
              <a:ext cx="1651001" cy="1697164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7560503" y="1840158"/>
              <a:ext cx="889000" cy="3556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91848" y="1881990"/>
            <a:ext cx="3587485" cy="459626"/>
          </a:xfrm>
          <a:prstGeom prst="roundRect">
            <a:avLst/>
          </a:prstGeom>
          <a:gradFill flip="none" rotWithShape="1">
            <a:gsLst>
              <a:gs pos="0">
                <a:srgbClr val="FFF99B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700" y="769924"/>
            <a:ext cx="4079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95 MeV protons on uniform PMMA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294" y="1928556"/>
            <a:ext cx="363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1-D z-profile for DATA and MC</a:t>
            </a:r>
            <a:r>
              <a:rPr lang="en-US" sz="2000" b="1" i="1" dirty="0"/>
              <a:t> </a:t>
            </a:r>
            <a:endParaRPr lang="en-US" sz="2000" b="1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237849" y="915087"/>
            <a:ext cx="3016316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Nr events:</a:t>
            </a:r>
          </a:p>
          <a:p>
            <a:r>
              <a:rPr lang="en-US" dirty="0" smtClean="0"/>
              <a:t>In-spill     =12234</a:t>
            </a:r>
          </a:p>
          <a:p>
            <a:r>
              <a:rPr lang="en-US" dirty="0" smtClean="0"/>
              <a:t>Inter-spill=196624</a:t>
            </a:r>
            <a:endParaRPr lang="en-US" dirty="0"/>
          </a:p>
          <a:p>
            <a:r>
              <a:rPr lang="en-US" dirty="0" smtClean="0"/>
              <a:t>2 min beam-off=</a:t>
            </a:r>
            <a:r>
              <a:rPr lang="en-US" dirty="0"/>
              <a:t>326913; </a:t>
            </a:r>
          </a:p>
          <a:p>
            <a:r>
              <a:rPr lang="en-US" dirty="0" smtClean="0"/>
              <a:t>BON+2min beam-off=</a:t>
            </a:r>
            <a:r>
              <a:rPr lang="en-US" dirty="0"/>
              <a:t>534837;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865" y="2460147"/>
            <a:ext cx="9033718" cy="4352068"/>
            <a:chOff x="0" y="3010684"/>
            <a:chExt cx="7054634" cy="3784598"/>
          </a:xfrm>
        </p:grpSpPr>
        <p:pic>
          <p:nvPicPr>
            <p:cNvPr id="3" name="Picture 2" descr="profiles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8"/>
            <a:stretch/>
          </p:blipFill>
          <p:spPr>
            <a:xfrm rot="5400000">
              <a:off x="1635018" y="1375666"/>
              <a:ext cx="3784598" cy="70546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36800" y="3395133"/>
              <a:ext cx="880533" cy="1862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68776" y="3395133"/>
              <a:ext cx="880533" cy="1862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19867" y="5266266"/>
              <a:ext cx="880533" cy="1862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68784" y="5274732"/>
              <a:ext cx="880533" cy="1862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31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95.3 MeV Proton on PMMA images</a:t>
            </a:r>
            <a:endParaRPr lang="en-US" dirty="0"/>
          </a:p>
        </p:txBody>
      </p:sp>
      <p:pic>
        <p:nvPicPr>
          <p:cNvPr id="4" name="Picture 3" descr="pet_20140518_154746.BO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0" y="3950746"/>
            <a:ext cx="2515345" cy="2515345"/>
          </a:xfrm>
          <a:prstGeom prst="rect">
            <a:avLst/>
          </a:prstGeom>
        </p:spPr>
      </p:pic>
      <p:pic>
        <p:nvPicPr>
          <p:cNvPr id="5" name="Picture 4" descr="pet_20140518_154746.BON.GOFF.evt.dat.l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04" y="3967241"/>
            <a:ext cx="2482648" cy="2482648"/>
          </a:xfrm>
          <a:prstGeom prst="rect">
            <a:avLst/>
          </a:prstGeom>
        </p:spPr>
      </p:pic>
      <p:pic>
        <p:nvPicPr>
          <p:cNvPr id="6" name="Picture 5" descr="pet_20140518_154746.BON.GON.evt.dat.l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8" y="3950746"/>
            <a:ext cx="2482648" cy="248264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800328" y="3120302"/>
            <a:ext cx="0" cy="705005"/>
          </a:xfrm>
          <a:prstGeom prst="straightConnector1">
            <a:avLst/>
          </a:prstGeom>
          <a:ln w="38100" cmpd="dbl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0510" y="2597082"/>
            <a:ext cx="147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BEAM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1140" y="6494841"/>
            <a:ext cx="156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In-spill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77381" y="6495549"/>
            <a:ext cx="156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BOFF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16444" y="6465674"/>
            <a:ext cx="156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 spill</a:t>
            </a:r>
            <a:endParaRPr lang="en-US" dirty="0"/>
          </a:p>
        </p:txBody>
      </p:sp>
      <p:pic>
        <p:nvPicPr>
          <p:cNvPr id="13" name="Picture 12" descr="Ske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88" y="1773594"/>
            <a:ext cx="2498743" cy="194588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57197" y="3808374"/>
            <a:ext cx="0" cy="1610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197" y="3808374"/>
            <a:ext cx="1473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5466" y="4151907"/>
            <a:ext cx="27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7220" y="3386250"/>
            <a:ext cx="27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1894342"/>
            <a:ext cx="4716431" cy="14484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BON time 118.2 sec</a:t>
            </a:r>
          </a:p>
          <a:p>
            <a:r>
              <a:rPr lang="en-US" smtClean="0"/>
              <a:t>Intra spill time ~20 sec</a:t>
            </a:r>
          </a:p>
          <a:p>
            <a:r>
              <a:rPr lang="en-US" smtClean="0"/>
              <a:t>Inter spill time ~100 sec </a:t>
            </a:r>
          </a:p>
          <a:p>
            <a:r>
              <a:rPr lang="en-US" smtClean="0"/>
              <a:t>BOFF time 548.5 sec</a:t>
            </a:r>
          </a:p>
          <a:p>
            <a:pPr marL="0" indent="0">
              <a:buFont typeface="Symbol" pitchFamily="18" charset="2"/>
              <a:buNone/>
            </a:pPr>
            <a:endParaRPr lang="en-US" smtClean="0"/>
          </a:p>
          <a:p>
            <a:pPr marL="0" indent="0">
              <a:buFont typeface="Symbol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2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-1028542" y="186263"/>
            <a:ext cx="11086942" cy="84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Data 172120: 95.3 MeV protons on PMMA+ “small” hole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3297" y="2088843"/>
            <a:ext cx="3896799" cy="412810"/>
          </a:xfrm>
          <a:prstGeom prst="roundRect">
            <a:avLst/>
          </a:prstGeom>
          <a:gradFill flip="none" rotWithShape="1">
            <a:gsLst>
              <a:gs pos="0">
                <a:srgbClr val="FFF99B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297" y="2101543"/>
            <a:ext cx="878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1-D z-profile for DATA and MC</a:t>
            </a:r>
            <a:r>
              <a:rPr lang="en-US" sz="2000" b="1" i="1" dirty="0"/>
              <a:t> </a:t>
            </a:r>
            <a:endParaRPr lang="en-US" sz="2000" b="1" i="1" dirty="0" smtClean="0"/>
          </a:p>
        </p:txBody>
      </p:sp>
      <p:pic>
        <p:nvPicPr>
          <p:cNvPr id="10" name="Picture 9" descr="Screen Shot 2014-09-10 at 17.18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09" y="1043275"/>
            <a:ext cx="1384301" cy="142300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34809" y="1673946"/>
            <a:ext cx="576000" cy="144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38110" y="1076087"/>
            <a:ext cx="20436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x</a:t>
            </a:r>
            <a:r>
              <a:rPr lang="en-US" b="1" i="1" dirty="0" smtClean="0"/>
              <a:t>-y view of ROI</a:t>
            </a:r>
          </a:p>
          <a:p>
            <a:r>
              <a:rPr lang="en-US" b="1" i="1" dirty="0" smtClean="0"/>
              <a:t>(“ellipse-cylinder”)</a:t>
            </a:r>
          </a:p>
          <a:p>
            <a:r>
              <a:rPr lang="en-US" b="1" i="1" dirty="0" smtClean="0"/>
              <a:t>(so “zoomed” on </a:t>
            </a:r>
          </a:p>
          <a:p>
            <a:r>
              <a:rPr lang="en-US" b="1" i="1" dirty="0" smtClean="0"/>
              <a:t>cavity)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3297" y="1029455"/>
            <a:ext cx="878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95 MeV protons on PMMA with</a:t>
            </a:r>
          </a:p>
          <a:p>
            <a:r>
              <a:rPr lang="en-US" sz="2000" b="1" i="1" dirty="0" smtClean="0"/>
              <a:t>a cavity at z=2 (d=1cm, h=1 cm)</a:t>
            </a:r>
          </a:p>
        </p:txBody>
      </p:sp>
      <p:pic>
        <p:nvPicPr>
          <p:cNvPr id="3" name="Picture 2" descr="profil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4832" y="938121"/>
            <a:ext cx="3844075" cy="73884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91091" y="3305889"/>
            <a:ext cx="1598506" cy="16619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Nr events:</a:t>
            </a:r>
          </a:p>
          <a:p>
            <a:r>
              <a:rPr lang="en-US" sz="1400" dirty="0" smtClean="0"/>
              <a:t>In-spill     =9134</a:t>
            </a:r>
          </a:p>
          <a:p>
            <a:r>
              <a:rPr lang="en-US" sz="1400" dirty="0" smtClean="0"/>
              <a:t>Inter-spill=179049</a:t>
            </a:r>
            <a:endParaRPr lang="en-US" sz="1400" dirty="0"/>
          </a:p>
          <a:p>
            <a:r>
              <a:rPr lang="en-US" sz="1400" dirty="0" smtClean="0"/>
              <a:t>2 min beam-off =347090; </a:t>
            </a:r>
            <a:endParaRPr lang="en-US" sz="1400" dirty="0"/>
          </a:p>
          <a:p>
            <a:r>
              <a:rPr lang="en-US" sz="1400" dirty="0" smtClean="0"/>
              <a:t>BON+2min beam-off =535273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090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95.3 </a:t>
            </a:r>
            <a:r>
              <a:rPr lang="en-US" dirty="0"/>
              <a:t>MeV Proton on </a:t>
            </a:r>
            <a:r>
              <a:rPr lang="en-US" dirty="0" smtClean="0"/>
              <a:t>a PMMA with a “small” air cavity</a:t>
            </a:r>
            <a:endParaRPr lang="en-US" dirty="0"/>
          </a:p>
        </p:txBody>
      </p:sp>
      <p:pic>
        <p:nvPicPr>
          <p:cNvPr id="4" name="Picture 3" descr="pet_20140518_172120.BON.GO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24" y="3690149"/>
            <a:ext cx="2657708" cy="2657708"/>
          </a:xfrm>
          <a:prstGeom prst="rect">
            <a:avLst/>
          </a:prstGeom>
        </p:spPr>
      </p:pic>
      <p:pic>
        <p:nvPicPr>
          <p:cNvPr id="5" name="Picture 4" descr="pet_20140518_172120.BON.GON.evt.dat.l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25" y="3690149"/>
            <a:ext cx="2657708" cy="2657708"/>
          </a:xfrm>
          <a:prstGeom prst="rect">
            <a:avLst/>
          </a:prstGeom>
        </p:spPr>
      </p:pic>
      <p:pic>
        <p:nvPicPr>
          <p:cNvPr id="6" name="Picture 5" descr="pet_20140518_172120.BOFF.evt.d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8" y="3690149"/>
            <a:ext cx="2657708" cy="265770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894342"/>
            <a:ext cx="4716431" cy="14484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BON time  90.6 sec</a:t>
            </a:r>
          </a:p>
          <a:p>
            <a:r>
              <a:rPr lang="en-US" dirty="0" smtClean="0"/>
              <a:t>Intra spill time ~20 sec</a:t>
            </a:r>
          </a:p>
          <a:p>
            <a:r>
              <a:rPr lang="en-US" dirty="0" smtClean="0"/>
              <a:t>Inter spill time ~100 sec </a:t>
            </a:r>
          </a:p>
          <a:p>
            <a:r>
              <a:rPr lang="en-US" dirty="0" smtClean="0"/>
              <a:t>BOFF time </a:t>
            </a:r>
            <a:r>
              <a:rPr lang="en-US" dirty="0"/>
              <a:t>583.4</a:t>
            </a:r>
            <a:r>
              <a:rPr lang="en-US" dirty="0" smtClean="0"/>
              <a:t> sec</a:t>
            </a:r>
          </a:p>
          <a:p>
            <a:pPr marL="0" indent="0">
              <a:buFont typeface="Symbol" pitchFamily="18" charset="2"/>
              <a:buNone/>
            </a:pPr>
            <a:endParaRPr lang="en-US" dirty="0" smtClean="0"/>
          </a:p>
          <a:p>
            <a:pPr marL="0" indent="0">
              <a:buFont typeface="Symbol" pitchFamily="18" charset="2"/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1140" y="6441487"/>
            <a:ext cx="156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In-spill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7381" y="6447882"/>
            <a:ext cx="156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BOFF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05864" y="6441487"/>
            <a:ext cx="156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 spill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8666" y="3588245"/>
            <a:ext cx="0" cy="1610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8666" y="3588245"/>
            <a:ext cx="1473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935" y="3931778"/>
            <a:ext cx="27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8689" y="3166121"/>
            <a:ext cx="27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64864" y="2849374"/>
            <a:ext cx="0" cy="705005"/>
          </a:xfrm>
          <a:prstGeom prst="straightConnector1">
            <a:avLst/>
          </a:prstGeom>
          <a:ln w="38100" cmpd="dbl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75046" y="2326154"/>
            <a:ext cx="147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BEAM</a:t>
            </a:r>
            <a:endParaRPr lang="en-US" sz="2800" dirty="0"/>
          </a:p>
        </p:txBody>
      </p:sp>
      <p:pic>
        <p:nvPicPr>
          <p:cNvPr id="20" name="Picture 19" descr="Ske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88" y="1519599"/>
            <a:ext cx="2498743" cy="194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4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-894581" y="232779"/>
            <a:ext cx="11086942" cy="84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Data 1601: 2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Gy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plan on homogeneous PMMA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9592" y="1849377"/>
            <a:ext cx="3896799" cy="412810"/>
          </a:xfrm>
          <a:prstGeom prst="roundRect">
            <a:avLst/>
          </a:prstGeom>
          <a:gradFill flip="none" rotWithShape="1">
            <a:gsLst>
              <a:gs pos="0">
                <a:srgbClr val="FFF99B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458" y="975880"/>
            <a:ext cx="430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2 </a:t>
            </a:r>
            <a:r>
              <a:rPr lang="en-US" sz="2000" b="1" i="1" dirty="0" err="1" smtClean="0"/>
              <a:t>Gy</a:t>
            </a:r>
            <a:r>
              <a:rPr lang="en-US" sz="2000" b="1" i="1" dirty="0" smtClean="0"/>
              <a:t> plan on uniform PMMA 3x3x3 cm</a:t>
            </a:r>
            <a:r>
              <a:rPr lang="en-US" sz="2000" b="1" i="1" baseline="30000" dirty="0" smtClean="0"/>
              <a:t>3</a:t>
            </a:r>
            <a:endParaRPr lang="en-US" sz="2000" b="1" i="1" dirty="0" smtClean="0"/>
          </a:p>
          <a:p>
            <a:r>
              <a:rPr lang="en-US" sz="2000" b="1" i="1" dirty="0" smtClean="0"/>
              <a:t> located at z=2.5-&gt;5.5 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592" y="1866310"/>
            <a:ext cx="878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1-D z-profile for DATA and MC</a:t>
            </a:r>
            <a:r>
              <a:rPr lang="en-US" sz="2000" b="1" i="1" dirty="0"/>
              <a:t> </a:t>
            </a:r>
            <a:endParaRPr lang="en-US" sz="2000" b="1" i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7731318" y="975880"/>
            <a:ext cx="1172632" cy="1356194"/>
            <a:chOff x="4993798" y="1004827"/>
            <a:chExt cx="1648301" cy="1689100"/>
          </a:xfrm>
        </p:grpSpPr>
        <p:pic>
          <p:nvPicPr>
            <p:cNvPr id="5" name="Picture 4" descr="Screen Shot 2014-09-10 at 20.21.5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798" y="1004827"/>
              <a:ext cx="1648301" cy="1689100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5105400" y="1591689"/>
              <a:ext cx="1384300" cy="52921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profil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0050" y="162765"/>
            <a:ext cx="4567984" cy="87798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22796" y="960491"/>
            <a:ext cx="3026816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Nr events:</a:t>
            </a:r>
          </a:p>
          <a:p>
            <a:r>
              <a:rPr lang="en-US" dirty="0" smtClean="0"/>
              <a:t>In-spill     =9349</a:t>
            </a:r>
          </a:p>
          <a:p>
            <a:r>
              <a:rPr lang="en-US" dirty="0" smtClean="0"/>
              <a:t>Inter-spill=181422</a:t>
            </a:r>
            <a:endParaRPr lang="en-US" dirty="0"/>
          </a:p>
          <a:p>
            <a:r>
              <a:rPr lang="en-US" dirty="0" smtClean="0"/>
              <a:t>2 min beam-off =278171 </a:t>
            </a:r>
            <a:endParaRPr lang="en-US" dirty="0"/>
          </a:p>
          <a:p>
            <a:r>
              <a:rPr lang="en-US" dirty="0" smtClean="0"/>
              <a:t>BON+2min beam-</a:t>
            </a:r>
            <a:r>
              <a:rPr lang="en-US" dirty="0"/>
              <a:t>off =</a:t>
            </a:r>
            <a:r>
              <a:rPr lang="en-US" dirty="0" smtClean="0"/>
              <a:t>468942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7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-277195" y="70154"/>
            <a:ext cx="11086942" cy="84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2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Gy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plan: “big</a:t>
            </a:r>
            <a:r>
              <a:rPr lang="en-US" sz="2800" smtClean="0">
                <a:solidFill>
                  <a:schemeClr val="bg1"/>
                </a:solidFill>
                <a:latin typeface="+mn-lt"/>
              </a:rPr>
              <a:t>” (~4cm diameter)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cavity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vs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no cavity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5320" y="3485635"/>
            <a:ext cx="21082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 min beam-off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78593" y="947240"/>
            <a:ext cx="21082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Inter-spill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35038" y="3515271"/>
            <a:ext cx="278976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Beam-on+2 min beam-off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67793" y="843221"/>
            <a:ext cx="152018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2-D Inter-spill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57128" y="661739"/>
            <a:ext cx="1384301" cy="1423007"/>
            <a:chOff x="223262" y="864935"/>
            <a:chExt cx="1384301" cy="1423007"/>
          </a:xfrm>
        </p:grpSpPr>
        <p:pic>
          <p:nvPicPr>
            <p:cNvPr id="26" name="Picture 25" descr="Screen Shot 2014-09-10 at 17.18.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62" y="864935"/>
              <a:ext cx="1384301" cy="1423007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676229" y="1430893"/>
              <a:ext cx="466781" cy="284819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03537" y="2287942"/>
            <a:ext cx="3959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x</a:t>
            </a:r>
            <a:r>
              <a:rPr lang="en-US" b="1" i="1" dirty="0" smtClean="0"/>
              <a:t>-y view of </a:t>
            </a:r>
            <a:r>
              <a:rPr lang="en-US" b="1" i="1" dirty="0" err="1" smtClean="0"/>
              <a:t>ROI“ellipse</a:t>
            </a:r>
            <a:r>
              <a:rPr lang="en-US" b="1" i="1" dirty="0" smtClean="0"/>
              <a:t>-cylinder”(so “zoomed” on  the cavity) </a:t>
            </a:r>
            <a:endParaRPr lang="en-US" dirty="0"/>
          </a:p>
        </p:txBody>
      </p:sp>
      <p:pic>
        <p:nvPicPr>
          <p:cNvPr id="3" name="Picture 2" descr="profiles_beamof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197" y="3387027"/>
            <a:ext cx="2842177" cy="3959494"/>
          </a:xfrm>
          <a:prstGeom prst="rect">
            <a:avLst/>
          </a:prstGeom>
        </p:spPr>
      </p:pic>
      <p:pic>
        <p:nvPicPr>
          <p:cNvPr id="4" name="Picture 3" descr="xzviewdef_i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2281" y="998066"/>
            <a:ext cx="1091206" cy="1520181"/>
          </a:xfrm>
          <a:prstGeom prst="rect">
            <a:avLst/>
          </a:prstGeom>
        </p:spPr>
      </p:pic>
      <p:pic>
        <p:nvPicPr>
          <p:cNvPr id="5" name="Picture 4" descr="profiles_al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8511" y="3393714"/>
            <a:ext cx="2824447" cy="3934795"/>
          </a:xfrm>
          <a:prstGeom prst="rect">
            <a:avLst/>
          </a:prstGeom>
        </p:spPr>
      </p:pic>
      <p:pic>
        <p:nvPicPr>
          <p:cNvPr id="8" name="Picture 7" descr="profiles_intraspill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0534" y="1078208"/>
            <a:ext cx="1759432" cy="2451100"/>
          </a:xfrm>
          <a:prstGeom prst="rect">
            <a:avLst/>
          </a:prstGeom>
        </p:spPr>
      </p:pic>
      <p:pic>
        <p:nvPicPr>
          <p:cNvPr id="10" name="Picture 9" descr="xzviewmod_is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2280" y="2026721"/>
            <a:ext cx="1091206" cy="1520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38892" y="790771"/>
            <a:ext cx="4149083" cy="254164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20434" y="774462"/>
            <a:ext cx="1850726" cy="120032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Just with intra-spill data can already detect anomalies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6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015075"/>
            <a:ext cx="7408333" cy="37246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DoPET</a:t>
            </a:r>
            <a:r>
              <a:rPr lang="en-US" dirty="0" smtClean="0"/>
              <a:t> is capable of detecting ``small’’ abnormalities when delivering mono-energetic beam  </a:t>
            </a:r>
          </a:p>
          <a:p>
            <a:r>
              <a:rPr lang="en-US" dirty="0" err="1" smtClean="0"/>
              <a:t>DoPET</a:t>
            </a:r>
            <a:r>
              <a:rPr lang="en-US" dirty="0" smtClean="0"/>
              <a:t> is capable of detecting ``big’’ abnormalities when delivering treatment plans</a:t>
            </a:r>
          </a:p>
          <a:p>
            <a:r>
              <a:rPr lang="en-US" dirty="0" smtClean="0"/>
              <a:t>Analysis with ``small’’ abnormalities detection in treatment plans still ongoing </a:t>
            </a:r>
            <a:endParaRPr lang="en-US" dirty="0"/>
          </a:p>
          <a:p>
            <a:r>
              <a:rPr lang="en-US" dirty="0" smtClean="0"/>
              <a:t>Distal fall off position of a treatment plan is visible after ~150 sec from the last  layer delivery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DoPET</a:t>
            </a:r>
            <a:r>
              <a:rPr lang="en-US" dirty="0" smtClean="0"/>
              <a:t>: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3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457172" y="273352"/>
            <a:ext cx="8228763" cy="5308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 sz="3600" dirty="0"/>
              <a:t>INSIDE CNAO II test </a:t>
            </a:r>
            <a:r>
              <a:rPr lang="it-IT" sz="3600" dirty="0" err="1"/>
              <a:t>beam</a:t>
            </a:r>
            <a:r>
              <a:rPr lang="it-IT" sz="3600" dirty="0"/>
              <a:t> </a:t>
            </a:r>
            <a:r>
              <a:rPr lang="it-IT" sz="3600" dirty="0" err="1"/>
              <a:t>results</a:t>
            </a:r>
            <a:endParaRPr sz="3600" dirty="0"/>
          </a:p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38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457172" y="12083"/>
            <a:ext cx="8228763" cy="114500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/>
              <a:t>Experimental set up</a:t>
            </a: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130620" y="5127392"/>
            <a:ext cx="6269783" cy="171065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pPr>
              <a:buSzPct val="45000"/>
              <a:buFont typeface="StarSymbol"/>
              <a:buChar char=""/>
            </a:pPr>
            <a:r>
              <a:rPr lang="it-IT"/>
              <a:t>SiPM matrices:  4x4 matrix,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it-IT"/>
              <a:t>                          16 x 16 mm2 total cross section area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it-IT"/>
              <a:t>Each pixel has a  3 mm x 3 mm cross section  area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it-IT"/>
              <a:t>Matrix coupled to LSF/LYSO pixellated crystal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</p:txBody>
      </p:sp>
      <p:sp>
        <p:nvSpPr>
          <p:cNvPr id="77" name="CustomShape 3"/>
          <p:cNvSpPr/>
          <p:nvPr/>
        </p:nvSpPr>
        <p:spPr>
          <a:xfrm>
            <a:off x="228586" y="2453963"/>
            <a:ext cx="926099" cy="9889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</p:sp>
      <p:sp>
        <p:nvSpPr>
          <p:cNvPr id="78" name="CustomShape 4"/>
          <p:cNvSpPr/>
          <p:nvPr/>
        </p:nvSpPr>
        <p:spPr>
          <a:xfrm>
            <a:off x="2389375" y="2453637"/>
            <a:ext cx="926099" cy="9889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</p:sp>
      <p:sp>
        <p:nvSpPr>
          <p:cNvPr id="79" name="CustomShape 5"/>
          <p:cNvSpPr/>
          <p:nvPr/>
        </p:nvSpPr>
        <p:spPr>
          <a:xfrm>
            <a:off x="948958" y="3541819"/>
            <a:ext cx="411781" cy="395495"/>
          </a:xfrm>
          <a:prstGeom prst="diamond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</p:sp>
      <p:sp>
        <p:nvSpPr>
          <p:cNvPr id="80" name="CustomShape 6"/>
          <p:cNvSpPr/>
          <p:nvPr/>
        </p:nvSpPr>
        <p:spPr>
          <a:xfrm>
            <a:off x="2183321" y="1959186"/>
            <a:ext cx="411781" cy="395495"/>
          </a:xfrm>
          <a:prstGeom prst="diamond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</p:sp>
      <p:sp>
        <p:nvSpPr>
          <p:cNvPr id="81" name="CustomShape 7"/>
          <p:cNvSpPr/>
          <p:nvPr/>
        </p:nvSpPr>
        <p:spPr>
          <a:xfrm>
            <a:off x="1566466" y="2453963"/>
            <a:ext cx="514645" cy="988901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</p:sp>
      <p:sp>
        <p:nvSpPr>
          <p:cNvPr id="82" name="Line 8"/>
          <p:cNvSpPr/>
          <p:nvPr/>
        </p:nvSpPr>
        <p:spPr>
          <a:xfrm flipV="1">
            <a:off x="1823788" y="3442864"/>
            <a:ext cx="0" cy="889945"/>
          </a:xfrm>
          <a:prstGeom prst="line">
            <a:avLst/>
          </a:prstGeom>
          <a:ln w="3600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83" name="TextShape 9"/>
          <p:cNvSpPr txBox="1"/>
          <p:nvPr/>
        </p:nvSpPr>
        <p:spPr>
          <a:xfrm>
            <a:off x="1463602" y="4332810"/>
            <a:ext cx="2161116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95 MeV proton beam</a:t>
            </a:r>
            <a:endParaRPr/>
          </a:p>
        </p:txBody>
      </p:sp>
      <p:sp>
        <p:nvSpPr>
          <p:cNvPr id="84" name="TextShape 10"/>
          <p:cNvSpPr txBox="1"/>
          <p:nvPr/>
        </p:nvSpPr>
        <p:spPr>
          <a:xfrm>
            <a:off x="1501156" y="2416732"/>
            <a:ext cx="822909" cy="444483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 sz="1300"/>
              <a:t>PMMA phantom</a:t>
            </a:r>
            <a:endParaRPr/>
          </a:p>
        </p:txBody>
      </p:sp>
      <p:sp>
        <p:nvSpPr>
          <p:cNvPr id="85" name="TextShape 11"/>
          <p:cNvSpPr txBox="1"/>
          <p:nvPr/>
        </p:nvSpPr>
        <p:spPr>
          <a:xfrm>
            <a:off x="228586" y="2449391"/>
            <a:ext cx="914343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>
                <a:solidFill>
                  <a:srgbClr val="808080"/>
                </a:solidFill>
              </a:rPr>
              <a:t>Dopet</a:t>
            </a:r>
            <a:endParaRPr/>
          </a:p>
        </p:txBody>
      </p:sp>
      <p:sp>
        <p:nvSpPr>
          <p:cNvPr id="86" name="TextShape 12"/>
          <p:cNvSpPr txBox="1"/>
          <p:nvPr/>
        </p:nvSpPr>
        <p:spPr>
          <a:xfrm>
            <a:off x="2351169" y="2449391"/>
            <a:ext cx="914343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>
                <a:solidFill>
                  <a:srgbClr val="808080"/>
                </a:solidFill>
              </a:rPr>
              <a:t>Dopet</a:t>
            </a:r>
            <a:endParaRPr/>
          </a:p>
        </p:txBody>
      </p:sp>
      <p:sp>
        <p:nvSpPr>
          <p:cNvPr id="87" name="TextShape 13"/>
          <p:cNvSpPr txBox="1"/>
          <p:nvPr/>
        </p:nvSpPr>
        <p:spPr>
          <a:xfrm>
            <a:off x="2481789" y="1632928"/>
            <a:ext cx="979654" cy="546377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SiPM + LYSO</a:t>
            </a:r>
            <a:endParaRPr/>
          </a:p>
        </p:txBody>
      </p:sp>
      <p:sp>
        <p:nvSpPr>
          <p:cNvPr id="88" name="TextShape 14"/>
          <p:cNvSpPr txBox="1"/>
          <p:nvPr/>
        </p:nvSpPr>
        <p:spPr>
          <a:xfrm>
            <a:off x="359206" y="3788392"/>
            <a:ext cx="914343" cy="546377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SiPM + LSF</a:t>
            </a:r>
            <a:endParaRPr/>
          </a:p>
        </p:txBody>
      </p:sp>
      <p:sp>
        <p:nvSpPr>
          <p:cNvPr id="89" name="TextShape 15"/>
          <p:cNvSpPr txBox="1"/>
          <p:nvPr/>
        </p:nvSpPr>
        <p:spPr>
          <a:xfrm>
            <a:off x="130621" y="1306342"/>
            <a:ext cx="3396132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Schematic top view (not to scale)</a:t>
            </a:r>
            <a:endParaRPr/>
          </a:p>
        </p:txBody>
      </p:sp>
      <p:pic>
        <p:nvPicPr>
          <p:cNvPr id="90" name="Picture 89"/>
          <p:cNvPicPr/>
          <p:nvPr/>
        </p:nvPicPr>
        <p:blipFill>
          <a:blip r:embed="rId2"/>
          <a:stretch>
            <a:fillRect/>
          </a:stretch>
        </p:blipFill>
        <p:spPr>
          <a:xfrm>
            <a:off x="3684477" y="1600269"/>
            <a:ext cx="5360991" cy="2612684"/>
          </a:xfrm>
          <a:prstGeom prst="rect">
            <a:avLst/>
          </a:prstGeom>
        </p:spPr>
      </p:pic>
      <p:sp>
        <p:nvSpPr>
          <p:cNvPr id="91" name="Line 16"/>
          <p:cNvSpPr/>
          <p:nvPr/>
        </p:nvSpPr>
        <p:spPr>
          <a:xfrm flipV="1">
            <a:off x="5616680" y="2873952"/>
            <a:ext cx="587792" cy="849122"/>
          </a:xfrm>
          <a:prstGeom prst="line">
            <a:avLst/>
          </a:prstGeom>
          <a:ln w="3600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92" name="Line 17"/>
          <p:cNvSpPr/>
          <p:nvPr/>
        </p:nvSpPr>
        <p:spPr>
          <a:xfrm flipV="1">
            <a:off x="4637027" y="3396489"/>
            <a:ext cx="0" cy="979756"/>
          </a:xfrm>
          <a:prstGeom prst="line">
            <a:avLst/>
          </a:prstGeom>
          <a:ln>
            <a:solidFill>
              <a:srgbClr val="00FFFF"/>
            </a:solidFill>
            <a:tailEnd type="triangle" w="med" len="med"/>
          </a:ln>
        </p:spPr>
      </p:sp>
      <p:sp>
        <p:nvSpPr>
          <p:cNvPr id="93" name="TextShape 18"/>
          <p:cNvSpPr txBox="1"/>
          <p:nvPr/>
        </p:nvSpPr>
        <p:spPr>
          <a:xfrm>
            <a:off x="4310475" y="4310928"/>
            <a:ext cx="1306205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SiPM + LSF</a:t>
            </a:r>
            <a:endParaRPr/>
          </a:p>
        </p:txBody>
      </p:sp>
      <p:sp>
        <p:nvSpPr>
          <p:cNvPr id="94" name="Line 19"/>
          <p:cNvSpPr/>
          <p:nvPr/>
        </p:nvSpPr>
        <p:spPr>
          <a:xfrm flipH="1" flipV="1">
            <a:off x="7575987" y="2351415"/>
            <a:ext cx="16328" cy="2024830"/>
          </a:xfrm>
          <a:prstGeom prst="line">
            <a:avLst/>
          </a:prstGeom>
          <a:ln>
            <a:solidFill>
              <a:srgbClr val="00FFFF"/>
            </a:solidFill>
            <a:tailEnd type="triangle" w="med" len="med"/>
          </a:ln>
        </p:spPr>
      </p:sp>
      <p:sp>
        <p:nvSpPr>
          <p:cNvPr id="95" name="TextShape 20"/>
          <p:cNvSpPr txBox="1"/>
          <p:nvPr/>
        </p:nvSpPr>
        <p:spPr>
          <a:xfrm>
            <a:off x="6824920" y="4310928"/>
            <a:ext cx="1665411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SiPM + LYSO</a:t>
            </a:r>
            <a:endParaRPr/>
          </a:p>
        </p:txBody>
      </p:sp>
      <p:sp>
        <p:nvSpPr>
          <p:cNvPr id="96" name="TextShape 21"/>
          <p:cNvSpPr txBox="1"/>
          <p:nvPr/>
        </p:nvSpPr>
        <p:spPr>
          <a:xfrm>
            <a:off x="5322784" y="3657757"/>
            <a:ext cx="1502135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 b="1">
                <a:solidFill>
                  <a:srgbClr val="00FFFF"/>
                </a:solidFill>
              </a:rPr>
              <a:t>Proton beam</a:t>
            </a:r>
            <a:endParaRPr/>
          </a:p>
        </p:txBody>
      </p:sp>
      <p:sp>
        <p:nvSpPr>
          <p:cNvPr id="97" name="TextShape 22"/>
          <p:cNvSpPr txBox="1"/>
          <p:nvPr/>
        </p:nvSpPr>
        <p:spPr>
          <a:xfrm>
            <a:off x="4571716" y="1188118"/>
            <a:ext cx="783723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Dopet</a:t>
            </a:r>
            <a:endParaRPr/>
          </a:p>
        </p:txBody>
      </p:sp>
      <p:sp>
        <p:nvSpPr>
          <p:cNvPr id="98" name="Line 23"/>
          <p:cNvSpPr/>
          <p:nvPr/>
        </p:nvSpPr>
        <p:spPr>
          <a:xfrm>
            <a:off x="4963578" y="1502293"/>
            <a:ext cx="0" cy="653171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99" name="TextShape 24"/>
          <p:cNvSpPr txBox="1"/>
          <p:nvPr/>
        </p:nvSpPr>
        <p:spPr>
          <a:xfrm>
            <a:off x="7510677" y="1188118"/>
            <a:ext cx="783723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Dopet</a:t>
            </a:r>
            <a:endParaRPr/>
          </a:p>
        </p:txBody>
      </p:sp>
      <p:sp>
        <p:nvSpPr>
          <p:cNvPr id="100" name="Line 25"/>
          <p:cNvSpPr/>
          <p:nvPr/>
        </p:nvSpPr>
        <p:spPr>
          <a:xfrm>
            <a:off x="7902539" y="1502293"/>
            <a:ext cx="0" cy="653171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176417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600200" cy="304800"/>
          </a:xfrm>
          <a:prstGeom prst="rect">
            <a:avLst/>
          </a:prstGeom>
        </p:spPr>
        <p:txBody>
          <a:bodyPr/>
          <a:lstStyle/>
          <a:p>
            <a:fld id="{09C197F4-35EC-44A1-9A5A-734CB2FA59AC}" type="slidenum">
              <a:rPr lang="en-US"/>
              <a:pPr/>
              <a:t>3</a:t>
            </a:fld>
            <a:endParaRPr lang="en-US"/>
          </a:p>
        </p:txBody>
      </p:sp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72480" cy="623870"/>
          </a:xfrm>
        </p:spPr>
        <p:txBody>
          <a:bodyPr/>
          <a:lstStyle/>
          <a:p>
            <a:r>
              <a:rPr lang="en-US" sz="2400" b="1" dirty="0" smtClean="0"/>
              <a:t>How to accelerate FLUKA calculations for PET and prompt </a:t>
            </a:r>
            <a:r>
              <a:rPr lang="en-US" sz="2400" b="1" smtClean="0"/>
              <a:t>photon calculations</a:t>
            </a:r>
            <a:endParaRPr lang="en-US" sz="2400" b="1" dirty="0"/>
          </a:p>
        </p:txBody>
      </p:sp>
      <p:sp>
        <p:nvSpPr>
          <p:cNvPr id="883715" name="Text Box 3"/>
          <p:cNvSpPr txBox="1">
            <a:spLocks noChangeArrowheads="1"/>
          </p:cNvSpPr>
          <p:nvPr/>
        </p:nvSpPr>
        <p:spPr bwMode="auto">
          <a:xfrm>
            <a:off x="675063" y="1628800"/>
            <a:ext cx="8136904" cy="41328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buClr>
                <a:srgbClr val="FF3300"/>
              </a:buClr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tx1"/>
                </a:solidFill>
              </a:rPr>
              <a:t>Optimization of </a:t>
            </a:r>
            <a:r>
              <a:rPr lang="en-US" sz="2600" b="1" dirty="0" smtClean="0">
                <a:solidFill>
                  <a:schemeClr val="tx1"/>
                </a:solidFill>
              </a:rPr>
              <a:t>production </a:t>
            </a:r>
            <a:r>
              <a:rPr lang="en-US" sz="2600" dirty="0" smtClean="0">
                <a:solidFill>
                  <a:schemeClr val="tx1"/>
                </a:solidFill>
              </a:rPr>
              <a:t>and</a:t>
            </a:r>
            <a:r>
              <a:rPr lang="en-US" sz="2600" b="1" dirty="0" smtClean="0">
                <a:solidFill>
                  <a:schemeClr val="tx1"/>
                </a:solidFill>
              </a:rPr>
              <a:t> transport thresholds </a:t>
            </a:r>
            <a:endParaRPr lang="en-US" sz="2600" i="1" dirty="0">
              <a:solidFill>
                <a:srgbClr val="00B050"/>
              </a:solidFill>
            </a:endParaRP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Char char="q"/>
            </a:pPr>
            <a:r>
              <a:rPr lang="en-US" sz="2600" b="1" dirty="0" smtClean="0">
                <a:solidFill>
                  <a:schemeClr val="tx1"/>
                </a:solidFill>
              </a:rPr>
              <a:t>Inelastic interaction biasing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Further “tuning” as a function of particle </a:t>
            </a:r>
            <a:r>
              <a:rPr lang="en-US" sz="2400" dirty="0" smtClean="0">
                <a:solidFill>
                  <a:schemeClr val="tx1"/>
                </a:solidFill>
              </a:rPr>
              <a:t>energy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tx1"/>
                </a:solidFill>
              </a:rPr>
              <a:t>Multiple </a:t>
            </a:r>
            <a:r>
              <a:rPr lang="en-US" sz="2600" b="1" dirty="0" smtClean="0">
                <a:solidFill>
                  <a:schemeClr val="tx1"/>
                </a:solidFill>
              </a:rPr>
              <a:t>“replicas” </a:t>
            </a:r>
            <a:r>
              <a:rPr lang="en-US" sz="2600" dirty="0" smtClean="0">
                <a:solidFill>
                  <a:schemeClr val="tx1"/>
                </a:solidFill>
              </a:rPr>
              <a:t>of </a:t>
            </a:r>
            <a:r>
              <a:rPr lang="en-US" sz="2600" b="1" dirty="0" smtClean="0">
                <a:solidFill>
                  <a:schemeClr val="tx1"/>
                </a:solidFill>
              </a:rPr>
              <a:t>radioactive decays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Char char="q"/>
            </a:pPr>
            <a:r>
              <a:rPr lang="en-US" sz="2600" b="1" dirty="0" smtClean="0">
                <a:solidFill>
                  <a:schemeClr val="tx1"/>
                </a:solidFill>
              </a:rPr>
              <a:t>Direction biasing </a:t>
            </a:r>
            <a:r>
              <a:rPr lang="en-US" sz="2600" dirty="0" smtClean="0">
                <a:solidFill>
                  <a:schemeClr val="tx1"/>
                </a:solidFill>
              </a:rPr>
              <a:t>of </a:t>
            </a:r>
            <a:r>
              <a:rPr lang="en-US" sz="2600" b="1" dirty="0" smtClean="0">
                <a:solidFill>
                  <a:schemeClr val="tx1"/>
                </a:solidFill>
              </a:rPr>
              <a:t>annihilation photons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Char char="q"/>
            </a:pPr>
            <a:endParaRPr lang="en-US" sz="260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tx1"/>
                </a:solidFill>
              </a:rPr>
              <a:t>Multiple </a:t>
            </a:r>
            <a:r>
              <a:rPr lang="en-US" sz="2600" b="1" dirty="0" smtClean="0">
                <a:solidFill>
                  <a:schemeClr val="tx1"/>
                </a:solidFill>
              </a:rPr>
              <a:t>“replicas” </a:t>
            </a:r>
            <a:r>
              <a:rPr lang="en-US" sz="2600" dirty="0" smtClean="0">
                <a:solidFill>
                  <a:schemeClr val="tx1"/>
                </a:solidFill>
              </a:rPr>
              <a:t>of final </a:t>
            </a:r>
            <a:r>
              <a:rPr lang="en-US" sz="2600" b="1" dirty="0" smtClean="0">
                <a:solidFill>
                  <a:schemeClr val="tx1"/>
                </a:solidFill>
              </a:rPr>
              <a:t>(gamma) de-excitation 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Char char="q"/>
            </a:pPr>
            <a:r>
              <a:rPr lang="en-US" sz="2600" b="1" dirty="0" smtClean="0">
                <a:solidFill>
                  <a:schemeClr val="tx1"/>
                </a:solidFill>
              </a:rPr>
              <a:t>Direction biasing </a:t>
            </a:r>
            <a:r>
              <a:rPr lang="en-US" sz="2600" dirty="0" smtClean="0">
                <a:solidFill>
                  <a:schemeClr val="tx1"/>
                </a:solidFill>
              </a:rPr>
              <a:t>of </a:t>
            </a:r>
            <a:r>
              <a:rPr lang="en-US" sz="2600" b="1" dirty="0" smtClean="0">
                <a:solidFill>
                  <a:schemeClr val="tx1"/>
                </a:solidFill>
              </a:rPr>
              <a:t>de-excitation photons </a:t>
            </a:r>
            <a:r>
              <a:rPr lang="en-US" sz="2600" i="1" dirty="0" smtClean="0">
                <a:solidFill>
                  <a:srgbClr val="FFC000"/>
                </a:solidFill>
              </a:rPr>
              <a:t>(work in progress)</a:t>
            </a:r>
            <a:endParaRPr lang="en-US" sz="2600" i="1" dirty="0">
              <a:solidFill>
                <a:srgbClr val="FFC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Torino, 15-16/09/14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2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/>
              <a:t>Energy spectrum
</a:t>
            </a:r>
            <a:r>
              <a:rPr lang="it-IT" sz="2900"/>
              <a:t>single matrix</a:t>
            </a:r>
            <a:endParaRPr/>
          </a:p>
        </p:txBody>
      </p:sp>
      <p:pic>
        <p:nvPicPr>
          <p:cNvPr id="109" name="Picture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1535770" y="1422607"/>
            <a:ext cx="6220473" cy="4992185"/>
          </a:xfrm>
          <a:prstGeom prst="rect">
            <a:avLst/>
          </a:prstGeom>
        </p:spPr>
      </p:pic>
      <p:sp>
        <p:nvSpPr>
          <p:cNvPr id="110" name="Line 2"/>
          <p:cNvSpPr/>
          <p:nvPr/>
        </p:nvSpPr>
        <p:spPr>
          <a:xfrm flipV="1">
            <a:off x="4396032" y="5188137"/>
            <a:ext cx="82944" cy="1161338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11" name="TextShape 3"/>
          <p:cNvSpPr txBox="1"/>
          <p:nvPr/>
        </p:nvSpPr>
        <p:spPr>
          <a:xfrm>
            <a:off x="3815424" y="6414792"/>
            <a:ext cx="1990656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511 keV peak</a:t>
            </a:r>
            <a:endParaRPr/>
          </a:p>
        </p:txBody>
      </p:sp>
      <p:sp>
        <p:nvSpPr>
          <p:cNvPr id="112" name="Line 4"/>
          <p:cNvSpPr/>
          <p:nvPr/>
        </p:nvSpPr>
        <p:spPr>
          <a:xfrm flipV="1">
            <a:off x="2926552" y="5160050"/>
            <a:ext cx="1253303" cy="1124107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13" name="TextShape 5"/>
          <p:cNvSpPr txBox="1"/>
          <p:nvPr/>
        </p:nvSpPr>
        <p:spPr>
          <a:xfrm>
            <a:off x="2345944" y="6349475"/>
            <a:ext cx="1990656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LSO peaks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73916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/>
              <a:t>Energy spectra of the coincidence events</a:t>
            </a:r>
            <a:endParaRPr/>
          </a:p>
        </p:txBody>
      </p:sp>
      <p:pic>
        <p:nvPicPr>
          <p:cNvPr id="120" name="Picture 119"/>
          <p:cNvPicPr/>
          <p:nvPr/>
        </p:nvPicPr>
        <p:blipFill>
          <a:blip r:embed="rId2"/>
          <a:stretch>
            <a:fillRect/>
          </a:stretch>
        </p:blipFill>
        <p:spPr>
          <a:xfrm>
            <a:off x="36901" y="1324631"/>
            <a:ext cx="3215549" cy="2491194"/>
          </a:xfrm>
          <a:prstGeom prst="rect">
            <a:avLst/>
          </a:prstGeom>
        </p:spPr>
      </p:pic>
      <p:pic>
        <p:nvPicPr>
          <p:cNvPr id="121" name="Picture 120"/>
          <p:cNvPicPr/>
          <p:nvPr/>
        </p:nvPicPr>
        <p:blipFill>
          <a:blip r:embed="rId3"/>
          <a:stretch>
            <a:fillRect/>
          </a:stretch>
        </p:blipFill>
        <p:spPr>
          <a:xfrm>
            <a:off x="2985984" y="1498374"/>
            <a:ext cx="6084628" cy="4557174"/>
          </a:xfrm>
          <a:prstGeom prst="rect">
            <a:avLst/>
          </a:prstGeom>
        </p:spPr>
      </p:pic>
      <p:sp>
        <p:nvSpPr>
          <p:cNvPr id="122" name="CustomShape 2"/>
          <p:cNvSpPr/>
          <p:nvPr/>
        </p:nvSpPr>
        <p:spPr>
          <a:xfrm>
            <a:off x="2424969" y="3705439"/>
            <a:ext cx="580608" cy="580669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</p:sp>
      <p:sp>
        <p:nvSpPr>
          <p:cNvPr id="123" name="Line 3"/>
          <p:cNvSpPr/>
          <p:nvPr/>
        </p:nvSpPr>
        <p:spPr>
          <a:xfrm flipH="1">
            <a:off x="6054912" y="3732872"/>
            <a:ext cx="912384" cy="829527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24" name="TextShape 4"/>
          <p:cNvSpPr txBox="1"/>
          <p:nvPr/>
        </p:nvSpPr>
        <p:spPr>
          <a:xfrm>
            <a:off x="6718464" y="3418370"/>
            <a:ext cx="1575936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511 keV</a:t>
            </a:r>
            <a:endParaRPr/>
          </a:p>
        </p:txBody>
      </p:sp>
      <p:sp>
        <p:nvSpPr>
          <p:cNvPr id="125" name="TextShape 5"/>
          <p:cNvSpPr txBox="1"/>
          <p:nvPr/>
        </p:nvSpPr>
        <p:spPr>
          <a:xfrm>
            <a:off x="3566592" y="6022562"/>
            <a:ext cx="5474304" cy="778580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pPr>
              <a:buSzPct val="45000"/>
              <a:buFont typeface="StarSymbol"/>
              <a:buChar char=""/>
            </a:pPr>
            <a:r>
              <a:rPr lang="it-IT"/>
              <a:t> A lot of multiple coincidences are calculated for  the inspill data. The 511 keV events could be discarded because they are marked as multiple coincidence.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6842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95931" y="28086"/>
            <a:ext cx="8686261" cy="1701184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/>
              <a:t>Distribution of the coincidence time interval
(</a:t>
            </a:r>
            <a:r>
              <a:rPr lang="it-IT" sz="2900"/>
              <a:t> 511 keV data only</a:t>
            </a:r>
            <a:r>
              <a:rPr lang="it-IT" sz="4000"/>
              <a:t>)</a:t>
            </a:r>
            <a:endParaRPr/>
          </a:p>
        </p:txBody>
      </p:sp>
      <p:pic>
        <p:nvPicPr>
          <p:cNvPr id="127" name="Picture 126"/>
          <p:cNvPicPr/>
          <p:nvPr/>
        </p:nvPicPr>
        <p:blipFill>
          <a:blip r:embed="rId2"/>
          <a:stretch>
            <a:fillRect/>
          </a:stretch>
        </p:blipFill>
        <p:spPr>
          <a:xfrm>
            <a:off x="68576" y="2024830"/>
            <a:ext cx="5874656" cy="4520596"/>
          </a:xfrm>
          <a:prstGeom prst="rect">
            <a:avLst/>
          </a:prstGeom>
        </p:spPr>
      </p:pic>
      <p:sp>
        <p:nvSpPr>
          <p:cNvPr id="128" name="Line 2"/>
          <p:cNvSpPr/>
          <p:nvPr/>
        </p:nvSpPr>
        <p:spPr>
          <a:xfrm>
            <a:off x="2344964" y="2804716"/>
            <a:ext cx="587466" cy="307317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29" name="TextShape 3"/>
          <p:cNvSpPr txBox="1"/>
          <p:nvPr/>
        </p:nvSpPr>
        <p:spPr>
          <a:xfrm>
            <a:off x="1684351" y="2574147"/>
            <a:ext cx="807561" cy="546377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-300 ps</a:t>
            </a:r>
            <a:endParaRPr/>
          </a:p>
        </p:txBody>
      </p:sp>
      <p:sp>
        <p:nvSpPr>
          <p:cNvPr id="130" name="Line 4"/>
          <p:cNvSpPr/>
          <p:nvPr/>
        </p:nvSpPr>
        <p:spPr>
          <a:xfrm>
            <a:off x="2712334" y="4571543"/>
            <a:ext cx="587466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31" name="TextShape 5"/>
          <p:cNvSpPr txBox="1"/>
          <p:nvPr/>
        </p:nvSpPr>
        <p:spPr>
          <a:xfrm>
            <a:off x="2745316" y="4324645"/>
            <a:ext cx="660940" cy="546377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1.5 ns</a:t>
            </a:r>
            <a:endParaRPr/>
          </a:p>
        </p:txBody>
      </p:sp>
      <p:sp>
        <p:nvSpPr>
          <p:cNvPr id="132" name="Line 6"/>
          <p:cNvSpPr/>
          <p:nvPr/>
        </p:nvSpPr>
        <p:spPr>
          <a:xfrm flipH="1">
            <a:off x="4254635" y="3496097"/>
            <a:ext cx="367044" cy="844877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33" name="TextShape 7"/>
          <p:cNvSpPr txBox="1"/>
          <p:nvPr/>
        </p:nvSpPr>
        <p:spPr>
          <a:xfrm>
            <a:off x="4490405" y="3265528"/>
            <a:ext cx="734414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3 ns</a:t>
            </a:r>
            <a:endParaRPr/>
          </a:p>
        </p:txBody>
      </p:sp>
      <p:sp>
        <p:nvSpPr>
          <p:cNvPr id="134" name="Line 8"/>
          <p:cNvSpPr/>
          <p:nvPr/>
        </p:nvSpPr>
        <p:spPr>
          <a:xfrm>
            <a:off x="3740317" y="5339999"/>
            <a:ext cx="807888" cy="0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</p:sp>
      <p:sp>
        <p:nvSpPr>
          <p:cNvPr id="135" name="TextShape 9"/>
          <p:cNvSpPr txBox="1"/>
          <p:nvPr/>
        </p:nvSpPr>
        <p:spPr>
          <a:xfrm>
            <a:off x="3930043" y="5109430"/>
            <a:ext cx="734414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2.4 ns</a:t>
            </a:r>
            <a:endParaRPr/>
          </a:p>
        </p:txBody>
      </p:sp>
      <p:sp>
        <p:nvSpPr>
          <p:cNvPr id="136" name="TextShape 10"/>
          <p:cNvSpPr txBox="1"/>
          <p:nvPr/>
        </p:nvSpPr>
        <p:spPr>
          <a:xfrm>
            <a:off x="6073852" y="2482050"/>
            <a:ext cx="2873650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Why do we find two peaks?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3866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0" y="12083"/>
            <a:ext cx="9208743" cy="114500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/>
              <a:t>Time distribution of the inspill events</a:t>
            </a:r>
            <a:endParaRPr/>
          </a:p>
        </p:txBody>
      </p:sp>
      <p:pic>
        <p:nvPicPr>
          <p:cNvPr id="156" name="Picture 155"/>
          <p:cNvPicPr/>
          <p:nvPr/>
        </p:nvPicPr>
        <p:blipFill>
          <a:blip r:embed="rId2"/>
          <a:stretch>
            <a:fillRect/>
          </a:stretch>
        </p:blipFill>
        <p:spPr>
          <a:xfrm>
            <a:off x="90454" y="1959513"/>
            <a:ext cx="4122056" cy="3396489"/>
          </a:xfrm>
          <a:prstGeom prst="rect">
            <a:avLst/>
          </a:prstGeom>
        </p:spPr>
      </p:pic>
      <p:pic>
        <p:nvPicPr>
          <p:cNvPr id="157" name="Picture 156"/>
          <p:cNvPicPr/>
          <p:nvPr/>
        </p:nvPicPr>
        <p:blipFill>
          <a:blip r:embed="rId3"/>
          <a:stretch>
            <a:fillRect/>
          </a:stretch>
        </p:blipFill>
        <p:spPr>
          <a:xfrm>
            <a:off x="4441096" y="1894196"/>
            <a:ext cx="4679152" cy="3444170"/>
          </a:xfrm>
          <a:prstGeom prst="rect">
            <a:avLst/>
          </a:prstGeom>
        </p:spPr>
      </p:pic>
      <p:sp>
        <p:nvSpPr>
          <p:cNvPr id="158" name="CustomShape 2"/>
          <p:cNvSpPr/>
          <p:nvPr/>
        </p:nvSpPr>
        <p:spPr>
          <a:xfrm>
            <a:off x="3396132" y="3527123"/>
            <a:ext cx="1371515" cy="718488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CFE7F5"/>
          </a:solidFill>
          <a:ln>
            <a:solidFill>
              <a:srgbClr val="808080"/>
            </a:solidFill>
          </a:ln>
        </p:spPr>
        <p:txBody>
          <a:bodyPr wrap="none" lIns="81639" tIns="40820" rIns="81639" bIns="40820" anchor="ctr"/>
          <a:lstStyle/>
          <a:p>
            <a:pPr algn="ctr"/>
            <a:r>
              <a:rPr lang="it-IT"/>
              <a:t>FFT</a:t>
            </a:r>
            <a:endParaRPr/>
          </a:p>
        </p:txBody>
      </p:sp>
      <p:sp>
        <p:nvSpPr>
          <p:cNvPr id="159" name="TextShape 3"/>
          <p:cNvSpPr txBox="1"/>
          <p:nvPr/>
        </p:nvSpPr>
        <p:spPr>
          <a:xfrm>
            <a:off x="6367748" y="5062075"/>
            <a:ext cx="1208239" cy="210648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 sz="900"/>
              <a:t>Frequency (1/s)</a:t>
            </a:r>
            <a:endParaRPr/>
          </a:p>
        </p:txBody>
      </p:sp>
      <p:sp>
        <p:nvSpPr>
          <p:cNvPr id="160" name="Line 4"/>
          <p:cNvSpPr/>
          <p:nvPr/>
        </p:nvSpPr>
        <p:spPr>
          <a:xfrm flipH="1" flipV="1">
            <a:off x="5061543" y="4866123"/>
            <a:ext cx="261241" cy="439584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61" name="TextShape 5"/>
          <p:cNvSpPr txBox="1"/>
          <p:nvPr/>
        </p:nvSpPr>
        <p:spPr>
          <a:xfrm>
            <a:off x="5094199" y="5273049"/>
            <a:ext cx="914343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100 Hz</a:t>
            </a:r>
            <a:endParaRPr/>
          </a:p>
        </p:txBody>
      </p:sp>
      <p:sp>
        <p:nvSpPr>
          <p:cNvPr id="162" name="Line 6"/>
          <p:cNvSpPr/>
          <p:nvPr/>
        </p:nvSpPr>
        <p:spPr>
          <a:xfrm flipH="1" flipV="1">
            <a:off x="6661644" y="4506879"/>
            <a:ext cx="849033" cy="765843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63" name="TextShape 7"/>
          <p:cNvSpPr txBox="1"/>
          <p:nvPr/>
        </p:nvSpPr>
        <p:spPr>
          <a:xfrm>
            <a:off x="7086160" y="5273049"/>
            <a:ext cx="1012309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100 kHz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9261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63"/>
          <p:cNvPicPr/>
          <p:nvPr/>
        </p:nvPicPr>
        <p:blipFill>
          <a:blip r:embed="rId2"/>
          <a:stretch>
            <a:fillRect/>
          </a:stretch>
        </p:blipFill>
        <p:spPr>
          <a:xfrm>
            <a:off x="4963578" y="3527123"/>
            <a:ext cx="4114545" cy="3331172"/>
          </a:xfrm>
          <a:prstGeom prst="rect">
            <a:avLst/>
          </a:prstGeom>
        </p:spPr>
      </p:pic>
      <p:pic>
        <p:nvPicPr>
          <p:cNvPr id="165" name="Picture 164"/>
          <p:cNvPicPr/>
          <p:nvPr/>
        </p:nvPicPr>
        <p:blipFill>
          <a:blip r:embed="rId3"/>
          <a:stretch>
            <a:fillRect/>
          </a:stretch>
        </p:blipFill>
        <p:spPr>
          <a:xfrm>
            <a:off x="4865613" y="278904"/>
            <a:ext cx="3690028" cy="2823658"/>
          </a:xfrm>
          <a:prstGeom prst="rect">
            <a:avLst/>
          </a:prstGeom>
        </p:spPr>
      </p:pic>
      <p:sp>
        <p:nvSpPr>
          <p:cNvPr id="166" name="TextShape 1"/>
          <p:cNvSpPr txBox="1"/>
          <p:nvPr/>
        </p:nvSpPr>
        <p:spPr>
          <a:xfrm>
            <a:off x="5322784" y="1339001"/>
            <a:ext cx="1893997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 b="1">
                <a:solidFill>
                  <a:srgbClr val="00FFFF"/>
                </a:solidFill>
              </a:rPr>
              <a:t>100 Hz</a:t>
            </a:r>
            <a:r>
              <a:rPr lang="it-IT">
                <a:solidFill>
                  <a:srgbClr val="00FFFF"/>
                </a:solidFill>
              </a:rPr>
              <a:t> </a:t>
            </a:r>
            <a:r>
              <a:rPr lang="it-IT" b="1">
                <a:solidFill>
                  <a:srgbClr val="00FFFF"/>
                </a:solidFill>
              </a:rPr>
              <a:t>frequency</a:t>
            </a:r>
            <a:endParaRPr/>
          </a:p>
        </p:txBody>
      </p:sp>
      <p:sp>
        <p:nvSpPr>
          <p:cNvPr id="167" name="CustomShape 2"/>
          <p:cNvSpPr/>
          <p:nvPr/>
        </p:nvSpPr>
        <p:spPr>
          <a:xfrm>
            <a:off x="7216781" y="457219"/>
            <a:ext cx="65310" cy="2482050"/>
          </a:xfrm>
          <a:prstGeom prst="rect">
            <a:avLst/>
          </a:prstGeom>
          <a:ln w="36000">
            <a:solidFill>
              <a:srgbClr val="FF0000"/>
            </a:solidFill>
            <a:round/>
          </a:ln>
        </p:spPr>
      </p:sp>
      <p:sp>
        <p:nvSpPr>
          <p:cNvPr id="168" name="Line 3"/>
          <p:cNvSpPr/>
          <p:nvPr/>
        </p:nvSpPr>
        <p:spPr>
          <a:xfrm flipH="1">
            <a:off x="5486060" y="2939269"/>
            <a:ext cx="1730721" cy="914439"/>
          </a:xfrm>
          <a:prstGeom prst="line">
            <a:avLst/>
          </a:prstGeom>
          <a:ln>
            <a:solidFill>
              <a:srgbClr val="FF3333"/>
            </a:solidFill>
          </a:ln>
        </p:spPr>
      </p:sp>
      <p:sp>
        <p:nvSpPr>
          <p:cNvPr id="169" name="Line 4"/>
          <p:cNvSpPr/>
          <p:nvPr/>
        </p:nvSpPr>
        <p:spPr>
          <a:xfrm>
            <a:off x="7282091" y="2939269"/>
            <a:ext cx="1338860" cy="914439"/>
          </a:xfrm>
          <a:prstGeom prst="line">
            <a:avLst/>
          </a:prstGeom>
          <a:ln>
            <a:solidFill>
              <a:srgbClr val="FF3333"/>
            </a:solidFill>
          </a:ln>
        </p:spPr>
      </p:sp>
      <p:sp>
        <p:nvSpPr>
          <p:cNvPr id="170" name="TextShape 5"/>
          <p:cNvSpPr txBox="1"/>
          <p:nvPr/>
        </p:nvSpPr>
        <p:spPr>
          <a:xfrm>
            <a:off x="5584025" y="5943856"/>
            <a:ext cx="1893997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 b="1">
                <a:solidFill>
                  <a:srgbClr val="00FFFF"/>
                </a:solidFill>
              </a:rPr>
              <a:t>10 kHz</a:t>
            </a:r>
            <a:r>
              <a:rPr lang="it-IT">
                <a:solidFill>
                  <a:srgbClr val="00FFFF"/>
                </a:solidFill>
              </a:rPr>
              <a:t> </a:t>
            </a:r>
            <a:r>
              <a:rPr lang="it-IT" b="1">
                <a:solidFill>
                  <a:srgbClr val="00FFFF"/>
                </a:solidFill>
              </a:rPr>
              <a:t>frequency</a:t>
            </a:r>
            <a:endParaRPr/>
          </a:p>
        </p:txBody>
      </p:sp>
      <p:sp>
        <p:nvSpPr>
          <p:cNvPr id="171" name="TextShape 6"/>
          <p:cNvSpPr txBox="1"/>
          <p:nvPr/>
        </p:nvSpPr>
        <p:spPr>
          <a:xfrm>
            <a:off x="130621" y="5486963"/>
            <a:ext cx="5028888" cy="546377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10 kHz is the frequency of the protons extraction within the bunch (spill).</a:t>
            </a:r>
            <a:endParaRPr/>
          </a:p>
        </p:txBody>
      </p:sp>
      <p:pic>
        <p:nvPicPr>
          <p:cNvPr id="172" name="Picture 171"/>
          <p:cNvPicPr/>
          <p:nvPr/>
        </p:nvPicPr>
        <p:blipFill>
          <a:blip r:embed="rId4"/>
          <a:stretch>
            <a:fillRect/>
          </a:stretch>
        </p:blipFill>
        <p:spPr>
          <a:xfrm>
            <a:off x="23185" y="914439"/>
            <a:ext cx="4679152" cy="3444170"/>
          </a:xfrm>
          <a:prstGeom prst="rect">
            <a:avLst/>
          </a:prstGeom>
        </p:spPr>
      </p:pic>
      <p:sp>
        <p:nvSpPr>
          <p:cNvPr id="173" name="TextShape 7"/>
          <p:cNvSpPr txBox="1"/>
          <p:nvPr/>
        </p:nvSpPr>
        <p:spPr>
          <a:xfrm>
            <a:off x="1949837" y="4082318"/>
            <a:ext cx="1208239" cy="210648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 sz="900"/>
              <a:t>Frequency (1/s)</a:t>
            </a:r>
            <a:endParaRPr/>
          </a:p>
        </p:txBody>
      </p:sp>
      <p:sp>
        <p:nvSpPr>
          <p:cNvPr id="174" name="Line 8"/>
          <p:cNvSpPr/>
          <p:nvPr/>
        </p:nvSpPr>
        <p:spPr>
          <a:xfrm flipH="1" flipV="1">
            <a:off x="643632" y="3886367"/>
            <a:ext cx="261241" cy="439584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75" name="TextShape 9"/>
          <p:cNvSpPr txBox="1"/>
          <p:nvPr/>
        </p:nvSpPr>
        <p:spPr>
          <a:xfrm>
            <a:off x="676288" y="4293293"/>
            <a:ext cx="914343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100 Hz</a:t>
            </a:r>
            <a:endParaRPr/>
          </a:p>
        </p:txBody>
      </p:sp>
      <p:sp>
        <p:nvSpPr>
          <p:cNvPr id="176" name="Line 10"/>
          <p:cNvSpPr/>
          <p:nvPr/>
        </p:nvSpPr>
        <p:spPr>
          <a:xfrm flipH="1" flipV="1">
            <a:off x="2243733" y="3527123"/>
            <a:ext cx="849033" cy="765843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77" name="TextShape 11"/>
          <p:cNvSpPr txBox="1"/>
          <p:nvPr/>
        </p:nvSpPr>
        <p:spPr>
          <a:xfrm>
            <a:off x="2668250" y="4293293"/>
            <a:ext cx="1012309" cy="314175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it-IT"/>
              <a:t>100 kHz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5409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2000"/>
            <a:ext cx="7772400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INSIDE Software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b="1" dirty="0" smtClean="0">
                <a:solidFill>
                  <a:srgbClr val="800000"/>
                </a:solidFill>
              </a:rPr>
              <a:t>Status Report</a:t>
            </a:r>
            <a:endParaRPr lang="it-IT" b="1" dirty="0">
              <a:solidFill>
                <a:srgbClr val="8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27584" y="350100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2pPr>
            <a:lvl3pPr marL="1143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3pPr>
            <a:lvl4pPr marL="1600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4pPr>
            <a:lvl5pPr marL="20574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WenQuanYi Zen Hei" charset="0"/>
                <a:cs typeface="WenQuanYi Zen Hei" charset="0"/>
              </a:defRPr>
            </a:lvl9pPr>
          </a:lstStyle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Objectives:</a:t>
            </a:r>
          </a:p>
          <a:p>
            <a:pPr marL="571500" indent="-571500">
              <a:buFontTx/>
              <a:buChar char="-"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Integrate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4000" b="1" dirty="0" err="1" smtClean="0">
                <a:solidFill>
                  <a:schemeClr val="accent6">
                    <a:lumMod val="50000"/>
                  </a:schemeClr>
                </a:solidFill>
              </a:rPr>
              <a:t>activity</a:t>
            </a: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</a:rPr>
              <a:t> generator in FLUKA</a:t>
            </a:r>
          </a:p>
          <a:p>
            <a:pPr marL="571500" indent="-571500">
              <a:buFontTx/>
              <a:buChar char="-"/>
            </a:pP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</a:rPr>
              <a:t>Software </a:t>
            </a:r>
            <a:r>
              <a:rPr lang="it-IT" sz="4000" b="1" dirty="0" err="1" smtClean="0">
                <a:solidFill>
                  <a:schemeClr val="accent6">
                    <a:lumMod val="50000"/>
                  </a:schemeClr>
                </a:solidFill>
              </a:rPr>
              <a:t>repository</a:t>
            </a: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</a:rPr>
              <a:t> (CNAF?)</a:t>
            </a:r>
          </a:p>
          <a:p>
            <a:pPr marL="571500" indent="-571500">
              <a:buFontTx/>
              <a:buChar char="-"/>
            </a:pP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</a:rPr>
              <a:t>Software </a:t>
            </a:r>
            <a:r>
              <a:rPr lang="it-IT" sz="4000" b="1" dirty="0" err="1" smtClean="0">
                <a:solidFill>
                  <a:schemeClr val="accent6">
                    <a:lumMod val="50000"/>
                  </a:schemeClr>
                </a:solidFill>
              </a:rPr>
              <a:t>integration</a:t>
            </a:r>
            <a:endParaRPr lang="it-IT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</a:rPr>
              <a:t>Analysis:</a:t>
            </a:r>
          </a:p>
          <a:p>
            <a:pPr marL="571500" indent="-571500">
              <a:buFontTx/>
              <a:buChar char="-"/>
            </a:pP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</a:rPr>
              <a:t>Time </a:t>
            </a:r>
            <a:r>
              <a:rPr lang="it-IT" sz="4000" b="1" dirty="0" err="1" smtClean="0">
                <a:solidFill>
                  <a:schemeClr val="accent6">
                    <a:lumMod val="50000"/>
                  </a:schemeClr>
                </a:solidFill>
              </a:rPr>
              <a:t>deconvolution</a:t>
            </a: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</a:rPr>
              <a:t> in TP?</a:t>
            </a:r>
          </a:p>
          <a:p>
            <a:pPr marL="571500" indent="-571500">
              <a:buFontTx/>
              <a:buChar char="-"/>
            </a:pPr>
            <a:r>
              <a:rPr lang="it-IT" sz="4000" b="1" dirty="0" err="1" smtClean="0">
                <a:solidFill>
                  <a:schemeClr val="accent6">
                    <a:lumMod val="50000"/>
                  </a:schemeClr>
                </a:solidFill>
              </a:rPr>
              <a:t>Calibration</a:t>
            </a: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</a:rPr>
              <a:t> + </a:t>
            </a:r>
            <a:r>
              <a:rPr lang="it-IT" sz="4000" b="1" dirty="0" err="1" smtClean="0">
                <a:solidFill>
                  <a:schemeClr val="accent6">
                    <a:lumMod val="50000"/>
                  </a:schemeClr>
                </a:solidFill>
              </a:rPr>
              <a:t>monitoring</a:t>
            </a:r>
            <a:endParaRPr lang="it-IT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sz="4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3600" dirty="0" smtClean="0"/>
              <a:t>a photon is sampled from a uniform </a:t>
            </a:r>
            <a:r>
              <a:rPr lang="en-US" sz="3600" dirty="0" err="1" smtClean="0"/>
              <a:t>Cos</a:t>
            </a:r>
            <a:r>
              <a:rPr lang="en-US" sz="3600" dirty="0" err="1" smtClean="0">
                <a:latin typeface="Symbol" panose="05050102010706020507" pitchFamily="18" charset="2"/>
              </a:rPr>
              <a:t>q</a:t>
            </a:r>
            <a:r>
              <a:rPr lang="en-US" sz="3600" dirty="0" smtClean="0"/>
              <a:t> distribution (as expected)</a:t>
            </a:r>
            <a:endParaRPr lang="it-IT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FCDCE87-C51A-43DB-800A-E20F4A66ECB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4" y="2132856"/>
            <a:ext cx="6629400" cy="449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07815" y="4654711"/>
            <a:ext cx="208823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Detector region   of interest</a:t>
            </a:r>
            <a:endParaRPr lang="it-IT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44208" y="3645024"/>
            <a:ext cx="1656184" cy="65055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 bwMode="auto">
          <a:xfrm flipV="1">
            <a:off x="6751931" y="4295583"/>
            <a:ext cx="118664" cy="35912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8497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F1784F9-B41D-4BE0-901F-8B4D95F3647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5992312" cy="4063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7874332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Probability of pointing to the detector region is artificially enhanced (biased) towards the detector region</a:t>
            </a:r>
            <a:endParaRPr lang="it-IT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09776"/>
              </p:ext>
            </p:extLst>
          </p:nvPr>
        </p:nvGraphicFramePr>
        <p:xfrm>
          <a:off x="1979712" y="2492896"/>
          <a:ext cx="3164200" cy="741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4" imgW="1409400" imgH="330120" progId="Equation.DSMT4">
                  <p:embed/>
                </p:oleObj>
              </mc:Choice>
              <mc:Fallback>
                <p:oleObj name="Equation" r:id="rId4" imgW="14094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9712" y="2492896"/>
                        <a:ext cx="3164200" cy="741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91680" y="2132856"/>
            <a:ext cx="326147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Angular distr. altered</a:t>
            </a:r>
            <a:endParaRPr lang="it-IT" sz="24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2996952"/>
            <a:ext cx="3528392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Parameter to be optimized on the basis of detector size</a:t>
            </a:r>
            <a:r>
              <a:rPr lang="it-IT" dirty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physical</a:t>
            </a:r>
            <a:r>
              <a:rPr lang="it-IT" dirty="0" smtClean="0"/>
              <a:t> </a:t>
            </a:r>
            <a:r>
              <a:rPr lang="it-IT" dirty="0" err="1" smtClean="0"/>
              <a:t>considerations</a:t>
            </a:r>
            <a:endParaRPr lang="en-US" dirty="0" smtClean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4717956" y="3142735"/>
            <a:ext cx="1010053" cy="7903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702539"/>
              </p:ext>
            </p:extLst>
          </p:nvPr>
        </p:nvGraphicFramePr>
        <p:xfrm>
          <a:off x="3347864" y="4941168"/>
          <a:ext cx="4016082" cy="1709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6" imgW="1549080" imgH="660240" progId="Equation.3">
                  <p:embed/>
                </p:oleObj>
              </mc:Choice>
              <mc:Fallback>
                <p:oleObj name="Equation" r:id="rId6" imgW="154908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7864" y="4941168"/>
                        <a:ext cx="4016082" cy="1709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64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F1784F9-B41D-4BE0-901F-8B4D95F3647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181100"/>
            <a:ext cx="66294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1988840"/>
            <a:ext cx="2993127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h-&gt;Fill(cost,weight)</a:t>
            </a:r>
            <a:endParaRPr lang="it-IT" sz="24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1388" y="3646599"/>
            <a:ext cx="2088232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Stat. uncertainty reduced in the region of interest</a:t>
            </a:r>
          </a:p>
          <a:p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for the </a:t>
            </a:r>
            <a:r>
              <a:rPr lang="en-US" b="1" u="sng" smtClean="0">
                <a:solidFill>
                  <a:srgbClr val="FF0000"/>
                </a:solidFill>
              </a:rPr>
              <a:t>same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no. of primaries</a:t>
            </a:r>
            <a:endParaRPr lang="it-IT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60032" y="2636912"/>
            <a:ext cx="2736304" cy="65055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 bwMode="auto">
          <a:xfrm flipV="1">
            <a:off x="5965504" y="3287471"/>
            <a:ext cx="118664" cy="35912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7167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600200" cy="304800"/>
          </a:xfrm>
          <a:prstGeom prst="rect">
            <a:avLst/>
          </a:prstGeom>
        </p:spPr>
        <p:txBody>
          <a:bodyPr/>
          <a:lstStyle/>
          <a:p>
            <a:fld id="{09C197F4-35EC-44A1-9A5A-734CB2FA59AC}" type="slidenum">
              <a:rPr lang="en-US"/>
              <a:pPr/>
              <a:t>7</a:t>
            </a:fld>
            <a:endParaRPr lang="en-US"/>
          </a:p>
        </p:txBody>
      </p:sp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72480" cy="623870"/>
          </a:xfrm>
        </p:spPr>
        <p:txBody>
          <a:bodyPr/>
          <a:lstStyle/>
          <a:p>
            <a:r>
              <a:rPr lang="en-US" sz="3200" b="1" dirty="0" smtClean="0"/>
              <a:t>Test case: 200 MeV p on PMMA</a:t>
            </a:r>
            <a:endParaRPr lang="en-US" sz="3200" b="1" dirty="0"/>
          </a:p>
        </p:txBody>
      </p:sp>
      <p:sp>
        <p:nvSpPr>
          <p:cNvPr id="883715" name="Text Box 3"/>
          <p:cNvSpPr txBox="1">
            <a:spLocks noChangeArrowheads="1"/>
          </p:cNvSpPr>
          <p:nvPr/>
        </p:nvSpPr>
        <p:spPr bwMode="auto">
          <a:xfrm>
            <a:off x="658768" y="3140968"/>
            <a:ext cx="8136904" cy="3139321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FF3300"/>
              </a:buClr>
            </a:pPr>
            <a:r>
              <a:rPr lang="en-US" sz="2200" b="1" dirty="0" smtClean="0">
                <a:solidFill>
                  <a:schemeClr val="tx1"/>
                </a:solidFill>
              </a:rPr>
              <a:t>Observables: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</a:rPr>
              <a:t>Prompt photons (&gt; 1 MeV) in the detector area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</a:rPr>
              <a:t>Annihilation photons (from </a:t>
            </a:r>
            <a:r>
              <a:rPr lang="en-US" sz="2200" dirty="0" smtClean="0">
                <a:solidFill>
                  <a:schemeClr val="tx1"/>
                </a:solidFill>
                <a:sym typeface="Symbol"/>
              </a:rPr>
              <a:t></a:t>
            </a:r>
            <a:r>
              <a:rPr lang="en-US" sz="2200" baseline="30000" dirty="0" smtClean="0">
                <a:solidFill>
                  <a:schemeClr val="tx1"/>
                </a:solidFill>
                <a:sym typeface="Symbol"/>
              </a:rPr>
              <a:t>+</a:t>
            </a:r>
            <a:r>
              <a:rPr lang="en-US" sz="2200" dirty="0" smtClean="0">
                <a:solidFill>
                  <a:schemeClr val="tx1"/>
                </a:solidFill>
                <a:sym typeface="Symbol"/>
              </a:rPr>
              <a:t> decays) in the detector area</a:t>
            </a:r>
          </a:p>
          <a:p>
            <a:pPr algn="l">
              <a:buClr>
                <a:srgbClr val="FF3300"/>
              </a:buClr>
            </a:pPr>
            <a:r>
              <a:rPr lang="en-US" sz="2200" b="1" dirty="0" smtClean="0">
                <a:solidFill>
                  <a:schemeClr val="tx1"/>
                </a:solidFill>
                <a:sym typeface="Symbol"/>
              </a:rPr>
              <a:t>Figure Of Merit (FOM):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  <a:sym typeface="Symbol"/>
              </a:rPr>
              <a:t>1/[</a:t>
            </a:r>
            <a:r>
              <a:rPr lang="en-US" sz="2200" baseline="30000" dirty="0" smtClean="0">
                <a:solidFill>
                  <a:schemeClr val="tx1"/>
                </a:solidFill>
                <a:sym typeface="Symbol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sym typeface="Symbol"/>
              </a:rPr>
              <a:t>T</a:t>
            </a:r>
            <a:r>
              <a:rPr lang="en-US" sz="2200" baseline="-25000" dirty="0" smtClean="0">
                <a:solidFill>
                  <a:schemeClr val="tx1"/>
                </a:solidFill>
                <a:sym typeface="Symbol"/>
              </a:rPr>
              <a:t>CPU</a:t>
            </a:r>
            <a:r>
              <a:rPr lang="en-US" sz="2200" dirty="0" smtClean="0">
                <a:solidFill>
                  <a:schemeClr val="tx1"/>
                </a:solidFill>
                <a:sym typeface="Symbol"/>
              </a:rPr>
              <a:t>] for both observables (a factor </a:t>
            </a:r>
            <a:r>
              <a:rPr lang="en-US" sz="2200" b="1" i="1" dirty="0" smtClean="0">
                <a:solidFill>
                  <a:schemeClr val="tx1"/>
                </a:solidFill>
                <a:sym typeface="Symbol"/>
              </a:rPr>
              <a:t>x</a:t>
            </a:r>
            <a:r>
              <a:rPr lang="en-US" sz="2200" dirty="0" smtClean="0">
                <a:solidFill>
                  <a:schemeClr val="tx1"/>
                </a:solidFill>
                <a:sym typeface="Symbol"/>
              </a:rPr>
              <a:t> larger FOM  a factor </a:t>
            </a:r>
            <a:r>
              <a:rPr lang="en-US" sz="2200" b="1" i="1" dirty="0" smtClean="0">
                <a:solidFill>
                  <a:schemeClr val="tx1"/>
                </a:solidFill>
                <a:sym typeface="Symbol"/>
              </a:rPr>
              <a:t>x</a:t>
            </a:r>
            <a:r>
              <a:rPr lang="en-US" sz="2200" dirty="0" smtClean="0">
                <a:solidFill>
                  <a:schemeClr val="tx1"/>
                </a:solidFill>
                <a:sym typeface="Symbol"/>
              </a:rPr>
              <a:t> less CPU required for the same statistics)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  <a:sym typeface="Symbol"/>
              </a:rPr>
              <a:t>…evaluated with runs with equal T</a:t>
            </a:r>
            <a:r>
              <a:rPr lang="en-US" sz="2200" baseline="-25000" dirty="0" smtClean="0">
                <a:solidFill>
                  <a:schemeClr val="tx1"/>
                </a:solidFill>
                <a:sym typeface="Symbol"/>
              </a:rPr>
              <a:t>CPU</a:t>
            </a:r>
            <a:r>
              <a:rPr lang="en-US" sz="2200" dirty="0" smtClean="0">
                <a:solidFill>
                  <a:schemeClr val="tx1"/>
                </a:solidFill>
              </a:rPr>
              <a:t> for an easy estimation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043608" y="1988840"/>
            <a:ext cx="93610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2123728" y="1767880"/>
            <a:ext cx="914400" cy="4572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580928" y="980728"/>
            <a:ext cx="3348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580928" y="2996952"/>
            <a:ext cx="3348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038128" y="1124744"/>
            <a:ext cx="597768" cy="643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3038128" y="2132856"/>
            <a:ext cx="597768" cy="7200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275856" y="1628800"/>
            <a:ext cx="365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“Detector”: 2  10x20 cm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surfaces at R=50 cm</a:t>
            </a:r>
            <a:endParaRPr lang="en-GB" sz="1800" dirty="0"/>
          </a:p>
        </p:txBody>
      </p:sp>
      <p:sp>
        <p:nvSpPr>
          <p:cNvPr id="12" name="Oval 11"/>
          <p:cNvSpPr/>
          <p:nvPr/>
        </p:nvSpPr>
        <p:spPr bwMode="auto">
          <a:xfrm>
            <a:off x="7524328" y="1680592"/>
            <a:ext cx="576064" cy="596280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Arc 14"/>
          <p:cNvSpPr/>
          <p:nvPr/>
        </p:nvSpPr>
        <p:spPr bwMode="auto">
          <a:xfrm>
            <a:off x="7236296" y="790993"/>
            <a:ext cx="775549" cy="45719"/>
          </a:xfrm>
          <a:prstGeom prst="arc">
            <a:avLst/>
          </a:prstGeom>
          <a:solidFill>
            <a:srgbClr val="0066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Arc 17"/>
          <p:cNvSpPr/>
          <p:nvPr/>
        </p:nvSpPr>
        <p:spPr bwMode="auto">
          <a:xfrm rot="10800000">
            <a:off x="7596336" y="3140968"/>
            <a:ext cx="775549" cy="45719"/>
          </a:xfrm>
          <a:prstGeom prst="arc">
            <a:avLst/>
          </a:prstGeom>
          <a:solidFill>
            <a:srgbClr val="0066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732240" y="2281808"/>
            <a:ext cx="720080" cy="715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6753944" y="980728"/>
            <a:ext cx="698376" cy="939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Torino, 15-16/09/14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5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72480" cy="62387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Bias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883715" name="Text Box 3"/>
          <p:cNvSpPr txBox="1">
            <a:spLocks noChangeArrowheads="1"/>
          </p:cNvSpPr>
          <p:nvPr/>
        </p:nvSpPr>
        <p:spPr bwMode="auto">
          <a:xfrm>
            <a:off x="683568" y="951686"/>
            <a:ext cx="8136904" cy="489364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6075" indent="-346075" defTabSz="914400" hangingPunct="1">
              <a:lnSpc>
                <a:spcPct val="100000"/>
              </a:lnSpc>
              <a:buClr>
                <a:srgbClr val="FF3300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58C"/>
                </a:solidFill>
                <a:latin typeface="Arial"/>
                <a:cs typeface="Arial"/>
              </a:rPr>
              <a:t>Natural isotropic distribution altered so that the first photon preferentially </a:t>
            </a:r>
            <a:r>
              <a:rPr lang="en-US" sz="2400" b="1" dirty="0" smtClean="0">
                <a:solidFill>
                  <a:srgbClr val="40458C"/>
                </a:solidFill>
                <a:latin typeface="Arial"/>
                <a:cs typeface="Arial"/>
              </a:rPr>
              <a:t>points to the detector(s) </a:t>
            </a:r>
            <a:r>
              <a:rPr lang="en-US" sz="2400" dirty="0" smtClean="0">
                <a:solidFill>
                  <a:srgbClr val="40458C"/>
                </a:solidFill>
                <a:latin typeface="Arial"/>
                <a:cs typeface="Arial"/>
              </a:rPr>
              <a:t>(note please </a:t>
            </a:r>
            <a:r>
              <a:rPr lang="en-US" sz="2400" b="1" i="1" dirty="0" smtClean="0">
                <a:solidFill>
                  <a:srgbClr val="40458C"/>
                </a:solidFill>
                <a:latin typeface="Arial"/>
                <a:cs typeface="Arial"/>
              </a:rPr>
              <a:t>preferentially</a:t>
            </a:r>
            <a:r>
              <a:rPr lang="en-US" sz="2400" dirty="0" smtClean="0">
                <a:solidFill>
                  <a:srgbClr val="40458C"/>
                </a:solidFill>
                <a:latin typeface="Arial"/>
                <a:cs typeface="Arial"/>
              </a:rPr>
              <a:t> and </a:t>
            </a:r>
            <a:r>
              <a:rPr lang="en-US" sz="2400" b="1" i="1" dirty="0" smtClean="0">
                <a:solidFill>
                  <a:srgbClr val="40458C"/>
                </a:solidFill>
                <a:latin typeface="Arial"/>
                <a:cs typeface="Arial"/>
              </a:rPr>
              <a:t>not always</a:t>
            </a:r>
            <a:r>
              <a:rPr lang="en-US" sz="2400" dirty="0" smtClean="0">
                <a:solidFill>
                  <a:srgbClr val="40458C"/>
                </a:solidFill>
                <a:latin typeface="Arial"/>
                <a:cs typeface="Arial"/>
              </a:rPr>
              <a:t>, in order not to bias the results, particularly Compton related backgrounds</a:t>
            </a:r>
            <a:r>
              <a:rPr lang="en-US" sz="2400" dirty="0" smtClean="0">
                <a:solidFill>
                  <a:srgbClr val="40458C"/>
                </a:solidFill>
                <a:latin typeface="Arial"/>
                <a:cs typeface="Arial"/>
              </a:rPr>
              <a:t>)</a:t>
            </a:r>
          </a:p>
          <a:p>
            <a:pPr marL="346075" indent="-346075" defTabSz="914400" hangingPunct="1">
              <a:lnSpc>
                <a:spcPct val="100000"/>
              </a:lnSpc>
              <a:buClr>
                <a:srgbClr val="FF3300"/>
              </a:buClr>
              <a:buSzTx/>
              <a:buFont typeface="Wingdings" pitchFamily="2" charset="2"/>
              <a:buChar char="Ø"/>
            </a:pPr>
            <a:endParaRPr lang="en-US" sz="2400" dirty="0" smtClean="0">
              <a:solidFill>
                <a:srgbClr val="40458C"/>
              </a:solidFill>
              <a:latin typeface="Arial"/>
              <a:cs typeface="Arial"/>
            </a:endParaRPr>
          </a:p>
          <a:p>
            <a:pPr marL="346075" indent="-346075" defTabSz="914400" hangingPunct="1">
              <a:lnSpc>
                <a:spcPct val="100000"/>
              </a:lnSpc>
              <a:buClr>
                <a:srgbClr val="FF3300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0458C"/>
                </a:solidFill>
                <a:latin typeface="Arial"/>
                <a:cs typeface="Arial"/>
              </a:rPr>
              <a:t>“</a:t>
            </a:r>
            <a:r>
              <a:rPr lang="en-US" sz="2400" dirty="0">
                <a:solidFill>
                  <a:srgbClr val="40458C"/>
                </a:solidFill>
                <a:latin typeface="Arial"/>
                <a:cs typeface="Arial"/>
              </a:rPr>
              <a:t>Physical” interaction length reduced by a user chosen factor (weights adjusted accordingly</a:t>
            </a:r>
            <a:r>
              <a:rPr lang="en-US" sz="2400" dirty="0" smtClean="0">
                <a:solidFill>
                  <a:srgbClr val="40458C"/>
                </a:solidFill>
                <a:latin typeface="Arial"/>
                <a:cs typeface="Arial"/>
              </a:rPr>
              <a:t>)</a:t>
            </a:r>
          </a:p>
          <a:p>
            <a:pPr marL="346075" indent="-346075" defTabSz="914400" hangingPunct="1">
              <a:lnSpc>
                <a:spcPct val="100000"/>
              </a:lnSpc>
              <a:buClr>
                <a:srgbClr val="FF3300"/>
              </a:buClr>
              <a:buSzTx/>
              <a:buFont typeface="Wingdings" pitchFamily="2" charset="2"/>
              <a:buChar char="Ø"/>
            </a:pPr>
            <a:endParaRPr lang="en-US" sz="2400" dirty="0">
              <a:solidFill>
                <a:srgbClr val="40458C"/>
              </a:solidFill>
              <a:latin typeface="Arial"/>
              <a:cs typeface="Arial"/>
            </a:endParaRPr>
          </a:p>
          <a:p>
            <a:pPr marL="346075" indent="-346075" defTabSz="914400" hangingPunct="1">
              <a:lnSpc>
                <a:spcPct val="100000"/>
              </a:lnSpc>
              <a:buClr>
                <a:srgbClr val="FF3300"/>
              </a:buClr>
              <a:buSzTx/>
              <a:buFont typeface="Wingdings" pitchFamily="2" charset="2"/>
              <a:buChar char="Ø"/>
            </a:pPr>
            <a:r>
              <a:rPr lang="en-US" sz="2400" b="1" dirty="0">
                <a:solidFill>
                  <a:srgbClr val="40458C"/>
                </a:solidFill>
                <a:latin typeface="Arial"/>
                <a:cs typeface="Arial"/>
              </a:rPr>
              <a:t>Last stage of interaction </a:t>
            </a:r>
            <a:r>
              <a:rPr lang="en-US" sz="2400" dirty="0">
                <a:solidFill>
                  <a:srgbClr val="40458C"/>
                </a:solidFill>
                <a:latin typeface="Arial"/>
                <a:cs typeface="Arial"/>
              </a:rPr>
              <a:t>(</a:t>
            </a:r>
            <a:r>
              <a:rPr lang="en-US" sz="2400" dirty="0">
                <a:solidFill>
                  <a:srgbClr val="40458C"/>
                </a:solidFill>
                <a:latin typeface="Arial"/>
                <a:cs typeface="Arial"/>
                <a:sym typeface="Symbol"/>
              </a:rPr>
              <a:t> de-excitation), </a:t>
            </a:r>
            <a:r>
              <a:rPr lang="en-US" sz="2400" b="1" dirty="0">
                <a:solidFill>
                  <a:srgbClr val="40458C"/>
                </a:solidFill>
                <a:latin typeface="Arial"/>
                <a:cs typeface="Arial"/>
                <a:sym typeface="Symbol"/>
              </a:rPr>
              <a:t>replicated</a:t>
            </a:r>
            <a:r>
              <a:rPr lang="en-US" sz="2400" dirty="0">
                <a:solidFill>
                  <a:srgbClr val="40458C"/>
                </a:solidFill>
                <a:latin typeface="Arial"/>
                <a:cs typeface="Arial"/>
                <a:sym typeface="Symbol"/>
              </a:rPr>
              <a:t> several times for the same excited fragments</a:t>
            </a:r>
            <a:endParaRPr lang="en-US" sz="2400" dirty="0">
              <a:solidFill>
                <a:srgbClr val="40458C"/>
              </a:solidFill>
              <a:latin typeface="Arial"/>
              <a:cs typeface="Arial"/>
            </a:endParaRPr>
          </a:p>
          <a:p>
            <a:pPr marL="346075" indent="-346075" defTabSz="914400" hangingPunct="1">
              <a:lnSpc>
                <a:spcPct val="100000"/>
              </a:lnSpc>
              <a:buClr>
                <a:srgbClr val="FF3300"/>
              </a:buClr>
              <a:buSzTx/>
              <a:buFont typeface="Wingdings" pitchFamily="2" charset="2"/>
              <a:buChar char="Ø"/>
            </a:pPr>
            <a:endParaRPr lang="en-US" sz="2400" dirty="0">
              <a:solidFill>
                <a:srgbClr val="40458C"/>
              </a:solidFill>
              <a:latin typeface="Arial"/>
              <a:cs typeface="Arial"/>
            </a:endParaRPr>
          </a:p>
          <a:p>
            <a:pPr marL="346075" indent="-346075" defTabSz="914400" hangingPunct="1">
              <a:lnSpc>
                <a:spcPct val="100000"/>
              </a:lnSpc>
              <a:buClr>
                <a:srgbClr val="FF3300"/>
              </a:buClr>
              <a:buSzTx/>
              <a:buFont typeface="Wingdings" pitchFamily="2" charset="2"/>
              <a:buChar char="Ø"/>
            </a:pPr>
            <a:endParaRPr lang="en-US" sz="2400" dirty="0" smtClean="0">
              <a:solidFill>
                <a:srgbClr val="40458C"/>
              </a:solidFill>
              <a:latin typeface="Arial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40458C"/>
                </a:solidFill>
              </a:rPr>
              <a:t>Torino, 15-16/09/14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600200" cy="304800"/>
          </a:xfrm>
          <a:prstGeom prst="rect">
            <a:avLst/>
          </a:prstGeom>
        </p:spPr>
        <p:txBody>
          <a:bodyPr/>
          <a:lstStyle/>
          <a:p>
            <a:fld id="{A13828E9-5DE0-4B6A-8D68-5B52017263DB}" type="slidenum">
              <a:rPr lang="en-US" smtClean="0">
                <a:solidFill>
                  <a:srgbClr val="40458C"/>
                </a:solidFill>
              </a:rPr>
              <a:pPr/>
              <a:t>8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1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Torino, 15-16/09/14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F1784F9-B41D-4BE0-901F-8B4D95F3647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50" y="116632"/>
            <a:ext cx="9038668" cy="3843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05064"/>
            <a:ext cx="6893529" cy="24893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7664" y="4077072"/>
            <a:ext cx="2122546" cy="671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800000"/>
                </a:solidFill>
                <a:latin typeface="Calibri-Light"/>
              </a:rPr>
              <a:t>P</a:t>
            </a:r>
            <a:r>
              <a:rPr lang="en-US" sz="4000" b="1" dirty="0" smtClean="0">
                <a:solidFill>
                  <a:srgbClr val="800000"/>
                </a:solidFill>
                <a:latin typeface="Calibri-Light"/>
              </a:rPr>
              <a:t>rotons </a:t>
            </a:r>
            <a:endParaRPr lang="en-US" sz="4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31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WenQuanYi Zen Hei"/>
        <a:cs typeface="WenQuanYi Zen Hei"/>
      </a:majorFont>
      <a:minorFont>
        <a:latin typeface="Calibri"/>
        <a:ea typeface="WenQuanYi Zen Hei"/>
        <a:cs typeface="WenQuanYi Zen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00293CAAD0D64E8D17617EBAA7ED2F" ma:contentTypeVersion="0" ma:contentTypeDescription="Create a new document." ma:contentTypeScope="" ma:versionID="91f3e80f41f749540f8625f5fbd83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107E7A-CC1C-411F-B53E-8D6301DE5C1F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E04B8B1-9685-4CA9-85AD-C23C17626B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4F14BB-944F-4FA4-ADB5-AE0C80ABB0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1545</Words>
  <Application>Microsoft Macintosh PowerPoint</Application>
  <PresentationFormat>On-screen Show (4:3)</PresentationFormat>
  <Paragraphs>255</Paragraphs>
  <Slides>35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Equation</vt:lpstr>
      <vt:lpstr>Microsoft Equation</vt:lpstr>
      <vt:lpstr>INSIDE Software Status Report</vt:lpstr>
      <vt:lpstr>Development of techniques to speed up the simulation of PET and SPECT for hadrontherapy monitoring </vt:lpstr>
      <vt:lpstr>How to accelerate FLUKA calculations for PET and prompt photon calculations</vt:lpstr>
      <vt:lpstr>Example:  a photon is sampled from a uniform Cosq distribution (as expected)</vt:lpstr>
      <vt:lpstr>PowerPoint Presentation</vt:lpstr>
      <vt:lpstr>PowerPoint Presentation</vt:lpstr>
      <vt:lpstr>Test case: 200 MeV p on PMMA</vt:lpstr>
      <vt:lpstr>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FLUKA in-beam PET simulations</vt:lpstr>
      <vt:lpstr>Hadrontherapy activity-based generator</vt:lpstr>
      <vt:lpstr>Hadrontherapy activity-based generator</vt:lpstr>
      <vt:lpstr>Treatment Plan Simulation</vt:lpstr>
      <vt:lpstr>RHD-DoPET CNAO test beam result (may 2014) </vt:lpstr>
      <vt:lpstr>DoPET hardware updates</vt:lpstr>
      <vt:lpstr>PowerPoint Presentation</vt:lpstr>
      <vt:lpstr>95.3 MeV Proton on PMMA images</vt:lpstr>
      <vt:lpstr>PowerPoint Presentation</vt:lpstr>
      <vt:lpstr>95.3 MeV Proton on a PMMA with a “small” air cavity</vt:lpstr>
      <vt:lpstr>PowerPoint Presentation</vt:lpstr>
      <vt:lpstr>PowerPoint Presentation</vt:lpstr>
      <vt:lpstr>DoPET: 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INSIDE Software Status Report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battist</dc:creator>
  <cp:lastModifiedBy>Piergiorgio Cerello</cp:lastModifiedBy>
  <cp:revision>79</cp:revision>
  <cp:lastPrinted>1601-01-01T00:00:00Z</cp:lastPrinted>
  <dcterms:created xsi:type="dcterms:W3CDTF">1601-01-01T00:00:00Z</dcterms:created>
  <dcterms:modified xsi:type="dcterms:W3CDTF">2014-09-16T07:47:57Z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0x0101002200293CAAD0D64E8D17617EBAA7ED2F</vt:lpwstr>
  </property>
</Properties>
</file>