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9"/>
  </p:notesMasterIdLst>
  <p:sldIdLst>
    <p:sldId id="256" r:id="rId2"/>
    <p:sldId id="259" r:id="rId3"/>
    <p:sldId id="260" r:id="rId4"/>
    <p:sldId id="278" r:id="rId5"/>
    <p:sldId id="279" r:id="rId6"/>
    <p:sldId id="280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4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ACA0C9-B1C7-114E-B5CF-08D4CC644056}" type="datetimeFigureOut">
              <a:rPr lang="en-US" smtClean="0"/>
              <a:t>16/09/14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33119F-4CEE-5546-B1BC-07D648A53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22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16/09/14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16/09/14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16/09/14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1A24CD3-204F-4468-8EE4-28A6668D006A}" type="datetimeFigureOut">
              <a:rPr lang="en-US" smtClean="0"/>
              <a:t>16/09/14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1A24CD3-204F-4468-8EE4-28A6668D006A}" type="datetimeFigureOut">
              <a:rPr lang="en-US" smtClean="0"/>
              <a:t>16/09/14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16/09/14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16/09/14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1A24CD3-204F-4468-8EE4-28A6668D006A}" type="datetimeFigureOut">
              <a:rPr lang="en-US" smtClean="0"/>
              <a:t>16/09/14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16/09/14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19542" y="2543284"/>
            <a:ext cx="5458968" cy="1048684"/>
          </a:xfrm>
        </p:spPr>
        <p:txBody>
          <a:bodyPr>
            <a:normAutofit/>
          </a:bodyPr>
          <a:lstStyle/>
          <a:p>
            <a:r>
              <a:rPr lang="en-US" dirty="0" smtClean="0"/>
              <a:t>INSIDE UPDATEs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4379514"/>
            <a:ext cx="5458968" cy="1241210"/>
          </a:xfrm>
        </p:spPr>
        <p:txBody>
          <a:bodyPr>
            <a:normAutofit/>
          </a:bodyPr>
          <a:lstStyle/>
          <a:p>
            <a:r>
              <a:rPr lang="en-US" dirty="0" smtClean="0"/>
              <a:t>M. Giuseppina Bisogni</a:t>
            </a:r>
          </a:p>
          <a:p>
            <a:r>
              <a:rPr lang="en-US" dirty="0" smtClean="0"/>
              <a:t>PISA, </a:t>
            </a:r>
            <a:r>
              <a:rPr lang="en-US" dirty="0" smtClean="0"/>
              <a:t>16/</a:t>
            </a:r>
            <a:r>
              <a:rPr lang="en-US" dirty="0" smtClean="0"/>
              <a:t>09/2014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214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00100"/>
            <a:ext cx="9144000" cy="5255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416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400"/>
            <a:ext cx="9144000" cy="6787816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6063376" y="0"/>
            <a:ext cx="0" cy="6091756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Oval Callout 4"/>
          <p:cNvSpPr/>
          <p:nvPr/>
        </p:nvSpPr>
        <p:spPr>
          <a:xfrm>
            <a:off x="3236982" y="109804"/>
            <a:ext cx="1690107" cy="353284"/>
          </a:xfrm>
          <a:prstGeom prst="wedgeEllipseCallout">
            <a:avLst>
              <a:gd name="adj1" fmla="val -33827"/>
              <a:gd name="adj2" fmla="val 11114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1/2/</a:t>
            </a:r>
            <a:r>
              <a:rPr lang="it-IT" dirty="0" smtClean="0"/>
              <a:t>2013</a:t>
            </a:r>
            <a:endParaRPr lang="it-IT" dirty="0"/>
          </a:p>
        </p:txBody>
      </p:sp>
      <p:sp>
        <p:nvSpPr>
          <p:cNvPr id="6" name="Oval Callout 5"/>
          <p:cNvSpPr/>
          <p:nvPr/>
        </p:nvSpPr>
        <p:spPr>
          <a:xfrm>
            <a:off x="6759617" y="639730"/>
            <a:ext cx="1934612" cy="353284"/>
          </a:xfrm>
          <a:prstGeom prst="wedgeEllipseCallout">
            <a:avLst>
              <a:gd name="adj1" fmla="val 51909"/>
              <a:gd name="adj2" fmla="val -11004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31/1/2016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15473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NEWS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8128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Collaborazione INSIDE-CNAO</a:t>
            </a:r>
          </a:p>
          <a:p>
            <a:pPr lvl="1"/>
            <a:r>
              <a:rPr lang="it-IT" dirty="0" smtClean="0"/>
              <a:t>In preparazione documenti tecnici (schema elettrico e progetto meccanico) per fissare i requisiti minimi di sicurezza per il personale che opera nelle sale trattamento dove verranno eseguite le prove con i fantocci</a:t>
            </a:r>
            <a:r>
              <a:rPr lang="it-IT" dirty="0" smtClean="0">
                <a:sym typeface="Wingdings"/>
              </a:rPr>
              <a:t> da sottoporre per approvazione al CNAO entro </a:t>
            </a:r>
            <a:r>
              <a:rPr lang="it-IT" smtClean="0">
                <a:sym typeface="Wingdings"/>
              </a:rPr>
              <a:t>fine anno</a:t>
            </a:r>
            <a:endParaRPr lang="it-IT" dirty="0" smtClean="0">
              <a:sym typeface="Wingdings"/>
            </a:endParaRPr>
          </a:p>
          <a:p>
            <a:r>
              <a:rPr lang="it-IT" dirty="0" smtClean="0">
                <a:sym typeface="Wingdings"/>
              </a:rPr>
              <a:t>Workshop CNAO 19-20/9/2014</a:t>
            </a:r>
          </a:p>
          <a:p>
            <a:pPr lvl="1"/>
            <a:r>
              <a:rPr lang="it-IT" dirty="0" err="1" smtClean="0">
                <a:sym typeface="Wingdings"/>
              </a:rPr>
              <a:t>Invited</a:t>
            </a:r>
            <a:r>
              <a:rPr lang="it-IT" dirty="0" smtClean="0">
                <a:sym typeface="Wingdings"/>
              </a:rPr>
              <a:t> talk per presentare progetto INSIDE</a:t>
            </a:r>
          </a:p>
          <a:p>
            <a:r>
              <a:rPr lang="it-IT" dirty="0">
                <a:sym typeface="Wingdings"/>
              </a:rPr>
              <a:t>Contatti con industria</a:t>
            </a:r>
          </a:p>
          <a:p>
            <a:pPr lvl="1"/>
            <a:r>
              <a:rPr lang="it-IT" dirty="0">
                <a:sym typeface="Wingdings"/>
              </a:rPr>
              <a:t>Abbiamo ricevuto alcune richieste di informazioni per stabilire una possibile collaborazione con IBA. Meeting a Pisa il 7/10 con </a:t>
            </a:r>
            <a:r>
              <a:rPr lang="it-IT" dirty="0" err="1">
                <a:sym typeface="Wingdings"/>
              </a:rPr>
              <a:t>Damien</a:t>
            </a:r>
            <a:r>
              <a:rPr lang="it-IT" dirty="0">
                <a:sym typeface="Wingdings"/>
              </a:rPr>
              <a:t> Bertrand.</a:t>
            </a:r>
          </a:p>
          <a:p>
            <a:pPr lvl="1"/>
            <a:endParaRPr lang="it-IT" dirty="0" smtClean="0">
              <a:sym typeface="Wingdings"/>
            </a:endParaRPr>
          </a:p>
          <a:p>
            <a:pPr lvl="1"/>
            <a:endParaRPr lang="it-IT" dirty="0" smtClean="0">
              <a:sym typeface="Wingdings"/>
            </a:endParaRP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64504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554200"/>
            <a:ext cx="8954730" cy="1171490"/>
          </a:xfrm>
        </p:spPr>
        <p:txBody>
          <a:bodyPr>
            <a:normAutofit fontScale="90000"/>
          </a:bodyPr>
          <a:lstStyle/>
          <a:p>
            <a:r>
              <a:rPr lang="it-IT" b="1" dirty="0" err="1"/>
              <a:t>Questions</a:t>
            </a:r>
            <a:r>
              <a:rPr lang="it-IT" b="1" dirty="0"/>
              <a:t> for the </a:t>
            </a:r>
            <a:r>
              <a:rPr lang="it-IT" b="1" dirty="0" err="1"/>
              <a:t>evaluation</a:t>
            </a:r>
            <a:r>
              <a:rPr lang="it-IT" b="1" dirty="0"/>
              <a:t> of a PET </a:t>
            </a:r>
            <a:r>
              <a:rPr lang="it-IT" b="1" dirty="0" err="1"/>
              <a:t>detection</a:t>
            </a:r>
            <a:r>
              <a:rPr lang="it-IT" b="1" dirty="0"/>
              <a:t> </a:t>
            </a:r>
            <a:r>
              <a:rPr lang="it-IT" b="1" dirty="0" err="1"/>
              <a:t>system</a:t>
            </a:r>
            <a:r>
              <a:rPr lang="it-IT" b="1" dirty="0"/>
              <a:t> for </a:t>
            </a:r>
            <a:r>
              <a:rPr lang="it-IT" b="1" dirty="0" err="1"/>
              <a:t>range</a:t>
            </a:r>
            <a:r>
              <a:rPr lang="it-IT" b="1" dirty="0"/>
              <a:t> </a:t>
            </a:r>
            <a:r>
              <a:rPr lang="it-IT" b="1" dirty="0" err="1"/>
              <a:t>verification</a:t>
            </a:r>
            <a:r>
              <a:rPr lang="it-IT" b="1" dirty="0"/>
              <a:t> in </a:t>
            </a:r>
            <a:r>
              <a:rPr lang="it-IT" b="1" dirty="0" err="1"/>
              <a:t>particle</a:t>
            </a:r>
            <a:r>
              <a:rPr lang="it-IT" b="1" dirty="0"/>
              <a:t> </a:t>
            </a:r>
            <a:r>
              <a:rPr lang="it-IT" b="1" dirty="0" err="1"/>
              <a:t>therapy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0747" y="1518799"/>
            <a:ext cx="8531352" cy="544909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t-IT" dirty="0"/>
              <a:t> </a:t>
            </a:r>
          </a:p>
          <a:p>
            <a:r>
              <a:rPr lang="it-IT" dirty="0" smtClean="0"/>
              <a:t>The </a:t>
            </a:r>
            <a:r>
              <a:rPr lang="it-IT" dirty="0"/>
              <a:t>INSIDE </a:t>
            </a:r>
            <a:r>
              <a:rPr lang="it-IT" dirty="0" err="1"/>
              <a:t>projects</a:t>
            </a:r>
            <a:r>
              <a:rPr lang="it-IT" dirty="0"/>
              <a:t> </a:t>
            </a:r>
            <a:r>
              <a:rPr lang="it-IT" dirty="0" err="1"/>
              <a:t>aims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/>
              <a:t>range</a:t>
            </a:r>
            <a:r>
              <a:rPr lang="it-IT" dirty="0"/>
              <a:t> </a:t>
            </a:r>
            <a:r>
              <a:rPr lang="it-IT" dirty="0" err="1"/>
              <a:t>verification</a:t>
            </a:r>
            <a:r>
              <a:rPr lang="it-IT" dirty="0"/>
              <a:t> in </a:t>
            </a:r>
            <a:r>
              <a:rPr lang="it-IT" dirty="0" err="1"/>
              <a:t>both</a:t>
            </a:r>
            <a:r>
              <a:rPr lang="it-IT" dirty="0"/>
              <a:t> </a:t>
            </a:r>
            <a:r>
              <a:rPr lang="it-IT" dirty="0" err="1"/>
              <a:t>proton</a:t>
            </a:r>
            <a:r>
              <a:rPr lang="it-IT" dirty="0"/>
              <a:t> and carbon </a:t>
            </a:r>
            <a:r>
              <a:rPr lang="it-IT" dirty="0" err="1"/>
              <a:t>ion</a:t>
            </a:r>
            <a:r>
              <a:rPr lang="it-IT" dirty="0"/>
              <a:t> </a:t>
            </a:r>
            <a:r>
              <a:rPr lang="it-IT" dirty="0" err="1"/>
              <a:t>therapy</a:t>
            </a:r>
            <a:r>
              <a:rPr lang="it-IT" dirty="0"/>
              <a:t>. </a:t>
            </a:r>
            <a:r>
              <a:rPr lang="it-IT" dirty="0" err="1"/>
              <a:t>Apart</a:t>
            </a:r>
            <a:r>
              <a:rPr lang="it-IT" dirty="0"/>
              <a:t> from the </a:t>
            </a:r>
            <a:r>
              <a:rPr lang="it-IT" dirty="0" err="1"/>
              <a:t>proton</a:t>
            </a:r>
            <a:r>
              <a:rPr lang="it-IT" dirty="0"/>
              <a:t> </a:t>
            </a:r>
            <a:r>
              <a:rPr lang="it-IT" dirty="0" err="1"/>
              <a:t>tracker</a:t>
            </a:r>
            <a:r>
              <a:rPr lang="it-IT" dirty="0"/>
              <a:t> for </a:t>
            </a:r>
            <a:r>
              <a:rPr lang="it-IT" dirty="0" err="1"/>
              <a:t>vertex</a:t>
            </a:r>
            <a:r>
              <a:rPr lang="it-IT" dirty="0"/>
              <a:t> </a:t>
            </a:r>
            <a:r>
              <a:rPr lang="it-IT" dirty="0" err="1"/>
              <a:t>imaging</a:t>
            </a:r>
            <a:r>
              <a:rPr lang="it-IT" dirty="0"/>
              <a:t>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meant</a:t>
            </a:r>
            <a:r>
              <a:rPr lang="it-IT" dirty="0"/>
              <a:t> for carbon </a:t>
            </a:r>
            <a:r>
              <a:rPr lang="it-IT" dirty="0" err="1"/>
              <a:t>ion</a:t>
            </a:r>
            <a:r>
              <a:rPr lang="it-IT" dirty="0"/>
              <a:t> </a:t>
            </a:r>
            <a:r>
              <a:rPr lang="it-IT" dirty="0" err="1"/>
              <a:t>therapy</a:t>
            </a:r>
            <a:r>
              <a:rPr lang="it-IT" dirty="0"/>
              <a:t>, are the </a:t>
            </a:r>
            <a:r>
              <a:rPr lang="it-IT" dirty="0" err="1"/>
              <a:t>specifications</a:t>
            </a:r>
            <a:r>
              <a:rPr lang="it-IT" dirty="0"/>
              <a:t> of the PET </a:t>
            </a:r>
            <a:r>
              <a:rPr lang="it-IT" dirty="0" err="1"/>
              <a:t>system</a:t>
            </a:r>
            <a:r>
              <a:rPr lang="it-IT" dirty="0"/>
              <a:t> the </a:t>
            </a:r>
            <a:r>
              <a:rPr lang="it-IT" dirty="0" err="1"/>
              <a:t>optimal</a:t>
            </a:r>
            <a:r>
              <a:rPr lang="it-IT" dirty="0"/>
              <a:t> </a:t>
            </a:r>
            <a:r>
              <a:rPr lang="it-IT" dirty="0" err="1"/>
              <a:t>ones</a:t>
            </a:r>
            <a:r>
              <a:rPr lang="it-IT" dirty="0"/>
              <a:t> from </a:t>
            </a:r>
            <a:r>
              <a:rPr lang="it-IT" dirty="0" err="1"/>
              <a:t>proton</a:t>
            </a:r>
            <a:r>
              <a:rPr lang="it-IT" dirty="0"/>
              <a:t> </a:t>
            </a:r>
            <a:r>
              <a:rPr lang="it-IT" dirty="0" err="1"/>
              <a:t>therapy</a:t>
            </a:r>
            <a:r>
              <a:rPr lang="it-IT" dirty="0"/>
              <a:t> ? Or </a:t>
            </a:r>
            <a:r>
              <a:rPr lang="it-IT" dirty="0" err="1"/>
              <a:t>did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appear</a:t>
            </a:r>
            <a:r>
              <a:rPr lang="it-IT" dirty="0"/>
              <a:t> </a:t>
            </a:r>
            <a:r>
              <a:rPr lang="it-IT" dirty="0" err="1"/>
              <a:t>necessary</a:t>
            </a:r>
            <a:r>
              <a:rPr lang="it-IT" dirty="0"/>
              <a:t> to compromise </a:t>
            </a:r>
            <a:r>
              <a:rPr lang="it-IT" dirty="0" err="1"/>
              <a:t>certain</a:t>
            </a:r>
            <a:r>
              <a:rPr lang="it-IT" dirty="0"/>
              <a:t> </a:t>
            </a:r>
            <a:r>
              <a:rPr lang="it-IT" dirty="0" err="1"/>
              <a:t>specifications</a:t>
            </a:r>
            <a:r>
              <a:rPr lang="it-IT" dirty="0"/>
              <a:t> in </a:t>
            </a:r>
            <a:r>
              <a:rPr lang="it-IT" dirty="0" err="1"/>
              <a:t>view</a:t>
            </a:r>
            <a:r>
              <a:rPr lang="it-IT" dirty="0"/>
              <a:t> of carbon </a:t>
            </a:r>
            <a:r>
              <a:rPr lang="it-IT" dirty="0" err="1"/>
              <a:t>ion</a:t>
            </a:r>
            <a:r>
              <a:rPr lang="it-IT" dirty="0"/>
              <a:t> </a:t>
            </a:r>
            <a:r>
              <a:rPr lang="it-IT" dirty="0" err="1"/>
              <a:t>therapy</a:t>
            </a:r>
            <a:r>
              <a:rPr lang="it-IT" dirty="0"/>
              <a:t>?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ones</a:t>
            </a:r>
            <a:r>
              <a:rPr lang="it-IT" dirty="0" smtClean="0"/>
              <a:t>?</a:t>
            </a:r>
            <a:r>
              <a:rPr lang="it-IT" dirty="0"/>
              <a:t> </a:t>
            </a:r>
          </a:p>
          <a:p>
            <a:r>
              <a:rPr lang="it-IT" dirty="0" smtClean="0"/>
              <a:t>Are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looking</a:t>
            </a:r>
            <a:r>
              <a:rPr lang="it-IT" dirty="0"/>
              <a:t> </a:t>
            </a:r>
            <a:r>
              <a:rPr lang="it-IT" dirty="0" err="1"/>
              <a:t>forward</a:t>
            </a:r>
            <a:r>
              <a:rPr lang="it-IT" dirty="0"/>
              <a:t> to a </a:t>
            </a:r>
            <a:r>
              <a:rPr lang="it-IT" dirty="0" err="1"/>
              <a:t>system</a:t>
            </a:r>
            <a:r>
              <a:rPr lang="it-IT" dirty="0"/>
              <a:t> </a:t>
            </a:r>
            <a:r>
              <a:rPr lang="it-IT" dirty="0" err="1"/>
              <a:t>comparable</a:t>
            </a:r>
            <a:r>
              <a:rPr lang="it-IT" dirty="0"/>
              <a:t> to the </a:t>
            </a:r>
            <a:r>
              <a:rPr lang="it-IT" dirty="0" err="1"/>
              <a:t>one</a:t>
            </a:r>
            <a:r>
              <a:rPr lang="it-IT" dirty="0"/>
              <a:t> </a:t>
            </a:r>
            <a:r>
              <a:rPr lang="it-IT" dirty="0" err="1"/>
              <a:t>reported</a:t>
            </a:r>
            <a:r>
              <a:rPr lang="it-IT" dirty="0"/>
              <a:t> by </a:t>
            </a:r>
            <a:r>
              <a:rPr lang="it-IT" dirty="0" err="1"/>
              <a:t>Shao</a:t>
            </a:r>
            <a:r>
              <a:rPr lang="it-IT" dirty="0"/>
              <a:t> from MD Anderson (PMB 2014) </a:t>
            </a:r>
            <a:r>
              <a:rPr lang="it-IT" dirty="0" err="1"/>
              <a:t>who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investigating</a:t>
            </a:r>
            <a:r>
              <a:rPr lang="it-IT" dirty="0"/>
              <a:t> a </a:t>
            </a:r>
            <a:r>
              <a:rPr lang="it-IT" dirty="0" err="1"/>
              <a:t>dedicated</a:t>
            </a:r>
            <a:r>
              <a:rPr lang="it-IT" dirty="0"/>
              <a:t>, small </a:t>
            </a:r>
            <a:r>
              <a:rPr lang="it-IT" dirty="0" err="1"/>
              <a:t>radius</a:t>
            </a:r>
            <a:r>
              <a:rPr lang="it-IT" dirty="0"/>
              <a:t>, brain PET </a:t>
            </a:r>
            <a:r>
              <a:rPr lang="it-IT" dirty="0" err="1"/>
              <a:t>approach</a:t>
            </a:r>
            <a:r>
              <a:rPr lang="it-IT" dirty="0"/>
              <a:t> to </a:t>
            </a:r>
            <a:r>
              <a:rPr lang="it-IT" dirty="0" err="1"/>
              <a:t>favor</a:t>
            </a:r>
            <a:r>
              <a:rPr lang="it-IT" dirty="0"/>
              <a:t> high </a:t>
            </a:r>
            <a:r>
              <a:rPr lang="it-IT" dirty="0" err="1"/>
              <a:t>geometric</a:t>
            </a:r>
            <a:r>
              <a:rPr lang="it-IT" dirty="0"/>
              <a:t> </a:t>
            </a:r>
            <a:r>
              <a:rPr lang="it-IT" dirty="0" err="1"/>
              <a:t>efficiency</a:t>
            </a:r>
            <a:r>
              <a:rPr lang="it-IT" dirty="0"/>
              <a:t> for </a:t>
            </a:r>
            <a:r>
              <a:rPr lang="it-IT" dirty="0" err="1"/>
              <a:t>sufficient</a:t>
            </a:r>
            <a:r>
              <a:rPr lang="it-IT" dirty="0"/>
              <a:t> </a:t>
            </a:r>
            <a:r>
              <a:rPr lang="it-IT" dirty="0" err="1"/>
              <a:t>statistic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the treatment time scale </a:t>
            </a:r>
            <a:r>
              <a:rPr lang="it-IT" dirty="0" err="1"/>
              <a:t>at</a:t>
            </a:r>
            <a:r>
              <a:rPr lang="it-IT" dirty="0"/>
              <a:t> the </a:t>
            </a:r>
            <a:r>
              <a:rPr lang="it-IT" dirty="0" err="1"/>
              <a:t>cost</a:t>
            </a:r>
            <a:r>
              <a:rPr lang="it-IT" dirty="0"/>
              <a:t> of </a:t>
            </a:r>
            <a:r>
              <a:rPr lang="it-IT" dirty="0" err="1"/>
              <a:t>limited</a:t>
            </a:r>
            <a:r>
              <a:rPr lang="it-IT" dirty="0"/>
              <a:t> </a:t>
            </a:r>
            <a:r>
              <a:rPr lang="it-IT" dirty="0" err="1"/>
              <a:t>versatility</a:t>
            </a:r>
            <a:r>
              <a:rPr lang="it-IT" dirty="0"/>
              <a:t>? Or are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considering</a:t>
            </a:r>
            <a:r>
              <a:rPr lang="it-IT" dirty="0"/>
              <a:t> a </a:t>
            </a:r>
            <a:r>
              <a:rPr lang="it-IT" dirty="0" err="1"/>
              <a:t>larger</a:t>
            </a:r>
            <a:r>
              <a:rPr lang="it-IT" dirty="0"/>
              <a:t> </a:t>
            </a:r>
            <a:r>
              <a:rPr lang="it-IT" dirty="0" err="1"/>
              <a:t>system</a:t>
            </a:r>
            <a:r>
              <a:rPr lang="it-IT" dirty="0"/>
              <a:t> for </a:t>
            </a:r>
            <a:r>
              <a:rPr lang="it-IT" dirty="0" err="1"/>
              <a:t>all</a:t>
            </a:r>
            <a:r>
              <a:rPr lang="it-IT" dirty="0"/>
              <a:t> treatment </a:t>
            </a:r>
            <a:r>
              <a:rPr lang="it-IT" dirty="0" err="1"/>
              <a:t>sites</a:t>
            </a:r>
            <a:r>
              <a:rPr lang="it-IT" dirty="0"/>
              <a:t>? Will 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lang="it-IT" dirty="0" err="1"/>
              <a:t>dual</a:t>
            </a:r>
            <a:r>
              <a:rPr lang="it-IT" dirty="0"/>
              <a:t>-head design </a:t>
            </a:r>
            <a:r>
              <a:rPr lang="it-IT" dirty="0" err="1"/>
              <a:t>allow</a:t>
            </a:r>
            <a:r>
              <a:rPr lang="it-IT" dirty="0"/>
              <a:t> </a:t>
            </a:r>
            <a:r>
              <a:rPr lang="it-IT" dirty="0" err="1"/>
              <a:t>variable</a:t>
            </a:r>
            <a:r>
              <a:rPr lang="it-IT" dirty="0"/>
              <a:t> </a:t>
            </a:r>
            <a:r>
              <a:rPr lang="it-IT" dirty="0" err="1"/>
              <a:t>distances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the </a:t>
            </a:r>
            <a:r>
              <a:rPr lang="it-IT" dirty="0" err="1"/>
              <a:t>two</a:t>
            </a:r>
            <a:r>
              <a:rPr lang="it-IT" dirty="0"/>
              <a:t> heads</a:t>
            </a:r>
            <a:r>
              <a:rPr lang="it-IT" dirty="0" smtClean="0"/>
              <a:t>?</a:t>
            </a:r>
            <a:r>
              <a:rPr lang="it-IT" dirty="0"/>
              <a:t> </a:t>
            </a:r>
          </a:p>
          <a:p>
            <a:r>
              <a:rPr lang="it-IT" dirty="0" smtClean="0"/>
              <a:t>For </a:t>
            </a:r>
            <a:r>
              <a:rPr lang="it-IT" dirty="0"/>
              <a:t>in-</a:t>
            </a:r>
            <a:r>
              <a:rPr lang="it-IT" dirty="0" err="1"/>
              <a:t>beam</a:t>
            </a:r>
            <a:r>
              <a:rPr lang="it-IT" dirty="0"/>
              <a:t> PET </a:t>
            </a:r>
            <a:r>
              <a:rPr lang="it-IT" dirty="0" err="1"/>
              <a:t>imaging</a:t>
            </a:r>
            <a:r>
              <a:rPr lang="it-IT" dirty="0"/>
              <a:t> in </a:t>
            </a:r>
            <a:r>
              <a:rPr lang="it-IT" dirty="0" err="1"/>
              <a:t>proton</a:t>
            </a:r>
            <a:r>
              <a:rPr lang="it-IT" dirty="0"/>
              <a:t> </a:t>
            </a:r>
            <a:r>
              <a:rPr lang="it-IT" dirty="0" err="1"/>
              <a:t>therapy</a:t>
            </a:r>
            <a:r>
              <a:rPr lang="it-IT" dirty="0"/>
              <a:t>, the </a:t>
            </a:r>
            <a:r>
              <a:rPr lang="it-IT" dirty="0" err="1"/>
              <a:t>plan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to start the </a:t>
            </a:r>
            <a:r>
              <a:rPr lang="it-IT" dirty="0" err="1"/>
              <a:t>acquisition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the </a:t>
            </a:r>
            <a:r>
              <a:rPr lang="it-IT" dirty="0" err="1"/>
              <a:t>same</a:t>
            </a:r>
            <a:r>
              <a:rPr lang="it-IT" dirty="0"/>
              <a:t> time </a:t>
            </a:r>
            <a:r>
              <a:rPr lang="it-IT" dirty="0" err="1"/>
              <a:t>as</a:t>
            </a:r>
            <a:r>
              <a:rPr lang="it-IT" dirty="0"/>
              <a:t> the treatment, </a:t>
            </a:r>
            <a:r>
              <a:rPr lang="it-IT" dirty="0" err="1"/>
              <a:t>isn’t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? </a:t>
            </a:r>
            <a:r>
              <a:rPr lang="it-IT" dirty="0" err="1"/>
              <a:t>When</a:t>
            </a:r>
            <a:r>
              <a:rPr lang="it-IT" dirty="0"/>
              <a:t> do </a:t>
            </a:r>
            <a:r>
              <a:rPr lang="it-IT" dirty="0" err="1"/>
              <a:t>you</a:t>
            </a:r>
            <a:r>
              <a:rPr lang="it-IT" dirty="0"/>
              <a:t> estimate </a:t>
            </a:r>
            <a:r>
              <a:rPr lang="it-IT" dirty="0" err="1"/>
              <a:t>sufficient</a:t>
            </a:r>
            <a:r>
              <a:rPr lang="it-IT" dirty="0"/>
              <a:t> </a:t>
            </a:r>
            <a:r>
              <a:rPr lang="it-IT" dirty="0" err="1"/>
              <a:t>statistics</a:t>
            </a:r>
            <a:r>
              <a:rPr lang="it-IT" dirty="0"/>
              <a:t> can be </a:t>
            </a:r>
            <a:r>
              <a:rPr lang="it-IT" dirty="0" err="1"/>
              <a:t>reached</a:t>
            </a:r>
            <a:r>
              <a:rPr lang="it-IT" dirty="0"/>
              <a:t> with the </a:t>
            </a:r>
            <a:r>
              <a:rPr lang="it-IT" dirty="0" err="1"/>
              <a:t>envisioned</a:t>
            </a:r>
            <a:r>
              <a:rPr lang="it-IT" dirty="0"/>
              <a:t> </a:t>
            </a:r>
            <a:r>
              <a:rPr lang="it-IT" dirty="0" err="1"/>
              <a:t>dual</a:t>
            </a:r>
            <a:r>
              <a:rPr lang="it-IT" dirty="0"/>
              <a:t>-head design (2 </a:t>
            </a:r>
            <a:r>
              <a:rPr lang="it-IT" dirty="0" err="1"/>
              <a:t>times</a:t>
            </a:r>
            <a:r>
              <a:rPr lang="it-IT" dirty="0"/>
              <a:t> 10x20x2 cm³)? </a:t>
            </a:r>
            <a:r>
              <a:rPr lang="it-IT" dirty="0" err="1"/>
              <a:t>Already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the end of the treatment? Or a </a:t>
            </a:r>
            <a:r>
              <a:rPr lang="it-IT" dirty="0" err="1"/>
              <a:t>few</a:t>
            </a:r>
            <a:r>
              <a:rPr lang="it-IT" dirty="0"/>
              <a:t> minutes </a:t>
            </a:r>
            <a:r>
              <a:rPr lang="it-IT" dirty="0" err="1"/>
              <a:t>afterwards</a:t>
            </a:r>
            <a:r>
              <a:rPr lang="it-IT" dirty="0"/>
              <a:t>? How long</a:t>
            </a:r>
            <a:r>
              <a:rPr lang="it-IT" dirty="0" smtClean="0"/>
              <a:t>?</a:t>
            </a:r>
            <a:r>
              <a:rPr lang="it-IT" dirty="0"/>
              <a:t> </a:t>
            </a:r>
          </a:p>
          <a:p>
            <a:pPr lvl="1"/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/>
              <a:t>balance </a:t>
            </a:r>
            <a:r>
              <a:rPr lang="it-IT" dirty="0" err="1"/>
              <a:t>between</a:t>
            </a:r>
            <a:r>
              <a:rPr lang="it-IT" dirty="0"/>
              <a:t> </a:t>
            </a:r>
            <a:r>
              <a:rPr lang="it-IT" dirty="0" err="1"/>
              <a:t>signal</a:t>
            </a:r>
            <a:r>
              <a:rPr lang="it-IT" dirty="0"/>
              <a:t> from fast-</a:t>
            </a:r>
            <a:r>
              <a:rPr lang="it-IT" dirty="0" err="1"/>
              <a:t>decaying</a:t>
            </a:r>
            <a:r>
              <a:rPr lang="it-IT" dirty="0"/>
              <a:t> </a:t>
            </a:r>
            <a:r>
              <a:rPr lang="it-IT" dirty="0" err="1"/>
              <a:t>isotopes</a:t>
            </a:r>
            <a:r>
              <a:rPr lang="it-IT" dirty="0"/>
              <a:t> with large </a:t>
            </a:r>
            <a:r>
              <a:rPr lang="it-IT" dirty="0" err="1"/>
              <a:t>positron</a:t>
            </a:r>
            <a:r>
              <a:rPr lang="it-IT" dirty="0"/>
              <a:t> </a:t>
            </a:r>
            <a:r>
              <a:rPr lang="it-IT" dirty="0" err="1"/>
              <a:t>ranges</a:t>
            </a:r>
            <a:r>
              <a:rPr lang="it-IT" dirty="0"/>
              <a:t> (N-12, O-13 and B-8) and </a:t>
            </a:r>
            <a:r>
              <a:rPr lang="it-IT" dirty="0" err="1"/>
              <a:t>signal</a:t>
            </a:r>
            <a:r>
              <a:rPr lang="it-IT" dirty="0"/>
              <a:t> from slow-</a:t>
            </a:r>
            <a:r>
              <a:rPr lang="it-IT" dirty="0" err="1"/>
              <a:t>decaying</a:t>
            </a:r>
            <a:r>
              <a:rPr lang="it-IT" dirty="0"/>
              <a:t> </a:t>
            </a:r>
            <a:r>
              <a:rPr lang="it-IT" dirty="0" err="1"/>
              <a:t>isotopes</a:t>
            </a:r>
            <a:r>
              <a:rPr lang="it-IT" dirty="0"/>
              <a:t> with short </a:t>
            </a:r>
            <a:r>
              <a:rPr lang="it-IT" dirty="0" err="1"/>
              <a:t>positron</a:t>
            </a:r>
            <a:r>
              <a:rPr lang="it-IT" dirty="0"/>
              <a:t> </a:t>
            </a:r>
            <a:r>
              <a:rPr lang="it-IT" dirty="0" err="1"/>
              <a:t>ranges</a:t>
            </a:r>
            <a:r>
              <a:rPr lang="it-IT" dirty="0"/>
              <a:t> (O-15, C-11, etc.) are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expecting</a:t>
            </a:r>
            <a:r>
              <a:rPr lang="it-IT" dirty="0"/>
              <a:t> in </a:t>
            </a:r>
            <a:r>
              <a:rPr lang="it-IT" dirty="0" err="1"/>
              <a:t>regard</a:t>
            </a:r>
            <a:r>
              <a:rPr lang="it-IT" dirty="0"/>
              <a:t> of the </a:t>
            </a:r>
            <a:r>
              <a:rPr lang="it-IT" dirty="0" err="1"/>
              <a:t>acquisition</a:t>
            </a:r>
            <a:r>
              <a:rPr lang="it-IT" dirty="0"/>
              <a:t> time </a:t>
            </a:r>
            <a:r>
              <a:rPr lang="it-IT" dirty="0" err="1"/>
              <a:t>considered</a:t>
            </a:r>
            <a:r>
              <a:rPr lang="it-IT" dirty="0"/>
              <a:t>?</a:t>
            </a:r>
          </a:p>
          <a:p>
            <a:pPr lvl="1"/>
            <a:r>
              <a:rPr lang="it-IT" dirty="0" smtClean="0"/>
              <a:t>For </a:t>
            </a:r>
            <a:r>
              <a:rPr lang="it-IT" dirty="0" err="1"/>
              <a:t>what</a:t>
            </a:r>
            <a:r>
              <a:rPr lang="it-IT" dirty="0"/>
              <a:t> treatment </a:t>
            </a:r>
            <a:r>
              <a:rPr lang="it-IT" dirty="0" err="1"/>
              <a:t>sites</a:t>
            </a:r>
            <a:r>
              <a:rPr lang="it-IT" dirty="0"/>
              <a:t> do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think</a:t>
            </a:r>
            <a:r>
              <a:rPr lang="it-IT" dirty="0"/>
              <a:t> </a:t>
            </a:r>
            <a:r>
              <a:rPr lang="it-IT" dirty="0" err="1"/>
              <a:t>biological</a:t>
            </a:r>
            <a:r>
              <a:rPr lang="it-IT" dirty="0"/>
              <a:t> </a:t>
            </a:r>
            <a:r>
              <a:rPr lang="it-IT" dirty="0" err="1"/>
              <a:t>washout</a:t>
            </a:r>
            <a:r>
              <a:rPr lang="it-IT" dirty="0"/>
              <a:t> can be </a:t>
            </a:r>
            <a:r>
              <a:rPr lang="it-IT" dirty="0" err="1"/>
              <a:t>fully</a:t>
            </a:r>
            <a:r>
              <a:rPr lang="it-IT" dirty="0"/>
              <a:t> </a:t>
            </a:r>
            <a:r>
              <a:rPr lang="it-IT" dirty="0" err="1"/>
              <a:t>neglected</a:t>
            </a:r>
            <a:r>
              <a:rPr lang="it-IT" dirty="0"/>
              <a:t> in </a:t>
            </a:r>
            <a:r>
              <a:rPr lang="it-IT" dirty="0" err="1"/>
              <a:t>regard</a:t>
            </a:r>
            <a:r>
              <a:rPr lang="it-IT" dirty="0"/>
              <a:t> of the </a:t>
            </a:r>
            <a:r>
              <a:rPr lang="it-IT" dirty="0" err="1"/>
              <a:t>acquisition</a:t>
            </a:r>
            <a:r>
              <a:rPr lang="it-IT" dirty="0"/>
              <a:t> time </a:t>
            </a:r>
            <a:r>
              <a:rPr lang="it-IT" dirty="0" err="1"/>
              <a:t>considered</a:t>
            </a:r>
            <a:r>
              <a:rPr lang="it-IT" dirty="0" smtClean="0"/>
              <a:t>?</a:t>
            </a:r>
            <a:r>
              <a:rPr lang="it-IT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92696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Cont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90926" cy="5257800"/>
          </a:xfrm>
        </p:spPr>
        <p:txBody>
          <a:bodyPr>
            <a:normAutofit fontScale="77500" lnSpcReduction="20000"/>
          </a:bodyPr>
          <a:lstStyle/>
          <a:p>
            <a:r>
              <a:rPr lang="it-IT" dirty="0" smtClean="0"/>
              <a:t>For </a:t>
            </a:r>
            <a:r>
              <a:rPr lang="it-IT" dirty="0"/>
              <a:t>in-</a:t>
            </a:r>
            <a:r>
              <a:rPr lang="it-IT" dirty="0" err="1"/>
              <a:t>beam</a:t>
            </a:r>
            <a:r>
              <a:rPr lang="it-IT" dirty="0"/>
              <a:t> PET </a:t>
            </a:r>
            <a:r>
              <a:rPr lang="it-IT" dirty="0" err="1"/>
              <a:t>imaging</a:t>
            </a:r>
            <a:r>
              <a:rPr lang="it-IT" dirty="0"/>
              <a:t>, in </a:t>
            </a:r>
            <a:r>
              <a:rPr lang="it-IT" dirty="0" err="1"/>
              <a:t>situations</a:t>
            </a:r>
            <a:r>
              <a:rPr lang="it-IT" dirty="0"/>
              <a:t> </a:t>
            </a:r>
            <a:r>
              <a:rPr lang="it-IT" dirty="0" err="1"/>
              <a:t>where</a:t>
            </a:r>
            <a:r>
              <a:rPr lang="it-IT" dirty="0"/>
              <a:t> a </a:t>
            </a:r>
            <a:r>
              <a:rPr lang="it-IT" dirty="0" err="1"/>
              <a:t>coincidence</a:t>
            </a:r>
            <a:r>
              <a:rPr lang="it-IT" dirty="0"/>
              <a:t> </a:t>
            </a:r>
            <a:r>
              <a:rPr lang="it-IT" dirty="0" err="1"/>
              <a:t>event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detected</a:t>
            </a:r>
            <a:r>
              <a:rPr lang="it-IT" dirty="0"/>
              <a:t> in the </a:t>
            </a:r>
            <a:r>
              <a:rPr lang="it-IT" dirty="0" err="1"/>
              <a:t>course</a:t>
            </a:r>
            <a:r>
              <a:rPr lang="it-IT" dirty="0"/>
              <a:t> of a </a:t>
            </a:r>
            <a:r>
              <a:rPr lang="it-IT" dirty="0" err="1"/>
              <a:t>pencil</a:t>
            </a:r>
            <a:r>
              <a:rPr lang="it-IT" dirty="0"/>
              <a:t> </a:t>
            </a:r>
            <a:r>
              <a:rPr lang="it-IT" dirty="0" err="1"/>
              <a:t>beam</a:t>
            </a:r>
            <a:r>
              <a:rPr lang="it-IT" dirty="0"/>
              <a:t> scanning </a:t>
            </a:r>
            <a:r>
              <a:rPr lang="it-IT" dirty="0" err="1"/>
              <a:t>irradiation</a:t>
            </a:r>
            <a:r>
              <a:rPr lang="it-IT" dirty="0"/>
              <a:t> and </a:t>
            </a:r>
            <a:r>
              <a:rPr lang="it-IT" dirty="0" err="1"/>
              <a:t>its</a:t>
            </a:r>
            <a:r>
              <a:rPr lang="it-IT" dirty="0"/>
              <a:t> LOR </a:t>
            </a:r>
            <a:r>
              <a:rPr lang="it-IT" dirty="0" err="1"/>
              <a:t>intersects</a:t>
            </a:r>
            <a:r>
              <a:rPr lang="it-IT" dirty="0"/>
              <a:t> with </a:t>
            </a:r>
            <a:r>
              <a:rPr lang="it-IT" dirty="0" err="1"/>
              <a:t>several</a:t>
            </a:r>
            <a:r>
              <a:rPr lang="it-IT" dirty="0"/>
              <a:t> </a:t>
            </a:r>
            <a:r>
              <a:rPr lang="it-IT" dirty="0" err="1"/>
              <a:t>already</a:t>
            </a:r>
            <a:r>
              <a:rPr lang="it-IT" dirty="0"/>
              <a:t> </a:t>
            </a:r>
            <a:r>
              <a:rPr lang="it-IT" dirty="0" err="1"/>
              <a:t>delivered</a:t>
            </a:r>
            <a:r>
              <a:rPr lang="it-IT" dirty="0"/>
              <a:t> spot </a:t>
            </a:r>
            <a:r>
              <a:rPr lang="it-IT" dirty="0" err="1"/>
              <a:t>trajectories</a:t>
            </a:r>
            <a:r>
              <a:rPr lang="it-IT" dirty="0"/>
              <a:t>, </a:t>
            </a:r>
            <a:r>
              <a:rPr lang="it-IT" dirty="0" err="1"/>
              <a:t>how</a:t>
            </a:r>
            <a:r>
              <a:rPr lang="it-IT" dirty="0"/>
              <a:t> do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correct</a:t>
            </a:r>
            <a:r>
              <a:rPr lang="it-IT" dirty="0"/>
              <a:t> the </a:t>
            </a:r>
            <a:r>
              <a:rPr lang="it-IT" dirty="0" err="1"/>
              <a:t>statistical</a:t>
            </a:r>
            <a:r>
              <a:rPr lang="it-IT" dirty="0"/>
              <a:t> </a:t>
            </a:r>
            <a:r>
              <a:rPr lang="it-IT" dirty="0" err="1"/>
              <a:t>weight</a:t>
            </a:r>
            <a:r>
              <a:rPr lang="it-IT" dirty="0"/>
              <a:t> of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event</a:t>
            </a:r>
            <a:r>
              <a:rPr lang="it-IT" dirty="0"/>
              <a:t> </a:t>
            </a:r>
            <a:r>
              <a:rPr lang="it-IT" dirty="0" err="1"/>
              <a:t>before</a:t>
            </a:r>
            <a:r>
              <a:rPr lang="it-IT" dirty="0"/>
              <a:t> </a:t>
            </a:r>
            <a:r>
              <a:rPr lang="it-IT" dirty="0" err="1"/>
              <a:t>reconstruction</a:t>
            </a:r>
            <a:r>
              <a:rPr lang="it-IT" dirty="0"/>
              <a:t> (</a:t>
            </a:r>
            <a:r>
              <a:rPr lang="it-IT" dirty="0" err="1"/>
              <a:t>considering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isotopes</a:t>
            </a:r>
            <a:r>
              <a:rPr lang="it-IT" dirty="0"/>
              <a:t> </a:t>
            </a:r>
            <a:r>
              <a:rPr lang="it-IT" dirty="0" err="1"/>
              <a:t>created</a:t>
            </a:r>
            <a:r>
              <a:rPr lang="it-IT" dirty="0"/>
              <a:t> by the first </a:t>
            </a:r>
            <a:r>
              <a:rPr lang="it-IT" dirty="0" err="1"/>
              <a:t>spots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more time to </a:t>
            </a:r>
            <a:r>
              <a:rPr lang="it-IT" dirty="0" err="1"/>
              <a:t>decay</a:t>
            </a:r>
            <a:r>
              <a:rPr lang="it-IT" dirty="0"/>
              <a:t> </a:t>
            </a:r>
            <a:r>
              <a:rPr lang="it-IT" dirty="0" err="1"/>
              <a:t>than</a:t>
            </a:r>
            <a:r>
              <a:rPr lang="it-IT" dirty="0"/>
              <a:t> the </a:t>
            </a:r>
            <a:r>
              <a:rPr lang="it-IT" dirty="0" err="1"/>
              <a:t>ones</a:t>
            </a:r>
            <a:r>
              <a:rPr lang="it-IT" dirty="0"/>
              <a:t> </a:t>
            </a:r>
            <a:r>
              <a:rPr lang="it-IT" dirty="0" err="1"/>
              <a:t>created</a:t>
            </a:r>
            <a:r>
              <a:rPr lang="it-IT" dirty="0"/>
              <a:t> by the last </a:t>
            </a:r>
            <a:r>
              <a:rPr lang="it-IT" dirty="0" err="1"/>
              <a:t>spots</a:t>
            </a:r>
            <a:r>
              <a:rPr lang="it-IT" dirty="0"/>
              <a:t>)?</a:t>
            </a:r>
          </a:p>
          <a:p>
            <a:r>
              <a:rPr lang="it-IT" dirty="0" smtClean="0"/>
              <a:t>In </a:t>
            </a:r>
            <a:r>
              <a:rPr lang="it-IT" dirty="0"/>
              <a:t>case of multiple </a:t>
            </a:r>
            <a:r>
              <a:rPr lang="it-IT" dirty="0" err="1"/>
              <a:t>fields</a:t>
            </a:r>
            <a:r>
              <a:rPr lang="it-IT" dirty="0"/>
              <a:t>, </a:t>
            </a:r>
            <a:r>
              <a:rPr lang="it-IT" dirty="0" err="1"/>
              <a:t>will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only</a:t>
            </a:r>
            <a:r>
              <a:rPr lang="it-IT" dirty="0"/>
              <a:t> record the first </a:t>
            </a:r>
            <a:r>
              <a:rPr lang="it-IT" dirty="0" err="1"/>
              <a:t>field</a:t>
            </a:r>
            <a:r>
              <a:rPr lang="it-IT" dirty="0"/>
              <a:t>? Or 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fields</a:t>
            </a:r>
            <a:r>
              <a:rPr lang="it-IT" dirty="0"/>
              <a:t>? In case of 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fields</a:t>
            </a:r>
            <a:r>
              <a:rPr lang="it-IT" dirty="0"/>
              <a:t>, </a:t>
            </a:r>
            <a:r>
              <a:rPr lang="it-IT" dirty="0" err="1"/>
              <a:t>did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develop</a:t>
            </a:r>
            <a:r>
              <a:rPr lang="it-IT" dirty="0"/>
              <a:t> an </a:t>
            </a:r>
            <a:r>
              <a:rPr lang="it-IT" dirty="0" err="1"/>
              <a:t>approach</a:t>
            </a:r>
            <a:r>
              <a:rPr lang="it-IT" dirty="0"/>
              <a:t> to </a:t>
            </a:r>
            <a:r>
              <a:rPr lang="it-IT" dirty="0" err="1"/>
              <a:t>correct</a:t>
            </a:r>
            <a:r>
              <a:rPr lang="it-IT" dirty="0"/>
              <a:t> </a:t>
            </a:r>
            <a:r>
              <a:rPr lang="it-IT" dirty="0" err="1"/>
              <a:t>acquisitions</a:t>
            </a:r>
            <a:r>
              <a:rPr lang="it-IT" dirty="0"/>
              <a:t> of </a:t>
            </a:r>
            <a:r>
              <a:rPr lang="it-IT" dirty="0" err="1"/>
              <a:t>later</a:t>
            </a:r>
            <a:r>
              <a:rPr lang="it-IT" dirty="0"/>
              <a:t> </a:t>
            </a:r>
            <a:r>
              <a:rPr lang="it-IT" dirty="0" err="1"/>
              <a:t>fields</a:t>
            </a:r>
            <a:r>
              <a:rPr lang="it-IT" dirty="0"/>
              <a:t> for the </a:t>
            </a:r>
            <a:r>
              <a:rPr lang="it-IT" dirty="0" err="1"/>
              <a:t>contamination</a:t>
            </a:r>
            <a:r>
              <a:rPr lang="it-IT" dirty="0"/>
              <a:t> by the </a:t>
            </a:r>
            <a:r>
              <a:rPr lang="it-IT" dirty="0" err="1"/>
              <a:t>previous</a:t>
            </a:r>
            <a:r>
              <a:rPr lang="it-IT" dirty="0"/>
              <a:t> </a:t>
            </a:r>
            <a:r>
              <a:rPr lang="it-IT" dirty="0" err="1"/>
              <a:t>ones</a:t>
            </a:r>
            <a:r>
              <a:rPr lang="it-IT" dirty="0" smtClean="0"/>
              <a:t>?</a:t>
            </a:r>
            <a:r>
              <a:rPr lang="it-IT" dirty="0"/>
              <a:t> </a:t>
            </a:r>
          </a:p>
          <a:p>
            <a:r>
              <a:rPr lang="it-IT" dirty="0" smtClean="0"/>
              <a:t>Will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implement</a:t>
            </a:r>
            <a:r>
              <a:rPr lang="it-IT" dirty="0"/>
              <a:t> TOF? </a:t>
            </a:r>
            <a:r>
              <a:rPr lang="it-IT" dirty="0" err="1"/>
              <a:t>If</a:t>
            </a:r>
            <a:r>
              <a:rPr lang="it-IT" dirty="0"/>
              <a:t> yes, are </a:t>
            </a:r>
            <a:r>
              <a:rPr lang="it-IT" dirty="0" err="1"/>
              <a:t>considering</a:t>
            </a:r>
            <a:r>
              <a:rPr lang="it-IT" dirty="0"/>
              <a:t> the </a:t>
            </a:r>
            <a:r>
              <a:rPr lang="it-IT" dirty="0" err="1"/>
              <a:t>approach</a:t>
            </a:r>
            <a:r>
              <a:rPr lang="it-IT" dirty="0"/>
              <a:t> </a:t>
            </a:r>
            <a:r>
              <a:rPr lang="it-IT" dirty="0" err="1"/>
              <a:t>suggested</a:t>
            </a:r>
            <a:r>
              <a:rPr lang="it-IT" dirty="0"/>
              <a:t> by Crespo (PMB 2007) </a:t>
            </a:r>
            <a:r>
              <a:rPr lang="it-IT" dirty="0" err="1"/>
              <a:t>where</a:t>
            </a:r>
            <a:r>
              <a:rPr lang="it-IT" dirty="0"/>
              <a:t> the TOF information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used</a:t>
            </a:r>
            <a:r>
              <a:rPr lang="it-IT" dirty="0"/>
              <a:t> </a:t>
            </a:r>
            <a:r>
              <a:rPr lang="it-IT" dirty="0" err="1"/>
              <a:t>identify</a:t>
            </a:r>
            <a:r>
              <a:rPr lang="it-IT" dirty="0"/>
              <a:t> data </a:t>
            </a:r>
            <a:r>
              <a:rPr lang="it-IT" dirty="0" err="1"/>
              <a:t>belonging</a:t>
            </a:r>
            <a:r>
              <a:rPr lang="it-IT" dirty="0"/>
              <a:t> to a </a:t>
            </a:r>
            <a:r>
              <a:rPr lang="it-IT" dirty="0" err="1"/>
              <a:t>region</a:t>
            </a:r>
            <a:r>
              <a:rPr lang="it-IT" dirty="0"/>
              <a:t> of </a:t>
            </a:r>
            <a:r>
              <a:rPr lang="it-IT" dirty="0" err="1"/>
              <a:t>interest</a:t>
            </a:r>
            <a:r>
              <a:rPr lang="it-IT" dirty="0"/>
              <a:t> and </a:t>
            </a:r>
            <a:r>
              <a:rPr lang="it-IT" dirty="0" err="1"/>
              <a:t>discard</a:t>
            </a:r>
            <a:r>
              <a:rPr lang="it-IT" dirty="0"/>
              <a:t> the </a:t>
            </a:r>
            <a:r>
              <a:rPr lang="it-IT" dirty="0" err="1"/>
              <a:t>other</a:t>
            </a:r>
            <a:r>
              <a:rPr lang="it-IT" dirty="0"/>
              <a:t> data in </a:t>
            </a:r>
            <a:r>
              <a:rPr lang="it-IT" dirty="0" err="1"/>
              <a:t>order</a:t>
            </a:r>
            <a:r>
              <a:rPr lang="it-IT" dirty="0"/>
              <a:t> to reduce data volume and </a:t>
            </a:r>
            <a:r>
              <a:rPr lang="it-IT" dirty="0" err="1"/>
              <a:t>allow</a:t>
            </a:r>
            <a:r>
              <a:rPr lang="it-IT" dirty="0"/>
              <a:t> </a:t>
            </a:r>
            <a:r>
              <a:rPr lang="it-IT" dirty="0" err="1"/>
              <a:t>quicker</a:t>
            </a:r>
            <a:r>
              <a:rPr lang="it-IT" dirty="0"/>
              <a:t> </a:t>
            </a:r>
            <a:r>
              <a:rPr lang="it-IT" dirty="0" err="1"/>
              <a:t>reconstruction</a:t>
            </a:r>
            <a:r>
              <a:rPr lang="it-IT" dirty="0"/>
              <a:t> so </a:t>
            </a:r>
            <a:r>
              <a:rPr lang="it-IT" dirty="0" err="1"/>
              <a:t>that</a:t>
            </a:r>
            <a:r>
              <a:rPr lang="it-IT" dirty="0"/>
              <a:t> images </a:t>
            </a:r>
            <a:r>
              <a:rPr lang="it-IT" dirty="0" err="1"/>
              <a:t>might</a:t>
            </a:r>
            <a:r>
              <a:rPr lang="it-IT" dirty="0"/>
              <a:t> start to be </a:t>
            </a:r>
            <a:r>
              <a:rPr lang="it-IT" dirty="0" err="1"/>
              <a:t>available</a:t>
            </a:r>
            <a:r>
              <a:rPr lang="it-IT" dirty="0"/>
              <a:t> </a:t>
            </a:r>
            <a:r>
              <a:rPr lang="it-IT" dirty="0" err="1"/>
              <a:t>even</a:t>
            </a:r>
            <a:r>
              <a:rPr lang="it-IT" dirty="0"/>
              <a:t> </a:t>
            </a:r>
            <a:r>
              <a:rPr lang="it-IT" dirty="0" err="1"/>
              <a:t>during</a:t>
            </a:r>
            <a:r>
              <a:rPr lang="it-IT" dirty="0"/>
              <a:t> </a:t>
            </a:r>
            <a:r>
              <a:rPr lang="it-IT" dirty="0" err="1"/>
              <a:t>irradiation</a:t>
            </a:r>
            <a:r>
              <a:rPr lang="it-IT" dirty="0" smtClean="0"/>
              <a:t>?</a:t>
            </a:r>
            <a:r>
              <a:rPr lang="it-IT" dirty="0"/>
              <a:t> </a:t>
            </a:r>
          </a:p>
          <a:p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/>
              <a:t>specific</a:t>
            </a:r>
            <a:r>
              <a:rPr lang="it-IT" dirty="0"/>
              <a:t> </a:t>
            </a:r>
            <a:r>
              <a:rPr lang="it-IT" dirty="0" err="1"/>
              <a:t>advantages</a:t>
            </a:r>
            <a:r>
              <a:rPr lang="it-IT" dirty="0"/>
              <a:t> do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expect</a:t>
            </a:r>
            <a:r>
              <a:rPr lang="it-IT" dirty="0"/>
              <a:t> from 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lang="it-IT" dirty="0" err="1"/>
              <a:t>dedicated</a:t>
            </a:r>
            <a:r>
              <a:rPr lang="it-IT" dirty="0"/>
              <a:t>, PET </a:t>
            </a:r>
            <a:r>
              <a:rPr lang="it-IT" dirty="0" err="1"/>
              <a:t>module</a:t>
            </a:r>
            <a:r>
              <a:rPr lang="it-IT" dirty="0"/>
              <a:t> design with LYSO and SiPM in </a:t>
            </a:r>
            <a:r>
              <a:rPr lang="it-IT" dirty="0" err="1"/>
              <a:t>comparison</a:t>
            </a:r>
            <a:r>
              <a:rPr lang="it-IT" dirty="0"/>
              <a:t>, for </a:t>
            </a:r>
            <a:r>
              <a:rPr lang="it-IT" dirty="0" err="1"/>
              <a:t>example</a:t>
            </a:r>
            <a:r>
              <a:rPr lang="it-IT" dirty="0"/>
              <a:t>, to the </a:t>
            </a:r>
            <a:r>
              <a:rPr lang="it-IT" dirty="0" err="1"/>
              <a:t>dSiPM</a:t>
            </a:r>
            <a:r>
              <a:rPr lang="it-IT" dirty="0"/>
              <a:t> </a:t>
            </a:r>
            <a:r>
              <a:rPr lang="it-IT" dirty="0" err="1"/>
              <a:t>modules</a:t>
            </a:r>
            <a:r>
              <a:rPr lang="it-IT" dirty="0"/>
              <a:t> for LYSO with TOF </a:t>
            </a:r>
            <a:r>
              <a:rPr lang="it-IT" dirty="0" err="1"/>
              <a:t>capability</a:t>
            </a:r>
            <a:r>
              <a:rPr lang="it-IT" dirty="0"/>
              <a:t> </a:t>
            </a:r>
            <a:r>
              <a:rPr lang="it-IT" dirty="0" err="1"/>
              <a:t>marketed</a:t>
            </a:r>
            <a:r>
              <a:rPr lang="it-IT" dirty="0"/>
              <a:t> by Philips</a:t>
            </a:r>
            <a:r>
              <a:rPr lang="it-IT" dirty="0" smtClean="0"/>
              <a:t>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84842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Sviluppo sistema PET </a:t>
            </a:r>
            <a:endParaRPr lang="it-IT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363058" cy="4968967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5/2014 aggiudicata gara d’appalto per la fornitura di 22 moduli di rivelazione</a:t>
            </a:r>
          </a:p>
          <a:p>
            <a:r>
              <a:rPr lang="it-IT" dirty="0" smtClean="0"/>
              <a:t>5/2014 acquisiti 200 </a:t>
            </a:r>
            <a:r>
              <a:rPr lang="it-IT" dirty="0" err="1" smtClean="0"/>
              <a:t>ASICs</a:t>
            </a:r>
            <a:r>
              <a:rPr lang="it-IT" dirty="0" smtClean="0"/>
              <a:t> TOFPET non testati</a:t>
            </a:r>
          </a:p>
          <a:p>
            <a:r>
              <a:rPr lang="it-IT" dirty="0"/>
              <a:t>7/2014 ordinati 22 circuiti </a:t>
            </a:r>
            <a:r>
              <a:rPr lang="it-IT" dirty="0" err="1" smtClean="0"/>
              <a:t>flex</a:t>
            </a:r>
            <a:endParaRPr lang="it-IT" dirty="0"/>
          </a:p>
          <a:p>
            <a:r>
              <a:rPr lang="it-IT" dirty="0" smtClean="0"/>
              <a:t>7/2014 acquisizione prime Schede front end e inizio test</a:t>
            </a:r>
          </a:p>
          <a:p>
            <a:r>
              <a:rPr lang="it-IT" dirty="0" smtClean="0"/>
              <a:t>7/2014 ordine probe card test massa ASIC TOFPET</a:t>
            </a:r>
          </a:p>
          <a:p>
            <a:r>
              <a:rPr lang="it-IT" dirty="0" smtClean="0"/>
              <a:t>9/2014 inizio Test 200 </a:t>
            </a:r>
            <a:r>
              <a:rPr lang="it-IT" dirty="0" err="1" smtClean="0"/>
              <a:t>asic</a:t>
            </a:r>
            <a:r>
              <a:rPr lang="it-IT" dirty="0" smtClean="0"/>
              <a:t> TOFPET su probe station</a:t>
            </a:r>
          </a:p>
          <a:p>
            <a:r>
              <a:rPr lang="it-IT" dirty="0"/>
              <a:t>Torino 15-16/9/2014 </a:t>
            </a:r>
            <a:r>
              <a:rPr lang="it-IT" dirty="0" err="1"/>
              <a:t>collaboration</a:t>
            </a:r>
            <a:r>
              <a:rPr lang="it-IT" dirty="0"/>
              <a:t> meeting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b="1" dirty="0" smtClean="0">
                <a:solidFill>
                  <a:srgbClr val="FF0000"/>
                </a:solidFill>
              </a:rPr>
              <a:t>17/</a:t>
            </a:r>
            <a:r>
              <a:rPr lang="it-IT" b="1" dirty="0">
                <a:solidFill>
                  <a:srgbClr val="FF0000"/>
                </a:solidFill>
              </a:rPr>
              <a:t>10/2014 consegna primi due moduli completi di circuito </a:t>
            </a:r>
            <a:r>
              <a:rPr lang="it-IT" b="1" dirty="0" err="1">
                <a:solidFill>
                  <a:srgbClr val="FF0000"/>
                </a:solidFill>
              </a:rPr>
              <a:t>flex</a:t>
            </a:r>
            <a:r>
              <a:rPr lang="it-IT" b="1" dirty="0">
                <a:solidFill>
                  <a:srgbClr val="FF0000"/>
                </a:solidFill>
              </a:rPr>
              <a:t> per collegamento alle schede di front-</a:t>
            </a:r>
            <a:r>
              <a:rPr lang="it-IT" b="1" dirty="0" smtClean="0">
                <a:solidFill>
                  <a:srgbClr val="FF0000"/>
                </a:solidFill>
              </a:rPr>
              <a:t>end</a:t>
            </a:r>
          </a:p>
          <a:p>
            <a:endParaRPr lang="it-IT" b="1" dirty="0">
              <a:solidFill>
                <a:srgbClr val="FF0000"/>
              </a:solidFill>
            </a:endParaRPr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73182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3579</TotalTime>
  <Words>342</Words>
  <Application>Microsoft Macintosh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INSIDE UPDATEs</vt:lpstr>
      <vt:lpstr>PowerPoint Presentation</vt:lpstr>
      <vt:lpstr>PowerPoint Presentation</vt:lpstr>
      <vt:lpstr>NEWS</vt:lpstr>
      <vt:lpstr>Questions for the evaluation of a PET detection system for range verification in particle therapy </vt:lpstr>
      <vt:lpstr>Cont.</vt:lpstr>
      <vt:lpstr>Sviluppo sistema PET </vt:lpstr>
    </vt:vector>
  </TitlesOfParts>
  <Company>INFN - Pisa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 Prototype</dc:title>
  <dc:creator>maria giuseppina bisogni</dc:creator>
  <cp:lastModifiedBy>maria giuseppina bisogni</cp:lastModifiedBy>
  <cp:revision>63</cp:revision>
  <dcterms:created xsi:type="dcterms:W3CDTF">2012-12-17T16:19:06Z</dcterms:created>
  <dcterms:modified xsi:type="dcterms:W3CDTF">2014-09-16T07:00:38Z</dcterms:modified>
</cp:coreProperties>
</file>