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3" r:id="rId7"/>
    <p:sldId id="262" r:id="rId8"/>
    <p:sldId id="264" r:id="rId9"/>
    <p:sldId id="261" r:id="rId10"/>
    <p:sldId id="265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FLUKA in-beam PET simulations</a:t>
            </a:r>
            <a:endParaRPr lang="en-US" dirty="0"/>
          </a:p>
        </p:txBody>
      </p:sp>
      <p:pic>
        <p:nvPicPr>
          <p:cNvPr id="4" name="Immagine 3" descr="pet+phanto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9876" y="1772816"/>
            <a:ext cx="6804248" cy="330873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112474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Hadrontherapy</a:t>
            </a:r>
            <a:r>
              <a:rPr lang="en-US" dirty="0" smtClean="0"/>
              <a:t> activity-based generator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SOURCE.F file for photons pair generation</a:t>
            </a:r>
          </a:p>
          <a:p>
            <a:pPr lvl="1"/>
            <a:r>
              <a:rPr lang="en-US" dirty="0" smtClean="0"/>
              <a:t>Sample-based activity distribution</a:t>
            </a:r>
          </a:p>
          <a:p>
            <a:pPr lvl="2"/>
            <a:r>
              <a:rPr lang="en-US" dirty="0" smtClean="0"/>
              <a:t>Rejection method implemented: picked 4 coordinates random within the input sampling</a:t>
            </a:r>
          </a:p>
          <a:p>
            <a:pPr lvl="2"/>
            <a:r>
              <a:rPr lang="en-US" dirty="0" smtClean="0"/>
              <a:t>Rejection method with the fifth number picked</a:t>
            </a:r>
          </a:p>
          <a:p>
            <a:pPr lvl="1"/>
            <a:endParaRPr lang="en-US" dirty="0"/>
          </a:p>
        </p:txBody>
      </p:sp>
      <p:pic>
        <p:nvPicPr>
          <p:cNvPr id="5" name="Immagine 4" descr="Screen shot 2014-09-15 at 1.21.36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077072"/>
            <a:ext cx="4572000" cy="211774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347864" y="61653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716016" y="407707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868144" y="5013176"/>
            <a:ext cx="20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 distribution</a:t>
            </a:r>
            <a:endParaRPr lang="en-US" dirty="0"/>
          </a:p>
        </p:txBody>
      </p:sp>
      <p:cxnSp>
        <p:nvCxnSpPr>
          <p:cNvPr id="10" name="Connettore 2 9"/>
          <p:cNvCxnSpPr>
            <a:stCxn id="6" idx="0"/>
          </p:cNvCxnSpPr>
          <p:nvPr/>
        </p:nvCxnSpPr>
        <p:spPr>
          <a:xfrm flipV="1">
            <a:off x="3553209" y="5589240"/>
            <a:ext cx="730759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7" idx="2"/>
          </p:cNvCxnSpPr>
          <p:nvPr/>
        </p:nvCxnSpPr>
        <p:spPr>
          <a:xfrm flipH="1">
            <a:off x="4788024" y="4446404"/>
            <a:ext cx="142153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8" idx="1"/>
          </p:cNvCxnSpPr>
          <p:nvPr/>
        </p:nvCxnSpPr>
        <p:spPr>
          <a:xfrm flipH="1">
            <a:off x="5724128" y="5197842"/>
            <a:ext cx="144016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8" idx="1"/>
          </p:cNvCxnSpPr>
          <p:nvPr/>
        </p:nvCxnSpPr>
        <p:spPr>
          <a:xfrm flipH="1">
            <a:off x="4788024" y="5197842"/>
            <a:ext cx="1080120" cy="17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0" y="148478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Hadrontherapy</a:t>
            </a:r>
            <a:r>
              <a:rPr lang="en-US" dirty="0" smtClean="0"/>
              <a:t> activity-based generator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Results: full proton treatment simulated in about 1h10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Deadline per fare la prima </a:t>
            </a:r>
            <a:r>
              <a:rPr lang="en-US" dirty="0" err="1" smtClean="0"/>
              <a:t>ricostruzione</a:t>
            </a:r>
            <a:r>
              <a:rPr lang="en-US" dirty="0" smtClean="0"/>
              <a:t>: 15 </a:t>
            </a:r>
            <a:r>
              <a:rPr lang="en-US" dirty="0" err="1" smtClean="0"/>
              <a:t>Ottobre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3" name="Rettangolo 12"/>
          <p:cNvSpPr/>
          <p:nvPr/>
        </p:nvSpPr>
        <p:spPr>
          <a:xfrm>
            <a:off x="0" y="148478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FLUKA in-beam PET simulations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up the simulation</a:t>
            </a:r>
          </a:p>
          <a:p>
            <a:pPr lvl="1"/>
            <a:r>
              <a:rPr lang="en-US" dirty="0" smtClean="0"/>
              <a:t>Bias</a:t>
            </a:r>
          </a:p>
          <a:p>
            <a:pPr lvl="1"/>
            <a:r>
              <a:rPr lang="en-US" dirty="0" smtClean="0"/>
              <a:t>Activity based-generator</a:t>
            </a:r>
          </a:p>
          <a:p>
            <a:pPr lvl="1"/>
            <a:r>
              <a:rPr lang="en-US" dirty="0" smtClean="0"/>
              <a:t>Faster workstation</a:t>
            </a:r>
          </a:p>
          <a:p>
            <a:pPr lvl="1"/>
            <a:r>
              <a:rPr lang="en-US" dirty="0" smtClean="0"/>
              <a:t>Cloud-computing</a:t>
            </a:r>
          </a:p>
          <a:p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0" y="112474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FLUKA in-beam PET simulations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up the simulation</a:t>
            </a:r>
          </a:p>
          <a:p>
            <a:pPr lvl="1"/>
            <a:r>
              <a:rPr lang="en-US" dirty="0" smtClean="0"/>
              <a:t>Bias</a:t>
            </a:r>
          </a:p>
          <a:p>
            <a:pPr lvl="1"/>
            <a:r>
              <a:rPr lang="en-US" dirty="0" smtClean="0"/>
              <a:t>Activity based-generator</a:t>
            </a:r>
          </a:p>
          <a:p>
            <a:pPr lvl="1"/>
            <a:r>
              <a:rPr lang="en-US" dirty="0" smtClean="0"/>
              <a:t>Faster workstation</a:t>
            </a:r>
          </a:p>
          <a:p>
            <a:pPr lvl="1"/>
            <a:r>
              <a:rPr lang="en-US" dirty="0" smtClean="0"/>
              <a:t>Cloud-computing</a:t>
            </a:r>
          </a:p>
          <a:p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755576" y="2708920"/>
            <a:ext cx="4968552" cy="64807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0" y="112474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Hadrontherapy</a:t>
            </a:r>
            <a:r>
              <a:rPr lang="en-US" dirty="0" smtClean="0"/>
              <a:t> activity-based generator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components</a:t>
            </a:r>
          </a:p>
          <a:p>
            <a:pPr lvl="1"/>
            <a:r>
              <a:rPr lang="en-US" dirty="0" smtClean="0"/>
              <a:t>Hadrons treatment simulation</a:t>
            </a:r>
          </a:p>
          <a:p>
            <a:pPr lvl="1"/>
            <a:r>
              <a:rPr lang="en-US" dirty="0" smtClean="0"/>
              <a:t>Activity scoring with time tagging</a:t>
            </a:r>
          </a:p>
          <a:p>
            <a:pPr lvl="1"/>
            <a:r>
              <a:rPr lang="en-US" dirty="0" smtClean="0"/>
              <a:t>SOURCE.F file for photons pair generation</a:t>
            </a:r>
          </a:p>
          <a:p>
            <a:pPr lvl="1"/>
            <a:r>
              <a:rPr lang="en-US" dirty="0" smtClean="0"/>
              <a:t>Post-processing</a:t>
            </a:r>
          </a:p>
          <a:p>
            <a:pPr lvl="1"/>
            <a:r>
              <a:rPr lang="en-US" dirty="0" smtClean="0"/>
              <a:t>Image reconstruction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0" y="148478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Hadrontherapy</a:t>
            </a:r>
            <a:r>
              <a:rPr lang="en-US" dirty="0" smtClean="0"/>
              <a:t> activity-based generator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components</a:t>
            </a:r>
          </a:p>
          <a:p>
            <a:pPr lvl="1"/>
            <a:r>
              <a:rPr lang="en-US" dirty="0" smtClean="0"/>
              <a:t>Hadrons treatment simulation</a:t>
            </a:r>
          </a:p>
          <a:p>
            <a:pPr lvl="1"/>
            <a:r>
              <a:rPr lang="en-US" dirty="0" smtClean="0"/>
              <a:t>Activity scoring with time tagging</a:t>
            </a:r>
          </a:p>
          <a:p>
            <a:pPr lvl="1"/>
            <a:r>
              <a:rPr lang="en-US" dirty="0" smtClean="0"/>
              <a:t>SOURCE.F file for photons pair generation</a:t>
            </a:r>
          </a:p>
          <a:p>
            <a:pPr lvl="1"/>
            <a:r>
              <a:rPr lang="en-US" dirty="0" smtClean="0"/>
              <a:t>Post-processing</a:t>
            </a:r>
          </a:p>
          <a:p>
            <a:pPr lvl="1"/>
            <a:r>
              <a:rPr lang="en-US" dirty="0" smtClean="0"/>
              <a:t>Image reconstruction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899592" y="2636912"/>
            <a:ext cx="5832648" cy="64807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0" y="148478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Hadrontherapy</a:t>
            </a:r>
            <a:r>
              <a:rPr lang="en-US" dirty="0" smtClean="0"/>
              <a:t> activity-based generator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components</a:t>
            </a:r>
          </a:p>
          <a:p>
            <a:pPr lvl="1"/>
            <a:r>
              <a:rPr lang="en-US" dirty="0" smtClean="0"/>
              <a:t>Hadrons treatment simulation</a:t>
            </a:r>
          </a:p>
          <a:p>
            <a:pPr lvl="1"/>
            <a:r>
              <a:rPr lang="en-US" dirty="0" smtClean="0"/>
              <a:t>Activity scoring with time tagging</a:t>
            </a:r>
          </a:p>
          <a:p>
            <a:pPr lvl="2"/>
            <a:r>
              <a:rPr lang="en-US" dirty="0" smtClean="0"/>
              <a:t>Spatial sampling</a:t>
            </a:r>
          </a:p>
          <a:p>
            <a:pPr lvl="2"/>
            <a:r>
              <a:rPr lang="en-US" dirty="0" smtClean="0"/>
              <a:t>Time sampling (spills?)</a:t>
            </a:r>
          </a:p>
          <a:p>
            <a:pPr lvl="2"/>
            <a:r>
              <a:rPr lang="en-US" dirty="0" smtClean="0"/>
              <a:t>Activity distribution </a:t>
            </a:r>
            <a:r>
              <a:rPr lang="en-US" dirty="0" err="1" smtClean="0"/>
              <a:t>vs</a:t>
            </a:r>
            <a:r>
              <a:rPr lang="en-US" dirty="0" smtClean="0"/>
              <a:t> annihilation points distribution per nucleon</a:t>
            </a:r>
          </a:p>
          <a:p>
            <a:pPr lvl="3"/>
            <a:r>
              <a:rPr lang="en-US" dirty="0" smtClean="0"/>
              <a:t>Pairs generation </a:t>
            </a:r>
            <a:r>
              <a:rPr lang="en-US" dirty="0" err="1" smtClean="0"/>
              <a:t>vs</a:t>
            </a:r>
            <a:r>
              <a:rPr lang="en-US" dirty="0" smtClean="0"/>
              <a:t> positrons generation</a:t>
            </a:r>
          </a:p>
        </p:txBody>
      </p:sp>
      <p:sp>
        <p:nvSpPr>
          <p:cNvPr id="4" name="Ovale 3"/>
          <p:cNvSpPr/>
          <p:nvPr/>
        </p:nvSpPr>
        <p:spPr>
          <a:xfrm>
            <a:off x="899592" y="2636912"/>
            <a:ext cx="5832648" cy="64807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0" y="148478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Hadrontherapy</a:t>
            </a:r>
            <a:r>
              <a:rPr lang="en-US" dirty="0" smtClean="0"/>
              <a:t> activity-based generator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components</a:t>
            </a:r>
          </a:p>
          <a:p>
            <a:pPr lvl="1"/>
            <a:r>
              <a:rPr lang="en-US" dirty="0" smtClean="0"/>
              <a:t>Hadrons treatment simulation</a:t>
            </a:r>
          </a:p>
          <a:p>
            <a:pPr lvl="1"/>
            <a:r>
              <a:rPr lang="en-US" dirty="0" smtClean="0"/>
              <a:t>Activity scoring with time tagging</a:t>
            </a:r>
          </a:p>
          <a:p>
            <a:pPr lvl="1"/>
            <a:r>
              <a:rPr lang="en-US" dirty="0" smtClean="0"/>
              <a:t>SOURCE.F file for photons pair generation</a:t>
            </a:r>
          </a:p>
          <a:p>
            <a:pPr lvl="1"/>
            <a:r>
              <a:rPr lang="en-US" dirty="0" smtClean="0"/>
              <a:t>Post-processing</a:t>
            </a:r>
          </a:p>
          <a:p>
            <a:pPr lvl="1"/>
            <a:r>
              <a:rPr lang="en-US" dirty="0" smtClean="0"/>
              <a:t>Image reconstruction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971600" y="3104964"/>
            <a:ext cx="6984776" cy="64807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0" y="148478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Hadrontherapy</a:t>
            </a:r>
            <a:r>
              <a:rPr lang="en-US" dirty="0" smtClean="0"/>
              <a:t> activity-based generator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SOURCE.F file for photons pair generation</a:t>
            </a:r>
          </a:p>
          <a:p>
            <a:pPr lvl="1"/>
            <a:r>
              <a:rPr lang="en-US" dirty="0" smtClean="0"/>
              <a:t>Spatial and time sampling of activity, “simple” pairs generation</a:t>
            </a:r>
          </a:p>
          <a:p>
            <a:pPr lvl="2"/>
            <a:r>
              <a:rPr lang="en-US" dirty="0" smtClean="0"/>
              <a:t>Input file contains 4D spatial sampling</a:t>
            </a:r>
          </a:p>
          <a:p>
            <a:pPr lvl="2"/>
            <a:r>
              <a:rPr lang="en-US" dirty="0" smtClean="0"/>
              <a:t>With REAL*4 for 100x100x100x300 </a:t>
            </a:r>
            <a:r>
              <a:rPr lang="en-US" dirty="0" err="1" smtClean="0"/>
              <a:t>voxel</a:t>
            </a:r>
            <a:r>
              <a:rPr lang="en-US" dirty="0" smtClean="0"/>
              <a:t> the memory used is 1.2 GB</a:t>
            </a:r>
          </a:p>
          <a:p>
            <a:pPr lvl="1"/>
            <a:r>
              <a:rPr lang="en-US" dirty="0" smtClean="0"/>
              <a:t>Alternative: activity sampled per nucleon</a:t>
            </a:r>
          </a:p>
          <a:p>
            <a:pPr lvl="2"/>
            <a:r>
              <a:rPr lang="en-US" dirty="0" smtClean="0"/>
              <a:t>Input file contains different data per emitter</a:t>
            </a:r>
          </a:p>
          <a:p>
            <a:pPr lvl="2"/>
            <a:r>
              <a:rPr lang="en-US" dirty="0" smtClean="0"/>
              <a:t>Positron generation instead of pairs</a:t>
            </a:r>
          </a:p>
          <a:p>
            <a:pPr lvl="2"/>
            <a:r>
              <a:rPr lang="en-US" dirty="0" smtClean="0"/>
              <a:t>-&gt; More complete physics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0" y="148478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Hadrontherapy</a:t>
            </a:r>
            <a:r>
              <a:rPr lang="en-US" dirty="0" smtClean="0"/>
              <a:t> activity-based generator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SOURCE.F file for photons pair generation</a:t>
            </a:r>
          </a:p>
          <a:p>
            <a:pPr lvl="1"/>
            <a:r>
              <a:rPr lang="en-US" dirty="0" smtClean="0"/>
              <a:t>Random direction generation</a:t>
            </a:r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997"/>
          <a:stretch>
            <a:fillRect/>
          </a:stretch>
        </p:blipFill>
        <p:spPr bwMode="auto">
          <a:xfrm>
            <a:off x="998029" y="2636912"/>
            <a:ext cx="7147942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tangolo 6"/>
          <p:cNvSpPr/>
          <p:nvPr/>
        </p:nvSpPr>
        <p:spPr>
          <a:xfrm>
            <a:off x="0" y="1484784"/>
            <a:ext cx="914400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261</Words>
  <Application>Microsoft Office PowerPoint</Application>
  <PresentationFormat>Presentazione su schermo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FLUKA in-beam PET simulations</vt:lpstr>
      <vt:lpstr>FLUKA in-beam PET simulations</vt:lpstr>
      <vt:lpstr>FLUKA in-beam PET simulations</vt:lpstr>
      <vt:lpstr>Hadrontherapy activity-based generator</vt:lpstr>
      <vt:lpstr>Hadrontherapy activity-based generator</vt:lpstr>
      <vt:lpstr>Hadrontherapy activity-based generator</vt:lpstr>
      <vt:lpstr>Hadrontherapy activity-based generator</vt:lpstr>
      <vt:lpstr>Hadrontherapy activity-based generator</vt:lpstr>
      <vt:lpstr>Hadrontherapy activity-based generator</vt:lpstr>
      <vt:lpstr>Hadrontherapy activity-based generator</vt:lpstr>
      <vt:lpstr>Hadrontherapy activity-based generator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Francesco Pennazio</cp:lastModifiedBy>
  <cp:revision>13</cp:revision>
  <dcterms:modified xsi:type="dcterms:W3CDTF">2014-09-16T08:01:49Z</dcterms:modified>
</cp:coreProperties>
</file>