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0.png" ContentType="image/png"/>
  <Override PartName="/ppt/media/image14.png" ContentType="image/png"/>
  <Override PartName="/ppt/media/image4.png" ContentType="image/png"/>
  <Override PartName="/ppt/media/image8.png" ContentType="image/png"/>
  <Override PartName="/ppt/media/image13.png" ContentType="image/png"/>
  <Override PartName="/ppt/media/image3.png" ContentType="image/png"/>
  <Override PartName="/ppt/media/image7.png" ContentType="image/png"/>
  <Override PartName="/ppt/media/image12.png" ContentType="image/png"/>
  <Override PartName="/ppt/media/image2.png" ContentType="image/png"/>
  <Override PartName="/ppt/media/image6.png" ContentType="image/png"/>
  <Override PartName="/ppt/media/image11.png" ContentType="image/png"/>
  <Override PartName="/ppt/media/image1.png" ContentType="image/png"/>
  <Override PartName="/ppt/media/image5.png" ContentType="image/png"/>
  <Override PartName="/ppt/media/image9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2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720000" y="4269600"/>
            <a:ext cx="8855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25744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72000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063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72000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25744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720000" y="4269600"/>
            <a:ext cx="8854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720000" y="4269600"/>
            <a:ext cx="885564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25744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72000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60631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72000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43848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257440" y="42696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5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257440" y="1980000"/>
            <a:ext cx="432108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720000" y="4269600"/>
            <a:ext cx="8854920" cy="20912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88700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 sz="1400"/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it-IT" sz="1400"/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9131D151-21C1-4171-B111-819181B1B141}" type="slidenum">
              <a:rPr lang="it-IT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Click to edit the title text format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20000" y="1980000"/>
            <a:ext cx="8855640" cy="438444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it-IT"/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it-IT"/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it-IT"/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it-IT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it-IT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it-IT"/>
              <a:t>Seventh Outline Level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612000" y="6563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r>
              <a:rPr lang="it-IT" sz="1400"/>
              <a:t>&lt;date/time&gt;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555360" y="6563160"/>
            <a:ext cx="3195000" cy="52128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it-IT" sz="1400"/>
              <a:t>&lt;footer&gt;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7335360" y="6563160"/>
            <a:ext cx="2348280" cy="52128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619121B1-0191-4151-8171-A16171F1D181}" type="slidenum">
              <a:rPr lang="it-IT" sz="1400"/>
              <a:t>&lt;number&gt;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504000" y="301320"/>
            <a:ext cx="907164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INSIDE CNAO II test beam results</a:t>
            </a:r>
            <a:endParaRPr/>
          </a:p>
          <a:p>
            <a:pPr algn="ctr"/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504000" y="299880"/>
            <a:ext cx="9071640" cy="12654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Coincidence time resolution with </a:t>
            </a:r>
            <a:r>
              <a:rPr lang="it-IT"/>
              <a:t>22</a:t>
            </a:r>
            <a:r>
              <a:rPr lang="it-IT"/>
              <a:t>Na radioactive source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563760" y="3274560"/>
            <a:ext cx="5088240" cy="22683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 sz="4000"/>
              <a:t>Disc iDAC dc start 55: Threshold on the experimental  set up noise</a:t>
            </a:r>
            <a:endParaRPr/>
          </a:p>
        </p:txBody>
      </p:sp>
      <p:sp>
        <p:nvSpPr>
          <p:cNvPr id="139" name="TextShape 3"/>
          <p:cNvSpPr txBox="1"/>
          <p:nvPr/>
        </p:nvSpPr>
        <p:spPr>
          <a:xfrm>
            <a:off x="731520" y="1920240"/>
            <a:ext cx="7589520" cy="7700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it-IT" sz="2400"/>
              <a:t>511 keV events only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 sz="2400"/>
              <a:t>Coincidence time window: 10 ns</a:t>
            </a:r>
            <a:endParaRPr/>
          </a:p>
        </p:txBody>
      </p:sp>
      <p:sp>
        <p:nvSpPr>
          <p:cNvPr id="140" name="TextShape 4"/>
          <p:cNvSpPr txBox="1"/>
          <p:nvPr/>
        </p:nvSpPr>
        <p:spPr>
          <a:xfrm>
            <a:off x="7625520" y="4428720"/>
            <a:ext cx="914400" cy="290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400"/>
              <a:t>-645 ps</a:t>
            </a:r>
            <a:endParaRPr/>
          </a:p>
        </p:txBody>
      </p:sp>
      <p:sp>
        <p:nvSpPr>
          <p:cNvPr id="141" name="Line 5"/>
          <p:cNvSpPr/>
          <p:nvPr/>
        </p:nvSpPr>
        <p:spPr>
          <a:xfrm flipH="1">
            <a:off x="7315200" y="4572000"/>
            <a:ext cx="365760" cy="1828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42" name="Line 6"/>
          <p:cNvSpPr/>
          <p:nvPr/>
        </p:nvSpPr>
        <p:spPr>
          <a:xfrm>
            <a:off x="7223760" y="59436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143" name="TextShape 7"/>
          <p:cNvSpPr txBox="1"/>
          <p:nvPr/>
        </p:nvSpPr>
        <p:spPr>
          <a:xfrm>
            <a:off x="7354080" y="5636160"/>
            <a:ext cx="1280160" cy="290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400"/>
              <a:t>1.4 ns FWHM</a:t>
            </a:r>
            <a:endParaRPr/>
          </a:p>
        </p:txBody>
      </p:sp>
      <p:sp>
        <p:nvSpPr>
          <p:cNvPr id="144" name="TextShape 8"/>
          <p:cNvSpPr txBox="1"/>
          <p:nvPr/>
        </p:nvSpPr>
        <p:spPr>
          <a:xfrm>
            <a:off x="2602080" y="5744160"/>
            <a:ext cx="1280160" cy="290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400"/>
              <a:t>1.3 ns FWHM</a:t>
            </a:r>
            <a:endParaRPr/>
          </a:p>
        </p:txBody>
      </p:sp>
      <p:sp>
        <p:nvSpPr>
          <p:cNvPr id="145" name="Line 9"/>
          <p:cNvSpPr/>
          <p:nvPr/>
        </p:nvSpPr>
        <p:spPr>
          <a:xfrm>
            <a:off x="2413440" y="5943600"/>
            <a:ext cx="182880" cy="0"/>
          </a:xfrm>
          <a:prstGeom prst="line">
            <a:avLst/>
          </a:prstGeom>
          <a:ln w="18360">
            <a:solidFill>
              <a:srgbClr val="000000"/>
            </a:solidFill>
            <a:round/>
          </a:ln>
        </p:spPr>
      </p:sp>
      <p:sp>
        <p:nvSpPr>
          <p:cNvPr id="146" name="TextShape 10"/>
          <p:cNvSpPr txBox="1"/>
          <p:nvPr/>
        </p:nvSpPr>
        <p:spPr>
          <a:xfrm>
            <a:off x="2870640" y="4389120"/>
            <a:ext cx="914400" cy="290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400"/>
              <a:t>-1.33 ns</a:t>
            </a:r>
            <a:endParaRPr/>
          </a:p>
        </p:txBody>
      </p:sp>
      <p:sp>
        <p:nvSpPr>
          <p:cNvPr id="147" name="Line 11"/>
          <p:cNvSpPr/>
          <p:nvPr/>
        </p:nvSpPr>
        <p:spPr>
          <a:xfrm flipH="1">
            <a:off x="2560320" y="4532400"/>
            <a:ext cx="365760" cy="18288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48" name="TextShape 12"/>
          <p:cNvSpPr txBox="1"/>
          <p:nvPr/>
        </p:nvSpPr>
        <p:spPr>
          <a:xfrm>
            <a:off x="1280160" y="5120640"/>
            <a:ext cx="914400" cy="2901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400"/>
              <a:t>-4.7 ns</a:t>
            </a:r>
            <a:endParaRPr/>
          </a:p>
        </p:txBody>
      </p:sp>
      <p:sp>
        <p:nvSpPr>
          <p:cNvPr id="149" name="Line 13"/>
          <p:cNvSpPr/>
          <p:nvPr/>
        </p:nvSpPr>
        <p:spPr>
          <a:xfrm>
            <a:off x="1737360" y="5374800"/>
            <a:ext cx="182880" cy="3499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50" name="TextShape 14"/>
          <p:cNvSpPr txBox="1"/>
          <p:nvPr/>
        </p:nvSpPr>
        <p:spPr>
          <a:xfrm>
            <a:off x="5243760" y="3274560"/>
            <a:ext cx="4692240" cy="283536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 sz="4000"/>
              <a:t>Disc iDAC dc start 50: Threshold above the experimental  set up noise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Number of coincidences with time</a:t>
            </a:r>
            <a:r>
              <a:rPr lang="it-IT"/>
              <a:t>
</a:t>
            </a:r>
            <a:r>
              <a:rPr lang="it-IT"/>
              <a:t>(coincidence window: 5 ns)</a:t>
            </a:r>
            <a:endParaRPr/>
          </a:p>
        </p:txBody>
      </p:sp>
      <p:pic>
        <p:nvPicPr>
          <p:cNvPr descr="" id="15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44000" y="1512000"/>
            <a:ext cx="6048000" cy="5112000"/>
          </a:xfrm>
          <a:prstGeom prst="rect">
            <a:avLst/>
          </a:prstGeom>
        </p:spPr>
      </p:pic>
      <p:sp>
        <p:nvSpPr>
          <p:cNvPr id="153" name="TextShape 2"/>
          <p:cNvSpPr txBox="1"/>
          <p:nvPr/>
        </p:nvSpPr>
        <p:spPr>
          <a:xfrm>
            <a:off x="5760000" y="2813760"/>
            <a:ext cx="4320000" cy="1449720"/>
          </a:xfrm>
          <a:prstGeom prst="rect">
            <a:avLst/>
          </a:prstGeom>
        </p:spPr>
        <p:txBody>
          <a:bodyPr bIns="45000" lIns="90000" rIns="90000" tIns="45000" wrap="none"/>
          <a:p>
            <a:pPr algn="just"/>
            <a:r>
              <a:rPr lang="it-IT" sz="2400"/>
              <a:t>The time interval between two consecutive spills doubles every 4 spills, therefore the counts double</a:t>
            </a:r>
            <a:endParaRPr/>
          </a:p>
        </p:txBody>
      </p:sp>
      <p:sp>
        <p:nvSpPr>
          <p:cNvPr id="154" name="Line 3"/>
          <p:cNvSpPr/>
          <p:nvPr/>
        </p:nvSpPr>
        <p:spPr>
          <a:xfrm flipH="1">
            <a:off x="4752000" y="3384000"/>
            <a:ext cx="1008000" cy="216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Shape 1"/>
          <p:cNvSpPr txBox="1"/>
          <p:nvPr/>
        </p:nvSpPr>
        <p:spPr>
          <a:xfrm>
            <a:off x="0" y="13320"/>
            <a:ext cx="1015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Time distribution of the inspill events</a:t>
            </a:r>
            <a:endParaRPr/>
          </a:p>
        </p:txBody>
      </p:sp>
      <p:pic>
        <p:nvPicPr>
          <p:cNvPr descr="" id="15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99720" y="2160000"/>
            <a:ext cx="4544280" cy="3744000"/>
          </a:xfrm>
          <a:prstGeom prst="rect">
            <a:avLst/>
          </a:prstGeom>
        </p:spPr>
      </p:pic>
      <p:pic>
        <p:nvPicPr>
          <p:cNvPr descr="" id="15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4896000" y="2088000"/>
            <a:ext cx="5158440" cy="3796560"/>
          </a:xfrm>
          <a:prstGeom prst="rect">
            <a:avLst/>
          </a:prstGeom>
        </p:spPr>
      </p:pic>
      <p:sp>
        <p:nvSpPr>
          <p:cNvPr id="158" name="CustomShape 2"/>
          <p:cNvSpPr/>
          <p:nvPr/>
        </p:nvSpPr>
        <p:spPr>
          <a:xfrm>
            <a:off x="3744000" y="3888000"/>
            <a:ext cx="1512000" cy="792000"/>
          </a:xfrm>
          <a:prstGeom prst="rightArrow">
            <a:avLst>
              <a:gd fmla="val 16200" name="adj1"/>
              <a:gd fmla="val 5400" name="adj2"/>
            </a:avLst>
          </a:prstGeom>
          <a:solidFill>
            <a:srgbClr val="cfe7f5"/>
          </a:solidFill>
          <a:ln>
            <a:solidFill>
              <a:srgbClr val="808080"/>
            </a:solidFill>
          </a:ln>
        </p:spPr>
        <p:txBody>
          <a:bodyPr anchor="ctr" bIns="45000" lIns="90000" rIns="90000" tIns="45000" wrap="none"/>
          <a:p>
            <a:pPr algn="ctr"/>
            <a:r>
              <a:rPr lang="it-IT"/>
              <a:t>FFT</a:t>
            </a:r>
            <a:endParaRPr/>
          </a:p>
        </p:txBody>
      </p:sp>
      <p:sp>
        <p:nvSpPr>
          <p:cNvPr id="159" name="TextShape 3"/>
          <p:cNvSpPr txBox="1"/>
          <p:nvPr/>
        </p:nvSpPr>
        <p:spPr>
          <a:xfrm>
            <a:off x="7020000" y="5580000"/>
            <a:ext cx="1332000" cy="232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000"/>
              <a:t>Frequency (1/s)</a:t>
            </a:r>
            <a:endParaRPr/>
          </a:p>
        </p:txBody>
      </p:sp>
      <p:sp>
        <p:nvSpPr>
          <p:cNvPr id="160" name="Line 4"/>
          <p:cNvSpPr/>
          <p:nvPr/>
        </p:nvSpPr>
        <p:spPr>
          <a:xfrm flipH="1" flipV="1">
            <a:off x="5580000" y="5364000"/>
            <a:ext cx="288000" cy="484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61" name="TextShape 5"/>
          <p:cNvSpPr txBox="1"/>
          <p:nvPr/>
        </p:nvSpPr>
        <p:spPr>
          <a:xfrm>
            <a:off x="5616000" y="5812560"/>
            <a:ext cx="1008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100 Hz</a:t>
            </a:r>
            <a:endParaRPr/>
          </a:p>
        </p:txBody>
      </p:sp>
      <p:sp>
        <p:nvSpPr>
          <p:cNvPr id="162" name="Line 6"/>
          <p:cNvSpPr/>
          <p:nvPr/>
        </p:nvSpPr>
        <p:spPr>
          <a:xfrm flipH="1" flipV="1">
            <a:off x="7344000" y="4968000"/>
            <a:ext cx="936000" cy="844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63" name="TextShape 7"/>
          <p:cNvSpPr txBox="1"/>
          <p:nvPr/>
        </p:nvSpPr>
        <p:spPr>
          <a:xfrm>
            <a:off x="7812000" y="5812560"/>
            <a:ext cx="1116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100 kHz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6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472000" y="3888000"/>
            <a:ext cx="4536000" cy="3672000"/>
          </a:xfrm>
          <a:prstGeom prst="rect">
            <a:avLst/>
          </a:prstGeom>
        </p:spPr>
      </p:pic>
      <p:pic>
        <p:nvPicPr>
          <p:cNvPr descr="" id="16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64000" y="307440"/>
            <a:ext cx="4068000" cy="3112560"/>
          </a:xfrm>
          <a:prstGeom prst="rect">
            <a:avLst/>
          </a:prstGeom>
        </p:spPr>
      </p:pic>
      <p:sp>
        <p:nvSpPr>
          <p:cNvPr id="166" name="TextShape 1"/>
          <p:cNvSpPr txBox="1"/>
          <p:nvPr/>
        </p:nvSpPr>
        <p:spPr>
          <a:xfrm>
            <a:off x="5868000" y="1476000"/>
            <a:ext cx="2088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it-IT">
                <a:solidFill>
                  <a:srgbClr val="00ffff"/>
                </a:solidFill>
              </a:rPr>
              <a:t>100 Hz</a:t>
            </a:r>
            <a:r>
              <a:rPr lang="it-IT">
                <a:solidFill>
                  <a:srgbClr val="00ffff"/>
                </a:solidFill>
              </a:rPr>
              <a:t> </a:t>
            </a:r>
            <a:r>
              <a:rPr b="1" lang="it-IT">
                <a:solidFill>
                  <a:srgbClr val="00ffff"/>
                </a:solidFill>
              </a:rPr>
              <a:t>frequency</a:t>
            </a:r>
            <a:endParaRPr/>
          </a:p>
        </p:txBody>
      </p:sp>
      <p:sp>
        <p:nvSpPr>
          <p:cNvPr id="167" name="CustomShape 2"/>
          <p:cNvSpPr/>
          <p:nvPr/>
        </p:nvSpPr>
        <p:spPr>
          <a:xfrm>
            <a:off x="7956000" y="504000"/>
            <a:ext cx="72000" cy="2736000"/>
          </a:xfrm>
          <a:prstGeom prst="rect">
            <a:avLst/>
          </a:prstGeom>
          <a:ln w="36000">
            <a:solidFill>
              <a:srgbClr val="ff0000"/>
            </a:solidFill>
            <a:round/>
          </a:ln>
        </p:spPr>
      </p:sp>
      <p:sp>
        <p:nvSpPr>
          <p:cNvPr id="168" name="Line 3"/>
          <p:cNvSpPr/>
          <p:nvPr/>
        </p:nvSpPr>
        <p:spPr>
          <a:xfrm flipH="1">
            <a:off x="6048000" y="3240000"/>
            <a:ext cx="1908000" cy="1008000"/>
          </a:xfrm>
          <a:prstGeom prst="line">
            <a:avLst/>
          </a:prstGeom>
          <a:ln>
            <a:solidFill>
              <a:srgbClr val="ff3333"/>
            </a:solidFill>
          </a:ln>
        </p:spPr>
      </p:sp>
      <p:sp>
        <p:nvSpPr>
          <p:cNvPr id="169" name="Line 4"/>
          <p:cNvSpPr/>
          <p:nvPr/>
        </p:nvSpPr>
        <p:spPr>
          <a:xfrm>
            <a:off x="8028000" y="3240000"/>
            <a:ext cx="1476000" cy="1008000"/>
          </a:xfrm>
          <a:prstGeom prst="line">
            <a:avLst/>
          </a:prstGeom>
          <a:ln>
            <a:solidFill>
              <a:srgbClr val="ff3333"/>
            </a:solidFill>
          </a:ln>
        </p:spPr>
      </p:sp>
      <p:sp>
        <p:nvSpPr>
          <p:cNvPr id="170" name="TextShape 5"/>
          <p:cNvSpPr txBox="1"/>
          <p:nvPr/>
        </p:nvSpPr>
        <p:spPr>
          <a:xfrm>
            <a:off x="6156000" y="6552000"/>
            <a:ext cx="2088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it-IT">
                <a:solidFill>
                  <a:srgbClr val="00ffff"/>
                </a:solidFill>
              </a:rPr>
              <a:t>10 kHz</a:t>
            </a:r>
            <a:r>
              <a:rPr lang="it-IT">
                <a:solidFill>
                  <a:srgbClr val="00ffff"/>
                </a:solidFill>
              </a:rPr>
              <a:t> </a:t>
            </a:r>
            <a:r>
              <a:rPr b="1" lang="it-IT">
                <a:solidFill>
                  <a:srgbClr val="00ffff"/>
                </a:solidFill>
              </a:rPr>
              <a:t>frequency</a:t>
            </a:r>
            <a:endParaRPr/>
          </a:p>
        </p:txBody>
      </p:sp>
      <p:sp>
        <p:nvSpPr>
          <p:cNvPr id="171" name="TextShape 6"/>
          <p:cNvSpPr txBox="1"/>
          <p:nvPr/>
        </p:nvSpPr>
        <p:spPr>
          <a:xfrm>
            <a:off x="144000" y="6048360"/>
            <a:ext cx="554400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10 kHz is the frequency of the protons extraction within the bunch (spill).</a:t>
            </a:r>
            <a:endParaRPr/>
          </a:p>
        </p:txBody>
      </p:sp>
      <p:pic>
        <p:nvPicPr>
          <p:cNvPr descr="" id="172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25560" y="1008000"/>
            <a:ext cx="5158440" cy="3796560"/>
          </a:xfrm>
          <a:prstGeom prst="rect">
            <a:avLst/>
          </a:prstGeom>
        </p:spPr>
      </p:pic>
      <p:sp>
        <p:nvSpPr>
          <p:cNvPr id="173" name="TextShape 7"/>
          <p:cNvSpPr txBox="1"/>
          <p:nvPr/>
        </p:nvSpPr>
        <p:spPr>
          <a:xfrm>
            <a:off x="2149560" y="4500000"/>
            <a:ext cx="1332000" cy="23220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000"/>
              <a:t>Frequency (1/s)</a:t>
            </a:r>
            <a:endParaRPr/>
          </a:p>
        </p:txBody>
      </p:sp>
      <p:sp>
        <p:nvSpPr>
          <p:cNvPr id="174" name="Line 8"/>
          <p:cNvSpPr/>
          <p:nvPr/>
        </p:nvSpPr>
        <p:spPr>
          <a:xfrm flipH="1" flipV="1">
            <a:off x="709560" y="4284000"/>
            <a:ext cx="288000" cy="4845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75" name="TextShape 9"/>
          <p:cNvSpPr txBox="1"/>
          <p:nvPr/>
        </p:nvSpPr>
        <p:spPr>
          <a:xfrm>
            <a:off x="745560" y="4732560"/>
            <a:ext cx="1008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100 Hz</a:t>
            </a:r>
            <a:endParaRPr/>
          </a:p>
        </p:txBody>
      </p:sp>
      <p:sp>
        <p:nvSpPr>
          <p:cNvPr id="176" name="Line 10"/>
          <p:cNvSpPr/>
          <p:nvPr/>
        </p:nvSpPr>
        <p:spPr>
          <a:xfrm flipH="1" flipV="1">
            <a:off x="2473560" y="3888000"/>
            <a:ext cx="936000" cy="844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77" name="TextShape 11"/>
          <p:cNvSpPr txBox="1"/>
          <p:nvPr/>
        </p:nvSpPr>
        <p:spPr>
          <a:xfrm>
            <a:off x="2941560" y="4732560"/>
            <a:ext cx="1116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100 kHz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Experimental set up</a:t>
            </a:r>
            <a:endParaRPr/>
          </a:p>
        </p:txBody>
      </p:sp>
      <p:sp>
        <p:nvSpPr>
          <p:cNvPr id="76" name="TextShape 2"/>
          <p:cNvSpPr txBox="1"/>
          <p:nvPr/>
        </p:nvSpPr>
        <p:spPr>
          <a:xfrm>
            <a:off x="144000" y="5652000"/>
            <a:ext cx="6912000" cy="188568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it-IT"/>
              <a:t>SiPM matrices:  4x4 matrix, 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                          </a:t>
            </a:r>
            <a:r>
              <a:rPr lang="it-IT"/>
              <a:t>16 x 16 mm</a:t>
            </a:r>
            <a:r>
              <a:rPr lang="it-IT"/>
              <a:t>2 </a:t>
            </a:r>
            <a:r>
              <a:rPr lang="it-IT"/>
              <a:t>total cross section area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Each pixel has a  3 mm x 3 mm cross section  area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Matrix coupled to LSF/LYSO pixellated crystal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</p:txBody>
      </p:sp>
      <p:sp>
        <p:nvSpPr>
          <p:cNvPr id="77" name="CustomShape 3"/>
          <p:cNvSpPr/>
          <p:nvPr/>
        </p:nvSpPr>
        <p:spPr>
          <a:xfrm>
            <a:off x="252000" y="2705040"/>
            <a:ext cx="1020960" cy="10900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sp>
      <p:sp>
        <p:nvSpPr>
          <p:cNvPr id="78" name="CustomShape 4"/>
          <p:cNvSpPr/>
          <p:nvPr/>
        </p:nvSpPr>
        <p:spPr>
          <a:xfrm>
            <a:off x="2634120" y="2704680"/>
            <a:ext cx="1020960" cy="109008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</p:sp>
      <p:sp>
        <p:nvSpPr>
          <p:cNvPr id="79" name="CustomShape 5"/>
          <p:cNvSpPr/>
          <p:nvPr/>
        </p:nvSpPr>
        <p:spPr>
          <a:xfrm>
            <a:off x="1046160" y="3904200"/>
            <a:ext cx="453960" cy="435960"/>
          </a:xfrm>
          <a:prstGeom prst="diamond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80" name="CustomShape 6"/>
          <p:cNvSpPr/>
          <p:nvPr/>
        </p:nvSpPr>
        <p:spPr>
          <a:xfrm>
            <a:off x="2406960" y="2159640"/>
            <a:ext cx="453960" cy="435960"/>
          </a:xfrm>
          <a:prstGeom prst="diamond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81" name="CustomShape 7"/>
          <p:cNvSpPr/>
          <p:nvPr/>
        </p:nvSpPr>
        <p:spPr>
          <a:xfrm>
            <a:off x="1726920" y="2705040"/>
            <a:ext cx="567360" cy="109008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82" name="Line 8"/>
          <p:cNvSpPr/>
          <p:nvPr/>
        </p:nvSpPr>
        <p:spPr>
          <a:xfrm flipV="1">
            <a:off x="2010600" y="3795120"/>
            <a:ext cx="0" cy="981000"/>
          </a:xfrm>
          <a:prstGeom prst="line">
            <a:avLst/>
          </a:prstGeom>
          <a:ln w="360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83" name="TextShape 9"/>
          <p:cNvSpPr txBox="1"/>
          <p:nvPr/>
        </p:nvSpPr>
        <p:spPr>
          <a:xfrm>
            <a:off x="1613520" y="4776120"/>
            <a:ext cx="238248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95 MeV proton beam</a:t>
            </a:r>
            <a:endParaRPr/>
          </a:p>
        </p:txBody>
      </p:sp>
      <p:sp>
        <p:nvSpPr>
          <p:cNvPr id="84" name="TextShape 10"/>
          <p:cNvSpPr txBox="1"/>
          <p:nvPr/>
        </p:nvSpPr>
        <p:spPr>
          <a:xfrm>
            <a:off x="1654920" y="2664000"/>
            <a:ext cx="907200" cy="48996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1400"/>
              <a:t>PMMA phantom</a:t>
            </a:r>
            <a:endParaRPr/>
          </a:p>
        </p:txBody>
      </p:sp>
      <p:sp>
        <p:nvSpPr>
          <p:cNvPr id="85" name="TextShape 11"/>
          <p:cNvSpPr txBox="1"/>
          <p:nvPr/>
        </p:nvSpPr>
        <p:spPr>
          <a:xfrm>
            <a:off x="252000" y="2700000"/>
            <a:ext cx="1008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>
                <a:solidFill>
                  <a:srgbClr val="808080"/>
                </a:solidFill>
              </a:rPr>
              <a:t>Dopet</a:t>
            </a:r>
            <a:endParaRPr/>
          </a:p>
        </p:txBody>
      </p:sp>
      <p:sp>
        <p:nvSpPr>
          <p:cNvPr id="86" name="TextShape 12"/>
          <p:cNvSpPr txBox="1"/>
          <p:nvPr/>
        </p:nvSpPr>
        <p:spPr>
          <a:xfrm>
            <a:off x="2592000" y="2700000"/>
            <a:ext cx="1008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>
                <a:solidFill>
                  <a:srgbClr val="808080"/>
                </a:solidFill>
              </a:rPr>
              <a:t>Dopet</a:t>
            </a:r>
            <a:endParaRPr/>
          </a:p>
        </p:txBody>
      </p:sp>
      <p:sp>
        <p:nvSpPr>
          <p:cNvPr id="87" name="TextShape 13"/>
          <p:cNvSpPr txBox="1"/>
          <p:nvPr/>
        </p:nvSpPr>
        <p:spPr>
          <a:xfrm>
            <a:off x="2736000" y="1800000"/>
            <a:ext cx="108000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SiPM + LYSO</a:t>
            </a:r>
            <a:endParaRPr/>
          </a:p>
        </p:txBody>
      </p:sp>
      <p:sp>
        <p:nvSpPr>
          <p:cNvPr id="88" name="TextShape 14"/>
          <p:cNvSpPr txBox="1"/>
          <p:nvPr/>
        </p:nvSpPr>
        <p:spPr>
          <a:xfrm>
            <a:off x="396000" y="4176000"/>
            <a:ext cx="100800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SiPM + LSF</a:t>
            </a:r>
            <a:endParaRPr/>
          </a:p>
        </p:txBody>
      </p:sp>
      <p:sp>
        <p:nvSpPr>
          <p:cNvPr id="89" name="TextShape 15"/>
          <p:cNvSpPr txBox="1"/>
          <p:nvPr/>
        </p:nvSpPr>
        <p:spPr>
          <a:xfrm>
            <a:off x="144000" y="1440000"/>
            <a:ext cx="3744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Schematic top view (not to scale)</a:t>
            </a:r>
            <a:endParaRPr/>
          </a:p>
        </p:txBody>
      </p:sp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61880" y="1764000"/>
            <a:ext cx="5910120" cy="2880000"/>
          </a:xfrm>
          <a:prstGeom prst="rect">
            <a:avLst/>
          </a:prstGeom>
        </p:spPr>
      </p:pic>
      <p:sp>
        <p:nvSpPr>
          <p:cNvPr id="91" name="Line 16"/>
          <p:cNvSpPr/>
          <p:nvPr/>
        </p:nvSpPr>
        <p:spPr>
          <a:xfrm flipV="1">
            <a:off x="6192000" y="3168000"/>
            <a:ext cx="648000" cy="936000"/>
          </a:xfrm>
          <a:prstGeom prst="line">
            <a:avLst/>
          </a:prstGeom>
          <a:ln w="36000">
            <a:solidFill>
              <a:srgbClr val="ff0000"/>
            </a:solidFill>
            <a:round/>
            <a:tailEnd len="med" type="triangle" w="med"/>
          </a:ln>
        </p:spPr>
      </p:sp>
      <p:sp>
        <p:nvSpPr>
          <p:cNvPr id="92" name="Line 17"/>
          <p:cNvSpPr/>
          <p:nvPr/>
        </p:nvSpPr>
        <p:spPr>
          <a:xfrm flipV="1">
            <a:off x="5112000" y="3744000"/>
            <a:ext cx="0" cy="1080000"/>
          </a:xfrm>
          <a:prstGeom prst="line">
            <a:avLst/>
          </a:prstGeom>
          <a:ln>
            <a:solidFill>
              <a:srgbClr val="00ffff"/>
            </a:solidFill>
            <a:tailEnd len="med" type="triangle" w="med"/>
          </a:ln>
        </p:spPr>
      </p:sp>
      <p:sp>
        <p:nvSpPr>
          <p:cNvPr id="93" name="TextShape 18"/>
          <p:cNvSpPr txBox="1"/>
          <p:nvPr/>
        </p:nvSpPr>
        <p:spPr>
          <a:xfrm>
            <a:off x="4752000" y="4752000"/>
            <a:ext cx="1440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SiPM + LSF</a:t>
            </a:r>
            <a:endParaRPr/>
          </a:p>
        </p:txBody>
      </p:sp>
      <p:sp>
        <p:nvSpPr>
          <p:cNvPr id="94" name="Line 19"/>
          <p:cNvSpPr/>
          <p:nvPr/>
        </p:nvSpPr>
        <p:spPr>
          <a:xfrm flipH="1" flipV="1">
            <a:off x="8352000" y="2592000"/>
            <a:ext cx="18000" cy="2232000"/>
          </a:xfrm>
          <a:prstGeom prst="line">
            <a:avLst/>
          </a:prstGeom>
          <a:ln>
            <a:solidFill>
              <a:srgbClr val="00ffff"/>
            </a:solidFill>
            <a:tailEnd len="med" type="triangle" w="med"/>
          </a:ln>
        </p:spPr>
      </p:sp>
      <p:sp>
        <p:nvSpPr>
          <p:cNvPr id="95" name="TextShape 20"/>
          <p:cNvSpPr txBox="1"/>
          <p:nvPr/>
        </p:nvSpPr>
        <p:spPr>
          <a:xfrm>
            <a:off x="7524000" y="4752000"/>
            <a:ext cx="1836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SiPM + LYSO</a:t>
            </a:r>
            <a:endParaRPr/>
          </a:p>
        </p:txBody>
      </p:sp>
      <p:sp>
        <p:nvSpPr>
          <p:cNvPr id="96" name="TextShape 21"/>
          <p:cNvSpPr txBox="1"/>
          <p:nvPr/>
        </p:nvSpPr>
        <p:spPr>
          <a:xfrm>
            <a:off x="5868000" y="4032000"/>
            <a:ext cx="1656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b="1" lang="it-IT">
                <a:solidFill>
                  <a:srgbClr val="00ffff"/>
                </a:solidFill>
              </a:rPr>
              <a:t>Proton beam</a:t>
            </a:r>
            <a:endParaRPr/>
          </a:p>
        </p:txBody>
      </p:sp>
      <p:sp>
        <p:nvSpPr>
          <p:cNvPr id="97" name="TextShape 22"/>
          <p:cNvSpPr txBox="1"/>
          <p:nvPr/>
        </p:nvSpPr>
        <p:spPr>
          <a:xfrm>
            <a:off x="5040000" y="1309680"/>
            <a:ext cx="864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Dopet</a:t>
            </a:r>
            <a:endParaRPr/>
          </a:p>
        </p:txBody>
      </p:sp>
      <p:sp>
        <p:nvSpPr>
          <p:cNvPr id="98" name="Line 23"/>
          <p:cNvSpPr/>
          <p:nvPr/>
        </p:nvSpPr>
        <p:spPr>
          <a:xfrm>
            <a:off x="5472000" y="1656000"/>
            <a:ext cx="0" cy="72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99" name="TextShape 24"/>
          <p:cNvSpPr txBox="1"/>
          <p:nvPr/>
        </p:nvSpPr>
        <p:spPr>
          <a:xfrm>
            <a:off x="8280000" y="1309680"/>
            <a:ext cx="864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Dopet</a:t>
            </a:r>
            <a:endParaRPr/>
          </a:p>
        </p:txBody>
      </p:sp>
      <p:sp>
        <p:nvSpPr>
          <p:cNvPr id="100" name="Line 25"/>
          <p:cNvSpPr/>
          <p:nvPr/>
        </p:nvSpPr>
        <p:spPr>
          <a:xfrm>
            <a:off x="8712000" y="1656000"/>
            <a:ext cx="0" cy="72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Radiation beam characteristics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504000" y="1589040"/>
            <a:ext cx="9576000" cy="429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Proton beam: 95 MeV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Pulsed beam: 10</a:t>
            </a:r>
            <a:r>
              <a:rPr lang="it-IT"/>
              <a:t>9</a:t>
            </a:r>
            <a:r>
              <a:rPr lang="it-IT"/>
              <a:t> protons per spill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Continuous irradiation, </a:t>
            </a:r>
            <a:r>
              <a:rPr lang="it-IT">
                <a:latin typeface="Arial"/>
                <a:ea typeface="Arial"/>
              </a:rPr>
              <a:t>~</a:t>
            </a:r>
            <a:r>
              <a:rPr lang="it-IT"/>
              <a:t>28 min, about 330 spills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Time structure of the beam:</a:t>
            </a:r>
            <a:endParaRPr/>
          </a:p>
        </p:txBody>
      </p:sp>
      <p:pic>
        <p:nvPicPr>
          <p:cNvPr descr="" id="10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224000" y="4392000"/>
            <a:ext cx="7992000" cy="28800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Data acquisition set up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720000" y="1980000"/>
            <a:ext cx="8855640" cy="61156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it-IT"/>
              <a:t>TOFPET ASIC read out, 32 channels used: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  </a:t>
            </a:r>
            <a:r>
              <a:rPr lang="it-IT"/>
              <a:t>- </a:t>
            </a:r>
            <a:r>
              <a:rPr lang="it-IT" sz="2600"/>
              <a:t>SiPM matrix + LSF scintillator connected to the TOFPET channels from 21 to 28 and from 31 to 38 by twisted cables</a:t>
            </a: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  </a:t>
            </a:r>
            <a:r>
              <a:rPr lang="it-IT"/>
              <a:t>- </a:t>
            </a:r>
            <a:r>
              <a:rPr lang="it-IT" sz="2600"/>
              <a:t>SiPM matrix + LSO scintillator connected to the TOFPET channels from 41 to 48 and from 51 to 58 by twisted cables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 </a:t>
            </a:r>
            <a:r>
              <a:rPr lang="it-IT"/>
              <a:t>4DMPET acquisition board</a:t>
            </a:r>
            <a:endParaRPr/>
          </a:p>
          <a:p>
            <a:pPr>
              <a:buSzPct val="45000"/>
              <a:buFont typeface="StarSymbol"/>
              <a:buChar char=""/>
            </a:pPr>
            <a:endParaRPr/>
          </a:p>
          <a:p>
            <a:pPr>
              <a:buSzPct val="45000"/>
              <a:buFont typeface="StarSymbol"/>
              <a:buChar char=""/>
            </a:pPr>
            <a:r>
              <a:rPr lang="it-IT"/>
              <a:t> </a:t>
            </a:r>
            <a:r>
              <a:rPr lang="it-IT"/>
              <a:t>Acquisition software developed in LabView code at INFN, sez. Torino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TOFPET working principle</a:t>
            </a:r>
            <a:endParaRPr/>
          </a:p>
        </p:txBody>
      </p:sp>
      <p:pic>
        <p:nvPicPr>
          <p:cNvPr descr="" id="10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554560" y="1656000"/>
            <a:ext cx="5293440" cy="496800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Energy spectrum</a:t>
            </a:r>
            <a:r>
              <a:rPr lang="it-IT"/>
              <a:t>
</a:t>
            </a:r>
            <a:r>
              <a:rPr lang="it-IT" sz="3200"/>
              <a:t>single matrix</a:t>
            </a:r>
            <a:endParaRPr/>
          </a:p>
        </p:txBody>
      </p:sp>
      <p:pic>
        <p:nvPicPr>
          <p:cNvPr descr="" id="1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693080" y="1568160"/>
            <a:ext cx="6857640" cy="5502960"/>
          </a:xfrm>
          <a:prstGeom prst="rect">
            <a:avLst/>
          </a:prstGeom>
        </p:spPr>
      </p:pic>
      <p:sp>
        <p:nvSpPr>
          <p:cNvPr id="110" name="Line 2"/>
          <p:cNvSpPr/>
          <p:nvPr/>
        </p:nvSpPr>
        <p:spPr>
          <a:xfrm flipV="1">
            <a:off x="4846320" y="5718960"/>
            <a:ext cx="91440" cy="12801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11" name="TextShape 3"/>
          <p:cNvSpPr txBox="1"/>
          <p:nvPr/>
        </p:nvSpPr>
        <p:spPr>
          <a:xfrm>
            <a:off x="4206240" y="7071120"/>
            <a:ext cx="21945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511 keV peak</a:t>
            </a:r>
            <a:endParaRPr/>
          </a:p>
        </p:txBody>
      </p:sp>
      <p:sp>
        <p:nvSpPr>
          <p:cNvPr id="112" name="Line 4"/>
          <p:cNvSpPr/>
          <p:nvPr/>
        </p:nvSpPr>
        <p:spPr>
          <a:xfrm flipV="1">
            <a:off x="3226320" y="5688000"/>
            <a:ext cx="1381680" cy="12391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13" name="TextShape 5"/>
          <p:cNvSpPr txBox="1"/>
          <p:nvPr/>
        </p:nvSpPr>
        <p:spPr>
          <a:xfrm>
            <a:off x="2586240" y="6999120"/>
            <a:ext cx="21945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LSO peaks</a:t>
            </a:r>
            <a:endParaRPr/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504000" y="13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Selection of the coincidence events </a:t>
            </a:r>
            <a:endParaRPr/>
          </a:p>
        </p:txBody>
      </p:sp>
      <p:sp>
        <p:nvSpPr>
          <p:cNvPr id="115" name="TextShape 2"/>
          <p:cNvSpPr txBox="1"/>
          <p:nvPr/>
        </p:nvSpPr>
        <p:spPr>
          <a:xfrm>
            <a:off x="576000" y="1764000"/>
            <a:ext cx="9288000" cy="4957920"/>
          </a:xfrm>
          <a:prstGeom prst="rect">
            <a:avLst/>
          </a:prstGeom>
        </p:spPr>
        <p:txBody>
          <a:bodyPr bIns="622800" lIns="90000" rIns="90000" tIns="45000" wrap="none"/>
          <a:p>
            <a:pPr>
              <a:lnSpc>
                <a:spcPct val="200000"/>
              </a:lnSpc>
              <a:buFont typeface="StarSymbol"/>
              <a:buAutoNum type="arabicPeriod"/>
            </a:pPr>
            <a:r>
              <a:rPr lang="it-IT" sz="2400"/>
              <a:t> </a:t>
            </a:r>
            <a:r>
              <a:rPr lang="it-IT" sz="2400"/>
              <a:t>Selection of the interspill or inspill data of each matrix</a:t>
            </a:r>
            <a:endParaRPr/>
          </a:p>
          <a:p>
            <a:pPr>
              <a:lnSpc>
                <a:spcPct val="200000"/>
              </a:lnSpc>
              <a:buFont typeface="StarSymbol"/>
              <a:buAutoNum type="arabicPeriod"/>
            </a:pPr>
            <a:endParaRPr/>
          </a:p>
          <a:p>
            <a:pPr>
              <a:lnSpc>
                <a:spcPct val="100000"/>
              </a:lnSpc>
              <a:buFont typeface="StarSymbol"/>
              <a:buAutoNum type="arabicPeriod"/>
            </a:pPr>
            <a:r>
              <a:rPr lang="it-IT" sz="2400"/>
              <a:t> </a:t>
            </a:r>
            <a:r>
              <a:rPr lang="it-IT" sz="2400"/>
              <a:t>Sorting of the data from both matrices by the time stamp (T_time variable)</a:t>
            </a:r>
            <a:endParaRPr/>
          </a:p>
          <a:p>
            <a:pPr>
              <a:buFont typeface="StarSymbol"/>
              <a:buAutoNum type="arabicPeriod"/>
            </a:pPr>
            <a:endParaRPr/>
          </a:p>
          <a:p>
            <a:pPr>
              <a:buFont typeface="StarSymbol"/>
              <a:buAutoNum type="arabicPeriod"/>
            </a:pPr>
            <a:r>
              <a:rPr lang="it-IT" sz="2400"/>
              <a:t> </a:t>
            </a:r>
            <a:r>
              <a:rPr lang="it-IT" sz="2400"/>
              <a:t>Starting from the first event detected, count of the number of events falling within 5 ns:</a:t>
            </a:r>
            <a:endParaRPr/>
          </a:p>
          <a:p>
            <a:pPr lvl="4">
              <a:buFont typeface="StarSymbol"/>
              <a:buAutoNum type="arabicPeriod"/>
            </a:pPr>
            <a:r>
              <a:rPr lang="it-IT" sz="2400"/>
              <a:t>- 1 event from the opposite matrix</a:t>
            </a:r>
            <a:r>
              <a:rPr lang="it-IT" sz="2400"/>
              <a:t>	</a:t>
            </a:r>
            <a:r>
              <a:rPr lang="it-IT" sz="2400"/>
              <a:t>	</a:t>
            </a:r>
            <a:r>
              <a:rPr lang="it-IT" sz="2400"/>
              <a:t>	</a:t>
            </a:r>
            <a:r>
              <a:rPr lang="it-IT" sz="2400"/>
              <a:t>	</a:t>
            </a:r>
            <a:r>
              <a:rPr lang="it-IT" sz="2400"/>
              <a:t>	</a:t>
            </a:r>
            <a:r>
              <a:rPr lang="it-IT" sz="2400"/>
              <a:t> event marked as a coincidence event</a:t>
            </a:r>
            <a:endParaRPr/>
          </a:p>
          <a:p>
            <a:pPr lvl="4">
              <a:buFont typeface="StarSymbol"/>
              <a:buAutoNum type="arabicPeriod"/>
            </a:pPr>
            <a:endParaRPr/>
          </a:p>
          <a:p>
            <a:pPr lvl="4">
              <a:buFont typeface="StarSymbol"/>
              <a:buAutoNum type="arabicPeriod"/>
            </a:pPr>
            <a:r>
              <a:rPr lang="it-IT" sz="2400"/>
              <a:t>- more than 1 event           </a:t>
            </a:r>
            <a:r>
              <a:rPr lang="it-IT" sz="2400"/>
              <a:t>	</a:t>
            </a:r>
            <a:r>
              <a:rPr lang="it-IT" sz="2400"/>
              <a:t>	</a:t>
            </a:r>
            <a:r>
              <a:rPr lang="it-IT" sz="2400"/>
              <a:t>events discarded</a:t>
            </a:r>
            <a:endParaRPr/>
          </a:p>
          <a:p>
            <a:pPr lvl="4">
              <a:buFont typeface="StarSymbol"/>
              <a:buAutoNum type="arabicPeriod"/>
            </a:pPr>
            <a:endParaRPr/>
          </a:p>
        </p:txBody>
      </p:sp>
      <p:sp>
        <p:nvSpPr>
          <p:cNvPr id="116" name="Line 3"/>
          <p:cNvSpPr/>
          <p:nvPr/>
        </p:nvSpPr>
        <p:spPr>
          <a:xfrm>
            <a:off x="6552000" y="4716000"/>
            <a:ext cx="1728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17" name="Line 4"/>
          <p:cNvSpPr/>
          <p:nvPr/>
        </p:nvSpPr>
        <p:spPr>
          <a:xfrm>
            <a:off x="4572000" y="5616000"/>
            <a:ext cx="1584000" cy="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18" name="TextShape 5"/>
          <p:cNvSpPr txBox="1"/>
          <p:nvPr/>
        </p:nvSpPr>
        <p:spPr>
          <a:xfrm>
            <a:off x="648000" y="6192000"/>
            <a:ext cx="9000000" cy="77004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 sz="2400"/>
              <a:t>4. The next 5 ns time window starts from the first event out of the previous coincidence time window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Energy spectra of the coincidence events</a:t>
            </a:r>
            <a:endParaRPr/>
          </a:p>
        </p:txBody>
      </p:sp>
      <p:pic>
        <p:nvPicPr>
          <p:cNvPr descr="" id="12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0680" y="1460160"/>
            <a:ext cx="3544920" cy="2746080"/>
          </a:xfrm>
          <a:prstGeom prst="rect">
            <a:avLst/>
          </a:prstGeom>
        </p:spPr>
      </p:pic>
      <p:pic>
        <p:nvPicPr>
          <p:cNvPr descr="" id="121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291840" y="1651680"/>
            <a:ext cx="6707880" cy="5023440"/>
          </a:xfrm>
          <a:prstGeom prst="rect">
            <a:avLst/>
          </a:prstGeom>
        </p:spPr>
      </p:pic>
      <p:sp>
        <p:nvSpPr>
          <p:cNvPr id="122" name="CustomShape 2"/>
          <p:cNvSpPr/>
          <p:nvPr/>
        </p:nvSpPr>
        <p:spPr>
          <a:xfrm>
            <a:off x="2673360" y="4084560"/>
            <a:ext cx="640080" cy="64008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</p:sp>
      <p:sp>
        <p:nvSpPr>
          <p:cNvPr id="123" name="Line 3"/>
          <p:cNvSpPr/>
          <p:nvPr/>
        </p:nvSpPr>
        <p:spPr>
          <a:xfrm flipH="1">
            <a:off x="6675120" y="4114800"/>
            <a:ext cx="1005840" cy="9144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24" name="TextShape 4"/>
          <p:cNvSpPr txBox="1"/>
          <p:nvPr/>
        </p:nvSpPr>
        <p:spPr>
          <a:xfrm>
            <a:off x="7406640" y="3768120"/>
            <a:ext cx="173736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511 keV</a:t>
            </a:r>
            <a:endParaRPr/>
          </a:p>
        </p:txBody>
      </p:sp>
      <p:sp>
        <p:nvSpPr>
          <p:cNvPr id="125" name="TextShape 5"/>
          <p:cNvSpPr txBox="1"/>
          <p:nvPr/>
        </p:nvSpPr>
        <p:spPr>
          <a:xfrm>
            <a:off x="3931920" y="6638760"/>
            <a:ext cx="6035040" cy="858240"/>
          </a:xfrm>
          <a:prstGeom prst="rect">
            <a:avLst/>
          </a:prstGeom>
        </p:spPr>
        <p:txBody>
          <a:bodyPr bIns="45000" lIns="90000" rIns="90000" tIns="45000" wrap="none"/>
          <a:p>
            <a:pPr>
              <a:buSzPct val="45000"/>
              <a:buFont typeface="StarSymbol"/>
              <a:buChar char=""/>
            </a:pPr>
            <a:r>
              <a:rPr lang="it-IT"/>
              <a:t> </a:t>
            </a:r>
            <a:r>
              <a:rPr lang="it-IT"/>
              <a:t>A lot of multiple coincidences are calculated for  the inspill data. The 511 keV events could be discarded because they are marked as multiple coincidence.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216000" y="30960"/>
            <a:ext cx="9576000" cy="18752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it-IT"/>
              <a:t>Distribution of the coincidence time interval</a:t>
            </a:r>
            <a:r>
              <a:rPr lang="it-IT"/>
              <a:t>
</a:t>
            </a:r>
            <a:r>
              <a:rPr lang="it-IT"/>
              <a:t>(</a:t>
            </a:r>
            <a:r>
              <a:rPr lang="it-IT" sz="3200"/>
              <a:t> 511 keV data only</a:t>
            </a:r>
            <a:r>
              <a:rPr lang="it-IT" sz="4400"/>
              <a:t>)</a:t>
            </a:r>
            <a:endParaRPr/>
          </a:p>
        </p:txBody>
      </p:sp>
      <p:pic>
        <p:nvPicPr>
          <p:cNvPr descr="" id="12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75600" y="2232000"/>
            <a:ext cx="6476400" cy="4983120"/>
          </a:xfrm>
          <a:prstGeom prst="rect">
            <a:avLst/>
          </a:prstGeom>
        </p:spPr>
      </p:pic>
      <p:sp>
        <p:nvSpPr>
          <p:cNvPr id="128" name="Line 2"/>
          <p:cNvSpPr/>
          <p:nvPr/>
        </p:nvSpPr>
        <p:spPr>
          <a:xfrm>
            <a:off x="2585160" y="3091680"/>
            <a:ext cx="647640" cy="33876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29" name="TextShape 3"/>
          <p:cNvSpPr txBox="1"/>
          <p:nvPr/>
        </p:nvSpPr>
        <p:spPr>
          <a:xfrm>
            <a:off x="1856880" y="2837520"/>
            <a:ext cx="89028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-300 ps</a:t>
            </a:r>
            <a:endParaRPr/>
          </a:p>
        </p:txBody>
      </p:sp>
      <p:sp>
        <p:nvSpPr>
          <p:cNvPr id="130" name="Line 4"/>
          <p:cNvSpPr/>
          <p:nvPr/>
        </p:nvSpPr>
        <p:spPr>
          <a:xfrm>
            <a:off x="2990160" y="5039280"/>
            <a:ext cx="647640" cy="0"/>
          </a:xfrm>
          <a:prstGeom prst="line">
            <a:avLst/>
          </a:prstGeom>
          <a:ln>
            <a:solidFill>
              <a:srgbClr val="000000"/>
            </a:solidFill>
          </a:ln>
        </p:spPr>
      </p:sp>
      <p:sp>
        <p:nvSpPr>
          <p:cNvPr id="131" name="TextShape 5"/>
          <p:cNvSpPr txBox="1"/>
          <p:nvPr/>
        </p:nvSpPr>
        <p:spPr>
          <a:xfrm>
            <a:off x="3026520" y="4767120"/>
            <a:ext cx="728640" cy="60228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1.5 ns</a:t>
            </a:r>
            <a:endParaRPr/>
          </a:p>
        </p:txBody>
      </p:sp>
      <p:sp>
        <p:nvSpPr>
          <p:cNvPr id="132" name="Line 6"/>
          <p:cNvSpPr/>
          <p:nvPr/>
        </p:nvSpPr>
        <p:spPr>
          <a:xfrm flipH="1">
            <a:off x="4690440" y="3853800"/>
            <a:ext cx="404640" cy="93132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</p:sp>
      <p:sp>
        <p:nvSpPr>
          <p:cNvPr id="133" name="TextShape 7"/>
          <p:cNvSpPr txBox="1"/>
          <p:nvPr/>
        </p:nvSpPr>
        <p:spPr>
          <a:xfrm>
            <a:off x="4950360" y="3599640"/>
            <a:ext cx="8096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3 ns</a:t>
            </a:r>
            <a:endParaRPr/>
          </a:p>
        </p:txBody>
      </p:sp>
      <p:sp>
        <p:nvSpPr>
          <p:cNvPr id="134" name="Line 8"/>
          <p:cNvSpPr/>
          <p:nvPr/>
        </p:nvSpPr>
        <p:spPr>
          <a:xfrm>
            <a:off x="4123440" y="5886360"/>
            <a:ext cx="890640" cy="0"/>
          </a:xfrm>
          <a:prstGeom prst="line">
            <a:avLst/>
          </a:prstGeom>
          <a:ln>
            <a:solidFill>
              <a:srgbClr val="000000"/>
            </a:solidFill>
            <a:headEnd len="med" type="triangle" w="med"/>
            <a:tailEnd len="med" type="triangle" w="med"/>
          </a:ln>
        </p:spPr>
      </p:sp>
      <p:sp>
        <p:nvSpPr>
          <p:cNvPr id="135" name="TextShape 9"/>
          <p:cNvSpPr txBox="1"/>
          <p:nvPr/>
        </p:nvSpPr>
        <p:spPr>
          <a:xfrm>
            <a:off x="4332600" y="5632200"/>
            <a:ext cx="80964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2.4 ns</a:t>
            </a:r>
            <a:endParaRPr/>
          </a:p>
        </p:txBody>
      </p:sp>
      <p:sp>
        <p:nvSpPr>
          <p:cNvPr id="136" name="TextShape 10"/>
          <p:cNvSpPr txBox="1"/>
          <p:nvPr/>
        </p:nvSpPr>
        <p:spPr>
          <a:xfrm>
            <a:off x="6696000" y="2736000"/>
            <a:ext cx="3168000" cy="346320"/>
          </a:xfrm>
          <a:prstGeom prst="rect">
            <a:avLst/>
          </a:prstGeom>
        </p:spPr>
        <p:txBody>
          <a:bodyPr bIns="45000" lIns="90000" rIns="90000" tIns="45000" wrap="none"/>
          <a:p>
            <a:r>
              <a:rPr lang="it-IT"/>
              <a:t>Why do we find two peaks?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